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82" r:id="rId4"/>
    <p:sldId id="289" r:id="rId5"/>
    <p:sldId id="290" r:id="rId6"/>
    <p:sldId id="291" r:id="rId7"/>
    <p:sldId id="288" r:id="rId8"/>
    <p:sldId id="292" r:id="rId9"/>
    <p:sldId id="293" r:id="rId10"/>
    <p:sldId id="295" r:id="rId11"/>
    <p:sldId id="296" r:id="rId12"/>
    <p:sldId id="297" r:id="rId13"/>
    <p:sldId id="294" r:id="rId14"/>
    <p:sldId id="298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7404" y="643622"/>
            <a:ext cx="100971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11: Обработка исключений.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54359"/>
            <a:ext cx="104295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parallel\n"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 потоков: "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thread::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hardware_concurrency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"id: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765671" y="394692"/>
            <a:ext cx="242632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Количество потоков: </a:t>
            </a:r>
            <a:r>
              <a:rPr lang="en-US" dirty="0" smtClean="0"/>
              <a:t>4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2</a:t>
            </a:r>
          </a:p>
          <a:p>
            <a:r>
              <a:rPr lang="ru-RU" dirty="0"/>
              <a:t>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3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3</a:t>
            </a:r>
          </a:p>
          <a:p>
            <a:r>
              <a:rPr lang="ru-RU" dirty="0"/>
              <a:t>4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4</a:t>
            </a:r>
          </a:p>
          <a:p>
            <a:r>
              <a:rPr lang="ru-RU" dirty="0"/>
              <a:t>5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5</a:t>
            </a:r>
          </a:p>
          <a:p>
            <a:r>
              <a:rPr lang="ru-RU" dirty="0" err="1"/>
              <a:t>id</a:t>
            </a:r>
            <a:r>
              <a:rPr lang="ru-RU" dirty="0"/>
              <a:t>: 6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6</a:t>
            </a:r>
          </a:p>
          <a:p>
            <a:r>
              <a:rPr lang="ru-RU" dirty="0"/>
              <a:t>7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7</a:t>
            </a:r>
          </a:p>
          <a:p>
            <a:r>
              <a:rPr lang="ru-RU" dirty="0"/>
              <a:t>8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8</a:t>
            </a:r>
          </a:p>
          <a:p>
            <a:r>
              <a:rPr lang="ru-RU" dirty="0"/>
              <a:t>9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9</a:t>
            </a:r>
          </a:p>
          <a:p>
            <a:r>
              <a:rPr lang="ru-RU" dirty="0"/>
              <a:t>10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10</a:t>
            </a:r>
          </a:p>
          <a:p>
            <a:r>
              <a:rPr lang="ru-RU" dirty="0"/>
              <a:t>11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id</a:t>
            </a:r>
            <a:r>
              <a:rPr lang="ru-RU" dirty="0"/>
              <a:t>: 11</a:t>
            </a:r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09420" y="0"/>
            <a:ext cx="3173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 </a:t>
            </a:r>
            <a:r>
              <a:rPr lang="en-US" sz="2800" b="1" dirty="0" smtClean="0"/>
              <a:t>id </a:t>
            </a:r>
            <a:r>
              <a:rPr lang="ru-RU" sz="2800" b="1" dirty="0" smtClean="0"/>
              <a:t>потока</a:t>
            </a:r>
            <a:endParaRPr lang="ru-RU" sz="28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605865"/>
            <a:ext cx="9551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Каждый поток имеет уникальный идентификатор </a:t>
            </a:r>
            <a:r>
              <a:rPr lang="en-US" dirty="0" smtClean="0"/>
              <a:t>id</a:t>
            </a:r>
            <a:r>
              <a:rPr lang="ru-RU" dirty="0" smtClean="0"/>
              <a:t>. Так же внутри потока можно обратиться к статической переменной </a:t>
            </a:r>
            <a:r>
              <a:rPr lang="en-US" dirty="0" err="1" smtClean="0"/>
              <a:t>this_thread</a:t>
            </a:r>
            <a:r>
              <a:rPr lang="en-US" dirty="0" smtClean="0"/>
              <a:t> </a:t>
            </a:r>
            <a:r>
              <a:rPr lang="ru-RU" dirty="0" smtClean="0"/>
              <a:t>которая дает доступ к текущему потоку.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6432580"/>
            <a:ext cx="9551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</a:rPr>
              <a:t>hardware_concurrency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показывает сколько реально потоков выполняется параллельно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26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8051" y="1502688"/>
            <a:ext cx="850422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(*a)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019168" y="3580179"/>
            <a:ext cx="1605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9</a:t>
            </a:r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5686" y="0"/>
            <a:ext cx="5900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 изменяемым параметром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5272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1691"/>
            <a:ext cx="93884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chrono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::seconds(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(*a)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start = 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&amp;a);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end = 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 - start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477877" y="2575339"/>
            <a:ext cx="17141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</a:t>
            </a:r>
          </a:p>
          <a:p>
            <a:r>
              <a:rPr lang="ru-RU" dirty="0"/>
              <a:t>10</a:t>
            </a:r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81471" y="0"/>
            <a:ext cx="462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 задержкой потока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3505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84633" y="749236"/>
            <a:ext cx="10495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Мьютексы</a:t>
            </a:r>
            <a:r>
              <a:rPr lang="ru-RU" dirty="0"/>
              <a:t> — это простейшие двоичные </a:t>
            </a:r>
            <a:r>
              <a:rPr lang="ru-RU" dirty="0" smtClean="0"/>
              <a:t>флаги, которые </a:t>
            </a:r>
            <a:r>
              <a:rPr lang="ru-RU" dirty="0"/>
              <a:t>могут находиться в одном из двух состояний — отмеченном или неотмеченном (открыт и закрыт соответственно).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84633" y="1615144"/>
            <a:ext cx="10495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защита объекта от доступа к нему других потоков, отличных от того, который завладел </a:t>
            </a:r>
            <a:r>
              <a:rPr lang="ru-RU" dirty="0" err="1" smtClean="0"/>
              <a:t>мьютексом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каждый конкретный момент только один поток может владеть объектом, защищённым </a:t>
            </a:r>
            <a:r>
              <a:rPr lang="ru-RU" dirty="0" err="1"/>
              <a:t>мьютексом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Если </a:t>
            </a:r>
            <a:r>
              <a:rPr lang="ru-RU" dirty="0"/>
              <a:t>другому потоку будет нужен доступ к переменной, защищённой </a:t>
            </a:r>
            <a:r>
              <a:rPr lang="ru-RU" dirty="0" err="1"/>
              <a:t>мьютексом</a:t>
            </a:r>
            <a:r>
              <a:rPr lang="ru-RU" dirty="0"/>
              <a:t>, то этот поток засыпает до тех пор, пока </a:t>
            </a:r>
            <a:r>
              <a:rPr lang="ru-RU" dirty="0" err="1"/>
              <a:t>мьютекс</a:t>
            </a:r>
            <a:r>
              <a:rPr lang="ru-RU" dirty="0"/>
              <a:t> не будет освобождён.</a:t>
            </a:r>
          </a:p>
          <a:p>
            <a:r>
              <a:rPr lang="ru-RU" dirty="0"/>
              <a:t>защита данных от повреждения в результате асинхронных изменений (состояние гонки), однако могут порождаться другие проблемы — такие, как взаимная блокировка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02147" y="0"/>
            <a:ext cx="1587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err="1" smtClean="0"/>
              <a:t>Мьютекс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87376" y="3369470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использования потоков в С++ нужно импортировать</a:t>
            </a:r>
            <a:r>
              <a:rPr lang="en-US" dirty="0"/>
              <a:t> </a:t>
            </a:r>
            <a:r>
              <a:rPr lang="ru-RU" dirty="0" smtClean="0"/>
              <a:t>библиотеку </a:t>
            </a:r>
            <a:r>
              <a:rPr lang="en-US" dirty="0" err="1" smtClean="0"/>
              <a:t>mutex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90569" y="373880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84633" y="4108134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создаем переменную </a:t>
            </a:r>
            <a:r>
              <a:rPr lang="ru-RU" dirty="0" err="1" smtClean="0"/>
              <a:t>мьютекса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497118" y="4472287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4633" y="4797746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блокируем </a:t>
            </a:r>
            <a:r>
              <a:rPr lang="ru-RU" dirty="0" err="1" smtClean="0"/>
              <a:t>мьютекс</a:t>
            </a:r>
            <a:r>
              <a:rPr lang="ru-RU" dirty="0" smtClean="0"/>
              <a:t> в потоке, и после синхронных операций разблокируем его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217197" y="5161899"/>
            <a:ext cx="1757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&gt;lock();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&gt;unlock();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55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374" y="117693"/>
            <a:ext cx="94065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m-&gt;lock();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(*a)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this_thread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sleep_for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chrono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::seconds(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m-&gt;unlock();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start = 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&amp;a, &amp;m);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end = 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end - start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23145" y="2887681"/>
            <a:ext cx="1668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9</a:t>
            </a:r>
          </a:p>
          <a:p>
            <a:r>
              <a:rPr lang="ru-RU" dirty="0"/>
              <a:t>10</a:t>
            </a:r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650197" y="0"/>
            <a:ext cx="3541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с </a:t>
            </a:r>
            <a:r>
              <a:rPr lang="ru-RU" sz="2800" b="1" dirty="0" err="1" smtClean="0"/>
              <a:t>мьютексом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2137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Kayla Lawson on Twitter | Done meme, Funny pictures,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16" y="425126"/>
            <a:ext cx="7580668" cy="619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++: Коварство и Любовь, или Да что вообще может пойти не так? / Блог  компании SimbirSoft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22" y="260567"/>
            <a:ext cx="8943157" cy="633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0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5142" y="474345"/>
            <a:ext cx="109617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стандартной </a:t>
            </a:r>
            <a:r>
              <a:rPr lang="ru-RU" dirty="0" err="1"/>
              <a:t>бибилиотеке</a:t>
            </a:r>
            <a:r>
              <a:rPr lang="ru-RU" dirty="0"/>
              <a:t> С++ выделяют следующие компоненты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Language support library </a:t>
            </a:r>
            <a:r>
              <a:rPr lang="ru-RU" dirty="0"/>
              <a:t>– отвечает за языковую поддержку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Diagnostics library</a:t>
            </a:r>
            <a:r>
              <a:rPr lang="ru-RU" dirty="0"/>
              <a:t> – отвечает за исключения(ошибки времени исполнения)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General utilities library</a:t>
            </a:r>
            <a:r>
              <a:rPr lang="en-US" dirty="0"/>
              <a:t> </a:t>
            </a:r>
            <a:r>
              <a:rPr lang="ru-RU" dirty="0"/>
              <a:t>– отвечает за утилиты общего характера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Strings library </a:t>
            </a:r>
            <a:r>
              <a:rPr lang="ru-RU" dirty="0"/>
              <a:t>– отвечает за работу со строками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Localization library </a:t>
            </a:r>
            <a:r>
              <a:rPr lang="ru-RU" dirty="0"/>
              <a:t>– отвечает за локализацию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Containers library </a:t>
            </a:r>
            <a:r>
              <a:rPr lang="ru-RU" dirty="0"/>
              <a:t>– отвечает за все варианты контейнеров и адаптеров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Iterators library</a:t>
            </a:r>
            <a:r>
              <a:rPr lang="ru-RU" dirty="0"/>
              <a:t> – отвечает за итераторы для работы с контейнерами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Algorithms library </a:t>
            </a:r>
            <a:r>
              <a:rPr lang="ru-RU" dirty="0"/>
              <a:t>– отвечает за стандартные алгоритмы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Numerics</a:t>
            </a:r>
            <a:r>
              <a:rPr lang="en-US" b="1" dirty="0"/>
              <a:t> library </a:t>
            </a:r>
            <a:r>
              <a:rPr lang="ru-RU" dirty="0"/>
              <a:t>– отвечает за работу с числами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Input/output library </a:t>
            </a:r>
            <a:r>
              <a:rPr lang="ru-RU" dirty="0"/>
              <a:t>– отвечает за ввод/вывод информации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Regular expressions library </a:t>
            </a:r>
            <a:r>
              <a:rPr lang="ru-RU" dirty="0"/>
              <a:t>– отвечает за регулярные выражения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Atomic operations library </a:t>
            </a:r>
            <a:r>
              <a:rPr lang="ru-RU" dirty="0"/>
              <a:t>– отвечает за атомарные операции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Thread support library </a:t>
            </a:r>
            <a:r>
              <a:rPr lang="ru-RU" dirty="0"/>
              <a:t>– отвечает за </a:t>
            </a:r>
            <a:r>
              <a:rPr lang="ru-RU" dirty="0" err="1"/>
              <a:t>многопоточность</a:t>
            </a:r>
            <a:endParaRPr lang="ru-RU" dirty="0"/>
          </a:p>
          <a:p>
            <a:r>
              <a:rPr lang="ru-RU" dirty="0"/>
              <a:t>В  стандартной библиотеке шаблонов</a:t>
            </a:r>
            <a:r>
              <a:rPr lang="en-US" dirty="0"/>
              <a:t> </a:t>
            </a:r>
            <a:r>
              <a:rPr lang="ru-RU" dirty="0"/>
              <a:t>выделяют пять основных компонентов: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Контейнер</a:t>
            </a:r>
            <a:r>
              <a:rPr lang="ru-RU" dirty="0"/>
              <a:t> (</a:t>
            </a:r>
            <a:r>
              <a:rPr lang="en-US" dirty="0"/>
              <a:t>container)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Итератор</a:t>
            </a:r>
            <a:r>
              <a:rPr lang="ru-RU" dirty="0"/>
              <a:t> (</a:t>
            </a:r>
            <a:r>
              <a:rPr lang="en-US" dirty="0"/>
              <a:t>iterator)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Алгоритмы</a:t>
            </a:r>
            <a:r>
              <a:rPr lang="ru-RU" dirty="0"/>
              <a:t> (</a:t>
            </a:r>
            <a:r>
              <a:rPr lang="en-US" dirty="0"/>
              <a:t>algorithm)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Адаптеры</a:t>
            </a:r>
            <a:r>
              <a:rPr lang="ru-RU" dirty="0"/>
              <a:t> (</a:t>
            </a:r>
            <a:r>
              <a:rPr lang="en-US" dirty="0"/>
              <a:t>adaptor)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Функциональные объекты</a:t>
            </a:r>
            <a:r>
              <a:rPr lang="ru-RU" dirty="0"/>
              <a:t> (</a:t>
            </a:r>
            <a:r>
              <a:rPr lang="en-US" dirty="0" err="1"/>
              <a:t>functor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96000" y="0"/>
            <a:ext cx="52000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Состав стандартной библиотеки</a:t>
            </a:r>
            <a:endParaRPr lang="ru-RU" sz="2800" b="1" dirty="0"/>
          </a:p>
        </p:txBody>
      </p:sp>
      <p:pic>
        <p:nvPicPr>
          <p:cNvPr id="5122" name="Picture 2" descr="Wrapping a C library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550" y="4135925"/>
            <a:ext cx="2631540" cy="263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63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57494" y="0"/>
            <a:ext cx="2677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err="1" smtClean="0"/>
              <a:t>Параллелелизм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34979" y="869133"/>
            <a:ext cx="1139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Параллелизм – это свойство вычислительной системы выполнять две и более операций в одну единицу времени.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018638" y="1584378"/>
            <a:ext cx="2154725" cy="8329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Параллелизм</a:t>
            </a:r>
          </a:p>
        </p:txBody>
      </p:sp>
      <p:cxnSp>
        <p:nvCxnSpPr>
          <p:cNvPr id="8" name="Прямая со стрелкой 7"/>
          <p:cNvCxnSpPr>
            <a:stCxn id="4" idx="2"/>
            <a:endCxn id="5" idx="0"/>
          </p:cNvCxnSpPr>
          <p:nvPr/>
        </p:nvCxnSpPr>
        <p:spPr>
          <a:xfrm flipH="1">
            <a:off x="3452865" y="2000838"/>
            <a:ext cx="1565773" cy="9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6"/>
            <a:endCxn id="6" idx="0"/>
          </p:cNvCxnSpPr>
          <p:nvPr/>
        </p:nvCxnSpPr>
        <p:spPr>
          <a:xfrm>
            <a:off x="7173363" y="2000838"/>
            <a:ext cx="1565773" cy="92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Группа 14"/>
          <p:cNvGrpSpPr/>
          <p:nvPr/>
        </p:nvGrpSpPr>
        <p:grpSpPr>
          <a:xfrm>
            <a:off x="1199091" y="2924456"/>
            <a:ext cx="9793818" cy="2310434"/>
            <a:chOff x="1096547" y="2924456"/>
            <a:chExt cx="9793818" cy="2310434"/>
          </a:xfrm>
        </p:grpSpPr>
        <p:sp>
          <p:nvSpPr>
            <p:cNvPr id="5" name="Овал 4"/>
            <p:cNvSpPr/>
            <p:nvPr/>
          </p:nvSpPr>
          <p:spPr>
            <a:xfrm>
              <a:off x="2272958" y="2924456"/>
              <a:ext cx="2154725" cy="83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Истинный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559229" y="2924456"/>
              <a:ext cx="2154725" cy="83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Псевдо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96547" y="3757375"/>
              <a:ext cx="45075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Выполнение двух и более операций за счет работы на нескольких процессорах</a:t>
              </a:r>
              <a:r>
                <a:rPr lang="en-US" dirty="0" smtClean="0"/>
                <a:t>/</a:t>
              </a:r>
              <a:r>
                <a:rPr lang="ru-RU" dirty="0" smtClean="0"/>
                <a:t>ядрах. Либо на одном ядре с поддержкой выполнения двух потоков.</a:t>
              </a:r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82817" y="3757562"/>
              <a:ext cx="450754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Выполнение двух и более операций за счет очередности выполнения основанной на приоритете операций и создания конвейерной обработки с переключением контекстов исполнения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8496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2917" y="0"/>
            <a:ext cx="6626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Организация параллельных вычислений</a:t>
            </a:r>
            <a:endParaRPr lang="ru-RU" sz="2800" b="1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199091" y="1326746"/>
            <a:ext cx="9793818" cy="4204509"/>
            <a:chOff x="1199091" y="1584378"/>
            <a:chExt cx="9793818" cy="4204509"/>
          </a:xfrm>
        </p:grpSpPr>
        <p:sp>
          <p:nvSpPr>
            <p:cNvPr id="4" name="Овал 3"/>
            <p:cNvSpPr/>
            <p:nvPr/>
          </p:nvSpPr>
          <p:spPr>
            <a:xfrm>
              <a:off x="4847037" y="1584378"/>
              <a:ext cx="2497926" cy="83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Параллельные вычисления</a:t>
              </a:r>
            </a:p>
          </p:txBody>
        </p:sp>
        <p:cxnSp>
          <p:nvCxnSpPr>
            <p:cNvPr id="8" name="Прямая со стрелкой 7"/>
            <p:cNvCxnSpPr>
              <a:stCxn id="4" idx="2"/>
              <a:endCxn id="5" idx="0"/>
            </p:cNvCxnSpPr>
            <p:nvPr/>
          </p:nvCxnSpPr>
          <p:spPr>
            <a:xfrm flipH="1">
              <a:off x="3452865" y="2000838"/>
              <a:ext cx="1394172" cy="923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4" idx="6"/>
              <a:endCxn id="6" idx="0"/>
            </p:cNvCxnSpPr>
            <p:nvPr/>
          </p:nvCxnSpPr>
          <p:spPr>
            <a:xfrm>
              <a:off x="7344963" y="2000838"/>
              <a:ext cx="1394173" cy="923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Группа 12"/>
            <p:cNvGrpSpPr/>
            <p:nvPr/>
          </p:nvGrpSpPr>
          <p:grpSpPr>
            <a:xfrm>
              <a:off x="1199091" y="2924456"/>
              <a:ext cx="9793818" cy="2864431"/>
              <a:chOff x="1096547" y="2924456"/>
              <a:chExt cx="9793818" cy="2864431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2272958" y="2924456"/>
                <a:ext cx="2154725" cy="83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 рамках нескольких процессов</a:t>
                </a:r>
              </a:p>
            </p:txBody>
          </p:sp>
          <p:sp>
            <p:nvSpPr>
              <p:cNvPr id="6" name="Овал 5"/>
              <p:cNvSpPr/>
              <p:nvPr/>
            </p:nvSpPr>
            <p:spPr>
              <a:xfrm>
                <a:off x="7559229" y="2924456"/>
                <a:ext cx="2154725" cy="83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В рамках одного процесса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6547" y="3757375"/>
                <a:ext cx="4507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Такая организация параллельных вычислений базируется на работе множества независимых процессов(или программ) каждая из которых может общаться друг с другом посредством сообщений, при этом они не имеют общего адресного пространства в памяти.</a:t>
                </a:r>
                <a:endParaRPr lang="ru-RU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82817" y="3757562"/>
                <a:ext cx="45075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Такая организация параллельных вычислений базируется на работе множества зависимых от главного процесса потоков общение между которыми происходит за счет общего адресного пространства в памяти, а их порождение и удаление управляется базовым процессом.</a:t>
                </a:r>
                <a:endParaRPr lang="ru-RU" dirty="0"/>
              </a:p>
            </p:txBody>
          </p:sp>
        </p:grpSp>
      </p:grpSp>
      <p:sp>
        <p:nvSpPr>
          <p:cNvPr id="15" name="Прямоугольник 14"/>
          <p:cNvSpPr/>
          <p:nvPr/>
        </p:nvSpPr>
        <p:spPr>
          <a:xfrm>
            <a:off x="1199091" y="523220"/>
            <a:ext cx="979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</a:rPr>
              <a:t>Процесс</a:t>
            </a:r>
            <a:r>
              <a:rPr lang="ru-RU" dirty="0">
                <a:solidFill>
                  <a:srgbClr val="333333"/>
                </a:solidFill>
              </a:rPr>
              <a:t> – это некоторая часть работы ОС, обладающая уникальным идентификационным номером – </a:t>
            </a:r>
            <a:r>
              <a:rPr lang="ru-RU" dirty="0" err="1">
                <a:solidFill>
                  <a:srgbClr val="333333"/>
                </a:solidFill>
              </a:rPr>
              <a:t>id</a:t>
            </a:r>
            <a:r>
              <a:rPr lang="ru-RU" dirty="0">
                <a:solidFill>
                  <a:srgbClr val="333333"/>
                </a:solidFill>
              </a:rPr>
              <a:t>,  и адресное пространство. 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199091" y="5683375"/>
            <a:ext cx="979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Адресное пространство – некоторый список адресов в памяти, с которыми происходит работа этого процесса.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7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2917" y="0"/>
            <a:ext cx="6626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Организация параллельных вычислений</a:t>
            </a:r>
            <a:endParaRPr lang="ru-RU" sz="2800" b="1" dirty="0"/>
          </a:p>
        </p:txBody>
      </p:sp>
      <p:grpSp>
        <p:nvGrpSpPr>
          <p:cNvPr id="23" name="Группа 22"/>
          <p:cNvGrpSpPr/>
          <p:nvPr/>
        </p:nvGrpSpPr>
        <p:grpSpPr>
          <a:xfrm>
            <a:off x="1199091" y="1049840"/>
            <a:ext cx="9793818" cy="4758320"/>
            <a:chOff x="1199091" y="1584378"/>
            <a:chExt cx="9793818" cy="4758320"/>
          </a:xfrm>
        </p:grpSpPr>
        <p:sp>
          <p:nvSpPr>
            <p:cNvPr id="4" name="Овал 3"/>
            <p:cNvSpPr/>
            <p:nvPr/>
          </p:nvSpPr>
          <p:spPr>
            <a:xfrm>
              <a:off x="4521650" y="1584378"/>
              <a:ext cx="3148700" cy="8329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Причины использования параллелизма</a:t>
              </a:r>
            </a:p>
          </p:txBody>
        </p:sp>
        <p:cxnSp>
          <p:nvCxnSpPr>
            <p:cNvPr id="8" name="Прямая со стрелкой 7"/>
            <p:cNvCxnSpPr>
              <a:stCxn id="4" idx="2"/>
              <a:endCxn id="5" idx="0"/>
            </p:cNvCxnSpPr>
            <p:nvPr/>
          </p:nvCxnSpPr>
          <p:spPr>
            <a:xfrm flipH="1">
              <a:off x="3400652" y="2000838"/>
              <a:ext cx="1120998" cy="923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4" idx="6"/>
            </p:cNvCxnSpPr>
            <p:nvPr/>
          </p:nvCxnSpPr>
          <p:spPr>
            <a:xfrm>
              <a:off x="7670350" y="2000838"/>
              <a:ext cx="966241" cy="923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Группа 21"/>
            <p:cNvGrpSpPr/>
            <p:nvPr/>
          </p:nvGrpSpPr>
          <p:grpSpPr>
            <a:xfrm>
              <a:off x="1199091" y="2923895"/>
              <a:ext cx="9793818" cy="3418803"/>
              <a:chOff x="1096547" y="2923895"/>
              <a:chExt cx="9793818" cy="3418803"/>
            </a:xfrm>
          </p:grpSpPr>
          <p:sp>
            <p:nvSpPr>
              <p:cNvPr id="5" name="Овал 4"/>
              <p:cNvSpPr/>
              <p:nvPr/>
            </p:nvSpPr>
            <p:spPr>
              <a:xfrm>
                <a:off x="1695976" y="2923895"/>
                <a:ext cx="3204264" cy="83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Разделение обязанностей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096547" y="3757375"/>
                <a:ext cx="450754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Причина связана с необходимостью и возможностью организовать работу двух несвязных напрямую друг с другом частей программы, в том числе и модифицирующих общее состояние.</a:t>
                </a:r>
              </a:p>
              <a:p>
                <a:r>
                  <a:rPr lang="ru-RU" dirty="0" smtClean="0"/>
                  <a:t>К примеру, работа ПО для тяжелых расчетов и использованием графического интерфейса, который не должен зависать во время расчета.</a:t>
                </a:r>
                <a:endParaRPr lang="ru-RU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382817" y="3757562"/>
                <a:ext cx="450754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Причина связана с возможностью логического разделения трудоёмких операций на несколько подзадач способных выполняться параллельно, либо же разделение всей программы на блоки, которые выполняются последовательно, а внутри блоков код может быть параллельным. </a:t>
                </a:r>
                <a:endParaRPr lang="ru-RU" dirty="0"/>
              </a:p>
            </p:txBody>
          </p:sp>
          <p:sp>
            <p:nvSpPr>
              <p:cNvPr id="21" name="Овал 20"/>
              <p:cNvSpPr/>
              <p:nvPr/>
            </p:nvSpPr>
            <p:spPr>
              <a:xfrm>
                <a:off x="7034459" y="2923895"/>
                <a:ext cx="3204264" cy="8329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/>
                  <a:t>Производительность</a:t>
                </a:r>
              </a:p>
            </p:txBody>
          </p:sp>
        </p:grpSp>
      </p:grpSp>
      <p:sp>
        <p:nvSpPr>
          <p:cNvPr id="24" name="Прямоугольник 23"/>
          <p:cNvSpPr/>
          <p:nvPr/>
        </p:nvSpPr>
        <p:spPr>
          <a:xfrm>
            <a:off x="1199091" y="6025443"/>
            <a:ext cx="979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Принцип простой: единственная причина не использовать параллелизм – ситуация, когда затраты перевешивают выигрыш. </a:t>
            </a:r>
          </a:p>
        </p:txBody>
      </p:sp>
    </p:spTree>
    <p:extLst>
      <p:ext uri="{BB962C8B-B14F-4D97-AF65-F5344CB8AC3E}">
        <p14:creationId xmlns:p14="http://schemas.microsoft.com/office/powerpoint/2010/main" val="6226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41690" y="0"/>
            <a:ext cx="1308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Потоки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50755" y="777098"/>
            <a:ext cx="1049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Поток</a:t>
            </a:r>
            <a:r>
              <a:rPr lang="ru-RU" dirty="0"/>
              <a:t> – это часть уже самого процесса, выполняющая определенный список действий. У каждого процесса есть как минимум один поток, и их увеличение обеспечивает распараллеливание процесса.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27251" y="1792761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0755" y="1423429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использования потоков в С++ нужно импортировать</a:t>
            </a:r>
            <a:r>
              <a:rPr lang="en-US" dirty="0"/>
              <a:t> </a:t>
            </a:r>
            <a:r>
              <a:rPr lang="ru-RU" dirty="0" smtClean="0"/>
              <a:t>библиотеку </a:t>
            </a:r>
            <a:r>
              <a:rPr lang="en-US" dirty="0" smtClean="0"/>
              <a:t>thread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50751" y="2162093"/>
            <a:ext cx="10490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Далее создать функцию которую мы будем выполнять в отдельном потоке.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48000" y="253142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parallel\n"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50751" y="3454755"/>
            <a:ext cx="1049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После чего в нужном месте создать объект потока и подать в конструктор этого объекта нашу функцию и значения ее аргументов.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597560" y="4101086"/>
            <a:ext cx="499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thread th1(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50751" y="4470418"/>
            <a:ext cx="1049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Перед завершением программы нужно в обязательном порядке дождаться окончания всех запущенных потоков.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307162" y="511674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th1.join();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50751" y="5486081"/>
            <a:ext cx="10490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Иначе в конце программы будет выведено сообщение о незавершенности ее работы, и могут быть не выполнены какие либо операции, так как если завершается процесс, завершаются и все его потоки.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0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02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48005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parallel\n"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 th1(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 th2(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 th3(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th1.join();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th3.join();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th2.join();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7350" y="612845"/>
            <a:ext cx="2148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1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7350" y="2179798"/>
            <a:ext cx="21486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1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End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7350" y="3746751"/>
            <a:ext cx="2480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12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95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24954" y="0"/>
            <a:ext cx="39421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вызова в цикле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8597" y="884448"/>
            <a:ext cx="76984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&lt;thread&gt;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parallel\n"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"Start"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thread* threads[N];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thread(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parallel_cout_function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threads[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]-&gt;join();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544272" y="1992443"/>
            <a:ext cx="14153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Start</a:t>
            </a:r>
            <a:endParaRPr lang="ru-RU" dirty="0"/>
          </a:p>
          <a:p>
            <a:r>
              <a:rPr lang="ru-RU" dirty="0"/>
              <a:t>02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3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1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6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8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9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7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5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/>
              <a:t>4 </a:t>
            </a:r>
            <a:r>
              <a:rPr lang="ru-RU" dirty="0" err="1"/>
              <a:t>parallel</a:t>
            </a:r>
            <a:endParaRPr lang="ru-RU" dirty="0"/>
          </a:p>
          <a:p>
            <a:r>
              <a:rPr lang="ru-RU" dirty="0" err="1"/>
              <a:t>End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4786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836</Words>
  <Application>Microsoft Office PowerPoint</Application>
  <PresentationFormat>Широкоэкранный</PresentationFormat>
  <Paragraphs>259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461</cp:revision>
  <dcterms:created xsi:type="dcterms:W3CDTF">2020-09-11T22:24:51Z</dcterms:created>
  <dcterms:modified xsi:type="dcterms:W3CDTF">2020-12-01T11:59:27Z</dcterms:modified>
</cp:coreProperties>
</file>