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56" r:id="rId2"/>
    <p:sldId id="319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8" r:id="rId15"/>
    <p:sldId id="372" r:id="rId16"/>
    <p:sldId id="373" r:id="rId17"/>
    <p:sldId id="374" r:id="rId18"/>
    <p:sldId id="369" r:id="rId19"/>
    <p:sldId id="383" r:id="rId20"/>
    <p:sldId id="370" r:id="rId21"/>
    <p:sldId id="384" r:id="rId22"/>
    <p:sldId id="371" r:id="rId23"/>
    <p:sldId id="385" r:id="rId24"/>
    <p:sldId id="376" r:id="rId25"/>
    <p:sldId id="377" r:id="rId26"/>
    <p:sldId id="379" r:id="rId27"/>
    <p:sldId id="382" r:id="rId28"/>
    <p:sldId id="378" r:id="rId29"/>
    <p:sldId id="380" r:id="rId30"/>
    <p:sldId id="375" r:id="rId31"/>
    <p:sldId id="261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7A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6056" autoAdjust="0"/>
  </p:normalViewPr>
  <p:slideViewPr>
    <p:cSldViewPr snapToGrid="0">
      <p:cViewPr varScale="1">
        <p:scale>
          <a:sx n="107" d="100"/>
          <a:sy n="107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81D7-F947-4A2A-A7C5-DD6C9DD69799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6A695-CA41-4F4A-B206-B5558F9389E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369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0826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409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768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6106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539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9931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31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54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062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683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908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C11EB-D329-41AC-A27B-AABF4C979710}" type="datetimeFigureOut">
              <a:rPr lang="ru-RU" smtClean="0"/>
              <a:t>30.10.2022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2F6E2-0908-4D29-8778-2BC2E0C33BC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76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62724" y="595533"/>
            <a:ext cx="6160140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Язык программирования С++</a:t>
            </a:r>
            <a:endParaRPr lang="ru-RU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724" y="4747827"/>
            <a:ext cx="8543613" cy="1912571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>
            <a:defPPr>
              <a:defRPr lang="ru-RU"/>
            </a:defPPr>
            <a:lvl1pPr>
              <a:defRPr sz="2300">
                <a:solidFill>
                  <a:schemeClr val="bg1"/>
                </a:solidFill>
                <a:latin typeface="Gilroy" pitchFamily="50" charset="-52"/>
              </a:defRPr>
            </a:lvl1pPr>
          </a:lstStyle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Преподаватели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Пысин Максим Дмитриевич, ассистент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Краснов Дмитрий Олегович,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Лобанов Алексей Владимирович, аспирант кафедры ИКТ</a:t>
            </a:r>
          </a:p>
          <a:p>
            <a:r>
              <a:rPr lang="ru-RU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Крашенинников Роман Сергеевич, аспирант кафедры ИКТ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1960" y="2703547"/>
            <a:ext cx="10508080" cy="758409"/>
          </a:xfrm>
          <a:prstGeom prst="rect">
            <a:avLst/>
          </a:prstGeom>
          <a:noFill/>
        </p:spPr>
        <p:txBody>
          <a:bodyPr wrap="square" lIns="65274" tIns="32637" rIns="65274" bIns="32637" rtlCol="0">
            <a:spAutoFit/>
          </a:bodyPr>
          <a:lstStyle/>
          <a:p>
            <a:pPr algn="ctr"/>
            <a:r>
              <a:rPr lang="ru-RU" sz="45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Контейнеры в С++.</a:t>
            </a:r>
            <a:endParaRPr lang="ru-RU" sz="45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4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381743"/>
            <a:ext cx="75355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v[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v.at(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&lt;&lt;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el: v)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&gt;::iterator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096000" y="263495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10</a:t>
            </a:r>
          </a:p>
          <a:p>
            <a:r>
              <a:rPr lang="ru-RU" dirty="0"/>
              <a:t>10</a:t>
            </a:r>
          </a:p>
          <a:p>
            <a:r>
              <a:rPr lang="ru-RU" dirty="0"/>
              <a:t>5 5; 18 18; 64 64; 22 22; 43 43; 48 48; 72 72; 83 83; 93 93; 45 45;</a:t>
            </a:r>
          </a:p>
          <a:p>
            <a:r>
              <a:rPr lang="ru-RU" dirty="0"/>
              <a:t>5; 18; 64; 22; 43; 48; 72; 83; 93; 45; </a:t>
            </a:r>
          </a:p>
          <a:p>
            <a:r>
              <a:rPr lang="ru-RU" dirty="0"/>
              <a:t>20</a:t>
            </a:r>
          </a:p>
          <a:p>
            <a:r>
              <a:rPr lang="ru-RU" dirty="0"/>
              <a:t>5; 18; 64; 22; 43; 48; 72; 83; 93; 45; 94; 73; 53; 81; 79; 77; 19; 8; 7; 95;</a:t>
            </a:r>
          </a:p>
        </p:txBody>
      </p:sp>
    </p:spTree>
    <p:extLst>
      <p:ext uri="{BB962C8B-B14F-4D97-AF65-F5344CB8AC3E}">
        <p14:creationId xmlns:p14="http://schemas.microsoft.com/office/powerpoint/2010/main" val="79100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Размер вектора и его изменение.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33058" y="1305342"/>
            <a:ext cx="11325885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Поскольку вектор это динамический массив то он допускает манипуляции со своим размером следующими функциями</a:t>
            </a:r>
            <a:r>
              <a:rPr lang="en-US" b="1" dirty="0" smtClean="0"/>
              <a:t>:</a:t>
            </a:r>
            <a:endParaRPr lang="ru-RU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size</a:t>
            </a:r>
            <a:r>
              <a:rPr lang="en-US" b="1" dirty="0"/>
              <a:t>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resize()</a:t>
            </a:r>
            <a:r>
              <a:rPr lang="en-US" dirty="0" smtClean="0"/>
              <a:t> – </a:t>
            </a:r>
            <a:r>
              <a:rPr lang="ru-RU" dirty="0" smtClean="0"/>
              <a:t>изменяет размер хранилища которое выделено под хранение элементов вектора, если </a:t>
            </a:r>
            <a:r>
              <a:rPr lang="ru-RU" dirty="0" err="1" smtClean="0"/>
              <a:t>текщее</a:t>
            </a:r>
            <a:r>
              <a:rPr lang="ru-RU" dirty="0" smtClean="0"/>
              <a:t> больше то обрезает его, если меньше то добавляет пустые элементы, при этом изменяется и размер вектора.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reserve</a:t>
            </a:r>
            <a:r>
              <a:rPr lang="en-US" b="1" dirty="0" smtClean="0"/>
              <a:t>()</a:t>
            </a:r>
            <a:r>
              <a:rPr lang="en-US" dirty="0" smtClean="0"/>
              <a:t>–</a:t>
            </a:r>
            <a:r>
              <a:rPr lang="ru-RU" dirty="0" smtClean="0"/>
              <a:t>изменяет размер хранилища и резервирует новую память если текущее хранилище меньше чем требуемое изменение, однако не изменяет размер вектора. </a:t>
            </a:r>
            <a:r>
              <a:rPr lang="ru-RU" dirty="0"/>
              <a:t>( изменение размера контейнера занимает время. Добавление 100 элементов с помощью цикла и </a:t>
            </a:r>
            <a:r>
              <a:rPr lang="en-US" dirty="0" err="1"/>
              <a:t>push_back</a:t>
            </a:r>
            <a:r>
              <a:rPr lang="en-US" dirty="0"/>
              <a:t>()</a:t>
            </a:r>
            <a:r>
              <a:rPr lang="ru-RU" dirty="0"/>
              <a:t> медленнее, чем </a:t>
            </a:r>
            <a:r>
              <a:rPr lang="ru-RU" dirty="0" err="1"/>
              <a:t>переразмеривание</a:t>
            </a:r>
            <a:r>
              <a:rPr lang="ru-RU" dirty="0"/>
              <a:t> контейнера и присваивание, поскольку в первом случае 100 раз будет изменяться размер контейнера</a:t>
            </a:r>
            <a:r>
              <a:rPr lang="ru-RU" dirty="0" smtClean="0"/>
              <a:t>.)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</a:t>
            </a:r>
            <a:r>
              <a:rPr lang="en-US" b="1" dirty="0" smtClean="0"/>
              <a:t>()</a:t>
            </a:r>
            <a:r>
              <a:rPr lang="ru-RU" b="1" dirty="0" smtClean="0"/>
              <a:t> </a:t>
            </a:r>
            <a:r>
              <a:rPr lang="en-US" b="1" dirty="0" smtClean="0"/>
              <a:t>–</a:t>
            </a:r>
            <a:r>
              <a:rPr lang="ru-RU" b="1" dirty="0" smtClean="0"/>
              <a:t> </a:t>
            </a:r>
            <a:r>
              <a:rPr lang="ru-RU" dirty="0" smtClean="0"/>
              <a:t>уничтожает и очищает все текущие элементы вектора изменяя его размер, но не меняет размер хранилища, поэтому освобождения памяти не происходит. </a:t>
            </a:r>
            <a:r>
              <a:rPr lang="ru-RU" dirty="0"/>
              <a:t>При выходе из контекста вызывается деструктор, удаляющий все объекты, поэтому </a:t>
            </a:r>
            <a:r>
              <a:rPr lang="en-US" dirty="0"/>
              <a:t>clear()</a:t>
            </a:r>
            <a:r>
              <a:rPr lang="ru-RU" dirty="0"/>
              <a:t> не нужно вызывать в конце программы</a:t>
            </a:r>
            <a:r>
              <a:rPr lang="ru-RU" dirty="0" smtClean="0"/>
              <a:t>. Важно, что правильнее делать </a:t>
            </a:r>
            <a:r>
              <a:rPr lang="ru-RU" dirty="0" err="1" smtClean="0"/>
              <a:t>сначал</a:t>
            </a:r>
            <a:r>
              <a:rPr lang="ru-RU" dirty="0" smtClean="0"/>
              <a:t> </a:t>
            </a:r>
            <a:r>
              <a:rPr lang="en-US" dirty="0" smtClean="0"/>
              <a:t>clear</a:t>
            </a:r>
            <a:r>
              <a:rPr lang="ru-RU" dirty="0" smtClean="0"/>
              <a:t> а потом </a:t>
            </a:r>
            <a:r>
              <a:rPr lang="en-US" dirty="0" smtClean="0"/>
              <a:t>resize()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3599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065290"/>
            <a:ext cx="1135455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v(N);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"Max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v.max_size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Max size: 4611686018427387903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20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v.clear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en-US" sz="1400" dirty="0">
                <a:solidFill>
                  <a:srgbClr val="3A7A3A"/>
                </a:solidFill>
                <a:latin typeface="Consolas" panose="020B0609020204030204" pitchFamily="49" charset="0"/>
              </a:rPr>
              <a:t>1; 2; 3; 4; 5;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6; 7; 8; 9; 10;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v.reserve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"Size: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Size: 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1; 2; 3; 4; 5; 6; 7; 8; 9; 10;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779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 в С++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32234" y="1174935"/>
            <a:ext cx="1092753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</a:t>
            </a:r>
            <a:r>
              <a:rPr lang="ru-RU" dirty="0" err="1" smtClean="0"/>
              <a:t>rray</a:t>
            </a:r>
            <a:r>
              <a:rPr lang="ru-RU" dirty="0" smtClean="0"/>
              <a:t> </a:t>
            </a:r>
            <a:r>
              <a:rPr lang="ru-RU" dirty="0"/>
              <a:t>представляет собой массив фиксированной длины. </a:t>
            </a:r>
            <a:r>
              <a:rPr lang="ru-RU" dirty="0" smtClean="0"/>
              <a:t>Следовательно добавлять </a:t>
            </a:r>
            <a:r>
              <a:rPr lang="ru-RU" dirty="0"/>
              <a:t>элементы в него и удалять элементы из него нельзя</a:t>
            </a:r>
            <a:r>
              <a:rPr lang="ru-RU" dirty="0" smtClean="0"/>
              <a:t>.</a:t>
            </a:r>
            <a:endParaRPr lang="en-US" dirty="0"/>
          </a:p>
          <a:p>
            <a:r>
              <a:rPr lang="ru-RU" dirty="0"/>
              <a:t>Эта структура имеет ту же семантику, что и C-массивы. Размер и эффективность array&lt;T,N&gt; такие же, как у C-массива T[N]. array предоставляет некоторые возможности стандартных контейнеров, такие как знание собственного размера, поддержка присваивания, итераторы произвольного доступа и т.д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Так же у него есть все те же методы которые есть у вектора за исключением тех, что манипулируют размером вектора.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size()-</a:t>
            </a:r>
            <a:r>
              <a:rPr lang="ru-RU" b="1" dirty="0"/>
              <a:t>ч</a:t>
            </a:r>
            <a:r>
              <a:rPr lang="ru-RU" dirty="0"/>
              <a:t>исло элементов в контейнере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max_size</a:t>
            </a:r>
            <a:r>
              <a:rPr lang="en-US" b="1" dirty="0"/>
              <a:t>()</a:t>
            </a:r>
            <a:r>
              <a:rPr lang="en-US" dirty="0"/>
              <a:t>-</a:t>
            </a:r>
            <a:r>
              <a:rPr lang="ru-RU" dirty="0"/>
              <a:t>максимальный размер контейнера (порядка 1 миллиарда элементов)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empty()</a:t>
            </a:r>
            <a:r>
              <a:rPr lang="en-US" dirty="0"/>
              <a:t>–</a:t>
            </a:r>
            <a:r>
              <a:rPr lang="ru-RU" dirty="0"/>
              <a:t>возвращается истина, если контейнер – пустой, в противном случае – ложь.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operator[]() </a:t>
            </a:r>
            <a:r>
              <a:rPr lang="en-US" dirty="0"/>
              <a:t>– </a:t>
            </a:r>
            <a:r>
              <a:rPr lang="ru-RU" dirty="0"/>
              <a:t>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at()</a:t>
            </a:r>
            <a:r>
              <a:rPr lang="ru-RU" b="1" dirty="0"/>
              <a:t> </a:t>
            </a:r>
            <a:r>
              <a:rPr lang="en-US" dirty="0"/>
              <a:t>–</a:t>
            </a:r>
            <a:r>
              <a:rPr lang="ru-RU" dirty="0"/>
              <a:t> обращение к элементу вектора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И операторы получения итераторов начал и конца.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4807016" y="4868254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&lt;array&gt;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6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243055"/>
            <a:ext cx="11479795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a1 {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 };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требуются двойные фигурные скобки,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a2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за исключением операций присваивания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::array&lt;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N&gt;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0; 0; 0; 0; 0; 0; 0; 0; 0; 0;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arrayCPP.fill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1; 1; 1; 1; 1; 1; 1; 1; 1; 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10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 i: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200; 558; 79; 150; 462; 270; 810; 241; 893; 821;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arrayCPP.end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rand() %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el: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arrayCPP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// 58; 11; 64; 69; 70; 53; 97; 57; 78; 63;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61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Список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7194"/>
            <a:ext cx="10782677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333333"/>
                </a:solidFill>
              </a:rPr>
              <a:t>Основное назначение связного списка — предоставление механизма для хранения и доступа к произвольному количеству данных. Как следует из названия, это достигается связыванием данных вместе в список.</a:t>
            </a:r>
            <a:endParaRPr lang="ru-RU" dirty="0"/>
          </a:p>
          <a:p>
            <a:r>
              <a:rPr lang="ru-RU" dirty="0"/>
              <a:t>Список представляет собой контейнер, который поддерживает быструю вставку и удаление элементов из любой позиции в контейнере. Быстрый произвольный доступ не поддерживается.</a:t>
            </a:r>
            <a:endParaRPr lang="ru-RU" b="1" dirty="0"/>
          </a:p>
          <a:p>
            <a:r>
              <a:rPr lang="ru-RU" b="1" dirty="0"/>
              <a:t>Односвязный</a:t>
            </a:r>
            <a:r>
              <a:rPr lang="ru-RU" dirty="0"/>
              <a:t>–можно передвигаться только в одну сторону (вперед), так как каждый элемент хранит информацию об адресе лишь одного, следующего за ним элемента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r>
              <a:rPr lang="ru-RU" b="1" dirty="0"/>
              <a:t>Двусвязный</a:t>
            </a:r>
            <a:r>
              <a:rPr lang="ru-RU" dirty="0"/>
              <a:t>–можно передвигаться в обоих направлениях. Каждый элемент связан с двумя соседними.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297" y="3166230"/>
            <a:ext cx="4729898" cy="1277646"/>
          </a:xfrm>
          <a:prstGeom prst="rect">
            <a:avLst/>
          </a:prstGeom>
        </p:spPr>
      </p:pic>
      <p:pic>
        <p:nvPicPr>
          <p:cNvPr id="11" name="Picture 4" descr="Doubly linked list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297" y="4828262"/>
            <a:ext cx="4729898" cy="15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4424133" y="6590558"/>
            <a:ext cx="2084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 smtClean="0">
                <a:solidFill>
                  <a:srgbClr val="A31515"/>
                </a:solidFill>
                <a:latin typeface="Consolas" panose="020B0609020204030204" pitchFamily="49" charset="0"/>
              </a:rPr>
              <a:t>&lt;list&gt;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v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73243"/>
            <a:ext cx="1204892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::list&lt;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 list;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1 Size: 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list.push_back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(rand() %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"Empty: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list.empty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 Size: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Empty: 0 Size: 10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1; 4; 3; 3; 0; 2; 4; 3; 4; 4;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el *= 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2; 8; 6; 6; 0; 4; 8; 6; 8; 8;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list.sort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0; 2; 4; 6; 6; 6; 8; 8; 8; 8;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list.reverse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8; 8; 8; 8; 6; 6; 6; 4; 2; 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list.unique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el: list)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 // 8; 6; 4; 2; 0;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55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22361" y="1672083"/>
            <a:ext cx="107283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Недостатки связных списков вытекают из их главного свойства — последовательного доступа к данным: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сложность прямого доступа к элементу, а именно определения физического адреса по его индексу (порядковому номеру) в списке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 поля-указатели (указатели на следующий и предыдущий элемент) расходуется дополнительная память (в массивах, например, указатели не нужны)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некоторые операции со списками медленнее, чем с массивами, так как к произвольному элементу списка можно обратиться, только пройдя все предшествующие ему элементы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соседние элементы списка могут быть распределены в памяти </a:t>
            </a:r>
            <a:r>
              <a:rPr lang="ru-RU" dirty="0" err="1"/>
              <a:t>нелокально</a:t>
            </a:r>
            <a:r>
              <a:rPr lang="ru-RU" dirty="0"/>
              <a:t>, что снизит эффективность кэширования данных в процессоре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над связными списками, по сравнению с массивами, гораздо труднее (хоть и возможно) производить параллельные векторные операции, такие, как вычисление суммы: накладные расходы на перебор элементов снижают эффективность распараллеливания</a:t>
            </a:r>
          </a:p>
        </p:txBody>
      </p:sp>
    </p:spTree>
    <p:extLst>
      <p:ext uri="{BB962C8B-B14F-4D97-AF65-F5344CB8AC3E}">
        <p14:creationId xmlns:p14="http://schemas.microsoft.com/office/powerpoint/2010/main" val="89926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Стек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295219"/>
            <a:ext cx="1090942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Стек</a:t>
            </a:r>
            <a:r>
              <a:rPr lang="en-US" b="1" dirty="0" smtClean="0"/>
              <a:t>(stack)</a:t>
            </a:r>
            <a:r>
              <a:rPr lang="ru-RU" dirty="0" smtClean="0"/>
              <a:t> </a:t>
            </a:r>
            <a:r>
              <a:rPr lang="ru-RU" dirty="0"/>
              <a:t>–структура данных LIFO. Напоминает банку для теннисных мячей –класть и доставать мячи (данные) можно с одной стороны. Мяч (данные), положенные раньше всего (на дно) можно достать, только вынув все остальные мячи.</a:t>
            </a:r>
          </a:p>
          <a:p>
            <a:endParaRPr lang="en-US" dirty="0" smtClean="0"/>
          </a:p>
          <a:p>
            <a:endParaRPr lang="ru-RU" dirty="0"/>
          </a:p>
          <a:p>
            <a:r>
              <a:rPr lang="ru-RU" dirty="0"/>
              <a:t>Для стека определены следующие операции:</a:t>
            </a:r>
          </a:p>
          <a:p>
            <a:r>
              <a:rPr lang="en-US" dirty="0" smtClean="0"/>
              <a:t>empty(): bool - </a:t>
            </a:r>
            <a:r>
              <a:rPr lang="ru-RU" dirty="0" smtClean="0"/>
              <a:t>Проверка </a:t>
            </a:r>
            <a:r>
              <a:rPr lang="ru-RU" dirty="0"/>
              <a:t>стека на отсутствие элементов в нем </a:t>
            </a:r>
          </a:p>
          <a:p>
            <a:r>
              <a:rPr lang="en-US" dirty="0" smtClean="0"/>
              <a:t>push(value): void - </a:t>
            </a:r>
            <a:r>
              <a:rPr lang="ru-RU" dirty="0" smtClean="0"/>
              <a:t>Добавление </a:t>
            </a:r>
            <a:r>
              <a:rPr lang="ru-RU" dirty="0"/>
              <a:t>элемента в </a:t>
            </a:r>
            <a:r>
              <a:rPr lang="ru-RU" dirty="0" smtClean="0"/>
              <a:t>стек</a:t>
            </a:r>
            <a:endParaRPr lang="en-US" dirty="0"/>
          </a:p>
          <a:p>
            <a:r>
              <a:rPr lang="en-US" dirty="0" smtClean="0"/>
              <a:t>front(): </a:t>
            </a:r>
            <a:r>
              <a:rPr lang="en-US" dirty="0" err="1" smtClean="0"/>
              <a:t>value_type</a:t>
            </a:r>
            <a:r>
              <a:rPr lang="en-US" dirty="0" smtClean="0"/>
              <a:t> - </a:t>
            </a:r>
            <a:r>
              <a:rPr lang="ru-RU" dirty="0" smtClean="0"/>
              <a:t>Считывание </a:t>
            </a:r>
            <a:r>
              <a:rPr lang="ru-RU" dirty="0"/>
              <a:t>головного </a:t>
            </a:r>
            <a:r>
              <a:rPr lang="ru-RU" dirty="0" smtClean="0"/>
              <a:t>элемента</a:t>
            </a:r>
            <a:endParaRPr lang="en-US" dirty="0"/>
          </a:p>
          <a:p>
            <a:r>
              <a:rPr lang="en-US" dirty="0" smtClean="0"/>
              <a:t>pop(): void - </a:t>
            </a:r>
            <a:r>
              <a:rPr lang="ru-RU" dirty="0" smtClean="0"/>
              <a:t>Удаление </a:t>
            </a:r>
            <a:r>
              <a:rPr lang="ru-RU" dirty="0"/>
              <a:t>головного элемента(</a:t>
            </a:r>
            <a:r>
              <a:rPr lang="en-US" dirty="0"/>
              <a:t>pop</a:t>
            </a:r>
            <a:r>
              <a:rPr lang="en-US" dirty="0" smtClean="0"/>
              <a:t>)</a:t>
            </a:r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Стек в С++, это класс обертка над другими структурами, который блокирует ряд методов взаимодействия с оригинальной структурой.</a:t>
            </a:r>
            <a:endParaRPr lang="en-US" dirty="0" smtClean="0"/>
          </a:p>
          <a:p>
            <a:endParaRPr lang="ru-RU" dirty="0"/>
          </a:p>
          <a:p>
            <a:r>
              <a:rPr lang="ru-RU" dirty="0"/>
              <a:t>Могут быть еще получение размера, проверка, заполнен ли полностью стек. Очистка и получение размера (в худшем случае) линейны по времени, остальные операции –константы по времени </a:t>
            </a:r>
            <a:r>
              <a:rPr lang="ru-RU" i="1" dirty="0"/>
              <a:t>O(1)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966" y="2413542"/>
            <a:ext cx="3127864" cy="237124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4040790" y="2228876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stack&lt;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переменной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2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8198023" y="5710022"/>
            <a:ext cx="2714165" cy="64633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1 ,2 ,3 ,4 ,5 ,6 ,7 ,8 ,9 ,10</a:t>
            </a:r>
          </a:p>
          <a:p>
            <a:r>
              <a:rPr lang="ru-RU" dirty="0">
                <a:solidFill>
                  <a:srgbClr val="3A7A3A"/>
                </a:solidFill>
              </a:rPr>
              <a:t>10 ,9 ,8 ,7 ,6 ,5 ,4 ,3 ,2 ,1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3417" y="1100571"/>
            <a:ext cx="8812306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element: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print(stack&lt;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container.top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stack&lt;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stack_data.push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stack_data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6660777" y="2665959"/>
            <a:ext cx="55312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void print(stack&lt;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 container){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for(auto element: container){ // error: </a:t>
            </a:r>
            <a:r>
              <a:rPr lang="ru-RU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отсуствует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метод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 ? " ,": "");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5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i'm not here to party, i'm here to learn. - Chemistry Cat | Make a Mem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273" y="0"/>
            <a:ext cx="519545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7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Очередь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0990" y="1215797"/>
            <a:ext cx="11298724" cy="5339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dirty="0"/>
              <a:t>Очередь –структура данных FIFO. Первый пришел, первый вышел. Элементы добавляются только с конца, а удаляются только с начала очереди.</a:t>
            </a:r>
          </a:p>
          <a:p>
            <a:endParaRPr lang="ru-RU" dirty="0"/>
          </a:p>
          <a:p>
            <a:r>
              <a:rPr lang="ru-RU" dirty="0"/>
              <a:t>Для очереди определены следующие операции: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push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конец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front</a:t>
            </a:r>
            <a:r>
              <a:rPr lang="ru-RU" dirty="0" smtClean="0"/>
              <a:t>() – получить </a:t>
            </a:r>
            <a:r>
              <a:rPr lang="ru-RU" dirty="0"/>
              <a:t>элемент из начала.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dequeue</a:t>
            </a:r>
            <a:r>
              <a:rPr lang="ru-RU" dirty="0" smtClean="0"/>
              <a:t>() – удалить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isEmpty</a:t>
            </a:r>
            <a:r>
              <a:rPr lang="ru-RU" dirty="0"/>
              <a:t>() </a:t>
            </a:r>
            <a:r>
              <a:rPr lang="ru-RU" dirty="0" smtClean="0"/>
              <a:t>– проверка</a:t>
            </a:r>
            <a:r>
              <a:rPr lang="ru-RU" dirty="0"/>
              <a:t>, пустая ли очередь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getSize</a:t>
            </a:r>
            <a:r>
              <a:rPr lang="en-US" dirty="0"/>
              <a:t>() </a:t>
            </a:r>
            <a:r>
              <a:rPr lang="en-US" dirty="0" smtClean="0"/>
              <a:t>–</a:t>
            </a:r>
            <a:r>
              <a:rPr lang="ru-RU" dirty="0" smtClean="0"/>
              <a:t> получить </a:t>
            </a:r>
            <a:r>
              <a:rPr lang="ru-RU" dirty="0"/>
              <a:t>размер очереди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Могут быть еще очистка, проверка, заполнена ли полностью очередь. Очистка и получение размера (в худшем случае) линейны по времени, остальные операции </a:t>
            </a:r>
            <a:r>
              <a:rPr lang="ru-RU" dirty="0" smtClean="0"/>
              <a:t>– константы </a:t>
            </a:r>
            <a:r>
              <a:rPr lang="ru-RU" dirty="0"/>
              <a:t>по времени </a:t>
            </a:r>
            <a:r>
              <a:rPr lang="ru-RU" i="1" dirty="0"/>
              <a:t>O(1)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75" y="2273813"/>
            <a:ext cx="3500942" cy="32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7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2" name="Прямоугольник 11"/>
          <p:cNvSpPr/>
          <p:nvPr/>
        </p:nvSpPr>
        <p:spPr>
          <a:xfrm>
            <a:off x="493417" y="1437778"/>
            <a:ext cx="887505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print(queue&lt;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container.pop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(!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queue&lt;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queue_data.push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queue_data.back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&lt;&lt; (el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queue_data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28688" y="2525251"/>
            <a:ext cx="545018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void print(stack&lt;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&gt; container){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for(auto element: container){ // error: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отсуствует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begin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 ? " ,": "");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   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476476" y="5810364"/>
            <a:ext cx="8901953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1 ,2 ,3 ,4 ,5 ,6 ,7 ,8 ,9 ,10</a:t>
            </a:r>
          </a:p>
          <a:p>
            <a:r>
              <a:rPr lang="ru-RU" dirty="0">
                <a:solidFill>
                  <a:srgbClr val="3A7A3A"/>
                </a:solidFill>
              </a:rPr>
              <a:t>(1 1) ,(1 2) ,(1 3) ,(1 4) ,(1 5) ,(1 6) ,(1 7) ,(1 8) ,(1 9) ,(1 10)</a:t>
            </a:r>
          </a:p>
          <a:p>
            <a:r>
              <a:rPr lang="ru-RU" dirty="0">
                <a:solidFill>
                  <a:srgbClr val="3A7A3A"/>
                </a:solidFill>
              </a:rPr>
              <a:t>(1 10) 1 ,(2 10) 2 ,(3 10) 3 ,(4 10) 4 ,(5 10) 5 ,(6 10) 6 ,(7 10) 7 ,(8 10) 8 ,(9 10) 9 ,(10 10) 10</a:t>
            </a:r>
          </a:p>
        </p:txBody>
      </p:sp>
    </p:spTree>
    <p:extLst>
      <p:ext uri="{BB962C8B-B14F-4D97-AF65-F5344CB8AC3E}">
        <p14:creationId xmlns:p14="http://schemas.microsoft.com/office/powerpoint/2010/main" val="1103279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Двусторонняя очередь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100571"/>
            <a:ext cx="11018067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Двусторонняя очередь (</a:t>
            </a:r>
            <a:r>
              <a:rPr lang="ru-RU" b="1" dirty="0" err="1"/>
              <a:t>double-ended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, сокращенно -</a:t>
            </a:r>
            <a:r>
              <a:rPr lang="ru-RU" b="1" dirty="0" err="1"/>
              <a:t>deque</a:t>
            </a:r>
            <a:r>
              <a:rPr lang="ru-RU" b="1" dirty="0"/>
              <a:t>)</a:t>
            </a:r>
            <a:r>
              <a:rPr lang="ru-RU" dirty="0"/>
              <a:t>–элементы добавляются и удаляются с обеих сторон очереди.</a:t>
            </a:r>
          </a:p>
          <a:p>
            <a:r>
              <a:rPr lang="ru-RU" dirty="0"/>
              <a:t>Для </a:t>
            </a:r>
            <a:r>
              <a:rPr lang="en-US" dirty="0" err="1"/>
              <a:t>deque</a:t>
            </a:r>
            <a:r>
              <a:rPr lang="ru-RU" dirty="0"/>
              <a:t> определены следующие операции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push_back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конец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push_front</a:t>
            </a:r>
            <a:r>
              <a:rPr lang="ru-RU" dirty="0" smtClean="0"/>
              <a:t>() </a:t>
            </a:r>
            <a:r>
              <a:rPr lang="en-US" dirty="0" smtClean="0"/>
              <a:t>–</a:t>
            </a:r>
            <a:r>
              <a:rPr lang="ru-RU" dirty="0" smtClean="0"/>
              <a:t> добавить </a:t>
            </a:r>
            <a:r>
              <a:rPr lang="ru-RU" dirty="0"/>
              <a:t>элемент в начало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front</a:t>
            </a:r>
            <a:r>
              <a:rPr lang="ru-RU" dirty="0" smtClean="0"/>
              <a:t>() – получить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back</a:t>
            </a:r>
            <a:r>
              <a:rPr lang="ru-RU" dirty="0" smtClean="0"/>
              <a:t>() – получить </a:t>
            </a:r>
            <a:r>
              <a:rPr lang="ru-RU" dirty="0"/>
              <a:t>элемент с конца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pop_back</a:t>
            </a:r>
            <a:r>
              <a:rPr lang="ru-RU" dirty="0" smtClean="0"/>
              <a:t>() – удалить </a:t>
            </a:r>
            <a:r>
              <a:rPr lang="ru-RU" dirty="0"/>
              <a:t>элемент с конца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pop_front</a:t>
            </a:r>
            <a:r>
              <a:rPr lang="ru-RU" dirty="0" smtClean="0"/>
              <a:t>() – удалить </a:t>
            </a:r>
            <a:r>
              <a:rPr lang="ru-RU" dirty="0"/>
              <a:t>элемент из начала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isEmpty</a:t>
            </a:r>
            <a:r>
              <a:rPr lang="ru-RU" dirty="0"/>
              <a:t>() </a:t>
            </a:r>
            <a:r>
              <a:rPr lang="ru-RU" dirty="0" smtClean="0"/>
              <a:t>– проверка</a:t>
            </a:r>
            <a:r>
              <a:rPr lang="ru-RU" dirty="0"/>
              <a:t>, пустая ли </a:t>
            </a:r>
            <a:r>
              <a:rPr lang="ru-RU" dirty="0" err="1"/>
              <a:t>дв</a:t>
            </a:r>
            <a:r>
              <a:rPr lang="ru-RU" dirty="0"/>
              <a:t>. очередь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getSize</a:t>
            </a:r>
            <a:r>
              <a:rPr lang="ru-RU" dirty="0"/>
              <a:t>() </a:t>
            </a:r>
            <a:r>
              <a:rPr lang="ru-RU" dirty="0" smtClean="0"/>
              <a:t>– получить </a:t>
            </a:r>
            <a:r>
              <a:rPr lang="ru-RU" dirty="0"/>
              <a:t>размер </a:t>
            </a:r>
            <a:r>
              <a:rPr lang="ru-RU" dirty="0" err="1"/>
              <a:t>дв</a:t>
            </a:r>
            <a:r>
              <a:rPr lang="ru-RU" dirty="0"/>
              <a:t>. </a:t>
            </a:r>
            <a:r>
              <a:rPr lang="ru-RU" dirty="0" smtClean="0"/>
              <a:t>очереди</a:t>
            </a:r>
            <a:endParaRPr lang="ru-RU" dirty="0"/>
          </a:p>
          <a:p>
            <a:r>
              <a:rPr lang="ru-RU" dirty="0" smtClean="0"/>
              <a:t>Могут </a:t>
            </a:r>
            <a:r>
              <a:rPr lang="ru-RU" dirty="0"/>
              <a:t>быть еще очистка, проверка, заполнена ли полностью двусторонняя очередь. Очистка и получение размера (в худшем случае) линейны по времени, остальные операции –константы по времени </a:t>
            </a:r>
            <a:r>
              <a:rPr lang="ru-RU" i="1" dirty="0"/>
              <a:t>O(1</a:t>
            </a:r>
            <a:r>
              <a:rPr lang="ru-RU" i="1" dirty="0" smtClean="0"/>
              <a:t>)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ru-RU" b="1" dirty="0"/>
              <a:t>Очередь с приоритетами</a:t>
            </a:r>
          </a:p>
          <a:p>
            <a:r>
              <a:rPr lang="ru-RU" b="1" dirty="0" err="1" smtClean="0"/>
              <a:t>priority_queue</a:t>
            </a:r>
            <a:r>
              <a:rPr lang="ru-RU" b="1" dirty="0" smtClean="0"/>
              <a:t> </a:t>
            </a:r>
            <a:r>
              <a:rPr lang="ru-RU" dirty="0" smtClean="0"/>
              <a:t>- очередь</a:t>
            </a:r>
            <a:r>
              <a:rPr lang="ru-RU" dirty="0"/>
              <a:t>, из которой выбираются элементы с наибольшим приоритетом независимо от их местоположения.</a:t>
            </a:r>
          </a:p>
          <a:p>
            <a:r>
              <a:rPr lang="ru-RU" dirty="0"/>
              <a:t>Одна из простых реализаций: помимо очереди хранить с ней связанное один-к-одному отображение, в котором хранятся пары приоритет –номер элемента в очереди, и которое всегда отсортировано по приоритету.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469964" y="2688522"/>
            <a:ext cx="4490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переменной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6019265" y="1722799"/>
            <a:ext cx="5391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!В отличии от односторонней очереди, является в С++ самостоятельным контейнером, а не оберткой над другим.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342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5318300" y="5798148"/>
            <a:ext cx="5932418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1 ,2 ,3 ,4 ,5 ,6 ,7 ,8 ,9 ,10</a:t>
            </a:r>
          </a:p>
          <a:p>
            <a:r>
              <a:rPr lang="ru-RU" dirty="0">
                <a:solidFill>
                  <a:srgbClr val="3A7A3A"/>
                </a:solidFill>
              </a:rPr>
              <a:t>(12 1) ,(2 1) ,(2 3) ,(4 3) ,(4 5) ,(6 5) ,(6 7) ,(8 7) ,(8 9) ,(10 9)</a:t>
            </a:r>
          </a:p>
          <a:p>
            <a:r>
              <a:rPr lang="ru-RU" dirty="0">
                <a:solidFill>
                  <a:srgbClr val="3A7A3A"/>
                </a:solidFill>
              </a:rPr>
              <a:t>10 ,8 ,6 ,4 ,2 ,12 ,11 ,1 ,3 ,5 ,7 ,9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3417" y="985808"/>
            <a:ext cx="8650583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container|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container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element: container){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element &lt;&lt; (element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container.rbegin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vector&lt;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el: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 %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deque_data.push_front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(el);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"("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deque_data.front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deque_data.back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&lt;&lt; (el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vector_data.rbegin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deque_data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594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Вставка элементов в контейнер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47290" y="1028201"/>
            <a:ext cx="11153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Заметим, что в других библиотеках (а не в стандартной библиотеке языка C++)контейнеры могут обладать спецификой. Например, </a:t>
            </a:r>
            <a:r>
              <a:rPr lang="ru-RU" dirty="0" err="1"/>
              <a:t>QtQVector</a:t>
            </a:r>
            <a:r>
              <a:rPr lang="ru-RU" dirty="0"/>
              <a:t>&lt;…&gt;имеет возможность вставки в начало </a:t>
            </a:r>
            <a:r>
              <a:rPr lang="ru-RU" dirty="0" err="1"/>
              <a:t>push_front</a:t>
            </a:r>
            <a:r>
              <a:rPr lang="ru-RU" dirty="0"/>
              <a:t>(…), список имеет произвольный доступ.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60101"/>
              </p:ext>
            </p:extLst>
          </p:nvPr>
        </p:nvGraphicFramePr>
        <p:xfrm>
          <a:off x="1670527" y="2178067"/>
          <a:ext cx="8731151" cy="32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9859">
                  <a:extLst>
                    <a:ext uri="{9D8B030D-6E8A-4147-A177-3AD203B41FA5}">
                      <a16:colId xmlns:a16="http://schemas.microsoft.com/office/drawing/2014/main" val="4179435874"/>
                    </a:ext>
                  </a:extLst>
                </a:gridCol>
                <a:gridCol w="1493618">
                  <a:extLst>
                    <a:ext uri="{9D8B030D-6E8A-4147-A177-3AD203B41FA5}">
                      <a16:colId xmlns:a16="http://schemas.microsoft.com/office/drawing/2014/main" val="1301900916"/>
                    </a:ext>
                  </a:extLst>
                </a:gridCol>
                <a:gridCol w="1664031">
                  <a:extLst>
                    <a:ext uri="{9D8B030D-6E8A-4147-A177-3AD203B41FA5}">
                      <a16:colId xmlns:a16="http://schemas.microsoft.com/office/drawing/2014/main" val="963079851"/>
                    </a:ext>
                  </a:extLst>
                </a:gridCol>
                <a:gridCol w="1503643">
                  <a:extLst>
                    <a:ext uri="{9D8B030D-6E8A-4147-A177-3AD203B41FA5}">
                      <a16:colId xmlns:a16="http://schemas.microsoft.com/office/drawing/2014/main" val="3926452466"/>
                    </a:ext>
                  </a:extLst>
                </a:gridCol>
              </a:tblGrid>
              <a:tr h="406540">
                <a:tc>
                  <a:txBody>
                    <a:bodyPr/>
                    <a:lstStyle/>
                    <a:p>
                      <a:r>
                        <a:rPr lang="ru-RU" sz="2000" dirty="0" smtClean="0">
                          <a:latin typeface="+mn-lt"/>
                        </a:rPr>
                        <a:t>Оператор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vector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latin typeface="+mn-lt"/>
                        </a:rPr>
                        <a:t>dqueue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+mn-lt"/>
                        </a:rPr>
                        <a:t>list</a:t>
                      </a:r>
                      <a:endParaRPr lang="ru-RU" sz="2000" dirty="0">
                        <a:latin typeface="+mn-lt"/>
                      </a:endParaRPr>
                    </a:p>
                  </a:txBody>
                  <a:tcPr marL="100243" marR="100243" marT="50121" marB="50121"/>
                </a:tc>
                <a:extLst>
                  <a:ext uri="{0D108BD9-81ED-4DB2-BD59-A6C34878D82A}">
                    <a16:rowId xmlns:a16="http://schemas.microsoft.com/office/drawing/2014/main" val="8649109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начало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7821675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начала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pop_front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707750168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конец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push_back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993058200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Удаление из 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конца </a:t>
                      </a:r>
                      <a:r>
                        <a:rPr lang="en-US" sz="20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pop_back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4228187421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Вставка в произв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insert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394828765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Удал. из произв</a:t>
                      </a:r>
                      <a:r>
                        <a:rPr lang="ru-RU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. </a:t>
                      </a:r>
                      <a:r>
                        <a:rPr lang="en-US" sz="2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erase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(+)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1174464112"/>
                  </a:ext>
                </a:extLst>
              </a:tr>
              <a:tr h="406540">
                <a:tc>
                  <a:txBody>
                    <a:bodyPr/>
                    <a:lstStyle/>
                    <a:p>
                      <a:pPr algn="l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Произв. доступ[ ], 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at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+</a:t>
                      </a:r>
                    </a:p>
                  </a:txBody>
                  <a:tcPr marL="10442" marR="10442" marT="1044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</a:t>
                      </a:r>
                    </a:p>
                  </a:txBody>
                  <a:tcPr marL="10442" marR="10442" marT="10442" marB="0" anchor="b"/>
                </a:tc>
                <a:extLst>
                  <a:ext uri="{0D108BD9-81ED-4DB2-BD59-A6C34878D82A}">
                    <a16:rowId xmlns:a16="http://schemas.microsoft.com/office/drawing/2014/main" val="2915586085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1670526" y="5430387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+ -за постоянное время </a:t>
            </a:r>
            <a:r>
              <a:rPr lang="en-US" dirty="0"/>
              <a:t>O(1)</a:t>
            </a:r>
          </a:p>
          <a:p>
            <a:r>
              <a:rPr lang="ru-RU" dirty="0"/>
              <a:t>(+) -за линейное время </a:t>
            </a:r>
            <a:r>
              <a:rPr lang="en-US" dirty="0"/>
              <a:t>O(n)</a:t>
            </a:r>
          </a:p>
          <a:p>
            <a:r>
              <a:rPr lang="ru-RU" dirty="0"/>
              <a:t>--не доступен</a:t>
            </a:r>
          </a:p>
        </p:txBody>
      </p:sp>
    </p:spTree>
    <p:extLst>
      <p:ext uri="{BB962C8B-B14F-4D97-AF65-F5344CB8AC3E}">
        <p14:creationId xmlns:p14="http://schemas.microsoft.com/office/powerpoint/2010/main" val="256872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Множество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0" name="Прямоугольник 9"/>
          <p:cNvSpPr/>
          <p:nvPr/>
        </p:nvSpPr>
        <p:spPr>
          <a:xfrm>
            <a:off x="493417" y="1100571"/>
            <a:ext cx="1105428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Множество(</a:t>
            </a:r>
            <a:r>
              <a:rPr lang="en-US" b="1" dirty="0" smtClean="0"/>
              <a:t>set)</a:t>
            </a:r>
            <a:r>
              <a:rPr lang="ru-RU" b="1" dirty="0" smtClean="0"/>
              <a:t> – </a:t>
            </a:r>
            <a:r>
              <a:rPr lang="ru-RU" dirty="0" smtClean="0"/>
              <a:t>это ассоциативный контейнер, который содержит только уникальные значения отсортированные по возрастанию значения ключа.</a:t>
            </a:r>
          </a:p>
          <a:p>
            <a:r>
              <a:rPr lang="ru-RU" b="1" dirty="0" smtClean="0"/>
              <a:t>Сигнатура</a:t>
            </a:r>
            <a:r>
              <a:rPr lang="en-US" b="1" dirty="0"/>
              <a:t> </a:t>
            </a:r>
            <a:r>
              <a:rPr lang="ru-RU" b="1" dirty="0" smtClean="0"/>
              <a:t>создания объекта</a:t>
            </a:r>
            <a:r>
              <a:rPr lang="en-US" b="1" dirty="0" smtClean="0"/>
              <a:t>:</a:t>
            </a:r>
          </a:p>
          <a:p>
            <a:endParaRPr lang="en-US" b="1" dirty="0" smtClean="0"/>
          </a:p>
          <a:p>
            <a:r>
              <a:rPr lang="ru-RU" b="1" dirty="0" smtClean="0"/>
              <a:t>Ме</a:t>
            </a:r>
            <a:r>
              <a:rPr lang="ru-RU" b="1" dirty="0" smtClean="0"/>
              <a:t>тоды</a:t>
            </a:r>
            <a:endParaRPr lang="ru-RU" b="1" dirty="0"/>
          </a:p>
          <a:p>
            <a:pPr lvl="1"/>
            <a:r>
              <a:rPr lang="ru-RU" b="1" dirty="0" err="1"/>
              <a:t>clear</a:t>
            </a:r>
            <a:r>
              <a:rPr lang="ru-RU" dirty="0"/>
              <a:t>() Очищает контейнер</a:t>
            </a:r>
          </a:p>
          <a:p>
            <a:pPr lvl="1"/>
            <a:r>
              <a:rPr lang="ru-RU" b="1" dirty="0" err="1"/>
              <a:t>insert</a:t>
            </a:r>
            <a:r>
              <a:rPr lang="ru-RU" dirty="0"/>
              <a:t>() Вставляет элементы</a:t>
            </a:r>
          </a:p>
          <a:p>
            <a:pPr lvl="1"/>
            <a:r>
              <a:rPr lang="ru-RU" b="1" dirty="0" err="1"/>
              <a:t>erase</a:t>
            </a:r>
            <a:r>
              <a:rPr lang="ru-RU" dirty="0"/>
              <a:t>() Удаляет элементы</a:t>
            </a:r>
          </a:p>
          <a:p>
            <a:pPr lvl="1"/>
            <a:r>
              <a:rPr lang="ru-RU" b="1" dirty="0" err="1"/>
              <a:t>swap</a:t>
            </a:r>
            <a:r>
              <a:rPr lang="ru-RU" dirty="0"/>
              <a:t>() Обменивает содержимое</a:t>
            </a:r>
          </a:p>
          <a:p>
            <a:pPr lvl="1"/>
            <a:r>
              <a:rPr lang="ru-RU" b="1" dirty="0" err="1"/>
              <a:t>emplace</a:t>
            </a:r>
            <a:r>
              <a:rPr lang="ru-RU" dirty="0"/>
              <a:t>() Создает элементы на </a:t>
            </a:r>
            <a:r>
              <a:rPr lang="ru-RU" dirty="0" smtClean="0"/>
              <a:t>месте</a:t>
            </a:r>
            <a:endParaRPr lang="en-US" dirty="0" smtClean="0"/>
          </a:p>
          <a:p>
            <a:pPr lvl="1"/>
            <a:r>
              <a:rPr lang="en-US" b="1" dirty="0" smtClean="0"/>
              <a:t>merge</a:t>
            </a:r>
            <a:r>
              <a:rPr lang="en-US" dirty="0" smtClean="0"/>
              <a:t>() </a:t>
            </a:r>
            <a:r>
              <a:rPr lang="ru-RU" dirty="0" smtClean="0"/>
              <a:t>Объединяет два множества</a:t>
            </a:r>
          </a:p>
          <a:p>
            <a:pPr lvl="1"/>
            <a:r>
              <a:rPr lang="en-US" b="1" dirty="0" smtClean="0"/>
              <a:t>extract</a:t>
            </a:r>
            <a:r>
              <a:rPr lang="en-US" dirty="0" smtClean="0"/>
              <a:t>() </a:t>
            </a:r>
            <a:r>
              <a:rPr lang="ru-RU" dirty="0" smtClean="0"/>
              <a:t>Изымает из множества определенный элемент по значению или по позиции</a:t>
            </a:r>
            <a:endParaRPr lang="ru-RU" b="1" dirty="0"/>
          </a:p>
          <a:p>
            <a:pPr lvl="1"/>
            <a:r>
              <a:rPr lang="ru-RU" b="1" dirty="0" err="1" smtClean="0"/>
              <a:t>count</a:t>
            </a:r>
            <a:r>
              <a:rPr lang="ru-RU" dirty="0" smtClean="0"/>
              <a:t>(</a:t>
            </a:r>
            <a:r>
              <a:rPr lang="ru-RU" dirty="0" err="1" smtClean="0"/>
              <a:t>key</a:t>
            </a:r>
            <a:r>
              <a:rPr lang="ru-RU" dirty="0"/>
              <a:t>) Возвращает (</a:t>
            </a:r>
            <a:r>
              <a:rPr lang="ru-RU" dirty="0" err="1"/>
              <a:t>size_t</a:t>
            </a:r>
            <a:r>
              <a:rPr lang="ru-RU" dirty="0"/>
              <a:t>) количество элементов, соответствующих определенному ключу</a:t>
            </a:r>
          </a:p>
          <a:p>
            <a:pPr lvl="1"/>
            <a:r>
              <a:rPr lang="ru-RU" b="1" dirty="0" err="1"/>
              <a:t>find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находит элемент с конкретным ключом. Возвращает константный итератор позиции элемента или итератор </a:t>
            </a:r>
            <a:r>
              <a:rPr lang="ru-RU" dirty="0" err="1"/>
              <a:t>end</a:t>
            </a:r>
            <a:r>
              <a:rPr lang="ru-RU" dirty="0"/>
              <a:t>(), если таковой не найден.</a:t>
            </a:r>
          </a:p>
          <a:p>
            <a:pPr lvl="1"/>
            <a:r>
              <a:rPr lang="ru-RU" b="1" dirty="0" err="1"/>
              <a:t>equal_range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диапазон (</a:t>
            </a:r>
            <a:r>
              <a:rPr lang="ru-RU" dirty="0" err="1"/>
              <a:t>pair</a:t>
            </a:r>
            <a:r>
              <a:rPr lang="ru-RU" dirty="0"/>
              <a:t> итераторов, см. ниже), содержащий все элементы с ключом </a:t>
            </a:r>
            <a:r>
              <a:rPr lang="ru-RU" dirty="0" err="1"/>
              <a:t>key</a:t>
            </a:r>
            <a:r>
              <a:rPr lang="ru-RU" dirty="0"/>
              <a:t> в контейнере.</a:t>
            </a:r>
          </a:p>
          <a:p>
            <a:pPr lvl="1"/>
            <a:r>
              <a:rPr lang="ru-RU" b="1" dirty="0" err="1"/>
              <a:t>lower_bound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меньше, чем </a:t>
            </a:r>
            <a:r>
              <a:rPr lang="ru-RU" dirty="0" err="1"/>
              <a:t>key</a:t>
            </a:r>
            <a:endParaRPr lang="ru-RU" dirty="0"/>
          </a:p>
          <a:p>
            <a:pPr lvl="1"/>
            <a:r>
              <a:rPr lang="ru-RU" b="1" dirty="0" err="1"/>
              <a:t>upper_bound</a:t>
            </a:r>
            <a:r>
              <a:rPr lang="ru-RU" dirty="0"/>
              <a:t>(</a:t>
            </a:r>
            <a:r>
              <a:rPr lang="ru-RU" dirty="0" err="1"/>
              <a:t>key</a:t>
            </a:r>
            <a:r>
              <a:rPr lang="ru-RU" dirty="0"/>
              <a:t>) возвращает итератор на первый элемент, который больше, чем </a:t>
            </a:r>
            <a:r>
              <a:rPr lang="ru-RU" dirty="0" err="1" smtClean="0"/>
              <a:t>key</a:t>
            </a:r>
            <a:endParaRPr lang="en-US" dirty="0" smtClean="0"/>
          </a:p>
          <a:p>
            <a:pPr lvl="1"/>
            <a:r>
              <a:rPr lang="en-US" dirty="0" smtClean="0"/>
              <a:t>contains</a:t>
            </a:r>
            <a:r>
              <a:rPr lang="ru-RU" dirty="0" smtClean="0"/>
              <a:t>(</a:t>
            </a:r>
            <a:r>
              <a:rPr lang="en-US" dirty="0" smtClean="0"/>
              <a:t>key</a:t>
            </a:r>
            <a:r>
              <a:rPr lang="ru-RU" dirty="0" smtClean="0"/>
              <a:t>)</a:t>
            </a:r>
            <a:r>
              <a:rPr lang="en-US" dirty="0" smtClean="0"/>
              <a:t> </a:t>
            </a:r>
            <a:r>
              <a:rPr lang="ru-RU" dirty="0" smtClean="0"/>
              <a:t>возвращает </a:t>
            </a:r>
            <a:r>
              <a:rPr lang="en-US" dirty="0" smtClean="0"/>
              <a:t>true </a:t>
            </a:r>
            <a:r>
              <a:rPr lang="ru-RU" dirty="0" smtClean="0"/>
              <a:t>если контейнер содержит ключ, или </a:t>
            </a:r>
            <a:r>
              <a:rPr lang="en-US" dirty="0" smtClean="0"/>
              <a:t>false </a:t>
            </a:r>
            <a:r>
              <a:rPr lang="ru-RU" dirty="0" smtClean="0"/>
              <a:t>если не содержит, С++20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825612" y="1983851"/>
            <a:ext cx="6389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set&lt;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переменной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значения инициализации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82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605159" y="1295219"/>
            <a:ext cx="6096000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ru-RU" dirty="0" err="1">
                <a:solidFill>
                  <a:srgbClr val="3A7A3A"/>
                </a:solidFill>
              </a:rPr>
              <a:t>asdif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uasd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jfioj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am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newf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jkwebrbas</a:t>
            </a:r>
            <a:r>
              <a:rPr lang="ru-RU" dirty="0">
                <a:solidFill>
                  <a:srgbClr val="3A7A3A"/>
                </a:solidFill>
              </a:rPr>
              <a:t> a </a:t>
            </a:r>
            <a:r>
              <a:rPr lang="ru-RU" dirty="0" err="1">
                <a:solidFill>
                  <a:srgbClr val="3A7A3A"/>
                </a:solidFill>
              </a:rPr>
              <a:t>ashjkb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fmansdbfwefbgf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ewr</a:t>
            </a:r>
            <a:endParaRPr lang="ru-RU" dirty="0">
              <a:solidFill>
                <a:srgbClr val="3A7A3A"/>
              </a:solidFill>
            </a:endParaRPr>
          </a:p>
          <a:p>
            <a:r>
              <a:rPr lang="ru-RU" dirty="0" err="1">
                <a:solidFill>
                  <a:srgbClr val="3A7A3A"/>
                </a:solidFill>
              </a:rPr>
              <a:t>asdif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uasd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jfioj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am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newf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jkwebrbas</a:t>
            </a:r>
            <a:r>
              <a:rPr lang="ru-RU" dirty="0">
                <a:solidFill>
                  <a:srgbClr val="3A7A3A"/>
                </a:solidFill>
              </a:rPr>
              <a:t> a </a:t>
            </a:r>
            <a:r>
              <a:rPr lang="ru-RU" dirty="0" err="1">
                <a:solidFill>
                  <a:srgbClr val="3A7A3A"/>
                </a:solidFill>
              </a:rPr>
              <a:t>ashjkb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fmansdbfwefbgf</a:t>
            </a:r>
            <a:r>
              <a:rPr lang="ru-RU" dirty="0">
                <a:solidFill>
                  <a:srgbClr val="3A7A3A"/>
                </a:solidFill>
              </a:rPr>
              <a:t> </a:t>
            </a:r>
            <a:r>
              <a:rPr lang="ru-RU" dirty="0" err="1">
                <a:solidFill>
                  <a:srgbClr val="3A7A3A"/>
                </a:solidFill>
              </a:rPr>
              <a:t>ewr</a:t>
            </a:r>
            <a:endParaRPr lang="ru-RU" dirty="0">
              <a:solidFill>
                <a:srgbClr val="3A7A3A"/>
              </a:solidFill>
            </a:endParaRPr>
          </a:p>
          <a:p>
            <a:r>
              <a:rPr lang="ru-RU" dirty="0">
                <a:solidFill>
                  <a:srgbClr val="3A7A3A"/>
                </a:solidFill>
              </a:rPr>
              <a:t>62</a:t>
            </a:r>
          </a:p>
          <a:p>
            <a:r>
              <a:rPr lang="ru-RU" dirty="0">
                <a:solidFill>
                  <a:srgbClr val="3A7A3A"/>
                </a:solidFill>
              </a:rPr>
              <a:t>Во введенном тексте, содержатся следующие уникальные буквы:</a:t>
            </a:r>
          </a:p>
          <a:p>
            <a:r>
              <a:rPr lang="ru-RU" dirty="0">
                <a:solidFill>
                  <a:srgbClr val="3A7A3A"/>
                </a:solidFill>
              </a:rPr>
              <a:t>a, b, d, e, f, g, h, i, j, k, m, n, o, r, s, u, w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89769" y="1437778"/>
            <a:ext cx="962809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&lt;set&gt;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string text;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text);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text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letter: text){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 !=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unique_letters.insert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Во введенном тексте, содержатся следующие уникальные буквы:"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letter: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letter;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unique_letters.rbegin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18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8572401" y="4048029"/>
            <a:ext cx="2339787" cy="230832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a ,b ,c ,d ,e</a:t>
            </a:r>
          </a:p>
          <a:p>
            <a:r>
              <a:rPr lang="ru-RU" dirty="0">
                <a:solidFill>
                  <a:srgbClr val="3A7A3A"/>
                </a:solidFill>
              </a:rPr>
              <a:t>a ,b ,f ,i ,j ,k</a:t>
            </a:r>
          </a:p>
          <a:p>
            <a:r>
              <a:rPr lang="ru-RU" dirty="0">
                <a:solidFill>
                  <a:srgbClr val="3A7A3A"/>
                </a:solidFill>
              </a:rPr>
              <a:t>a ,b ,c ,d ,e</a:t>
            </a:r>
          </a:p>
          <a:p>
            <a:r>
              <a:rPr lang="ru-RU" dirty="0">
                <a:solidFill>
                  <a:srgbClr val="3A7A3A"/>
                </a:solidFill>
              </a:rPr>
              <a:t>a ,b ,c ,d ,e</a:t>
            </a:r>
          </a:p>
          <a:p>
            <a:r>
              <a:rPr lang="ru-RU" dirty="0">
                <a:solidFill>
                  <a:srgbClr val="3A7A3A"/>
                </a:solidFill>
              </a:rPr>
              <a:t>1</a:t>
            </a:r>
          </a:p>
          <a:p>
            <a:r>
              <a:rPr lang="ru-RU" dirty="0">
                <a:solidFill>
                  <a:srgbClr val="3A7A3A"/>
                </a:solidFill>
              </a:rPr>
              <a:t>0 b</a:t>
            </a:r>
          </a:p>
          <a:p>
            <a:r>
              <a:rPr lang="ru-RU" dirty="0">
                <a:solidFill>
                  <a:srgbClr val="3A7A3A"/>
                </a:solidFill>
              </a:rPr>
              <a:t>a ,c ,d ,e</a:t>
            </a:r>
          </a:p>
          <a:p>
            <a:r>
              <a:rPr lang="ru-RU" dirty="0">
                <a:solidFill>
                  <a:srgbClr val="3A7A3A"/>
                </a:solidFill>
              </a:rPr>
              <a:t>a ,b ,c ,d ,e ,f ,i ,j ,k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578582" y="1100571"/>
            <a:ext cx="980738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first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'c'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'd'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second {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'f'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'j'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'k'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third {};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print(second);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third.extract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ch.value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; error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third.extract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'b'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ch.empty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ch.value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third.merge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(second);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print(third);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60222" y="1184485"/>
            <a:ext cx="6096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print(set&lt;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!= *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st.rbegin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?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 ,"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7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Словарь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55931" y="1100571"/>
            <a:ext cx="1104522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Типы словарей включают в себя шаблонные параметры: тип ключа и тип значения ключа (</a:t>
            </a:r>
            <a:r>
              <a:rPr lang="en-US" dirty="0"/>
              <a:t>Key </a:t>
            </a:r>
            <a:r>
              <a:rPr lang="ru-RU" dirty="0"/>
              <a:t>и </a:t>
            </a:r>
            <a:r>
              <a:rPr lang="en-US" dirty="0"/>
              <a:t>T </a:t>
            </a:r>
            <a:r>
              <a:rPr lang="ru-RU" dirty="0"/>
              <a:t>ниже), а также функцию сравнения (</a:t>
            </a:r>
            <a:r>
              <a:rPr lang="en-US" dirty="0"/>
              <a:t>comp). </a:t>
            </a:r>
            <a:r>
              <a:rPr lang="ru-RU" dirty="0"/>
              <a:t>Если такая функция отсутствует, то она задана неявно функцией </a:t>
            </a:r>
            <a:r>
              <a:rPr lang="en-US" dirty="0"/>
              <a:t>less&lt;&gt; (</a:t>
            </a:r>
            <a:r>
              <a:rPr lang="ru-RU" dirty="0"/>
              <a:t>операция &lt;).</a:t>
            </a:r>
          </a:p>
          <a:p>
            <a:r>
              <a:rPr lang="ru-RU" dirty="0"/>
              <a:t>Объекты класса </a:t>
            </a:r>
            <a:r>
              <a:rPr lang="en-US" dirty="0"/>
              <a:t>map </a:t>
            </a:r>
            <a:r>
              <a:rPr lang="ru-RU" dirty="0"/>
              <a:t>можно получить с помощью следующих конструкторов:</a:t>
            </a:r>
            <a:endParaRPr lang="en-US" dirty="0"/>
          </a:p>
          <a:p>
            <a:r>
              <a:rPr lang="ru-RU" b="1" dirty="0"/>
              <a:t>Конструкторы</a:t>
            </a:r>
          </a:p>
          <a:p>
            <a:pPr lvl="1"/>
            <a:r>
              <a:rPr lang="ru-RU" b="1" dirty="0"/>
              <a:t>Пустой массив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(Comp);</a:t>
            </a:r>
          </a:p>
          <a:p>
            <a:pPr lvl="1"/>
            <a:r>
              <a:rPr lang="ru-RU" b="1" dirty="0"/>
              <a:t>Конструктор копирования/перемещения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(other);</a:t>
            </a:r>
          </a:p>
          <a:p>
            <a:pPr lvl="1"/>
            <a:r>
              <a:rPr lang="ru-RU" b="1" dirty="0"/>
              <a:t>С помощью итераторов (вставки)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last);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(first, last, </a:t>
            </a:r>
            <a:r>
              <a:rPr lang="ru-RU" dirty="0"/>
              <a:t>С</a:t>
            </a:r>
            <a:r>
              <a:rPr lang="en-US" dirty="0" err="1"/>
              <a:t>omp</a:t>
            </a:r>
            <a:r>
              <a:rPr lang="en-US" dirty="0"/>
              <a:t>);</a:t>
            </a:r>
          </a:p>
          <a:p>
            <a:pPr lvl="1"/>
            <a:r>
              <a:rPr lang="ru-RU" b="1" dirty="0"/>
              <a:t>С помощью списка инициализации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 {</a:t>
            </a:r>
            <a:r>
              <a:rPr lang="en-US" dirty="0" err="1"/>
              <a:t>init</a:t>
            </a:r>
            <a:r>
              <a:rPr lang="en-US" dirty="0"/>
              <a:t>};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);  // </a:t>
            </a:r>
            <a:r>
              <a:rPr lang="ru-RU" dirty="0"/>
              <a:t>или</a:t>
            </a:r>
          </a:p>
          <a:p>
            <a:pPr lvl="1"/>
            <a:r>
              <a:rPr lang="en-US" dirty="0"/>
              <a:t>map&lt;Key, T, comp&gt; </a:t>
            </a:r>
            <a:r>
              <a:rPr lang="en-US" dirty="0" err="1"/>
              <a:t>ar</a:t>
            </a:r>
            <a:r>
              <a:rPr lang="en-US" dirty="0"/>
              <a:t>(</a:t>
            </a:r>
            <a:r>
              <a:rPr lang="en-US" dirty="0" err="1"/>
              <a:t>init</a:t>
            </a:r>
            <a:r>
              <a:rPr lang="en-US" dirty="0"/>
              <a:t>, Comp);</a:t>
            </a:r>
          </a:p>
          <a:p>
            <a:r>
              <a:rPr lang="ru-RU" dirty="0"/>
              <a:t>Примечание. При инициализации списком каждая пара должна заключаться в отдельные фигурные скобки:</a:t>
            </a:r>
          </a:p>
          <a:p>
            <a:r>
              <a:rPr lang="en-US" dirty="0"/>
              <a:t>map&lt;string, </a:t>
            </a:r>
            <a:r>
              <a:rPr lang="en-US" dirty="0" err="1"/>
              <a:t>int</a:t>
            </a:r>
            <a:r>
              <a:rPr lang="en-US" dirty="0"/>
              <a:t>&gt; </a:t>
            </a:r>
            <a:r>
              <a:rPr lang="en-US" dirty="0" err="1"/>
              <a:t>ar</a:t>
            </a:r>
            <a:r>
              <a:rPr lang="en-US" dirty="0"/>
              <a:t> {{"a1", 10}, {"www", 17}, {"j8", 100}};</a:t>
            </a:r>
            <a:endParaRPr lang="ru-RU" dirty="0"/>
          </a:p>
          <a:p>
            <a:pPr algn="ctr"/>
            <a:r>
              <a:rPr lang="ru-RU" b="1" dirty="0"/>
              <a:t>Методы аналогичны методам </a:t>
            </a:r>
            <a:r>
              <a:rPr lang="en-US" b="1" dirty="0"/>
              <a:t>SET!</a:t>
            </a:r>
          </a:p>
        </p:txBody>
      </p:sp>
    </p:spTree>
    <p:extLst>
      <p:ext uri="{BB962C8B-B14F-4D97-AF65-F5344CB8AC3E}">
        <p14:creationId xmlns:p14="http://schemas.microsoft.com/office/powerpoint/2010/main" val="183980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7979411" y="1373298"/>
            <a:ext cx="3609837" cy="504753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solidFill>
                  <a:srgbClr val="3A7A3A"/>
                </a:solidFill>
              </a:rPr>
              <a:t>asdasd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asdjoasn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fjknsdjk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nfjenw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iofnwejf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jwenfpjwenpjf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nsdjknfuioweng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mktgnm</a:t>
            </a:r>
            <a:r>
              <a:rPr lang="ru-RU" sz="1400" dirty="0">
                <a:solidFill>
                  <a:srgbClr val="3A7A3A"/>
                </a:solidFill>
              </a:rPr>
              <a:t> </a:t>
            </a:r>
            <a:r>
              <a:rPr lang="ru-RU" sz="1400" dirty="0" err="1">
                <a:solidFill>
                  <a:srgbClr val="3A7A3A"/>
                </a:solidFill>
              </a:rPr>
              <a:t>hk;dfgn</a:t>
            </a:r>
            <a:r>
              <a:rPr lang="ru-RU" sz="1400" dirty="0">
                <a:solidFill>
                  <a:srgbClr val="3A7A3A"/>
                </a:solidFill>
              </a:rPr>
              <a:t>;</a:t>
            </a:r>
          </a:p>
          <a:p>
            <a:r>
              <a:rPr lang="ru-RU" sz="1400" dirty="0">
                <a:solidFill>
                  <a:srgbClr val="3A7A3A"/>
                </a:solidFill>
              </a:rPr>
              <a:t>85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 : 8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;: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a: 4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d: 6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e: 5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f: 8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g: 3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h: 1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i: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j: 9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k: 5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m: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n: 12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o: 3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p: 2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s: 6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t: 1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u: 1</a:t>
            </a:r>
          </a:p>
          <a:p>
            <a:r>
              <a:rPr lang="ru-RU" sz="1400" dirty="0">
                <a:solidFill>
                  <a:srgbClr val="3A7A3A"/>
                </a:solidFill>
              </a:rPr>
              <a:t>Букв w: 5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93417" y="1043189"/>
            <a:ext cx="748599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&lt;map&gt;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string text;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text);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text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map&lt;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 letters;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letter: text){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letters.count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(letter) ==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letters[letter]++;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letter: letters){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1400" dirty="0">
                <a:solidFill>
                  <a:srgbClr val="A31515"/>
                </a:solidFill>
                <a:latin typeface="Consolas" panose="020B0609020204030204" pitchFamily="49" charset="0"/>
              </a:rPr>
              <a:t>Букв "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letter.first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":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letter.second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42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Контейнерные классы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493417" y="1043189"/>
            <a:ext cx="1118434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Контейнерный класс</a:t>
            </a:r>
            <a:r>
              <a:rPr lang="ru-RU" dirty="0"/>
              <a:t> (или ещё </a:t>
            </a:r>
            <a:r>
              <a:rPr lang="ru-RU" b="1" dirty="0"/>
              <a:t>«класс-контейнер</a:t>
            </a:r>
            <a:r>
              <a:rPr lang="ru-RU" b="1" dirty="0" smtClean="0"/>
              <a:t>»</a:t>
            </a:r>
            <a:r>
              <a:rPr lang="ru-RU" dirty="0" smtClean="0"/>
              <a:t>) — </a:t>
            </a:r>
            <a:r>
              <a:rPr lang="ru-RU" dirty="0"/>
              <a:t>это </a:t>
            </a:r>
            <a:r>
              <a:rPr lang="ru-RU" b="1" dirty="0"/>
              <a:t>класс</a:t>
            </a:r>
            <a:r>
              <a:rPr lang="ru-RU" dirty="0"/>
              <a:t>, предназначенный для хранения и организации нескольких объектов определённого типа данных (пользовательских или фундаментальных).</a:t>
            </a:r>
          </a:p>
          <a:p>
            <a:endParaRPr lang="ru-RU" dirty="0"/>
          </a:p>
          <a:p>
            <a:r>
              <a:rPr lang="ru-RU" dirty="0"/>
              <a:t>Существует много разных контейнерных классов, каждый из которых имеет свои преимущества, недостатки или ограничения в использовании. В отличие от стандартных массивов, контейнерные классы-массивы имеют возможность динамического изменения своего размера, когда элементы добавляются или удаляются. Это не только делает их более удобными </a:t>
            </a:r>
            <a:r>
              <a:rPr lang="ru-RU" dirty="0" smtClean="0"/>
              <a:t>чем </a:t>
            </a:r>
            <a:r>
              <a:rPr lang="ru-RU" dirty="0"/>
              <a:t>обычные массивы, но и безопаснее.</a:t>
            </a:r>
          </a:p>
          <a:p>
            <a:r>
              <a:rPr lang="ru-RU" dirty="0"/>
              <a:t>Обычно, </a:t>
            </a:r>
            <a:r>
              <a:rPr lang="ru-RU" b="1" dirty="0"/>
              <a:t>функционал классов-контейнеров</a:t>
            </a:r>
            <a:r>
              <a:rPr lang="ru-RU" dirty="0"/>
              <a:t> в </a:t>
            </a:r>
            <a:r>
              <a:rPr lang="ru-RU" dirty="0" smtClean="0"/>
              <a:t>следующий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Создание пустого контейнера (через </a:t>
            </a:r>
            <a:r>
              <a:rPr lang="ru-RU" b="1" dirty="0"/>
              <a:t>конструктор</a:t>
            </a:r>
            <a:r>
              <a:rPr lang="ru-RU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Добавление нового объекта в контейнер.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Удаление объекта из контейнера.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Просмотр количества объектов, находящихся на данный момент в контейнере.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Очистка контейнера от всех объектов.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Доступ к сохранённым объектам.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Сортировка объектов/элементов (не всегда).</a:t>
            </a:r>
          </a:p>
          <a:p>
            <a:r>
              <a:rPr lang="ru-RU" b="1" dirty="0"/>
              <a:t>Типом отношений</a:t>
            </a:r>
            <a:r>
              <a:rPr lang="ru-RU" dirty="0"/>
              <a:t> в классах-контейнерах является «</a:t>
            </a:r>
            <a:r>
              <a:rPr lang="ru-RU" b="1" dirty="0"/>
              <a:t>член чего-то</a:t>
            </a:r>
            <a:r>
              <a:rPr lang="ru-RU" dirty="0"/>
              <a:t>». Например, элементы массива «являются членами» (принадлежат) массива. Обратите внимание, мы здесь используем термин «член чего-то» не в смысле члена класса C++.</a:t>
            </a:r>
          </a:p>
          <a:p>
            <a:r>
              <a:rPr lang="ru-RU" b="1" dirty="0" smtClean="0"/>
              <a:t>Контейнеры делятся </a:t>
            </a:r>
            <a:r>
              <a:rPr lang="ru-RU" b="1" dirty="0"/>
              <a:t>на 2 типа</a:t>
            </a:r>
            <a:r>
              <a:rPr lang="en-US" b="1" dirty="0"/>
              <a:t>: 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Последовательные контейнеры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Ассоциативные </a:t>
            </a:r>
            <a:r>
              <a:rPr lang="ru-RU" dirty="0" smtClean="0"/>
              <a:t>контейнеры</a:t>
            </a:r>
            <a:endParaRPr lang="ru-RU" dirty="0"/>
          </a:p>
          <a:p>
            <a:endParaRPr lang="ru-RU" dirty="0"/>
          </a:p>
        </p:txBody>
      </p:sp>
      <p:pic>
        <p:nvPicPr>
          <p:cNvPr id="1026" name="Picture 2" descr="Мем: &quot;установим контейнер в контейнер&quot; - Все шаблоны - Meme-arsenal.com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303" y="3109369"/>
            <a:ext cx="2716194" cy="1575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72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4" y="481752"/>
            <a:ext cx="9004213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Алгоритмическая сложность операции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106632"/>
              </p:ext>
            </p:extLst>
          </p:nvPr>
        </p:nvGraphicFramePr>
        <p:xfrm>
          <a:off x="281543" y="1100571"/>
          <a:ext cx="11552225" cy="510576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2310445">
                  <a:extLst>
                    <a:ext uri="{9D8B030D-6E8A-4147-A177-3AD203B41FA5}">
                      <a16:colId xmlns:a16="http://schemas.microsoft.com/office/drawing/2014/main" val="1161742568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1546790956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4214264742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69301319"/>
                    </a:ext>
                  </a:extLst>
                </a:gridCol>
                <a:gridCol w="2310445">
                  <a:extLst>
                    <a:ext uri="{9D8B030D-6E8A-4147-A177-3AD203B41FA5}">
                      <a16:colId xmlns:a16="http://schemas.microsoft.com/office/drawing/2014/main" val="3558455246"/>
                    </a:ext>
                  </a:extLst>
                </a:gridCol>
              </a:tblGrid>
              <a:tr h="526822"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Контейнер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Вставка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Доступ к элементу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Удаление элемента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Поиск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631373304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vector / string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конец: O(1) Остальные: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В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конце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Остальные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Несортированный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88635062"/>
                  </a:ext>
                </a:extLst>
              </a:tr>
              <a:tr h="104473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deque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начало/в конец: O(1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Остальные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Остальные: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Сортированный: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Несортированный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3809348012"/>
                  </a:ext>
                </a:extLst>
              </a:tr>
              <a:tr h="126305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list / </a:t>
                      </a:r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forward_list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 начало/в конец: O(1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O(1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В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начало/в 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конец: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Вначале/в конце: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итератору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O(1)</a:t>
                      </a:r>
                      <a:endParaRPr lang="en-US" sz="1700" u="none" strike="noStrike" dirty="0" smtClean="0">
                        <a:effectLst/>
                        <a:latin typeface="+mn-lt"/>
                      </a:endParaRPr>
                    </a:p>
                    <a:p>
                      <a:pPr algn="ctr" fontAlgn="b"/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По</a:t>
                      </a:r>
                      <a:r>
                        <a:rPr lang="en-US" sz="1700" u="none" strike="noStrike" dirty="0" smtClean="0">
                          <a:effectLst/>
                          <a:latin typeface="+mn-lt"/>
                        </a:rPr>
                        <a:t> </a:t>
                      </a:r>
                      <a:r>
                        <a:rPr lang="ru-RU" sz="1700" u="none" strike="noStrike" dirty="0" smtClean="0">
                          <a:effectLst/>
                          <a:latin typeface="+mn-lt"/>
                        </a:rPr>
                        <a:t>индексу</a:t>
                      </a:r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: O(n)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602012659"/>
                  </a:ext>
                </a:extLst>
              </a:tr>
              <a:tr h="26786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set / 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709333028"/>
                  </a:ext>
                </a:extLst>
              </a:tr>
              <a:tr h="6359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unordered_set/ unordered_map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O(1) /O(n)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1136167080"/>
                  </a:ext>
                </a:extLst>
              </a:tr>
              <a:tr h="32244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 err="1">
                          <a:effectLst/>
                          <a:latin typeface="+mn-lt"/>
                        </a:rPr>
                        <a:t>priority_queue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>
                          <a:effectLst/>
                          <a:latin typeface="+mn-lt"/>
                        </a:rPr>
                        <a:t>O(1)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u="none" strike="noStrike" dirty="0">
                          <a:effectLst/>
                          <a:latin typeface="+mn-lt"/>
                        </a:rPr>
                        <a:t>O(log n)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700" u="none" strike="noStrike" dirty="0">
                          <a:effectLst/>
                          <a:latin typeface="+mn-lt"/>
                        </a:rPr>
                        <a:t>-</a:t>
                      </a:r>
                      <a:endParaRPr lang="ru-RU" sz="17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8907" marR="8907" marT="8907" marB="0" anchor="ctr"/>
                </a:tc>
                <a:extLst>
                  <a:ext uri="{0D108BD9-81ED-4DB2-BD59-A6C34878D82A}">
                    <a16:rowId xmlns:a16="http://schemas.microsoft.com/office/drawing/2014/main" val="2058113542"/>
                  </a:ext>
                </a:extLst>
              </a:tr>
            </a:tbl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1790967" y="6315285"/>
            <a:ext cx="835762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Адаптировано </a:t>
            </a:r>
            <a:r>
              <a:rPr lang="ru-RU" dirty="0">
                <a:latin typeface="Calibri" panose="020F0502020204030204" pitchFamily="34" charset="0"/>
              </a:rPr>
              <a:t>из </a:t>
            </a:r>
            <a:r>
              <a:rPr lang="en-US" dirty="0">
                <a:latin typeface="Calibri" panose="020F0502020204030204" pitchFamily="34" charset="0"/>
              </a:rPr>
              <a:t>http://john-ahlgren.blogspot.com/2013/10/stl-container-performance.html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32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23331" y="3149823"/>
            <a:ext cx="4545339" cy="558354"/>
          </a:xfrm>
          <a:prstGeom prst="rect">
            <a:avLst/>
          </a:prstGeom>
          <a:noFill/>
        </p:spPr>
        <p:txBody>
          <a:bodyPr wrap="none" lIns="65274" tIns="32637" rIns="65274" bIns="32637" rtlCol="0">
            <a:spAutoFit/>
          </a:bodyPr>
          <a:lstStyle/>
          <a:p>
            <a:r>
              <a:rPr lang="ru-RU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</a:t>
            </a:r>
          </a:p>
        </p:txBody>
      </p:sp>
      <p:pic>
        <p:nvPicPr>
          <p:cNvPr id="3" name="Picture 2" descr="Сыну задали задание - Леди Mail.ru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953" y="3708177"/>
            <a:ext cx="3204094" cy="3113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09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Последовательные контейнеры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043189"/>
            <a:ext cx="1117197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Последовательные </a:t>
            </a:r>
            <a:r>
              <a:rPr lang="ru-RU" b="1" dirty="0"/>
              <a:t>контейнеры</a:t>
            </a:r>
            <a:r>
              <a:rPr lang="ru-RU" dirty="0"/>
              <a:t> (или ещё «</a:t>
            </a:r>
            <a:r>
              <a:rPr lang="ru-RU" b="1" dirty="0"/>
              <a:t>контейнеры последовательности</a:t>
            </a:r>
            <a:r>
              <a:rPr lang="ru-RU" dirty="0"/>
              <a:t>») — это контейнерные классы, элементы которых находятся в последовательности. Их определяющей характеристикой является то, что вы можете вставить свой элемент в любое место контейнера. </a:t>
            </a:r>
            <a:endParaRPr lang="en-US" dirty="0"/>
          </a:p>
          <a:p>
            <a:r>
              <a:rPr lang="ru-RU" b="1" dirty="0"/>
              <a:t>array - статический непрерывный массив</a:t>
            </a:r>
            <a:r>
              <a:rPr lang="en-US" b="1" dirty="0"/>
              <a:t>(</a:t>
            </a:r>
            <a:r>
              <a:rPr lang="ru-RU" b="1" dirty="0"/>
              <a:t>не допускает изменения собственного размера)</a:t>
            </a:r>
            <a:endParaRPr lang="ru-RU" dirty="0"/>
          </a:p>
          <a:p>
            <a:r>
              <a:rPr lang="en-US" b="1" dirty="0"/>
              <a:t>vector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динамический непрерывный массив</a:t>
            </a:r>
            <a:endParaRPr lang="ru-RU" dirty="0"/>
          </a:p>
          <a:p>
            <a:r>
              <a:rPr lang="en-US" b="1" dirty="0" err="1"/>
              <a:t>deque</a:t>
            </a:r>
            <a:r>
              <a:rPr lang="ru-RU" b="1" dirty="0"/>
              <a:t> </a:t>
            </a:r>
            <a:r>
              <a:rPr lang="en-US" b="1" dirty="0"/>
              <a:t>-</a:t>
            </a:r>
            <a:r>
              <a:rPr lang="ru-RU" b="1" dirty="0"/>
              <a:t> двусторонняя очередь </a:t>
            </a:r>
            <a:endParaRPr lang="ru-RU" dirty="0"/>
          </a:p>
          <a:p>
            <a:r>
              <a:rPr lang="en-US" b="1" dirty="0"/>
              <a:t>list -</a:t>
            </a:r>
            <a:r>
              <a:rPr lang="ru-RU" b="1" dirty="0"/>
              <a:t> односвязный список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b="1" dirty="0"/>
          </a:p>
          <a:p>
            <a:endParaRPr lang="ru-RU" b="1" dirty="0" smtClean="0"/>
          </a:p>
          <a:p>
            <a:endParaRPr lang="ru-RU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908020" y="3291612"/>
            <a:ext cx="8342770" cy="1167897"/>
            <a:chOff x="1262958" y="3969944"/>
            <a:chExt cx="8342770" cy="1167897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262958" y="3969944"/>
              <a:ext cx="8342770" cy="116789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Контейнер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1" name="Прямоугольник 20"/>
          <p:cNvSpPr/>
          <p:nvPr/>
        </p:nvSpPr>
        <p:spPr>
          <a:xfrm>
            <a:off x="506244" y="4549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Начиная с </a:t>
            </a:r>
            <a:r>
              <a:rPr lang="en-US" dirty="0"/>
              <a:t>C++11 </a:t>
            </a:r>
            <a:r>
              <a:rPr lang="en-US" b="1" dirty="0"/>
              <a:t>STL </a:t>
            </a:r>
            <a:r>
              <a:rPr lang="ru-RU" b="1" dirty="0"/>
              <a:t>содержит 6 контейнеров последовательности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::vector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deque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smtClean="0"/>
              <a:t>array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forward_list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basic_string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39385" y="4965174"/>
            <a:ext cx="56613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Наиболее распространённым примером последовательного контейнера является </a:t>
            </a:r>
            <a:r>
              <a:rPr lang="ru-RU" b="1" dirty="0"/>
              <a:t>массив</a:t>
            </a:r>
            <a:r>
              <a:rPr lang="ru-RU" dirty="0"/>
              <a:t>: при вставке 4-ёх элементов в массив, эти элементы будут находиться (в массиве) в точно таком же порядке, в котором вы их вставляли.</a:t>
            </a:r>
          </a:p>
        </p:txBody>
      </p:sp>
    </p:spTree>
    <p:extLst>
      <p:ext uri="{BB962C8B-B14F-4D97-AF65-F5344CB8AC3E}">
        <p14:creationId xmlns:p14="http://schemas.microsoft.com/office/powerpoint/2010/main" val="17706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Итератор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1181" y="1043189"/>
            <a:ext cx="1101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242729"/>
                </a:solidFill>
              </a:rPr>
              <a:t>Итератор — структура данных, которая «указывает» на некоторый элемент контейнера, и (для некоторых контейнеров) умеет переходить к предыдущему/следующему элементу</a:t>
            </a:r>
            <a:r>
              <a:rPr lang="ru-RU" dirty="0" smtClean="0">
                <a:solidFill>
                  <a:srgbClr val="242729"/>
                </a:solidFill>
              </a:rPr>
              <a:t>.</a:t>
            </a:r>
            <a:endParaRPr lang="en-US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2331702" y="1910302"/>
            <a:ext cx="7385367" cy="1754318"/>
            <a:chOff x="2780167" y="1455764"/>
            <a:chExt cx="7385367" cy="1754318"/>
          </a:xfrm>
        </p:grpSpPr>
        <p:grpSp>
          <p:nvGrpSpPr>
            <p:cNvPr id="11" name="Группа 10"/>
            <p:cNvGrpSpPr/>
            <p:nvPr/>
          </p:nvGrpSpPr>
          <p:grpSpPr>
            <a:xfrm>
              <a:off x="2780167" y="2519689"/>
              <a:ext cx="7385367" cy="690393"/>
              <a:chOff x="2463296" y="4359387"/>
              <a:chExt cx="7385367" cy="690393"/>
            </a:xfrm>
          </p:grpSpPr>
          <p:sp>
            <p:nvSpPr>
              <p:cNvPr id="16" name="Прямоугольник 15"/>
              <p:cNvSpPr/>
              <p:nvPr/>
            </p:nvSpPr>
            <p:spPr>
              <a:xfrm>
                <a:off x="2463297" y="4359387"/>
                <a:ext cx="7385366" cy="6903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dirty="0" smtClean="0"/>
                  <a:t>Массив элементов типа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Тип</a:t>
                </a:r>
                <a:r>
                  <a:rPr lang="en-US" dirty="0" smtClean="0"/>
                  <a:t>&gt;</a:t>
                </a:r>
                <a:endParaRPr lang="ru-RU" dirty="0"/>
              </a:p>
            </p:txBody>
          </p:sp>
          <p:sp>
            <p:nvSpPr>
              <p:cNvPr id="17" name="Прямоугольник 16"/>
              <p:cNvSpPr/>
              <p:nvPr/>
            </p:nvSpPr>
            <p:spPr>
              <a:xfrm>
                <a:off x="246329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Элемент</a:t>
                </a:r>
                <a:endParaRPr lang="ru-RU" sz="1600" dirty="0"/>
              </a:p>
            </p:txBody>
          </p:sp>
          <p:sp>
            <p:nvSpPr>
              <p:cNvPr id="18" name="Прямоугольник 17"/>
              <p:cNvSpPr/>
              <p:nvPr/>
            </p:nvSpPr>
            <p:spPr>
              <a:xfrm>
                <a:off x="338675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9" name="Прямоугольник 18"/>
              <p:cNvSpPr/>
              <p:nvPr/>
            </p:nvSpPr>
            <p:spPr>
              <a:xfrm>
                <a:off x="4310204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0" name="Прямоугольник 19"/>
              <p:cNvSpPr/>
              <p:nvPr/>
            </p:nvSpPr>
            <p:spPr>
              <a:xfrm>
                <a:off x="5233658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1" name="Прямоугольник 20"/>
              <p:cNvSpPr/>
              <p:nvPr/>
            </p:nvSpPr>
            <p:spPr>
              <a:xfrm>
                <a:off x="6157112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2" name="Прямоугольник 21"/>
              <p:cNvSpPr/>
              <p:nvPr/>
            </p:nvSpPr>
            <p:spPr>
              <a:xfrm>
                <a:off x="7080566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3" name="Прямоугольник 22"/>
              <p:cNvSpPr/>
              <p:nvPr/>
            </p:nvSpPr>
            <p:spPr>
              <a:xfrm>
                <a:off x="8004020" y="4678588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24" name="Прямоугольник 23"/>
              <p:cNvSpPr/>
              <p:nvPr/>
            </p:nvSpPr>
            <p:spPr>
              <a:xfrm>
                <a:off x="8925208" y="4678587"/>
                <a:ext cx="923454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12" name="Группа 11"/>
            <p:cNvGrpSpPr/>
            <p:nvPr/>
          </p:nvGrpSpPr>
          <p:grpSpPr>
            <a:xfrm>
              <a:off x="2780167" y="1455764"/>
              <a:ext cx="2236206" cy="755964"/>
              <a:chOff x="3097039" y="3340729"/>
              <a:chExt cx="2236206" cy="755964"/>
            </a:xfrm>
          </p:grpSpPr>
          <p:sp>
            <p:nvSpPr>
              <p:cNvPr id="14" name="Прямоугольник 13"/>
              <p:cNvSpPr/>
              <p:nvPr/>
            </p:nvSpPr>
            <p:spPr>
              <a:xfrm>
                <a:off x="3097039" y="3340729"/>
                <a:ext cx="2236206" cy="75596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ru-RU" sz="1600" dirty="0" smtClean="0"/>
                  <a:t>Итератор</a:t>
                </a:r>
                <a:endParaRPr lang="ru-RU" sz="1600" dirty="0"/>
              </a:p>
            </p:txBody>
          </p:sp>
          <p:sp>
            <p:nvSpPr>
              <p:cNvPr id="15" name="Прямоугольник 14"/>
              <p:cNvSpPr/>
              <p:nvPr/>
            </p:nvSpPr>
            <p:spPr>
              <a:xfrm>
                <a:off x="3097039" y="3725500"/>
                <a:ext cx="2236206" cy="37119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600" dirty="0" smtClean="0"/>
                  <a:t>Указатель на элемент</a:t>
                </a:r>
                <a:endParaRPr lang="ru-RU" sz="1600" dirty="0"/>
              </a:p>
            </p:txBody>
          </p:sp>
        </p:grpSp>
        <p:cxnSp>
          <p:nvCxnSpPr>
            <p:cNvPr id="13" name="Скругленная соединительная линия 12"/>
            <p:cNvCxnSpPr>
              <a:stCxn id="15" idx="1"/>
              <a:endCxn id="17" idx="1"/>
            </p:cNvCxnSpPr>
            <p:nvPr/>
          </p:nvCxnSpPr>
          <p:spPr>
            <a:xfrm rot="10800000" flipV="1">
              <a:off x="2780167" y="2026130"/>
              <a:ext cx="12700" cy="998355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Прямоугольник 24"/>
          <p:cNvSpPr/>
          <p:nvPr/>
        </p:nvSpPr>
        <p:spPr>
          <a:xfrm>
            <a:off x="336925" y="3885403"/>
            <a:ext cx="113749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Методы контейнерных классов, возвращающие итераторы: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begin</a:t>
            </a:r>
            <a:r>
              <a:rPr lang="en-US" dirty="0" smtClean="0"/>
              <a:t>()</a:t>
            </a:r>
            <a:r>
              <a:rPr lang="ru-RU" dirty="0" smtClean="0"/>
              <a:t> Для </a:t>
            </a:r>
            <a:r>
              <a:rPr lang="ru-RU" dirty="0"/>
              <a:t>доступа к первому (</a:t>
            </a:r>
            <a:r>
              <a:rPr lang="ru-RU" b="1" dirty="0"/>
              <a:t>нулевому</a:t>
            </a:r>
            <a:r>
              <a:rPr lang="ru-RU" dirty="0"/>
              <a:t>) элементу контейнера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Iterator end() </a:t>
            </a:r>
            <a:r>
              <a:rPr lang="ru-RU" dirty="0" smtClean="0"/>
              <a:t>Указывают </a:t>
            </a:r>
            <a:r>
              <a:rPr lang="ru-RU" dirty="0"/>
              <a:t>на </a:t>
            </a:r>
            <a:r>
              <a:rPr lang="ru-RU" b="1" dirty="0"/>
              <a:t>конец последовательности -</a:t>
            </a:r>
            <a:r>
              <a:rPr lang="ru-RU" dirty="0"/>
              <a:t>несуществующий элемент, </a:t>
            </a:r>
            <a:r>
              <a:rPr lang="ru-RU" b="1" dirty="0"/>
              <a:t>следующий за последним (нельзя обращаться к этому элементу!)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reverse_iterator</a:t>
            </a:r>
            <a:r>
              <a:rPr lang="en-US" dirty="0"/>
              <a:t> </a:t>
            </a:r>
            <a:r>
              <a:rPr lang="en-US" dirty="0" err="1"/>
              <a:t>rbegin</a:t>
            </a:r>
            <a:r>
              <a:rPr lang="en-US" dirty="0"/>
              <a:t>() </a:t>
            </a:r>
            <a:r>
              <a:rPr lang="ru-RU" dirty="0" smtClean="0"/>
              <a:t>Указывают </a:t>
            </a:r>
            <a:r>
              <a:rPr lang="ru-RU" dirty="0"/>
              <a:t>на первый (</a:t>
            </a:r>
            <a:r>
              <a:rPr lang="ru-RU" b="1" dirty="0"/>
              <a:t>нулевой</a:t>
            </a:r>
            <a:r>
              <a:rPr lang="ru-RU" dirty="0"/>
              <a:t>) элемент в обратном порядке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reverse_iterator</a:t>
            </a:r>
            <a:r>
              <a:rPr lang="en-US" dirty="0"/>
              <a:t> rend() </a:t>
            </a:r>
            <a:r>
              <a:rPr lang="ru-RU" dirty="0" smtClean="0"/>
              <a:t>Указывают </a:t>
            </a:r>
            <a:r>
              <a:rPr lang="ru-RU" dirty="0"/>
              <a:t>на несуществующий элемент, </a:t>
            </a:r>
            <a:r>
              <a:rPr lang="ru-RU" b="1" dirty="0"/>
              <a:t>следующий за первым в обратном порядке (конец последовательности)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front</a:t>
            </a:r>
            <a:r>
              <a:rPr lang="en-US" dirty="0"/>
              <a:t> </a:t>
            </a:r>
            <a:r>
              <a:rPr lang="ru-RU" dirty="0"/>
              <a:t>предоставляет доступ к первому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Метод </a:t>
            </a:r>
            <a:r>
              <a:rPr lang="ru-RU" dirty="0" err="1"/>
              <a:t>back</a:t>
            </a:r>
            <a:r>
              <a:rPr lang="en-US" dirty="0"/>
              <a:t> </a:t>
            </a:r>
            <a:r>
              <a:rPr lang="ru-RU" dirty="0"/>
              <a:t>предоставляет доступ к последнему элементу.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Переход к следующему элементу для итератора p —с помощью операции инкремента (++p) или (p++).</a:t>
            </a:r>
          </a:p>
        </p:txBody>
      </p:sp>
    </p:spTree>
    <p:extLst>
      <p:ext uri="{BB962C8B-B14F-4D97-AF65-F5344CB8AC3E}">
        <p14:creationId xmlns:p14="http://schemas.microsoft.com/office/powerpoint/2010/main" val="873391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571181" y="1100571"/>
            <a:ext cx="1101806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</a:t>
            </a:r>
            <a:r>
              <a:rPr lang="ru-RU" dirty="0" smtClean="0">
                <a:solidFill>
                  <a:srgbClr val="242729"/>
                </a:solidFill>
              </a:rPr>
              <a:t> это особый вид цикла фор используемого для последовательных контейнеров, которые предоставляют для работы с собой механизм подобный арифметике указателей.</a:t>
            </a:r>
            <a:endParaRPr lang="ru-RU" b="1" dirty="0" smtClean="0"/>
          </a:p>
          <a:p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исходя из своего названия проходиться по каждому элементу последовательного контейнера(например массива) и сохраняет его в локальную для цикла переменную.</a:t>
            </a:r>
          </a:p>
          <a:p>
            <a:r>
              <a:rPr lang="ru-RU" dirty="0" smtClean="0">
                <a:solidFill>
                  <a:srgbClr val="242729"/>
                </a:solidFill>
              </a:rPr>
              <a:t>Сигнатура использования следующая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352798" y="2574133"/>
            <a:ext cx="94548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элементов массива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мя локальной переменной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массива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Блок кода использующий элемент массива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571181" y="3497463"/>
            <a:ext cx="110180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42729"/>
                </a:solidFill>
              </a:rPr>
              <a:t>Важно помнить</a:t>
            </a:r>
            <a:r>
              <a:rPr lang="en-US" dirty="0" smtClean="0">
                <a:solidFill>
                  <a:srgbClr val="242729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предоставляет возможности получить номер элемента с которым вы работаете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не может работать с указателями на массив, из-за того что для них невозможно выполнить операцию </a:t>
            </a:r>
            <a:r>
              <a:rPr lang="en-US" dirty="0" err="1" smtClean="0">
                <a:solidFill>
                  <a:srgbClr val="242729"/>
                </a:solidFill>
              </a:rPr>
              <a:t>sizeof</a:t>
            </a:r>
            <a:endParaRPr lang="ru-RU" dirty="0" smtClean="0">
              <a:solidFill>
                <a:srgbClr val="24272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242729"/>
                </a:solidFill>
              </a:rPr>
              <a:t>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 в своем объявлении допускает использование ссылочных типов</a:t>
            </a:r>
            <a:endParaRPr lang="en-US" dirty="0">
              <a:solidFill>
                <a:srgbClr val="242729"/>
              </a:solidFill>
            </a:endParaRPr>
          </a:p>
          <a:p>
            <a:endParaRPr lang="en-US" dirty="0">
              <a:solidFill>
                <a:srgbClr val="242729"/>
              </a:solidFill>
            </a:endParaRPr>
          </a:p>
          <a:p>
            <a:r>
              <a:rPr lang="ru-RU" dirty="0" smtClean="0">
                <a:solidFill>
                  <a:srgbClr val="242729"/>
                </a:solidFill>
              </a:rPr>
              <a:t>Так же цикл </a:t>
            </a:r>
            <a:r>
              <a:rPr lang="en-US" dirty="0" smtClean="0">
                <a:solidFill>
                  <a:srgbClr val="242729"/>
                </a:solidFill>
              </a:rPr>
              <a:t>for each </a:t>
            </a:r>
            <a:r>
              <a:rPr lang="ru-RU" dirty="0" smtClean="0">
                <a:solidFill>
                  <a:srgbClr val="242729"/>
                </a:solidFill>
              </a:rPr>
              <a:t>тесно связан со специализированным типом </a:t>
            </a:r>
            <a:r>
              <a:rPr lang="en-US" dirty="0" smtClean="0">
                <a:solidFill>
                  <a:srgbClr val="242729"/>
                </a:solidFill>
              </a:rPr>
              <a:t>auto</a:t>
            </a:r>
            <a:r>
              <a:rPr lang="ru-RU" dirty="0" smtClean="0">
                <a:solidFill>
                  <a:srgbClr val="242729"/>
                </a:solidFill>
              </a:rPr>
              <a:t>. На самом деле он не является типом, но его можно указывать вместо типа переменной и при компиляции компилятор сам определит нужный тип для этой переменной. Важно что </a:t>
            </a:r>
            <a:r>
              <a:rPr lang="en-US" dirty="0" smtClean="0">
                <a:solidFill>
                  <a:srgbClr val="242729"/>
                </a:solidFill>
              </a:rPr>
              <a:t>auto </a:t>
            </a:r>
            <a:r>
              <a:rPr lang="ru-RU" dirty="0" smtClean="0">
                <a:solidFill>
                  <a:srgbClr val="242729"/>
                </a:solidFill>
              </a:rPr>
              <a:t>это не динамическая типизация и присвоить переменной типа </a:t>
            </a:r>
            <a:r>
              <a:rPr lang="en-US" dirty="0" smtClean="0">
                <a:solidFill>
                  <a:srgbClr val="242729"/>
                </a:solidFill>
              </a:rPr>
              <a:t>auto </a:t>
            </a:r>
            <a:r>
              <a:rPr lang="ru-RU" dirty="0" smtClean="0">
                <a:solidFill>
                  <a:srgbClr val="242729"/>
                </a:solidFill>
              </a:rPr>
              <a:t>значение отличное от самого первого присвоенного типа будет нельзя.</a:t>
            </a:r>
            <a:endParaRPr lang="en-US" dirty="0" smtClean="0">
              <a:solidFill>
                <a:srgbClr val="2427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4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612618" y="1490008"/>
            <a:ext cx="6096000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array[N] = 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(rand() %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array[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el: array)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el &lt;&lt;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"; 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08618" y="2967335"/>
            <a:ext cx="3814527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>
                <a:solidFill>
                  <a:srgbClr val="3A7A3A"/>
                </a:solidFill>
              </a:rPr>
              <a:t>91; 65; 36; 3; 15; 87; 55; 55; 6; 2; </a:t>
            </a:r>
          </a:p>
          <a:p>
            <a:r>
              <a:rPr lang="ru-RU" dirty="0">
                <a:solidFill>
                  <a:srgbClr val="3A7A3A"/>
                </a:solidFill>
              </a:rPr>
              <a:t>91; 65; 36; 3; 15; 87; 55; 55; 6; 2;</a:t>
            </a:r>
          </a:p>
          <a:p>
            <a:r>
              <a:rPr lang="ru-RU" dirty="0">
                <a:solidFill>
                  <a:srgbClr val="3A7A3A"/>
                </a:solidFill>
              </a:rPr>
              <a:t>91; 65; 36; 3; 15; 87; 55; 55; 6; 2;</a:t>
            </a:r>
          </a:p>
        </p:txBody>
      </p:sp>
    </p:spTree>
    <p:extLst>
      <p:ext uri="{BB962C8B-B14F-4D97-AF65-F5344CB8AC3E}">
        <p14:creationId xmlns:p14="http://schemas.microsoft.com/office/powerpoint/2010/main" val="260424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Вектор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493417" y="1092990"/>
            <a:ext cx="112262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222222"/>
                </a:solidFill>
              </a:rPr>
              <a:t>Вектор (он же одномерный массив) — упорядоченный набор элементов с произвольным доступом по числовому индексу.</a:t>
            </a:r>
            <a:r>
              <a:rPr lang="en-US" dirty="0" smtClean="0">
                <a:solidFill>
                  <a:srgbClr val="222222"/>
                </a:solidFill>
              </a:rPr>
              <a:t> </a:t>
            </a:r>
            <a:r>
              <a:rPr lang="ru-RU" dirty="0" smtClean="0"/>
              <a:t>Это </a:t>
            </a:r>
            <a:r>
              <a:rPr lang="ru-RU" b="1" dirty="0" smtClean="0"/>
              <a:t>динамический массив</a:t>
            </a:r>
            <a:r>
              <a:rPr lang="ru-RU" dirty="0" smtClean="0"/>
              <a:t>, способный увеличиваться по мере необходимости для содержания всех своих элементов. Класс </a:t>
            </a:r>
            <a:r>
              <a:rPr lang="ru-RU" dirty="0" err="1" smtClean="0"/>
              <a:t>vector</a:t>
            </a:r>
            <a:r>
              <a:rPr lang="ru-RU" dirty="0" smtClean="0"/>
              <a:t> обеспечивает произвольный доступ к своим элементам через </a:t>
            </a:r>
            <a:r>
              <a:rPr lang="ru-RU" b="1" dirty="0" smtClean="0"/>
              <a:t>оператор индексации</a:t>
            </a:r>
            <a:r>
              <a:rPr lang="ru-RU" dirty="0" smtClean="0"/>
              <a:t> </a:t>
            </a:r>
            <a:r>
              <a:rPr lang="ru-RU" b="1" dirty="0" smtClean="0"/>
              <a:t>[]</a:t>
            </a:r>
            <a:r>
              <a:rPr lang="ru-RU" dirty="0" smtClean="0"/>
              <a:t>, а также поддерживает вставку и удаление элементов.</a:t>
            </a:r>
            <a:endParaRPr lang="ru-RU" dirty="0">
              <a:solidFill>
                <a:srgbClr val="222222"/>
              </a:solidFill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493417" y="2665992"/>
            <a:ext cx="8342770" cy="1484768"/>
            <a:chOff x="1262958" y="3757188"/>
            <a:chExt cx="8342770" cy="1484768"/>
          </a:xfrm>
        </p:grpSpPr>
        <p:sp>
          <p:nvSpPr>
            <p:cNvPr id="11" name="Скругленный прямоугольник 10"/>
            <p:cNvSpPr/>
            <p:nvPr/>
          </p:nvSpPr>
          <p:spPr>
            <a:xfrm>
              <a:off x="1262958" y="3757188"/>
              <a:ext cx="8342770" cy="1484768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Вектор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801640" y="3972280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Длинна</a:t>
              </a:r>
              <a:endParaRPr lang="ru-RU" sz="1600" dirty="0"/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801640" y="4359387"/>
              <a:ext cx="7385366" cy="6903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ru-RU" dirty="0" smtClean="0"/>
                <a:t>Массив элементов типа </a:t>
              </a:r>
              <a:r>
                <a:rPr lang="en-US" dirty="0" smtClean="0"/>
                <a:t>&lt;</a:t>
              </a:r>
              <a:r>
                <a:rPr lang="ru-RU" dirty="0" smtClean="0"/>
                <a:t>Тип</a:t>
              </a:r>
              <a:r>
                <a:rPr lang="en-US" dirty="0" smtClean="0"/>
                <a:t>&gt;</a:t>
              </a:r>
              <a:endParaRPr lang="ru-RU" dirty="0"/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80163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Элемент</a:t>
              </a:r>
              <a:endParaRPr lang="ru-RU" sz="1600" dirty="0"/>
            </a:p>
          </p:txBody>
        </p:sp>
        <p:sp>
          <p:nvSpPr>
            <p:cNvPr id="15" name="Прямоугольник 14"/>
            <p:cNvSpPr/>
            <p:nvPr/>
          </p:nvSpPr>
          <p:spPr>
            <a:xfrm>
              <a:off x="272509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3648547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Прямоугольник 16"/>
            <p:cNvSpPr/>
            <p:nvPr/>
          </p:nvSpPr>
          <p:spPr>
            <a:xfrm>
              <a:off x="4572001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Прямоугольник 17"/>
            <p:cNvSpPr/>
            <p:nvPr/>
          </p:nvSpPr>
          <p:spPr>
            <a:xfrm>
              <a:off x="5495455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Прямоугольник 18"/>
            <p:cNvSpPr/>
            <p:nvPr/>
          </p:nvSpPr>
          <p:spPr>
            <a:xfrm>
              <a:off x="6418909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7342363" y="4678588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Прямоугольник 20"/>
            <p:cNvSpPr/>
            <p:nvPr/>
          </p:nvSpPr>
          <p:spPr>
            <a:xfrm>
              <a:off x="8263551" y="4678587"/>
              <a:ext cx="923454" cy="3711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2" name="Прямоугольник 21"/>
          <p:cNvSpPr/>
          <p:nvPr/>
        </p:nvSpPr>
        <p:spPr>
          <a:xfrm>
            <a:off x="9374868" y="3781428"/>
            <a:ext cx="1957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vector&lt;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v;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Прямоугольник 22"/>
          <p:cNvSpPr/>
          <p:nvPr/>
        </p:nvSpPr>
        <p:spPr>
          <a:xfrm>
            <a:off x="406843" y="4602027"/>
            <a:ext cx="1139944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Вектор — классная структура, но и у него есть недостатки (а у кого их нет?!), например нельзя просто так взять и добавить в вектор новый элемент! Особенно втиснуть его в середину. Нельзя также сказать, что кошки с номерами 0, 1 и 4 у нас есть, а с номерами 2 и 3</a:t>
            </a:r>
            <a:r>
              <a:rPr lang="en-US" dirty="0"/>
              <a:t> – </a:t>
            </a:r>
            <a:r>
              <a:rPr lang="ru-RU" dirty="0"/>
              <a:t>нет.</a:t>
            </a:r>
            <a:br>
              <a:rPr lang="ru-RU" dirty="0"/>
            </a:br>
            <a:r>
              <a:rPr lang="ru-RU" dirty="0"/>
              <a:t>Можно представить себе вектор, как книжную полку с отделениями, в каждом из которых помещается ровно одна книга. Чтобы засунуть новый роман Донцовой между 10-ым и 11-ым томом Большой Советской Энциклопедии нужно сильно постараться и переложить все тома с 11-го по 65-ый тома.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9374869" y="2665992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&lt;vector&gt;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784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/>
          <p:cNvSpPr txBox="1">
            <a:spLocks/>
          </p:cNvSpPr>
          <p:nvPr/>
        </p:nvSpPr>
        <p:spPr>
          <a:xfrm>
            <a:off x="830630" y="1100573"/>
            <a:ext cx="7725544" cy="3892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4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2"/>
          <p:cNvSpPr txBox="1">
            <a:spLocks/>
          </p:cNvSpPr>
          <p:nvPr/>
        </p:nvSpPr>
        <p:spPr>
          <a:xfrm>
            <a:off x="821105" y="481752"/>
            <a:ext cx="772554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  <a:lvl1pPr>
              <a:spcBef>
                <a:spcPct val="0"/>
              </a:spcBef>
              <a:buNone/>
              <a:defRPr sz="2000" b="1">
                <a:solidFill>
                  <a:srgbClr val="000000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Доступ к элементам.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493417" y="1043189"/>
            <a:ext cx="9945983" cy="0"/>
          </a:xfrm>
          <a:prstGeom prst="line">
            <a:avLst/>
          </a:prstGeom>
          <a:ln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" name="Номер слайда 1"/>
          <p:cNvSpPr>
            <a:spLocks noGrp="1"/>
          </p:cNvSpPr>
          <p:nvPr>
            <p:ph type="sldNum" sz="quarter" idx="12"/>
          </p:nvPr>
        </p:nvSpPr>
        <p:spPr>
          <a:xfrm>
            <a:off x="10513589" y="6356353"/>
            <a:ext cx="1187570" cy="365125"/>
          </a:xfrm>
        </p:spPr>
        <p:txBody>
          <a:bodyPr/>
          <a:lstStyle/>
          <a:p>
            <a:fld id="{9DD0990C-240E-4F6D-96E9-50DBAF192F56}" type="slidenum">
              <a:rPr lang="ru-RU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8" y="237254"/>
            <a:ext cx="677060" cy="1200524"/>
          </a:xfrm>
          <a:prstGeom prst="rect">
            <a:avLst/>
          </a:prstGeom>
        </p:spPr>
      </p:pic>
      <p:grpSp>
        <p:nvGrpSpPr>
          <p:cNvPr id="9" name="Группа 8"/>
          <p:cNvGrpSpPr/>
          <p:nvPr/>
        </p:nvGrpSpPr>
        <p:grpSpPr>
          <a:xfrm>
            <a:off x="396090" y="1313251"/>
            <a:ext cx="11399820" cy="4231499"/>
            <a:chOff x="433059" y="711089"/>
            <a:chExt cx="11399820" cy="4231499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506994" y="711089"/>
              <a:ext cx="11325885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Поскольку вектор это динамический массив то он допускает манипуляции со своим размером следующими функциями</a:t>
              </a:r>
              <a:r>
                <a:rPr lang="en-US" dirty="0" smtClean="0"/>
                <a:t>:</a:t>
              </a:r>
              <a:endParaRPr lang="ru-RU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operator[]() </a:t>
              </a:r>
              <a:r>
                <a:rPr lang="en-US" dirty="0" smtClean="0"/>
                <a:t>– </a:t>
              </a:r>
              <a:r>
                <a:rPr lang="ru-RU" dirty="0" smtClean="0"/>
                <a:t>обращение к элементу </a:t>
              </a:r>
              <a:r>
                <a:rPr lang="ru-RU" dirty="0"/>
                <a:t>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at()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обращение к элементу вектора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ush_back</a:t>
              </a:r>
              <a:r>
                <a:rPr lang="en-US" b="1" dirty="0" smtClean="0"/>
                <a:t>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нового значения в конец вектора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err="1"/>
                <a:t>p</a:t>
              </a:r>
              <a:r>
                <a:rPr lang="en-US" b="1" dirty="0" err="1" smtClean="0"/>
                <a:t>op_back</a:t>
              </a:r>
              <a:r>
                <a:rPr lang="en-US" b="1" dirty="0" smtClean="0"/>
                <a:t>()</a:t>
              </a:r>
              <a:r>
                <a:rPr lang="en-US" dirty="0" smtClean="0"/>
                <a:t> – </a:t>
              </a:r>
              <a:r>
                <a:rPr lang="ru-RU" dirty="0" smtClean="0"/>
                <a:t>изъятие значения из конца вектора.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inset()</a:t>
              </a:r>
              <a:r>
                <a:rPr lang="ru-RU" b="1" dirty="0" smtClean="0"/>
                <a:t> </a:t>
              </a:r>
              <a:r>
                <a:rPr lang="en-US" dirty="0" smtClean="0"/>
                <a:t>–</a:t>
              </a:r>
              <a:r>
                <a:rPr lang="ru-RU" dirty="0" smtClean="0"/>
                <a:t> вставка значения в произвольное место после элемента, требует посылку внутрь себя итератора</a:t>
              </a:r>
              <a:endParaRPr lang="ru-RU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b="1" dirty="0" smtClean="0"/>
                <a:t>erase()</a:t>
              </a:r>
              <a:r>
                <a:rPr lang="ru-RU" b="1" dirty="0" smtClean="0"/>
                <a:t> </a:t>
              </a:r>
              <a:r>
                <a:rPr lang="en-US" b="1" dirty="0" smtClean="0"/>
                <a:t>–</a:t>
              </a:r>
              <a:r>
                <a:rPr lang="ru-RU" b="1" dirty="0" smtClean="0"/>
                <a:t> </a:t>
              </a:r>
              <a:r>
                <a:rPr lang="ru-RU" dirty="0" smtClean="0"/>
                <a:t>удаление произвольного значения из вектора, требует итератор.</a:t>
              </a:r>
              <a:endParaRPr lang="ru-RU" dirty="0"/>
            </a:p>
          </p:txBody>
        </p:sp>
        <p:sp>
          <p:nvSpPr>
            <p:cNvPr id="11" name="Прямоугольник 10"/>
            <p:cNvSpPr/>
            <p:nvPr/>
          </p:nvSpPr>
          <p:spPr>
            <a:xfrm>
              <a:off x="433060" y="3230428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  <p:sp>
          <p:nvSpPr>
            <p:cNvPr id="12" name="Прямоугольник 11"/>
            <p:cNvSpPr/>
            <p:nvPr/>
          </p:nvSpPr>
          <p:spPr>
            <a:xfrm>
              <a:off x="1705441" y="3718442"/>
              <a:ext cx="803617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iterator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=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&gt;.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begin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13" name="Прямоугольник 12"/>
            <p:cNvSpPr/>
            <p:nvPr/>
          </p:nvSpPr>
          <p:spPr>
            <a:xfrm>
              <a:off x="1705441" y="4573256"/>
              <a:ext cx="94665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vector&lt;</a:t>
              </a:r>
              <a:r>
                <a:rPr lang="ru-RU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Тип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&gt;::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reverse_iterator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итератора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=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имя вектора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.</a:t>
              </a:r>
              <a:r>
                <a:rPr lang="en-US" dirty="0" err="1">
                  <a:solidFill>
                    <a:srgbClr val="000000"/>
                  </a:solidFill>
                  <a:latin typeface="Consolas" panose="020B0609020204030204" pitchFamily="49" charset="0"/>
                </a:rPr>
                <a:t>rbegin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();</a:t>
              </a: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433059" y="4203924"/>
              <a:ext cx="1132588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Обратный итератор вектора имеет следующую сигнатуру</a:t>
              </a:r>
              <a:r>
                <a:rPr lang="en-US" dirty="0" smtClean="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945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2489</TotalTime>
  <Words>2662</Words>
  <Application>Microsoft Office PowerPoint</Application>
  <PresentationFormat>Широкоэкранный</PresentationFormat>
  <Paragraphs>665</Paragraphs>
  <Slides>31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Пысин Максим Дмитриевич</cp:lastModifiedBy>
  <cp:revision>308</cp:revision>
  <dcterms:created xsi:type="dcterms:W3CDTF">2018-10-31T17:08:02Z</dcterms:created>
  <dcterms:modified xsi:type="dcterms:W3CDTF">2022-10-30T22:36:00Z</dcterms:modified>
</cp:coreProperties>
</file>