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78" r:id="rId3"/>
    <p:sldId id="272" r:id="rId4"/>
    <p:sldId id="279" r:id="rId5"/>
    <p:sldId id="280" r:id="rId6"/>
    <p:sldId id="281" r:id="rId7"/>
    <p:sldId id="282" r:id="rId8"/>
    <p:sldId id="283" r:id="rId9"/>
    <p:sldId id="284" r:id="rId10"/>
    <p:sldId id="291" r:id="rId11"/>
    <p:sldId id="285" r:id="rId12"/>
    <p:sldId id="286" r:id="rId13"/>
    <p:sldId id="287" r:id="rId14"/>
    <p:sldId id="288" r:id="rId15"/>
    <p:sldId id="289" r:id="rId16"/>
    <p:sldId id="290" r:id="rId17"/>
    <p:sldId id="271" r:id="rId18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09.11.2021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</a:t>
            </a:r>
            <a:r>
              <a:rPr lang="en-US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9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Шаблонны.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257751" y="0"/>
            <a:ext cx="767652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функция и </a:t>
            </a:r>
            <a:r>
              <a:rPr lang="ru-RU" sz="2800" b="1" dirty="0" smtClean="0"/>
              <a:t>собственная реализация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85869" y="782752"/>
            <a:ext cx="1145565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 некоторых случаях шаблон функции является неэффективным или неправильным для определенного типа. В этом случае можно специализировать шаблон, — то есть написать реализацию для данного типа.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85869" y="2537078"/>
            <a:ext cx="5371723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 &gt; b ? a: 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b.length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? a : b;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Прямоугольник 5"/>
          <p:cNvSpPr/>
          <p:nvPr/>
        </p:nvSpPr>
        <p:spPr>
          <a:xfrm>
            <a:off x="6352515" y="1983081"/>
            <a:ext cx="5525632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d = 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d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s = maximum(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s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string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maximum(string(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"11.1234"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), string(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"12"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21501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544270" y="0"/>
            <a:ext cx="310347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класса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1381" y="685410"/>
            <a:ext cx="11389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Шаблоны</a:t>
            </a:r>
            <a:r>
              <a:rPr lang="en-US" dirty="0" smtClean="0"/>
              <a:t> </a:t>
            </a:r>
            <a:r>
              <a:rPr lang="ru-RU" dirty="0" smtClean="0"/>
              <a:t>классов аналогично шаблону функции объявляются при помощи ключевого слова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ru-RU" dirty="0" smtClean="0"/>
              <a:t>. Далее следуют угловые скобки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ru-RU" dirty="0" smtClean="0"/>
              <a:t>между которыми через запятую указываться параметры шаблона. А далее идет стандартное описание класса в котором для каких либо целей могут использоваться параметры шаблона, итоговая сигнатура будет выглядеть так</a:t>
            </a:r>
            <a:r>
              <a:rPr lang="en-US" dirty="0" smtClean="0"/>
              <a:t>: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01381" y="1779687"/>
            <a:ext cx="11503935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атрибута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…</a:t>
            </a: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 метода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        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другое имя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дружественного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ru-RU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класса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&gt;:&lt;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(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&gt;&gt;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имя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дружественного метода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(&lt;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другое имя аргумента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&gt;,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…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){…}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9902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96656" y="0"/>
            <a:ext cx="439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шаблонный класс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0" y="86916"/>
            <a:ext cx="10948658" cy="67710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Array{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T* container =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length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400" dirty="0" smtClean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Array(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N, T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 length(N), container(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T[N]){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length;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container[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T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operator[](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container[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getLen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() 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length;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unite(Array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second){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T* result =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T[length +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k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length;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++){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result[k++] = container[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 smtClean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result[k++] = second[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delete container;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container = result;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length +=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second.length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TF&gt;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out, Array&lt;TF&gt;</a:t>
            </a:r>
            <a:r>
              <a:rPr lang="en-US" sz="1400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400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388728" y="2241351"/>
            <a:ext cx="5670487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out, Array&lt;T&gt;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"[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(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!=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arr.length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- </a:t>
            </a:r>
            <a:r>
              <a:rPr lang="en-US" sz="14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out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", 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else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out &lt;&lt; 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[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out &lt;&lt; 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 ]"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 out;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5539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3896656" y="0"/>
            <a:ext cx="439870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шаблонный класс</a:t>
            </a:r>
            <a:endParaRPr lang="ru-RU" sz="2800" b="1" dirty="0"/>
          </a:p>
        </p:txBody>
      </p:sp>
      <p:sp>
        <p:nvSpPr>
          <p:cNvPr id="2" name="Прямоугольник 1"/>
          <p:cNvSpPr/>
          <p:nvPr/>
        </p:nvSpPr>
        <p:spPr>
          <a:xfrm>
            <a:off x="341021" y="1305342"/>
            <a:ext cx="11509973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srand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(time(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first(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Array&lt;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second(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Array&lt;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 third(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0.5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second.getLen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second[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rand() %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first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[ 0, 0, 0, 0, 0, 0, 0, 0, 0, 0 ]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second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[ 45, 78, 71, 67, 30 ]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third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[ 0.5, 0.5, 0.5, 0.5, 0.5, 0.5 ]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first.unite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(second);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first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[ 0, 0, 0, 0, 0, 0, 0, 0, 0, 0, 30, 38, 91, 22, 34 ]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first.unite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(third); //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не существует подходящего определяемого пользователем преобразования из "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Array&lt;double&gt;" 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 "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Array&lt;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&gt;"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1730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955602" y="0"/>
            <a:ext cx="628082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Нетиповые аргументы шаблона класса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401381" y="685410"/>
            <a:ext cx="1138925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Аргументы шаблонов могут быть в том числе и не типами, а конкретными значениями какого либо типа.</a:t>
            </a:r>
            <a:r>
              <a:rPr lang="en-US" dirty="0" smtClean="0"/>
              <a:t> </a:t>
            </a:r>
            <a:r>
              <a:rPr lang="ru-RU" dirty="0" smtClean="0"/>
              <a:t>Однако есть существенные ограничения</a:t>
            </a:r>
            <a:r>
              <a:rPr lang="en-US" dirty="0" smtClean="0"/>
              <a:t>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В роли параметров шаблонов могут выступать целочисленные константы (включая перечисления) или указатели на объекты с внешним связыванием.</a:t>
            </a:r>
            <a:endParaRPr lang="ru-RU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Использование чисел с плавающей точкой и объектов с типом класса в качестве параметров шаблона не допускается</a:t>
            </a:r>
            <a:r>
              <a:rPr lang="ru-RU" dirty="0" smtClean="0"/>
              <a:t>.</a:t>
            </a:r>
            <a:endParaRPr lang="ru-RU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2353914" y="2601926"/>
            <a:ext cx="7484187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T, </a:t>
            </a:r>
            <a:r>
              <a:rPr lang="en-US" dirty="0" err="1" smtClean="0">
                <a:solidFill>
                  <a:srgbClr val="000000"/>
                </a:solidFill>
                <a:latin typeface="Consolas" panose="020B0609020204030204" pitchFamily="49" charset="0"/>
              </a:rPr>
              <a:t>int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SIZE&gt;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Array{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T* container =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Array(T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container(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T[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]){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  SIZE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++)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    container[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 =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operator[](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 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container[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];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}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5467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51171" y="0"/>
            <a:ext cx="44896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Больше фактов о шаблонах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401381" y="685410"/>
            <a:ext cx="11389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Тип описанный в шаблоне может использоваться с префиксом </a:t>
            </a:r>
            <a:r>
              <a:rPr lang="en-US" dirty="0" err="1" smtClean="0"/>
              <a:t>const</a:t>
            </a:r>
            <a:r>
              <a:rPr lang="ru-RU" dirty="0" smtClean="0"/>
              <a:t>, а так же может использоваться как указательный или ссылочный тип, без изменения шаблона, т.е. если есть шаблон с типом Т, то в пределах шаблонной функции или класса могут быть объявлены константы типа </a:t>
            </a:r>
            <a:r>
              <a:rPr lang="en-US" dirty="0" smtClean="0"/>
              <a:t>T</a:t>
            </a:r>
            <a:r>
              <a:rPr lang="ru-RU" dirty="0" smtClean="0"/>
              <a:t>, а так же переменные типа</a:t>
            </a:r>
            <a:r>
              <a:rPr lang="en-US" dirty="0" smtClean="0"/>
              <a:t> </a:t>
            </a:r>
            <a:r>
              <a:rPr lang="ru-RU" dirty="0" smtClean="0"/>
              <a:t>указатель на Т(Т*) и ссылка на Т(Т</a:t>
            </a:r>
            <a:r>
              <a:rPr lang="en-US" dirty="0" smtClean="0"/>
              <a:t>&amp;</a:t>
            </a:r>
            <a:r>
              <a:rPr lang="ru-RU" dirty="0" smtClean="0"/>
              <a:t>).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2875985" y="1885739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maximum(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a, 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fr-FR" dirty="0">
                <a:solidFill>
                  <a:srgbClr val="0000FF"/>
                </a:solidFill>
                <a:latin typeface="Consolas" panose="020B0609020204030204" pitchFamily="49" charset="0"/>
              </a:rPr>
              <a:t>*</a:t>
            </a:r>
            <a:r>
              <a:rPr lang="fr-FR" dirty="0">
                <a:solidFill>
                  <a:srgbClr val="000000"/>
                </a:solidFill>
                <a:latin typeface="Consolas" panose="020B0609020204030204" pitchFamily="49" charset="0"/>
              </a:rPr>
              <a:t> b)</a:t>
            </a:r>
            <a:endParaRPr lang="fr-FR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368615" y="2542969"/>
            <a:ext cx="1138925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Для шаблонного класса, если используется вынесение определения метода отдельно от его объявления(например в случае дробления программы на </a:t>
            </a:r>
            <a:r>
              <a:rPr lang="en-US" dirty="0" smtClean="0"/>
              <a:t>.h </a:t>
            </a:r>
            <a:r>
              <a:rPr lang="ru-RU" dirty="0" smtClean="0"/>
              <a:t>и </a:t>
            </a:r>
            <a:r>
              <a:rPr lang="en-US" dirty="0" smtClean="0"/>
              <a:t>.</a:t>
            </a:r>
            <a:r>
              <a:rPr lang="en-US" dirty="0" err="1" smtClean="0"/>
              <a:t>cpp</a:t>
            </a:r>
            <a:r>
              <a:rPr lang="en-US" dirty="0" smtClean="0"/>
              <a:t> </a:t>
            </a:r>
            <a:r>
              <a:rPr lang="ru-RU" dirty="0" smtClean="0"/>
              <a:t>файлы), при написании определений метода требуется для каждого метода использовать полное объявление шаблона(это относится и к дружественным функциям), т.е.</a:t>
            </a:r>
            <a:r>
              <a:rPr lang="en-US" dirty="0" smtClean="0"/>
              <a:t>:</a:t>
            </a:r>
            <a:endParaRPr lang="ru-RU" dirty="0" smtClean="0"/>
          </a:p>
        </p:txBody>
      </p:sp>
      <p:sp>
        <p:nvSpPr>
          <p:cNvPr id="6" name="Прямоугольник 5"/>
          <p:cNvSpPr/>
          <p:nvPr/>
        </p:nvSpPr>
        <p:spPr>
          <a:xfrm>
            <a:off x="401381" y="3743297"/>
            <a:ext cx="94910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en-US" dirty="0" smtClean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Array{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operator[](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out, Array&lt;TF&gt;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Array&lt;T&gt;::operator[](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Описание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5056367" y="5575508"/>
            <a:ext cx="695910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operator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&lt;&lt;(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out, Array&lt;T&gt;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Описание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50441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36004" y="0"/>
            <a:ext cx="292003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Немного критики</a:t>
            </a:r>
            <a:endParaRPr lang="ru-RU" sz="2800" b="1" dirty="0"/>
          </a:p>
        </p:txBody>
      </p:sp>
      <p:sp>
        <p:nvSpPr>
          <p:cNvPr id="3" name="TextBox 2"/>
          <p:cNvSpPr txBox="1"/>
          <p:nvPr/>
        </p:nvSpPr>
        <p:spPr>
          <a:xfrm>
            <a:off x="680614" y="997636"/>
            <a:ext cx="1083080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Было бы глупо отрицать проблемы шаблонов которые существуют, вот те которые выделяют и которые плавают на поверхности вопроса</a:t>
            </a:r>
            <a:r>
              <a:rPr lang="en-US" dirty="0" smtClean="0"/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Проблема </a:t>
            </a:r>
            <a:r>
              <a:rPr lang="ru-RU" dirty="0" err="1" smtClean="0"/>
              <a:t>портируемости</a:t>
            </a:r>
            <a:r>
              <a:rPr lang="ru-RU" dirty="0" smtClean="0"/>
              <a:t> на другие платформы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Проблема поддержки отладки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Проблема поддержки ввода</a:t>
            </a:r>
            <a:r>
              <a:rPr lang="en-US" dirty="0" smtClean="0"/>
              <a:t>/</a:t>
            </a:r>
            <a:r>
              <a:rPr lang="ru-RU" dirty="0" smtClean="0"/>
              <a:t>вывода в процессе спецификации шаблона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Длительное время компиляции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Снижение читабельности кода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smtClean="0"/>
              <a:t>Проблему диагностики ошибок из-за их сомнительного формата</a:t>
            </a:r>
          </a:p>
          <a:p>
            <a:endParaRPr lang="ru-RU" dirty="0"/>
          </a:p>
          <a:p>
            <a:r>
              <a:rPr lang="ru-RU" dirty="0" smtClean="0"/>
              <a:t>В некоторых языках есть аналоги шаблонов, которые по мнению некоторых работают лучше, или имеют другие преимущества, так </a:t>
            </a:r>
            <a:r>
              <a:rPr lang="en-US" dirty="0" smtClean="0"/>
              <a:t>Java </a:t>
            </a:r>
            <a:r>
              <a:rPr lang="ru-RU" dirty="0" smtClean="0"/>
              <a:t>реализует свою систему обобщенного программирования, есть языки которые специализируются на программировании типов, что требует от них обобщающих подходов, и при этом они не требуют шаблонов как в С++. Так же есть язык </a:t>
            </a:r>
            <a:r>
              <a:rPr lang="en-US" dirty="0" smtClean="0"/>
              <a:t>D</a:t>
            </a:r>
            <a:r>
              <a:rPr lang="ru-RU" dirty="0" smtClean="0"/>
              <a:t>, в котором систем шаблонов считается более мощной чем в С++.</a:t>
            </a:r>
          </a:p>
        </p:txBody>
      </p:sp>
    </p:spTree>
    <p:extLst>
      <p:ext uri="{BB962C8B-B14F-4D97-AF65-F5344CB8AC3E}">
        <p14:creationId xmlns:p14="http://schemas.microsoft.com/office/powerpoint/2010/main" val="23134705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smtClean="0">
                <a:latin typeface="Calibri" panose="020F0502020204030204" pitchFamily="34" charset="0"/>
              </a:rPr>
              <a:t>Спасибо за внимание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074" name="Picture 2" descr="Все мемы устал - Рисовач .Ру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536"/>
          <a:stretch/>
        </p:blipFill>
        <p:spPr bwMode="auto">
          <a:xfrm>
            <a:off x="913773" y="523220"/>
            <a:ext cx="10364554" cy="57718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Группа 5"/>
          <p:cNvGrpSpPr/>
          <p:nvPr/>
        </p:nvGrpSpPr>
        <p:grpSpPr>
          <a:xfrm>
            <a:off x="7330476" y="1728928"/>
            <a:ext cx="3607665" cy="3432207"/>
            <a:chOff x="8136235" y="2007841"/>
            <a:chExt cx="3607665" cy="3432207"/>
          </a:xfrm>
        </p:grpSpPr>
        <p:pic>
          <p:nvPicPr>
            <p:cNvPr id="2" name="Рисунок 1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36235" y="2268693"/>
              <a:ext cx="3162300" cy="1704975"/>
            </a:xfrm>
            <a:prstGeom prst="rect">
              <a:avLst/>
            </a:prstGeom>
          </p:spPr>
        </p:pic>
        <p:pic>
          <p:nvPicPr>
            <p:cNvPr id="3" name="Рисунок 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900813" y="2007841"/>
              <a:ext cx="1733550" cy="904875"/>
            </a:xfrm>
            <a:prstGeom prst="rect">
              <a:avLst/>
            </a:prstGeom>
          </p:spPr>
        </p:pic>
        <p:pic>
          <p:nvPicPr>
            <p:cNvPr id="4" name="Рисунок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91275" y="3620773"/>
              <a:ext cx="1952625" cy="847725"/>
            </a:xfrm>
            <a:prstGeom prst="rect">
              <a:avLst/>
            </a:prstGeom>
          </p:spPr>
        </p:pic>
        <p:pic>
          <p:nvPicPr>
            <p:cNvPr id="5" name="Рисунок 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81575" y="4468498"/>
              <a:ext cx="3038475" cy="971550"/>
            </a:xfrm>
            <a:prstGeom prst="rect">
              <a:avLst/>
            </a:prstGeom>
          </p:spPr>
        </p:pic>
      </p:grpSp>
      <p:pic>
        <p:nvPicPr>
          <p:cNvPr id="1026" name="Picture 2" descr="матерь божья ну что это за хрень, Мем - Рисовач .Ру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261" y="1139982"/>
            <a:ext cx="6038850" cy="4610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36402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4004370" y="0"/>
            <a:ext cx="418326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err="1" smtClean="0"/>
              <a:t>Метапрограммирование</a:t>
            </a:r>
            <a:endParaRPr lang="ru-RU" sz="2800" b="1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521944" y="1031689"/>
            <a:ext cx="1114811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err="1"/>
              <a:t>Метапрограммирование</a:t>
            </a:r>
            <a:r>
              <a:rPr lang="ru-RU" dirty="0"/>
              <a:t> — вид программирования, связанный с созданием программ, которые порождают другие программы как результат своей </a:t>
            </a:r>
            <a:r>
              <a:rPr lang="ru-RU" dirty="0" smtClean="0"/>
              <a:t>работы</a:t>
            </a:r>
          </a:p>
          <a:p>
            <a:r>
              <a:rPr lang="ru-RU" dirty="0">
                <a:solidFill>
                  <a:srgbClr val="202122"/>
                </a:solidFill>
              </a:rPr>
              <a:t>При этом подходе код программы не пишется вручную, а создаётся автоматически программой-генератором на основе другой программы.</a:t>
            </a:r>
          </a:p>
          <a:p>
            <a:r>
              <a:rPr lang="ru-RU" dirty="0"/>
              <a:t>Различаются два принципиально различных вида </a:t>
            </a:r>
            <a:r>
              <a:rPr lang="ru-RU" dirty="0" err="1"/>
              <a:t>кодогенерации</a:t>
            </a:r>
            <a:r>
              <a:rPr lang="ru-RU" dirty="0"/>
              <a:t>:</a:t>
            </a:r>
          </a:p>
          <a:p>
            <a:r>
              <a:rPr lang="ru-RU" dirty="0"/>
              <a:t>генератор является физически отдельной бинарной программой, необязательно написанной на целевом языке.</a:t>
            </a:r>
          </a:p>
          <a:p>
            <a:r>
              <a:rPr lang="ru-RU" dirty="0"/>
              <a:t>целевой язык является одновременно языком реализации генератора, так что метапрограмма составляет с целевой программой единое целое.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3048000" y="2967335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ru-RU" dirty="0"/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1164" y="3682174"/>
            <a:ext cx="6667500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82636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245319" y="0"/>
            <a:ext cx="17013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Шаблоны</a:t>
            </a:r>
            <a:endParaRPr lang="ru-RU" sz="2800" b="1" dirty="0"/>
          </a:p>
        </p:txBody>
      </p:sp>
      <p:sp>
        <p:nvSpPr>
          <p:cNvPr id="3" name="Прямоугольник 2"/>
          <p:cNvSpPr/>
          <p:nvPr/>
        </p:nvSpPr>
        <p:spPr>
          <a:xfrm>
            <a:off x="633743" y="1028310"/>
            <a:ext cx="1092451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 smtClean="0"/>
              <a:t>Шаблоны</a:t>
            </a:r>
            <a:r>
              <a:rPr lang="ru-RU" dirty="0" smtClean="0"/>
              <a:t> (</a:t>
            </a:r>
            <a:r>
              <a:rPr lang="ru-RU" b="1" dirty="0" err="1" smtClean="0"/>
              <a:t>template</a:t>
            </a:r>
            <a:r>
              <a:rPr lang="ru-RU" dirty="0"/>
              <a:t>) — средство языка C++, предназначенное для кодирования обобщённых алгоритмов, без привязки к некоторым параметрам (например, типам данных, размерам буферов, значениям по умолчанию).</a:t>
            </a:r>
          </a:p>
        </p:txBody>
      </p:sp>
      <p:grpSp>
        <p:nvGrpSpPr>
          <p:cNvPr id="6" name="Группа 5"/>
          <p:cNvGrpSpPr/>
          <p:nvPr/>
        </p:nvGrpSpPr>
        <p:grpSpPr>
          <a:xfrm>
            <a:off x="633743" y="1951640"/>
            <a:ext cx="10924514" cy="3416320"/>
            <a:chOff x="331961" y="3718679"/>
            <a:chExt cx="10924514" cy="3416320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331961" y="3718679"/>
              <a:ext cx="5462257" cy="34163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i="1" dirty="0">
                  <a:solidFill>
                    <a:srgbClr val="222222"/>
                  </a:solidFill>
                </a:rPr>
                <a:t>Шаблоны функций</a:t>
              </a:r>
              <a:r>
                <a:rPr lang="ru-RU" i="1" dirty="0">
                  <a:solidFill>
                    <a:srgbClr val="222222"/>
                  </a:solidFill>
                </a:rPr>
                <a:t> </a:t>
              </a:r>
              <a:r>
                <a:rPr lang="ru-RU" i="1" dirty="0" smtClean="0">
                  <a:solidFill>
                    <a:srgbClr val="222222"/>
                  </a:solidFill>
                </a:rPr>
                <a:t>– </a:t>
              </a:r>
              <a:r>
                <a:rPr lang="ru-RU" i="1" dirty="0">
                  <a:solidFill>
                    <a:srgbClr val="222222"/>
                  </a:solidFill>
                </a:rPr>
                <a:t>это обобщенное описание поведения функций, которые могут вызываться для объектов разных типов.</a:t>
              </a:r>
              <a:r>
                <a:rPr lang="ru-RU" dirty="0">
                  <a:solidFill>
                    <a:srgbClr val="222222"/>
                  </a:solidFill>
                </a:rPr>
                <a:t> Другими словами, шаблон функции (шаблонная функция, обобщённая функция) представляет собой семейство разных функций (или описание алгоритма). По описанию шаблон функции похож на обычную функцию: разница в том, что некоторые элементы не определены (типы, константы) и являются параметризованными.</a:t>
              </a:r>
              <a:r>
                <a:rPr lang="ru-RU" dirty="0"/>
                <a:t/>
              </a:r>
              <a:br>
                <a:rPr lang="ru-RU" dirty="0"/>
              </a:br>
              <a:r>
                <a:rPr lang="ru-RU" dirty="0"/>
                <a:t/>
              </a:r>
              <a:br>
                <a:rPr lang="ru-RU" dirty="0"/>
              </a:br>
              <a:endParaRPr lang="ru-RU" dirty="0"/>
            </a:p>
          </p:txBody>
        </p:sp>
        <p:sp>
          <p:nvSpPr>
            <p:cNvPr id="5" name="Прямоугольник 4"/>
            <p:cNvSpPr/>
            <p:nvPr/>
          </p:nvSpPr>
          <p:spPr>
            <a:xfrm>
              <a:off x="5794218" y="3718679"/>
              <a:ext cx="5462257" cy="203132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b="1" i="1" dirty="0">
                  <a:solidFill>
                    <a:srgbClr val="222222"/>
                  </a:solidFill>
                </a:rPr>
                <a:t>Шаблоны классов</a:t>
              </a:r>
              <a:r>
                <a:rPr lang="ru-RU" i="1" dirty="0">
                  <a:solidFill>
                    <a:srgbClr val="222222"/>
                  </a:solidFill>
                </a:rPr>
                <a:t> </a:t>
              </a:r>
              <a:r>
                <a:rPr lang="ru-RU" i="1" dirty="0" smtClean="0">
                  <a:solidFill>
                    <a:srgbClr val="222222"/>
                  </a:solidFill>
                </a:rPr>
                <a:t>– </a:t>
              </a:r>
              <a:r>
                <a:rPr lang="ru-RU" i="1" dirty="0">
                  <a:solidFill>
                    <a:srgbClr val="222222"/>
                  </a:solidFill>
                </a:rPr>
                <a:t>обобщенное описание пользовательского типа, в котором могут быть </a:t>
              </a:r>
              <a:r>
                <a:rPr lang="ru-RU" i="1" dirty="0" err="1">
                  <a:solidFill>
                    <a:srgbClr val="222222"/>
                  </a:solidFill>
                </a:rPr>
                <a:t>параметризованы</a:t>
              </a:r>
              <a:r>
                <a:rPr lang="ru-RU" i="1" dirty="0">
                  <a:solidFill>
                    <a:srgbClr val="222222"/>
                  </a:solidFill>
                </a:rPr>
                <a:t> атрибуты и операции типа.</a:t>
              </a:r>
              <a:r>
                <a:rPr lang="ru-RU" dirty="0">
                  <a:solidFill>
                    <a:srgbClr val="222222"/>
                  </a:solidFill>
                </a:rPr>
                <a:t> Представляют собой конструкции, по которым могут быть сгенерированы действительные классы путём подстановки вместо параметров конкретных аргументов.</a:t>
              </a:r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8770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2094369" y="612845"/>
            <a:ext cx="8003263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 smtClean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1.76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 = maximum(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23207" y="0"/>
            <a:ext cx="334559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перегрузка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28535309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373708" y="0"/>
            <a:ext cx="34445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функция</a:t>
            </a:r>
            <a:endParaRPr lang="ru-RU" sz="28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401372" y="886098"/>
            <a:ext cx="11389256" cy="5085805"/>
            <a:chOff x="401372" y="1368872"/>
            <a:chExt cx="11389256" cy="5085805"/>
          </a:xfrm>
        </p:grpSpPr>
        <p:sp>
          <p:nvSpPr>
            <p:cNvPr id="5" name="Прямоугольник 4"/>
            <p:cNvSpPr/>
            <p:nvPr/>
          </p:nvSpPr>
          <p:spPr>
            <a:xfrm>
              <a:off x="401372" y="1368872"/>
              <a:ext cx="11389255" cy="175432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Шаблоны объявляются при помощи ключевого слова 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ru-RU" dirty="0" smtClean="0"/>
                <a:t>, которое является началом шаблона, и сигнализирует компилятору интерпретировать дальнейшую функцию как шаблон. Далее следуют угловые скобки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 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&gt; </a:t>
              </a:r>
              <a:r>
                <a:rPr lang="ru-RU" dirty="0" smtClean="0"/>
                <a:t>между которыми через запятую указываться параметры шаблона. Основными параметрами шаблона являются вариативные типы, для того что бы их указать нужно использовать либо ключевое слово</a:t>
              </a:r>
              <a:r>
                <a:rPr lang="en-US" dirty="0" smtClean="0"/>
                <a:t> 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ru-RU" dirty="0" smtClean="0"/>
                <a:t> либо 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class</a:t>
              </a:r>
              <a:r>
                <a:rPr lang="en-US" dirty="0" smtClean="0"/>
                <a:t> </a:t>
              </a:r>
              <a:r>
                <a:rPr lang="ru-RU" dirty="0" smtClean="0"/>
                <a:t>разницы между которыми в данном контексте нет никакой, и можно использовать любое, в итоге сигнатура шаблонной функции будет такой</a:t>
              </a:r>
              <a:r>
                <a:rPr lang="en-US" dirty="0" smtClean="0"/>
                <a:t>:</a:t>
              </a:r>
            </a:p>
          </p:txBody>
        </p:sp>
        <p:sp>
          <p:nvSpPr>
            <p:cNvPr id="6" name="Прямоугольник 5"/>
            <p:cNvSpPr/>
            <p:nvPr/>
          </p:nvSpPr>
          <p:spPr>
            <a:xfrm>
              <a:off x="401373" y="3323252"/>
              <a:ext cx="113892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template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typename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&lt;my type name&gt;&gt;</a:t>
              </a:r>
              <a:endParaRPr lang="en-US" dirty="0">
                <a:solidFill>
                  <a:srgbClr val="000000"/>
                </a:solidFill>
                <a:latin typeface="Consolas" panose="020B0609020204030204" pitchFamily="49" charset="0"/>
              </a:endParaRPr>
            </a:p>
            <a:p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&lt;my type name&gt;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</a:t>
              </a:r>
              <a:r>
                <a:rPr lang="en-US" dirty="0" smtClean="0">
                  <a:solidFill>
                    <a:srgbClr val="000000"/>
                  </a:solidFill>
                  <a:latin typeface="Consolas" panose="020B0609020204030204" pitchFamily="49" charset="0"/>
                </a:rPr>
                <a:t>&lt;function name&gt;(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&lt;my type name&gt;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a, </a:t>
              </a:r>
              <a:r>
                <a:rPr lang="en-US" dirty="0" err="1">
                  <a:solidFill>
                    <a:srgbClr val="0000FF"/>
                  </a:solidFill>
                  <a:latin typeface="Consolas" panose="020B0609020204030204" pitchFamily="49" charset="0"/>
                </a:rPr>
                <a:t>const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&lt;my type name&gt;</a:t>
              </a:r>
              <a:r>
                <a:rPr lang="en-US" dirty="0" smtClean="0">
                  <a:solidFill>
                    <a:srgbClr val="0000FF"/>
                  </a:solidFill>
                  <a:latin typeface="Consolas" panose="020B0609020204030204" pitchFamily="49" charset="0"/>
                </a:rPr>
                <a:t>&amp;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b){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   </a:t>
              </a:r>
              <a:r>
                <a:rPr lang="en-US" dirty="0">
                  <a:solidFill>
                    <a:srgbClr val="0000FF"/>
                  </a:solidFill>
                  <a:latin typeface="Consolas" panose="020B0609020204030204" pitchFamily="49" charset="0"/>
                </a:rPr>
                <a:t>return</a:t>
              </a:r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 a &gt; b ? a: b;</a:t>
              </a:r>
            </a:p>
            <a:p>
              <a:r>
                <a:rPr lang="en-US" dirty="0">
                  <a:solidFill>
                    <a:srgbClr val="000000"/>
                  </a:solidFill>
                  <a:latin typeface="Consolas" panose="020B0609020204030204" pitchFamily="49" charset="0"/>
                </a:rPr>
                <a:t>}</a:t>
              </a:r>
            </a:p>
          </p:txBody>
        </p:sp>
        <p:sp>
          <p:nvSpPr>
            <p:cNvPr id="7" name="Прямоугольник 6"/>
            <p:cNvSpPr/>
            <p:nvPr/>
          </p:nvSpPr>
          <p:spPr>
            <a:xfrm>
              <a:off x="401372" y="4565799"/>
              <a:ext cx="113892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После объявления шаблона, компилятор соберет все места использования вашей шаблонной функции и сгенерирует то количество уникальных функций каждая их которых будет принимать в себя аргументы определенных типов, сколько различающихся по типу посылаемых значений вызовов будет в вашем коде.</a:t>
              </a:r>
            </a:p>
          </p:txBody>
        </p:sp>
        <p:sp>
          <p:nvSpPr>
            <p:cNvPr id="9" name="Прямоугольник 8"/>
            <p:cNvSpPr/>
            <p:nvPr/>
          </p:nvSpPr>
          <p:spPr>
            <a:xfrm>
              <a:off x="401372" y="5531347"/>
              <a:ext cx="113892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>
                  <a:solidFill>
                    <a:srgbClr val="000000"/>
                  </a:solidFill>
                </a:rPr>
                <a:t>У шаблонов функций </a:t>
              </a:r>
              <a:r>
                <a:rPr lang="ru-RU" dirty="0" smtClean="0">
                  <a:solidFill>
                    <a:srgbClr val="000000"/>
                  </a:solidFill>
                </a:rPr>
                <a:t>есть два основных недостатка:</a:t>
              </a:r>
              <a:endParaRPr lang="ru-RU" dirty="0">
                <a:solidFill>
                  <a:srgbClr val="000000"/>
                </a:solidFill>
              </a:endParaRP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000000"/>
                  </a:solidFill>
                </a:rPr>
                <a:t>Сумасшедшие </a:t>
              </a:r>
              <a:r>
                <a:rPr lang="ru-RU" dirty="0">
                  <a:solidFill>
                    <a:srgbClr val="000000"/>
                  </a:solidFill>
                </a:rPr>
                <a:t>сообщения об ошибках, которые намного сложнее </a:t>
              </a:r>
              <a:r>
                <a:rPr lang="ru-RU" dirty="0" smtClean="0">
                  <a:solidFill>
                    <a:srgbClr val="000000"/>
                  </a:solidFill>
                </a:rPr>
                <a:t>расшифровать</a:t>
              </a:r>
            </a:p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ru-RU" dirty="0" smtClean="0">
                  <a:solidFill>
                    <a:srgbClr val="000000"/>
                  </a:solidFill>
                </a:rPr>
                <a:t>увеличивают </a:t>
              </a:r>
              <a:r>
                <a:rPr lang="ru-RU" dirty="0">
                  <a:solidFill>
                    <a:srgbClr val="000000"/>
                  </a:solidFill>
                </a:rPr>
                <a:t>время компиляции и размер </a:t>
              </a:r>
              <a:r>
                <a:rPr lang="ru-RU" dirty="0" smtClean="0">
                  <a:solidFill>
                    <a:srgbClr val="000000"/>
                  </a:solidFill>
                </a:rPr>
                <a:t>кода</a:t>
              </a:r>
              <a:endParaRPr lang="ru-RU" b="0" i="0" dirty="0">
                <a:solidFill>
                  <a:srgbClr val="000000"/>
                </a:solidFill>
                <a:effectLst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093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048000" y="1305342"/>
            <a:ext cx="6096000" cy="424731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13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d = maximum(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1.76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s = maximum(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// a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675600" y="0"/>
            <a:ext cx="48408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шаблонная функции</a:t>
            </a:r>
            <a:endParaRPr lang="ru-RU" sz="2800" b="1" dirty="0"/>
          </a:p>
        </p:txBody>
      </p:sp>
    </p:spTree>
    <p:extLst>
      <p:ext uri="{BB962C8B-B14F-4D97-AF65-F5344CB8AC3E}">
        <p14:creationId xmlns:p14="http://schemas.microsoft.com/office/powerpoint/2010/main" val="14784277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849687" y="0"/>
            <a:ext cx="44926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Шаблонная функция и </a:t>
            </a:r>
            <a:r>
              <a:rPr lang="en-US" sz="2800" b="1" dirty="0" smtClean="0"/>
              <a:t>auto</a:t>
            </a:r>
            <a:endParaRPr lang="ru-RU" sz="2800" b="1" dirty="0"/>
          </a:p>
        </p:txBody>
      </p:sp>
      <p:grpSp>
        <p:nvGrpSpPr>
          <p:cNvPr id="10" name="Группа 9"/>
          <p:cNvGrpSpPr/>
          <p:nvPr/>
        </p:nvGrpSpPr>
        <p:grpSpPr>
          <a:xfrm>
            <a:off x="1001917" y="1104523"/>
            <a:ext cx="10188166" cy="4648954"/>
            <a:chOff x="401371" y="1368872"/>
            <a:chExt cx="11389256" cy="3462488"/>
          </a:xfrm>
        </p:grpSpPr>
        <p:sp>
          <p:nvSpPr>
            <p:cNvPr id="4" name="Прямоугольник 3"/>
            <p:cNvSpPr/>
            <p:nvPr/>
          </p:nvSpPr>
          <p:spPr>
            <a:xfrm>
              <a:off x="401372" y="1368872"/>
              <a:ext cx="11389255" cy="92333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Если вы вспомните существует такой специализированный тип в С++ как </a:t>
              </a:r>
              <a:r>
                <a:rPr lang="en-US" dirty="0" smtClean="0"/>
                <a:t>auto</a:t>
              </a:r>
              <a:r>
                <a:rPr lang="ru-RU" dirty="0" smtClean="0"/>
                <a:t> который позволяет не указывать конкретный тип, а компилятор самостоятельно подберет нужный во время компиляции и сделает все необходимое для работоспособности вашего кода, поэтому функцию можно так же переделать так</a:t>
              </a:r>
              <a:r>
                <a:rPr lang="en-US" dirty="0" smtClean="0"/>
                <a:t>:</a:t>
              </a:r>
            </a:p>
          </p:txBody>
        </p:sp>
        <p:grpSp>
          <p:nvGrpSpPr>
            <p:cNvPr id="9" name="Группа 8"/>
            <p:cNvGrpSpPr/>
            <p:nvPr/>
          </p:nvGrpSpPr>
          <p:grpSpPr>
            <a:xfrm>
              <a:off x="447701" y="2292202"/>
              <a:ext cx="11342925" cy="1306602"/>
              <a:chOff x="652918" y="2459503"/>
              <a:chExt cx="11342925" cy="1306602"/>
            </a:xfrm>
          </p:grpSpPr>
          <p:sp>
            <p:nvSpPr>
              <p:cNvPr id="6" name="Прямоугольник 5"/>
              <p:cNvSpPr/>
              <p:nvPr/>
            </p:nvSpPr>
            <p:spPr>
              <a:xfrm>
                <a:off x="7907047" y="2459503"/>
                <a:ext cx="4088796" cy="13066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ru-RU" dirty="0" smtClean="0"/>
                  <a:t>!Важно отметить что это работает не на любом компиляторе, да и редактор на такое использование в большинстве случаев будет ругаться, но на </a:t>
                </a:r>
                <a:r>
                  <a:rPr lang="en-US" dirty="0" err="1" smtClean="0"/>
                  <a:t>mingw</a:t>
                </a:r>
                <a:r>
                  <a:rPr lang="en-US" dirty="0" smtClean="0"/>
                  <a:t> </a:t>
                </a:r>
                <a:r>
                  <a:rPr lang="ru-RU" dirty="0" smtClean="0"/>
                  <a:t>оно </a:t>
                </a:r>
                <a:r>
                  <a:rPr lang="ru-RU" dirty="0" err="1" smtClean="0"/>
                  <a:t>копилируется</a:t>
                </a:r>
                <a:r>
                  <a:rPr lang="ru-RU" dirty="0" smtClean="0"/>
                  <a:t>.</a:t>
                </a:r>
              </a:p>
            </p:txBody>
          </p:sp>
          <p:sp>
            <p:nvSpPr>
              <p:cNvPr id="7" name="Прямоугольник 6"/>
              <p:cNvSpPr/>
              <p:nvPr/>
            </p:nvSpPr>
            <p:spPr>
              <a:xfrm>
                <a:off x="652918" y="2785075"/>
                <a:ext cx="7254129" cy="6876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auto&amp;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maximum(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auto&amp;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a, </a:t>
                </a:r>
                <a:r>
                  <a:rPr lang="en-US" dirty="0" err="1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const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auto&amp;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b){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   </a:t>
                </a:r>
                <a:r>
                  <a:rPr lang="en-US" dirty="0">
                    <a:solidFill>
                      <a:srgbClr val="0000FF"/>
                    </a:solidFill>
                    <a:latin typeface="Consolas" panose="020B0609020204030204" pitchFamily="49" charset="0"/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 a &gt; b ? a: b;</a:t>
                </a:r>
              </a:p>
              <a:p>
                <a:r>
                  <a:rPr lang="en-US" dirty="0">
                    <a:solidFill>
                      <a:srgbClr val="000000"/>
                    </a:solidFill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sp>
          <p:nvSpPr>
            <p:cNvPr id="8" name="Прямоугольник 7"/>
            <p:cNvSpPr/>
            <p:nvPr/>
          </p:nvSpPr>
          <p:spPr>
            <a:xfrm>
              <a:off x="401371" y="3631031"/>
              <a:ext cx="11389255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Отличие шаблонов от подобного рода созданных функций в том, что в шаблоне мы не указываем точный тип, но мы требуем что бы аргументы в функции были одного типа, и возвращаемое значение было этого же типа, тогда как </a:t>
              </a:r>
              <a:r>
                <a:rPr lang="en-US" dirty="0" smtClean="0"/>
                <a:t>auto </a:t>
              </a:r>
              <a:r>
                <a:rPr lang="ru-RU" dirty="0" smtClean="0"/>
                <a:t>не предполагает никакого требования к вызову такой функции, почему и считается неприменимым к подобному использованию.</a:t>
              </a:r>
            </a:p>
          </p:txBody>
        </p:sp>
      </p:grpSp>
      <p:sp>
        <p:nvSpPr>
          <p:cNvPr id="3" name="Прямоугольник 2"/>
          <p:cNvSpPr/>
          <p:nvPr/>
        </p:nvSpPr>
        <p:spPr>
          <a:xfrm>
            <a:off x="1001918" y="5380672"/>
            <a:ext cx="1018816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i="1" dirty="0">
                <a:solidFill>
                  <a:srgbClr val="111111"/>
                </a:solidFill>
              </a:rPr>
              <a:t>Любой шаблон функции предполагает наличие определенных свойств параметризованного типа, в зависимости от реализации (например, оператора копирования, оператора сравнения, наличия определенного метода и т.д.).</a:t>
            </a:r>
            <a:endParaRPr lang="ru-RU" b="1" dirty="0"/>
          </a:p>
        </p:txBody>
      </p:sp>
    </p:spTree>
    <p:extLst>
      <p:ext uri="{BB962C8B-B14F-4D97-AF65-F5344CB8AC3E}">
        <p14:creationId xmlns:p14="http://schemas.microsoft.com/office/powerpoint/2010/main" val="1779449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88326" y="0"/>
            <a:ext cx="86153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/>
              <a:t>Пример, шаблонная функции с собственным классом</a:t>
            </a:r>
            <a:endParaRPr lang="ru-RU" sz="2800" b="1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776927" y="1569660"/>
            <a:ext cx="4318504" cy="415498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 = maximum(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0.97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1.76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 = maximum(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'1'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s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= maximum(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"12.1234"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"12"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96569" y="523220"/>
            <a:ext cx="7680357" cy="624786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T&gt;</a:t>
            </a: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maximum(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T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b){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a &gt; b ? a: b;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/>
            </a:r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string s;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(string s): s(s){}       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operator&gt;(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friend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operator&lt;&lt;(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operator&gt;(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msa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msb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msa.s.length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 &gt;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msb.s.length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(); 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operator&lt;&lt;(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ostream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out, 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MyCombinedString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out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ms.s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43261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2280</TotalTime>
  <Words>842</Words>
  <Application>Microsoft Office PowerPoint</Application>
  <PresentationFormat>Широкоэкранный</PresentationFormat>
  <Paragraphs>257</Paragraphs>
  <Slides>17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Пысин Максим Дмитриевич</cp:lastModifiedBy>
  <cp:revision>328</cp:revision>
  <dcterms:created xsi:type="dcterms:W3CDTF">2020-09-11T22:24:51Z</dcterms:created>
  <dcterms:modified xsi:type="dcterms:W3CDTF">2021-11-08T23:05:11Z</dcterms:modified>
</cp:coreProperties>
</file>