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79" r:id="rId3"/>
    <p:sldId id="297" r:id="rId4"/>
    <p:sldId id="29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Темный стиль 1 —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419" autoAdjust="0"/>
  </p:normalViewPr>
  <p:slideViewPr>
    <p:cSldViewPr snapToGrid="0">
      <p:cViewPr varScale="1">
        <p:scale>
          <a:sx n="105" d="100"/>
          <a:sy n="105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A9D07-9B27-4F47-95FC-F7AA6F59ABC5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1D658-767D-4326-8DDF-5A73026109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965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01D658-767D-4326-8DDF-5A73026109D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45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66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2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2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2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823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67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4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0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9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73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71364-0B33-4F1C-90C0-46FA09B991C0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8751-29B7-4A3D-A049-3CF71366E5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7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000" y="520511"/>
            <a:ext cx="8640000" cy="581697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Курс лекций:</a:t>
            </a: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14: 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Шаблоны проектирования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Поведенческие.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Олегович,</a:t>
            </a:r>
            <a:endParaRPr lang="ru-RU" sz="20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кафедры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4371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289679"/>
            <a:ext cx="9144000" cy="6278642"/>
            <a:chOff x="0" y="8484"/>
            <a:chExt cx="9144000" cy="6278642"/>
          </a:xfrm>
        </p:grpSpPr>
        <p:pic>
          <p:nvPicPr>
            <p:cNvPr id="3074" name="Picture 2" descr="Структура классов паттерна Посредник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240" y="2058162"/>
              <a:ext cx="4333760" cy="3583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0" y="8484"/>
              <a:ext cx="912723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Компоненты</a:t>
              </a:r>
              <a:r>
                <a:rPr lang="ru-RU" dirty="0"/>
                <a:t> — это разнородные объекты, содержащие бизнес-логику программы. </a:t>
              </a:r>
              <a:endParaRPr lang="ru-RU" dirty="0" smtClean="0"/>
            </a:p>
            <a:p>
              <a:r>
                <a:rPr lang="ru-RU" b="1" dirty="0"/>
                <a:t>Посредник</a:t>
              </a:r>
              <a:r>
                <a:rPr lang="ru-RU" dirty="0"/>
                <a:t> определяет интерфейс для обмена информацией с компонентами. </a:t>
              </a:r>
              <a:endParaRPr lang="ru-RU" dirty="0" smtClean="0"/>
            </a:p>
            <a:p>
              <a:r>
                <a:rPr lang="ru-RU" b="1" dirty="0"/>
                <a:t>Конкретный посредник </a:t>
              </a:r>
              <a:r>
                <a:rPr lang="ru-RU" dirty="0"/>
                <a:t>содержит код взаимодействия нескольких компонентов между собой.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208813"/>
              <a:ext cx="5102352" cy="507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Устраняет зависимости между компонентами, позволяя повторно их использовать.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Упрощает </a:t>
              </a:r>
              <a:r>
                <a:rPr lang="ru-RU" dirty="0"/>
                <a:t>взаимодействие между компонентами.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Централизует </a:t>
              </a:r>
              <a:r>
                <a:rPr lang="ru-RU" dirty="0"/>
                <a:t>управление в одном месте</a:t>
              </a:r>
              <a:r>
                <a:rPr lang="ru-RU" dirty="0" smtClean="0"/>
                <a:t>.</a:t>
              </a:r>
              <a:endParaRPr lang="en-US" dirty="0" smtClean="0"/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Посредник может сильно раздуться.</a:t>
              </a:r>
              <a:endParaRPr lang="ru-RU" dirty="0" smtClean="0"/>
            </a:p>
            <a:p>
              <a:r>
                <a:rPr lang="ru-RU" b="1" dirty="0" smtClean="0"/>
                <a:t>Когда использовать?</a:t>
              </a:r>
              <a:endParaRPr lang="ru-RU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вам сложно менять некоторые классы из-за того, что они имеют множество хаотичных связей с другими классами</a:t>
              </a:r>
              <a:r>
                <a:rPr lang="ru-RU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вы не можете повторно использовать класс, поскольку он зависит от уймы других классов</a:t>
              </a:r>
              <a:r>
                <a:rPr lang="ru-RU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вам приходится создавать множество подклассов компонентов, чтобы использовать одни и те же компоненты в разных контекстах.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967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83464" y="662434"/>
            <a:ext cx="8577072" cy="5533132"/>
            <a:chOff x="274320" y="779240"/>
            <a:chExt cx="8577072" cy="553313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274320" y="779240"/>
              <a:ext cx="857707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Снимок</a:t>
              </a:r>
              <a:r>
                <a:rPr lang="ru-RU" dirty="0"/>
                <a:t> — это поведенческий паттерн проектирования, который позволяет сохранять и восстанавливать прошлые состояния объектов, не раскрывая подробностей их реализации.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317" y="3288126"/>
              <a:ext cx="4410075" cy="3024246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74320" y="2086618"/>
              <a:ext cx="4166997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  <a:endParaRPr lang="en-US" b="1" dirty="0" smtClean="0"/>
            </a:p>
            <a:p>
              <a:r>
                <a:rPr lang="ru-RU" dirty="0" smtClean="0"/>
                <a:t>Предположим</a:t>
              </a:r>
              <a:r>
                <a:rPr lang="ru-RU" dirty="0"/>
                <a:t>, что вы пишете программу текстового редактора. Помимо обычного редактирования, ваш редактор позволяет менять форматирование текста, вставлять картинки и прочее.</a:t>
              </a:r>
            </a:p>
            <a:p>
              <a:endParaRPr lang="ru-RU" dirty="0"/>
            </a:p>
            <a:p>
              <a:r>
                <a:rPr lang="ru-RU" dirty="0"/>
                <a:t>В какой-то момент вы решили сделать все эти действия отменяемыми. Для этого вам нужно сохранять текущее состояние редактора перед тем, как выполнить любое действие. </a:t>
              </a: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1317" y="1611726"/>
              <a:ext cx="4410075" cy="1676400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3824841" y="0"/>
            <a:ext cx="1494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Снимок.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5486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Структура классов паттерна Снимок (Хранитель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3905249"/>
            <a:ext cx="55245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Создатель</a:t>
            </a:r>
            <a:r>
              <a:rPr lang="ru-RU" dirty="0"/>
              <a:t> может производить снимки своего состояния, а также воспроизводить прошлое состояние, если подать в него готовый снимок</a:t>
            </a:r>
            <a:r>
              <a:rPr lang="ru-RU" dirty="0" smtClean="0"/>
              <a:t>.</a:t>
            </a:r>
          </a:p>
          <a:p>
            <a:r>
              <a:rPr lang="ru-RU" b="1" dirty="0"/>
              <a:t>Снимок</a:t>
            </a:r>
            <a:r>
              <a:rPr lang="ru-RU" dirty="0"/>
              <a:t> — это простой объект данных, содержащий состояние создателя</a:t>
            </a:r>
            <a:r>
              <a:rPr lang="ru-RU" dirty="0" smtClean="0"/>
              <a:t>.</a:t>
            </a:r>
          </a:p>
          <a:p>
            <a:r>
              <a:rPr lang="ru-RU" b="1" dirty="0"/>
              <a:t>Опекун</a:t>
            </a:r>
            <a:r>
              <a:rPr lang="ru-RU" dirty="0"/>
              <a:t> должен знать, когда делать снимок создателя и когда его нужно восстанавливать.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13430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нарушает инкапсуляции исходного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Упрощает </a:t>
            </a:r>
            <a:r>
              <a:rPr lang="ru-RU" dirty="0"/>
              <a:t>структуру исходного объекта. Ему не нужно хранить историю версий своего состояния.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Требует много памяти, если клиенты слишком часто создают снимки.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повлечь дополнительные издержки памяти, если объекты, хранящие историю, не освобождают ресурсы, занятые устаревшими снимками.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</a:t>
            </a:r>
            <a:r>
              <a:rPr lang="ru-RU" dirty="0"/>
              <a:t>некоторых языках (например, PHP, Python, </a:t>
            </a:r>
            <a:r>
              <a:rPr lang="ru-RU" dirty="0" err="1"/>
              <a:t>JavaScript</a:t>
            </a:r>
            <a:r>
              <a:rPr lang="ru-RU" dirty="0"/>
              <a:t>) сложно гарантировать, чтобы только исходный объект имел доступ к состоянию снимка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5103674"/>
            <a:ext cx="6885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вам нужно сохранять мгновенные снимки состояния объекта (или его части), чтобы впоследствии объект можно было восстановить в том же состоянии.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прямое получение состояния объекта раскрывает приватные детали его реализации, нарушая инкапсуляцию.</a:t>
            </a:r>
          </a:p>
        </p:txBody>
      </p:sp>
    </p:spTree>
    <p:extLst>
      <p:ext uri="{BB962C8B-B14F-4D97-AF65-F5344CB8AC3E}">
        <p14:creationId xmlns:p14="http://schemas.microsoft.com/office/powerpoint/2010/main" val="70947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93776" y="427286"/>
            <a:ext cx="8156449" cy="6003429"/>
            <a:chOff x="614552" y="779240"/>
            <a:chExt cx="8156449" cy="600342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14552" y="779240"/>
              <a:ext cx="81564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Наблюдатель</a:t>
              </a:r>
              <a:r>
                <a:rPr lang="ru-RU" dirty="0"/>
                <a:t> — это поведенческий паттерн проектирования, который создаёт механизм подписки, позволяющий одним объектам следить и реагировать на события, происходящие в других объектах.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951" y="4010894"/>
              <a:ext cx="5581650" cy="2771775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614553" y="1702570"/>
              <a:ext cx="815644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  <a:r>
                <a:rPr lang="en-US" b="1" dirty="0" smtClean="0"/>
                <a:t>:</a:t>
              </a:r>
              <a:endParaRPr lang="ru-RU" b="1" dirty="0" smtClean="0"/>
            </a:p>
            <a:p>
              <a:r>
                <a:rPr lang="ru-RU" dirty="0" smtClean="0"/>
                <a:t>Представьте</a:t>
              </a:r>
              <a:r>
                <a:rPr lang="ru-RU" dirty="0"/>
                <a:t>, что вы имеете два объекта: Покупатель и Магазин. В магазин вот-вот должны завезти новый товар, который интересен покупателю.</a:t>
              </a:r>
            </a:p>
            <a:p>
              <a:endParaRPr lang="ru-RU" dirty="0"/>
            </a:p>
            <a:p>
              <a:r>
                <a:rPr lang="ru-RU" dirty="0"/>
                <a:t>Покупатель может каждый день ходить в магазин, чтобы проверить наличие товара. Но при этом он будет злиться, без толку тратя своё драгоценное время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С другой стороны, магазин может разослать спам каждому своему покупателю. Многих это расстроит, так как товар специфический, и не всем он нужен.</a:t>
              </a: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3560474" y="0"/>
            <a:ext cx="20230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Наблюдать.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47905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Структура классов паттерна Наблюдател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3740436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Издатель</a:t>
            </a:r>
            <a:r>
              <a:rPr lang="ru-RU" dirty="0"/>
              <a:t> владеет внутренним состоянием, изменение которого интересно отслеживать подписчикам</a:t>
            </a:r>
            <a:r>
              <a:rPr lang="ru-RU" dirty="0" smtClean="0"/>
              <a:t>.</a:t>
            </a:r>
          </a:p>
          <a:p>
            <a:r>
              <a:rPr lang="ru-RU" b="1" dirty="0"/>
              <a:t>Подписчик</a:t>
            </a:r>
            <a:r>
              <a:rPr lang="ru-RU" dirty="0"/>
              <a:t> определяет интерфейс, которым пользуется издатель для отправки оповещения. </a:t>
            </a:r>
            <a:endParaRPr lang="ru-RU" dirty="0" smtClean="0"/>
          </a:p>
          <a:p>
            <a:r>
              <a:rPr lang="ru-RU" b="1" dirty="0"/>
              <a:t>Конкретные подписчики</a:t>
            </a:r>
            <a:r>
              <a:rPr lang="ru-RU" dirty="0"/>
              <a:t> выполняют что-то в ответ на оповещение, пришедшее от издателя.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54326"/>
            <a:ext cx="8897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Издатели не зависят от конкретных классов подписчиков и наоборот.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 </a:t>
            </a:r>
            <a:r>
              <a:rPr lang="ru-RU" dirty="0"/>
              <a:t>можете подписывать и отписывать получателей на лету.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Подписчики оповещаются в случайном порядке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508652"/>
            <a:ext cx="3630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после изменения состояния одного объекта требуется что-то сделать в других, но вы не знаете наперёд, какие именно объекты должны отреагировать.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одни объекты должны наблюдать за другими, но только в определённых случаях.</a:t>
            </a:r>
          </a:p>
        </p:txBody>
      </p:sp>
    </p:spTree>
    <p:extLst>
      <p:ext uri="{BB962C8B-B14F-4D97-AF65-F5344CB8AC3E}">
        <p14:creationId xmlns:p14="http://schemas.microsoft.com/office/powerpoint/2010/main" val="4207504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1148" y="381001"/>
            <a:ext cx="9061704" cy="6095999"/>
            <a:chOff x="82296" y="184161"/>
            <a:chExt cx="9061704" cy="609599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82296" y="184161"/>
              <a:ext cx="906170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Состояние</a:t>
              </a:r>
              <a:r>
                <a:rPr lang="ru-RU" dirty="0"/>
                <a:t> — это поведенческий паттерн проектирования, который позволяет объектам менять поведение в зависимости от своего состояния. Извне создаётся впечатление, что изменился класс объекта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8808" y="2308831"/>
              <a:ext cx="4965192" cy="3132613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82296" y="1108502"/>
              <a:ext cx="906170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Основная </a:t>
              </a:r>
              <a:r>
                <a:rPr lang="ru-RU" dirty="0"/>
                <a:t>идея в том, что программа может находиться в одном из нескольких состояний, которые всё время сменяют друг друга. Набор этих состояний, а также переходов между ними, предопределён и конечен. Находясь в разных состояниях, программа может по-разному реагировать на одни и те же события, которые происходят с ней.</a:t>
              </a: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82296" y="2309842"/>
              <a:ext cx="4096512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Такой подход можно применить и к отдельным объектам. Например, объект Документ может принимать три состояния: Черновик, </a:t>
              </a:r>
              <a:r>
                <a:rPr lang="ru-RU" dirty="0" err="1"/>
                <a:t>Модерация</a:t>
              </a:r>
              <a:r>
                <a:rPr lang="ru-RU" dirty="0"/>
                <a:t> или Опубликован. В каждом из этих состоянии метод опубликовать будет работать по-разному:</a:t>
              </a:r>
            </a:p>
            <a:p>
              <a:r>
                <a:rPr lang="ru-RU" dirty="0" smtClean="0"/>
                <a:t>Из </a:t>
              </a:r>
              <a:r>
                <a:rPr lang="ru-RU" dirty="0"/>
                <a:t>черновика он отправит документ на </a:t>
              </a:r>
              <a:r>
                <a:rPr lang="ru-RU" dirty="0" err="1"/>
                <a:t>модерацию</a:t>
              </a:r>
              <a:r>
                <a:rPr lang="ru-RU" dirty="0"/>
                <a:t>.</a:t>
              </a:r>
            </a:p>
            <a:p>
              <a:r>
                <a:rPr lang="ru-RU" dirty="0"/>
                <a:t>Из </a:t>
              </a:r>
              <a:r>
                <a:rPr lang="ru-RU" dirty="0" err="1"/>
                <a:t>модерации</a:t>
              </a:r>
              <a:r>
                <a:rPr lang="ru-RU" dirty="0"/>
                <a:t> — в публикацию, но при условии, что это сделал администратор.</a:t>
              </a:r>
            </a:p>
            <a:p>
              <a:r>
                <a:rPr lang="ru-RU" dirty="0"/>
                <a:t>В опубликованном состоянии метод не будет делать ничего.</a:t>
              </a: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621933" y="0"/>
            <a:ext cx="19001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Состояние.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481012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Структура классов паттерна Состоя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96" y="1175151"/>
            <a:ext cx="4489704" cy="340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Контекст</a:t>
            </a:r>
            <a:r>
              <a:rPr lang="ru-RU" dirty="0"/>
              <a:t> хранит ссылку на объект состояния и делегирует ему часть работы, зависящей от состояний. </a:t>
            </a:r>
            <a:endParaRPr lang="ru-RU" dirty="0" smtClean="0"/>
          </a:p>
          <a:p>
            <a:r>
              <a:rPr lang="ru-RU" b="1" dirty="0"/>
              <a:t>Состояние</a:t>
            </a:r>
            <a:r>
              <a:rPr lang="ru-RU" dirty="0"/>
              <a:t> описывает общий интерфейс для всех конкретных состояний</a:t>
            </a:r>
            <a:r>
              <a:rPr lang="ru-RU" dirty="0" smtClean="0"/>
              <a:t>.</a:t>
            </a:r>
          </a:p>
          <a:p>
            <a:r>
              <a:rPr lang="ru-RU" b="1" dirty="0"/>
              <a:t>Конкретные состояния</a:t>
            </a:r>
            <a:r>
              <a:rPr lang="ru-RU" dirty="0"/>
              <a:t> реализуют поведения, связанные с определённым состоянием контекста.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606263"/>
            <a:ext cx="48188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Избавляет от множества больших условных операторов машины состояний.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Концентрирует </a:t>
            </a:r>
            <a:r>
              <a:rPr lang="ru-RU" dirty="0"/>
              <a:t>в одном месте код, связанный с определённым состоянием.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Упрощает </a:t>
            </a:r>
            <a:r>
              <a:rPr lang="ru-RU" dirty="0"/>
              <a:t>код контекста.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неоправданно усложнить код, если состояний мало и они редко меняются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320521"/>
            <a:ext cx="9144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у вас есть объект, поведение которого кардинально меняется в зависимости от внутреннего состояния, причём типов состояний много, и их код часто меняется.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код класса содержит множество больших, похожих друг на друга, условных операторов, которые выбирают поведения в зависимости от текущих значений полей класса.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вы сознательно используете табличную машину состояний, построенную на условных операторах, но вынуждены мириться с дублированием кода для похожих состояний и переходов.</a:t>
            </a:r>
          </a:p>
        </p:txBody>
      </p:sp>
    </p:spTree>
    <p:extLst>
      <p:ext uri="{BB962C8B-B14F-4D97-AF65-F5344CB8AC3E}">
        <p14:creationId xmlns:p14="http://schemas.microsoft.com/office/powerpoint/2010/main" val="334660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694944" y="859899"/>
            <a:ext cx="7754112" cy="5138202"/>
            <a:chOff x="557784" y="595021"/>
            <a:chExt cx="7754112" cy="513820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57784" y="595021"/>
              <a:ext cx="77541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Стратегия</a:t>
              </a:r>
              <a:r>
                <a:rPr lang="ru-RU" dirty="0"/>
                <a:t> 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</a:t>
              </a:r>
              <a:r>
                <a:rPr lang="ru-RU" dirty="0" err="1"/>
                <a:t>взаимозаменять</a:t>
              </a:r>
              <a:r>
                <a:rPr lang="ru-RU" dirty="0"/>
                <a:t> прямо во время исполнения программы.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557784" y="1795350"/>
              <a:ext cx="775411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</a:p>
            <a:p>
              <a:r>
                <a:rPr lang="ru-RU" dirty="0" smtClean="0"/>
                <a:t>Вы </a:t>
              </a:r>
              <a:r>
                <a:rPr lang="ru-RU" dirty="0"/>
                <a:t>решили написать приложение-навигатор для путешественников. Оно должно показывать красивую и удобную карту, позволяющую с лёгкостью ориентироваться в незнакомом городе.</a:t>
              </a:r>
            </a:p>
            <a:p>
              <a:endParaRPr lang="ru-RU" dirty="0"/>
            </a:p>
            <a:p>
              <a:r>
                <a:rPr lang="ru-RU" dirty="0"/>
                <a:t>Одной из самых востребованных функций являлся поиск и прокладывание маршрутов. Пребывая в неизвестном ему городе, пользователь должен иметь возможность указать начальную точку и пункт назначения, а навигатор — проложит оптимальный путь.</a:t>
              </a:r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031" y="4380673"/>
              <a:ext cx="3095625" cy="1352550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669509" y="0"/>
            <a:ext cx="18049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Стратегия.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7608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Структура классов паттерна Стратег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03711"/>
            <a:ext cx="419100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Контекст</a:t>
            </a:r>
            <a:r>
              <a:rPr lang="ru-RU" dirty="0"/>
              <a:t> хранит ссылку на объект конкретной стратегии, работая с ним через общий интерфейс стратегий</a:t>
            </a:r>
            <a:r>
              <a:rPr lang="ru-RU" dirty="0" smtClean="0"/>
              <a:t>.</a:t>
            </a:r>
          </a:p>
          <a:p>
            <a:r>
              <a:rPr lang="ru-RU" b="1" dirty="0"/>
              <a:t>Стратегия</a:t>
            </a:r>
            <a:r>
              <a:rPr lang="ru-RU" dirty="0"/>
              <a:t> определяет интерфейс, общий для всех вариаций алгоритма. Контекст использует этот интерфейс для вызова алгоритма</a:t>
            </a:r>
            <a:r>
              <a:rPr lang="ru-RU" dirty="0" smtClean="0"/>
              <a:t>.</a:t>
            </a:r>
          </a:p>
          <a:p>
            <a:r>
              <a:rPr lang="ru-RU" b="1" dirty="0"/>
              <a:t>Конкретные стратегии</a:t>
            </a:r>
            <a:r>
              <a:rPr lang="ru-RU" dirty="0"/>
              <a:t> реализуют различные вариации алгоритма.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30480" y="1403711"/>
            <a:ext cx="54894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Горячая </a:t>
            </a:r>
            <a:r>
              <a:rPr lang="ru-RU" dirty="0"/>
              <a:t>замена алгоритмов на лету.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Изолирует </a:t>
            </a:r>
            <a:r>
              <a:rPr lang="ru-RU" dirty="0"/>
              <a:t>код и данные алгоритмов от остальных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Уход </a:t>
            </a:r>
            <a:r>
              <a:rPr lang="ru-RU" dirty="0"/>
              <a:t>от наследования к делегированию.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Усложняет программу за счёт дополнительных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Клиент </a:t>
            </a:r>
            <a:r>
              <a:rPr lang="ru-RU" dirty="0"/>
              <a:t>должен знать, в чём состоит разница между стратегиями, чтобы выбрать подходящую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549676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вам нужно использовать разные вариации какого-то алгоритма внутри одного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у вас есть множество похожих классов, отличающихся только некоторым поведением.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вы не хотите обнажать детали реализации алгоритмов для других классов.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различные вариации алгоритмов реализованы в виде развесистого условного оператора. Каждая ветка такого оператора представляет собой вариацию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214296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38915" y="523220"/>
            <a:ext cx="8266176" cy="6063767"/>
            <a:chOff x="570166" y="261568"/>
            <a:chExt cx="8266176" cy="6063767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70166" y="261568"/>
              <a:ext cx="82661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Шаблонный метод </a:t>
              </a:r>
              <a:r>
                <a:rPr lang="ru-RU" dirty="0"/>
                <a:t>— это поведенческий паттерн проектирования, который определяет скелет алгоритма, перекладывая ответственность за некоторые его шаги на подклассы. Паттерн позволяет подклассам переопределять шаги алгоритма, не меняя его общей структуры.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570166" y="1461897"/>
              <a:ext cx="8266176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</a:p>
            <a:p>
              <a:r>
                <a:rPr lang="ru-RU" dirty="0" smtClean="0"/>
                <a:t>Вы </a:t>
              </a:r>
              <a:r>
                <a:rPr lang="ru-RU" dirty="0"/>
                <a:t>пишете программу для дата-</a:t>
              </a:r>
              <a:r>
                <a:rPr lang="ru-RU" dirty="0" err="1"/>
                <a:t>майнинга</a:t>
              </a:r>
              <a:r>
                <a:rPr lang="ru-RU" dirty="0"/>
                <a:t> в офисных документах. Пользователи будут загружать в неё документы в разных форматах (PDF, DOC, CSV), а программа должна извлекать из них полезную информацию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В первой версии вы ограничились только обработкой DOC-файлов. В следующей версии добавили поддержку CSV. А через месяц прикрутили работу с PDF-документами.</a:t>
              </a:r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7074" y="3207258"/>
              <a:ext cx="4392359" cy="3118077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2951848" y="0"/>
            <a:ext cx="3240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Шаблонный метод.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049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859" y="0"/>
            <a:ext cx="3046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Что запомнилось?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2000" y="533192"/>
            <a:ext cx="86400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парадигма программирования?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Какие </a:t>
            </a:r>
            <a:r>
              <a:rPr lang="ru-RU" b="1" dirty="0">
                <a:solidFill>
                  <a:srgbClr val="222222"/>
                </a:solidFill>
              </a:rPr>
              <a:t>парадигмы программирования </a:t>
            </a:r>
            <a:r>
              <a:rPr lang="ru-RU" b="1" dirty="0" smtClean="0">
                <a:solidFill>
                  <a:srgbClr val="222222"/>
                </a:solidFill>
              </a:rPr>
              <a:t>есть?</a:t>
            </a:r>
            <a:r>
              <a:rPr lang="en-US" b="1" dirty="0" smtClean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Какую изучаем мы?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222222"/>
                </a:solidFill>
              </a:rPr>
              <a:t>Абстрагирование и абстракция что это и для чего</a:t>
            </a:r>
            <a:r>
              <a:rPr lang="ru-RU" b="1" dirty="0" smtClean="0">
                <a:solidFill>
                  <a:srgbClr val="222222"/>
                </a:solidFill>
              </a:rPr>
              <a:t>?</a:t>
            </a:r>
            <a:endParaRPr lang="ru-RU" dirty="0" smtClean="0">
              <a:solidFill>
                <a:srgbClr val="222222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класс? Объект?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Наследования? Полиморфизм? Инкапсуляции?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лямбда функция?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захват</a:t>
            </a:r>
            <a:r>
              <a:rPr lang="en-US" b="1" dirty="0" smtClean="0">
                <a:solidFill>
                  <a:srgbClr val="222222"/>
                </a:solidFill>
              </a:rPr>
              <a:t>[</a:t>
            </a:r>
            <a:r>
              <a:rPr lang="ru-RU" b="1" dirty="0" smtClean="0">
                <a:solidFill>
                  <a:srgbClr val="222222"/>
                </a:solidFill>
              </a:rPr>
              <a:t>проброс</a:t>
            </a:r>
            <a:r>
              <a:rPr lang="en-US" b="1" dirty="0" smtClean="0">
                <a:solidFill>
                  <a:srgbClr val="222222"/>
                </a:solidFill>
              </a:rPr>
              <a:t>]</a:t>
            </a:r>
            <a:r>
              <a:rPr lang="ru-RU" b="1" dirty="0" smtClean="0">
                <a:solidFill>
                  <a:srgbClr val="222222"/>
                </a:solidFill>
              </a:rPr>
              <a:t> переменных?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абстрактный класс? Для чего он нужен?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итератор и для чего он используется?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последовательные контейнеры?</a:t>
            </a:r>
            <a:r>
              <a:rPr lang="ru-RU" b="1" dirty="0">
                <a:solidFill>
                  <a:srgbClr val="222222"/>
                </a:solidFill>
              </a:rPr>
              <a:t> </a:t>
            </a:r>
            <a:r>
              <a:rPr lang="ru-RU" b="1" dirty="0" smtClean="0">
                <a:solidFill>
                  <a:srgbClr val="222222"/>
                </a:solidFill>
              </a:rPr>
              <a:t>Что такое ассоциативные контейнеры? На чем основаны?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С чем в основном работает стандартная библиотека алгоритмов?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поток ввода вывода? Примеры?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исключение? Как ловить? Как вызывать?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Что такое паттерны проектирования?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Чем занимаются порождающие паттерны?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b="1" dirty="0" smtClean="0">
                <a:solidFill>
                  <a:srgbClr val="222222"/>
                </a:solidFill>
              </a:rPr>
              <a:t>Виды отношений между классами?</a:t>
            </a:r>
          </a:p>
        </p:txBody>
      </p:sp>
    </p:spTree>
    <p:extLst>
      <p:ext uri="{BB962C8B-B14F-4D97-AF65-F5344CB8AC3E}">
        <p14:creationId xmlns:p14="http://schemas.microsoft.com/office/powerpoint/2010/main" val="329432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45720" y="466344"/>
            <a:ext cx="9052560" cy="5925312"/>
            <a:chOff x="91440" y="429768"/>
            <a:chExt cx="9052560" cy="5925312"/>
          </a:xfrm>
        </p:grpSpPr>
        <p:pic>
          <p:nvPicPr>
            <p:cNvPr id="8194" name="Picture 2" descr="Структура классов паттерна Шаблонный Метод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5500" y="2144673"/>
              <a:ext cx="3238500" cy="3619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91440" y="429768"/>
              <a:ext cx="905256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Абстрактный класс определяет шаги алгоритма и содержит шаблонный метод, состоящий из вызовов этих шагов. </a:t>
              </a:r>
              <a:endParaRPr lang="ru-RU" dirty="0" smtClean="0"/>
            </a:p>
            <a:p>
              <a:r>
                <a:rPr lang="ru-RU" dirty="0"/>
                <a:t>Конкретный класс переопределяет некоторые (или все) шаги алгоритма. Конкретные классы не переопределяют сам шаблонный метод.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91440" y="1553766"/>
              <a:ext cx="5888736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Облегчает повторное использование кода.</a:t>
              </a:r>
              <a:endParaRPr lang="ru-RU" dirty="0" smtClean="0"/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Вы жёстко ограничены скелетом существующего алгоритма.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Вы </a:t>
              </a:r>
              <a:r>
                <a:rPr lang="ru-RU" dirty="0"/>
                <a:t>можете нарушить принцип подстановки Барбары Лисков, изменяя базовое поведение одного из шагов алгоритма через подкласс.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С </a:t>
              </a:r>
              <a:r>
                <a:rPr lang="ru-RU" dirty="0"/>
                <a:t>ростом количества шагов шаблонный метод становится слишком сложно поддерживать.</a:t>
              </a:r>
              <a:endParaRPr lang="ru-RU" dirty="0" smtClean="0"/>
            </a:p>
            <a:p>
              <a:r>
                <a:rPr lang="ru-RU" b="1" dirty="0" smtClean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подклассы должны расширять базовый алгоритм, не меняя его структуры</a:t>
              </a:r>
              <a:r>
                <a:rPr lang="ru-RU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у вас есть несколько классов, делающих одно и то же с незначительными отличиями. Если вы редактируете один класс, то приходится вносить такие же правки и в остальные классы.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059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256032" y="493002"/>
            <a:ext cx="8631936" cy="5871996"/>
            <a:chOff x="256032" y="986004"/>
            <a:chExt cx="8631936" cy="587199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56032" y="986004"/>
              <a:ext cx="863193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Посетитель</a:t>
              </a:r>
              <a:r>
                <a:rPr lang="ru-RU" dirty="0"/>
                <a:t> — это поведенческий паттерн проектирования, который позволяет добавлять в программу новые операции, не изменяя классы объектов, над которыми эти операции могут выполняться.</a:t>
              </a:r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225" y="4695825"/>
              <a:ext cx="5238750" cy="216217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256032" y="1909334"/>
              <a:ext cx="8631936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</a:p>
            <a:p>
              <a:r>
                <a:rPr lang="ru-RU" dirty="0" smtClean="0"/>
                <a:t>Ваша </a:t>
              </a:r>
              <a:r>
                <a:rPr lang="ru-RU" dirty="0"/>
                <a:t>команда разрабатывает приложение, работающее с </a:t>
              </a:r>
              <a:r>
                <a:rPr lang="ru-RU" dirty="0" err="1"/>
                <a:t>геоданными</a:t>
              </a:r>
              <a:r>
                <a:rPr lang="ru-RU" dirty="0"/>
                <a:t> в виде графа.</a:t>
              </a:r>
              <a:endParaRPr lang="ru-RU" dirty="0" smtClean="0"/>
            </a:p>
            <a:p>
              <a:r>
                <a:rPr lang="ru-RU" dirty="0" smtClean="0"/>
                <a:t>Ваша </a:t>
              </a:r>
              <a:r>
                <a:rPr lang="ru-RU" dirty="0"/>
                <a:t>задача — сделать экспорт этого графа в XML. Дело было бы плёвым, если бы вы могли редактировать классы узлов. Достаточно было бы добавить метод экспорта в каждый тип узла, а затем, перебирая узлы графа, вызывать этот метод для каждого узла. Благодаря полиморфизму, решение получилось бы изящным, так как вам не пришлось бы привязываться к конкретным классам узлов</a:t>
              </a:r>
              <a:r>
                <a:rPr lang="ru-RU" dirty="0" smtClean="0"/>
                <a:t>.</a:t>
              </a:r>
              <a:endParaRPr lang="ru-RU" dirty="0"/>
            </a:p>
            <a:p>
              <a:r>
                <a:rPr lang="ru-RU" dirty="0"/>
                <a:t>Но, к сожалению, классы узлов вам изменить не удалось. Системный архитектор сослался на то, что код классов узлов сейчас очень стабилен, и от него многое зависит, поэтому он не хочет рисковать и позволять кому-либо его трогать.</a:t>
              </a: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3547203" y="0"/>
            <a:ext cx="2049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Посетитель.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76717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Структура классов паттерна Посетител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66"/>
          <a:stretch/>
        </p:blipFill>
        <p:spPr bwMode="auto">
          <a:xfrm>
            <a:off x="5630700" y="1559625"/>
            <a:ext cx="3513300" cy="325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Посетитель</a:t>
            </a:r>
            <a:r>
              <a:rPr lang="ru-RU" dirty="0"/>
              <a:t> описывает общий интерфейс для всех типов посетителей. </a:t>
            </a:r>
            <a:endParaRPr lang="ru-RU" dirty="0" smtClean="0"/>
          </a:p>
          <a:p>
            <a:r>
              <a:rPr lang="ru-RU" b="1" dirty="0" smtClean="0"/>
              <a:t>Конкретные </a:t>
            </a:r>
            <a:r>
              <a:rPr lang="ru-RU" b="1" dirty="0"/>
              <a:t>посетители</a:t>
            </a:r>
            <a:r>
              <a:rPr lang="ru-RU" dirty="0"/>
              <a:t> реализуют какое-то особенное поведение для всех типов элементов, которые можно подать через методы интерфейса посетителя</a:t>
            </a:r>
            <a:r>
              <a:rPr lang="ru-RU" dirty="0" smtClean="0"/>
              <a:t>.</a:t>
            </a:r>
          </a:p>
          <a:p>
            <a:r>
              <a:rPr lang="ru-RU" b="1" dirty="0"/>
              <a:t>Элемент</a:t>
            </a:r>
            <a:r>
              <a:rPr lang="ru-RU" dirty="0"/>
              <a:t> описывает метод принятия посетителя. </a:t>
            </a:r>
            <a:endParaRPr lang="ru-RU" dirty="0" smtClean="0"/>
          </a:p>
          <a:p>
            <a:r>
              <a:rPr lang="ru-RU" b="1" dirty="0"/>
              <a:t>Конкретные элементы </a:t>
            </a:r>
            <a:r>
              <a:rPr lang="ru-RU" dirty="0"/>
              <a:t>реализуют методы принятия посетителя.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441654"/>
            <a:ext cx="57607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Упрощает добавление операций, работающих со сложными структурами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Объединяет </a:t>
            </a:r>
            <a:r>
              <a:rPr lang="ru-RU" dirty="0"/>
              <a:t>родственные операции в одном классе.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Посетитель </a:t>
            </a:r>
            <a:r>
              <a:rPr lang="ru-RU" dirty="0"/>
              <a:t>может накапливать состояние при обходе структуры элементов.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Паттерн не оправдан, если иерархия элементов часто меняется.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Может </a:t>
            </a:r>
            <a:r>
              <a:rPr lang="ru-RU" dirty="0"/>
              <a:t>привести к нарушению инкапсуляции элементов</a:t>
            </a:r>
            <a:r>
              <a:rPr lang="ru-RU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4523852"/>
            <a:ext cx="9143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Когда использовать?</a:t>
            </a:r>
          </a:p>
          <a:p>
            <a:r>
              <a:rPr lang="ru-RU" dirty="0"/>
              <a:t>Когда вам нужно выполнить какую-то операцию над всеми элементами сложной структуры объектов, например, деревом.</a:t>
            </a:r>
          </a:p>
          <a:p>
            <a:r>
              <a:rPr lang="ru-RU" dirty="0"/>
              <a:t>Когда над объектами сложной структуры объектов надо выполнять некоторые не связанные между собой операции, но вы не хотите «засорять» классы такими операциями.</a:t>
            </a:r>
          </a:p>
          <a:p>
            <a:r>
              <a:rPr lang="ru-RU" dirty="0"/>
              <a:t>Когда новое поведение имеет смысл только для некоторых классов из существующей иерархии.</a:t>
            </a:r>
          </a:p>
        </p:txBody>
      </p:sp>
    </p:spTree>
    <p:extLst>
      <p:ext uri="{BB962C8B-B14F-4D97-AF65-F5344CB8AC3E}">
        <p14:creationId xmlns:p14="http://schemas.microsoft.com/office/powerpoint/2010/main" val="14596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96406" y="1166843"/>
            <a:ext cx="8751189" cy="4524315"/>
            <a:chOff x="392811" y="1281473"/>
            <a:chExt cx="8751189" cy="452431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92811" y="1281473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b="1" dirty="0"/>
                <a:t>Цепочка обязанностей </a:t>
              </a:r>
              <a:r>
                <a:rPr lang="ru-RU" dirty="0"/>
                <a:t>— это поведенческий паттерн проектирования, который позволяет передавать запросы последовательно по цепочке обработчиков. Каждый последующий обработчик решает, может ли он обработать запрос сам и стоит ли передавать запрос дальше по цепи</a:t>
              </a:r>
              <a:r>
                <a:rPr lang="ru-RU" dirty="0" smtClean="0"/>
                <a:t>.</a:t>
              </a:r>
            </a:p>
            <a:p>
              <a:r>
                <a:rPr lang="ru-RU" b="1" dirty="0" smtClean="0"/>
                <a:t>Проблема</a:t>
              </a:r>
            </a:p>
            <a:p>
              <a:r>
                <a:rPr lang="ru-RU" dirty="0" smtClean="0"/>
                <a:t>С </a:t>
              </a:r>
              <a:r>
                <a:rPr lang="ru-RU" dirty="0"/>
                <a:t>каждой новой «</a:t>
              </a:r>
              <a:r>
                <a:rPr lang="ru-RU" dirty="0" err="1"/>
                <a:t>фичей</a:t>
              </a:r>
              <a:r>
                <a:rPr lang="ru-RU" dirty="0"/>
                <a:t>» код проверок, выглядящий как большой клубок условных операторов, всё больше и больше раздувался. При изменении одного правила приходилось трогать код всех проверок. А для того, чтобы применить проверки к другим ресурсам, пришлось продублировать их код в других классах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4811" y="1281473"/>
              <a:ext cx="4179189" cy="1664989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4810" y="3011541"/>
              <a:ext cx="4179189" cy="2517249"/>
            </a:xfrm>
            <a:prstGeom prst="rect">
              <a:avLst/>
            </a:prstGeom>
          </p:spPr>
        </p:pic>
      </p:grpSp>
      <p:sp>
        <p:nvSpPr>
          <p:cNvPr id="7" name="Прямоугольник 6"/>
          <p:cNvSpPr/>
          <p:nvPr/>
        </p:nvSpPr>
        <p:spPr>
          <a:xfrm>
            <a:off x="2654424" y="0"/>
            <a:ext cx="383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Цепочка обязанностей.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99669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0" y="309111"/>
            <a:ext cx="9144000" cy="6239779"/>
            <a:chOff x="0" y="0"/>
            <a:chExt cx="9144000" cy="6239779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3550" y="2296429"/>
              <a:ext cx="3600450" cy="394335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0" y="0"/>
              <a:ext cx="91440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Обработчик</a:t>
              </a:r>
              <a:r>
                <a:rPr lang="ru-RU" dirty="0"/>
                <a:t> определяет общий для всех конкретных обработчиков интерфейс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Базовый обработчик </a:t>
              </a:r>
              <a:r>
                <a:rPr lang="ru-RU" dirty="0"/>
                <a:t>— опциональный класс, который позволяет избавиться от дублирования одного и того же кода во всех конкретных обработчиках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Конкретные обработчики </a:t>
              </a:r>
              <a:r>
                <a:rPr lang="ru-RU" dirty="0"/>
                <a:t>содержат код обработки запросов. При получении запроса каждый обработчик решает, может ли он обработать запрос, а также стоит ли передать его следующему объекту.</a:t>
              </a: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0" y="2024575"/>
            <a:ext cx="5742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Уменьшает зависимость между клиентом и обработчиками.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единственной обязанности.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открытости/закрытости.</a:t>
            </a:r>
            <a:endParaRPr lang="ru-RU" dirty="0" smtClean="0"/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Запрос может остаться никем не обработанным.</a:t>
            </a:r>
            <a:endParaRPr lang="ru-RU" dirty="0" smtClean="0"/>
          </a:p>
          <a:p>
            <a:r>
              <a:rPr lang="ru-RU" b="1" dirty="0" smtClean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программа должна обрабатывать разнообразные запросы несколькими способами, но заранее неизвестно, какие конкретно запросы будут приходить и какие обработчики для них понадобятся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важно, чтобы обработчики выполнялись один за другим в строгом порядке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набор объектов, способных обработать запрос, должен задаваться динамически.</a:t>
            </a:r>
          </a:p>
        </p:txBody>
      </p:sp>
    </p:spTree>
    <p:extLst>
      <p:ext uri="{BB962C8B-B14F-4D97-AF65-F5344CB8AC3E}">
        <p14:creationId xmlns:p14="http://schemas.microsoft.com/office/powerpoint/2010/main" val="268636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200659" y="1166843"/>
            <a:ext cx="8742682" cy="4524315"/>
            <a:chOff x="313688" y="1234441"/>
            <a:chExt cx="8742682" cy="4524315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13688" y="1234441"/>
              <a:ext cx="4572000" cy="45243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ru-RU" b="1" dirty="0"/>
                <a:t>Команда</a:t>
              </a:r>
              <a:r>
                <a:rPr lang="ru-RU" dirty="0"/>
                <a:t> — это поведенческий паттерн проектирования, который превращает запросы в объекты, позволяя передавать их как аргументы при вызове методов, ставить запросы в очередь, </a:t>
              </a:r>
              <a:r>
                <a:rPr lang="ru-RU" dirty="0" err="1"/>
                <a:t>логировать</a:t>
              </a:r>
              <a:r>
                <a:rPr lang="ru-RU" dirty="0"/>
                <a:t> их, а также поддерживать отмену операций</a:t>
              </a:r>
              <a:r>
                <a:rPr lang="ru-RU" dirty="0" smtClean="0"/>
                <a:t>.</a:t>
              </a:r>
            </a:p>
            <a:p>
              <a:r>
                <a:rPr lang="ru-RU" b="1" dirty="0" smtClean="0"/>
                <a:t>Проблема</a:t>
              </a:r>
              <a:r>
                <a:rPr lang="en-US" dirty="0" smtClean="0"/>
                <a:t>:</a:t>
              </a:r>
              <a:endParaRPr lang="ru-RU" dirty="0" smtClean="0"/>
            </a:p>
            <a:p>
              <a:r>
                <a:rPr lang="ru-RU" dirty="0"/>
                <a:t>Представьте, что вы работаете над программой текстового редактора. Дело как раз подошло к разработке панели управления. Вы создали класс красивых Кнопок и хотите использовать его для всех кнопок приложения, начиная от панели управления, заканчивая простыми кнопками в диалогах.</a:t>
              </a:r>
            </a:p>
            <a:p>
              <a:endParaRPr lang="ru-RU" dirty="0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85688" y="1234441"/>
              <a:ext cx="4170682" cy="2021828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5370" y="3295157"/>
              <a:ext cx="4191000" cy="2247900"/>
            </a:xfrm>
            <a:prstGeom prst="rect">
              <a:avLst/>
            </a:prstGeom>
          </p:spPr>
        </p:pic>
      </p:grpSp>
      <p:sp>
        <p:nvSpPr>
          <p:cNvPr id="5" name="Прямоугольник 4"/>
          <p:cNvSpPr/>
          <p:nvPr/>
        </p:nvSpPr>
        <p:spPr>
          <a:xfrm>
            <a:off x="530352" y="204623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728789" y="0"/>
            <a:ext cx="1686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Команда.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3853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труктура классов паттерна Команд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04" y="3990267"/>
            <a:ext cx="4882896" cy="286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Отправитель</a:t>
            </a:r>
            <a:r>
              <a:rPr lang="ru-RU" dirty="0"/>
              <a:t> хранит ссылку на объект команды и обращается к нему, когда нужно выполнить какое-то </a:t>
            </a:r>
            <a:r>
              <a:rPr lang="ru-RU" dirty="0" smtClean="0"/>
              <a:t>действие.</a:t>
            </a:r>
          </a:p>
          <a:p>
            <a:r>
              <a:rPr lang="ru-RU" dirty="0" smtClean="0"/>
              <a:t>Команда </a:t>
            </a:r>
            <a:r>
              <a:rPr lang="ru-RU" dirty="0"/>
              <a:t>описывает общий для всех конкретных команд интерфейс. </a:t>
            </a:r>
            <a:endParaRPr lang="ru-RU" dirty="0" smtClean="0"/>
          </a:p>
          <a:p>
            <a:r>
              <a:rPr lang="ru-RU" dirty="0"/>
              <a:t>Конкретные команды реализуют различные запросы, следуя общему интерфейсу команд. </a:t>
            </a:r>
            <a:endParaRPr lang="ru-RU" dirty="0" smtClean="0"/>
          </a:p>
          <a:p>
            <a:r>
              <a:rPr lang="ru-RU" dirty="0"/>
              <a:t>Получатель содержит бизнес-логику программы.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4001547"/>
            <a:ext cx="39502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Когда использовать?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вы хотите </a:t>
            </a:r>
            <a:r>
              <a:rPr lang="ru-RU" dirty="0" err="1"/>
              <a:t>параметризовать</a:t>
            </a:r>
            <a:r>
              <a:rPr lang="ru-RU" dirty="0"/>
              <a:t> объекты выполняемым действием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ru-RU" dirty="0"/>
              <a:t>вы хотите ставить операции в очередь, выполнять их по расписанию или передавать по сети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Когда вам нужна операция отмены.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1477328"/>
            <a:ext cx="90799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Преимущества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Убирает </a:t>
            </a:r>
            <a:r>
              <a:rPr lang="ru-RU" dirty="0"/>
              <a:t>прямую зависимость между объектами, вызывающими операции, и объектами, которые их непосредственно выполняют.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реализовать простую отмену и повтор операций.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реализовать отложенный запуск операций.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Позволяет </a:t>
            </a:r>
            <a:r>
              <a:rPr lang="ru-RU" dirty="0"/>
              <a:t>собирать сложные команды из простых.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Реализует </a:t>
            </a:r>
            <a:r>
              <a:rPr lang="ru-RU" dirty="0"/>
              <a:t>принцип открытости/закрытости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Недостатки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Усложняет код программы из-за введения множества дополнительных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419279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434340" y="816016"/>
            <a:ext cx="8275320" cy="5225969"/>
            <a:chOff x="676656" y="1436964"/>
            <a:chExt cx="8275320" cy="522596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76656" y="1436964"/>
              <a:ext cx="827532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Итератор</a:t>
              </a:r>
              <a:r>
                <a:rPr lang="ru-RU" dirty="0"/>
                <a:t> — это поведенческий паттерн проектирования, который даёт возможность последовательно обходить элементы составных объектов, не раскрывая их внутреннего представления.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261" y="3837622"/>
              <a:ext cx="5705475" cy="1282261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9261" y="5119883"/>
              <a:ext cx="5705475" cy="1543050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676656" y="2360294"/>
              <a:ext cx="827532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  <a:r>
                <a:rPr lang="en-US" dirty="0" smtClean="0"/>
                <a:t>:</a:t>
              </a:r>
              <a:endParaRPr lang="ru-RU" dirty="0" smtClean="0"/>
            </a:p>
            <a:p>
              <a:r>
                <a:rPr lang="ru-RU" dirty="0" smtClean="0"/>
                <a:t>Но </a:t>
              </a:r>
              <a:r>
                <a:rPr lang="ru-RU" dirty="0"/>
                <a:t>каким способом следует перемещаться по сложной структуре данных? Например, сегодня может быть достаточным обход дерева в глубину, но завтра потребуется возможность перемещаться по дереву в ширину. А на следующей неделе и того хуже — понадобится обход коллекции в случайном порядке.</a:t>
              </a:r>
            </a:p>
          </p:txBody>
        </p:sp>
      </p:grpSp>
      <p:sp>
        <p:nvSpPr>
          <p:cNvPr id="7" name="Прямоугольник 6"/>
          <p:cNvSpPr/>
          <p:nvPr/>
        </p:nvSpPr>
        <p:spPr>
          <a:xfrm>
            <a:off x="3710259" y="0"/>
            <a:ext cx="17234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Итератор.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7697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0" y="12680"/>
            <a:ext cx="9144000" cy="6832640"/>
            <a:chOff x="0" y="134035"/>
            <a:chExt cx="9144000" cy="6832640"/>
          </a:xfrm>
        </p:grpSpPr>
        <p:pic>
          <p:nvPicPr>
            <p:cNvPr id="2050" name="Picture 2" descr="Структура классов паттерна Итератор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1456" y="2339442"/>
              <a:ext cx="4352544" cy="389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Прямоугольник 1"/>
            <p:cNvSpPr/>
            <p:nvPr/>
          </p:nvSpPr>
          <p:spPr>
            <a:xfrm>
              <a:off x="64008" y="134035"/>
              <a:ext cx="8961120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Итератор</a:t>
              </a:r>
              <a:r>
                <a:rPr lang="ru-RU" dirty="0"/>
                <a:t> описывает интерфейс для доступа и обхода элементов коллекции</a:t>
              </a:r>
              <a:r>
                <a:rPr lang="ru-RU" dirty="0" smtClean="0"/>
                <a:t>.</a:t>
              </a:r>
            </a:p>
            <a:p>
              <a:r>
                <a:rPr lang="ru-RU" b="1" dirty="0"/>
                <a:t>Конкретный итератор </a:t>
              </a:r>
              <a:r>
                <a:rPr lang="ru-RU" dirty="0"/>
                <a:t>реализует алгоритм обхода какой-то конкретной коллекции. </a:t>
              </a:r>
              <a:endParaRPr lang="ru-RU" dirty="0" smtClean="0"/>
            </a:p>
            <a:p>
              <a:r>
                <a:rPr lang="ru-RU" b="1" dirty="0"/>
                <a:t>Коллекция</a:t>
              </a:r>
              <a:r>
                <a:rPr lang="ru-RU" dirty="0"/>
                <a:t> описывает интерфейс получения итератора из коллекции. </a:t>
              </a:r>
              <a:endParaRPr lang="ru-RU" dirty="0" smtClean="0"/>
            </a:p>
            <a:p>
              <a:r>
                <a:rPr lang="ru-RU" b="1" dirty="0"/>
                <a:t>Конкретная коллекция </a:t>
              </a:r>
              <a:r>
                <a:rPr lang="ru-RU" dirty="0"/>
                <a:t>возвращает новый экземпляр определённого конкретного итератора, связав его с текущим объектом коллекции.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611363"/>
              <a:ext cx="4791456" cy="5355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Преимущества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Упрощает классы хранения данных.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Позволяет </a:t>
              </a:r>
              <a:r>
                <a:rPr lang="ru-RU" dirty="0"/>
                <a:t>реализовать различные способы обхода структуры данных.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Позволяет </a:t>
              </a:r>
              <a:r>
                <a:rPr lang="ru-RU" dirty="0"/>
                <a:t>одновременно перемещаться по структуре данных в разные стороны</a:t>
              </a:r>
              <a:r>
                <a:rPr lang="ru-RU" dirty="0" smtClean="0"/>
                <a:t>.</a:t>
              </a:r>
            </a:p>
            <a:p>
              <a:r>
                <a:rPr lang="ru-RU" b="1" dirty="0" smtClean="0"/>
                <a:t>Недостатки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Не оправдан, если можно обойтись простым циклом.</a:t>
              </a:r>
              <a:endParaRPr lang="ru-RU" dirty="0" smtClean="0"/>
            </a:p>
            <a:p>
              <a:r>
                <a:rPr lang="ru-RU" b="1" dirty="0" smtClean="0"/>
                <a:t>Когда использовать?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/>
                <a:t>Когда </a:t>
              </a:r>
              <a:r>
                <a:rPr lang="ru-RU" dirty="0"/>
                <a:t>у вас есть сложная структура данных, и вы хотите скрыть от клиента детали её реализации (из-за сложности или вопросов безопасности</a:t>
              </a:r>
              <a:r>
                <a:rPr lang="ru-RU" dirty="0" smtClean="0"/>
                <a:t>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вам нужно иметь несколько вариантов обхода одной и той же структуры данных</a:t>
              </a:r>
              <a:r>
                <a:rPr lang="ru-RU" dirty="0" smtClean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/>
                <a:t>Когда вам хочется иметь единый интерфейс обхода различных структур данных.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37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443484" y="661035"/>
            <a:ext cx="8257032" cy="5535930"/>
            <a:chOff x="374904" y="248888"/>
            <a:chExt cx="8257032" cy="5535930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374904" y="248888"/>
              <a:ext cx="825703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Посредник</a:t>
              </a:r>
              <a:r>
                <a:rPr lang="ru-RU" dirty="0"/>
                <a:t> — это поведенческий паттерн проектирования, который позволяет уменьшить связанность множества классов между собой, благодаря перемещению этих связей в один класс-посредник.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374904" y="1172218"/>
              <a:ext cx="825703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 smtClean="0"/>
                <a:t>Проблема</a:t>
              </a:r>
              <a:r>
                <a:rPr lang="en-US" dirty="0" smtClean="0"/>
                <a:t>:</a:t>
              </a:r>
            </a:p>
            <a:p>
              <a:r>
                <a:rPr lang="ru-RU" dirty="0" smtClean="0"/>
                <a:t>Предположим</a:t>
              </a:r>
              <a:r>
                <a:rPr lang="ru-RU" dirty="0"/>
                <a:t>, что у вас есть диалог создания профиля пользователя. Он состоит из всевозможных элементов управления — текстовых полей, </a:t>
              </a:r>
              <a:r>
                <a:rPr lang="ru-RU" dirty="0" err="1"/>
                <a:t>чекбоксов</a:t>
              </a:r>
              <a:r>
                <a:rPr lang="ru-RU" dirty="0"/>
                <a:t>, кнопок</a:t>
              </a:r>
              <a:r>
                <a:rPr lang="ru-RU" dirty="0" smtClean="0"/>
                <a:t>.</a:t>
              </a:r>
            </a:p>
            <a:p>
              <a:r>
                <a:rPr lang="ru-RU" dirty="0"/>
                <a:t>Отдельные элементы диалога должны взаимодействовать друг с другом. Так, например, </a:t>
              </a:r>
              <a:r>
                <a:rPr lang="ru-RU" dirty="0" err="1"/>
                <a:t>чекбокс</a:t>
              </a:r>
              <a:r>
                <a:rPr lang="ru-RU" dirty="0"/>
                <a:t> «у меня есть собака» открывает скрытое поле для ввода имени домашнего любимца, а клик по кнопке отправки запускает проверку значений всех полей формы.</a:t>
              </a:r>
            </a:p>
          </p:txBody>
        </p:sp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9732" y="3203543"/>
              <a:ext cx="5667375" cy="2581275"/>
            </a:xfrm>
            <a:prstGeom prst="rect">
              <a:avLst/>
            </a:prstGeom>
          </p:spPr>
        </p:pic>
      </p:grpSp>
      <p:sp>
        <p:nvSpPr>
          <p:cNvPr id="6" name="Прямоугольник 5"/>
          <p:cNvSpPr/>
          <p:nvPr/>
        </p:nvSpPr>
        <p:spPr>
          <a:xfrm>
            <a:off x="3571695" y="0"/>
            <a:ext cx="2000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Посредник.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032389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2049</TotalTime>
  <Words>2537</Words>
  <Application>Microsoft Office PowerPoint</Application>
  <PresentationFormat>Экран (4:3)</PresentationFormat>
  <Paragraphs>217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159</cp:revision>
  <dcterms:created xsi:type="dcterms:W3CDTF">2019-09-24T16:42:22Z</dcterms:created>
  <dcterms:modified xsi:type="dcterms:W3CDTF">2021-12-14T07:52:06Z</dcterms:modified>
</cp:coreProperties>
</file>