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6" r:id="rId2"/>
    <p:sldId id="319" r:id="rId3"/>
    <p:sldId id="356" r:id="rId4"/>
    <p:sldId id="357" r:id="rId5"/>
    <p:sldId id="373" r:id="rId6"/>
    <p:sldId id="374" r:id="rId7"/>
    <p:sldId id="375" r:id="rId8"/>
    <p:sldId id="376" r:id="rId9"/>
    <p:sldId id="378" r:id="rId10"/>
    <p:sldId id="377" r:id="rId11"/>
    <p:sldId id="381" r:id="rId12"/>
    <p:sldId id="379" r:id="rId13"/>
    <p:sldId id="380" r:id="rId14"/>
    <p:sldId id="358" r:id="rId15"/>
    <p:sldId id="359" r:id="rId16"/>
    <p:sldId id="360" r:id="rId17"/>
    <p:sldId id="383" r:id="rId18"/>
    <p:sldId id="382" r:id="rId19"/>
    <p:sldId id="384" r:id="rId20"/>
    <p:sldId id="361" r:id="rId21"/>
    <p:sldId id="362" r:id="rId22"/>
    <p:sldId id="363" r:id="rId23"/>
    <p:sldId id="385" r:id="rId24"/>
    <p:sldId id="366" r:id="rId25"/>
    <p:sldId id="365" r:id="rId26"/>
    <p:sldId id="386" r:id="rId27"/>
    <p:sldId id="367" r:id="rId28"/>
    <p:sldId id="368" r:id="rId29"/>
    <p:sldId id="369" r:id="rId30"/>
    <p:sldId id="370" r:id="rId31"/>
    <p:sldId id="371" r:id="rId32"/>
    <p:sldId id="372" r:id="rId33"/>
    <p:sldId id="26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6056" autoAdjust="0"/>
  </p:normalViewPr>
  <p:slideViewPr>
    <p:cSldViewPr snapToGrid="0">
      <p:cViewPr varScale="1">
        <p:scale>
          <a:sx n="107" d="100"/>
          <a:sy n="107" d="100"/>
        </p:scale>
        <p:origin x="6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81D7-F947-4A2A-A7C5-DD6C9DD69799}" type="datetimeFigureOut">
              <a:rPr lang="ru-RU" smtClean="0"/>
              <a:t>12.10.2025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6A695-CA41-4F4A-B206-B5558F938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697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6A695-CA41-4F4A-B206-B5558F9389E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975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12.10.2025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82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12.10.2025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40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12.10.2025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76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12.10.2025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10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12.10.2025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53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12.10.2025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93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12.10.2025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31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12.10.2025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54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12.10.2025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06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12.10.2025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68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12.10.2025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08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C11EB-D329-41AC-A27B-AABF4C979710}" type="datetimeFigureOut">
              <a:rPr lang="ru-RU" smtClean="0"/>
              <a:t>12.10.2025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76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2724" y="595533"/>
            <a:ext cx="6160140" cy="558354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Язык программирования С++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2724" y="4747827"/>
            <a:ext cx="9785235" cy="1543239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Преподаватели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Пысин Максим Дмитриевич, старший преподаватель кафедры ИКТ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Лобанов Алексей Владимирович, ассистент кафедры ИКТ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Крашенинников Роман Сергеевич, ассистент кафедры ИКТ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1960" y="2703547"/>
            <a:ext cx="10508080" cy="758409"/>
          </a:xfrm>
          <a:prstGeom prst="rect">
            <a:avLst/>
          </a:prstGeom>
          <a:noFill/>
        </p:spPr>
        <p:txBody>
          <a:bodyPr wrap="square" lIns="65274" tIns="32637" rIns="65274" bIns="32637" rtlCol="0">
            <a:spAutoFit/>
          </a:bodyPr>
          <a:lstStyle/>
          <a:p>
            <a:pPr algn="ctr"/>
            <a:r>
              <a:rPr lang="ru-RU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Абстрактные классы.</a:t>
            </a:r>
          </a:p>
        </p:txBody>
      </p:sp>
    </p:spTree>
    <p:extLst>
      <p:ext uri="{BB962C8B-B14F-4D97-AF65-F5344CB8AC3E}">
        <p14:creationId xmlns:p14="http://schemas.microsoft.com/office/powerpoint/2010/main" val="2539482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Сложный пример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93417" y="1437778"/>
            <a:ext cx="111124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"\n--|-- 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С приведением указателя --|--\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PISTOL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((Pistol*)weapons[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((Pistol*)weapons[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shotByDistance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)rand() /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RAND_MAX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SWORD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((Sword*)weapons[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((Sword*)weapons[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])-&gt;strike()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93417" y="3992323"/>
            <a:ext cx="114254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/>
              <a:t>Приведение типов</a:t>
            </a:r>
            <a:r>
              <a:rPr lang="ru-RU" dirty="0"/>
              <a:t> — метод преобразования одного типа к другому типу.</a:t>
            </a:r>
          </a:p>
          <a:p>
            <a:r>
              <a:rPr lang="ru-RU" dirty="0"/>
              <a:t>В С++ не все типы автоматически приводимы друг к другу, но принудительно программист явным образом может привести любой тип к любому другому. Этот механизм может быть полезным и вредным одновременно. </a:t>
            </a:r>
          </a:p>
          <a:p>
            <a:pPr algn="ctr"/>
            <a:r>
              <a:rPr lang="en-US" dirty="0"/>
              <a:t>type a = (type)variable;</a:t>
            </a:r>
            <a:endParaRPr lang="ru-RU" dirty="0"/>
          </a:p>
          <a:p>
            <a:r>
              <a:rPr lang="ru-RU" dirty="0"/>
              <a:t>Считается что в С++ для приведения типа лучше использовать </a:t>
            </a:r>
            <a:r>
              <a:rPr lang="en-US" dirty="0"/>
              <a:t>C++ </a:t>
            </a:r>
            <a:r>
              <a:rPr lang="ru-RU" dirty="0"/>
              <a:t>стиль с использованием стандартной библиотеки.</a:t>
            </a:r>
            <a:r>
              <a:rPr lang="en-US" dirty="0"/>
              <a:t> </a:t>
            </a:r>
            <a:r>
              <a:rPr lang="ru-RU" dirty="0"/>
              <a:t>Это лишь один из возможных вариантов, подробнее о них будет рассказано в лекции.</a:t>
            </a:r>
          </a:p>
          <a:p>
            <a:pPr algn="ctr"/>
            <a:r>
              <a:rPr lang="en-US" dirty="0"/>
              <a:t>type a = </a:t>
            </a:r>
            <a:r>
              <a:rPr lang="en-US" dirty="0" err="1"/>
              <a:t>static_cast</a:t>
            </a:r>
            <a:r>
              <a:rPr lang="en-US" dirty="0"/>
              <a:t>&lt;type&gt;(d);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8611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Сложный пример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86820" y="1043189"/>
            <a:ext cx="1200518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--|-- С приведением указателя --|--</a:t>
            </a:r>
          </a:p>
          <a:p>
            <a:endParaRPr lang="ru-RU" sz="1400" dirty="0"/>
          </a:p>
          <a:p>
            <a:r>
              <a:rPr lang="ru-RU" sz="1400" dirty="0" err="1"/>
              <a:t>type</a:t>
            </a:r>
            <a:r>
              <a:rPr lang="ru-RU" sz="1400" dirty="0"/>
              <a:t>: 1; </a:t>
            </a:r>
            <a:r>
              <a:rPr lang="ru-RU" sz="1400" dirty="0" err="1"/>
              <a:t>name</a:t>
            </a:r>
            <a:r>
              <a:rPr lang="ru-RU" sz="1400" dirty="0"/>
              <a:t>: </a:t>
            </a:r>
            <a:r>
              <a:rPr lang="ru-RU" sz="1400" dirty="0" err="1"/>
              <a:t>Нарсил</a:t>
            </a:r>
            <a:r>
              <a:rPr lang="ru-RU" sz="1400" dirty="0"/>
              <a:t>; </a:t>
            </a:r>
            <a:r>
              <a:rPr lang="ru-RU" sz="1400" dirty="0" err="1"/>
              <a:t>damage</a:t>
            </a:r>
            <a:r>
              <a:rPr lang="ru-RU" sz="1400" dirty="0"/>
              <a:t>: 193.304; </a:t>
            </a:r>
            <a:r>
              <a:rPr lang="ru-RU" sz="1400" dirty="0" err="1"/>
              <a:t>distance</a:t>
            </a:r>
            <a:r>
              <a:rPr lang="ru-RU" sz="1400" dirty="0"/>
              <a:t>: 1.17002; </a:t>
            </a:r>
            <a:r>
              <a:rPr lang="ru-RU" sz="1400" dirty="0" err="1"/>
              <a:t>steel</a:t>
            </a:r>
            <a:r>
              <a:rPr lang="ru-RU" sz="1400" dirty="0"/>
              <a:t>: 09Г2С; </a:t>
            </a:r>
            <a:r>
              <a:rPr lang="ru-RU" sz="1400" dirty="0" err="1"/>
              <a:t>length</a:t>
            </a:r>
            <a:r>
              <a:rPr lang="ru-RU" sz="1400" dirty="0"/>
              <a:t>: 1.17002</a:t>
            </a:r>
          </a:p>
          <a:p>
            <a:r>
              <a:rPr lang="ru-RU" sz="1400" dirty="0"/>
              <a:t>193.304</a:t>
            </a:r>
          </a:p>
          <a:p>
            <a:r>
              <a:rPr lang="ru-RU" sz="1400" dirty="0" err="1"/>
              <a:t>type</a:t>
            </a:r>
            <a:r>
              <a:rPr lang="ru-RU" sz="1400" dirty="0"/>
              <a:t>: 0; </a:t>
            </a:r>
            <a:r>
              <a:rPr lang="ru-RU" sz="1400" dirty="0" err="1"/>
              <a:t>name</a:t>
            </a:r>
            <a:r>
              <a:rPr lang="ru-RU" sz="1400" dirty="0"/>
              <a:t>: </a:t>
            </a:r>
            <a:r>
              <a:rPr lang="ru-RU" sz="1400" dirty="0" err="1"/>
              <a:t>Beretta</a:t>
            </a:r>
            <a:r>
              <a:rPr lang="ru-RU" sz="1400" dirty="0"/>
              <a:t> 92; </a:t>
            </a:r>
            <a:r>
              <a:rPr lang="ru-RU" sz="1400" dirty="0" err="1"/>
              <a:t>damage</a:t>
            </a:r>
            <a:r>
              <a:rPr lang="ru-RU" sz="1400" dirty="0"/>
              <a:t>: 89.5962; </a:t>
            </a:r>
            <a:r>
              <a:rPr lang="ru-RU" sz="1400" dirty="0" err="1"/>
              <a:t>distance</a:t>
            </a:r>
            <a:r>
              <a:rPr lang="ru-RU" sz="1400" dirty="0"/>
              <a:t>: 822.84; </a:t>
            </a:r>
            <a:r>
              <a:rPr lang="ru-RU" sz="1400" dirty="0" err="1"/>
              <a:t>rounds_in_holder</a:t>
            </a:r>
            <a:r>
              <a:rPr lang="ru-RU" sz="1400" dirty="0"/>
              <a:t>: 4; </a:t>
            </a:r>
            <a:r>
              <a:rPr lang="ru-RU" sz="1400" dirty="0" err="1"/>
              <a:t>caliber</a:t>
            </a:r>
            <a:r>
              <a:rPr lang="ru-RU" sz="1400" dirty="0"/>
              <a:t>: 9x19mm</a:t>
            </a:r>
          </a:p>
          <a:p>
            <a:r>
              <a:rPr lang="ru-RU" sz="1400" dirty="0"/>
              <a:t>89.5962</a:t>
            </a:r>
          </a:p>
          <a:p>
            <a:r>
              <a:rPr lang="ru-RU" sz="1400" dirty="0" err="1"/>
              <a:t>type</a:t>
            </a:r>
            <a:r>
              <a:rPr lang="ru-RU" sz="1400" dirty="0"/>
              <a:t>: 1; </a:t>
            </a:r>
            <a:r>
              <a:rPr lang="ru-RU" sz="1400" dirty="0" err="1"/>
              <a:t>name</a:t>
            </a:r>
            <a:r>
              <a:rPr lang="ru-RU" sz="1400" dirty="0"/>
              <a:t>: </a:t>
            </a:r>
            <a:r>
              <a:rPr lang="ru-RU" sz="1400" dirty="0" err="1"/>
              <a:t>Оркрист</a:t>
            </a:r>
            <a:r>
              <a:rPr lang="ru-RU" sz="1400" dirty="0"/>
              <a:t>; </a:t>
            </a:r>
            <a:r>
              <a:rPr lang="ru-RU" sz="1400" dirty="0" err="1"/>
              <a:t>damage</a:t>
            </a:r>
            <a:r>
              <a:rPr lang="ru-RU" sz="1400" dirty="0"/>
              <a:t>: 710.501; </a:t>
            </a:r>
            <a:r>
              <a:rPr lang="ru-RU" sz="1400" dirty="0" err="1"/>
              <a:t>distance</a:t>
            </a:r>
            <a:r>
              <a:rPr lang="ru-RU" sz="1400" dirty="0"/>
              <a:t>: 0.60799; </a:t>
            </a:r>
            <a:r>
              <a:rPr lang="ru-RU" sz="1400" dirty="0" err="1"/>
              <a:t>steel</a:t>
            </a:r>
            <a:r>
              <a:rPr lang="ru-RU" sz="1400" dirty="0"/>
              <a:t>: 30MnB5; </a:t>
            </a:r>
            <a:r>
              <a:rPr lang="ru-RU" sz="1400" dirty="0" err="1"/>
              <a:t>length</a:t>
            </a:r>
            <a:r>
              <a:rPr lang="ru-RU" sz="1400" dirty="0"/>
              <a:t>: 0.60799</a:t>
            </a:r>
          </a:p>
          <a:p>
            <a:r>
              <a:rPr lang="ru-RU" sz="1400" dirty="0"/>
              <a:t>710.501</a:t>
            </a:r>
          </a:p>
          <a:p>
            <a:r>
              <a:rPr lang="ru-RU" sz="1400" dirty="0" err="1"/>
              <a:t>type</a:t>
            </a:r>
            <a:r>
              <a:rPr lang="ru-RU" sz="1400" dirty="0"/>
              <a:t>: 1; </a:t>
            </a:r>
            <a:r>
              <a:rPr lang="ru-RU" sz="1400" dirty="0" err="1"/>
              <a:t>name</a:t>
            </a:r>
            <a:r>
              <a:rPr lang="ru-RU" sz="1400" dirty="0"/>
              <a:t>: </a:t>
            </a:r>
            <a:r>
              <a:rPr lang="ru-RU" sz="1400" dirty="0" err="1"/>
              <a:t>Оркрист</a:t>
            </a:r>
            <a:r>
              <a:rPr lang="ru-RU" sz="1400" dirty="0"/>
              <a:t>; </a:t>
            </a:r>
            <a:r>
              <a:rPr lang="ru-RU" sz="1400" dirty="0" err="1"/>
              <a:t>damage</a:t>
            </a:r>
            <a:r>
              <a:rPr lang="ru-RU" sz="1400" dirty="0"/>
              <a:t>: 364.452; </a:t>
            </a:r>
            <a:r>
              <a:rPr lang="ru-RU" sz="1400" dirty="0" err="1"/>
              <a:t>distance</a:t>
            </a:r>
            <a:r>
              <a:rPr lang="ru-RU" sz="1400" dirty="0"/>
              <a:t>: 0.331797; </a:t>
            </a:r>
            <a:r>
              <a:rPr lang="ru-RU" sz="1400" dirty="0" err="1"/>
              <a:t>steel</a:t>
            </a:r>
            <a:r>
              <a:rPr lang="ru-RU" sz="1400" dirty="0"/>
              <a:t>: 30MnB5; </a:t>
            </a:r>
            <a:r>
              <a:rPr lang="ru-RU" sz="1400" dirty="0" err="1"/>
              <a:t>length</a:t>
            </a:r>
            <a:r>
              <a:rPr lang="ru-RU" sz="1400" dirty="0"/>
              <a:t>: 0.331797</a:t>
            </a:r>
          </a:p>
          <a:p>
            <a:r>
              <a:rPr lang="ru-RU" sz="1400" dirty="0"/>
              <a:t>364.452</a:t>
            </a:r>
          </a:p>
          <a:p>
            <a:r>
              <a:rPr lang="ru-RU" sz="1400" dirty="0" err="1"/>
              <a:t>type</a:t>
            </a:r>
            <a:r>
              <a:rPr lang="ru-RU" sz="1400" dirty="0"/>
              <a:t>: 1; </a:t>
            </a:r>
            <a:r>
              <a:rPr lang="ru-RU" sz="1400" dirty="0" err="1"/>
              <a:t>name</a:t>
            </a:r>
            <a:r>
              <a:rPr lang="ru-RU" sz="1400" dirty="0"/>
              <a:t>: </a:t>
            </a:r>
            <a:r>
              <a:rPr lang="ru-RU" sz="1400" dirty="0" err="1"/>
              <a:t>Хедхафанг</a:t>
            </a:r>
            <a:r>
              <a:rPr lang="ru-RU" sz="1400" dirty="0"/>
              <a:t>; </a:t>
            </a:r>
            <a:r>
              <a:rPr lang="ru-RU" sz="1400" dirty="0" err="1"/>
              <a:t>damage</a:t>
            </a:r>
            <a:r>
              <a:rPr lang="ru-RU" sz="1400" dirty="0"/>
              <a:t>: 119.083; </a:t>
            </a:r>
            <a:r>
              <a:rPr lang="ru-RU" sz="1400" dirty="0" err="1"/>
              <a:t>distance</a:t>
            </a:r>
            <a:r>
              <a:rPr lang="ru-RU" sz="1400" dirty="0"/>
              <a:t>: 0.0178228; </a:t>
            </a:r>
            <a:r>
              <a:rPr lang="ru-RU" sz="1400" dirty="0" err="1"/>
              <a:t>steel</a:t>
            </a:r>
            <a:r>
              <a:rPr lang="ru-RU" sz="1400" dirty="0"/>
              <a:t>: 08Х18Н10Т; </a:t>
            </a:r>
            <a:r>
              <a:rPr lang="ru-RU" sz="1400" dirty="0" err="1"/>
              <a:t>length</a:t>
            </a:r>
            <a:r>
              <a:rPr lang="ru-RU" sz="1400" dirty="0"/>
              <a:t>: 0.0178228</a:t>
            </a:r>
          </a:p>
          <a:p>
            <a:r>
              <a:rPr lang="ru-RU" sz="1400" dirty="0"/>
              <a:t>119.083</a:t>
            </a:r>
          </a:p>
          <a:p>
            <a:r>
              <a:rPr lang="ru-RU" sz="1400" dirty="0" err="1"/>
              <a:t>type</a:t>
            </a:r>
            <a:r>
              <a:rPr lang="ru-RU" sz="1400" dirty="0"/>
              <a:t>: 0; </a:t>
            </a:r>
            <a:r>
              <a:rPr lang="ru-RU" sz="1400" dirty="0" err="1"/>
              <a:t>name</a:t>
            </a:r>
            <a:r>
              <a:rPr lang="ru-RU" sz="1400" dirty="0"/>
              <a:t>: </a:t>
            </a:r>
            <a:r>
              <a:rPr lang="ru-RU" sz="1400" dirty="0" err="1"/>
              <a:t>Smith</a:t>
            </a:r>
            <a:r>
              <a:rPr lang="ru-RU" sz="1400" dirty="0"/>
              <a:t> &amp; </a:t>
            </a:r>
            <a:r>
              <a:rPr lang="ru-RU" sz="1400" dirty="0" err="1"/>
              <a:t>Wesson</a:t>
            </a:r>
            <a:r>
              <a:rPr lang="ru-RU" sz="1400" dirty="0"/>
              <a:t> </a:t>
            </a:r>
            <a:r>
              <a:rPr lang="ru-RU" sz="1400" dirty="0" err="1"/>
              <a:t>Model</a:t>
            </a:r>
            <a:r>
              <a:rPr lang="ru-RU" sz="1400" dirty="0"/>
              <a:t> 500; </a:t>
            </a:r>
            <a:r>
              <a:rPr lang="ru-RU" sz="1400" dirty="0" err="1"/>
              <a:t>damage</a:t>
            </a:r>
            <a:r>
              <a:rPr lang="ru-RU" sz="1400" dirty="0"/>
              <a:t>: 57.1184; </a:t>
            </a:r>
            <a:r>
              <a:rPr lang="ru-RU" sz="1400" dirty="0" err="1"/>
              <a:t>distance</a:t>
            </a:r>
            <a:r>
              <a:rPr lang="ru-RU" sz="1400" dirty="0"/>
              <a:t>: 601.764; </a:t>
            </a:r>
            <a:r>
              <a:rPr lang="ru-RU" sz="1400" dirty="0" err="1"/>
              <a:t>rounds_in_holder</a:t>
            </a:r>
            <a:r>
              <a:rPr lang="ru-RU" sz="1400" dirty="0"/>
              <a:t>: 15; </a:t>
            </a:r>
            <a:r>
              <a:rPr lang="ru-RU" sz="1400" dirty="0" err="1"/>
              <a:t>caliber</a:t>
            </a:r>
            <a:r>
              <a:rPr lang="ru-RU" sz="1400" dirty="0"/>
              <a:t>: .500 S&amp;W </a:t>
            </a:r>
            <a:r>
              <a:rPr lang="ru-RU" sz="1400" dirty="0" err="1"/>
              <a:t>Mag</a:t>
            </a:r>
            <a:endParaRPr lang="ru-RU" sz="1400" dirty="0"/>
          </a:p>
          <a:p>
            <a:r>
              <a:rPr lang="ru-RU" sz="1400" dirty="0" err="1"/>
              <a:t>To</a:t>
            </a:r>
            <a:r>
              <a:rPr lang="ru-RU" sz="1400" dirty="0"/>
              <a:t> </a:t>
            </a:r>
            <a:r>
              <a:rPr lang="ru-RU" sz="1400" dirty="0" err="1"/>
              <a:t>far</a:t>
            </a:r>
            <a:endParaRPr lang="ru-RU" sz="1400" dirty="0"/>
          </a:p>
          <a:p>
            <a:r>
              <a:rPr lang="ru-RU" sz="1400" dirty="0"/>
              <a:t>0</a:t>
            </a:r>
          </a:p>
          <a:p>
            <a:r>
              <a:rPr lang="ru-RU" sz="1400" dirty="0" err="1"/>
              <a:t>type</a:t>
            </a:r>
            <a:r>
              <a:rPr lang="ru-RU" sz="1400" dirty="0"/>
              <a:t>: 1; </a:t>
            </a:r>
            <a:r>
              <a:rPr lang="ru-RU" sz="1400" dirty="0" err="1"/>
              <a:t>name</a:t>
            </a:r>
            <a:r>
              <a:rPr lang="ru-RU" sz="1400" dirty="0"/>
              <a:t>: Жало; </a:t>
            </a:r>
            <a:r>
              <a:rPr lang="ru-RU" sz="1400" dirty="0" err="1"/>
              <a:t>damage</a:t>
            </a:r>
            <a:r>
              <a:rPr lang="ru-RU" sz="1400" dirty="0"/>
              <a:t>: 450.789; </a:t>
            </a:r>
            <a:r>
              <a:rPr lang="ru-RU" sz="1400" dirty="0" err="1"/>
              <a:t>distance</a:t>
            </a:r>
            <a:r>
              <a:rPr lang="ru-RU" sz="1400" dirty="0"/>
              <a:t>: 0.114078; </a:t>
            </a:r>
            <a:r>
              <a:rPr lang="ru-RU" sz="1400" dirty="0" err="1"/>
              <a:t>steel</a:t>
            </a:r>
            <a:r>
              <a:rPr lang="ru-RU" sz="1400" dirty="0"/>
              <a:t>: 08Х18Н10Т; </a:t>
            </a:r>
            <a:r>
              <a:rPr lang="ru-RU" sz="1400" dirty="0" err="1"/>
              <a:t>length</a:t>
            </a:r>
            <a:r>
              <a:rPr lang="ru-RU" sz="1400" dirty="0"/>
              <a:t>: 0.114078</a:t>
            </a:r>
          </a:p>
          <a:p>
            <a:r>
              <a:rPr lang="ru-RU" sz="1400" dirty="0"/>
              <a:t>450.789</a:t>
            </a:r>
          </a:p>
          <a:p>
            <a:r>
              <a:rPr lang="ru-RU" sz="1400" dirty="0" err="1"/>
              <a:t>type</a:t>
            </a:r>
            <a:r>
              <a:rPr lang="ru-RU" sz="1400" dirty="0"/>
              <a:t>: 0; </a:t>
            </a:r>
            <a:r>
              <a:rPr lang="ru-RU" sz="1400" dirty="0" err="1"/>
              <a:t>name</a:t>
            </a:r>
            <a:r>
              <a:rPr lang="ru-RU" sz="1400" dirty="0"/>
              <a:t>: FN-FNP45; </a:t>
            </a:r>
            <a:r>
              <a:rPr lang="ru-RU" sz="1400" dirty="0" err="1"/>
              <a:t>damage</a:t>
            </a:r>
            <a:r>
              <a:rPr lang="ru-RU" sz="1400" dirty="0"/>
              <a:t>: 80.2606; </a:t>
            </a:r>
            <a:r>
              <a:rPr lang="ru-RU" sz="1400" dirty="0" err="1"/>
              <a:t>distance</a:t>
            </a:r>
            <a:r>
              <a:rPr lang="ru-RU" sz="1400" dirty="0"/>
              <a:t>: 519.883; </a:t>
            </a:r>
            <a:r>
              <a:rPr lang="ru-RU" sz="1400" dirty="0" err="1"/>
              <a:t>rounds_in_holder</a:t>
            </a:r>
            <a:r>
              <a:rPr lang="ru-RU" sz="1400" dirty="0"/>
              <a:t>: 14; </a:t>
            </a:r>
            <a:r>
              <a:rPr lang="ru-RU" sz="1400" dirty="0" err="1"/>
              <a:t>caliber</a:t>
            </a:r>
            <a:r>
              <a:rPr lang="ru-RU" sz="1400" dirty="0"/>
              <a:t>: .45 ACP</a:t>
            </a:r>
          </a:p>
          <a:p>
            <a:r>
              <a:rPr lang="ru-RU" sz="1400" dirty="0" err="1"/>
              <a:t>To</a:t>
            </a:r>
            <a:r>
              <a:rPr lang="ru-RU" sz="1400" dirty="0"/>
              <a:t> </a:t>
            </a:r>
            <a:r>
              <a:rPr lang="ru-RU" sz="1400" dirty="0" err="1"/>
              <a:t>far</a:t>
            </a:r>
            <a:endParaRPr lang="ru-RU" sz="1400" dirty="0"/>
          </a:p>
          <a:p>
            <a:r>
              <a:rPr lang="ru-RU" sz="1400" dirty="0"/>
              <a:t>0</a:t>
            </a:r>
          </a:p>
          <a:p>
            <a:r>
              <a:rPr lang="ru-RU" sz="1400" dirty="0" err="1"/>
              <a:t>type</a:t>
            </a:r>
            <a:r>
              <a:rPr lang="ru-RU" sz="1400" dirty="0"/>
              <a:t>: 1; </a:t>
            </a:r>
            <a:r>
              <a:rPr lang="ru-RU" sz="1400" dirty="0" err="1"/>
              <a:t>name</a:t>
            </a:r>
            <a:r>
              <a:rPr lang="ru-RU" sz="1400" dirty="0"/>
              <a:t>: Жало; </a:t>
            </a:r>
            <a:r>
              <a:rPr lang="ru-RU" sz="1400" dirty="0" err="1"/>
              <a:t>damage</a:t>
            </a:r>
            <a:r>
              <a:rPr lang="ru-RU" sz="1400" dirty="0"/>
              <a:t>: 955.901; </a:t>
            </a:r>
            <a:r>
              <a:rPr lang="ru-RU" sz="1400" dirty="0" err="1"/>
              <a:t>distance</a:t>
            </a:r>
            <a:r>
              <a:rPr lang="ru-RU" sz="1400" dirty="0"/>
              <a:t>: 1.07871; </a:t>
            </a:r>
            <a:r>
              <a:rPr lang="ru-RU" sz="1400" dirty="0" err="1"/>
              <a:t>steel</a:t>
            </a:r>
            <a:r>
              <a:rPr lang="ru-RU" sz="1400" dirty="0"/>
              <a:t>: 08Х18Н10Т; </a:t>
            </a:r>
            <a:r>
              <a:rPr lang="ru-RU" sz="1400" dirty="0" err="1"/>
              <a:t>length</a:t>
            </a:r>
            <a:r>
              <a:rPr lang="ru-RU" sz="1400" dirty="0"/>
              <a:t>: 1.07871</a:t>
            </a:r>
          </a:p>
          <a:p>
            <a:r>
              <a:rPr lang="ru-RU" sz="1400" dirty="0"/>
              <a:t>955.901</a:t>
            </a:r>
          </a:p>
          <a:p>
            <a:r>
              <a:rPr lang="ru-RU" sz="1400" dirty="0" err="1"/>
              <a:t>type</a:t>
            </a:r>
            <a:r>
              <a:rPr lang="ru-RU" sz="1400" dirty="0"/>
              <a:t>: 0; </a:t>
            </a:r>
            <a:r>
              <a:rPr lang="ru-RU" sz="1400" dirty="0" err="1"/>
              <a:t>name</a:t>
            </a:r>
            <a:r>
              <a:rPr lang="ru-RU" sz="1400" dirty="0"/>
              <a:t>: </a:t>
            </a:r>
            <a:r>
              <a:rPr lang="ru-RU" sz="1400" dirty="0" err="1"/>
              <a:t>Smith</a:t>
            </a:r>
            <a:r>
              <a:rPr lang="ru-RU" sz="1400" dirty="0"/>
              <a:t> &amp; </a:t>
            </a:r>
            <a:r>
              <a:rPr lang="ru-RU" sz="1400" dirty="0" err="1"/>
              <a:t>Wesson</a:t>
            </a:r>
            <a:r>
              <a:rPr lang="ru-RU" sz="1400" dirty="0"/>
              <a:t> </a:t>
            </a:r>
            <a:r>
              <a:rPr lang="ru-RU" sz="1400" dirty="0" err="1"/>
              <a:t>Model</a:t>
            </a:r>
            <a:r>
              <a:rPr lang="ru-RU" sz="1400" dirty="0"/>
              <a:t> 500; </a:t>
            </a:r>
            <a:r>
              <a:rPr lang="ru-RU" sz="1400" dirty="0" err="1"/>
              <a:t>damage</a:t>
            </a:r>
            <a:r>
              <a:rPr lang="ru-RU" sz="1400" dirty="0"/>
              <a:t>: 23.5328; </a:t>
            </a:r>
            <a:r>
              <a:rPr lang="ru-RU" sz="1400" dirty="0" err="1"/>
              <a:t>distance</a:t>
            </a:r>
            <a:r>
              <a:rPr lang="ru-RU" sz="1400" dirty="0"/>
              <a:t>: 862.239; </a:t>
            </a:r>
            <a:r>
              <a:rPr lang="ru-RU" sz="1400" dirty="0" err="1"/>
              <a:t>rounds_in_holder</a:t>
            </a:r>
            <a:r>
              <a:rPr lang="ru-RU" sz="1400" dirty="0"/>
              <a:t>: 8; </a:t>
            </a:r>
            <a:r>
              <a:rPr lang="ru-RU" sz="1400" dirty="0" err="1"/>
              <a:t>caliber</a:t>
            </a:r>
            <a:r>
              <a:rPr lang="ru-RU" sz="1400" dirty="0"/>
              <a:t>: .500 S&amp;W </a:t>
            </a:r>
            <a:r>
              <a:rPr lang="ru-RU" sz="1400" dirty="0" err="1"/>
              <a:t>Mag</a:t>
            </a:r>
            <a:endParaRPr lang="ru-RU" sz="1400" dirty="0"/>
          </a:p>
          <a:p>
            <a:r>
              <a:rPr lang="ru-RU" sz="1400" dirty="0" err="1"/>
              <a:t>To</a:t>
            </a:r>
            <a:r>
              <a:rPr lang="ru-RU" sz="1400" dirty="0"/>
              <a:t> </a:t>
            </a:r>
            <a:r>
              <a:rPr lang="ru-RU" sz="1400" dirty="0" err="1"/>
              <a:t>far</a:t>
            </a:r>
            <a:endParaRPr lang="ru-RU" sz="1400" dirty="0"/>
          </a:p>
          <a:p>
            <a:r>
              <a:rPr lang="ru-RU" sz="1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35527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Сложный пример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93417" y="1100571"/>
            <a:ext cx="1120774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"\n--|-- 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С приведением указателя из указателя на пустоту --|--\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for(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&lt; N;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++){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    if(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void_weapons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]-&gt;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getType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 == PISTOL){ // error: 'void*' is not a pointer-to-object type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        ((Pistol*)weapons[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])-&gt;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       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&lt;&lt; ((Pistol*)weapons[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])-&gt;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shotByDistance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((double)rand() / RAND_MAX * 1000) &lt;&lt;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    } else if (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void_weapons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]-&gt;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getType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 == SWORD){ // error: 'void*' is not a pointer-to-object type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        ((Sword*)weapons[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])-&gt;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       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&lt;&lt; ((Sword*)weapons[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])-&gt;strike() &lt;&lt;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   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(((Weapon*)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void_weapons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PISTOL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((Pistol*)weapons[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((Pistol*)weapons[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shotByDistance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)rand() /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RAND_MAX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(((Weapon*)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void_weapons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SWORD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((Sword*)weapons[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((Sword*)weapons[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])-&gt;strike()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212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Сложный пример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88070" y="1295219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NotWeaponWithoutError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"I am can do it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88070" y="2801981"/>
            <a:ext cx="1146131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"\n--|-- 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Ошибка приведение не к тому типу --|--\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void* test;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test = new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NotWeaponWithoutError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((Weapon*)test)-&gt;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(); // type: -1414812816; name: (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неизвестное количество пробелов)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delete test; // warning: deleting 'void*' is undefined [-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Wdelete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-incomplete]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test = new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NotWeaponWithError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((Weapon*)test)-&gt;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(); // type: -1414812816; name: (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неизвестное количество пробелов)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delete test; // warning: deleting 'void*' is undefined [-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Wdelete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-incomplete]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753385" y="1264441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NotWeaponWithError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print(){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"I am cant do it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32435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Виртуальные методы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75685" y="1100571"/>
            <a:ext cx="114254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/>
              <a:t>Виртуальные функции</a:t>
            </a:r>
            <a:r>
              <a:rPr lang="ru-RU" dirty="0"/>
              <a:t> — специальный вид функций-членов класса. </a:t>
            </a:r>
          </a:p>
          <a:p>
            <a:r>
              <a:rPr lang="ru-RU" dirty="0">
                <a:solidFill>
                  <a:srgbClr val="000000"/>
                </a:solidFill>
              </a:rPr>
              <a:t>Для объявления виртуальной функции используется ключевое слово </a:t>
            </a:r>
            <a:r>
              <a:rPr lang="ru-RU" dirty="0" err="1">
                <a:solidFill>
                  <a:srgbClr val="0000FF"/>
                </a:solidFill>
              </a:rPr>
              <a:t>virtual</a:t>
            </a:r>
            <a:r>
              <a:rPr lang="ru-RU" dirty="0">
                <a:solidFill>
                  <a:srgbClr val="000000"/>
                </a:solidFill>
              </a:rPr>
              <a:t>. Функция-член класса может быть объявлена как виртуальная, если</a:t>
            </a:r>
            <a:r>
              <a:rPr lang="en-US" dirty="0">
                <a:solidFill>
                  <a:srgbClr val="000000"/>
                </a:solidFill>
              </a:rPr>
              <a:t>:</a:t>
            </a:r>
            <a:endParaRPr lang="ru-RU" dirty="0">
              <a:solidFill>
                <a:srgbClr val="0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класс, содержащий виртуальную функцию, базовый в иерархии порождения;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реализация функции зависит от класса и будет различной в каждом порожденном класс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275685" y="3379104"/>
            <a:ext cx="11425474" cy="3478896"/>
            <a:chOff x="452673" y="3052351"/>
            <a:chExt cx="11425474" cy="3478896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673" y="3052351"/>
              <a:ext cx="2479801" cy="3478896"/>
            </a:xfrm>
            <a:prstGeom prst="rect">
              <a:avLst/>
            </a:prstGeom>
          </p:spPr>
        </p:pic>
        <p:sp>
          <p:nvSpPr>
            <p:cNvPr id="12" name="Прямоугольник 11"/>
            <p:cNvSpPr/>
            <p:nvPr/>
          </p:nvSpPr>
          <p:spPr>
            <a:xfrm>
              <a:off x="2932474" y="3360638"/>
              <a:ext cx="8945673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/>
                <a:t>Линковщик, проводит связывание каждого метода в момент компиляции. Под связыванием понимается указание в месте вызова метода области памяти в которой расположен код соответствующей функции, функция выбирается на основании компилируемого типа переменной у которой он вызывается.</a:t>
              </a:r>
              <a:br>
                <a:rPr lang="ru-RU" dirty="0"/>
              </a:br>
              <a:r>
                <a:rPr lang="ru-RU" dirty="0"/>
                <a:t>В случае же использования виртуального метода, связывания на стадии компиляции не происходит, и мы говорим компилятору, что этот метод может быть переопределён и заставляем исполняющую машину во время исполнения нашего кода определить реальный тип скрытый за указателем</a:t>
              </a:r>
              <a:r>
                <a:rPr lang="en-US" dirty="0"/>
                <a:t> </a:t>
              </a:r>
              <a:r>
                <a:rPr lang="ru-RU" dirty="0"/>
                <a:t>или ссылкой и вызвать именно его</a:t>
              </a:r>
              <a:r>
                <a:rPr lang="ru-RU" dirty="0" smtClean="0"/>
                <a:t>. Этот процесс называется </a:t>
              </a:r>
              <a:r>
                <a:rPr lang="en-US" dirty="0" smtClean="0"/>
                <a:t>Dynamic Dispatch</a:t>
              </a:r>
              <a:r>
                <a:rPr lang="ru-RU" dirty="0" smtClean="0"/>
                <a:t>, и выполняется за счет </a:t>
              </a:r>
              <a:r>
                <a:rPr lang="en-US" dirty="0" err="1" smtClean="0"/>
                <a:t>vtable</a:t>
              </a:r>
              <a:r>
                <a:rPr lang="en-US" dirty="0" smtClean="0"/>
                <a:t> – </a:t>
              </a:r>
              <a:r>
                <a:rPr lang="ru-RU" dirty="0" smtClean="0"/>
                <a:t>таблицы виртуальных функций.</a:t>
              </a:r>
              <a:endParaRPr lang="ru-RU" dirty="0"/>
            </a:p>
          </p:txBody>
        </p:sp>
      </p:grpSp>
      <p:sp>
        <p:nvSpPr>
          <p:cNvPr id="13" name="Прямоугольник 12"/>
          <p:cNvSpPr/>
          <p:nvPr/>
        </p:nvSpPr>
        <p:spPr>
          <a:xfrm>
            <a:off x="1184069" y="2610516"/>
            <a:ext cx="960870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тип возвращаемого значения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метода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(&lt;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аргументы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// …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Тело метода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7343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58582" y="1076690"/>
            <a:ext cx="599641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string name;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Weapon(string name): name(name)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Pistol: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Pistol(string name): Weapon(name)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"Pistol 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Sword: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Sword(string name): Weapon(name)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"Sword 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154992" y="1225689"/>
            <a:ext cx="589984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 w(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JustWeapon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Pistol p(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"9mm"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Sword s(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"Excalibur"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w.printName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name: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JustWeapon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p.printName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Pistol name: 9mm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s.printName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Sword name: Excalibur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Weapon* weapons[N] {&amp;w, &amp;p, &amp;s};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weapons[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name: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JustWeapon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Pistol name: 9mm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Sword name: Excalibur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Weapon&amp; w2 = p;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 w3 = s;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w2.printName();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Pistol name: 9mm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w3.printName();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name: Excalibur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403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Виртуальные методы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26610" y="1390024"/>
            <a:ext cx="111387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Если функция отмечена как виртуальная, то все соответствующие переопределения тоже считаются виртуальными, даже если возле них явно не указано ключевое слова </a:t>
            </a:r>
            <a:r>
              <a:rPr lang="ru-RU" dirty="0" err="1">
                <a:solidFill>
                  <a:srgbClr val="000000"/>
                </a:solidFill>
              </a:rPr>
              <a:t>virtual</a:t>
            </a:r>
            <a:r>
              <a:rPr lang="ru-RU" dirty="0">
                <a:solidFill>
                  <a:srgbClr val="000000"/>
                </a:solidFill>
              </a:rPr>
              <a:t>. Однако, наличие ключевого слова </a:t>
            </a:r>
            <a:r>
              <a:rPr lang="ru-RU" dirty="0" err="1">
                <a:solidFill>
                  <a:srgbClr val="000000"/>
                </a:solidFill>
              </a:rPr>
              <a:t>virtual</a:t>
            </a:r>
            <a:r>
              <a:rPr lang="ru-RU" dirty="0">
                <a:solidFill>
                  <a:srgbClr val="000000"/>
                </a:solidFill>
              </a:rPr>
              <a:t> возле методов дочерних классов послужит полезным напоминанием о том, что эти методы являются виртуальными, а не обычными.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Типы возврата виртуальной функции и её переопределений должны совпадать.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Никогда не вызывайте виртуальные функции в теле конструкторов или деструкторов. В таких случаях, в языке C++ будет вызываться родительская версия метода.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Обработка и выполнение вызова виртуального метода занимает больше времени, чем обработка и выполнение вызова обычного метода. Кроме того, компилятор также должен выделять один дополнительный указатель для каждого объекта класса, который имеет одну или несколько виртуальных функций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Динамический вызов медленнее прямого (на 10–20 </a:t>
            </a:r>
            <a:r>
              <a:rPr lang="ru-RU" dirty="0" err="1"/>
              <a:t>ns</a:t>
            </a:r>
            <a:r>
              <a:rPr lang="ru-RU" dirty="0"/>
              <a:t>)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93417" y="4692255"/>
            <a:ext cx="111387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</a:rPr>
              <a:t>Отдельного упоминания требуют виртуальные деструкторы. Как можно догадаться, если мы вызываем удаление объекта дочернего типа через указатель на родительский объект то вызовется деструктор родительского класса, а значит все дополнительная дочерняя память освобождена не будет, и произойдет ее утечка, когда программа к этой памяти доступа иметь не будет ни программа, ни система до окончания выполнения программы. Поэтому деструкторы в большинстве случаев следует делать виртуальными.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217648" y="6169583"/>
            <a:ext cx="5756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~&lt;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абстрактного класса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&gt;(){};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2251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Особенности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vtable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26610" y="1390024"/>
            <a:ext cx="111387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Рассмотрим пример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774141" y="1489866"/>
            <a:ext cx="79244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rgbClr val="000000"/>
                </a:solidFill>
              </a:rPr>
              <a:t>Обратим внимание на выв</a:t>
            </a:r>
            <a:r>
              <a:rPr lang="ru-RU" dirty="0" smtClean="0">
                <a:solidFill>
                  <a:srgbClr val="000000"/>
                </a:solidFill>
              </a:rPr>
              <a:t>од, в нем четко видно что класс без виртуальных функций имеет вес в 1 байт, а класс с виртуальными функциями 8 байт. Этот связано с тем, что в таком классе добавляется скрытый указатель называемый </a:t>
            </a:r>
            <a:r>
              <a:rPr lang="en-US" dirty="0" err="1" smtClean="0">
                <a:solidFill>
                  <a:srgbClr val="000000"/>
                </a:solidFill>
              </a:rPr>
              <a:t>vptr</a:t>
            </a:r>
            <a:r>
              <a:rPr lang="ru-RU" dirty="0" smtClean="0">
                <a:solidFill>
                  <a:srgbClr val="000000"/>
                </a:solidFill>
              </a:rPr>
              <a:t>, указывающий на таблицу виртуальных методов </a:t>
            </a:r>
            <a:r>
              <a:rPr lang="en-US" dirty="0" err="1" smtClean="0">
                <a:solidFill>
                  <a:srgbClr val="000000"/>
                </a:solidFill>
              </a:rPr>
              <a:t>vtable</a:t>
            </a:r>
            <a:r>
              <a:rPr lang="ru-RU" dirty="0" smtClean="0">
                <a:solidFill>
                  <a:srgbClr val="000000"/>
                </a:solidFill>
              </a:rPr>
              <a:t>. При этом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Для всех экземпляров одного класса существует одна общая таблица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Все дочерние классы наследуют таблицу родительского класса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В виртуальной таблице хранятся данные для вызова нужного метода в формате со смещениями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В случае множественного наследования появляется достаточно большие нюансы и промежуточные виртуальные методы для не виртуальных методов родителя.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Таблица имеет начальное смещение для хранения информации о типе.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93416" y="1759356"/>
            <a:ext cx="949326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NonVirtualClass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foo() 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foo() 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"Size of 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NVC: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NonVirtualClass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"Size of 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VC: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471647" y="5183185"/>
            <a:ext cx="1904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Size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NVC: 1</a:t>
            </a:r>
          </a:p>
          <a:p>
            <a:r>
              <a:rPr lang="ru-RU" dirty="0" err="1"/>
              <a:t>Size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VC: 8</a:t>
            </a:r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7431741" y="5552517"/>
            <a:ext cx="959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699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93417" y="3793182"/>
            <a:ext cx="109653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"\n--|--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Ошибка приведение не к тому типу --|--\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test;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NotWeaponWithoutError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((Weapon*)test)-&gt;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Segmentation Fault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test;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warning: deleting 'void*' is undefined [-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Wdelete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-incomplete]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NotWeaponWithError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((Weapon*)test)-&gt;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Segmentation Fault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test;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warning: deleting 'void*' is undefined [-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Wdelete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-incomplete]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93417" y="1154216"/>
            <a:ext cx="1096530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Weapon{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…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without_endl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"type: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type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"; name: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name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"; damage: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damage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"; distance: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distance;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without_endl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157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Актуальное приведение типов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26610" y="1390024"/>
            <a:ext cx="111387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Фактически в современном </a:t>
            </a:r>
            <a:r>
              <a:rPr lang="en-US" dirty="0" smtClean="0"/>
              <a:t>C++</a:t>
            </a:r>
            <a:r>
              <a:rPr lang="ru-RU" dirty="0" smtClean="0"/>
              <a:t> не принято приводить типы в </a:t>
            </a:r>
            <a:r>
              <a:rPr lang="en-US" dirty="0" smtClean="0"/>
              <a:t>C</a:t>
            </a:r>
            <a:r>
              <a:rPr lang="ru-RU" dirty="0" smtClean="0"/>
              <a:t> стиле, так как такое приведение типов считается небезопасным и одной из причин не безопасности является именно существование динамического полиморфизма. Для корректной работы с приведением типов принято использовать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26610" y="4334805"/>
            <a:ext cx="111387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rgbClr val="000000"/>
                </a:solidFill>
              </a:rPr>
              <a:t>Отличия между ними помимо времени приведения также в том, что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static_cast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небезопасен при приведении вниз (к родительскому классу)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static_cast</a:t>
            </a:r>
            <a:r>
              <a:rPr lang="ru-RU" dirty="0" smtClean="0">
                <a:solidFill>
                  <a:srgbClr val="000000"/>
                </a:solidFill>
              </a:rPr>
              <a:t> не требует наличия виртуальных функций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dynamic_cast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возвращает </a:t>
            </a:r>
            <a:r>
              <a:rPr lang="en-US" dirty="0" err="1" smtClean="0">
                <a:solidFill>
                  <a:srgbClr val="000000"/>
                </a:solidFill>
              </a:rPr>
              <a:t>nullptr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для указателей при ошибке приведения и ошибку </a:t>
            </a:r>
            <a:r>
              <a:rPr lang="en-US" dirty="0" err="1" smtClean="0">
                <a:solidFill>
                  <a:srgbClr val="000000"/>
                </a:solidFill>
              </a:rPr>
              <a:t>bad_cast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для ссылок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static_cast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имеет </a:t>
            </a:r>
            <a:r>
              <a:rPr lang="en-US" dirty="0" smtClean="0">
                <a:solidFill>
                  <a:srgbClr val="000000"/>
                </a:solidFill>
              </a:rPr>
              <a:t>UB</a:t>
            </a:r>
            <a:r>
              <a:rPr lang="ru-RU" dirty="0" smtClean="0">
                <a:solidFill>
                  <a:srgbClr val="000000"/>
                </a:solidFill>
              </a:rPr>
              <a:t> при неверном приведении на стадии исполнения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static_cast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быстрее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>
              <a:solidFill>
                <a:srgbClr val="000000"/>
              </a:solidFill>
            </a:endParaRPr>
          </a:p>
          <a:p>
            <a:pPr algn="just"/>
            <a:r>
              <a:rPr lang="ru-RU" dirty="0" smtClean="0">
                <a:solidFill>
                  <a:srgbClr val="000000"/>
                </a:solidFill>
              </a:rPr>
              <a:t>Для работы </a:t>
            </a:r>
            <a:r>
              <a:rPr lang="en-US" dirty="0" err="1" smtClean="0">
                <a:solidFill>
                  <a:srgbClr val="000000"/>
                </a:solidFill>
              </a:rPr>
              <a:t>dynamic_cast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используется </a:t>
            </a:r>
            <a:r>
              <a:rPr lang="en-US" dirty="0" err="1" smtClean="0">
                <a:solidFill>
                  <a:srgbClr val="000000"/>
                </a:solidFill>
              </a:rPr>
              <a:t>type_info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часть из таблицы </a:t>
            </a:r>
            <a:r>
              <a:rPr lang="en-US" dirty="0" err="1" smtClean="0">
                <a:solidFill>
                  <a:srgbClr val="000000"/>
                </a:solidFill>
              </a:rPr>
              <a:t>vtable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677799" y="2496013"/>
            <a:ext cx="48230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Weapon* w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Sword(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"Excalibur"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Sword* s1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&lt;Sword*&gt;(w);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Sword* s2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&lt;Sword*&gt;(w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(s2) s2-&gt;strike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71414" y="2949810"/>
            <a:ext cx="19117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rgbClr val="000000"/>
                </a:solidFill>
              </a:rPr>
              <a:t>Преобразование типов во время компиляции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9677458" y="2949810"/>
            <a:ext cx="19117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rgbClr val="000000"/>
                </a:solidFill>
              </a:rPr>
              <a:t>Преобразование типов во время исполнения</a:t>
            </a:r>
            <a:endParaRPr lang="ru-RU" dirty="0"/>
          </a:p>
        </p:txBody>
      </p:sp>
      <p:cxnSp>
        <p:nvCxnSpPr>
          <p:cNvPr id="15" name="Прямая со стрелкой 14"/>
          <p:cNvCxnSpPr>
            <a:stCxn id="12" idx="3"/>
          </p:cNvCxnSpPr>
          <p:nvPr/>
        </p:nvCxnSpPr>
        <p:spPr>
          <a:xfrm flipV="1">
            <a:off x="2483204" y="3239432"/>
            <a:ext cx="1308867" cy="172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13" idx="1"/>
          </p:cNvCxnSpPr>
          <p:nvPr/>
        </p:nvCxnSpPr>
        <p:spPr>
          <a:xfrm flipH="1">
            <a:off x="8292353" y="3411475"/>
            <a:ext cx="1385105" cy="12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71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learning Memes &amp; GIFs - Imgfli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88" y="801232"/>
            <a:ext cx="11888024" cy="525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72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Абстрактные классы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93417" y="2561841"/>
            <a:ext cx="111387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</a:rPr>
              <a:t>Абстрактные классы </a:t>
            </a:r>
            <a:r>
              <a:rPr lang="ru-RU" dirty="0">
                <a:solidFill>
                  <a:srgbClr val="000000"/>
                </a:solidFill>
              </a:rPr>
              <a:t>- это классы, которые содержат или наследуют без переопределения хотя бы одну чистую виртуальную функцию. Абстрактный класс определяет интерфейс для переопределения производными классами.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ru-RU" dirty="0">
                <a:solidFill>
                  <a:srgbClr val="000000"/>
                </a:solidFill>
              </a:rPr>
              <a:t>Абстрактные классы в обязательном порядке требуют переопределения методов при наследовании, иначе наследники будут так же считаться абстрактными классами.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153973" y="4039169"/>
            <a:ext cx="98176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абстрактного класса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любой спецификатор доступа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тип поля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 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поля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прочие поля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абстрактного класса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аргументы конструктора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&gt;){}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прочие методы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тип возвращаемого значения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метода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прочие методы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93417" y="1100571"/>
            <a:ext cx="111387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</a:rPr>
              <a:t>Есть особый вариант, </a:t>
            </a:r>
            <a:r>
              <a:rPr lang="ru-RU" b="1" dirty="0">
                <a:solidFill>
                  <a:srgbClr val="000000"/>
                </a:solidFill>
              </a:rPr>
              <a:t>чистые виртуальные функции </a:t>
            </a:r>
            <a:r>
              <a:rPr lang="ru-RU" dirty="0">
                <a:solidFill>
                  <a:srgbClr val="000000"/>
                </a:solidFill>
              </a:rPr>
              <a:t>(</a:t>
            </a:r>
            <a:r>
              <a:rPr lang="ru-RU" dirty="0" err="1">
                <a:solidFill>
                  <a:srgbClr val="000000"/>
                </a:solidFill>
              </a:rPr>
              <a:t>pure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virtual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functions</a:t>
            </a:r>
            <a:r>
              <a:rPr lang="ru-RU" dirty="0">
                <a:solidFill>
                  <a:srgbClr val="000000"/>
                </a:solidFill>
              </a:rPr>
              <a:t>). Это функции, которые не имеют определения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и соответственно требуют своего переопределения в дочерних классах. Чтобы определить виртуальную функцию как чистую, ее объявление завершается значением "=0".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258454" y="2075958"/>
            <a:ext cx="9608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тип возвращаемого значения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метода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(&lt;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аргументы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= 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94619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1212278"/>
            <a:ext cx="60960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string name;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Weapon(string name): name(name)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Pistol: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Pistol(string name): Weapon(name)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"Pistol 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Sword: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Sword(string name): Weapon(name)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"Sword 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096000" y="1212278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Weapon w("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JustWeapon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"); 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использование объекта абстрактного типа класса "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Weapon"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не допускается 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Pistol p(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"9mm"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Sword s(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"Excalibur"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w.printName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(); // name: 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JustWeapon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p.printName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Pistol name: 9mm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Sword name: Excalibur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Weapon* weapons[N] {&amp;p, &amp;s};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Pistol name: 9mm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Sword name: Excalibur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Weapon&amp; w2 = p;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Weapon w3 = s; 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использование объекта абстрактного типа класса "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Weapon"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не допускается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w2.printName();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Pistol name: 9mm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w3.printName(); // name: Excalibur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948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Реализация по умолчанию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93417" y="1100571"/>
            <a:ext cx="108720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Чистые виртуальные методы в абстрактных типах могут иметь реализацию по умолчанию. При этом функции не перестанут быть чистыми виртуальными функциями, а класс все еще будет считаться абстрактным и требовать переопределения метода внутри дочернего класса для того что бы тот не являлся абстрактным и позволил создать объекты своего типа.</a:t>
            </a:r>
          </a:p>
          <a:p>
            <a:r>
              <a:rPr lang="ru-RU" dirty="0"/>
              <a:t>Отличие от обычной виртуальной функции с реализацией заключается в том, что реализация выноситься в обязательном порядке за определение класса, а внутри него функция так и остается чистой виртуальной без реализации. А его вызов возможен только напрямую внутри метода дочернего класса.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111163" y="3131896"/>
            <a:ext cx="9817667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абстрактного класса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любой спецификатор доступа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&lt;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тип поля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 &lt;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поля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прочие поля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&lt;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абстрактного класса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&gt;(&lt;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аргументы конструктора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&gt;){}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прочие методы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тип возвращаемого значения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метода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…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прочие методы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тип возвращаемого значения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&lt;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абстрактного класса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::&lt;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метода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 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//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тело метода по умолчанию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// &lt;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абстрактного класса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::&lt;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метода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4117445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Ключевые слова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override </a:t>
            </a:r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93417" y="1100571"/>
            <a:ext cx="108720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</a:rPr>
              <a:t>При работе с виртуальными методами есть два дополнительных ключевых слова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Override – </a:t>
            </a:r>
            <a:r>
              <a:rPr lang="ru-RU" dirty="0" smtClean="0">
                <a:solidFill>
                  <a:srgbClr val="000000"/>
                </a:solidFill>
              </a:rPr>
              <a:t>используется в методах производного класса чтобы сообщить компилятору о переопределяемом виртуальном методе, это помогает компилятору корректно проверять сигнатуру и не позволяет переопределить функцию с другим составом аргументов.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Final</a:t>
            </a:r>
            <a:r>
              <a:rPr lang="ru-RU" dirty="0" smtClean="0">
                <a:solidFill>
                  <a:srgbClr val="000000"/>
                </a:solidFill>
              </a:rPr>
              <a:t> – используется в методах производного класса, чтобы запретить сообщить компилятору о запрете дальнейшего переопределения виртуальных методов, а также при наследовании, что бы запретить дальнейшее наследование от класса.</a:t>
            </a:r>
            <a:endParaRPr lang="ru-RU" dirty="0" smtClean="0">
              <a:solidFill>
                <a:srgbClr val="0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93417" y="3189277"/>
            <a:ext cx="55129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Base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show(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x) {}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Derived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Base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show(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show(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нет виртуальной функции с такой сигнатурой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929420" y="3604775"/>
            <a:ext cx="57717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Base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show()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"Base\n"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нельзя переопределять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Derived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Base {};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нельзя наследовать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98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Интерфейсные классы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24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59997" y="1287049"/>
            <a:ext cx="10872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</a:rPr>
              <a:t>Интерфейс</a:t>
            </a:r>
            <a:r>
              <a:rPr lang="ru-RU" dirty="0">
                <a:solidFill>
                  <a:srgbClr val="000000"/>
                </a:solidFill>
              </a:rPr>
              <a:t> — это абстрактный класс, который не имеет переменных-членов, т.е. полей, и все методы которого являются чистыми виртуальными функциями! Интерфейсы еще называют </a:t>
            </a:r>
            <a:r>
              <a:rPr lang="ru-RU" b="1" i="1" dirty="0">
                <a:solidFill>
                  <a:srgbClr val="000000"/>
                </a:solidFill>
              </a:rPr>
              <a:t>«классами-интерфейсами»</a:t>
            </a:r>
            <a:r>
              <a:rPr lang="ru-RU" dirty="0">
                <a:solidFill>
                  <a:srgbClr val="000000"/>
                </a:solidFill>
              </a:rPr>
              <a:t> или </a:t>
            </a:r>
            <a:r>
              <a:rPr lang="ru-RU" b="1" i="1" dirty="0">
                <a:solidFill>
                  <a:srgbClr val="000000"/>
                </a:solidFill>
              </a:rPr>
              <a:t>«интерфейсными классами»</a:t>
            </a:r>
            <a:r>
              <a:rPr lang="ru-RU" dirty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59996" y="2235544"/>
            <a:ext cx="108720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абстрактного класса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любой спецификатор доступа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&gt;: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отсутствуют поля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отсутствуют конструкторы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тип возвращаемого значения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метода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аргументы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&gt;)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только чистые виртуальные методы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59995" y="4429590"/>
            <a:ext cx="108720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Интерфейсы используются для того, что бы объединить похожие по смыслу и обращению с собой классы, но разные по функциональному наполнению. Например классы хранения данных в базе данных и в файле могут иметь один общий принцип работы с ними в вашей программе, но внутри устройство работы с ними будет разное</a:t>
            </a:r>
          </a:p>
          <a:p>
            <a:r>
              <a:rPr lang="ru-RU" dirty="0"/>
              <a:t>Не забудьте о подключении </a:t>
            </a:r>
            <a:r>
              <a:rPr lang="ru-RU" b="1" dirty="0"/>
              <a:t>виртуальных деструкторов</a:t>
            </a:r>
            <a:r>
              <a:rPr lang="ru-RU" dirty="0"/>
              <a:t> в ваши интерфейсные классы, чтобы при удалении </a:t>
            </a:r>
            <a:r>
              <a:rPr lang="ru-RU" b="1" dirty="0"/>
              <a:t>указателя</a:t>
            </a:r>
            <a:r>
              <a:rPr lang="ru-RU" dirty="0"/>
              <a:t> на интерфейс вызывался деструктор соответствующего (дочернего)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454923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1316015"/>
            <a:ext cx="6096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Pistol: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string name;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Pistol(string name): name(name)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"Pistol 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Sword: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string name;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Sword(string name): name(name)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096000" y="1100571"/>
            <a:ext cx="6096000" cy="57554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Weapon w("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JustWeapon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"); 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использование объекта абстрактного типа класса "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Weapon"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не допускается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Pistol p(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"9mm"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Sword s("Excalibur"); 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использование объекта абстрактного типа класса "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Sword"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не допускается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w.printName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(); // name: 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JustWeapon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p.printName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Pistol name: 9mm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Sword name: Excalibur 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использование объекта абстрактного типа класса "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Sword"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не допускается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Weapon* weapons[N] {&amp;p};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Pistol name: 9mm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Weapon&amp; w2 = p;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Weapon w3 = s; 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использование объекта абстрактного типа класса "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Weapon"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не допускается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w2.printName();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Pistol name: 9mm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w3.printName(); // name: Excalibur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4506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Итог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26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04728" y="1316236"/>
            <a:ext cx="111023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mtClean="0"/>
              <a:t>Виртуальные </a:t>
            </a:r>
            <a:r>
              <a:rPr lang="ru-RU"/>
              <a:t>методы = механизм полиморфизма времени исполнения (динамического полиморфизма).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Абстрактные классы = способ определить частичный контракт и выделить общую реализацию.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Интерфейсы = способ задать чистый контракт без реализации.</a:t>
            </a:r>
          </a:p>
          <a:p>
            <a:endParaRPr lang="ru-RU" smtClean="0">
              <a:solidFill>
                <a:srgbClr val="000000"/>
              </a:solidFill>
            </a:endParaRPr>
          </a:p>
          <a:p>
            <a:endParaRPr lang="ru-RU">
              <a:solidFill>
                <a:srgbClr val="000000"/>
              </a:solidFill>
            </a:endParaRPr>
          </a:p>
          <a:p>
            <a:r>
              <a:rPr lang="ru-RU" smtClean="0">
                <a:solidFill>
                  <a:srgbClr val="000000"/>
                </a:solidFill>
              </a:rPr>
              <a:t>Важно помнить</a:t>
            </a:r>
            <a:r>
              <a:rPr lang="en-US" smtClean="0">
                <a:solidFill>
                  <a:srgbClr val="00000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mtClean="0">
                <a:solidFill>
                  <a:srgbClr val="000000"/>
                </a:solidFill>
              </a:rPr>
              <a:t>Забыли </a:t>
            </a:r>
            <a:r>
              <a:rPr lang="ru-RU">
                <a:solidFill>
                  <a:srgbClr val="000000"/>
                </a:solidFill>
              </a:rPr>
              <a:t>virtual у базового метода — вызов всегда статический.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mtClean="0">
                <a:solidFill>
                  <a:srgbClr val="000000"/>
                </a:solidFill>
              </a:rPr>
              <a:t>Нет </a:t>
            </a:r>
            <a:r>
              <a:rPr lang="ru-RU">
                <a:solidFill>
                  <a:srgbClr val="000000"/>
                </a:solidFill>
              </a:rPr>
              <a:t>override у метода потомка — легко промахнуться по сигнатуре.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mtClean="0">
                <a:solidFill>
                  <a:srgbClr val="000000"/>
                </a:solidFill>
              </a:rPr>
              <a:t>Вызывают </a:t>
            </a:r>
            <a:r>
              <a:rPr lang="ru-RU">
                <a:solidFill>
                  <a:srgbClr val="000000"/>
                </a:solidFill>
              </a:rPr>
              <a:t>виртуальный метод в конструкторе базового </a:t>
            </a:r>
            <a:r>
              <a:rPr lang="ru-RU">
                <a:solidFill>
                  <a:srgbClr val="000000"/>
                </a:solidFill>
              </a:rPr>
              <a:t>класса </a:t>
            </a:r>
            <a:r>
              <a:rPr lang="ru-RU" smtClean="0">
                <a:solidFill>
                  <a:srgbClr val="000000"/>
                </a:solidFill>
              </a:rPr>
              <a:t>— вызовется </a:t>
            </a:r>
            <a:r>
              <a:rPr lang="ru-RU">
                <a:solidFill>
                  <a:srgbClr val="000000"/>
                </a:solidFill>
              </a:rPr>
              <a:t>версия базового, не переопределённая.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mtClean="0">
                <a:solidFill>
                  <a:srgbClr val="000000"/>
                </a:solidFill>
              </a:rPr>
              <a:t>Удаление </a:t>
            </a:r>
            <a:r>
              <a:rPr lang="ru-RU">
                <a:solidFill>
                  <a:srgbClr val="000000"/>
                </a:solidFill>
              </a:rPr>
              <a:t>через базовый указатель без виртуального деструктора — утечки.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mtClean="0">
                <a:solidFill>
                  <a:srgbClr val="000000"/>
                </a:solidFill>
              </a:rPr>
              <a:t>Object </a:t>
            </a:r>
            <a:r>
              <a:rPr lang="ru-RU">
                <a:solidFill>
                  <a:srgbClr val="000000"/>
                </a:solidFill>
              </a:rPr>
              <a:t>slicing при передаче по значению — потеря полиморфизма.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mtClean="0">
                <a:solidFill>
                  <a:srgbClr val="000000"/>
                </a:solidFill>
              </a:rPr>
              <a:t>Попытка </a:t>
            </a:r>
            <a:r>
              <a:rPr lang="ru-RU">
                <a:solidFill>
                  <a:srgbClr val="000000"/>
                </a:solidFill>
              </a:rPr>
              <a:t>создать объект абстрактного класса — ошибка компиляции.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mtClean="0">
                <a:solidFill>
                  <a:srgbClr val="000000"/>
                </a:solidFill>
              </a:rPr>
              <a:t>Переопределение </a:t>
            </a:r>
            <a:r>
              <a:rPr lang="ru-RU">
                <a:solidFill>
                  <a:srgbClr val="000000"/>
                </a:solidFill>
              </a:rPr>
              <a:t>final метода — ошибка, запрещено по </a:t>
            </a:r>
            <a:r>
              <a:rPr lang="ru-RU">
                <a:solidFill>
                  <a:srgbClr val="000000"/>
                </a:solidFill>
              </a:rPr>
              <a:t>стандарту</a:t>
            </a:r>
            <a:r>
              <a:rPr lang="ru-RU" smtClean="0">
                <a:solidFill>
                  <a:srgbClr val="0000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451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873625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классов библиотеки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iostream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27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pic>
        <p:nvPicPr>
          <p:cNvPr id="9" name="Picture 2" descr="https://ravesli.com/wp-content/uploads/2019/01/iostream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950" y="1644777"/>
            <a:ext cx="5438775" cy="448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493417" y="1244509"/>
            <a:ext cx="59735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подключении заголовочного файла </a:t>
            </a:r>
            <a:r>
              <a:rPr lang="ru-RU" dirty="0" err="1"/>
              <a:t>iostream</a:t>
            </a:r>
            <a:r>
              <a:rPr lang="ru-RU" dirty="0"/>
              <a:t>, мы получаем доступ ко всей иерархии классов библиотеки </a:t>
            </a:r>
            <a:r>
              <a:rPr lang="ru-RU" dirty="0" err="1"/>
              <a:t>iostream</a:t>
            </a:r>
            <a:r>
              <a:rPr lang="ru-RU" dirty="0"/>
              <a:t>, отвечающих за функционал ввода/вывода данных (включая класс, который называется </a:t>
            </a:r>
            <a:r>
              <a:rPr lang="ru-RU" dirty="0" err="1"/>
              <a:t>iostream</a:t>
            </a:r>
            <a:r>
              <a:rPr lang="ru-RU" dirty="0"/>
              <a:t>).</a:t>
            </a:r>
          </a:p>
          <a:p>
            <a:r>
              <a:rPr lang="ru-RU" dirty="0"/>
              <a:t>Хорошая новость: Программисту не нужно знать детали взаимодействия потоков с разными устройствами и источниками данных, ему нужно только научиться взаимодействовать с этими потоками для чтения и записи данных.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93417" y="3829832"/>
            <a:ext cx="59735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Класс </a:t>
            </a:r>
            <a:r>
              <a:rPr lang="ru-RU" b="1" dirty="0" err="1"/>
              <a:t>istream</a:t>
            </a:r>
            <a:r>
              <a:rPr lang="ru-RU" dirty="0"/>
              <a:t> используется для работы с входными потоками. </a:t>
            </a:r>
          </a:p>
          <a:p>
            <a:r>
              <a:rPr lang="ru-RU" dirty="0"/>
              <a:t>Класс </a:t>
            </a:r>
            <a:r>
              <a:rPr lang="ru-RU" b="1" dirty="0" err="1"/>
              <a:t>ostream</a:t>
            </a:r>
            <a:r>
              <a:rPr lang="ru-RU" dirty="0"/>
              <a:t> используется для работы с выходными потоками. </a:t>
            </a:r>
          </a:p>
          <a:p>
            <a:r>
              <a:rPr lang="ru-RU" dirty="0"/>
              <a:t>Класс </a:t>
            </a:r>
            <a:r>
              <a:rPr lang="ru-RU" b="1" dirty="0" err="1"/>
              <a:t>iostream</a:t>
            </a:r>
            <a:r>
              <a:rPr lang="ru-RU" dirty="0"/>
              <a:t> может обрабатывать </a:t>
            </a:r>
            <a:r>
              <a:rPr lang="ru-RU" b="1" dirty="0"/>
              <a:t>как ввод</a:t>
            </a:r>
            <a:r>
              <a:rPr lang="ru-RU" dirty="0"/>
              <a:t>, </a:t>
            </a:r>
            <a:r>
              <a:rPr lang="ru-RU" b="1" dirty="0"/>
              <a:t>так и вывод</a:t>
            </a:r>
            <a:r>
              <a:rPr lang="ru-RU" dirty="0"/>
              <a:t> данных, что позволяет ему осуществлять двунаправленный ввод/вывод.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2611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Потоки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28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04728" y="1316236"/>
            <a:ext cx="111023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</a:rPr>
              <a:t>Поток</a:t>
            </a:r>
            <a:r>
              <a:rPr lang="ru-RU" dirty="0">
                <a:solidFill>
                  <a:srgbClr val="000000"/>
                </a:solidFill>
              </a:rPr>
              <a:t> — это последовательность символов, к которой можно получить доступ. Со временем поток может производить или потреблять потенциально неограниченные объёмы данных.</a:t>
            </a:r>
          </a:p>
          <a:p>
            <a:r>
              <a:rPr lang="ru-RU" b="1" dirty="0"/>
              <a:t>Поток ввода </a:t>
            </a:r>
            <a:r>
              <a:rPr lang="ru-RU" dirty="0"/>
              <a:t>(или ещё «входной поток») используется для хранения данных, полученных от источника данных: клавиатуры, файла, сети и т.д.</a:t>
            </a:r>
          </a:p>
          <a:p>
            <a:r>
              <a:rPr lang="ru-RU" b="1" dirty="0"/>
              <a:t>Поток вывода </a:t>
            </a:r>
            <a:r>
              <a:rPr lang="ru-RU" dirty="0"/>
              <a:t>(или ещё «выходной поток») используется для хранения данных, предоставляемых конкретному потребителю данных: монитору, файлу, принтеру и т.д. При записи данных на устройство вывода, это устройство может быть не готовым принять данные немедленно — например, принтер все ещё может прогреваться, когда программа уже записывает данные в выходной поток. Таким образом, данные будут находиться в потоке вывода до тех пор, пока принтер не начнёт их использовать.</a:t>
            </a:r>
          </a:p>
          <a:p>
            <a:r>
              <a:rPr lang="ru-RU" dirty="0"/>
              <a:t>Некоторые устройства, такие как файлы и сети, могут быть источниками как ввода, так и вывода данных. 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830630" y="4478616"/>
            <a:ext cx="10450520" cy="1877737"/>
            <a:chOff x="797843" y="4444191"/>
            <a:chExt cx="10450520" cy="1877737"/>
          </a:xfrm>
        </p:grpSpPr>
        <p:sp>
          <p:nvSpPr>
            <p:cNvPr id="11" name="Скругленный прямоугольник 10"/>
            <p:cNvSpPr/>
            <p:nvPr/>
          </p:nvSpPr>
          <p:spPr>
            <a:xfrm>
              <a:off x="6597236" y="4920815"/>
              <a:ext cx="941560" cy="416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Буфер</a:t>
              </a:r>
            </a:p>
          </p:txBody>
        </p:sp>
        <p:sp>
          <p:nvSpPr>
            <p:cNvPr id="12" name="Рамка 11"/>
            <p:cNvSpPr/>
            <p:nvPr/>
          </p:nvSpPr>
          <p:spPr>
            <a:xfrm>
              <a:off x="8365374" y="4920815"/>
              <a:ext cx="1692998" cy="1031781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Устройство вывода</a:t>
              </a:r>
            </a:p>
          </p:txBody>
        </p:sp>
        <p:grpSp>
          <p:nvGrpSpPr>
            <p:cNvPr id="13" name="Группа 12"/>
            <p:cNvGrpSpPr/>
            <p:nvPr/>
          </p:nvGrpSpPr>
          <p:grpSpPr>
            <a:xfrm>
              <a:off x="10884950" y="5164438"/>
              <a:ext cx="363413" cy="630526"/>
              <a:chOff x="1171786" y="978070"/>
              <a:chExt cx="363413" cy="630526"/>
            </a:xfrm>
          </p:grpSpPr>
          <p:sp>
            <p:nvSpPr>
              <p:cNvPr id="23" name="Равнобедренный треугольник 22"/>
              <p:cNvSpPr/>
              <p:nvPr/>
            </p:nvSpPr>
            <p:spPr>
              <a:xfrm>
                <a:off x="1171786" y="1089332"/>
                <a:ext cx="363413" cy="51926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Блок-схема: узел 23"/>
              <p:cNvSpPr/>
              <p:nvPr/>
            </p:nvSpPr>
            <p:spPr>
              <a:xfrm>
                <a:off x="1231270" y="978070"/>
                <a:ext cx="244444" cy="20823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4" name="Куб 13"/>
            <p:cNvSpPr/>
            <p:nvPr/>
          </p:nvSpPr>
          <p:spPr>
            <a:xfrm>
              <a:off x="797843" y="4920815"/>
              <a:ext cx="1883121" cy="10317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Программа</a:t>
              </a:r>
            </a:p>
          </p:txBody>
        </p:sp>
        <p:sp>
          <p:nvSpPr>
            <p:cNvPr id="15" name="Облако 14"/>
            <p:cNvSpPr/>
            <p:nvPr/>
          </p:nvSpPr>
          <p:spPr>
            <a:xfrm>
              <a:off x="3403995" y="4920815"/>
              <a:ext cx="2553077" cy="103178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информация</a:t>
              </a:r>
            </a:p>
          </p:txBody>
        </p:sp>
        <p:sp>
          <p:nvSpPr>
            <p:cNvPr id="16" name="Стрелка вправо 15"/>
            <p:cNvSpPr/>
            <p:nvPr/>
          </p:nvSpPr>
          <p:spPr>
            <a:xfrm>
              <a:off x="10333749" y="5340234"/>
              <a:ext cx="280657" cy="315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Стрелка вправо 16"/>
            <p:cNvSpPr/>
            <p:nvPr/>
          </p:nvSpPr>
          <p:spPr>
            <a:xfrm>
              <a:off x="2902782" y="5268553"/>
              <a:ext cx="280657" cy="315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Стрелка вправо 17"/>
            <p:cNvSpPr/>
            <p:nvPr/>
          </p:nvSpPr>
          <p:spPr>
            <a:xfrm>
              <a:off x="6094761" y="5637333"/>
              <a:ext cx="1936375" cy="315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65468" y="5952596"/>
              <a:ext cx="219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Не буферизованный</a:t>
              </a:r>
            </a:p>
          </p:txBody>
        </p:sp>
        <p:sp>
          <p:nvSpPr>
            <p:cNvPr id="20" name="Стрелка вправо 19"/>
            <p:cNvSpPr/>
            <p:nvPr/>
          </p:nvSpPr>
          <p:spPr>
            <a:xfrm>
              <a:off x="6094761" y="4995321"/>
              <a:ext cx="280657" cy="315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Стрелка вправо 20"/>
            <p:cNvSpPr/>
            <p:nvPr/>
          </p:nvSpPr>
          <p:spPr>
            <a:xfrm>
              <a:off x="7750479" y="4995321"/>
              <a:ext cx="280657" cy="315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21696" y="4444191"/>
              <a:ext cx="1882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Буферизованный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084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4" y="481752"/>
            <a:ext cx="9462763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Стандартные потоки и манипуляция с ними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29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10125" y="1100571"/>
            <a:ext cx="1129103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Стандартный поток </a:t>
            </a:r>
            <a:r>
              <a:rPr lang="ru-RU" dirty="0"/>
              <a:t>— это предварительно подключенный поток, который предоставляется программе её окружением. C++ поставляется с 4-мя предварительно определёнными стандартными объектами потоков, которые вы можете использовать (первые три вы уже встречали):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cin</a:t>
            </a:r>
            <a:r>
              <a:rPr lang="ru-RU" dirty="0"/>
              <a:t> —связанный со </a:t>
            </a:r>
            <a:r>
              <a:rPr lang="ru-RU" b="1" dirty="0"/>
              <a:t>стандартным вводом </a:t>
            </a:r>
            <a:r>
              <a:rPr lang="ru-RU" dirty="0"/>
              <a:t>(обычно это клавиатура);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cout</a:t>
            </a:r>
            <a:r>
              <a:rPr lang="ru-RU" dirty="0"/>
              <a:t> —связанный со </a:t>
            </a:r>
            <a:r>
              <a:rPr lang="ru-RU" b="1" dirty="0"/>
              <a:t>стандартным выводом </a:t>
            </a:r>
            <a:r>
              <a:rPr lang="ru-RU" dirty="0"/>
              <a:t>(обычно это монитор);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cerr</a:t>
            </a:r>
            <a:r>
              <a:rPr lang="ru-RU" dirty="0"/>
              <a:t> —связанный со </a:t>
            </a:r>
            <a:r>
              <a:rPr lang="ru-RU" b="1" dirty="0"/>
              <a:t>стандартной ошибкой </a:t>
            </a:r>
            <a:r>
              <a:rPr lang="ru-RU" dirty="0"/>
              <a:t>(обычно это монитор), обеспечивающий </a:t>
            </a:r>
            <a:r>
              <a:rPr lang="ru-RU" b="1" dirty="0" err="1"/>
              <a:t>небуферизованный</a:t>
            </a:r>
            <a:r>
              <a:rPr lang="ru-RU" dirty="0"/>
              <a:t> вывод;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clog</a:t>
            </a:r>
            <a:r>
              <a:rPr lang="ru-RU" dirty="0"/>
              <a:t> —связанный со </a:t>
            </a:r>
            <a:r>
              <a:rPr lang="ru-RU" b="1" dirty="0"/>
              <a:t>стандартной ошибкой</a:t>
            </a:r>
            <a:r>
              <a:rPr lang="ru-RU" dirty="0"/>
              <a:t> (обычно это монитор), обеспечивающий </a:t>
            </a:r>
            <a:r>
              <a:rPr lang="ru-RU" b="1" dirty="0"/>
              <a:t>буферизованный</a:t>
            </a:r>
            <a:r>
              <a:rPr lang="ru-RU" dirty="0"/>
              <a:t> вывод.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10125" y="4666605"/>
            <a:ext cx="112910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Есть два способа управления параметрами форматирования вывода: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флаги</a:t>
            </a:r>
            <a:r>
              <a:rPr lang="ru-RU" dirty="0"/>
              <a:t> — это логические переменные, которые можно включать/выключать;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манипуляторы</a:t>
            </a:r>
            <a:r>
              <a:rPr lang="ru-RU" dirty="0"/>
              <a:t> — это объекты, которые помещаются в поток и влияют на способ ввода/вывода данных.</a:t>
            </a:r>
          </a:p>
          <a:p>
            <a:r>
              <a:rPr lang="ru-RU" dirty="0"/>
              <a:t>Управление </a:t>
            </a:r>
            <a:r>
              <a:rPr lang="ru-RU" dirty="0" err="1"/>
              <a:t>фалагами</a:t>
            </a:r>
            <a:r>
              <a:rPr lang="en-US" dirty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setf</a:t>
            </a:r>
            <a:r>
              <a:rPr lang="ru-RU" b="1" dirty="0"/>
              <a:t>(флаг)</a:t>
            </a:r>
            <a:r>
              <a:rPr lang="ru-RU" dirty="0"/>
              <a:t> включает флаг, можно включить сразу несколько флагов, используя побитовый оператор ИЛИ (</a:t>
            </a:r>
            <a:r>
              <a:rPr lang="ru-RU" b="1" dirty="0"/>
              <a:t>|</a:t>
            </a:r>
            <a:r>
              <a:rPr lang="ru-R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unsetf</a:t>
            </a:r>
            <a:r>
              <a:rPr lang="ru-RU" b="1" dirty="0"/>
              <a:t>(флаг) </a:t>
            </a:r>
            <a:r>
              <a:rPr lang="ru-RU" dirty="0"/>
              <a:t>выключает флаг</a:t>
            </a:r>
          </a:p>
          <a:p>
            <a:r>
              <a:rPr lang="ru-RU" dirty="0"/>
              <a:t>Флаги объединяются в </a:t>
            </a:r>
            <a:r>
              <a:rPr lang="ru-RU" b="1" dirty="0"/>
              <a:t>группы форматирования </a:t>
            </a:r>
            <a:r>
              <a:rPr lang="ru-RU" dirty="0"/>
              <a:t>— это группа флагов, которые выполняют аналогичные (иногда взаимоисключающие) параметры форматирования вывода.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10125" y="3743275"/>
            <a:ext cx="11472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Ввод и вывод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Оператор извлечения &gt;&gt; </a:t>
            </a:r>
            <a:r>
              <a:rPr lang="ru-RU" dirty="0"/>
              <a:t>используется для извлечения значений из потока.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Оператор вставки &lt;&lt; </a:t>
            </a:r>
            <a:r>
              <a:rPr lang="ru-RU" dirty="0"/>
              <a:t>используется для помещения значений в поток. </a:t>
            </a:r>
          </a:p>
        </p:txBody>
      </p:sp>
    </p:spTree>
    <p:extLst>
      <p:ext uri="{BB962C8B-B14F-4D97-AF65-F5344CB8AC3E}">
        <p14:creationId xmlns:p14="http://schemas.microsoft.com/office/powerpoint/2010/main" val="52200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Полиморфизм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Овал 8"/>
          <p:cNvSpPr/>
          <p:nvPr/>
        </p:nvSpPr>
        <p:spPr>
          <a:xfrm>
            <a:off x="5322397" y="1507478"/>
            <a:ext cx="1566249" cy="9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Машина</a:t>
            </a:r>
          </a:p>
        </p:txBody>
      </p:sp>
      <p:sp>
        <p:nvSpPr>
          <p:cNvPr id="11" name="Овал 10"/>
          <p:cNvSpPr/>
          <p:nvPr/>
        </p:nvSpPr>
        <p:spPr>
          <a:xfrm>
            <a:off x="1560366" y="3048174"/>
            <a:ext cx="1566249" cy="9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12" name="Овал 11"/>
          <p:cNvSpPr/>
          <p:nvPr/>
        </p:nvSpPr>
        <p:spPr>
          <a:xfrm>
            <a:off x="5322397" y="4020366"/>
            <a:ext cx="1566249" cy="9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cxnSp>
        <p:nvCxnSpPr>
          <p:cNvPr id="13" name="Прямая со стрелкой 12"/>
          <p:cNvCxnSpPr>
            <a:stCxn id="9" idx="3"/>
            <a:endCxn id="11" idx="0"/>
          </p:cNvCxnSpPr>
          <p:nvPr/>
        </p:nvCxnSpPr>
        <p:spPr>
          <a:xfrm flipH="1">
            <a:off x="2343491" y="2280239"/>
            <a:ext cx="3208278" cy="767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9" idx="4"/>
            <a:endCxn id="12" idx="0"/>
          </p:cNvCxnSpPr>
          <p:nvPr/>
        </p:nvCxnSpPr>
        <p:spPr>
          <a:xfrm>
            <a:off x="6105522" y="2412824"/>
            <a:ext cx="0" cy="1607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9173770" y="3048174"/>
            <a:ext cx="1566249" cy="9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cxnSp>
        <p:nvCxnSpPr>
          <p:cNvPr id="16" name="Прямая со стрелкой 15"/>
          <p:cNvCxnSpPr>
            <a:stCxn id="9" idx="5"/>
            <a:endCxn id="15" idx="0"/>
          </p:cNvCxnSpPr>
          <p:nvPr/>
        </p:nvCxnSpPr>
        <p:spPr>
          <a:xfrm>
            <a:off x="6659274" y="2280239"/>
            <a:ext cx="3297621" cy="767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трелка вправо 16"/>
          <p:cNvSpPr/>
          <p:nvPr/>
        </p:nvSpPr>
        <p:spPr>
          <a:xfrm>
            <a:off x="7116461" y="1865089"/>
            <a:ext cx="706170" cy="190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Двойные фигурные скобки 17"/>
          <p:cNvSpPr/>
          <p:nvPr/>
        </p:nvSpPr>
        <p:spPr>
          <a:xfrm>
            <a:off x="8319103" y="1192213"/>
            <a:ext cx="2771094" cy="153587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sz="1600" dirty="0"/>
              <a:t>Управление ТС</a:t>
            </a:r>
          </a:p>
          <a:p>
            <a:pPr algn="ctr"/>
            <a:r>
              <a:rPr lang="ru-RU" sz="1600" dirty="0"/>
              <a:t>Завести</a:t>
            </a:r>
          </a:p>
          <a:p>
            <a:pPr algn="ctr"/>
            <a:r>
              <a:rPr lang="ru-RU" sz="1600" dirty="0"/>
              <a:t>Повернуть руль</a:t>
            </a:r>
          </a:p>
          <a:p>
            <a:pPr algn="ctr"/>
            <a:r>
              <a:rPr lang="ru-RU" sz="1600" dirty="0"/>
              <a:t>Включить </a:t>
            </a:r>
            <a:r>
              <a:rPr lang="ru-RU" sz="1600" dirty="0" err="1"/>
              <a:t>поворотники</a:t>
            </a:r>
            <a:endParaRPr lang="ru-RU" sz="1600" dirty="0"/>
          </a:p>
          <a:p>
            <a:pPr algn="ctr"/>
            <a:r>
              <a:rPr lang="ru-RU" sz="1600" dirty="0"/>
              <a:t>Переключить передачу</a:t>
            </a:r>
          </a:p>
          <a:p>
            <a:pPr algn="ctr"/>
            <a:r>
              <a:rPr lang="en-US" sz="1600" dirty="0"/>
              <a:t>…</a:t>
            </a:r>
            <a:endParaRPr lang="ru-RU" sz="1600" dirty="0"/>
          </a:p>
          <a:p>
            <a:pPr algn="ctr"/>
            <a:endParaRPr lang="ru-RU" sz="1600" dirty="0"/>
          </a:p>
        </p:txBody>
      </p:sp>
      <p:sp>
        <p:nvSpPr>
          <p:cNvPr id="19" name="Двойные фигурные скобки 18"/>
          <p:cNvSpPr/>
          <p:nvPr/>
        </p:nvSpPr>
        <p:spPr>
          <a:xfrm>
            <a:off x="494877" y="4053108"/>
            <a:ext cx="3697229" cy="180690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sz="1600" dirty="0"/>
              <a:t>Управление ТС</a:t>
            </a:r>
          </a:p>
          <a:p>
            <a:pPr algn="ctr"/>
            <a:r>
              <a:rPr lang="ru-RU" sz="1600" dirty="0"/>
              <a:t>Завести</a:t>
            </a:r>
            <a:r>
              <a:rPr lang="en-US" sz="1600" dirty="0"/>
              <a:t>(</a:t>
            </a:r>
            <a:r>
              <a:rPr lang="ru-RU" sz="1600" dirty="0"/>
              <a:t>Вставив ключ зажигания)</a:t>
            </a:r>
          </a:p>
          <a:p>
            <a:pPr algn="ctr"/>
            <a:r>
              <a:rPr lang="ru-RU" sz="1600" dirty="0"/>
              <a:t>Повернуть руль(Без </a:t>
            </a:r>
            <a:r>
              <a:rPr lang="ru-RU" sz="1600" dirty="0" err="1"/>
              <a:t>гидроуселителя</a:t>
            </a:r>
            <a:r>
              <a:rPr lang="ru-RU" sz="1600" dirty="0"/>
              <a:t>)</a:t>
            </a:r>
          </a:p>
          <a:p>
            <a:pPr algn="ctr"/>
            <a:r>
              <a:rPr lang="ru-RU" sz="1600" dirty="0"/>
              <a:t>Включить </a:t>
            </a:r>
            <a:r>
              <a:rPr lang="ru-RU" sz="1600" dirty="0" err="1"/>
              <a:t>поворотники</a:t>
            </a:r>
            <a:endParaRPr lang="ru-RU" sz="1600" dirty="0"/>
          </a:p>
          <a:p>
            <a:pPr algn="ctr"/>
            <a:r>
              <a:rPr lang="ru-RU" sz="1600" dirty="0"/>
              <a:t>Переключить передачу(Механика)</a:t>
            </a:r>
          </a:p>
          <a:p>
            <a:pPr algn="ctr"/>
            <a:r>
              <a:rPr lang="en-US" sz="1600" dirty="0"/>
              <a:t>…</a:t>
            </a:r>
            <a:endParaRPr lang="ru-RU" sz="1600" dirty="0"/>
          </a:p>
          <a:p>
            <a:pPr algn="ctr"/>
            <a:endParaRPr lang="ru-RU" sz="1600" dirty="0"/>
          </a:p>
        </p:txBody>
      </p:sp>
      <p:sp>
        <p:nvSpPr>
          <p:cNvPr id="20" name="Двойные фигурные скобки 19"/>
          <p:cNvSpPr/>
          <p:nvPr/>
        </p:nvSpPr>
        <p:spPr>
          <a:xfrm>
            <a:off x="4256907" y="5121732"/>
            <a:ext cx="3900701" cy="180690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sz="1600" dirty="0"/>
              <a:t>Управление ТС</a:t>
            </a:r>
          </a:p>
          <a:p>
            <a:pPr algn="ctr"/>
            <a:r>
              <a:rPr lang="ru-RU" sz="1600" dirty="0"/>
              <a:t>Завести</a:t>
            </a:r>
            <a:r>
              <a:rPr lang="en-US" sz="1600" dirty="0"/>
              <a:t>(</a:t>
            </a:r>
            <a:r>
              <a:rPr lang="ru-RU" sz="1600" dirty="0"/>
              <a:t>Нажать кнопку на </a:t>
            </a:r>
            <a:r>
              <a:rPr lang="ru-RU" sz="1600" dirty="0" err="1"/>
              <a:t>брелке</a:t>
            </a:r>
            <a:r>
              <a:rPr lang="ru-RU" sz="1600" dirty="0"/>
              <a:t>)</a:t>
            </a:r>
          </a:p>
          <a:p>
            <a:pPr algn="ctr"/>
            <a:r>
              <a:rPr lang="ru-RU" sz="1600" dirty="0"/>
              <a:t>Повернуть руль(С гидроусилителем)</a:t>
            </a:r>
          </a:p>
          <a:p>
            <a:pPr algn="ctr"/>
            <a:r>
              <a:rPr lang="ru-RU" sz="1600" dirty="0"/>
              <a:t>Включить </a:t>
            </a:r>
            <a:r>
              <a:rPr lang="ru-RU" sz="1600" dirty="0" err="1"/>
              <a:t>поворотники</a:t>
            </a:r>
            <a:endParaRPr lang="ru-RU" sz="1600" dirty="0"/>
          </a:p>
          <a:p>
            <a:pPr algn="ctr"/>
            <a:r>
              <a:rPr lang="ru-RU" sz="1600" dirty="0"/>
              <a:t>Переключить передачу(Автомат)</a:t>
            </a:r>
          </a:p>
          <a:p>
            <a:pPr algn="ctr"/>
            <a:r>
              <a:rPr lang="en-US" sz="1600" dirty="0"/>
              <a:t>…</a:t>
            </a:r>
            <a:endParaRPr lang="ru-RU" sz="1600" dirty="0"/>
          </a:p>
          <a:p>
            <a:pPr algn="ctr"/>
            <a:endParaRPr lang="ru-RU" sz="1600" dirty="0"/>
          </a:p>
        </p:txBody>
      </p:sp>
      <p:sp>
        <p:nvSpPr>
          <p:cNvPr id="21" name="Двойные фигурные скобки 20"/>
          <p:cNvSpPr/>
          <p:nvPr/>
        </p:nvSpPr>
        <p:spPr>
          <a:xfrm>
            <a:off x="8024649" y="4020678"/>
            <a:ext cx="3864492" cy="180690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sz="1600" dirty="0"/>
              <a:t>Управление ТС</a:t>
            </a:r>
          </a:p>
          <a:p>
            <a:pPr algn="ctr"/>
            <a:r>
              <a:rPr lang="ru-RU" sz="1600" dirty="0"/>
              <a:t>Завести</a:t>
            </a:r>
            <a:r>
              <a:rPr lang="en-US" sz="1600" dirty="0"/>
              <a:t>(</a:t>
            </a:r>
            <a:r>
              <a:rPr lang="ru-RU" sz="1600" dirty="0"/>
              <a:t>Нажать кнопку на приборке)</a:t>
            </a:r>
          </a:p>
          <a:p>
            <a:pPr algn="ctr"/>
            <a:r>
              <a:rPr lang="ru-RU" sz="1600" dirty="0"/>
              <a:t>Повернуть руль(Автопилот)</a:t>
            </a:r>
          </a:p>
          <a:p>
            <a:pPr algn="ctr"/>
            <a:r>
              <a:rPr lang="ru-RU" sz="1600" dirty="0"/>
              <a:t>Включить </a:t>
            </a:r>
            <a:r>
              <a:rPr lang="ru-RU" sz="1600" dirty="0" err="1"/>
              <a:t>поворотники</a:t>
            </a:r>
            <a:endParaRPr lang="ru-RU" sz="1600" dirty="0"/>
          </a:p>
          <a:p>
            <a:pPr algn="ctr"/>
            <a:r>
              <a:rPr lang="ru-RU" sz="1600" dirty="0"/>
              <a:t>Переключить передачу(Роботизированная)</a:t>
            </a:r>
          </a:p>
          <a:p>
            <a:pPr algn="ctr"/>
            <a:r>
              <a:rPr lang="en-US" sz="1600" dirty="0"/>
              <a:t>…</a:t>
            </a:r>
            <a:endParaRPr lang="ru-RU" sz="1600" dirty="0"/>
          </a:p>
          <a:p>
            <a:pPr algn="ctr"/>
            <a:endParaRPr lang="ru-RU" sz="1600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3632402" y="1578596"/>
            <a:ext cx="363413" cy="630526"/>
            <a:chOff x="1171786" y="978070"/>
            <a:chExt cx="363413" cy="630526"/>
          </a:xfrm>
        </p:grpSpPr>
        <p:sp>
          <p:nvSpPr>
            <p:cNvPr id="23" name="Равнобедренный треугольник 22"/>
            <p:cNvSpPr/>
            <p:nvPr/>
          </p:nvSpPr>
          <p:spPr>
            <a:xfrm>
              <a:off x="1171786" y="1089332"/>
              <a:ext cx="363413" cy="51926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Блок-схема: узел 23"/>
            <p:cNvSpPr/>
            <p:nvPr/>
          </p:nvSpPr>
          <p:spPr>
            <a:xfrm>
              <a:off x="1231270" y="978070"/>
              <a:ext cx="244444" cy="20823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5" name="Прямая со стрелкой 24"/>
          <p:cNvCxnSpPr>
            <a:stCxn id="23" idx="3"/>
            <a:endCxn id="12" idx="1"/>
          </p:cNvCxnSpPr>
          <p:nvPr/>
        </p:nvCxnSpPr>
        <p:spPr>
          <a:xfrm>
            <a:off x="3814109" y="2209122"/>
            <a:ext cx="1737660" cy="194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23" idx="3"/>
            <a:endCxn id="11" idx="6"/>
          </p:cNvCxnSpPr>
          <p:nvPr/>
        </p:nvCxnSpPr>
        <p:spPr>
          <a:xfrm flipH="1">
            <a:off x="3126615" y="2209122"/>
            <a:ext cx="687494" cy="129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23" idx="3"/>
            <a:endCxn id="15" idx="2"/>
          </p:cNvCxnSpPr>
          <p:nvPr/>
        </p:nvCxnSpPr>
        <p:spPr>
          <a:xfrm>
            <a:off x="3814109" y="2209122"/>
            <a:ext cx="5359661" cy="129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587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Взаимодействие с потоками.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30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88474" y="1111761"/>
            <a:ext cx="1119008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Есть ещё несколько полезных функций класса </a:t>
            </a:r>
            <a:r>
              <a:rPr lang="ru-RU" dirty="0" err="1"/>
              <a:t>istream</a:t>
            </a:r>
            <a:r>
              <a:rPr lang="ru-RU" dirty="0"/>
              <a:t>, которые вы можете использовать: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g</a:t>
            </a:r>
            <a:r>
              <a:rPr lang="ru-RU" dirty="0" err="1"/>
              <a:t>et</a:t>
            </a:r>
            <a:r>
              <a:rPr lang="ru-RU" dirty="0"/>
              <a:t>()</a:t>
            </a:r>
            <a:r>
              <a:rPr lang="en-US" dirty="0"/>
              <a:t> -</a:t>
            </a:r>
            <a:r>
              <a:rPr lang="ru-RU" dirty="0"/>
              <a:t> извлекает символ из входного потока. Один важный нюанс: </a:t>
            </a:r>
            <a:r>
              <a:rPr lang="ru-RU" b="1" dirty="0" err="1"/>
              <a:t>get</a:t>
            </a:r>
            <a:r>
              <a:rPr lang="ru-RU" dirty="0"/>
              <a:t>() не считывает символ новой строки!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err="1"/>
              <a:t>getline</a:t>
            </a:r>
            <a:r>
              <a:rPr lang="ru-RU" dirty="0"/>
              <a:t>()</a:t>
            </a:r>
            <a:r>
              <a:rPr lang="en-US" dirty="0"/>
              <a:t> -</a:t>
            </a:r>
            <a:r>
              <a:rPr lang="ru-RU" dirty="0"/>
              <a:t> работает точно так же, как </a:t>
            </a:r>
            <a:r>
              <a:rPr lang="ru-RU" dirty="0" err="1"/>
              <a:t>get</a:t>
            </a:r>
            <a:r>
              <a:rPr lang="ru-RU" dirty="0"/>
              <a:t>(), но при этом может считывать символы новой строки. Функция которая считывает строку как тип </a:t>
            </a:r>
            <a:r>
              <a:rPr lang="en-US" dirty="0"/>
              <a:t>string </a:t>
            </a:r>
            <a:r>
              <a:rPr lang="ru-RU" dirty="0"/>
              <a:t>находиться в файле </a:t>
            </a:r>
            <a:r>
              <a:rPr lang="en-US" dirty="0"/>
              <a:t>&lt;string&gt;.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err="1"/>
              <a:t>ignore</a:t>
            </a:r>
            <a:r>
              <a:rPr lang="ru-RU" dirty="0"/>
              <a:t>() — игнорирует первый символ из потока.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err="1"/>
              <a:t>ignore</a:t>
            </a:r>
            <a:r>
              <a:rPr lang="ru-RU" dirty="0"/>
              <a:t>(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nCount</a:t>
            </a:r>
            <a:r>
              <a:rPr lang="ru-RU" dirty="0"/>
              <a:t>) — игнорирует первые </a:t>
            </a:r>
            <a:r>
              <a:rPr lang="ru-RU" dirty="0" err="1"/>
              <a:t>nCount</a:t>
            </a:r>
            <a:r>
              <a:rPr lang="ru-RU" dirty="0"/>
              <a:t> (количество) символов из потока.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err="1"/>
              <a:t>peek</a:t>
            </a:r>
            <a:r>
              <a:rPr lang="ru-RU" dirty="0"/>
              <a:t>() — считывает символ из потока, при этом не удаляя его из потока.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err="1"/>
              <a:t>unget</a:t>
            </a:r>
            <a:r>
              <a:rPr lang="ru-RU" dirty="0"/>
              <a:t>() — возвращает последний считанный символ обратно в поток, чтобы его можно было извлечь в следующий раз.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err="1"/>
              <a:t>putback</a:t>
            </a:r>
            <a:r>
              <a:rPr lang="ru-RU" dirty="0"/>
              <a:t>(</a:t>
            </a:r>
            <a:r>
              <a:rPr lang="ru-RU" dirty="0" err="1"/>
              <a:t>char</a:t>
            </a:r>
            <a:r>
              <a:rPr lang="ru-RU" dirty="0"/>
              <a:t> </a:t>
            </a:r>
            <a:r>
              <a:rPr lang="ru-RU" dirty="0" err="1"/>
              <a:t>ch</a:t>
            </a:r>
            <a:r>
              <a:rPr lang="ru-RU" dirty="0"/>
              <a:t>) — помещает выбранный вами символ обратно в поток, чтобы его можно было извлечь в следующий раз.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88473" y="4417736"/>
            <a:ext cx="111900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Есть 6 потоковых классов, которые используются для чтения и записи строк: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istringstream</a:t>
            </a:r>
            <a:r>
              <a:rPr lang="en-US" dirty="0"/>
              <a:t> (</a:t>
            </a:r>
            <a:r>
              <a:rPr lang="ru-RU" dirty="0"/>
              <a:t>является дочерним классу </a:t>
            </a:r>
            <a:r>
              <a:rPr lang="en-US" dirty="0" err="1"/>
              <a:t>istream</a:t>
            </a:r>
            <a:r>
              <a:rPr lang="en-US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ostringstream</a:t>
            </a:r>
            <a:r>
              <a:rPr lang="en-US" dirty="0"/>
              <a:t> (</a:t>
            </a:r>
            <a:r>
              <a:rPr lang="ru-RU" dirty="0"/>
              <a:t>является дочерним классу </a:t>
            </a:r>
            <a:r>
              <a:rPr lang="en-US" dirty="0" err="1"/>
              <a:t>ostream</a:t>
            </a:r>
            <a:r>
              <a:rPr lang="en-US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stringstream</a:t>
            </a:r>
            <a:r>
              <a:rPr lang="en-US" dirty="0"/>
              <a:t> (</a:t>
            </a:r>
            <a:r>
              <a:rPr lang="ru-RU" dirty="0"/>
              <a:t>является дочерним классу </a:t>
            </a:r>
            <a:r>
              <a:rPr lang="en-US" dirty="0" err="1"/>
              <a:t>iostream</a:t>
            </a:r>
            <a:r>
              <a:rPr lang="en-US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wistringstream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wostringstream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wstringstream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Чтобы использовать </a:t>
            </a:r>
            <a:r>
              <a:rPr lang="ru-RU" dirty="0" err="1"/>
              <a:t>stringstream</a:t>
            </a:r>
            <a:r>
              <a:rPr lang="ru-RU" dirty="0"/>
              <a:t>, нужно подключить заголовочный файл </a:t>
            </a:r>
            <a:r>
              <a:rPr lang="ru-RU" dirty="0" err="1"/>
              <a:t>sstream</a:t>
            </a:r>
            <a:r>
              <a:rPr lang="ru-RU" dirty="0"/>
              <a:t>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658641" y="4002402"/>
            <a:ext cx="30497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>
                <a:latin typeface="Calibri" panose="020F0502020204030204" pitchFamily="34" charset="0"/>
              </a:rPr>
              <a:t>Строковые потоки</a:t>
            </a:r>
          </a:p>
        </p:txBody>
      </p:sp>
    </p:spTree>
    <p:extLst>
      <p:ext uri="{BB962C8B-B14F-4D97-AF65-F5344CB8AC3E}">
        <p14:creationId xmlns:p14="http://schemas.microsoft.com/office/powerpoint/2010/main" val="3312637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Файловые потоки ввода вывода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31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93417" y="1100571"/>
            <a:ext cx="112353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Есть три основных класса файлового ввода/вывода в C++: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ifstream</a:t>
            </a:r>
            <a:r>
              <a:rPr lang="ru-RU" dirty="0"/>
              <a:t> (является дочерним классу </a:t>
            </a:r>
            <a:r>
              <a:rPr lang="ru-RU" dirty="0" err="1"/>
              <a:t>istream</a:t>
            </a:r>
            <a:r>
              <a:rPr lang="ru-RU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ofstream</a:t>
            </a:r>
            <a:r>
              <a:rPr lang="ru-RU" dirty="0"/>
              <a:t> (является дочерним классу </a:t>
            </a:r>
            <a:r>
              <a:rPr lang="ru-RU" dirty="0" err="1"/>
              <a:t>ostream</a:t>
            </a:r>
            <a:r>
              <a:rPr lang="ru-RU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fstream</a:t>
            </a:r>
            <a:r>
              <a:rPr lang="ru-RU" dirty="0"/>
              <a:t> (является дочерним классу </a:t>
            </a:r>
            <a:r>
              <a:rPr lang="ru-RU" dirty="0" err="1"/>
              <a:t>iostream</a:t>
            </a:r>
            <a:r>
              <a:rPr lang="ru-RU" dirty="0"/>
              <a:t>).</a:t>
            </a:r>
          </a:p>
          <a:p>
            <a:r>
              <a:rPr lang="ru-RU" dirty="0"/>
              <a:t>Для их использования нужно всего лишь подключить заголовочный файл </a:t>
            </a:r>
            <a:r>
              <a:rPr lang="ru-RU" b="1" dirty="0" err="1"/>
              <a:t>fstream</a:t>
            </a:r>
            <a:r>
              <a:rPr lang="ru-RU" dirty="0"/>
              <a:t>.</a:t>
            </a:r>
          </a:p>
          <a:p>
            <a:r>
              <a:rPr lang="ru-RU" dirty="0"/>
              <a:t>Файловые потоки как и строковые определяются программистом, они требуют открытия и явного закрытия потока вызова метода </a:t>
            </a:r>
            <a:r>
              <a:rPr lang="en-US" dirty="0"/>
              <a:t>close()</a:t>
            </a:r>
            <a:r>
              <a:rPr lang="ru-RU" dirty="0"/>
              <a:t>.</a:t>
            </a:r>
          </a:p>
          <a:p>
            <a:r>
              <a:rPr lang="ru-RU" dirty="0"/>
              <a:t>Вывод в файл строго буферизованный по причинам производительности, однако можно принудительно очистить буфер закрытием файла или же </a:t>
            </a:r>
            <a:r>
              <a:rPr lang="ru-RU" i="1" u="sng" dirty="0"/>
              <a:t>метод </a:t>
            </a:r>
            <a:r>
              <a:rPr lang="ru-RU" i="1" u="sng" dirty="0" err="1"/>
              <a:t>ostream</a:t>
            </a:r>
            <a:r>
              <a:rPr lang="ru-RU" i="1" u="sng" dirty="0"/>
              <a:t>::</a:t>
            </a:r>
            <a:r>
              <a:rPr lang="ru-RU" i="1" u="sng" dirty="0" err="1"/>
              <a:t>flush</a:t>
            </a:r>
            <a:r>
              <a:rPr lang="ru-RU" i="1" u="sng" dirty="0"/>
              <a:t>()</a:t>
            </a:r>
            <a:r>
              <a:rPr lang="ru-RU" dirty="0"/>
              <a:t>, или отправив </a:t>
            </a:r>
            <a:r>
              <a:rPr lang="ru-RU" i="1" u="sng" dirty="0" err="1"/>
              <a:t>std</a:t>
            </a:r>
            <a:r>
              <a:rPr lang="ru-RU" i="1" u="sng" dirty="0"/>
              <a:t>::</a:t>
            </a:r>
            <a:r>
              <a:rPr lang="ru-RU" i="1" u="sng" dirty="0" err="1"/>
              <a:t>flush</a:t>
            </a:r>
            <a:r>
              <a:rPr lang="ru-RU" dirty="0"/>
              <a:t> в выходной поток.</a:t>
            </a:r>
          </a:p>
          <a:p>
            <a:r>
              <a:rPr lang="ru-RU" b="1" dirty="0"/>
              <a:t>Интересный нюанс</a:t>
            </a:r>
            <a:r>
              <a:rPr lang="ru-RU" dirty="0"/>
              <a:t>: Поскольку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endl</a:t>
            </a:r>
            <a:r>
              <a:rPr lang="ru-RU" dirty="0"/>
              <a:t>; также очищает выходной поток, то его чрезмерное использование (приводящее к ненужным очисткам буфера) может повлиять на производительность программы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78326" y="4123522"/>
            <a:ext cx="113455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Конструкторы файлового потока принимают необязательный второй параметр, который позволяет указать программисту способ открытия файла. В качестве этого параметра можно передавать следующие флаги (которые находятся в классе </a:t>
            </a:r>
            <a:r>
              <a:rPr lang="ru-RU" dirty="0" err="1"/>
              <a:t>ios</a:t>
            </a:r>
            <a:r>
              <a:rPr lang="ru-RU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app</a:t>
            </a:r>
            <a:r>
              <a:rPr lang="ru-RU" dirty="0"/>
              <a:t> — открывает файл в режиме добавления;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ate</a:t>
            </a:r>
            <a:r>
              <a:rPr lang="ru-RU" dirty="0"/>
              <a:t> — переходит в конец файла перед чтением/записью;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binary</a:t>
            </a:r>
            <a:r>
              <a:rPr lang="ru-RU" dirty="0"/>
              <a:t> — открывает файл в бинарном режиме (вместо текстового режима);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in</a:t>
            </a:r>
            <a:r>
              <a:rPr lang="ru-RU" dirty="0"/>
              <a:t> — открывает файл в режиме чтения (по умолчанию для </a:t>
            </a:r>
            <a:r>
              <a:rPr lang="ru-RU" dirty="0" err="1"/>
              <a:t>ifstream</a:t>
            </a:r>
            <a:r>
              <a:rPr lang="ru-RU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out</a:t>
            </a:r>
            <a:r>
              <a:rPr lang="ru-RU" dirty="0"/>
              <a:t> — открывает файл в режиме записи (по умолчанию для </a:t>
            </a:r>
            <a:r>
              <a:rPr lang="ru-RU" dirty="0" err="1"/>
              <a:t>ofstream</a:t>
            </a:r>
            <a:r>
              <a:rPr lang="ru-RU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trunc</a:t>
            </a:r>
            <a:r>
              <a:rPr lang="ru-RU" dirty="0"/>
              <a:t> — удаляет файл, если он уже существует.</a:t>
            </a:r>
          </a:p>
        </p:txBody>
      </p:sp>
    </p:spTree>
    <p:extLst>
      <p:ext uri="{BB962C8B-B14F-4D97-AF65-F5344CB8AC3E}">
        <p14:creationId xmlns:p14="http://schemas.microsoft.com/office/powerpoint/2010/main" val="3142687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Файловый указатель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32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731822" y="1295219"/>
            <a:ext cx="1072835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Каждый класс файлового ввода/вывода содержит </a:t>
            </a:r>
            <a:r>
              <a:rPr lang="ru-RU" b="1" dirty="0"/>
              <a:t>файловый указатель</a:t>
            </a:r>
            <a:r>
              <a:rPr lang="ru-RU" dirty="0"/>
              <a:t>, который используется для отслеживания текущей позиции чтения/записи данных в файл. Любая запись в файл или чтение содержимого файла происходит в текущем местоположении файлового указателя.</a:t>
            </a:r>
          </a:p>
          <a:p>
            <a:r>
              <a:rPr lang="ru-RU" dirty="0"/>
              <a:t>До этого момента мы осуществляли последовательный доступ к файлам, т.е. выполняли чтение/запись файла по порядку. Тем не менее, мы можем выполнить и произвольный доступ к файлу, т.е. перемещаться по файлу, как захотим. Это может быть полезно, когда файл имеет обширное содержимое, а нам нужна всего лишь небольшая конкретная запись из всего этого. </a:t>
            </a:r>
          </a:p>
          <a:p>
            <a:r>
              <a:rPr lang="ru-RU" dirty="0"/>
              <a:t>Произвольный доступ к файлу осуществляется путём манипулирования файловым указателем с помощью методов </a:t>
            </a:r>
            <a:r>
              <a:rPr lang="ru-RU" dirty="0" err="1"/>
              <a:t>seekg</a:t>
            </a:r>
            <a:r>
              <a:rPr lang="ru-RU" dirty="0"/>
              <a:t>() (для ввода) и </a:t>
            </a:r>
            <a:r>
              <a:rPr lang="ru-RU" dirty="0" err="1"/>
              <a:t>seekp</a:t>
            </a:r>
            <a:r>
              <a:rPr lang="ru-RU" dirty="0"/>
              <a:t>() (для вывода). </a:t>
            </a:r>
          </a:p>
          <a:p>
            <a:r>
              <a:rPr lang="ru-RU" dirty="0"/>
              <a:t>Методы </a:t>
            </a:r>
            <a:r>
              <a:rPr lang="ru-RU" dirty="0" err="1"/>
              <a:t>seekg</a:t>
            </a:r>
            <a:r>
              <a:rPr lang="ru-RU" dirty="0"/>
              <a:t>() и </a:t>
            </a:r>
            <a:r>
              <a:rPr lang="ru-RU" dirty="0" err="1"/>
              <a:t>seekp</a:t>
            </a:r>
            <a:r>
              <a:rPr lang="ru-RU" dirty="0"/>
              <a:t>() принимают следующие два параметра: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смещение</a:t>
            </a:r>
            <a:r>
              <a:rPr lang="ru-RU" dirty="0"/>
              <a:t> на которое следует переместить файловый указатель (измеряется в байтах);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флаг</a:t>
            </a:r>
            <a:r>
              <a:rPr lang="ru-RU" dirty="0"/>
              <a:t> </a:t>
            </a:r>
            <a:r>
              <a:rPr lang="ru-RU" dirty="0" err="1"/>
              <a:t>ios</a:t>
            </a:r>
            <a:r>
              <a:rPr lang="ru-RU" dirty="0"/>
              <a:t>, который обозначает место, от которого следует отталкиваться при смещении. </a:t>
            </a:r>
          </a:p>
          <a:p>
            <a:r>
              <a:rPr lang="ru-RU" dirty="0"/>
              <a:t>Флаги </a:t>
            </a:r>
            <a:r>
              <a:rPr lang="ru-RU" dirty="0" err="1"/>
              <a:t>ios</a:t>
            </a:r>
            <a:r>
              <a:rPr lang="ru-RU" dirty="0"/>
              <a:t>, которые принимают методы </a:t>
            </a:r>
            <a:r>
              <a:rPr lang="ru-RU" dirty="0" err="1"/>
              <a:t>seekg</a:t>
            </a:r>
            <a:r>
              <a:rPr lang="ru-RU" dirty="0"/>
              <a:t>() и </a:t>
            </a:r>
            <a:r>
              <a:rPr lang="ru-RU" dirty="0" err="1"/>
              <a:t>seekp</a:t>
            </a:r>
            <a:r>
              <a:rPr lang="ru-RU" dirty="0"/>
              <a:t>() в качестве второго параметра: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beg</a:t>
            </a:r>
            <a:r>
              <a:rPr lang="ru-RU" dirty="0"/>
              <a:t> — </a:t>
            </a:r>
            <a:r>
              <a:rPr lang="ru-RU" dirty="0" err="1"/>
              <a:t>cмещение</a:t>
            </a:r>
            <a:r>
              <a:rPr lang="ru-RU" dirty="0"/>
              <a:t> относительно начала файла (по умолчанию);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cur</a:t>
            </a:r>
            <a:r>
              <a:rPr lang="ru-RU" dirty="0"/>
              <a:t> — </a:t>
            </a:r>
            <a:r>
              <a:rPr lang="ru-RU" dirty="0" err="1"/>
              <a:t>cмещение</a:t>
            </a:r>
            <a:r>
              <a:rPr lang="ru-RU" dirty="0"/>
              <a:t> относительно текущего местоположения файлового указателя;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end</a:t>
            </a:r>
            <a:r>
              <a:rPr lang="ru-RU" dirty="0"/>
              <a:t> — смещение относительно конца файла.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9840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23331" y="3149823"/>
            <a:ext cx="4545339" cy="558354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32309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55037" y="1043189"/>
            <a:ext cx="6002448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string name;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Weapon(string name): name(name)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Pistol: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Pistol(string name): Weapon(name)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"Pistol 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Sword: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Sword(string name): Weapon(name)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"Sword 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145632" y="1100571"/>
            <a:ext cx="597226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 w(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JustWeapon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Pistol p(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"9mm"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Sword s(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"Excalibur"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w.printName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name: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JustWeapon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p.printName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Pistol name: 9mm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s.printName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Sword name: Excalibur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Weapon* weapons[N] {&amp;w, &amp;p, &amp;s};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weapons[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name: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JustWeapon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name: 9mm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name: Excalibur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Weapon&amp; w2 = p;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 w3 = s;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w2.printName();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name: 9mm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w3.printName();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name: Excalibur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721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Сложный пример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72889" y="1278040"/>
            <a:ext cx="11919111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Type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string name;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damage;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distance;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Weapon(string name,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damage,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distance, Type type):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name(name), damage(damage), distance(distance), type(type)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without_endl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"type: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type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"; name: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name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"; damage: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damage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"; distance: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distance;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without_endl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Type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type;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862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Сложный пример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25429" y="1295219"/>
            <a:ext cx="11866571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Pistol: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rounds_in_holder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string caliber;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Pistol(string name,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damage,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distance,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rounds_in_holder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string caliber):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rounds_in_holder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rounds_in_holder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 caliber(caliber), Weapon(name, damage, distance,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PISTOL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Weapon::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";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rounds_in_holder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rounds_in_holder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"; caliber: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caliber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shotByDistance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distance){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(distance &gt;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-&gt;distance){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"To far"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}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damage;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36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Сложный пример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93417" y="1489866"/>
            <a:ext cx="10851913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Sword: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string steel;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length;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Sword(string name,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damage, string steel,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length):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steel(steel), length(length), Weapon(name, damage, length,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SWORD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Weapon::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"; steel: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steel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"; length: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length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strike(){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damage;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59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Сложный пример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00377" y="1118118"/>
            <a:ext cx="1189162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NAMES_COUNT =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::string PISTOL_NAMES[NAMES_COUNT] 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"FN Five-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seveN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"Smith &amp; Wesson Model 500"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"FN-FNP45"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"Beretta 92"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"Glock-17"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::string CALIBER_NAMES[NAMES_COUNT] 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"5,7×28mm"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".500 S&amp;W Mag"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".45 ACP"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"9x19mm"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"9x19mm"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::string SWORD_NAMES[NAMES_COUNT] 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Оркрист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"Жало"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Нарсил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Херугрим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Хедхафанг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::string STEEL_NAMES[NAMES_COUNT] 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"09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Г2С"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DX51D"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"30MnB5"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"08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Х18Н10Т"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"С345-09Г2С"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488482" y="4336540"/>
            <a:ext cx="521267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Pistol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generate_pistol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pistol = rand() % NAMES_COUNT;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Pistol(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PISTOL_NAMES[pistol],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)rand() /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RAND_MAX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)rand() /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RAND_MAX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rand() %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CALIBER_NAMES[pistol]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488482" y="2520658"/>
            <a:ext cx="521267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Sword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generate_sword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Sword(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SWORD_NAMES[rand() % NAMES_COUNT],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)rand() /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RAND_MAX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STEEL_NAMES[rand() % NAMES_COUNT],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)rand() /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RAND_MAX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00377" y="2814004"/>
            <a:ext cx="6096000" cy="338554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Weapon* weapons[N];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void_weapons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[N];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(rand() %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generate_pistol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void_weapons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*)weapons[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generate_sword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void_weapons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*)weapons[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856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Сложный пример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94916" y="3612935"/>
            <a:ext cx="1031727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--|-- Без приведения указателя --|--</a:t>
            </a:r>
          </a:p>
          <a:p>
            <a:endParaRPr lang="ru-RU" sz="1600" dirty="0"/>
          </a:p>
          <a:p>
            <a:r>
              <a:rPr lang="ru-RU" sz="1600" dirty="0" err="1"/>
              <a:t>type</a:t>
            </a:r>
            <a:r>
              <a:rPr lang="ru-RU" sz="1600" dirty="0"/>
              <a:t>: 1; </a:t>
            </a:r>
            <a:r>
              <a:rPr lang="ru-RU" sz="1600" dirty="0" err="1"/>
              <a:t>name</a:t>
            </a:r>
            <a:r>
              <a:rPr lang="ru-RU" sz="1600" dirty="0"/>
              <a:t>: </a:t>
            </a:r>
            <a:r>
              <a:rPr lang="ru-RU" sz="1600" dirty="0" err="1"/>
              <a:t>Нарсил</a:t>
            </a:r>
            <a:r>
              <a:rPr lang="ru-RU" sz="1600" dirty="0"/>
              <a:t>; </a:t>
            </a:r>
            <a:r>
              <a:rPr lang="ru-RU" sz="1600" dirty="0" err="1"/>
              <a:t>damage</a:t>
            </a:r>
            <a:r>
              <a:rPr lang="ru-RU" sz="1600" dirty="0"/>
              <a:t>: 193.304; </a:t>
            </a:r>
            <a:r>
              <a:rPr lang="ru-RU" sz="1600" dirty="0" err="1"/>
              <a:t>distance</a:t>
            </a:r>
            <a:r>
              <a:rPr lang="ru-RU" sz="1600" dirty="0"/>
              <a:t>: 1.17002</a:t>
            </a:r>
          </a:p>
          <a:p>
            <a:r>
              <a:rPr lang="ru-RU" sz="1600" dirty="0" err="1"/>
              <a:t>type</a:t>
            </a:r>
            <a:r>
              <a:rPr lang="ru-RU" sz="1600" dirty="0"/>
              <a:t>: 0; </a:t>
            </a:r>
            <a:r>
              <a:rPr lang="ru-RU" sz="1600" dirty="0" err="1"/>
              <a:t>name</a:t>
            </a:r>
            <a:r>
              <a:rPr lang="ru-RU" sz="1600" dirty="0"/>
              <a:t>: </a:t>
            </a:r>
            <a:r>
              <a:rPr lang="ru-RU" sz="1600" dirty="0" err="1"/>
              <a:t>Beretta</a:t>
            </a:r>
            <a:r>
              <a:rPr lang="ru-RU" sz="1600" dirty="0"/>
              <a:t> 92; </a:t>
            </a:r>
            <a:r>
              <a:rPr lang="ru-RU" sz="1600" dirty="0" err="1"/>
              <a:t>damage</a:t>
            </a:r>
            <a:r>
              <a:rPr lang="ru-RU" sz="1600" dirty="0"/>
              <a:t>: 89.5962; </a:t>
            </a:r>
            <a:r>
              <a:rPr lang="ru-RU" sz="1600" dirty="0" err="1"/>
              <a:t>distance</a:t>
            </a:r>
            <a:r>
              <a:rPr lang="ru-RU" sz="1600" dirty="0"/>
              <a:t>: 822.84</a:t>
            </a:r>
          </a:p>
          <a:p>
            <a:r>
              <a:rPr lang="ru-RU" sz="1600" dirty="0" err="1"/>
              <a:t>type</a:t>
            </a:r>
            <a:r>
              <a:rPr lang="ru-RU" sz="1600" dirty="0"/>
              <a:t>: 1; </a:t>
            </a:r>
            <a:r>
              <a:rPr lang="ru-RU" sz="1600" dirty="0" err="1"/>
              <a:t>name</a:t>
            </a:r>
            <a:r>
              <a:rPr lang="ru-RU" sz="1600" dirty="0"/>
              <a:t>: </a:t>
            </a:r>
            <a:r>
              <a:rPr lang="ru-RU" sz="1600" dirty="0" err="1"/>
              <a:t>Оркрист</a:t>
            </a:r>
            <a:r>
              <a:rPr lang="ru-RU" sz="1600" dirty="0"/>
              <a:t>; </a:t>
            </a:r>
            <a:r>
              <a:rPr lang="ru-RU" sz="1600" dirty="0" err="1"/>
              <a:t>damage</a:t>
            </a:r>
            <a:r>
              <a:rPr lang="ru-RU" sz="1600" dirty="0"/>
              <a:t>: 710.501; </a:t>
            </a:r>
            <a:r>
              <a:rPr lang="ru-RU" sz="1600" dirty="0" err="1"/>
              <a:t>distance</a:t>
            </a:r>
            <a:r>
              <a:rPr lang="ru-RU" sz="1600" dirty="0"/>
              <a:t>: 0.60799</a:t>
            </a:r>
          </a:p>
          <a:p>
            <a:r>
              <a:rPr lang="ru-RU" sz="1600" dirty="0" err="1"/>
              <a:t>type</a:t>
            </a:r>
            <a:r>
              <a:rPr lang="ru-RU" sz="1600" dirty="0"/>
              <a:t>: 1; </a:t>
            </a:r>
            <a:r>
              <a:rPr lang="ru-RU" sz="1600" dirty="0" err="1"/>
              <a:t>name</a:t>
            </a:r>
            <a:r>
              <a:rPr lang="ru-RU" sz="1600" dirty="0"/>
              <a:t>: </a:t>
            </a:r>
            <a:r>
              <a:rPr lang="ru-RU" sz="1600" dirty="0" err="1"/>
              <a:t>Оркрист</a:t>
            </a:r>
            <a:r>
              <a:rPr lang="ru-RU" sz="1600" dirty="0"/>
              <a:t>; </a:t>
            </a:r>
            <a:r>
              <a:rPr lang="ru-RU" sz="1600" dirty="0" err="1"/>
              <a:t>damage</a:t>
            </a:r>
            <a:r>
              <a:rPr lang="ru-RU" sz="1600" dirty="0"/>
              <a:t>: 364.452; </a:t>
            </a:r>
            <a:r>
              <a:rPr lang="ru-RU" sz="1600" dirty="0" err="1"/>
              <a:t>distance</a:t>
            </a:r>
            <a:r>
              <a:rPr lang="ru-RU" sz="1600" dirty="0"/>
              <a:t>: 0.331797</a:t>
            </a:r>
          </a:p>
          <a:p>
            <a:r>
              <a:rPr lang="ru-RU" sz="1600" dirty="0" err="1"/>
              <a:t>type</a:t>
            </a:r>
            <a:r>
              <a:rPr lang="ru-RU" sz="1600" dirty="0"/>
              <a:t>: 1; </a:t>
            </a:r>
            <a:r>
              <a:rPr lang="ru-RU" sz="1600" dirty="0" err="1"/>
              <a:t>name</a:t>
            </a:r>
            <a:r>
              <a:rPr lang="ru-RU" sz="1600" dirty="0"/>
              <a:t>: </a:t>
            </a:r>
            <a:r>
              <a:rPr lang="ru-RU" sz="1600" dirty="0" err="1"/>
              <a:t>Хедхафанг</a:t>
            </a:r>
            <a:r>
              <a:rPr lang="ru-RU" sz="1600" dirty="0"/>
              <a:t>; </a:t>
            </a:r>
            <a:r>
              <a:rPr lang="ru-RU" sz="1600" dirty="0" err="1"/>
              <a:t>damage</a:t>
            </a:r>
            <a:r>
              <a:rPr lang="ru-RU" sz="1600" dirty="0"/>
              <a:t>: 119.083; </a:t>
            </a:r>
            <a:r>
              <a:rPr lang="ru-RU" sz="1600" dirty="0" err="1"/>
              <a:t>distance</a:t>
            </a:r>
            <a:r>
              <a:rPr lang="ru-RU" sz="1600" dirty="0"/>
              <a:t>: 0.0178228</a:t>
            </a:r>
          </a:p>
          <a:p>
            <a:r>
              <a:rPr lang="ru-RU" sz="1600" dirty="0" err="1"/>
              <a:t>type</a:t>
            </a:r>
            <a:r>
              <a:rPr lang="ru-RU" sz="1600" dirty="0"/>
              <a:t>: 0; </a:t>
            </a:r>
            <a:r>
              <a:rPr lang="ru-RU" sz="1600" dirty="0" err="1"/>
              <a:t>name</a:t>
            </a:r>
            <a:r>
              <a:rPr lang="ru-RU" sz="1600" dirty="0"/>
              <a:t>: </a:t>
            </a:r>
            <a:r>
              <a:rPr lang="ru-RU" sz="1600" dirty="0" err="1"/>
              <a:t>Smith</a:t>
            </a:r>
            <a:r>
              <a:rPr lang="ru-RU" sz="1600" dirty="0"/>
              <a:t> &amp; </a:t>
            </a:r>
            <a:r>
              <a:rPr lang="ru-RU" sz="1600" dirty="0" err="1"/>
              <a:t>Wesson</a:t>
            </a:r>
            <a:r>
              <a:rPr lang="ru-RU" sz="1600" dirty="0"/>
              <a:t> </a:t>
            </a:r>
            <a:r>
              <a:rPr lang="ru-RU" sz="1600" dirty="0" err="1"/>
              <a:t>Model</a:t>
            </a:r>
            <a:r>
              <a:rPr lang="ru-RU" sz="1600" dirty="0"/>
              <a:t> 500; </a:t>
            </a:r>
            <a:r>
              <a:rPr lang="ru-RU" sz="1600" dirty="0" err="1"/>
              <a:t>damage</a:t>
            </a:r>
            <a:r>
              <a:rPr lang="ru-RU" sz="1600" dirty="0"/>
              <a:t>: 57.1184; </a:t>
            </a:r>
            <a:r>
              <a:rPr lang="ru-RU" sz="1600" dirty="0" err="1"/>
              <a:t>distance</a:t>
            </a:r>
            <a:r>
              <a:rPr lang="ru-RU" sz="1600" dirty="0"/>
              <a:t>: 601.764</a:t>
            </a:r>
          </a:p>
          <a:p>
            <a:r>
              <a:rPr lang="ru-RU" sz="1600" dirty="0" err="1"/>
              <a:t>type</a:t>
            </a:r>
            <a:r>
              <a:rPr lang="ru-RU" sz="1600" dirty="0"/>
              <a:t>: 1; </a:t>
            </a:r>
            <a:r>
              <a:rPr lang="ru-RU" sz="1600" dirty="0" err="1"/>
              <a:t>name</a:t>
            </a:r>
            <a:r>
              <a:rPr lang="ru-RU" sz="1600" dirty="0"/>
              <a:t>: Жало; </a:t>
            </a:r>
            <a:r>
              <a:rPr lang="ru-RU" sz="1600" dirty="0" err="1"/>
              <a:t>damage</a:t>
            </a:r>
            <a:r>
              <a:rPr lang="ru-RU" sz="1600" dirty="0"/>
              <a:t>: 450.789; </a:t>
            </a:r>
            <a:r>
              <a:rPr lang="ru-RU" sz="1600" dirty="0" err="1"/>
              <a:t>distance</a:t>
            </a:r>
            <a:r>
              <a:rPr lang="ru-RU" sz="1600" dirty="0"/>
              <a:t>: 0.114078</a:t>
            </a:r>
          </a:p>
          <a:p>
            <a:r>
              <a:rPr lang="ru-RU" sz="1600" dirty="0" err="1"/>
              <a:t>type</a:t>
            </a:r>
            <a:r>
              <a:rPr lang="ru-RU" sz="1600" dirty="0"/>
              <a:t>: 0; </a:t>
            </a:r>
            <a:r>
              <a:rPr lang="ru-RU" sz="1600" dirty="0" err="1"/>
              <a:t>name</a:t>
            </a:r>
            <a:r>
              <a:rPr lang="ru-RU" sz="1600" dirty="0"/>
              <a:t>: FN-FNP45; </a:t>
            </a:r>
            <a:r>
              <a:rPr lang="ru-RU" sz="1600" dirty="0" err="1"/>
              <a:t>damage</a:t>
            </a:r>
            <a:r>
              <a:rPr lang="ru-RU" sz="1600" dirty="0"/>
              <a:t>: 80.2606; </a:t>
            </a:r>
            <a:r>
              <a:rPr lang="ru-RU" sz="1600" dirty="0" err="1"/>
              <a:t>distance</a:t>
            </a:r>
            <a:r>
              <a:rPr lang="ru-RU" sz="1600" dirty="0"/>
              <a:t>: 519.883</a:t>
            </a:r>
          </a:p>
          <a:p>
            <a:r>
              <a:rPr lang="ru-RU" sz="1600" dirty="0" err="1"/>
              <a:t>type</a:t>
            </a:r>
            <a:r>
              <a:rPr lang="ru-RU" sz="1600" dirty="0"/>
              <a:t>: 1; </a:t>
            </a:r>
            <a:r>
              <a:rPr lang="ru-RU" sz="1600" dirty="0" err="1"/>
              <a:t>name</a:t>
            </a:r>
            <a:r>
              <a:rPr lang="ru-RU" sz="1600" dirty="0"/>
              <a:t>: Жало; </a:t>
            </a:r>
            <a:r>
              <a:rPr lang="ru-RU" sz="1600" dirty="0" err="1"/>
              <a:t>damage</a:t>
            </a:r>
            <a:r>
              <a:rPr lang="ru-RU" sz="1600" dirty="0"/>
              <a:t>: 955.901; </a:t>
            </a:r>
            <a:r>
              <a:rPr lang="ru-RU" sz="1600" dirty="0" err="1"/>
              <a:t>distance</a:t>
            </a:r>
            <a:r>
              <a:rPr lang="ru-RU" sz="1600" dirty="0"/>
              <a:t>: 1.07871</a:t>
            </a:r>
          </a:p>
          <a:p>
            <a:r>
              <a:rPr lang="ru-RU" sz="1600" dirty="0" err="1"/>
              <a:t>type</a:t>
            </a:r>
            <a:r>
              <a:rPr lang="ru-RU" sz="1600" dirty="0"/>
              <a:t>: 0; </a:t>
            </a:r>
            <a:r>
              <a:rPr lang="ru-RU" sz="1600" dirty="0" err="1"/>
              <a:t>name</a:t>
            </a:r>
            <a:r>
              <a:rPr lang="ru-RU" sz="1600" dirty="0"/>
              <a:t>: </a:t>
            </a:r>
            <a:r>
              <a:rPr lang="ru-RU" sz="1600" dirty="0" err="1"/>
              <a:t>Smith</a:t>
            </a:r>
            <a:r>
              <a:rPr lang="ru-RU" sz="1600" dirty="0"/>
              <a:t> &amp; </a:t>
            </a:r>
            <a:r>
              <a:rPr lang="ru-RU" sz="1600" dirty="0" err="1"/>
              <a:t>Wesson</a:t>
            </a:r>
            <a:r>
              <a:rPr lang="ru-RU" sz="1600" dirty="0"/>
              <a:t> </a:t>
            </a:r>
            <a:r>
              <a:rPr lang="ru-RU" sz="1600" dirty="0" err="1"/>
              <a:t>Model</a:t>
            </a:r>
            <a:r>
              <a:rPr lang="ru-RU" sz="1600" dirty="0"/>
              <a:t> 500; </a:t>
            </a:r>
            <a:r>
              <a:rPr lang="ru-RU" sz="1600" dirty="0" err="1"/>
              <a:t>damage</a:t>
            </a:r>
            <a:r>
              <a:rPr lang="ru-RU" sz="1600" dirty="0"/>
              <a:t>: 23.5328; </a:t>
            </a:r>
            <a:r>
              <a:rPr lang="ru-RU" sz="1600" dirty="0" err="1"/>
              <a:t>distance</a:t>
            </a:r>
            <a:r>
              <a:rPr lang="ru-RU" sz="1600" dirty="0"/>
              <a:t>: 862.239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93417" y="1247229"/>
            <a:ext cx="116985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"--|-- 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Без приведения указателя --|--\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void_weapons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].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(); // error: request for member '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printCharacteristics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' in '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void_weapons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]', which is of non-class type 'void*'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// weapons[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]-&gt;strike(); // error: 'class Weapon' has no member named 'strike'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// weapons[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]-&gt;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shotByDistance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((double)rand() / RAND_MAX * 1000); // error: 'class Weapon' has no member named '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shotByDistance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'; did you mean 'distance'?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48654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3568</TotalTime>
  <Words>2716</Words>
  <Application>Microsoft Office PowerPoint</Application>
  <PresentationFormat>Широкоэкранный</PresentationFormat>
  <Paragraphs>652</Paragraphs>
  <Slides>33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Пысин Максим Дмитриевич</cp:lastModifiedBy>
  <cp:revision>283</cp:revision>
  <dcterms:created xsi:type="dcterms:W3CDTF">2018-10-31T17:08:02Z</dcterms:created>
  <dcterms:modified xsi:type="dcterms:W3CDTF">2025-10-13T02:27:15Z</dcterms:modified>
</cp:coreProperties>
</file>