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71" r:id="rId4"/>
    <p:sldId id="272" r:id="rId5"/>
    <p:sldId id="273" r:id="rId6"/>
    <p:sldId id="282" r:id="rId7"/>
    <p:sldId id="283" r:id="rId8"/>
    <p:sldId id="284" r:id="rId9"/>
    <p:sldId id="275" r:id="rId10"/>
    <p:sldId id="276" r:id="rId11"/>
    <p:sldId id="277" r:id="rId12"/>
    <p:sldId id="280" r:id="rId13"/>
    <p:sldId id="281" r:id="rId14"/>
    <p:sldId id="286" r:id="rId15"/>
    <p:sldId id="289" r:id="rId16"/>
    <p:sldId id="290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4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0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5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5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0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6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FDA1-F058-4028-B0A7-BE570C8CAEA7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C6D-9E37-42AA-9E49-A68B2093C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7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79535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br.com/ru/post/351756/" TargetMode="External"/><Relationship Id="rId5" Type="http://schemas.openxmlformats.org/officeDocument/2006/relationships/hyperlink" Target="https://habr.com/ru/post/193138/" TargetMode="External"/><Relationship Id="rId4" Type="http://schemas.openxmlformats.org/officeDocument/2006/relationships/hyperlink" Target="https://habr.com/ru/post/16938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1414" y="2492596"/>
            <a:ext cx="3730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Тестирование программного обеспечения.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1" y="384237"/>
            <a:ext cx="4437466" cy="597104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546450" y="5562021"/>
            <a:ext cx="34494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https://habr.com/ru/post/279535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https://habr.com/ru/post/169381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https://habr.com/ru/post/193138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https://habr.com/ru/post/351756/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9855" y="780055"/>
            <a:ext cx="113499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222222"/>
                </a:solidFill>
              </a:rPr>
              <a:t>Integration</a:t>
            </a:r>
            <a:r>
              <a:rPr lang="ru-RU" b="1" dirty="0" smtClean="0">
                <a:solidFill>
                  <a:srgbClr val="222222"/>
                </a:solidFill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</a:rPr>
              <a:t>Testing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вид тестирования, при котором на соответствие требований проверяется интеграция модулей, их взаимодействие между собой, а также интеграция подсистем в одну общую систему. Для интеграционного тестирования используются компоненты, уже проверенные с помощью модульного тестирования, которые группируются в множества. Данные множества проверяются в соответствии с планом тестирования, составленным для них, а объединяются они через свои интерфейсы.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4893" y="0"/>
            <a:ext cx="4862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Интеграционное тестирование.</a:t>
            </a:r>
            <a:endParaRPr lang="ru-RU" sz="2800" b="1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51" y="3131924"/>
            <a:ext cx="4447891" cy="24982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9855" y="2534381"/>
            <a:ext cx="66418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Существует несколько подходов к интеграционному тестированию:</a:t>
            </a:r>
          </a:p>
          <a:p>
            <a:r>
              <a:rPr lang="ru-RU" dirty="0" smtClean="0"/>
              <a:t>• </a:t>
            </a:r>
            <a:r>
              <a:rPr lang="ru-RU" b="1" dirty="0"/>
              <a:t>Снизу вверх</a:t>
            </a:r>
            <a:r>
              <a:rPr lang="ru-RU" dirty="0"/>
              <a:t>. Сначала собираются и тестируются модули самих нижних уровней, а затем по возрастанию к вершине иерархии. Данный подход требует готовности всех собираемых модулей на всех уровнях системы.</a:t>
            </a:r>
          </a:p>
          <a:p>
            <a:r>
              <a:rPr lang="ru-RU" dirty="0" smtClean="0"/>
              <a:t>• </a:t>
            </a:r>
            <a:r>
              <a:rPr lang="ru-RU" b="1" dirty="0"/>
              <a:t>Сверху вниз</a:t>
            </a:r>
            <a:r>
              <a:rPr lang="ru-RU" dirty="0"/>
              <a:t>. Данный подход предусматривает движение с высокоуровневых модулей, а затем направляется вниз. При этом используются заглушки для тех модулей, которые находятся ниже по уровню, но включение которых в тест еще не произошло.</a:t>
            </a:r>
          </a:p>
          <a:p>
            <a:r>
              <a:rPr lang="ru-RU" dirty="0" smtClean="0"/>
              <a:t>• </a:t>
            </a:r>
            <a:r>
              <a:rPr lang="ru-RU" b="1" dirty="0"/>
              <a:t>Большой взрыв</a:t>
            </a:r>
            <a:r>
              <a:rPr lang="ru-RU" dirty="0"/>
              <a:t>. Все модули всех уровней собираются воедино, а затем тестируется. Данный метод экономит  время, но требует тщательной проработки тест кейсов.</a:t>
            </a:r>
          </a:p>
        </p:txBody>
      </p:sp>
    </p:spTree>
    <p:extLst>
      <p:ext uri="{BB962C8B-B14F-4D97-AF65-F5344CB8AC3E}">
        <p14:creationId xmlns:p14="http://schemas.microsoft.com/office/powerpoint/2010/main" val="144689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0193" y="673335"/>
            <a:ext cx="11340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solidFill>
                  <a:srgbClr val="222222"/>
                </a:solidFill>
              </a:rPr>
              <a:t>System</a:t>
            </a:r>
            <a:r>
              <a:rPr lang="ru-RU" b="1" dirty="0" smtClean="0">
                <a:solidFill>
                  <a:srgbClr val="222222"/>
                </a:solidFill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</a:rPr>
              <a:t>Testing</a:t>
            </a:r>
            <a:endParaRPr lang="ru-RU" b="1" dirty="0" smtClean="0">
              <a:solidFill>
                <a:srgbClr val="222222"/>
              </a:solidFill>
            </a:endParaRP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Основной </a:t>
            </a:r>
            <a:r>
              <a:rPr lang="ru-RU" dirty="0">
                <a:solidFill>
                  <a:srgbClr val="222222"/>
                </a:solidFill>
              </a:rPr>
              <a:t>задачей системного тестирования является проверка как функциональных, так и не функциональных требований в системе в целом. При этом выявляются дефекты, такие как неверное использование ресурсов системы, непредусмотренные комбинации данных пользовательского уровня, несовместимость с окружением, непредусмотренные сценарии использования, отсутствующая или неверная функциональность, неудобство использования и т.д.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97703" y="0"/>
            <a:ext cx="3996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Системное тестирование.</a:t>
            </a:r>
            <a:endParaRPr lang="ru-RU" sz="2800" b="1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8477" y="4732927"/>
            <a:ext cx="7458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Системное тестирование выполняется методом «Черного ящика», т.к. проверяемое множество является «внешними» сущностями, которые не требуют взаимодействия с внутренним устройством программы. Также выполнять его рекомендуется в окружении, максимально приближенном к окружению конечного пользователя.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8478" y="2427661"/>
            <a:ext cx="7458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Выполняя системное тестирование, можно обнаружить следующие типы дефектов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 smtClean="0"/>
              <a:t>•Неправильное </a:t>
            </a:r>
            <a:r>
              <a:rPr lang="ru-RU" dirty="0"/>
              <a:t>использование системных ресурсов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•Непредусмотренные </a:t>
            </a:r>
            <a:r>
              <a:rPr lang="ru-RU" dirty="0"/>
              <a:t>комбинации пользовательских данных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•Проблемы </a:t>
            </a:r>
            <a:r>
              <a:rPr lang="ru-RU" dirty="0"/>
              <a:t>с совместимостью окружения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•Непредусмотренные </a:t>
            </a:r>
            <a:r>
              <a:rPr lang="ru-RU" dirty="0"/>
              <a:t>сценарии использования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•Несоответствие </a:t>
            </a:r>
            <a:r>
              <a:rPr lang="ru-RU" dirty="0"/>
              <a:t>с функциональными требованиями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•Плохое </a:t>
            </a:r>
            <a:r>
              <a:rPr lang="ru-RU" dirty="0"/>
              <a:t>удобство использования.</a:t>
            </a:r>
          </a:p>
        </p:txBody>
      </p:sp>
      <p:pic>
        <p:nvPicPr>
          <p:cNvPr id="6" name="Picture 2" descr="https://lh4.googleusercontent.com/proxy/blHLF-oA-_tE4h6rOQKs2Wm1gC-IcQDqEC9SmsOygUwsl4YbddUyAqIxfTfK-WCuxoe1eyUG4MHP2Xea4T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23" y="2577776"/>
            <a:ext cx="3291327" cy="32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5992" y="80548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 smtClean="0">
                <a:solidFill>
                  <a:srgbClr val="222222"/>
                </a:solidFill>
              </a:rPr>
              <a:t>Acceptance</a:t>
            </a:r>
            <a:r>
              <a:rPr lang="ru-RU" b="1" dirty="0" smtClean="0">
                <a:solidFill>
                  <a:srgbClr val="222222"/>
                </a:solidFill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</a:rPr>
              <a:t>Testing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</a:rPr>
              <a:t>Формальный процесс тестирования, который проверяет соответствие системы требованиям и проводится с целью: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</a:rPr>
              <a:t>• определения удовлетворяет ли система приемочным критериям;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</a:rPr>
              <a:t>• вынесения решения заказчиком или другим уполномоченным лицом принимается приложение или нет.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62252" y="0"/>
            <a:ext cx="4267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Приемочное тестирование.</a:t>
            </a:r>
            <a:endParaRPr lang="ru-RU" sz="2800" b="1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2" y="330932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/>
              <a:t>Результатом приемочного тестирования может стать:</a:t>
            </a:r>
            <a:endParaRPr lang="ru-RU" dirty="0"/>
          </a:p>
          <a:p>
            <a:r>
              <a:rPr lang="ru-RU" dirty="0"/>
              <a:t>• Отправка проекта на доработку.</a:t>
            </a:r>
          </a:p>
          <a:p>
            <a:r>
              <a:rPr lang="ru-RU" dirty="0"/>
              <a:t>• Принятие его заказчиком, в качестве выполненной задачи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dirty="0" smtClean="0"/>
              <a:t>Фаза </a:t>
            </a:r>
            <a:r>
              <a:rPr lang="ru-RU" b="1" dirty="0"/>
              <a:t>приемочного тестирования</a:t>
            </a:r>
            <a:r>
              <a:rPr lang="ru-RU" dirty="0"/>
              <a:t> длится до тех пор, пока заказчик не выносит решение об отправлении приложения на доработку или выдаче приложения.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финальный этап тестирования продукта перед его релизом. При этом, он не является сверх тщательным, всеохватывающим и полным – тестируется, в основном, только основной функционал.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524" y="1644805"/>
            <a:ext cx="4539592" cy="33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5900" y="688063"/>
            <a:ext cx="1138020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</a:rPr>
              <a:t>Функциональные виды </a:t>
            </a:r>
            <a:r>
              <a:rPr lang="ru-RU" b="1" dirty="0" smtClean="0">
                <a:solidFill>
                  <a:srgbClr val="222222"/>
                </a:solidFill>
              </a:rPr>
              <a:t>тестирования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Функциональное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</a:t>
            </a:r>
            <a:r>
              <a:rPr lang="ru-RU" dirty="0">
                <a:solidFill>
                  <a:srgbClr val="222222"/>
                </a:solidFill>
              </a:rPr>
              <a:t>пользовательского </a:t>
            </a:r>
            <a:r>
              <a:rPr lang="ru-RU" dirty="0" smtClean="0">
                <a:solidFill>
                  <a:srgbClr val="222222"/>
                </a:solidFill>
              </a:rPr>
              <a:t>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взаимодействия</a:t>
            </a:r>
          </a:p>
          <a:p>
            <a:r>
              <a:rPr lang="ru-RU" b="1" dirty="0" smtClean="0">
                <a:solidFill>
                  <a:srgbClr val="222222"/>
                </a:solidFill>
              </a:rPr>
              <a:t>Нефункциональные </a:t>
            </a:r>
            <a:r>
              <a:rPr lang="ru-RU" b="1" dirty="0">
                <a:solidFill>
                  <a:srgbClr val="222222"/>
                </a:solidFill>
              </a:rPr>
              <a:t>виды </a:t>
            </a:r>
            <a:r>
              <a:rPr lang="ru-RU" b="1" dirty="0" smtClean="0">
                <a:solidFill>
                  <a:srgbClr val="222222"/>
                </a:solidFill>
              </a:rPr>
              <a:t>тестирования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Все </a:t>
            </a:r>
            <a:r>
              <a:rPr lang="ru-RU" dirty="0">
                <a:solidFill>
                  <a:srgbClr val="222222"/>
                </a:solidFill>
              </a:rPr>
              <a:t>виды тестирования </a:t>
            </a:r>
            <a:r>
              <a:rPr lang="ru-RU" dirty="0" smtClean="0">
                <a:solidFill>
                  <a:srgbClr val="222222"/>
                </a:solidFill>
              </a:rPr>
              <a:t>производительности: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нагрузочное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стрессовое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</a:t>
            </a:r>
            <a:r>
              <a:rPr lang="ru-RU" dirty="0">
                <a:solidFill>
                  <a:srgbClr val="222222"/>
                </a:solidFill>
              </a:rPr>
              <a:t>стабильности или </a:t>
            </a:r>
            <a:r>
              <a:rPr lang="ru-RU" dirty="0" smtClean="0">
                <a:solidFill>
                  <a:srgbClr val="222222"/>
                </a:solidFill>
              </a:rPr>
              <a:t>надежности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объемное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установки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</a:t>
            </a:r>
            <a:r>
              <a:rPr lang="ru-RU" dirty="0">
                <a:solidFill>
                  <a:srgbClr val="222222"/>
                </a:solidFill>
              </a:rPr>
              <a:t>удобства </a:t>
            </a:r>
            <a:r>
              <a:rPr lang="ru-RU" dirty="0" smtClean="0">
                <a:solidFill>
                  <a:srgbClr val="222222"/>
                </a:solidFill>
              </a:rPr>
              <a:t>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</a:t>
            </a:r>
            <a:r>
              <a:rPr lang="ru-RU" dirty="0">
                <a:solidFill>
                  <a:srgbClr val="222222"/>
                </a:solidFill>
              </a:rPr>
              <a:t>на отказ и </a:t>
            </a:r>
            <a:r>
              <a:rPr lang="ru-RU" dirty="0" smtClean="0">
                <a:solidFill>
                  <a:srgbClr val="222222"/>
                </a:solidFill>
              </a:rPr>
              <a:t>восстановление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Конфигурационное тестирование</a:t>
            </a:r>
          </a:p>
          <a:p>
            <a:r>
              <a:rPr lang="ru-RU" b="1" dirty="0" smtClean="0">
                <a:solidFill>
                  <a:srgbClr val="222222"/>
                </a:solidFill>
              </a:rPr>
              <a:t>Связанные </a:t>
            </a:r>
            <a:r>
              <a:rPr lang="ru-RU" b="1" dirty="0">
                <a:solidFill>
                  <a:srgbClr val="222222"/>
                </a:solidFill>
              </a:rPr>
              <a:t>с изменениями виды </a:t>
            </a:r>
            <a:r>
              <a:rPr lang="ru-RU" b="1" dirty="0" smtClean="0">
                <a:solidFill>
                  <a:srgbClr val="222222"/>
                </a:solidFill>
              </a:rPr>
              <a:t>тестирования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Дымовое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Регрессионное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Повторное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Тестирование сборки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Санитарное </a:t>
            </a:r>
            <a:r>
              <a:rPr lang="ru-RU" dirty="0">
                <a:solidFill>
                  <a:srgbClr val="222222"/>
                </a:solidFill>
              </a:rPr>
              <a:t>тестирование или проверка </a:t>
            </a:r>
            <a:r>
              <a:rPr lang="ru-RU" dirty="0" smtClean="0">
                <a:solidFill>
                  <a:srgbClr val="222222"/>
                </a:solidFill>
              </a:rPr>
              <a:t>согласованности/исправности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13682" y="0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Виды тестирования.</a:t>
            </a:r>
            <a:endParaRPr lang="ru-RU" sz="2800" b="1" dirty="0">
              <a:latin typeface="+mj-lt"/>
            </a:endParaRPr>
          </a:p>
        </p:txBody>
      </p:sp>
      <p:pic>
        <p:nvPicPr>
          <p:cNvPr id="6146" name="Picture 2" descr="https://habrastorage.org/web/81e/adf/f97/81eadff97dea490695fac4d23174be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20" y="1910281"/>
            <a:ext cx="4204386" cy="315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2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605" y="999227"/>
            <a:ext cx="113258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22222"/>
                </a:solidFill>
              </a:rPr>
              <a:t>Принцип 1</a:t>
            </a:r>
            <a:r>
              <a:rPr lang="ru-RU" dirty="0">
                <a:solidFill>
                  <a:srgbClr val="222222"/>
                </a:solidFill>
              </a:rPr>
              <a:t> – Тестирование демонстрирует наличие </a:t>
            </a:r>
            <a:r>
              <a:rPr lang="ru-RU" dirty="0" smtClean="0">
                <a:solidFill>
                  <a:srgbClr val="222222"/>
                </a:solidFill>
              </a:rPr>
              <a:t>дефектов</a:t>
            </a:r>
          </a:p>
          <a:p>
            <a:pPr algn="just"/>
            <a:endParaRPr lang="ru-RU" dirty="0" smtClean="0">
              <a:solidFill>
                <a:srgbClr val="222222"/>
              </a:solidFill>
            </a:endParaRPr>
          </a:p>
          <a:p>
            <a:pPr algn="just"/>
            <a:r>
              <a:rPr lang="ru-RU" b="1" dirty="0" smtClean="0">
                <a:solidFill>
                  <a:srgbClr val="222222"/>
                </a:solidFill>
              </a:rPr>
              <a:t>Принцип </a:t>
            </a:r>
            <a:r>
              <a:rPr lang="ru-RU" b="1" dirty="0">
                <a:solidFill>
                  <a:srgbClr val="222222"/>
                </a:solidFill>
              </a:rPr>
              <a:t>2 </a:t>
            </a:r>
            <a:r>
              <a:rPr lang="ru-RU" dirty="0">
                <a:solidFill>
                  <a:srgbClr val="222222"/>
                </a:solidFill>
              </a:rPr>
              <a:t>– Исчерпывающее тестирование </a:t>
            </a:r>
            <a:r>
              <a:rPr lang="ru-RU" dirty="0" smtClean="0">
                <a:solidFill>
                  <a:srgbClr val="222222"/>
                </a:solidFill>
              </a:rPr>
              <a:t>недостижимо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>
                <a:solidFill>
                  <a:srgbClr val="222222"/>
                </a:solidFill>
              </a:rPr>
              <a:t>Принцип </a:t>
            </a:r>
            <a:r>
              <a:rPr lang="ru-RU" b="1" dirty="0">
                <a:solidFill>
                  <a:srgbClr val="222222"/>
                </a:solidFill>
              </a:rPr>
              <a:t>3 </a:t>
            </a:r>
            <a:r>
              <a:rPr lang="ru-RU" dirty="0">
                <a:solidFill>
                  <a:srgbClr val="222222"/>
                </a:solidFill>
              </a:rPr>
              <a:t>– Раннее </a:t>
            </a:r>
            <a:r>
              <a:rPr lang="ru-RU" dirty="0" smtClean="0">
                <a:solidFill>
                  <a:srgbClr val="222222"/>
                </a:solidFill>
              </a:rPr>
              <a:t>тестирование (Чтобы найти дефекты как можно раньше, активности по тестированию должны быть начаты как можно раньше)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>
                <a:solidFill>
                  <a:srgbClr val="222222"/>
                </a:solidFill>
              </a:rPr>
              <a:t>Принцип </a:t>
            </a:r>
            <a:r>
              <a:rPr lang="ru-RU" b="1" dirty="0">
                <a:solidFill>
                  <a:srgbClr val="222222"/>
                </a:solidFill>
              </a:rPr>
              <a:t>4</a:t>
            </a:r>
            <a:r>
              <a:rPr lang="ru-RU" dirty="0">
                <a:solidFill>
                  <a:srgbClr val="222222"/>
                </a:solidFill>
              </a:rPr>
              <a:t> – Скопление дефектов </a:t>
            </a:r>
            <a:r>
              <a:rPr lang="ru-RU" dirty="0" smtClean="0">
                <a:solidFill>
                  <a:srgbClr val="222222"/>
                </a:solidFill>
              </a:rPr>
              <a:t>(Усилия тестирования должны быть сосредоточены пропорционально ожидаемой, а позже реальной плотности дефектов по модулям.)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>
                <a:solidFill>
                  <a:srgbClr val="222222"/>
                </a:solidFill>
              </a:rPr>
              <a:t>Принцип </a:t>
            </a:r>
            <a:r>
              <a:rPr lang="ru-RU" b="1" dirty="0">
                <a:solidFill>
                  <a:srgbClr val="222222"/>
                </a:solidFill>
              </a:rPr>
              <a:t>5</a:t>
            </a:r>
            <a:r>
              <a:rPr lang="ru-RU" dirty="0">
                <a:solidFill>
                  <a:srgbClr val="222222"/>
                </a:solidFill>
              </a:rPr>
              <a:t> – Парадокс пестицида </a:t>
            </a:r>
            <a:r>
              <a:rPr lang="ru-RU" dirty="0" smtClean="0">
                <a:solidFill>
                  <a:srgbClr val="222222"/>
                </a:solidFill>
              </a:rPr>
              <a:t>(Если </a:t>
            </a:r>
            <a:r>
              <a:rPr lang="ru-RU" dirty="0">
                <a:solidFill>
                  <a:srgbClr val="222222"/>
                </a:solidFill>
              </a:rPr>
              <a:t>одни и те же тесты будут прогоняться много раз, в конечном счете этот набор тестовых сценариев больше не будет находить новых дефектов</a:t>
            </a:r>
            <a:r>
              <a:rPr lang="ru-RU" dirty="0" smtClean="0">
                <a:solidFill>
                  <a:srgbClr val="222222"/>
                </a:solidFill>
              </a:rPr>
              <a:t>.)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>
                <a:solidFill>
                  <a:srgbClr val="222222"/>
                </a:solidFill>
              </a:rPr>
              <a:t>Принцип </a:t>
            </a:r>
            <a:r>
              <a:rPr lang="ru-RU" b="1" dirty="0">
                <a:solidFill>
                  <a:srgbClr val="222222"/>
                </a:solidFill>
              </a:rPr>
              <a:t>6</a:t>
            </a:r>
            <a:r>
              <a:rPr lang="ru-RU" dirty="0">
                <a:solidFill>
                  <a:srgbClr val="222222"/>
                </a:solidFill>
              </a:rPr>
              <a:t> – Тестирование зависит от контекста </a:t>
            </a:r>
            <a:r>
              <a:rPr lang="ru-RU" dirty="0" smtClean="0">
                <a:solidFill>
                  <a:srgbClr val="222222"/>
                </a:solidFill>
              </a:rPr>
              <a:t>(Например</a:t>
            </a:r>
            <a:r>
              <a:rPr lang="ru-RU" dirty="0">
                <a:solidFill>
                  <a:srgbClr val="222222"/>
                </a:solidFill>
              </a:rPr>
              <a:t>, программное обеспечение, в котором критически важна безопасность, тестируется иначе, чем сайт электронной коммерции</a:t>
            </a:r>
            <a:r>
              <a:rPr lang="ru-RU" dirty="0" smtClean="0">
                <a:solidFill>
                  <a:srgbClr val="222222"/>
                </a:solidFill>
              </a:rPr>
              <a:t>.)</a:t>
            </a:r>
          </a:p>
          <a:p>
            <a:pPr algn="just"/>
            <a:endParaRPr lang="ru-RU" dirty="0" smtClean="0"/>
          </a:p>
          <a:p>
            <a:pPr algn="just"/>
            <a:r>
              <a:rPr lang="ru-RU" b="1" dirty="0" smtClean="0">
                <a:solidFill>
                  <a:srgbClr val="222222"/>
                </a:solidFill>
              </a:rPr>
              <a:t>Принцип </a:t>
            </a:r>
            <a:r>
              <a:rPr lang="ru-RU" b="1" dirty="0">
                <a:solidFill>
                  <a:srgbClr val="222222"/>
                </a:solidFill>
              </a:rPr>
              <a:t>7</a:t>
            </a:r>
            <a:r>
              <a:rPr lang="ru-RU" dirty="0">
                <a:solidFill>
                  <a:srgbClr val="222222"/>
                </a:solidFill>
              </a:rPr>
              <a:t> – Заблуждение об отсутствии ошибок </a:t>
            </a:r>
            <a:r>
              <a:rPr lang="ru-RU" dirty="0" smtClean="0">
                <a:solidFill>
                  <a:srgbClr val="222222"/>
                </a:solidFill>
              </a:rPr>
              <a:t>(Обнаружение </a:t>
            </a:r>
            <a:r>
              <a:rPr lang="ru-RU" dirty="0">
                <a:solidFill>
                  <a:srgbClr val="222222"/>
                </a:solidFill>
              </a:rPr>
              <a:t>и исправление дефектов не помогут, если созданная система не подходит пользователю и не удовлетворяет его ожиданиям и потребностям</a:t>
            </a:r>
            <a:r>
              <a:rPr lang="ru-RU" dirty="0" smtClean="0">
                <a:solidFill>
                  <a:srgbClr val="222222"/>
                </a:solidFill>
              </a:rPr>
              <a:t>.)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32970" y="0"/>
            <a:ext cx="3926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Принципы тестирования.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616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7820" y="1080928"/>
            <a:ext cx="695305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22222"/>
                </a:solidFill>
              </a:rPr>
              <a:t>Не нужно писать тесты, если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Вы </a:t>
            </a:r>
            <a:r>
              <a:rPr lang="ru-RU" dirty="0">
                <a:solidFill>
                  <a:srgbClr val="222222"/>
                </a:solidFill>
              </a:rPr>
              <a:t>делаете простой сайт-визитку из 5 статических </a:t>
            </a:r>
            <a:r>
              <a:rPr lang="ru-RU" dirty="0" err="1">
                <a:solidFill>
                  <a:srgbClr val="222222"/>
                </a:solidFill>
              </a:rPr>
              <a:t>html</a:t>
            </a:r>
            <a:r>
              <a:rPr lang="ru-RU" dirty="0">
                <a:solidFill>
                  <a:srgbClr val="222222"/>
                </a:solidFill>
              </a:rPr>
              <a:t>-страниц и с одной формой отправки письма. На этом заказчик, скорее всего, успокоится, ничего большего ему не нужно. Здесь нет никакой особенной логики, быстрее просто все проверить «</a:t>
            </a:r>
            <a:r>
              <a:rPr lang="ru-RU" dirty="0" smtClean="0">
                <a:solidFill>
                  <a:srgbClr val="222222"/>
                </a:solidFill>
              </a:rPr>
              <a:t>руками»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22222"/>
                </a:solidFill>
              </a:rPr>
              <a:t>Вы </a:t>
            </a:r>
            <a:r>
              <a:rPr lang="ru-RU" dirty="0">
                <a:solidFill>
                  <a:srgbClr val="222222"/>
                </a:solidFill>
              </a:rPr>
              <a:t>занимаетесь рекламным сайтом/простыми </a:t>
            </a:r>
            <a:r>
              <a:rPr lang="ru-RU" dirty="0" err="1">
                <a:solidFill>
                  <a:srgbClr val="222222"/>
                </a:solidFill>
              </a:rPr>
              <a:t>флеш</a:t>
            </a:r>
            <a:r>
              <a:rPr lang="ru-RU" dirty="0">
                <a:solidFill>
                  <a:srgbClr val="222222"/>
                </a:solidFill>
              </a:rPr>
              <a:t>-играми или баннерами – сложная верстка/анимация или большой объем статики. Никакой логики нет, только представление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</a:rPr>
              <a:t>Вы делаете проект для выставки. Срок – от двух недель до месяца, ваша система – комбинация железа и софта, в начале проекта не до конца известно, что именно должно получиться в конце. Софт будет работать 1-2 дня на выставке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</a:rPr>
              <a:t>Вы всегда пишете код без ошибок, обладаете идеальной памятью и даром предвидения. Ваш код настолько крут, что изменяет себя сам, вслед за требованиями клиента. Иногда код объясняет клиенту, что его требования —  не нужно реализовывать</a:t>
            </a:r>
            <a:endParaRPr lang="ru-RU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8194" name="Picture 2" descr="Automated GUI testing: пошаговая инструкция | D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564" y="1725476"/>
            <a:ext cx="4211370" cy="35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367812" y="0"/>
            <a:ext cx="3456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Когда тесты не пишут.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105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220" y="519915"/>
            <a:ext cx="5614853" cy="55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72" y="1490706"/>
            <a:ext cx="5846657" cy="38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1720" y="689520"/>
            <a:ext cx="10680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222222"/>
                </a:solidFill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23" y="2606431"/>
            <a:ext cx="4523856" cy="32571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0" y="2606953"/>
            <a:ext cx="5588907" cy="32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42482" y="0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Определение.</a:t>
            </a:r>
            <a:endParaRPr lang="ru-RU" sz="2800" b="1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9120" y="1348308"/>
            <a:ext cx="69289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555555"/>
                </a:solidFill>
              </a:rPr>
              <a:t>Тестирование программного обеспечения – это:</a:t>
            </a:r>
            <a:endParaRPr lang="ru-RU" dirty="0">
              <a:solidFill>
                <a:srgbClr val="555555"/>
              </a:solidFill>
            </a:endParaRPr>
          </a:p>
          <a:p>
            <a:pPr algn="just"/>
            <a:r>
              <a:rPr lang="ru-RU" dirty="0">
                <a:solidFill>
                  <a:srgbClr val="555555"/>
                </a:solidFill>
              </a:rPr>
              <a:t>– процесс исследования ПО с целью получения информации о качестве продукта;</a:t>
            </a:r>
          </a:p>
          <a:p>
            <a:pPr algn="just"/>
            <a:r>
              <a:rPr lang="ru-RU" dirty="0">
                <a:solidFill>
                  <a:srgbClr val="555555"/>
                </a:solidFill>
              </a:rPr>
              <a:t>– процесс проверки соответствия заявленных к продукту требований и реально реализованной функциональности, осуществляемый путем наблюдения за его работой в искусственно созданных ситуациях и на ограниченном наборе тестов, выбранных определенным образом</a:t>
            </a:r>
            <a:r>
              <a:rPr lang="ru-RU" dirty="0" smtClean="0">
                <a:solidFill>
                  <a:srgbClr val="555555"/>
                </a:solidFill>
              </a:rPr>
              <a:t>;</a:t>
            </a:r>
          </a:p>
          <a:p>
            <a:pPr algn="just"/>
            <a:r>
              <a:rPr lang="ru-RU" dirty="0" smtClean="0"/>
              <a:t>— </a:t>
            </a:r>
            <a:r>
              <a:rPr lang="ru-RU" dirty="0"/>
              <a:t>проверка соответствия между реальным и ожидаемым поведением программы, осуществляемая на конечном наборе тестов, выбранном определенным образом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120" y="4502846"/>
            <a:ext cx="11446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22222"/>
                </a:solidFill>
              </a:rPr>
              <a:t>В более широком смысле, тестирование — это одна из техник контроля качества, включающая в себя активности по планированию работ (</a:t>
            </a:r>
            <a:r>
              <a:rPr lang="ru-RU" dirty="0" err="1">
                <a:solidFill>
                  <a:srgbClr val="222222"/>
                </a:solidFill>
              </a:rPr>
              <a:t>Test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 err="1">
                <a:solidFill>
                  <a:srgbClr val="222222"/>
                </a:solidFill>
              </a:rPr>
              <a:t>Management</a:t>
            </a:r>
            <a:r>
              <a:rPr lang="ru-RU" dirty="0">
                <a:solidFill>
                  <a:srgbClr val="222222"/>
                </a:solidFill>
              </a:rPr>
              <a:t>), проектированию тестов (</a:t>
            </a:r>
            <a:r>
              <a:rPr lang="ru-RU" dirty="0" err="1">
                <a:solidFill>
                  <a:srgbClr val="222222"/>
                </a:solidFill>
              </a:rPr>
              <a:t>Test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 err="1">
                <a:solidFill>
                  <a:srgbClr val="222222"/>
                </a:solidFill>
              </a:rPr>
              <a:t>Design</a:t>
            </a:r>
            <a:r>
              <a:rPr lang="ru-RU" dirty="0">
                <a:solidFill>
                  <a:srgbClr val="222222"/>
                </a:solidFill>
              </a:rPr>
              <a:t>), выполнению тестирования (</a:t>
            </a:r>
            <a:r>
              <a:rPr lang="ru-RU" dirty="0" err="1">
                <a:solidFill>
                  <a:srgbClr val="222222"/>
                </a:solidFill>
              </a:rPr>
              <a:t>Test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 err="1">
                <a:solidFill>
                  <a:srgbClr val="222222"/>
                </a:solidFill>
              </a:rPr>
              <a:t>Execution</a:t>
            </a:r>
            <a:r>
              <a:rPr lang="ru-RU" dirty="0">
                <a:solidFill>
                  <a:srgbClr val="222222"/>
                </a:solidFill>
              </a:rPr>
              <a:t>) и анализу полученных результатов (</a:t>
            </a:r>
            <a:r>
              <a:rPr lang="ru-RU" dirty="0" err="1">
                <a:solidFill>
                  <a:srgbClr val="222222"/>
                </a:solidFill>
              </a:rPr>
              <a:t>Test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 err="1">
                <a:solidFill>
                  <a:srgbClr val="222222"/>
                </a:solidFill>
              </a:rPr>
              <a:t>Analysis</a:t>
            </a:r>
            <a:r>
              <a:rPr lang="ru-RU" dirty="0">
                <a:solidFill>
                  <a:srgbClr val="222222"/>
                </a:solidFill>
              </a:rPr>
              <a:t>).</a:t>
            </a:r>
            <a:endParaRPr lang="ru-RU" dirty="0"/>
          </a:p>
        </p:txBody>
      </p:sp>
      <p:pic>
        <p:nvPicPr>
          <p:cNvPr id="1026" name="Picture 2" descr="https://www.meme-arsenal.com/memes/3036fe2bcbc99ce6c5eb26e8f27785c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2"/>
          <a:stretch/>
        </p:blipFill>
        <p:spPr bwMode="auto">
          <a:xfrm>
            <a:off x="7652185" y="1694823"/>
            <a:ext cx="4153536" cy="244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2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067" y="12811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/>
              <a:t>Качество программного обеспечения </a:t>
            </a:r>
            <a:r>
              <a:rPr lang="ru-RU" dirty="0"/>
              <a:t>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Quality</a:t>
            </a:r>
            <a:r>
              <a:rPr lang="ru-RU" dirty="0"/>
              <a:t>) — это совокупность характеристик программного обеспечения, относящихся к его способности удовлетворять установленные и предполагаемые потребности.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0067" y="42357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/>
              <a:t>Верификация</a:t>
            </a:r>
            <a:r>
              <a:rPr lang="ru-RU" dirty="0"/>
              <a:t> (</a:t>
            </a:r>
            <a:r>
              <a:rPr lang="ru-RU" dirty="0" err="1"/>
              <a:t>verification</a:t>
            </a:r>
            <a:r>
              <a:rPr lang="ru-RU" dirty="0"/>
              <a:t>) — это процесс оценки системы или её компонентов с целью определения удовлетворяют ли результаты текущего этапа разработки условиям, сформированным в начале этого этапа[IEEE]. Т.е. выполняются ли наши цели, сроки, задачи по разработке проекта, определенные в начале текущей фазы.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0067" y="27584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 err="1">
                <a:solidFill>
                  <a:srgbClr val="222222"/>
                </a:solidFill>
              </a:rPr>
              <a:t>Валидация</a:t>
            </a:r>
            <a:r>
              <a:rPr lang="ru-RU" b="1" dirty="0">
                <a:solidFill>
                  <a:srgbClr val="222222"/>
                </a:solidFill>
              </a:rPr>
              <a:t> (</a:t>
            </a:r>
            <a:r>
              <a:rPr lang="ru-RU" b="1" dirty="0" err="1">
                <a:solidFill>
                  <a:srgbClr val="222222"/>
                </a:solidFill>
              </a:rPr>
              <a:t>validation</a:t>
            </a:r>
            <a:r>
              <a:rPr lang="ru-RU" b="1" dirty="0">
                <a:solidFill>
                  <a:srgbClr val="222222"/>
                </a:solidFill>
              </a:rPr>
              <a:t>)</a:t>
            </a:r>
            <a:r>
              <a:rPr lang="ru-RU" dirty="0">
                <a:solidFill>
                  <a:srgbClr val="222222"/>
                </a:solidFill>
              </a:rPr>
              <a:t> — это определение соответствия разрабатываемого ПО ожиданиям и потребностям пользователя, требованиям к системе [BS7925-1].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19" y="1881290"/>
            <a:ext cx="5022362" cy="34146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80257" y="0"/>
            <a:ext cx="3831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Основные определения.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6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1959" y="915392"/>
            <a:ext cx="6917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22222"/>
                </a:solidFill>
              </a:rPr>
              <a:t>Цели </a:t>
            </a:r>
            <a:r>
              <a:rPr lang="ru-RU" b="1" dirty="0" smtClean="0">
                <a:solidFill>
                  <a:srgbClr val="222222"/>
                </a:solidFill>
              </a:rPr>
              <a:t>тестирования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Повысить </a:t>
            </a:r>
            <a:r>
              <a:rPr lang="ru-RU" dirty="0">
                <a:solidFill>
                  <a:srgbClr val="222222"/>
                </a:solidFill>
              </a:rPr>
              <a:t>вероятность того, что приложение, предназначенное для тестирования, будет работать правильно при любых </a:t>
            </a:r>
            <a:r>
              <a:rPr lang="ru-RU" dirty="0" smtClean="0">
                <a:solidFill>
                  <a:srgbClr val="222222"/>
                </a:solidFill>
              </a:rPr>
              <a:t>обстоятельствах.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Повысить </a:t>
            </a:r>
            <a:r>
              <a:rPr lang="ru-RU" dirty="0">
                <a:solidFill>
                  <a:srgbClr val="222222"/>
                </a:solidFill>
              </a:rPr>
              <a:t>вероятность того, что приложение, предназначенное для тестирования, будет соответствовать всем описанным требованиям</a:t>
            </a:r>
            <a:r>
              <a:rPr lang="ru-RU" dirty="0" smtClean="0">
                <a:solidFill>
                  <a:srgbClr val="222222"/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Предоставление </a:t>
            </a:r>
            <a:r>
              <a:rPr lang="ru-RU" dirty="0">
                <a:solidFill>
                  <a:srgbClr val="222222"/>
                </a:solidFill>
              </a:rPr>
              <a:t>актуальной информации о состоянии продукта на данный момент.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1959" y="3223716"/>
            <a:ext cx="6491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22222"/>
                </a:solidFill>
              </a:rPr>
              <a:t>Этапы тестирования</a:t>
            </a:r>
            <a:r>
              <a:rPr lang="ru-RU" b="1" dirty="0" smtClean="0">
                <a:solidFill>
                  <a:srgbClr val="222222"/>
                </a:solidFill>
              </a:rPr>
              <a:t>: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1.Анализ продукта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2.Работа </a:t>
            </a:r>
            <a:r>
              <a:rPr lang="ru-RU" dirty="0">
                <a:solidFill>
                  <a:srgbClr val="222222"/>
                </a:solidFill>
              </a:rPr>
              <a:t>с </a:t>
            </a:r>
            <a:r>
              <a:rPr lang="ru-RU" dirty="0" smtClean="0">
                <a:solidFill>
                  <a:srgbClr val="222222"/>
                </a:solidFill>
              </a:rPr>
              <a:t>требованиями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3.Разработка </a:t>
            </a:r>
            <a:r>
              <a:rPr lang="ru-RU" dirty="0">
                <a:solidFill>
                  <a:srgbClr val="222222"/>
                </a:solidFill>
              </a:rPr>
              <a:t>стратегии </a:t>
            </a:r>
            <a:r>
              <a:rPr lang="ru-RU" dirty="0" smtClean="0">
                <a:solidFill>
                  <a:srgbClr val="222222"/>
                </a:solidFill>
              </a:rPr>
              <a:t>тестирования и </a:t>
            </a:r>
            <a:r>
              <a:rPr lang="ru-RU" dirty="0">
                <a:solidFill>
                  <a:srgbClr val="222222"/>
                </a:solidFill>
              </a:rPr>
              <a:t>планирование процедур контроля </a:t>
            </a:r>
            <a:r>
              <a:rPr lang="ru-RU" dirty="0" smtClean="0">
                <a:solidFill>
                  <a:srgbClr val="222222"/>
                </a:solidFill>
              </a:rPr>
              <a:t>качества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4.Создание </a:t>
            </a:r>
            <a:r>
              <a:rPr lang="ru-RU" dirty="0">
                <a:solidFill>
                  <a:srgbClr val="222222"/>
                </a:solidFill>
              </a:rPr>
              <a:t>тестовой </a:t>
            </a:r>
            <a:r>
              <a:rPr lang="ru-RU" dirty="0" smtClean="0">
                <a:solidFill>
                  <a:srgbClr val="222222"/>
                </a:solidFill>
              </a:rPr>
              <a:t>документации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5.Тестирование прототипа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6.Основное тестирование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7.Стабилизация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8.Эксплуатация</a:t>
            </a:r>
          </a:p>
        </p:txBody>
      </p:sp>
      <p:pic>
        <p:nvPicPr>
          <p:cNvPr id="2052" name="Picture 4" descr="https://www.meme-arsenal.com/memes/6f297386455b97c9491719f1913b99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6"/>
          <a:stretch/>
        </p:blipFill>
        <p:spPr bwMode="auto">
          <a:xfrm>
            <a:off x="8075691" y="1858626"/>
            <a:ext cx="3678383" cy="318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80257" y="0"/>
            <a:ext cx="3831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Основные определения.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8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80257" y="0"/>
            <a:ext cx="3831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Основные определения.</a:t>
            </a:r>
            <a:endParaRPr lang="ru-RU" sz="2800" b="1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332" y="807215"/>
            <a:ext cx="6854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22222"/>
                </a:solidFill>
              </a:rPr>
              <a:t>Тест дизайн</a:t>
            </a:r>
            <a:r>
              <a:rPr lang="ru-RU" dirty="0">
                <a:solidFill>
                  <a:srgbClr val="222222"/>
                </a:solidFill>
              </a:rPr>
              <a:t> – это этап процесса тестирования ПО, на котором проектируются и создаются тестовые сценарии (тест кейсы), в соответствии с определёнными ранее критериями качества и целями тестирования.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42678" y="2164668"/>
            <a:ext cx="685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22222"/>
                </a:solidFill>
              </a:rPr>
              <a:t>Чек-лист (</a:t>
            </a:r>
            <a:r>
              <a:rPr lang="ru-RU" b="1" dirty="0" err="1">
                <a:solidFill>
                  <a:srgbClr val="222222"/>
                </a:solidFill>
              </a:rPr>
              <a:t>check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err="1">
                <a:solidFill>
                  <a:srgbClr val="222222"/>
                </a:solidFill>
              </a:rPr>
              <a:t>list</a:t>
            </a:r>
            <a:r>
              <a:rPr lang="ru-RU" b="1" dirty="0">
                <a:solidFill>
                  <a:srgbClr val="222222"/>
                </a:solidFill>
              </a:rPr>
              <a:t>)</a:t>
            </a:r>
            <a:r>
              <a:rPr lang="ru-RU" dirty="0">
                <a:solidFill>
                  <a:srgbClr val="222222"/>
                </a:solidFill>
              </a:rPr>
              <a:t> — это документ, описывающий что должно быть протестировано. При этом чек-лист может быть абсолютно разного уровня детализации. 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333" y="3275899"/>
            <a:ext cx="6854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22222"/>
                </a:solidFill>
              </a:rPr>
              <a:t>Тест план (</a:t>
            </a:r>
            <a:r>
              <a:rPr lang="ru-RU" b="1" dirty="0" err="1">
                <a:solidFill>
                  <a:srgbClr val="222222"/>
                </a:solidFill>
              </a:rPr>
              <a:t>Test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err="1">
                <a:solidFill>
                  <a:srgbClr val="222222"/>
                </a:solidFill>
              </a:rPr>
              <a:t>Plan</a:t>
            </a:r>
            <a:r>
              <a:rPr lang="ru-RU" b="1" dirty="0">
                <a:solidFill>
                  <a:srgbClr val="222222"/>
                </a:solidFill>
              </a:rPr>
              <a:t>)</a:t>
            </a:r>
            <a:r>
              <a:rPr lang="ru-RU" dirty="0">
                <a:solidFill>
                  <a:srgbClr val="222222"/>
                </a:solidFill>
              </a:rPr>
              <a:t> — это документ, описывающий весь объем работ по тестированию, начиная с описания объекта,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</a:t>
            </a:r>
            <a:r>
              <a:rPr lang="ru-RU" dirty="0" smtClean="0">
                <a:solidFill>
                  <a:srgbClr val="222222"/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Отвечает </a:t>
            </a:r>
            <a:r>
              <a:rPr lang="ru-RU" dirty="0">
                <a:solidFill>
                  <a:srgbClr val="222222"/>
                </a:solidFill>
              </a:rPr>
              <a:t>на </a:t>
            </a:r>
            <a:r>
              <a:rPr lang="ru-RU" dirty="0" smtClean="0">
                <a:solidFill>
                  <a:srgbClr val="222222"/>
                </a:solidFill>
              </a:rPr>
              <a:t>вопросы: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Что </a:t>
            </a:r>
            <a:r>
              <a:rPr lang="ru-RU" dirty="0">
                <a:solidFill>
                  <a:srgbClr val="222222"/>
                </a:solidFill>
              </a:rPr>
              <a:t>надо тестировать</a:t>
            </a:r>
            <a:r>
              <a:rPr lang="ru-RU" dirty="0" smtClean="0">
                <a:solidFill>
                  <a:srgbClr val="222222"/>
                </a:solidFill>
              </a:rPr>
              <a:t>?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Что </a:t>
            </a:r>
            <a:r>
              <a:rPr lang="ru-RU" dirty="0">
                <a:solidFill>
                  <a:srgbClr val="222222"/>
                </a:solidFill>
              </a:rPr>
              <a:t>будете тестировать</a:t>
            </a:r>
            <a:r>
              <a:rPr lang="ru-RU" dirty="0" smtClean="0">
                <a:solidFill>
                  <a:srgbClr val="222222"/>
                </a:solidFill>
              </a:rPr>
              <a:t>?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Как </a:t>
            </a:r>
            <a:r>
              <a:rPr lang="ru-RU" dirty="0">
                <a:solidFill>
                  <a:srgbClr val="222222"/>
                </a:solidFill>
              </a:rPr>
              <a:t>будете </a:t>
            </a:r>
            <a:r>
              <a:rPr lang="ru-RU" dirty="0" smtClean="0">
                <a:solidFill>
                  <a:srgbClr val="222222"/>
                </a:solidFill>
              </a:rPr>
              <a:t>тестировать?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Когда </a:t>
            </a:r>
            <a:r>
              <a:rPr lang="ru-RU" dirty="0">
                <a:solidFill>
                  <a:srgbClr val="222222"/>
                </a:solidFill>
              </a:rPr>
              <a:t>будете </a:t>
            </a:r>
            <a:r>
              <a:rPr lang="ru-RU" dirty="0" smtClean="0">
                <a:solidFill>
                  <a:srgbClr val="222222"/>
                </a:solidFill>
              </a:rPr>
              <a:t>тестировать?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Критерии </a:t>
            </a:r>
            <a:r>
              <a:rPr lang="ru-RU" dirty="0">
                <a:solidFill>
                  <a:srgbClr val="222222"/>
                </a:solidFill>
              </a:rPr>
              <a:t>начала тестирования</a:t>
            </a:r>
            <a:r>
              <a:rPr lang="ru-RU" dirty="0" smtClean="0">
                <a:solidFill>
                  <a:srgbClr val="222222"/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Критерии </a:t>
            </a:r>
            <a:r>
              <a:rPr lang="ru-RU" dirty="0">
                <a:solidFill>
                  <a:srgbClr val="222222"/>
                </a:solidFill>
              </a:rPr>
              <a:t>окончания тестирования.</a:t>
            </a:r>
            <a:endParaRPr lang="ru-RU" dirty="0"/>
          </a:p>
        </p:txBody>
      </p:sp>
      <p:pic>
        <p:nvPicPr>
          <p:cNvPr id="3074" name="Picture 2" descr="https://fr.fffuuu.net/Upload/Images/mojet_vsetaki_napishem_test_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05" y="3369044"/>
            <a:ext cx="3974473" cy="32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6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742947"/>
            <a:ext cx="7883584" cy="5816977"/>
            <a:chOff x="129769" y="764024"/>
            <a:chExt cx="7610944" cy="5816977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29769" y="764024"/>
              <a:ext cx="76109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b="1" dirty="0">
                  <a:solidFill>
                    <a:srgbClr val="222222"/>
                  </a:solidFill>
                </a:rPr>
                <a:t>Тестовый сценарий (</a:t>
              </a:r>
              <a:r>
                <a:rPr lang="ru-RU" b="1" dirty="0" err="1">
                  <a:solidFill>
                    <a:srgbClr val="222222"/>
                  </a:solidFill>
                </a:rPr>
                <a:t>Test</a:t>
              </a:r>
              <a:r>
                <a:rPr lang="ru-RU" b="1" dirty="0">
                  <a:solidFill>
                    <a:srgbClr val="222222"/>
                  </a:solidFill>
                </a:rPr>
                <a:t> </a:t>
              </a:r>
              <a:r>
                <a:rPr lang="ru-RU" b="1" dirty="0" err="1">
                  <a:solidFill>
                    <a:srgbClr val="222222"/>
                  </a:solidFill>
                </a:rPr>
                <a:t>Case</a:t>
              </a:r>
              <a:r>
                <a:rPr lang="ru-RU" b="1" dirty="0">
                  <a:solidFill>
                    <a:srgbClr val="222222"/>
                  </a:solidFill>
                </a:rPr>
                <a:t>)</a:t>
              </a:r>
              <a:r>
                <a:rPr lang="ru-RU" dirty="0">
                  <a:solidFill>
                    <a:srgbClr val="222222"/>
                  </a:solidFill>
                </a:rPr>
                <a:t> — это артефакт, описывающий совокупность шагов, конкретных условий и параметров, необходимых для проверки реализации тестируемой функции или её части.</a:t>
              </a:r>
              <a:endParaRPr lang="ru-RU" dirty="0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29769" y="4272677"/>
              <a:ext cx="761094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>
                  <a:solidFill>
                    <a:srgbClr val="222222"/>
                  </a:solidFill>
                </a:rPr>
                <a:t>Каждый тест кейс должен иметь 3 части</a:t>
              </a:r>
              <a:r>
                <a:rPr lang="ru-RU" dirty="0" smtClean="0">
                  <a:solidFill>
                    <a:srgbClr val="222222"/>
                  </a:solidFill>
                </a:rPr>
                <a:t>:</a:t>
              </a:r>
            </a:p>
            <a:p>
              <a:pPr algn="just"/>
              <a:r>
                <a:rPr lang="ru-RU" b="1" dirty="0" err="1" smtClean="0">
                  <a:solidFill>
                    <a:srgbClr val="222222"/>
                  </a:solidFill>
                </a:rPr>
                <a:t>PreConditions</a:t>
              </a:r>
              <a:r>
                <a:rPr lang="ru-RU" dirty="0" smtClean="0">
                  <a:solidFill>
                    <a:srgbClr val="222222"/>
                  </a:solidFill>
                </a:rPr>
                <a:t> Список действий, которые приводят систему к состоянию пригодному для проведения основной проверки.</a:t>
              </a:r>
            </a:p>
            <a:p>
              <a:pPr algn="just"/>
              <a:r>
                <a:rPr lang="ru-RU" b="1" dirty="0" err="1" smtClean="0">
                  <a:solidFill>
                    <a:srgbClr val="222222"/>
                  </a:solidFill>
                </a:rPr>
                <a:t>Test</a:t>
              </a:r>
              <a:r>
                <a:rPr lang="ru-RU" b="1" dirty="0" smtClean="0">
                  <a:solidFill>
                    <a:srgbClr val="222222"/>
                  </a:solidFill>
                </a:rPr>
                <a:t> </a:t>
              </a:r>
              <a:r>
                <a:rPr lang="ru-RU" b="1" dirty="0" err="1">
                  <a:solidFill>
                    <a:srgbClr val="222222"/>
                  </a:solidFill>
                </a:rPr>
                <a:t>Case</a:t>
              </a:r>
              <a:r>
                <a:rPr lang="ru-RU" b="1" dirty="0">
                  <a:solidFill>
                    <a:srgbClr val="222222"/>
                  </a:solidFill>
                </a:rPr>
                <a:t> </a:t>
              </a:r>
              <a:r>
                <a:rPr lang="ru-RU" b="1" dirty="0" err="1">
                  <a:solidFill>
                    <a:srgbClr val="222222"/>
                  </a:solidFill>
                </a:rPr>
                <a:t>Description</a:t>
              </a:r>
              <a:r>
                <a:rPr lang="ru-RU" dirty="0">
                  <a:solidFill>
                    <a:srgbClr val="222222"/>
                  </a:solidFill>
                </a:rPr>
                <a:t> Список действий, переводящих систему из одного состояния в другое, для получения результата, на основании которого можно сделать вывод о удовлетворении реализации, поставленным </a:t>
              </a:r>
              <a:r>
                <a:rPr lang="ru-RU" dirty="0" smtClean="0">
                  <a:solidFill>
                    <a:srgbClr val="222222"/>
                  </a:solidFill>
                </a:rPr>
                <a:t>требованиям</a:t>
              </a:r>
            </a:p>
            <a:p>
              <a:pPr algn="just"/>
              <a:r>
                <a:rPr lang="ru-RU" b="1" dirty="0" err="1" smtClean="0">
                  <a:solidFill>
                    <a:srgbClr val="222222"/>
                  </a:solidFill>
                </a:rPr>
                <a:t>PostConditions</a:t>
              </a:r>
              <a:r>
                <a:rPr lang="ru-RU" dirty="0" smtClean="0">
                  <a:solidFill>
                    <a:srgbClr val="222222"/>
                  </a:solidFill>
                </a:rPr>
                <a:t> </a:t>
              </a:r>
              <a:r>
                <a:rPr lang="ru-RU" dirty="0">
                  <a:solidFill>
                    <a:srgbClr val="222222"/>
                  </a:solidFill>
                </a:rPr>
                <a:t>Список действий, переводящих систему в первоначальное </a:t>
              </a:r>
              <a:r>
                <a:rPr lang="ru-RU" dirty="0" smtClean="0">
                  <a:solidFill>
                    <a:srgbClr val="222222"/>
                  </a:solidFill>
                </a:rPr>
                <a:t>состояние</a:t>
              </a:r>
              <a:endParaRPr lang="ru-RU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29769" y="1687354"/>
              <a:ext cx="7610944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>
                  <a:solidFill>
                    <a:srgbClr val="222222"/>
                  </a:solidFill>
                </a:rPr>
                <a:t>Тест кейсы разделяются по ожидаемому результату на позитивные и </a:t>
              </a:r>
              <a:r>
                <a:rPr lang="ru-RU" dirty="0" smtClean="0">
                  <a:solidFill>
                    <a:srgbClr val="222222"/>
                  </a:solidFill>
                </a:rPr>
                <a:t>негативные:</a:t>
              </a:r>
            </a:p>
            <a:p>
              <a:pPr algn="just"/>
              <a:r>
                <a:rPr lang="ru-RU" b="1" dirty="0" smtClean="0">
                  <a:solidFill>
                    <a:srgbClr val="222222"/>
                  </a:solidFill>
                </a:rPr>
                <a:t>Позитивный </a:t>
              </a:r>
              <a:r>
                <a:rPr lang="ru-RU" b="1" dirty="0">
                  <a:solidFill>
                    <a:srgbClr val="222222"/>
                  </a:solidFill>
                </a:rPr>
                <a:t>тест кейс</a:t>
              </a:r>
              <a:r>
                <a:rPr lang="ru-RU" dirty="0">
                  <a:solidFill>
                    <a:srgbClr val="222222"/>
                  </a:solidFill>
                </a:rPr>
                <a:t> использует только корректные данные и проверяет, что приложение правильно выполнило вызываемую </a:t>
              </a:r>
              <a:r>
                <a:rPr lang="ru-RU" dirty="0" smtClean="0">
                  <a:solidFill>
                    <a:srgbClr val="222222"/>
                  </a:solidFill>
                </a:rPr>
                <a:t>функцию.</a:t>
              </a:r>
              <a:endParaRPr lang="ru-RU" dirty="0" smtClean="0"/>
            </a:p>
            <a:p>
              <a:pPr algn="just"/>
              <a:r>
                <a:rPr lang="ru-RU" b="1" dirty="0" smtClean="0">
                  <a:solidFill>
                    <a:srgbClr val="222222"/>
                  </a:solidFill>
                </a:rPr>
                <a:t>Негативный </a:t>
              </a:r>
              <a:r>
                <a:rPr lang="ru-RU" b="1" dirty="0">
                  <a:solidFill>
                    <a:srgbClr val="222222"/>
                  </a:solidFill>
                </a:rPr>
                <a:t>тест кейс </a:t>
              </a:r>
              <a:r>
                <a:rPr lang="ru-RU" dirty="0">
                  <a:solidFill>
                    <a:srgbClr val="222222"/>
                  </a:solidFill>
                </a:rPr>
                <a:t>оперирует как корректными так и некорректными данными (минимум 1 некорректный параметр) и ставит целью проверку исключительных ситуаций (срабатывание </a:t>
              </a:r>
              <a:r>
                <a:rPr lang="ru-RU" dirty="0" err="1">
                  <a:solidFill>
                    <a:srgbClr val="222222"/>
                  </a:solidFill>
                </a:rPr>
                <a:t>валидаторов</a:t>
              </a:r>
              <a:r>
                <a:rPr lang="ru-RU" dirty="0">
                  <a:solidFill>
                    <a:srgbClr val="222222"/>
                  </a:solidFill>
                </a:rPr>
                <a:t>), а также проверяет, что вызываемая приложением функция не выполняется при срабатывании </a:t>
              </a:r>
              <a:r>
                <a:rPr lang="ru-RU" dirty="0" err="1">
                  <a:solidFill>
                    <a:srgbClr val="222222"/>
                  </a:solidFill>
                </a:rPr>
                <a:t>валидатора</a:t>
              </a:r>
              <a:r>
                <a:rPr lang="ru-RU" dirty="0">
                  <a:solidFill>
                    <a:srgbClr val="222222"/>
                  </a:solidFill>
                </a:rPr>
                <a:t>.</a:t>
              </a:r>
              <a:endParaRPr lang="ru-RU" dirty="0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3" y="1666277"/>
            <a:ext cx="3919114" cy="392816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12079" y="0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Тестовый сценарий.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4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7105" y="1360498"/>
            <a:ext cx="47553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solidFill>
                  <a:srgbClr val="222222"/>
                </a:solidFill>
              </a:rPr>
              <a:t>Error</a:t>
            </a:r>
            <a:r>
              <a:rPr lang="ru-RU" dirty="0">
                <a:solidFill>
                  <a:srgbClr val="222222"/>
                </a:solidFill>
              </a:rPr>
              <a:t> — ошибка пользователя, то есть он пытается использовать программу иным способом.</a:t>
            </a:r>
            <a:endParaRPr lang="ru-RU" dirty="0"/>
          </a:p>
          <a:p>
            <a:pPr algn="just"/>
            <a:r>
              <a:rPr lang="ru-RU" b="1" dirty="0" err="1">
                <a:solidFill>
                  <a:srgbClr val="222222"/>
                </a:solidFill>
              </a:rPr>
              <a:t>Bug</a:t>
            </a:r>
            <a:r>
              <a:rPr lang="ru-RU" b="1" dirty="0">
                <a:solidFill>
                  <a:srgbClr val="222222"/>
                </a:solidFill>
              </a:rPr>
              <a:t> (</a:t>
            </a:r>
            <a:r>
              <a:rPr lang="ru-RU" b="1" dirty="0" err="1">
                <a:solidFill>
                  <a:srgbClr val="222222"/>
                </a:solidFill>
              </a:rPr>
              <a:t>defect</a:t>
            </a:r>
            <a:r>
              <a:rPr lang="ru-RU" b="1" dirty="0">
                <a:solidFill>
                  <a:srgbClr val="222222"/>
                </a:solidFill>
              </a:rPr>
              <a:t>)</a:t>
            </a:r>
            <a:r>
              <a:rPr lang="ru-RU" dirty="0">
                <a:solidFill>
                  <a:srgbClr val="222222"/>
                </a:solidFill>
              </a:rPr>
              <a:t> — ошибка </a:t>
            </a:r>
            <a:r>
              <a:rPr lang="ru-RU" dirty="0" smtClean="0">
                <a:solidFill>
                  <a:srgbClr val="222222"/>
                </a:solidFill>
              </a:rPr>
              <a:t>разработчиков, </a:t>
            </a:r>
            <a:r>
              <a:rPr lang="ru-RU" dirty="0">
                <a:solidFill>
                  <a:srgbClr val="222222"/>
                </a:solidFill>
              </a:rPr>
              <a:t>то есть когда в программе, что-то идёт не так как планировалось и программа выходит из-под контроля. </a:t>
            </a:r>
            <a:endParaRPr lang="ru-RU" dirty="0"/>
          </a:p>
          <a:p>
            <a:pPr algn="just"/>
            <a:r>
              <a:rPr lang="ru-RU" b="1" dirty="0" err="1">
                <a:solidFill>
                  <a:srgbClr val="222222"/>
                </a:solidFill>
              </a:rPr>
              <a:t>Failure</a:t>
            </a:r>
            <a:r>
              <a:rPr lang="ru-RU" dirty="0">
                <a:solidFill>
                  <a:srgbClr val="222222"/>
                </a:solidFill>
              </a:rPr>
              <a:t> — сбой (причём не обязательно аппаратный) в работе компонента, всей программы или системы.</a:t>
            </a:r>
          </a:p>
          <a:p>
            <a:pPr algn="just"/>
            <a:r>
              <a:rPr lang="ru-RU" b="1" dirty="0">
                <a:solidFill>
                  <a:srgbClr val="222222"/>
                </a:solidFill>
              </a:rPr>
              <a:t>Баг Репорт (</a:t>
            </a:r>
            <a:r>
              <a:rPr lang="ru-RU" b="1" dirty="0" err="1">
                <a:solidFill>
                  <a:srgbClr val="222222"/>
                </a:solidFill>
              </a:rPr>
              <a:t>Bug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err="1">
                <a:solidFill>
                  <a:srgbClr val="222222"/>
                </a:solidFill>
              </a:rPr>
              <a:t>Report</a:t>
            </a:r>
            <a:r>
              <a:rPr lang="ru-RU" b="1" dirty="0">
                <a:solidFill>
                  <a:srgbClr val="222222"/>
                </a:solidFill>
              </a:rPr>
              <a:t>)</a:t>
            </a:r>
            <a:r>
              <a:rPr lang="ru-RU" dirty="0">
                <a:solidFill>
                  <a:srgbClr val="222222"/>
                </a:solidFill>
              </a:rPr>
              <a:t> — это документ, описывающий ситуацию или последовательность действий приведшую к некорректной работе объекта тестирования, с указанием причин и ожидаемого результата</a:t>
            </a:r>
            <a:r>
              <a:rPr lang="ru-RU" dirty="0" smtClean="0">
                <a:solidFill>
                  <a:srgbClr val="222222"/>
                </a:solidFill>
              </a:rPr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53378" y="0"/>
            <a:ext cx="348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Ошибки. Баг-репорты.</a:t>
            </a:r>
            <a:endParaRPr lang="ru-RU" sz="2800" b="1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33314" y="1083500"/>
            <a:ext cx="68115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Шапка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Короткое описание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Проект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Компонент приложения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Номер версии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Серьезность(Блокирующий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222222"/>
                </a:solidFill>
              </a:rPr>
              <a:t>Критический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222222"/>
                </a:solidFill>
              </a:rPr>
              <a:t>Значительный, Незначительный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222222"/>
                </a:solidFill>
              </a:rPr>
              <a:t>Тривиальный)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Приоритет дефекта (Высокий,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222222"/>
                </a:solidFill>
              </a:rPr>
              <a:t>Средний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222222"/>
                </a:solidFill>
              </a:rPr>
              <a:t>Низкий)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Статус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Автор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Назначен на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Окружение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Описание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Шаги воспроизведения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Фактический Результат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Ожидаемый результат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222222"/>
                </a:solidFill>
              </a:rPr>
              <a:t>Прикрепленный файл</a:t>
            </a:r>
            <a:endParaRPr lang="ru-RU" dirty="0"/>
          </a:p>
        </p:txBody>
      </p:sp>
      <p:pic>
        <p:nvPicPr>
          <p:cNvPr id="4098" name="Picture 2" descr="ЭТО БАГ РЕПОРТ?, Мем Китаец щуритс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609" y="3721998"/>
            <a:ext cx="3994231" cy="29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3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425" y="1056603"/>
            <a:ext cx="11600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solidFill>
                  <a:srgbClr val="222222"/>
                </a:solidFill>
              </a:rPr>
              <a:t>Unit</a:t>
            </a:r>
            <a:r>
              <a:rPr lang="ru-RU" b="1" dirty="0" smtClean="0">
                <a:solidFill>
                  <a:srgbClr val="222222"/>
                </a:solidFill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</a:rPr>
              <a:t>Testing</a:t>
            </a:r>
            <a:endParaRPr lang="en-US" b="1" dirty="0">
              <a:solidFill>
                <a:srgbClr val="222222"/>
              </a:solidFill>
            </a:endParaRPr>
          </a:p>
          <a:p>
            <a:pPr algn="just"/>
            <a:r>
              <a:rPr lang="ru-RU" dirty="0" smtClean="0">
                <a:solidFill>
                  <a:srgbClr val="222222"/>
                </a:solidFill>
              </a:rPr>
              <a:t>Компонентное </a:t>
            </a:r>
            <a:r>
              <a:rPr lang="ru-RU" dirty="0">
                <a:solidFill>
                  <a:srgbClr val="222222"/>
                </a:solidFill>
              </a:rPr>
              <a:t>(модульное) тестирование проверяет функциональность и ищет дефекты в частях приложения, которые доступны и могут быть протестированы по-отдельности (модули программ, объекты, классы, функции и т.д.).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8811" y="0"/>
            <a:ext cx="4094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+mj-lt"/>
              </a:rPr>
              <a:t>Модульное тестирование.</a:t>
            </a:r>
            <a:endParaRPr lang="ru-RU" sz="2800" b="1" dirty="0">
              <a:latin typeface="+mj-lt"/>
            </a:endParaRPr>
          </a:p>
        </p:txBody>
      </p:sp>
      <p:pic>
        <p:nvPicPr>
          <p:cNvPr id="5122" name="Picture 2" descr="Evolution of unit tests in Android - ProAndroidD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36" y="2790316"/>
            <a:ext cx="5435097" cy="30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1425" y="2610777"/>
            <a:ext cx="5625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Один из наиболее эффективных подходов к компонентному (модульному) тестированию - это подготовка автоматизированных тестов до начала основного кодирования (разработки) программного обеспечения. Это называется разработка от тестирования (</a:t>
            </a:r>
            <a:r>
              <a:rPr lang="ru-RU" dirty="0" err="1"/>
              <a:t>test-driven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) или подход тестирования вначале (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approach</a:t>
            </a:r>
            <a:r>
              <a:rPr lang="ru-RU" dirty="0"/>
              <a:t>). При этом подходе создаются и интегрируются небольшие куски кода, напротив которых запускаются тесты, написанные до начала кодирования. Разработка ведется до тех пор пока все тесты не будут успешно пройдены.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54035" y="6057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Этот тип тестирования обычно выполняется программистами.</a:t>
            </a:r>
          </a:p>
        </p:txBody>
      </p:sp>
    </p:spTree>
    <p:extLst>
      <p:ext uri="{BB962C8B-B14F-4D97-AF65-F5344CB8AC3E}">
        <p14:creationId xmlns:p14="http://schemas.microsoft.com/office/powerpoint/2010/main" val="1055193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1080</Words>
  <Application>Microsoft Office PowerPoint</Application>
  <PresentationFormat>Широкоэкранный</PresentationFormat>
  <Paragraphs>142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34</cp:revision>
  <dcterms:created xsi:type="dcterms:W3CDTF">2020-04-07T11:54:58Z</dcterms:created>
  <dcterms:modified xsi:type="dcterms:W3CDTF">2020-04-20T23:01:34Z</dcterms:modified>
</cp:coreProperties>
</file>