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Quattrocento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02A54D-0DAA-40CB-8A17-705F12534ED0}">
  <a:tblStyle styleId="{0202A54D-0DAA-40CB-8A17-705F12534E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bold.fntdata"/><Relationship Id="rId30" Type="http://schemas.openxmlformats.org/officeDocument/2006/relationships/font" Target="fonts/QuattrocentoSans-regular.fntdata"/><Relationship Id="rId11" Type="http://schemas.openxmlformats.org/officeDocument/2006/relationships/slide" Target="slides/slide6.xml"/><Relationship Id="rId33" Type="http://schemas.openxmlformats.org/officeDocument/2006/relationships/font" Target="fonts/QuattrocentoSans-boldItalic.fntdata"/><Relationship Id="rId10" Type="http://schemas.openxmlformats.org/officeDocument/2006/relationships/slide" Target="slides/slide5.xml"/><Relationship Id="rId32" Type="http://schemas.openxmlformats.org/officeDocument/2006/relationships/font" Target="fonts/Quattrocento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b86f1e4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b86f1e4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b86f1e4a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b86f1e4a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e570010f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e570010f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23d3e9c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23d3e9c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241cc1dd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241cc1dd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241cc1dd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241cc1dd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00c6ac1fe_1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00c6ac1fe_1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241cc1dd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241cc1dd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b86f1e4a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b86f1e4a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b86f1e4a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b86f1e4a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b86f1e4a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b86f1e4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23d3e9c36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23d3e9c36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b86f1e4a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b86f1e4a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b86f1e4a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b86f1e4a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9b86f1e4a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9b86f1e4a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b86f1e4a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b86f1e4a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b86f1e4a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b86f1e4a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b92a47dbc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b92a47dbc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e570010f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e570010f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a:spcBef>
                <a:spcPts val="0"/>
              </a:spcBef>
              <a:spcAft>
                <a:spcPts val="0"/>
              </a:spcAft>
              <a:buNone/>
              <a:defRPr b="1" sz="3600">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hyperlink" Target="http://drive.google.com/file/d/1DgneA2xb4xvHgLxQO-WYXgJ4iWHhPLjB/view" TargetMode="External"/><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researchgate.net/publication/336886516_Data_visualization_and_toss_related_analysis_of_IPL_teams_and_batsmen_performances" TargetMode="Externa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researchgate.net/publication/327904009_Predicting_Outcome_of_Indian_Premier_League_IPL_Matches_Using_Machine_Learn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11700" y="965700"/>
            <a:ext cx="82824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Decoding Indian </a:t>
            </a:r>
            <a:r>
              <a:rPr lang="en">
                <a:latin typeface="Quattrocento Sans"/>
                <a:ea typeface="Quattrocento Sans"/>
                <a:cs typeface="Quattrocento Sans"/>
                <a:sym typeface="Quattrocento Sans"/>
              </a:rPr>
              <a:t>Premier</a:t>
            </a:r>
            <a:r>
              <a:rPr lang="en">
                <a:latin typeface="Quattrocento Sans"/>
                <a:ea typeface="Quattrocento Sans"/>
                <a:cs typeface="Quattrocento Sans"/>
                <a:sym typeface="Quattrocento Sans"/>
              </a:rPr>
              <a:t> League: Match Analysis</a:t>
            </a:r>
            <a:endParaRPr>
              <a:latin typeface="Quattrocento Sans"/>
              <a:ea typeface="Quattrocento Sans"/>
              <a:cs typeface="Quattrocento Sans"/>
              <a:sym typeface="Quattrocento Sans"/>
            </a:endParaRPr>
          </a:p>
        </p:txBody>
      </p:sp>
      <p:sp>
        <p:nvSpPr>
          <p:cNvPr id="79" name="Google Shape;79;p15"/>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Mid-Semester Report</a:t>
            </a:r>
            <a:endParaRPr>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3EADA7"/>
                </a:solidFill>
                <a:latin typeface="Quattrocento Sans"/>
                <a:ea typeface="Quattrocento Sans"/>
                <a:cs typeface="Quattrocento Sans"/>
                <a:sym typeface="Quattrocento Sans"/>
              </a:rPr>
              <a:t>Dataset Preprocessing &amp; Cleaning</a:t>
            </a:r>
            <a:endParaRPr b="1" sz="1600">
              <a:solidFill>
                <a:srgbClr val="3EADA7"/>
              </a:solidFill>
              <a:latin typeface="Quattrocento Sans"/>
              <a:ea typeface="Quattrocento Sans"/>
              <a:cs typeface="Quattrocento Sans"/>
              <a:sym typeface="Quattrocento Sans"/>
            </a:endParaRPr>
          </a:p>
          <a:p>
            <a:pPr indent="-330200" lvl="0" marL="457200" rtl="0" algn="l">
              <a:spcBef>
                <a:spcPts val="160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Converted string features to a numeric encoded format. </a:t>
            </a:r>
            <a:r>
              <a:rPr lang="en" sz="1600">
                <a:solidFill>
                  <a:srgbClr val="434343"/>
                </a:solidFill>
                <a:latin typeface="Quattrocento Sans"/>
                <a:ea typeface="Quattrocento Sans"/>
                <a:cs typeface="Quattrocento Sans"/>
                <a:sym typeface="Quattrocento Sans"/>
              </a:rPr>
              <a:t>We tried methods:</a:t>
            </a:r>
            <a:endParaRPr sz="1600">
              <a:solidFill>
                <a:srgbClr val="434343"/>
              </a:solidFill>
              <a:latin typeface="Quattrocento Sans"/>
              <a:ea typeface="Quattrocento Sans"/>
              <a:cs typeface="Quattrocento Sans"/>
              <a:sym typeface="Quattrocento Sans"/>
            </a:endParaRPr>
          </a:p>
          <a:p>
            <a:pPr indent="-330200" lvl="1" marL="914400" rtl="0" algn="l">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Label Encoding</a:t>
            </a:r>
            <a:endParaRPr sz="1600">
              <a:solidFill>
                <a:srgbClr val="434343"/>
              </a:solidFill>
              <a:latin typeface="Quattrocento Sans"/>
              <a:ea typeface="Quattrocento Sans"/>
              <a:cs typeface="Quattrocento Sans"/>
              <a:sym typeface="Quattrocento Sans"/>
            </a:endParaRPr>
          </a:p>
          <a:p>
            <a:pPr indent="-330200" lvl="1" marL="914400" rtl="0" algn="l">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One Hot Encoding</a:t>
            </a:r>
            <a:endParaRPr sz="1600">
              <a:solidFill>
                <a:srgbClr val="434343"/>
              </a:solidFill>
              <a:latin typeface="Quattrocento Sans"/>
              <a:ea typeface="Quattrocento Sans"/>
              <a:cs typeface="Quattrocento Sans"/>
              <a:sym typeface="Quattrocento Sans"/>
            </a:endParaRPr>
          </a:p>
          <a:p>
            <a:pPr indent="-330200" lvl="1" marL="914400" rtl="0" algn="l">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Vector Embedding </a:t>
            </a:r>
            <a:endParaRPr sz="1600">
              <a:solidFill>
                <a:srgbClr val="434343"/>
              </a:solidFill>
              <a:latin typeface="Quattrocento Sans"/>
              <a:ea typeface="Quattrocento Sans"/>
              <a:cs typeface="Quattrocento Sans"/>
              <a:sym typeface="Quattrocento Sans"/>
            </a:endParaRPr>
          </a:p>
          <a:p>
            <a:pPr indent="457200" lvl="0" marL="0" rtl="0" algn="l">
              <a:spcBef>
                <a:spcPts val="0"/>
              </a:spcBef>
              <a:spcAft>
                <a:spcPts val="0"/>
              </a:spcAft>
              <a:buNone/>
            </a:pPr>
            <a:r>
              <a:t/>
            </a:r>
            <a:endParaRPr sz="1600">
              <a:solidFill>
                <a:srgbClr val="434343"/>
              </a:solidFill>
              <a:latin typeface="Quattrocento Sans"/>
              <a:ea typeface="Quattrocento Sans"/>
              <a:cs typeface="Quattrocento Sans"/>
              <a:sym typeface="Quattrocento Sans"/>
            </a:endParaRPr>
          </a:p>
          <a:p>
            <a:pPr indent="-330200" lvl="0" marL="457200" rtl="0" algn="l">
              <a:spcBef>
                <a:spcPts val="160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Removed redundant features. Eg: each city in the dataset had only one corresponding venue, thus the variable </a:t>
            </a:r>
            <a:r>
              <a:rPr lang="en" sz="1600">
                <a:solidFill>
                  <a:srgbClr val="980000"/>
                </a:solidFill>
                <a:latin typeface="Quattrocento Sans"/>
                <a:ea typeface="Quattrocento Sans"/>
                <a:cs typeface="Quattrocento Sans"/>
                <a:sym typeface="Quattrocento Sans"/>
              </a:rPr>
              <a:t>‘venue’ </a:t>
            </a:r>
            <a:r>
              <a:rPr lang="en" sz="1600">
                <a:solidFill>
                  <a:srgbClr val="434343"/>
                </a:solidFill>
                <a:latin typeface="Quattrocento Sans"/>
                <a:ea typeface="Quattrocento Sans"/>
                <a:cs typeface="Quattrocento Sans"/>
                <a:sym typeface="Quattrocento Sans"/>
              </a:rPr>
              <a:t>was dropped.</a:t>
            </a:r>
            <a:endParaRPr sz="1600">
              <a:solidFill>
                <a:srgbClr val="434343"/>
              </a:solidFill>
              <a:latin typeface="Quattrocento Sans"/>
              <a:ea typeface="Quattrocento Sans"/>
              <a:cs typeface="Quattrocento Sans"/>
              <a:sym typeface="Quattrocento Sans"/>
            </a:endParaRPr>
          </a:p>
          <a:p>
            <a:pPr indent="-330200" lvl="0" marL="457200" rtl="0" algn="l">
              <a:spcBef>
                <a:spcPts val="160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We noticed that only one sample has </a:t>
            </a:r>
            <a:r>
              <a:rPr lang="en" sz="1600">
                <a:solidFill>
                  <a:srgbClr val="980000"/>
                </a:solidFill>
                <a:latin typeface="Quattrocento Sans"/>
                <a:ea typeface="Quattrocento Sans"/>
                <a:cs typeface="Quattrocento Sans"/>
                <a:sym typeface="Quattrocento Sans"/>
              </a:rPr>
              <a:t>‘dl_applied’</a:t>
            </a:r>
            <a:r>
              <a:rPr lang="en" sz="1600">
                <a:solidFill>
                  <a:srgbClr val="434343"/>
                </a:solidFill>
                <a:latin typeface="Quattrocento Sans"/>
                <a:ea typeface="Quattrocento Sans"/>
                <a:cs typeface="Quattrocento Sans"/>
                <a:sym typeface="Quattrocento Sans"/>
              </a:rPr>
              <a:t> = 1, for all other samples, the value is 0.</a:t>
            </a:r>
            <a:endParaRPr sz="1600">
              <a:latin typeface="Quattrocento Sans"/>
              <a:ea typeface="Quattrocento Sans"/>
              <a:cs typeface="Quattrocento Sans"/>
              <a:sym typeface="Quattrocento Sans"/>
            </a:endParaRPr>
          </a:p>
          <a:p>
            <a:pPr indent="0" lvl="0" marL="0" rtl="0" algn="l">
              <a:spcBef>
                <a:spcPts val="1600"/>
              </a:spcBef>
              <a:spcAft>
                <a:spcPts val="0"/>
              </a:spcAft>
              <a:buNone/>
            </a:pPr>
            <a:r>
              <a:t/>
            </a:r>
            <a:endParaRPr sz="1600">
              <a:latin typeface="Quattrocento Sans"/>
              <a:ea typeface="Quattrocento Sans"/>
              <a:cs typeface="Quattrocento Sans"/>
              <a:sym typeface="Quattrocento Sans"/>
            </a:endParaRPr>
          </a:p>
          <a:p>
            <a:pPr indent="0" lvl="0" marL="0" rtl="0" algn="l">
              <a:spcBef>
                <a:spcPts val="1600"/>
              </a:spcBef>
              <a:spcAft>
                <a:spcPts val="1600"/>
              </a:spcAft>
              <a:buNone/>
            </a:pPr>
            <a:r>
              <a:t/>
            </a:r>
            <a:endParaRPr sz="1600">
              <a:latin typeface="Quattrocento Sans"/>
              <a:ea typeface="Quattrocento Sans"/>
              <a:cs typeface="Quattrocento Sans"/>
              <a:sym typeface="Quattrocento Sans"/>
            </a:endParaRPr>
          </a:p>
        </p:txBody>
      </p:sp>
      <p:sp>
        <p:nvSpPr>
          <p:cNvPr id="158" name="Google Shape;158;p2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EADA7"/>
                </a:solidFill>
                <a:latin typeface="Quattrocento Sans"/>
                <a:ea typeface="Quattrocento Sans"/>
                <a:cs typeface="Quattrocento Sans"/>
                <a:sym typeface="Quattrocento Sans"/>
              </a:rPr>
              <a:t>Dataset Description (5/5) </a:t>
            </a:r>
            <a:endParaRPr b="1">
              <a:solidFill>
                <a:srgbClr val="3EADA7"/>
              </a:solidFill>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3EADA7"/>
                </a:solidFill>
                <a:latin typeface="Quattrocento Sans"/>
                <a:ea typeface="Quattrocento Sans"/>
                <a:cs typeface="Quattrocento Sans"/>
                <a:sym typeface="Quattrocento Sans"/>
              </a:rPr>
              <a:t>Data Collection:</a:t>
            </a:r>
            <a:r>
              <a:rPr b="1" lang="en" sz="1600">
                <a:solidFill>
                  <a:srgbClr val="666666"/>
                </a:solidFill>
                <a:latin typeface="Quattrocento Sans"/>
                <a:ea typeface="Quattrocento Sans"/>
                <a:cs typeface="Quattrocento Sans"/>
                <a:sym typeface="Quattrocento Sans"/>
              </a:rPr>
              <a:t> </a:t>
            </a:r>
            <a:endParaRPr sz="1600">
              <a:solidFill>
                <a:srgbClr val="666666"/>
              </a:solidFill>
              <a:latin typeface="Quattrocento Sans"/>
              <a:ea typeface="Quattrocento Sans"/>
              <a:cs typeface="Quattrocento Sans"/>
              <a:sym typeface="Quattrocento Sans"/>
            </a:endParaRPr>
          </a:p>
          <a:p>
            <a:pPr indent="0" lvl="0" marL="0" rtl="0" algn="l">
              <a:spcBef>
                <a:spcPts val="0"/>
              </a:spcBef>
              <a:spcAft>
                <a:spcPts val="0"/>
              </a:spcAft>
              <a:buNone/>
            </a:pPr>
            <a:r>
              <a:rPr lang="en" sz="1600">
                <a:solidFill>
                  <a:srgbClr val="434343"/>
                </a:solidFill>
                <a:latin typeface="Quattrocento Sans"/>
                <a:ea typeface="Quattrocento Sans"/>
                <a:cs typeface="Quattrocento Sans"/>
                <a:sym typeface="Quattrocento Sans"/>
              </a:rPr>
              <a:t>We have collected data from:</a:t>
            </a:r>
            <a:endParaRPr sz="1600">
              <a:solidFill>
                <a:srgbClr val="434343"/>
              </a:solidFill>
              <a:latin typeface="Quattrocento Sans"/>
              <a:ea typeface="Quattrocento Sans"/>
              <a:cs typeface="Quattrocento Sans"/>
              <a:sym typeface="Quattrocento Sans"/>
            </a:endParaRPr>
          </a:p>
          <a:p>
            <a:pPr indent="-330200" lvl="0" marL="457200" rtl="0" algn="l">
              <a:spcBef>
                <a:spcPts val="0"/>
              </a:spcBef>
              <a:spcAft>
                <a:spcPts val="0"/>
              </a:spcAft>
              <a:buClr>
                <a:srgbClr val="434343"/>
              </a:buClr>
              <a:buSzPts val="1600"/>
              <a:buFont typeface="Quattrocento Sans"/>
              <a:buChar char="●"/>
            </a:pPr>
            <a:r>
              <a:rPr b="1" lang="en" sz="1600">
                <a:solidFill>
                  <a:srgbClr val="434343"/>
                </a:solidFill>
                <a:latin typeface="Quattrocento Sans"/>
                <a:ea typeface="Quattrocento Sans"/>
                <a:cs typeface="Quattrocento Sans"/>
                <a:sym typeface="Quattrocento Sans"/>
              </a:rPr>
              <a:t>cricsheet.org</a:t>
            </a:r>
            <a:r>
              <a:rPr lang="en" sz="1600">
                <a:solidFill>
                  <a:srgbClr val="434343"/>
                </a:solidFill>
                <a:latin typeface="Quattrocento Sans"/>
                <a:ea typeface="Quattrocento Sans"/>
                <a:cs typeface="Quattrocento Sans"/>
                <a:sym typeface="Quattrocento Sans"/>
              </a:rPr>
              <a:t> and </a:t>
            </a:r>
            <a:endParaRPr sz="1600">
              <a:solidFill>
                <a:srgbClr val="434343"/>
              </a:solidFill>
              <a:latin typeface="Quattrocento Sans"/>
              <a:ea typeface="Quattrocento Sans"/>
              <a:cs typeface="Quattrocento Sans"/>
              <a:sym typeface="Quattrocento Sans"/>
            </a:endParaRPr>
          </a:p>
          <a:p>
            <a:pPr indent="-330200" lvl="0" marL="457200" rtl="0" algn="l">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scraped</a:t>
            </a:r>
            <a:r>
              <a:rPr lang="en" sz="1600">
                <a:solidFill>
                  <a:srgbClr val="434343"/>
                </a:solidFill>
                <a:latin typeface="Quattrocento Sans"/>
                <a:ea typeface="Quattrocento Sans"/>
                <a:cs typeface="Quattrocento Sans"/>
                <a:sym typeface="Quattrocento Sans"/>
              </a:rPr>
              <a:t> player points from </a:t>
            </a:r>
            <a:r>
              <a:rPr b="1" lang="en" sz="1600">
                <a:solidFill>
                  <a:srgbClr val="434343"/>
                </a:solidFill>
                <a:latin typeface="Quattrocento Sans"/>
                <a:ea typeface="Quattrocento Sans"/>
                <a:cs typeface="Quattrocento Sans"/>
                <a:sym typeface="Quattrocento Sans"/>
              </a:rPr>
              <a:t>IPL’s official website</a:t>
            </a:r>
            <a:r>
              <a:rPr lang="en" sz="1600">
                <a:solidFill>
                  <a:srgbClr val="434343"/>
                </a:solidFill>
                <a:latin typeface="Quattrocento Sans"/>
                <a:ea typeface="Quattrocento Sans"/>
                <a:cs typeface="Quattrocento Sans"/>
                <a:sym typeface="Quattrocento Sans"/>
              </a:rPr>
              <a:t> using python libraries like BeautifulSoup and requests. We then used pandas and csv libraries to store this data in separate csv files for each season from 2008-2019. </a:t>
            </a:r>
            <a:endParaRPr sz="1600">
              <a:solidFill>
                <a:srgbClr val="434343"/>
              </a:solidFill>
              <a:latin typeface="Quattrocento Sans"/>
              <a:ea typeface="Quattrocento Sans"/>
              <a:cs typeface="Quattrocento Sans"/>
              <a:sym typeface="Quattrocento Sans"/>
            </a:endParaRPr>
          </a:p>
          <a:p>
            <a:pPr indent="0" lvl="0" marL="457200" rtl="0" algn="l">
              <a:spcBef>
                <a:spcPts val="0"/>
              </a:spcBef>
              <a:spcAft>
                <a:spcPts val="0"/>
              </a:spcAft>
              <a:buNone/>
            </a:pPr>
            <a:r>
              <a:t/>
            </a:r>
            <a:endParaRPr sz="1600">
              <a:solidFill>
                <a:srgbClr val="666666"/>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b="1" lang="en" sz="1600">
                <a:solidFill>
                  <a:srgbClr val="3EADA7"/>
                </a:solidFill>
                <a:latin typeface="Quattrocento Sans"/>
                <a:ea typeface="Quattrocento Sans"/>
                <a:cs typeface="Quattrocento Sans"/>
                <a:sym typeface="Quattrocento Sans"/>
              </a:rPr>
              <a:t>Data Preprocessing:</a:t>
            </a:r>
            <a:endParaRPr b="1" sz="1600">
              <a:solidFill>
                <a:srgbClr val="3EADA7"/>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n" sz="1600">
                <a:solidFill>
                  <a:srgbClr val="434343"/>
                </a:solidFill>
                <a:latin typeface="Quattrocento Sans"/>
                <a:ea typeface="Quattrocento Sans"/>
                <a:cs typeface="Quattrocento Sans"/>
                <a:sym typeface="Quattrocento Sans"/>
              </a:rPr>
              <a:t>Majority of our data was in the </a:t>
            </a:r>
            <a:r>
              <a:rPr b="1" lang="en" sz="1600">
                <a:solidFill>
                  <a:srgbClr val="434343"/>
                </a:solidFill>
                <a:latin typeface="Quattrocento Sans"/>
                <a:ea typeface="Quattrocento Sans"/>
                <a:cs typeface="Quattrocento Sans"/>
                <a:sym typeface="Quattrocento Sans"/>
              </a:rPr>
              <a:t>string format </a:t>
            </a:r>
            <a:r>
              <a:rPr lang="en" sz="1600">
                <a:solidFill>
                  <a:srgbClr val="434343"/>
                </a:solidFill>
                <a:latin typeface="Quattrocento Sans"/>
                <a:ea typeface="Quattrocento Sans"/>
                <a:cs typeface="Quattrocento Sans"/>
                <a:sym typeface="Quattrocento Sans"/>
              </a:rPr>
              <a:t>(eg: venue, toss_decision, etc), hence some form of encoding was required. Currently, we have used </a:t>
            </a:r>
            <a:r>
              <a:rPr b="1" lang="en" sz="1600">
                <a:solidFill>
                  <a:srgbClr val="434343"/>
                </a:solidFill>
                <a:latin typeface="Quattrocento Sans"/>
                <a:ea typeface="Quattrocento Sans"/>
                <a:cs typeface="Quattrocento Sans"/>
                <a:sym typeface="Quattrocento Sans"/>
              </a:rPr>
              <a:t>label encoding, one-hot encoding </a:t>
            </a:r>
            <a:r>
              <a:rPr lang="en" sz="1600">
                <a:solidFill>
                  <a:srgbClr val="434343"/>
                </a:solidFill>
                <a:latin typeface="Quattrocento Sans"/>
                <a:ea typeface="Quattrocento Sans"/>
                <a:cs typeface="Quattrocento Sans"/>
                <a:sym typeface="Quattrocento Sans"/>
              </a:rPr>
              <a:t>and </a:t>
            </a:r>
            <a:r>
              <a:rPr b="1" lang="en" sz="1600">
                <a:solidFill>
                  <a:srgbClr val="434343"/>
                </a:solidFill>
                <a:latin typeface="Quattrocento Sans"/>
                <a:ea typeface="Quattrocento Sans"/>
                <a:cs typeface="Quattrocento Sans"/>
                <a:sym typeface="Quattrocento Sans"/>
              </a:rPr>
              <a:t>vector embedding</a:t>
            </a:r>
            <a:r>
              <a:rPr lang="en" sz="1600">
                <a:solidFill>
                  <a:srgbClr val="434343"/>
                </a:solidFill>
                <a:latin typeface="Quattrocento Sans"/>
                <a:ea typeface="Quattrocento Sans"/>
                <a:cs typeface="Quattrocento Sans"/>
                <a:sym typeface="Quattrocento Sans"/>
              </a:rPr>
              <a:t>.</a:t>
            </a:r>
            <a:endParaRPr sz="1600">
              <a:solidFill>
                <a:srgbClr val="434343"/>
              </a:solidFill>
              <a:latin typeface="Quattrocento Sans"/>
              <a:ea typeface="Quattrocento Sans"/>
              <a:cs typeface="Quattrocento Sans"/>
              <a:sym typeface="Quattrocento Sans"/>
            </a:endParaRPr>
          </a:p>
        </p:txBody>
      </p:sp>
      <p:sp>
        <p:nvSpPr>
          <p:cNvPr id="164" name="Google Shape;164;p2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EADA7"/>
                </a:solidFill>
                <a:latin typeface="Quattrocento Sans"/>
                <a:ea typeface="Quattrocento Sans"/>
                <a:cs typeface="Quattrocento Sans"/>
                <a:sym typeface="Quattrocento Sans"/>
              </a:rPr>
              <a:t>Methodology (</a:t>
            </a:r>
            <a:r>
              <a:rPr b="1" lang="en">
                <a:solidFill>
                  <a:srgbClr val="3EADA7"/>
                </a:solidFill>
                <a:latin typeface="Quattrocento Sans"/>
                <a:ea typeface="Quattrocento Sans"/>
                <a:cs typeface="Quattrocento Sans"/>
                <a:sym typeface="Quattrocento Sans"/>
              </a:rPr>
              <a:t>1/2</a:t>
            </a:r>
            <a:r>
              <a:rPr b="1" lang="en">
                <a:solidFill>
                  <a:srgbClr val="3EADA7"/>
                </a:solidFill>
                <a:latin typeface="Quattrocento Sans"/>
                <a:ea typeface="Quattrocento Sans"/>
                <a:cs typeface="Quattrocento Sans"/>
                <a:sym typeface="Quattrocento Sans"/>
              </a:rPr>
              <a:t>)</a:t>
            </a:r>
            <a:endParaRPr b="1">
              <a:solidFill>
                <a:srgbClr val="3EADA7"/>
              </a:solidFill>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434343"/>
                </a:solidFill>
                <a:latin typeface="Quattrocento Sans"/>
                <a:ea typeface="Quattrocento Sans"/>
                <a:cs typeface="Quattrocento Sans"/>
                <a:sym typeface="Quattrocento Sans"/>
              </a:rPr>
              <a:t>(i) </a:t>
            </a:r>
            <a:r>
              <a:rPr b="1" lang="en" sz="1600">
                <a:solidFill>
                  <a:srgbClr val="434343"/>
                </a:solidFill>
                <a:latin typeface="Quattrocento Sans"/>
                <a:ea typeface="Quattrocento Sans"/>
                <a:cs typeface="Quattrocento Sans"/>
                <a:sym typeface="Quattrocento Sans"/>
              </a:rPr>
              <a:t>Data Cleaning:</a:t>
            </a:r>
            <a:endParaRPr b="1" sz="1600">
              <a:solidFill>
                <a:srgbClr val="434343"/>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n" sz="1600">
                <a:solidFill>
                  <a:srgbClr val="434343"/>
                </a:solidFill>
                <a:latin typeface="Quattrocento Sans"/>
                <a:ea typeface="Quattrocento Sans"/>
                <a:cs typeface="Quattrocento Sans"/>
                <a:sym typeface="Quattrocento Sans"/>
              </a:rPr>
              <a:t>The column ‘Umpire 3’ in matches.csv only had NaN values, hence we dropped this column. This column generally does not have a big impact on the outcome of a match.</a:t>
            </a:r>
            <a:endParaRPr sz="1600">
              <a:solidFill>
                <a:srgbClr val="434343"/>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600">
              <a:solidFill>
                <a:srgbClr val="434343"/>
              </a:solidFill>
              <a:latin typeface="Quattrocento Sans"/>
              <a:ea typeface="Quattrocento Sans"/>
              <a:cs typeface="Quattrocento Sans"/>
              <a:sym typeface="Quattrocento Sans"/>
            </a:endParaRPr>
          </a:p>
          <a:p>
            <a:pPr indent="0" lvl="0" marL="0" rtl="0" algn="l">
              <a:spcBef>
                <a:spcPts val="0"/>
              </a:spcBef>
              <a:spcAft>
                <a:spcPts val="0"/>
              </a:spcAft>
              <a:buNone/>
            </a:pPr>
            <a:r>
              <a:rPr b="1" lang="en" sz="1600">
                <a:solidFill>
                  <a:srgbClr val="434343"/>
                </a:solidFill>
                <a:latin typeface="Quattrocento Sans"/>
                <a:ea typeface="Quattrocento Sans"/>
                <a:cs typeface="Quattrocento Sans"/>
                <a:sym typeface="Quattrocento Sans"/>
              </a:rPr>
              <a:t>(ii) Choosing Required Attributes:</a:t>
            </a:r>
            <a:endParaRPr sz="1600">
              <a:solidFill>
                <a:srgbClr val="434343"/>
              </a:solidFill>
              <a:latin typeface="Quattrocento Sans"/>
              <a:ea typeface="Quattrocento Sans"/>
              <a:cs typeface="Quattrocento Sans"/>
              <a:sym typeface="Quattrocento Sans"/>
            </a:endParaRPr>
          </a:p>
          <a:p>
            <a:pPr indent="-330200" lvl="0" marL="457200" rtl="0" algn="l">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We collected </a:t>
            </a:r>
            <a:r>
              <a:rPr b="1" lang="en" sz="1600">
                <a:solidFill>
                  <a:srgbClr val="434343"/>
                </a:solidFill>
                <a:latin typeface="Quattrocento Sans"/>
                <a:ea typeface="Quattrocento Sans"/>
                <a:cs typeface="Quattrocento Sans"/>
                <a:sym typeface="Quattrocento Sans"/>
              </a:rPr>
              <a:t>‘player points’ </a:t>
            </a:r>
            <a:r>
              <a:rPr lang="en" sz="1600">
                <a:solidFill>
                  <a:srgbClr val="434343"/>
                </a:solidFill>
                <a:latin typeface="Quattrocento Sans"/>
                <a:ea typeface="Quattrocento Sans"/>
                <a:cs typeface="Quattrocento Sans"/>
                <a:sym typeface="Quattrocento Sans"/>
              </a:rPr>
              <a:t>because IPL teams are often dynamic in selection of players and thus using the player points (calculated using the performance of the player in a season) we can find the average points of a team and use in our analysis.</a:t>
            </a:r>
            <a:endParaRPr sz="1600">
              <a:solidFill>
                <a:srgbClr val="434343"/>
              </a:solidFill>
              <a:latin typeface="Quattrocento Sans"/>
              <a:ea typeface="Quattrocento Sans"/>
              <a:cs typeface="Quattrocento Sans"/>
              <a:sym typeface="Quattrocento Sans"/>
            </a:endParaRPr>
          </a:p>
          <a:p>
            <a:pPr indent="0" lvl="0" marL="0" rtl="0" algn="l">
              <a:lnSpc>
                <a:spcPct val="50000"/>
              </a:lnSpc>
              <a:spcBef>
                <a:spcPts val="1000"/>
              </a:spcBef>
              <a:spcAft>
                <a:spcPts val="0"/>
              </a:spcAft>
              <a:buNone/>
            </a:pPr>
            <a:r>
              <a:rPr b="1" lang="en" sz="1600">
                <a:solidFill>
                  <a:srgbClr val="434343"/>
                </a:solidFill>
                <a:latin typeface="Quattrocento Sans"/>
                <a:ea typeface="Quattrocento Sans"/>
                <a:cs typeface="Quattrocento Sans"/>
                <a:sym typeface="Quattrocento Sans"/>
              </a:rPr>
              <a:t>(iii) Hyperparameter tuning:</a:t>
            </a:r>
            <a:endParaRPr b="1" sz="1600">
              <a:solidFill>
                <a:srgbClr val="434343"/>
              </a:solidFill>
              <a:latin typeface="Quattrocento Sans"/>
              <a:ea typeface="Quattrocento Sans"/>
              <a:cs typeface="Quattrocento Sans"/>
              <a:sym typeface="Quattrocento Sans"/>
            </a:endParaRPr>
          </a:p>
          <a:p>
            <a:pPr indent="0" lvl="0" marL="0" rtl="0" algn="l">
              <a:lnSpc>
                <a:spcPct val="100000"/>
              </a:lnSpc>
              <a:spcBef>
                <a:spcPts val="1000"/>
              </a:spcBef>
              <a:spcAft>
                <a:spcPts val="0"/>
              </a:spcAft>
              <a:buNone/>
            </a:pPr>
            <a:r>
              <a:rPr lang="en" sz="1600">
                <a:solidFill>
                  <a:srgbClr val="434343"/>
                </a:solidFill>
                <a:latin typeface="Quattrocento Sans"/>
                <a:ea typeface="Quattrocento Sans"/>
                <a:cs typeface="Quattrocento Sans"/>
                <a:sym typeface="Quattrocento Sans"/>
              </a:rPr>
              <a:t>We have done hyperparameter tuning using gridsearch and found the best hyperparameters for our models.</a:t>
            </a:r>
            <a:endParaRPr sz="1600">
              <a:solidFill>
                <a:srgbClr val="434343"/>
              </a:solidFill>
              <a:latin typeface="Quattrocento Sans"/>
              <a:ea typeface="Quattrocento Sans"/>
              <a:cs typeface="Quattrocento Sans"/>
              <a:sym typeface="Quattrocento Sans"/>
            </a:endParaRPr>
          </a:p>
          <a:p>
            <a:pPr indent="0" lvl="0" marL="0" rtl="0" algn="l">
              <a:spcBef>
                <a:spcPts val="1000"/>
              </a:spcBef>
              <a:spcAft>
                <a:spcPts val="1600"/>
              </a:spcAft>
              <a:buNone/>
            </a:pPr>
            <a:r>
              <a:t/>
            </a:r>
            <a:endParaRPr sz="1600">
              <a:latin typeface="Quattrocento Sans"/>
              <a:ea typeface="Quattrocento Sans"/>
              <a:cs typeface="Quattrocento Sans"/>
              <a:sym typeface="Quattrocento Sans"/>
            </a:endParaRPr>
          </a:p>
        </p:txBody>
      </p:sp>
      <p:sp>
        <p:nvSpPr>
          <p:cNvPr id="170" name="Google Shape;170;p2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EADA7"/>
                </a:solidFill>
                <a:latin typeface="Quattrocento Sans"/>
                <a:ea typeface="Quattrocento Sans"/>
                <a:cs typeface="Quattrocento Sans"/>
                <a:sym typeface="Quattrocento Sans"/>
              </a:rPr>
              <a:t>Methodology (2/2)</a:t>
            </a:r>
            <a:endParaRPr b="1">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7"/>
          <p:cNvPicPr preferRelativeResize="0"/>
          <p:nvPr/>
        </p:nvPicPr>
        <p:blipFill>
          <a:blip r:embed="rId3">
            <a:alphaModFix/>
          </a:blip>
          <a:stretch>
            <a:fillRect/>
          </a:stretch>
        </p:blipFill>
        <p:spPr>
          <a:xfrm>
            <a:off x="3417650" y="979850"/>
            <a:ext cx="4627675" cy="4010650"/>
          </a:xfrm>
          <a:prstGeom prst="rect">
            <a:avLst/>
          </a:prstGeom>
          <a:noFill/>
          <a:ln>
            <a:noFill/>
          </a:ln>
        </p:spPr>
      </p:pic>
      <p:sp>
        <p:nvSpPr>
          <p:cNvPr id="176" name="Google Shape;176;p2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EADA7"/>
                </a:solidFill>
                <a:latin typeface="Quattrocento Sans"/>
                <a:ea typeface="Quattrocento Sans"/>
                <a:cs typeface="Quattrocento Sans"/>
                <a:sym typeface="Quattrocento Sans"/>
              </a:rPr>
              <a:t>Player Embeddings</a:t>
            </a:r>
            <a:r>
              <a:rPr lang="en"/>
              <a:t> </a:t>
            </a:r>
            <a:endParaRPr/>
          </a:p>
        </p:txBody>
      </p:sp>
      <p:sp>
        <p:nvSpPr>
          <p:cNvPr id="177" name="Google Shape;177;p27"/>
          <p:cNvSpPr txBox="1"/>
          <p:nvPr/>
        </p:nvSpPr>
        <p:spPr>
          <a:xfrm>
            <a:off x="162125" y="1694850"/>
            <a:ext cx="3094800" cy="22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Player_vector = (1/mat) *[pts, </a:t>
            </a:r>
            <a:endParaRPr>
              <a:latin typeface="Quattrocento Sans"/>
              <a:ea typeface="Quattrocento Sans"/>
              <a:cs typeface="Quattrocento Sans"/>
              <a:sym typeface="Quattrocento Sans"/>
            </a:endParaRPr>
          </a:p>
          <a:p>
            <a:pPr indent="0" lvl="0" marL="914400" rtl="0" algn="l">
              <a:spcBef>
                <a:spcPts val="0"/>
              </a:spcBef>
              <a:spcAft>
                <a:spcPts val="0"/>
              </a:spcAft>
              <a:buNone/>
            </a:pPr>
            <a:r>
              <a:rPr lang="en">
                <a:latin typeface="Quattrocento Sans"/>
                <a:ea typeface="Quattrocento Sans"/>
                <a:cs typeface="Quattrocento Sans"/>
                <a:sym typeface="Quattrocento Sans"/>
              </a:rPr>
              <a:t>        		wkts,  </a:t>
            </a:r>
            <a:endParaRPr>
              <a:latin typeface="Quattrocento Sans"/>
              <a:ea typeface="Quattrocento Sans"/>
              <a:cs typeface="Quattrocento Sans"/>
              <a:sym typeface="Quattrocento Sans"/>
            </a:endParaRPr>
          </a:p>
          <a:p>
            <a:pPr indent="0" lvl="0" marL="914400" rtl="0" algn="l">
              <a:spcBef>
                <a:spcPts val="0"/>
              </a:spcBef>
              <a:spcAft>
                <a:spcPts val="0"/>
              </a:spcAft>
              <a:buNone/>
            </a:pPr>
            <a:r>
              <a:rPr lang="en">
                <a:latin typeface="Quattrocento Sans"/>
                <a:ea typeface="Quattrocento Sans"/>
                <a:cs typeface="Quattrocento Sans"/>
                <a:sym typeface="Quattrocento Sans"/>
              </a:rPr>
              <a:t>        		dots,  </a:t>
            </a:r>
            <a:endParaRPr>
              <a:latin typeface="Quattrocento Sans"/>
              <a:ea typeface="Quattrocento Sans"/>
              <a:cs typeface="Quattrocento Sans"/>
              <a:sym typeface="Quattrocento Sans"/>
            </a:endParaRPr>
          </a:p>
          <a:p>
            <a:pPr indent="0" lvl="0" marL="914400" rtl="0" algn="l">
              <a:spcBef>
                <a:spcPts val="0"/>
              </a:spcBef>
              <a:spcAft>
                <a:spcPts val="0"/>
              </a:spcAft>
              <a:buNone/>
            </a:pPr>
            <a:r>
              <a:rPr lang="en">
                <a:latin typeface="Quattrocento Sans"/>
                <a:ea typeface="Quattrocento Sans"/>
                <a:cs typeface="Quattrocento Sans"/>
                <a:sym typeface="Quattrocento Sans"/>
              </a:rPr>
              <a:t>        		4s, </a:t>
            </a:r>
            <a:endParaRPr>
              <a:latin typeface="Quattrocento Sans"/>
              <a:ea typeface="Quattrocento Sans"/>
              <a:cs typeface="Quattrocento Sans"/>
              <a:sym typeface="Quattrocento Sans"/>
            </a:endParaRPr>
          </a:p>
          <a:p>
            <a:pPr indent="0" lvl="0" marL="914400" rtl="0" algn="l">
              <a:spcBef>
                <a:spcPts val="0"/>
              </a:spcBef>
              <a:spcAft>
                <a:spcPts val="0"/>
              </a:spcAft>
              <a:buNone/>
            </a:pPr>
            <a:r>
              <a:rPr lang="en">
                <a:latin typeface="Quattrocento Sans"/>
                <a:ea typeface="Quattrocento Sans"/>
                <a:cs typeface="Quattrocento Sans"/>
                <a:sym typeface="Quattrocento Sans"/>
              </a:rPr>
              <a:t>        		6s, </a:t>
            </a:r>
            <a:endParaRPr>
              <a:latin typeface="Quattrocento Sans"/>
              <a:ea typeface="Quattrocento Sans"/>
              <a:cs typeface="Quattrocento Sans"/>
              <a:sym typeface="Quattrocento Sans"/>
            </a:endParaRPr>
          </a:p>
          <a:p>
            <a:pPr indent="0" lvl="0" marL="914400" rtl="0" algn="l">
              <a:spcBef>
                <a:spcPts val="0"/>
              </a:spcBef>
              <a:spcAft>
                <a:spcPts val="0"/>
              </a:spcAft>
              <a:buNone/>
            </a:pPr>
            <a:r>
              <a:rPr lang="en">
                <a:latin typeface="Quattrocento Sans"/>
                <a:ea typeface="Quattrocento Sans"/>
                <a:cs typeface="Quattrocento Sans"/>
                <a:sym typeface="Quattrocento Sans"/>
              </a:rPr>
              <a:t>        		catches,</a:t>
            </a:r>
            <a:endParaRPr>
              <a:latin typeface="Quattrocento Sans"/>
              <a:ea typeface="Quattrocento Sans"/>
              <a:cs typeface="Quattrocento Sans"/>
              <a:sym typeface="Quattrocento Sans"/>
            </a:endParaRPr>
          </a:p>
          <a:p>
            <a:pPr indent="457200" lvl="0" marL="0" rtl="0" algn="l">
              <a:spcBef>
                <a:spcPts val="0"/>
              </a:spcBef>
              <a:spcAft>
                <a:spcPts val="0"/>
              </a:spcAft>
              <a:buNone/>
            </a:pPr>
            <a:r>
              <a:rPr lang="en">
                <a:latin typeface="Quattrocento Sans"/>
                <a:ea typeface="Quattrocento Sans"/>
                <a:cs typeface="Quattrocento Sans"/>
                <a:sym typeface="Quattrocento Sans"/>
              </a:rPr>
              <a:t>               		stumpings] </a:t>
            </a:r>
            <a:endParaRPr>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EADA7"/>
                </a:solidFill>
                <a:latin typeface="Quattrocento Sans"/>
                <a:ea typeface="Quattrocento Sans"/>
                <a:cs typeface="Quattrocento Sans"/>
                <a:sym typeface="Quattrocento Sans"/>
              </a:rPr>
              <a:t>Results &amp; Analysis (1/4)</a:t>
            </a:r>
            <a:endParaRPr/>
          </a:p>
        </p:txBody>
      </p:sp>
      <p:sp>
        <p:nvSpPr>
          <p:cNvPr id="183" name="Google Shape;18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attached table shows our results for the match prediction task. </a:t>
            </a:r>
            <a:endParaRPr/>
          </a:p>
          <a:p>
            <a:pPr indent="0" lvl="0" marL="0" rtl="0" algn="l">
              <a:spcBef>
                <a:spcPts val="1600"/>
              </a:spcBef>
              <a:spcAft>
                <a:spcPts val="1600"/>
              </a:spcAft>
              <a:buNone/>
            </a:pPr>
            <a:r>
              <a:rPr lang="en"/>
              <a:t>We can see that Multi-Layer Perceptron had the best testing accuracy amongst all the models at 63%.</a:t>
            </a:r>
            <a:endParaRPr/>
          </a:p>
        </p:txBody>
      </p:sp>
      <p:pic>
        <p:nvPicPr>
          <p:cNvPr id="184" name="Google Shape;184;p28"/>
          <p:cNvPicPr preferRelativeResize="0"/>
          <p:nvPr/>
        </p:nvPicPr>
        <p:blipFill>
          <a:blip r:embed="rId3">
            <a:alphaModFix/>
          </a:blip>
          <a:stretch>
            <a:fillRect/>
          </a:stretch>
        </p:blipFill>
        <p:spPr>
          <a:xfrm>
            <a:off x="1920665" y="2725125"/>
            <a:ext cx="5302675" cy="1622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EADA7"/>
                </a:solidFill>
                <a:latin typeface="Quattrocento Sans"/>
                <a:ea typeface="Quattrocento Sans"/>
                <a:cs typeface="Quattrocento Sans"/>
                <a:sym typeface="Quattrocento Sans"/>
              </a:rPr>
              <a:t>Results &amp; Analysis (2/4)</a:t>
            </a:r>
            <a:endParaRPr/>
          </a:p>
        </p:txBody>
      </p:sp>
      <p:sp>
        <p:nvSpPr>
          <p:cNvPr id="190" name="Google Shape;190;p29"/>
          <p:cNvSpPr txBox="1"/>
          <p:nvPr>
            <p:ph idx="1" type="body"/>
          </p:nvPr>
        </p:nvSpPr>
        <p:spPr>
          <a:xfrm>
            <a:off x="311700" y="1152475"/>
            <a:ext cx="3821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The table attached shows the results of our </a:t>
            </a:r>
            <a:r>
              <a:rPr b="1" lang="en">
                <a:latin typeface="Quattrocento Sans"/>
                <a:ea typeface="Quattrocento Sans"/>
                <a:cs typeface="Quattrocento Sans"/>
                <a:sym typeface="Quattrocento Sans"/>
              </a:rPr>
              <a:t>run prediction</a:t>
            </a:r>
            <a:r>
              <a:rPr lang="en">
                <a:latin typeface="Quattrocento Sans"/>
                <a:ea typeface="Quattrocento Sans"/>
                <a:cs typeface="Quattrocento Sans"/>
                <a:sym typeface="Quattrocento Sans"/>
              </a:rPr>
              <a:t> task. Here we have predicted the runs scored in 30 ball and 12 ball intervals. </a:t>
            </a:r>
            <a:endParaRPr>
              <a:latin typeface="Quattrocento Sans"/>
              <a:ea typeface="Quattrocento Sans"/>
              <a:cs typeface="Quattrocento Sans"/>
              <a:sym typeface="Quattrocento Sans"/>
            </a:endParaRPr>
          </a:p>
          <a:p>
            <a:pPr indent="0" lvl="0" marL="0" rtl="0" algn="l">
              <a:spcBef>
                <a:spcPts val="1600"/>
              </a:spcBef>
              <a:spcAft>
                <a:spcPts val="0"/>
              </a:spcAft>
              <a:buNone/>
            </a:pPr>
            <a:r>
              <a:rPr lang="en">
                <a:latin typeface="Quattrocento Sans"/>
                <a:ea typeface="Quattrocento Sans"/>
                <a:cs typeface="Quattrocento Sans"/>
                <a:sym typeface="Quattrocento Sans"/>
              </a:rPr>
              <a:t>We have also used two different methods of encoding i.e. </a:t>
            </a:r>
            <a:r>
              <a:rPr b="1" lang="en">
                <a:latin typeface="Quattrocento Sans"/>
                <a:ea typeface="Quattrocento Sans"/>
                <a:cs typeface="Quattrocento Sans"/>
                <a:sym typeface="Quattrocento Sans"/>
              </a:rPr>
              <a:t>Label Encoding</a:t>
            </a:r>
            <a:r>
              <a:rPr lang="en">
                <a:latin typeface="Quattrocento Sans"/>
                <a:ea typeface="Quattrocento Sans"/>
                <a:cs typeface="Quattrocento Sans"/>
                <a:sym typeface="Quattrocento Sans"/>
              </a:rPr>
              <a:t> and </a:t>
            </a:r>
            <a:r>
              <a:rPr b="1" lang="en">
                <a:latin typeface="Quattrocento Sans"/>
                <a:ea typeface="Quattrocento Sans"/>
                <a:cs typeface="Quattrocento Sans"/>
                <a:sym typeface="Quattrocento Sans"/>
              </a:rPr>
              <a:t>One Hot Encoding. </a:t>
            </a:r>
            <a:endParaRPr b="1">
              <a:latin typeface="Quattrocento Sans"/>
              <a:ea typeface="Quattrocento Sans"/>
              <a:cs typeface="Quattrocento Sans"/>
              <a:sym typeface="Quattrocento Sans"/>
            </a:endParaRPr>
          </a:p>
          <a:p>
            <a:pPr indent="0" lvl="0" marL="0" rtl="0" algn="l">
              <a:spcBef>
                <a:spcPts val="1600"/>
              </a:spcBef>
              <a:spcAft>
                <a:spcPts val="1600"/>
              </a:spcAft>
              <a:buNone/>
            </a:pPr>
            <a:r>
              <a:rPr lang="en">
                <a:latin typeface="Quattrocento Sans"/>
                <a:ea typeface="Quattrocento Sans"/>
                <a:cs typeface="Quattrocento Sans"/>
                <a:sym typeface="Quattrocento Sans"/>
              </a:rPr>
              <a:t> </a:t>
            </a:r>
            <a:endParaRPr>
              <a:latin typeface="Quattrocento Sans"/>
              <a:ea typeface="Quattrocento Sans"/>
              <a:cs typeface="Quattrocento Sans"/>
              <a:sym typeface="Quattrocento Sans"/>
            </a:endParaRPr>
          </a:p>
        </p:txBody>
      </p:sp>
      <p:pic>
        <p:nvPicPr>
          <p:cNvPr id="191" name="Google Shape;191;p29"/>
          <p:cNvPicPr preferRelativeResize="0"/>
          <p:nvPr/>
        </p:nvPicPr>
        <p:blipFill>
          <a:blip r:embed="rId3">
            <a:alphaModFix/>
          </a:blip>
          <a:stretch>
            <a:fillRect/>
          </a:stretch>
        </p:blipFill>
        <p:spPr>
          <a:xfrm>
            <a:off x="4194875" y="1152475"/>
            <a:ext cx="4743676" cy="3057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EADA7"/>
                </a:solidFill>
                <a:latin typeface="Quattrocento Sans"/>
                <a:ea typeface="Quattrocento Sans"/>
                <a:cs typeface="Quattrocento Sans"/>
                <a:sym typeface="Quattrocento Sans"/>
              </a:rPr>
              <a:t>Results &amp; Analysis (3/4)</a:t>
            </a:r>
            <a:endParaRPr b="1">
              <a:solidFill>
                <a:srgbClr val="3EADA7"/>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p>
        </p:txBody>
      </p:sp>
      <p:pic>
        <p:nvPicPr>
          <p:cNvPr id="197" name="Google Shape;197;p30"/>
          <p:cNvPicPr preferRelativeResize="0"/>
          <p:nvPr/>
        </p:nvPicPr>
        <p:blipFill>
          <a:blip r:embed="rId3">
            <a:alphaModFix/>
          </a:blip>
          <a:stretch>
            <a:fillRect/>
          </a:stretch>
        </p:blipFill>
        <p:spPr>
          <a:xfrm>
            <a:off x="1247233" y="1436037"/>
            <a:ext cx="6104143" cy="2124075"/>
          </a:xfrm>
          <a:prstGeom prst="rect">
            <a:avLst/>
          </a:prstGeom>
          <a:noFill/>
          <a:ln>
            <a:noFill/>
          </a:ln>
        </p:spPr>
      </p:pic>
      <p:sp>
        <p:nvSpPr>
          <p:cNvPr id="198" name="Google Shape;198;p30"/>
          <p:cNvSpPr txBox="1"/>
          <p:nvPr/>
        </p:nvSpPr>
        <p:spPr>
          <a:xfrm>
            <a:off x="1497125" y="3681900"/>
            <a:ext cx="5786400" cy="84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980000"/>
                </a:solidFill>
                <a:latin typeface="Quattrocento Sans"/>
                <a:ea typeface="Quattrocento Sans"/>
                <a:cs typeface="Quattrocento Sans"/>
                <a:sym typeface="Quattrocento Sans"/>
              </a:rPr>
              <a:t>Predicted scores for 50 random test samples using Linear Regression</a:t>
            </a:r>
            <a:endParaRPr sz="1200">
              <a:solidFill>
                <a:srgbClr val="980000"/>
              </a:solidFill>
              <a:latin typeface="Quattrocento Sans"/>
              <a:ea typeface="Quattrocento Sans"/>
              <a:cs typeface="Quattrocento Sans"/>
              <a:sym typeface="Quattrocen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EADA7"/>
                </a:solidFill>
                <a:latin typeface="Quattrocento Sans"/>
                <a:ea typeface="Quattrocento Sans"/>
                <a:cs typeface="Quattrocento Sans"/>
                <a:sym typeface="Quattrocento Sans"/>
              </a:rPr>
              <a:t>Results &amp; Analysis (4/4)</a:t>
            </a:r>
            <a:endParaRPr/>
          </a:p>
        </p:txBody>
      </p:sp>
      <p:sp>
        <p:nvSpPr>
          <p:cNvPr id="204" name="Google Shape;20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The attached table shows the results for </a:t>
            </a:r>
            <a:r>
              <a:rPr b="1" lang="en">
                <a:latin typeface="Quattrocento Sans"/>
                <a:ea typeface="Quattrocento Sans"/>
                <a:cs typeface="Quattrocento Sans"/>
                <a:sym typeface="Quattrocento Sans"/>
              </a:rPr>
              <a:t>ball by ball</a:t>
            </a:r>
            <a:r>
              <a:rPr lang="en">
                <a:latin typeface="Quattrocento Sans"/>
                <a:ea typeface="Quattrocento Sans"/>
                <a:cs typeface="Quattrocento Sans"/>
                <a:sym typeface="Quattrocento Sans"/>
              </a:rPr>
              <a:t> prediction using </a:t>
            </a:r>
            <a:r>
              <a:rPr b="1" lang="en">
                <a:latin typeface="Quattrocento Sans"/>
                <a:ea typeface="Quattrocento Sans"/>
                <a:cs typeface="Quattrocento Sans"/>
                <a:sym typeface="Quattrocento Sans"/>
              </a:rPr>
              <a:t>vector embedding.</a:t>
            </a:r>
            <a:endParaRPr b="1">
              <a:latin typeface="Quattrocento Sans"/>
              <a:ea typeface="Quattrocento Sans"/>
              <a:cs typeface="Quattrocento Sans"/>
              <a:sym typeface="Quattrocento Sans"/>
            </a:endParaRPr>
          </a:p>
          <a:p>
            <a:pPr indent="0" lvl="0" marL="0" rtl="0" algn="l">
              <a:spcBef>
                <a:spcPts val="1600"/>
              </a:spcBef>
              <a:spcAft>
                <a:spcPts val="1600"/>
              </a:spcAft>
              <a:buNone/>
            </a:pPr>
            <a:r>
              <a:rPr b="1" lang="en">
                <a:latin typeface="Quattrocento Sans"/>
                <a:ea typeface="Quattrocento Sans"/>
                <a:cs typeface="Quattrocento Sans"/>
                <a:sym typeface="Quattrocento Sans"/>
              </a:rPr>
              <a:t>MLP Regressor </a:t>
            </a:r>
            <a:r>
              <a:rPr lang="en">
                <a:latin typeface="Quattrocento Sans"/>
                <a:ea typeface="Quattrocento Sans"/>
                <a:cs typeface="Quattrocento Sans"/>
                <a:sym typeface="Quattrocento Sans"/>
              </a:rPr>
              <a:t>had the best testing MAE.</a:t>
            </a:r>
            <a:endParaRPr>
              <a:latin typeface="Quattrocento Sans"/>
              <a:ea typeface="Quattrocento Sans"/>
              <a:cs typeface="Quattrocento Sans"/>
              <a:sym typeface="Quattrocento Sans"/>
            </a:endParaRPr>
          </a:p>
        </p:txBody>
      </p:sp>
      <p:pic>
        <p:nvPicPr>
          <p:cNvPr id="205" name="Google Shape;205;p31"/>
          <p:cNvPicPr preferRelativeResize="0"/>
          <p:nvPr/>
        </p:nvPicPr>
        <p:blipFill>
          <a:blip r:embed="rId3">
            <a:alphaModFix/>
          </a:blip>
          <a:stretch>
            <a:fillRect/>
          </a:stretch>
        </p:blipFill>
        <p:spPr>
          <a:xfrm>
            <a:off x="1947850" y="2865413"/>
            <a:ext cx="5248275" cy="1552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EADA7"/>
                </a:solidFill>
                <a:latin typeface="Quattrocento Sans"/>
                <a:ea typeface="Quattrocento Sans"/>
                <a:cs typeface="Quattrocento Sans"/>
                <a:sym typeface="Quattrocento Sans"/>
              </a:rPr>
              <a:t>Conclusion</a:t>
            </a:r>
            <a:endParaRPr b="1">
              <a:solidFill>
                <a:srgbClr val="3EADA7"/>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rgbClr val="3EADA7"/>
              </a:solidFill>
              <a:latin typeface="Quattrocento Sans"/>
              <a:ea typeface="Quattrocento Sans"/>
              <a:cs typeface="Quattrocento Sans"/>
              <a:sym typeface="Quattrocento Sans"/>
            </a:endParaRPr>
          </a:p>
        </p:txBody>
      </p:sp>
      <p:sp>
        <p:nvSpPr>
          <p:cNvPr id="211" name="Google Shape;21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latin typeface="Quattrocento Sans"/>
                <a:ea typeface="Quattrocento Sans"/>
                <a:cs typeface="Quattrocento Sans"/>
                <a:sym typeface="Quattrocento Sans"/>
              </a:rPr>
              <a:t>The </a:t>
            </a:r>
            <a:r>
              <a:rPr b="1" lang="en" sz="1600">
                <a:latin typeface="Quattrocento Sans"/>
                <a:ea typeface="Quattrocento Sans"/>
                <a:cs typeface="Quattrocento Sans"/>
                <a:sym typeface="Quattrocento Sans"/>
              </a:rPr>
              <a:t>Data-Preprocessing step</a:t>
            </a:r>
            <a:r>
              <a:rPr lang="en" sz="1600">
                <a:latin typeface="Quattrocento Sans"/>
                <a:ea typeface="Quattrocento Sans"/>
                <a:cs typeface="Quattrocento Sans"/>
                <a:sym typeface="Quattrocento Sans"/>
              </a:rPr>
              <a:t> is an integral part of a Machine Learning Pipeline. </a:t>
            </a:r>
            <a:endParaRPr sz="1600">
              <a:latin typeface="Quattrocento Sans"/>
              <a:ea typeface="Quattrocento Sans"/>
              <a:cs typeface="Quattrocento Sans"/>
              <a:sym typeface="Quattrocento Sans"/>
            </a:endParaRPr>
          </a:p>
          <a:p>
            <a:pPr indent="0" lvl="0" marL="0" rtl="0" algn="l">
              <a:spcBef>
                <a:spcPts val="1600"/>
              </a:spcBef>
              <a:spcAft>
                <a:spcPts val="0"/>
              </a:spcAft>
              <a:buClr>
                <a:schemeClr val="dk1"/>
              </a:buClr>
              <a:buSzPts val="1100"/>
              <a:buFont typeface="Arial"/>
              <a:buNone/>
            </a:pPr>
            <a:r>
              <a:rPr lang="en" sz="1600">
                <a:latin typeface="Quattrocento Sans"/>
                <a:ea typeface="Quattrocento Sans"/>
                <a:cs typeface="Quattrocento Sans"/>
                <a:sym typeface="Quattrocento Sans"/>
              </a:rPr>
              <a:t>String-based features provide important information for the models and finding a </a:t>
            </a:r>
            <a:r>
              <a:rPr b="1" lang="en" sz="1600">
                <a:latin typeface="Quattrocento Sans"/>
                <a:ea typeface="Quattrocento Sans"/>
                <a:cs typeface="Quattrocento Sans"/>
                <a:sym typeface="Quattrocento Sans"/>
              </a:rPr>
              <a:t>good encoding technique</a:t>
            </a:r>
            <a:r>
              <a:rPr lang="en" sz="1600">
                <a:latin typeface="Quattrocento Sans"/>
                <a:ea typeface="Quattrocento Sans"/>
                <a:cs typeface="Quattrocento Sans"/>
                <a:sym typeface="Quattrocento Sans"/>
              </a:rPr>
              <a:t> to convert it into a machine-readable numeric format enhances the quality of input data. </a:t>
            </a:r>
            <a:endParaRPr sz="1600">
              <a:latin typeface="Quattrocento Sans"/>
              <a:ea typeface="Quattrocento Sans"/>
              <a:cs typeface="Quattrocento Sans"/>
              <a:sym typeface="Quattrocento Sans"/>
            </a:endParaRPr>
          </a:p>
          <a:p>
            <a:pPr indent="0" lvl="0" marL="0" rtl="0" algn="l">
              <a:spcBef>
                <a:spcPts val="1600"/>
              </a:spcBef>
              <a:spcAft>
                <a:spcPts val="0"/>
              </a:spcAft>
              <a:buClr>
                <a:schemeClr val="dk1"/>
              </a:buClr>
              <a:buSzPts val="1100"/>
              <a:buFont typeface="Arial"/>
              <a:buNone/>
            </a:pPr>
            <a:r>
              <a:rPr lang="en" sz="1600">
                <a:latin typeface="Quattrocento Sans"/>
                <a:ea typeface="Quattrocento Sans"/>
                <a:cs typeface="Quattrocento Sans"/>
                <a:sym typeface="Quattrocento Sans"/>
              </a:rPr>
              <a:t>Understanding the pros and cons of </a:t>
            </a:r>
            <a:r>
              <a:rPr b="1" lang="en" sz="1600">
                <a:latin typeface="Quattrocento Sans"/>
                <a:ea typeface="Quattrocento Sans"/>
                <a:cs typeface="Quattrocento Sans"/>
                <a:sym typeface="Quattrocento Sans"/>
              </a:rPr>
              <a:t>Label and One-hot encoding</a:t>
            </a:r>
            <a:r>
              <a:rPr lang="en" sz="1600">
                <a:latin typeface="Quattrocento Sans"/>
                <a:ea typeface="Quattrocento Sans"/>
                <a:cs typeface="Quattrocento Sans"/>
                <a:sym typeface="Quattrocento Sans"/>
              </a:rPr>
              <a:t> and </a:t>
            </a:r>
            <a:r>
              <a:rPr b="1" lang="en" sz="1600">
                <a:latin typeface="Quattrocento Sans"/>
                <a:ea typeface="Quattrocento Sans"/>
                <a:cs typeface="Quattrocento Sans"/>
                <a:sym typeface="Quattrocento Sans"/>
              </a:rPr>
              <a:t>Vector Embedding</a:t>
            </a:r>
            <a:r>
              <a:rPr lang="en" sz="1600">
                <a:latin typeface="Quattrocento Sans"/>
                <a:ea typeface="Quattrocento Sans"/>
                <a:cs typeface="Quattrocento Sans"/>
                <a:sym typeface="Quattrocento Sans"/>
              </a:rPr>
              <a:t> helps in using the </a:t>
            </a:r>
            <a:r>
              <a:rPr b="1" lang="en" sz="1600">
                <a:latin typeface="Quattrocento Sans"/>
                <a:ea typeface="Quattrocento Sans"/>
                <a:cs typeface="Quattrocento Sans"/>
                <a:sym typeface="Quattrocento Sans"/>
              </a:rPr>
              <a:t>best technique for a given problem statement.</a:t>
            </a:r>
            <a:r>
              <a:rPr lang="en" sz="1600">
                <a:latin typeface="Quattrocento Sans"/>
                <a:ea typeface="Quattrocento Sans"/>
                <a:cs typeface="Quattrocento Sans"/>
                <a:sym typeface="Quattrocento Sans"/>
              </a:rPr>
              <a:t> </a:t>
            </a:r>
            <a:endParaRPr sz="1600">
              <a:latin typeface="Quattrocento Sans"/>
              <a:ea typeface="Quattrocento Sans"/>
              <a:cs typeface="Quattrocento Sans"/>
              <a:sym typeface="Quattrocento Sans"/>
            </a:endParaRPr>
          </a:p>
          <a:p>
            <a:pPr indent="0" lvl="0" marL="0" rtl="0" algn="l">
              <a:spcBef>
                <a:spcPts val="1600"/>
              </a:spcBef>
              <a:spcAft>
                <a:spcPts val="0"/>
              </a:spcAft>
              <a:buClr>
                <a:schemeClr val="dk1"/>
              </a:buClr>
              <a:buSzPts val="1100"/>
              <a:buFont typeface="Arial"/>
              <a:buNone/>
            </a:pPr>
            <a:r>
              <a:rPr b="1" lang="en" sz="1600">
                <a:latin typeface="Quattrocento Sans"/>
                <a:ea typeface="Quattrocento Sans"/>
                <a:cs typeface="Quattrocento Sans"/>
                <a:sym typeface="Quattrocento Sans"/>
              </a:rPr>
              <a:t>Vector embeddings</a:t>
            </a:r>
            <a:r>
              <a:rPr lang="en" sz="1600">
                <a:latin typeface="Quattrocento Sans"/>
                <a:ea typeface="Quattrocento Sans"/>
                <a:cs typeface="Quattrocento Sans"/>
                <a:sym typeface="Quattrocento Sans"/>
              </a:rPr>
              <a:t> are able to capture the intrinsic meaning of the categorical data and improves the feature extraction from such string based features. </a:t>
            </a:r>
            <a:endParaRPr sz="1600">
              <a:latin typeface="Quattrocento Sans"/>
              <a:ea typeface="Quattrocento Sans"/>
              <a:cs typeface="Quattrocento Sans"/>
              <a:sym typeface="Quattrocento Sans"/>
            </a:endParaRPr>
          </a:p>
          <a:p>
            <a:pPr indent="0" lvl="0" marL="0" rtl="0" algn="l">
              <a:spcBef>
                <a:spcPts val="1600"/>
              </a:spcBef>
              <a:spcAft>
                <a:spcPts val="1600"/>
              </a:spcAft>
              <a:buClr>
                <a:schemeClr val="dk1"/>
              </a:buClr>
              <a:buSzPts val="1100"/>
              <a:buFont typeface="Arial"/>
              <a:buNone/>
            </a:pPr>
            <a:r>
              <a:rPr lang="en" sz="1600">
                <a:latin typeface="Quattrocento Sans"/>
                <a:ea typeface="Quattrocento Sans"/>
                <a:cs typeface="Quattrocento Sans"/>
                <a:sym typeface="Quattrocento Sans"/>
              </a:rPr>
              <a:t>We learned that</a:t>
            </a:r>
            <a:r>
              <a:rPr b="1" lang="en" sz="1600">
                <a:latin typeface="Quattrocento Sans"/>
                <a:ea typeface="Quattrocento Sans"/>
                <a:cs typeface="Quattrocento Sans"/>
                <a:sym typeface="Quattrocento Sans"/>
              </a:rPr>
              <a:t> hyperparameter tuning</a:t>
            </a:r>
            <a:r>
              <a:rPr lang="en" sz="1600">
                <a:latin typeface="Quattrocento Sans"/>
                <a:ea typeface="Quattrocento Sans"/>
                <a:cs typeface="Quattrocento Sans"/>
                <a:sym typeface="Quattrocento Sans"/>
              </a:rPr>
              <a:t> is important in achieving the best results.</a:t>
            </a:r>
            <a:endParaRPr sz="1600">
              <a:latin typeface="Quattrocento Sans"/>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EADA7"/>
                </a:solidFill>
                <a:latin typeface="Quattrocento Sans"/>
                <a:ea typeface="Quattrocento Sans"/>
                <a:cs typeface="Quattrocento Sans"/>
                <a:sym typeface="Quattrocento Sans"/>
              </a:rPr>
              <a:t>Future Direction </a:t>
            </a:r>
            <a:endParaRPr b="1">
              <a:solidFill>
                <a:srgbClr val="3EADA7"/>
              </a:solidFill>
              <a:latin typeface="Quattrocento Sans"/>
              <a:ea typeface="Quattrocento Sans"/>
              <a:cs typeface="Quattrocento Sans"/>
              <a:sym typeface="Quattrocento Sans"/>
            </a:endParaRPr>
          </a:p>
        </p:txBody>
      </p:sp>
      <p:sp>
        <p:nvSpPr>
          <p:cNvPr id="217" name="Google Shape;21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Quattrocento Sans"/>
              <a:buChar char="●"/>
            </a:pPr>
            <a:r>
              <a:rPr lang="en">
                <a:latin typeface="Quattrocento Sans"/>
                <a:ea typeface="Quattrocento Sans"/>
                <a:cs typeface="Quattrocento Sans"/>
                <a:sym typeface="Quattrocento Sans"/>
              </a:rPr>
              <a:t>We  were able to create an embedding for our player names, which is able to capture the player’</a:t>
            </a:r>
            <a:r>
              <a:rPr lang="en">
                <a:latin typeface="Quattrocento Sans"/>
                <a:ea typeface="Quattrocento Sans"/>
                <a:cs typeface="Quattrocento Sans"/>
                <a:sym typeface="Quattrocento Sans"/>
              </a:rPr>
              <a:t>s </a:t>
            </a:r>
            <a:r>
              <a:rPr lang="en">
                <a:latin typeface="Quattrocento Sans"/>
                <a:ea typeface="Quattrocento Sans"/>
                <a:cs typeface="Quattrocento Sans"/>
                <a:sym typeface="Quattrocento Sans"/>
              </a:rPr>
              <a:t>performance. This helped to encode </a:t>
            </a:r>
            <a:r>
              <a:rPr lang="en">
                <a:latin typeface="Quattrocento Sans"/>
                <a:ea typeface="Quattrocento Sans"/>
                <a:cs typeface="Quattrocento Sans"/>
                <a:sym typeface="Quattrocento Sans"/>
              </a:rPr>
              <a:t>i</a:t>
            </a:r>
            <a:r>
              <a:rPr lang="en">
                <a:latin typeface="Quattrocento Sans"/>
                <a:ea typeface="Quattrocento Sans"/>
                <a:cs typeface="Quattrocento Sans"/>
                <a:sym typeface="Quattrocento Sans"/>
              </a:rPr>
              <a:t>nherent  logical information.  </a:t>
            </a:r>
            <a:endParaRPr>
              <a:latin typeface="Quattrocento Sans"/>
              <a:ea typeface="Quattrocento Sans"/>
              <a:cs typeface="Quattrocento Sans"/>
              <a:sym typeface="Quattrocento Sans"/>
            </a:endParaRPr>
          </a:p>
          <a:p>
            <a:pPr indent="0" lvl="0" marL="0" rtl="0" algn="l">
              <a:spcBef>
                <a:spcPts val="1600"/>
              </a:spcBef>
              <a:spcAft>
                <a:spcPts val="0"/>
              </a:spcAft>
              <a:buNone/>
            </a:pPr>
            <a:r>
              <a:t/>
            </a:r>
            <a:endParaRPr>
              <a:latin typeface="Quattrocento Sans"/>
              <a:ea typeface="Quattrocento Sans"/>
              <a:cs typeface="Quattrocento Sans"/>
              <a:sym typeface="Quattrocento Sans"/>
            </a:endParaRPr>
          </a:p>
          <a:p>
            <a:pPr indent="-342900" lvl="0" marL="457200" rtl="0" algn="l">
              <a:spcBef>
                <a:spcPts val="1600"/>
              </a:spcBef>
              <a:spcAft>
                <a:spcPts val="0"/>
              </a:spcAft>
              <a:buSzPts val="1800"/>
              <a:buFont typeface="Quattrocento Sans"/>
              <a:buChar char="●"/>
            </a:pPr>
            <a:r>
              <a:rPr lang="en">
                <a:latin typeface="Quattrocento Sans"/>
                <a:ea typeface="Quattrocento Sans"/>
                <a:cs typeface="Quattrocento Sans"/>
                <a:sym typeface="Quattrocento Sans"/>
              </a:rPr>
              <a:t>Our future efforts would be in the direction of extending these </a:t>
            </a:r>
            <a:r>
              <a:rPr b="1" lang="en">
                <a:latin typeface="Quattrocento Sans"/>
                <a:ea typeface="Quattrocento Sans"/>
                <a:cs typeface="Quattrocento Sans"/>
                <a:sym typeface="Quattrocento Sans"/>
              </a:rPr>
              <a:t>embeddings  to  entire  teams</a:t>
            </a:r>
            <a:r>
              <a:rPr lang="en">
                <a:latin typeface="Quattrocento Sans"/>
                <a:ea typeface="Quattrocento Sans"/>
                <a:cs typeface="Quattrocento Sans"/>
                <a:sym typeface="Quattrocento Sans"/>
              </a:rPr>
              <a:t>  and  help us  encode  the  true value of the team based on the squad.</a:t>
            </a:r>
            <a:endParaRPr>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EADA7"/>
                </a:solidFill>
                <a:latin typeface="Quattrocento Sans"/>
                <a:ea typeface="Quattrocento Sans"/>
                <a:cs typeface="Quattrocento Sans"/>
                <a:sym typeface="Quattrocento Sans"/>
              </a:rPr>
              <a:t>Motivation </a:t>
            </a:r>
            <a:r>
              <a:rPr b="1" lang="en">
                <a:solidFill>
                  <a:srgbClr val="3EADA7"/>
                </a:solidFill>
                <a:latin typeface="Quattrocento Sans"/>
                <a:ea typeface="Quattrocento Sans"/>
                <a:cs typeface="Quattrocento Sans"/>
                <a:sym typeface="Quattrocento Sans"/>
              </a:rPr>
              <a:t>(1/2)</a:t>
            </a:r>
            <a:endParaRPr b="1">
              <a:solidFill>
                <a:srgbClr val="3EADA7"/>
              </a:solidFill>
              <a:latin typeface="Quattrocento Sans"/>
              <a:ea typeface="Quattrocento Sans"/>
              <a:cs typeface="Quattrocento Sans"/>
              <a:sym typeface="Quattrocento Sans"/>
            </a:endParaRPr>
          </a:p>
        </p:txBody>
      </p:sp>
      <p:sp>
        <p:nvSpPr>
          <p:cNvPr id="85" name="Google Shape;85;p16"/>
          <p:cNvSpPr txBox="1"/>
          <p:nvPr>
            <p:ph idx="1" type="body"/>
          </p:nvPr>
        </p:nvSpPr>
        <p:spPr>
          <a:xfrm>
            <a:off x="311700" y="1152475"/>
            <a:ext cx="513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34343"/>
                </a:solidFill>
                <a:latin typeface="Quattrocento Sans"/>
                <a:ea typeface="Quattrocento Sans"/>
                <a:cs typeface="Quattrocento Sans"/>
                <a:sym typeface="Quattrocento Sans"/>
              </a:rPr>
              <a:t>In India, </a:t>
            </a:r>
            <a:r>
              <a:rPr b="1" lang="en" sz="1600">
                <a:solidFill>
                  <a:srgbClr val="434343"/>
                </a:solidFill>
                <a:latin typeface="Quattrocento Sans"/>
                <a:ea typeface="Quattrocento Sans"/>
                <a:cs typeface="Quattrocento Sans"/>
                <a:sym typeface="Quattrocento Sans"/>
              </a:rPr>
              <a:t>cricket is treated like a religion</a:t>
            </a:r>
            <a:r>
              <a:rPr lang="en" sz="1600">
                <a:solidFill>
                  <a:srgbClr val="434343"/>
                </a:solidFill>
                <a:latin typeface="Quattrocento Sans"/>
                <a:ea typeface="Quattrocento Sans"/>
                <a:cs typeface="Quattrocento Sans"/>
                <a:sym typeface="Quattrocento Sans"/>
              </a:rPr>
              <a:t>, one that brings </a:t>
            </a:r>
            <a:endParaRPr sz="1600">
              <a:solidFill>
                <a:srgbClr val="434343"/>
              </a:solidFill>
              <a:latin typeface="Quattrocento Sans"/>
              <a:ea typeface="Quattrocento Sans"/>
              <a:cs typeface="Quattrocento Sans"/>
              <a:sym typeface="Quattrocento Sans"/>
            </a:endParaRPr>
          </a:p>
          <a:p>
            <a:pPr indent="0" lvl="0" marL="0" rtl="0" algn="l">
              <a:spcBef>
                <a:spcPts val="0"/>
              </a:spcBef>
              <a:spcAft>
                <a:spcPts val="0"/>
              </a:spcAft>
              <a:buNone/>
            </a:pPr>
            <a:r>
              <a:rPr lang="en" sz="1600">
                <a:solidFill>
                  <a:srgbClr val="434343"/>
                </a:solidFill>
                <a:latin typeface="Quattrocento Sans"/>
                <a:ea typeface="Quattrocento Sans"/>
                <a:cs typeface="Quattrocento Sans"/>
                <a:sym typeface="Quattrocento Sans"/>
              </a:rPr>
              <a:t>culturally diverse people together. This unifying </a:t>
            </a:r>
            <a:endParaRPr sz="1600">
              <a:solidFill>
                <a:srgbClr val="434343"/>
              </a:solidFill>
              <a:latin typeface="Quattrocento Sans"/>
              <a:ea typeface="Quattrocento Sans"/>
              <a:cs typeface="Quattrocento Sans"/>
              <a:sym typeface="Quattrocento Sans"/>
            </a:endParaRPr>
          </a:p>
          <a:p>
            <a:pPr indent="0" lvl="0" marL="0" rtl="0" algn="l">
              <a:spcBef>
                <a:spcPts val="0"/>
              </a:spcBef>
              <a:spcAft>
                <a:spcPts val="0"/>
              </a:spcAft>
              <a:buNone/>
            </a:pPr>
            <a:r>
              <a:rPr lang="en" sz="1600">
                <a:solidFill>
                  <a:srgbClr val="434343"/>
                </a:solidFill>
                <a:latin typeface="Quattrocento Sans"/>
                <a:ea typeface="Quattrocento Sans"/>
                <a:cs typeface="Quattrocento Sans"/>
                <a:sym typeface="Quattrocento Sans"/>
              </a:rPr>
              <a:t>characteristic of the game motivated us to explore and </a:t>
            </a:r>
            <a:endParaRPr sz="1600">
              <a:solidFill>
                <a:srgbClr val="434343"/>
              </a:solidFill>
              <a:latin typeface="Quattrocento Sans"/>
              <a:ea typeface="Quattrocento Sans"/>
              <a:cs typeface="Quattrocento Sans"/>
              <a:sym typeface="Quattrocento Sans"/>
            </a:endParaRPr>
          </a:p>
          <a:p>
            <a:pPr indent="0" lvl="0" marL="0" rtl="0" algn="l">
              <a:spcBef>
                <a:spcPts val="0"/>
              </a:spcBef>
              <a:spcAft>
                <a:spcPts val="0"/>
              </a:spcAft>
              <a:buNone/>
            </a:pPr>
            <a:r>
              <a:rPr lang="en" sz="1600">
                <a:solidFill>
                  <a:srgbClr val="434343"/>
                </a:solidFill>
                <a:latin typeface="Quattrocento Sans"/>
                <a:ea typeface="Quattrocento Sans"/>
                <a:cs typeface="Quattrocento Sans"/>
                <a:sym typeface="Quattrocento Sans"/>
              </a:rPr>
              <a:t>analyze the </a:t>
            </a:r>
            <a:r>
              <a:rPr b="1" lang="en" sz="1600">
                <a:solidFill>
                  <a:srgbClr val="434343"/>
                </a:solidFill>
                <a:latin typeface="Quattrocento Sans"/>
                <a:ea typeface="Quattrocento Sans"/>
                <a:cs typeface="Quattrocento Sans"/>
                <a:sym typeface="Quattrocento Sans"/>
              </a:rPr>
              <a:t>Indian Premier League (IPL)</a:t>
            </a:r>
            <a:r>
              <a:rPr lang="en" sz="1600">
                <a:solidFill>
                  <a:srgbClr val="434343"/>
                </a:solidFill>
                <a:latin typeface="Quattrocento Sans"/>
                <a:ea typeface="Quattrocento Sans"/>
                <a:cs typeface="Quattrocento Sans"/>
                <a:sym typeface="Quattrocento Sans"/>
              </a:rPr>
              <a:t> </a:t>
            </a:r>
            <a:endParaRPr sz="1600">
              <a:solidFill>
                <a:srgbClr val="434343"/>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600">
              <a:solidFill>
                <a:srgbClr val="434343"/>
              </a:solidFill>
              <a:latin typeface="Quattrocento Sans"/>
              <a:ea typeface="Quattrocento Sans"/>
              <a:cs typeface="Quattrocento Sans"/>
              <a:sym typeface="Quattrocento Sans"/>
            </a:endParaRPr>
          </a:p>
          <a:p>
            <a:pPr indent="-330200" lvl="0" marL="457200" rtl="0" algn="l">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In 2019, IPL had a </a:t>
            </a:r>
            <a:r>
              <a:rPr b="1" lang="en" sz="1600">
                <a:solidFill>
                  <a:srgbClr val="434343"/>
                </a:solidFill>
                <a:latin typeface="Quattrocento Sans"/>
                <a:ea typeface="Quattrocento Sans"/>
                <a:cs typeface="Quattrocento Sans"/>
                <a:sym typeface="Quattrocento Sans"/>
              </a:rPr>
              <a:t>viewership of 462 million</a:t>
            </a:r>
            <a:r>
              <a:rPr lang="en" sz="1600">
                <a:solidFill>
                  <a:srgbClr val="434343"/>
                </a:solidFill>
                <a:latin typeface="Quattrocento Sans"/>
                <a:ea typeface="Quattrocento Sans"/>
                <a:cs typeface="Quattrocento Sans"/>
                <a:sym typeface="Quattrocento Sans"/>
              </a:rPr>
              <a:t>, and in 2015, it </a:t>
            </a:r>
            <a:r>
              <a:rPr b="1" lang="en" sz="1600">
                <a:solidFill>
                  <a:srgbClr val="434343"/>
                </a:solidFill>
                <a:latin typeface="Quattrocento Sans"/>
                <a:ea typeface="Quattrocento Sans"/>
                <a:cs typeface="Quattrocento Sans"/>
                <a:sym typeface="Quattrocento Sans"/>
              </a:rPr>
              <a:t>contributed Rs. 11.5 billion</a:t>
            </a:r>
            <a:r>
              <a:rPr lang="en" sz="1600">
                <a:solidFill>
                  <a:srgbClr val="434343"/>
                </a:solidFill>
                <a:latin typeface="Quattrocento Sans"/>
                <a:ea typeface="Quattrocento Sans"/>
                <a:cs typeface="Quattrocento Sans"/>
                <a:sym typeface="Quattrocento Sans"/>
              </a:rPr>
              <a:t> (US $160 million) to the Indian GDP. This enormous impact of IPL on different facets of the Indian community and the economy makes it an interesting and lucrative problem to explore further.</a:t>
            </a:r>
            <a:endParaRPr sz="1600">
              <a:solidFill>
                <a:srgbClr val="434343"/>
              </a:solidFill>
              <a:latin typeface="Quattrocento Sans"/>
              <a:ea typeface="Quattrocento Sans"/>
              <a:cs typeface="Quattrocento Sans"/>
              <a:sym typeface="Quattrocento Sans"/>
            </a:endParaRPr>
          </a:p>
        </p:txBody>
      </p:sp>
      <p:pic>
        <p:nvPicPr>
          <p:cNvPr id="86" name="Google Shape;86;p16"/>
          <p:cNvPicPr preferRelativeResize="0"/>
          <p:nvPr/>
        </p:nvPicPr>
        <p:blipFill>
          <a:blip r:embed="rId3">
            <a:alphaModFix/>
          </a:blip>
          <a:stretch>
            <a:fillRect/>
          </a:stretch>
        </p:blipFill>
        <p:spPr>
          <a:xfrm>
            <a:off x="5628150" y="1207500"/>
            <a:ext cx="3377925" cy="2806275"/>
          </a:xfrm>
          <a:prstGeom prst="rect">
            <a:avLst/>
          </a:prstGeom>
          <a:noFill/>
          <a:ln>
            <a:noFill/>
          </a:ln>
        </p:spPr>
      </p:pic>
      <p:pic>
        <p:nvPicPr>
          <p:cNvPr id="87" name="Google Shape;87;p16" title="addtune.mp3">
            <a:hlinkClick r:id="rId4"/>
          </p:cNvPr>
          <p:cNvPicPr preferRelativeResize="0"/>
          <p:nvPr/>
        </p:nvPicPr>
        <p:blipFill>
          <a:blip r:embed="rId5">
            <a:alphaModFix/>
          </a:blip>
          <a:stretch>
            <a:fillRect/>
          </a:stretch>
        </p:blipFill>
        <p:spPr>
          <a:xfrm>
            <a:off x="8542275" y="4568863"/>
            <a:ext cx="403962" cy="4039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EADA7"/>
                </a:solidFill>
                <a:latin typeface="Quattrocento Sans"/>
                <a:ea typeface="Quattrocento Sans"/>
                <a:cs typeface="Quattrocento Sans"/>
                <a:sym typeface="Quattrocento Sans"/>
              </a:rPr>
              <a:t>Individual Team Member’s Contribution</a:t>
            </a:r>
            <a:endParaRPr b="1">
              <a:solidFill>
                <a:srgbClr val="3EADA7"/>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p>
        </p:txBody>
      </p:sp>
      <p:graphicFrame>
        <p:nvGraphicFramePr>
          <p:cNvPr id="223" name="Google Shape;223;p34"/>
          <p:cNvGraphicFramePr/>
          <p:nvPr/>
        </p:nvGraphicFramePr>
        <p:xfrm>
          <a:off x="559688" y="1416825"/>
          <a:ext cx="3000000" cy="3000000"/>
        </p:xfrm>
        <a:graphic>
          <a:graphicData uri="http://schemas.openxmlformats.org/drawingml/2006/table">
            <a:tbl>
              <a:tblPr>
                <a:noFill/>
                <a:tableStyleId>{0202A54D-0DAA-40CB-8A17-705F12534ED0}</a:tableStyleId>
              </a:tblPr>
              <a:tblGrid>
                <a:gridCol w="2674875"/>
                <a:gridCol w="2674875"/>
                <a:gridCol w="2674875"/>
              </a:tblGrid>
              <a:tr h="381000">
                <a:tc>
                  <a:txBody>
                    <a:bodyPr/>
                    <a:lstStyle/>
                    <a:p>
                      <a:pPr indent="0" lvl="0" marL="0" rtl="0" algn="l">
                        <a:lnSpc>
                          <a:spcPct val="115000"/>
                        </a:lnSpc>
                        <a:spcBef>
                          <a:spcPts val="0"/>
                        </a:spcBef>
                        <a:spcAft>
                          <a:spcPts val="0"/>
                        </a:spcAft>
                        <a:buNone/>
                      </a:pPr>
                      <a:r>
                        <a:rPr b="1" lang="en" sz="1600">
                          <a:solidFill>
                            <a:srgbClr val="434343"/>
                          </a:solidFill>
                          <a:latin typeface="Quattrocento Sans"/>
                          <a:ea typeface="Quattrocento Sans"/>
                          <a:cs typeface="Quattrocento Sans"/>
                          <a:sym typeface="Quattrocento Sans"/>
                        </a:rPr>
                        <a:t>Mudit Dhawan </a:t>
                      </a:r>
                      <a:endParaRPr b="1" sz="1600">
                        <a:solidFill>
                          <a:srgbClr val="434343"/>
                        </a:solidFill>
                        <a:latin typeface="Quattrocento Sans"/>
                        <a:ea typeface="Quattrocento Sans"/>
                        <a:cs typeface="Quattrocento Sans"/>
                        <a:sym typeface="Quattrocento Sans"/>
                      </a:endParaRPr>
                    </a:p>
                    <a:p>
                      <a:pPr indent="-330200" lvl="0" marL="457200" rtl="0" algn="l">
                        <a:lnSpc>
                          <a:spcPct val="115000"/>
                        </a:lnSpc>
                        <a:spcBef>
                          <a:spcPts val="160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EDA</a:t>
                      </a:r>
                      <a:endParaRPr sz="1600">
                        <a:solidFill>
                          <a:srgbClr val="434343"/>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Vector Embedding</a:t>
                      </a:r>
                      <a:endParaRPr sz="1600">
                        <a:solidFill>
                          <a:srgbClr val="434343"/>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SGD Regression</a:t>
                      </a:r>
                      <a:endParaRPr sz="1600">
                        <a:solidFill>
                          <a:srgbClr val="434343"/>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Random Forest</a:t>
                      </a:r>
                      <a:endParaRPr sz="1600">
                        <a:solidFill>
                          <a:srgbClr val="434343"/>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Analysis &amp; Results</a:t>
                      </a:r>
                      <a:endParaRPr b="1" sz="1600">
                        <a:solidFill>
                          <a:srgbClr val="434343"/>
                        </a:solidFill>
                        <a:latin typeface="Quattrocento Sans"/>
                        <a:ea typeface="Quattrocento Sans"/>
                        <a:cs typeface="Quattrocento Sans"/>
                        <a:sym typeface="Quattrocento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b="1" lang="en" sz="1600">
                          <a:solidFill>
                            <a:srgbClr val="434343"/>
                          </a:solidFill>
                          <a:latin typeface="Quattrocento Sans"/>
                          <a:ea typeface="Quattrocento Sans"/>
                          <a:cs typeface="Quattrocento Sans"/>
                          <a:sym typeface="Quattrocento Sans"/>
                        </a:rPr>
                        <a:t>Samik Prakash</a:t>
                      </a:r>
                      <a:endParaRPr b="1" sz="1600">
                        <a:solidFill>
                          <a:srgbClr val="434343"/>
                        </a:solidFill>
                        <a:latin typeface="Quattrocento Sans"/>
                        <a:ea typeface="Quattrocento Sans"/>
                        <a:cs typeface="Quattrocento Sans"/>
                        <a:sym typeface="Quattrocento Sans"/>
                      </a:endParaRPr>
                    </a:p>
                    <a:p>
                      <a:pPr indent="-330200" lvl="0" marL="457200" rtl="0" algn="l">
                        <a:lnSpc>
                          <a:spcPct val="115000"/>
                        </a:lnSpc>
                        <a:spcBef>
                          <a:spcPts val="160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EDA</a:t>
                      </a:r>
                      <a:endParaRPr sz="1600">
                        <a:solidFill>
                          <a:srgbClr val="434343"/>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Linear Regression</a:t>
                      </a:r>
                      <a:endParaRPr sz="1600">
                        <a:solidFill>
                          <a:srgbClr val="434343"/>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MLP</a:t>
                      </a:r>
                      <a:endParaRPr sz="1600">
                        <a:solidFill>
                          <a:srgbClr val="434343"/>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Decision Tree</a:t>
                      </a:r>
                      <a:endParaRPr sz="1600">
                        <a:solidFill>
                          <a:srgbClr val="434343"/>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Data Preprocessing</a:t>
                      </a:r>
                      <a:endParaRPr sz="1600">
                        <a:solidFill>
                          <a:srgbClr val="434343"/>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Analysis &amp; Results</a:t>
                      </a:r>
                      <a:endParaRPr sz="1600">
                        <a:solidFill>
                          <a:srgbClr val="434343"/>
                        </a:solidFill>
                        <a:latin typeface="Quattrocento Sans"/>
                        <a:ea typeface="Quattrocento Sans"/>
                        <a:cs typeface="Quattrocento Sans"/>
                        <a:sym typeface="Quattrocento Sans"/>
                      </a:endParaRPr>
                    </a:p>
                    <a:p>
                      <a:pPr indent="0" lvl="0" marL="0" rtl="0" algn="l">
                        <a:spcBef>
                          <a:spcPts val="160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b="1" lang="en" sz="1600">
                          <a:solidFill>
                            <a:srgbClr val="434343"/>
                          </a:solidFill>
                          <a:latin typeface="Quattrocento Sans"/>
                          <a:ea typeface="Quattrocento Sans"/>
                          <a:cs typeface="Quattrocento Sans"/>
                          <a:sym typeface="Quattrocento Sans"/>
                        </a:rPr>
                        <a:t>Shivangi Dhiman</a:t>
                      </a:r>
                      <a:endParaRPr b="1" sz="1600">
                        <a:solidFill>
                          <a:srgbClr val="434343"/>
                        </a:solidFill>
                        <a:latin typeface="Quattrocento Sans"/>
                        <a:ea typeface="Quattrocento Sans"/>
                        <a:cs typeface="Quattrocento Sans"/>
                        <a:sym typeface="Quattrocento Sans"/>
                      </a:endParaRPr>
                    </a:p>
                    <a:p>
                      <a:pPr indent="-330200" lvl="0" marL="457200" rtl="0" algn="l">
                        <a:lnSpc>
                          <a:spcPct val="115000"/>
                        </a:lnSpc>
                        <a:spcBef>
                          <a:spcPts val="160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EDA</a:t>
                      </a:r>
                      <a:endParaRPr sz="1600">
                        <a:solidFill>
                          <a:srgbClr val="434343"/>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Logistic Regression </a:t>
                      </a:r>
                      <a:endParaRPr sz="1600">
                        <a:solidFill>
                          <a:srgbClr val="434343"/>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SVM</a:t>
                      </a:r>
                      <a:endParaRPr sz="1600">
                        <a:solidFill>
                          <a:srgbClr val="434343"/>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Bagging Regressor </a:t>
                      </a:r>
                      <a:endParaRPr sz="1600">
                        <a:solidFill>
                          <a:srgbClr val="434343"/>
                        </a:solidFill>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Analysis &amp; Results</a:t>
                      </a:r>
                      <a:endParaRPr sz="1600">
                        <a:solidFill>
                          <a:srgbClr val="434343"/>
                        </a:solidFill>
                        <a:latin typeface="Quattrocento Sans"/>
                        <a:ea typeface="Quattrocento Sans"/>
                        <a:cs typeface="Quattrocento Sans"/>
                        <a:sym typeface="Quattrocento Sans"/>
                      </a:endParaRPr>
                    </a:p>
                    <a:p>
                      <a:pPr indent="0" lvl="0" marL="0" rtl="0" algn="l">
                        <a:spcBef>
                          <a:spcPts val="160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EADA7"/>
                </a:solidFill>
                <a:latin typeface="Quattrocento Sans"/>
                <a:ea typeface="Quattrocento Sans"/>
                <a:cs typeface="Quattrocento Sans"/>
                <a:sym typeface="Quattrocento Sans"/>
              </a:rPr>
              <a:t>Motivation (2/2)</a:t>
            </a:r>
            <a:endParaRPr b="1">
              <a:solidFill>
                <a:srgbClr val="3EADA7"/>
              </a:solidFill>
              <a:latin typeface="Quattrocento Sans"/>
              <a:ea typeface="Quattrocento Sans"/>
              <a:cs typeface="Quattrocento Sans"/>
              <a:sym typeface="Quattrocento Sans"/>
            </a:endParaRPr>
          </a:p>
        </p:txBody>
      </p:sp>
      <p:sp>
        <p:nvSpPr>
          <p:cNvPr id="93" name="Google Shape;93;p17"/>
          <p:cNvSpPr txBox="1"/>
          <p:nvPr>
            <p:ph idx="1" type="body"/>
          </p:nvPr>
        </p:nvSpPr>
        <p:spPr>
          <a:xfrm>
            <a:off x="311700" y="1152475"/>
            <a:ext cx="52587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With the advancement in technology, successful teams have started incorporating </a:t>
            </a:r>
            <a:r>
              <a:rPr b="1" lang="en" sz="1600">
                <a:solidFill>
                  <a:srgbClr val="434343"/>
                </a:solidFill>
                <a:latin typeface="Quattrocento Sans"/>
                <a:ea typeface="Quattrocento Sans"/>
                <a:cs typeface="Quattrocento Sans"/>
                <a:sym typeface="Quattrocento Sans"/>
              </a:rPr>
              <a:t>machine learning techniques</a:t>
            </a:r>
            <a:r>
              <a:rPr lang="en" sz="1600">
                <a:solidFill>
                  <a:srgbClr val="434343"/>
                </a:solidFill>
                <a:latin typeface="Quattrocento Sans"/>
                <a:ea typeface="Quattrocento Sans"/>
                <a:cs typeface="Quattrocento Sans"/>
                <a:sym typeface="Quattrocento Sans"/>
              </a:rPr>
              <a:t> to process data from matches to help them </a:t>
            </a:r>
            <a:r>
              <a:rPr b="1" lang="en" sz="1600">
                <a:solidFill>
                  <a:srgbClr val="434343"/>
                </a:solidFill>
                <a:latin typeface="Quattrocento Sans"/>
                <a:ea typeface="Quattrocento Sans"/>
                <a:cs typeface="Quattrocento Sans"/>
                <a:sym typeface="Quattrocento Sans"/>
              </a:rPr>
              <a:t>make decisions</a:t>
            </a:r>
            <a:r>
              <a:rPr lang="en" sz="1600">
                <a:solidFill>
                  <a:srgbClr val="434343"/>
                </a:solidFill>
                <a:latin typeface="Quattrocento Sans"/>
                <a:ea typeface="Quattrocento Sans"/>
                <a:cs typeface="Quattrocento Sans"/>
                <a:sym typeface="Quattrocento Sans"/>
              </a:rPr>
              <a:t>, which elevate the team’s performance. </a:t>
            </a:r>
            <a:endParaRPr sz="1600">
              <a:solidFill>
                <a:srgbClr val="434343"/>
              </a:solidFill>
              <a:latin typeface="Quattrocento Sans"/>
              <a:ea typeface="Quattrocento Sans"/>
              <a:cs typeface="Quattrocento Sans"/>
              <a:sym typeface="Quattrocento Sans"/>
            </a:endParaRPr>
          </a:p>
          <a:p>
            <a:pPr indent="-330200" lvl="0" marL="457200" rtl="0" algn="l">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Having such data-driven approaches to model a given match, give captivating insights into the </a:t>
            </a:r>
            <a:r>
              <a:rPr b="1" lang="en" sz="1600">
                <a:solidFill>
                  <a:srgbClr val="434343"/>
                </a:solidFill>
                <a:latin typeface="Quattrocento Sans"/>
                <a:ea typeface="Quattrocento Sans"/>
                <a:cs typeface="Quattrocento Sans"/>
                <a:sym typeface="Quattrocento Sans"/>
              </a:rPr>
              <a:t>players’ performance</a:t>
            </a:r>
            <a:r>
              <a:rPr lang="en" sz="1600">
                <a:solidFill>
                  <a:srgbClr val="434343"/>
                </a:solidFill>
                <a:latin typeface="Quattrocento Sans"/>
                <a:ea typeface="Quattrocento Sans"/>
                <a:cs typeface="Quattrocento Sans"/>
                <a:sym typeface="Quattrocento Sans"/>
              </a:rPr>
              <a:t> to better understand the dynamics of the game and also help the team management make informed decisions.</a:t>
            </a:r>
            <a:endParaRPr sz="1600">
              <a:solidFill>
                <a:srgbClr val="434343"/>
              </a:solidFill>
              <a:latin typeface="Quattrocento Sans"/>
              <a:ea typeface="Quattrocento Sans"/>
              <a:cs typeface="Quattrocento Sans"/>
              <a:sym typeface="Quattrocento Sans"/>
            </a:endParaRPr>
          </a:p>
        </p:txBody>
      </p:sp>
      <p:pic>
        <p:nvPicPr>
          <p:cNvPr id="94" name="Google Shape;94;p17"/>
          <p:cNvPicPr preferRelativeResize="0"/>
          <p:nvPr/>
        </p:nvPicPr>
        <p:blipFill>
          <a:blip r:embed="rId3">
            <a:alphaModFix/>
          </a:blip>
          <a:stretch>
            <a:fillRect/>
          </a:stretch>
        </p:blipFill>
        <p:spPr>
          <a:xfrm>
            <a:off x="5541625" y="1016775"/>
            <a:ext cx="3268800" cy="326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EADA7"/>
                </a:solidFill>
                <a:latin typeface="Quattrocento Sans"/>
                <a:ea typeface="Quattrocento Sans"/>
                <a:cs typeface="Quattrocento Sans"/>
                <a:sym typeface="Quattrocento Sans"/>
              </a:rPr>
              <a:t>Literature Review (</a:t>
            </a:r>
            <a:r>
              <a:rPr b="1" lang="en">
                <a:solidFill>
                  <a:srgbClr val="3EADA7"/>
                </a:solidFill>
                <a:latin typeface="Quattrocento Sans"/>
                <a:ea typeface="Quattrocento Sans"/>
                <a:cs typeface="Quattrocento Sans"/>
                <a:sym typeface="Quattrocento Sans"/>
              </a:rPr>
              <a:t>1/2</a:t>
            </a:r>
            <a:r>
              <a:rPr b="1" lang="en">
                <a:solidFill>
                  <a:srgbClr val="3EADA7"/>
                </a:solidFill>
                <a:latin typeface="Quattrocento Sans"/>
                <a:ea typeface="Quattrocento Sans"/>
                <a:cs typeface="Quattrocento Sans"/>
                <a:sym typeface="Quattrocento Sans"/>
              </a:rPr>
              <a:t>)</a:t>
            </a:r>
            <a:endParaRPr b="1">
              <a:solidFill>
                <a:srgbClr val="3EADA7"/>
              </a:solidFill>
              <a:latin typeface="Quattrocento Sans"/>
              <a:ea typeface="Quattrocento Sans"/>
              <a:cs typeface="Quattrocento Sans"/>
              <a:sym typeface="Quattrocento Sans"/>
            </a:endParaRPr>
          </a:p>
        </p:txBody>
      </p:sp>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rgbClr val="3EADA7"/>
                </a:solidFill>
                <a:latin typeface="Quattrocento Sans"/>
                <a:ea typeface="Quattrocento Sans"/>
                <a:cs typeface="Quattrocento Sans"/>
                <a:sym typeface="Quattrocento Sans"/>
                <a:hlinkClick r:id="rId3">
                  <a:extLst>
                    <a:ext uri="{A12FA001-AC4F-418D-AE19-62706E023703}">
                      <ahyp:hlinkClr val="tx"/>
                    </a:ext>
                  </a:extLst>
                </a:hlinkClick>
              </a:rPr>
              <a:t>Data Visualization and Toss Related Analysis of IPL Teams and Batsmen Performances</a:t>
            </a:r>
            <a:endParaRPr b="1" sz="1600">
              <a:solidFill>
                <a:srgbClr val="3EADA7"/>
              </a:solidFill>
              <a:latin typeface="Quattrocento Sans"/>
              <a:ea typeface="Quattrocento Sans"/>
              <a:cs typeface="Quattrocento Sans"/>
              <a:sym typeface="Quattrocento Sans"/>
            </a:endParaRPr>
          </a:p>
          <a:p>
            <a:pPr indent="-330200" lvl="0" marL="457200" rtl="0" algn="l">
              <a:spcBef>
                <a:spcPts val="160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The </a:t>
            </a:r>
            <a:r>
              <a:rPr b="1" lang="en" sz="1600">
                <a:solidFill>
                  <a:srgbClr val="434343"/>
                </a:solidFill>
                <a:latin typeface="Quattrocento Sans"/>
                <a:ea typeface="Quattrocento Sans"/>
                <a:cs typeface="Quattrocento Sans"/>
                <a:sym typeface="Quattrocento Sans"/>
              </a:rPr>
              <a:t>performance of cricket players</a:t>
            </a:r>
            <a:r>
              <a:rPr lang="en" sz="1600">
                <a:solidFill>
                  <a:srgbClr val="434343"/>
                </a:solidFill>
                <a:latin typeface="Quattrocento Sans"/>
                <a:ea typeface="Quattrocento Sans"/>
                <a:cs typeface="Quattrocento Sans"/>
                <a:sym typeface="Quattrocento Sans"/>
              </a:rPr>
              <a:t> </a:t>
            </a:r>
            <a:endParaRPr sz="1600">
              <a:solidFill>
                <a:srgbClr val="434343"/>
              </a:solidFill>
              <a:latin typeface="Quattrocento Sans"/>
              <a:ea typeface="Quattrocento Sans"/>
              <a:cs typeface="Quattrocento Sans"/>
              <a:sym typeface="Quattrocento Sans"/>
            </a:endParaRPr>
          </a:p>
          <a:p>
            <a:pPr indent="0" lvl="0" marL="0" rtl="0" algn="l">
              <a:spcBef>
                <a:spcPts val="0"/>
              </a:spcBef>
              <a:spcAft>
                <a:spcPts val="0"/>
              </a:spcAft>
              <a:buNone/>
            </a:pPr>
            <a:r>
              <a:rPr lang="en" sz="1600">
                <a:solidFill>
                  <a:srgbClr val="434343"/>
                </a:solidFill>
                <a:latin typeface="Quattrocento Sans"/>
                <a:ea typeface="Quattrocento Sans"/>
                <a:cs typeface="Quattrocento Sans"/>
                <a:sym typeface="Quattrocento Sans"/>
              </a:rPr>
              <a:t>and </a:t>
            </a:r>
            <a:r>
              <a:rPr b="1" lang="en" sz="1600">
                <a:solidFill>
                  <a:srgbClr val="434343"/>
                </a:solidFill>
                <a:latin typeface="Quattrocento Sans"/>
                <a:ea typeface="Quattrocento Sans"/>
                <a:cs typeface="Quattrocento Sans"/>
                <a:sym typeface="Quattrocento Sans"/>
              </a:rPr>
              <a:t>toss related analysis</a:t>
            </a:r>
            <a:r>
              <a:rPr lang="en" sz="1600">
                <a:solidFill>
                  <a:srgbClr val="434343"/>
                </a:solidFill>
                <a:latin typeface="Quattrocento Sans"/>
                <a:ea typeface="Quattrocento Sans"/>
                <a:cs typeface="Quattrocento Sans"/>
                <a:sym typeface="Quattrocento Sans"/>
              </a:rPr>
              <a:t> in IPL, from 2008-2018</a:t>
            </a:r>
            <a:endParaRPr sz="1600">
              <a:solidFill>
                <a:srgbClr val="434343"/>
              </a:solidFill>
              <a:latin typeface="Quattrocento Sans"/>
              <a:ea typeface="Quattrocento Sans"/>
              <a:cs typeface="Quattrocento Sans"/>
              <a:sym typeface="Quattrocento Sans"/>
            </a:endParaRPr>
          </a:p>
          <a:p>
            <a:pPr indent="0" lvl="0" marL="0" rtl="0" algn="l">
              <a:spcBef>
                <a:spcPts val="0"/>
              </a:spcBef>
              <a:spcAft>
                <a:spcPts val="0"/>
              </a:spcAft>
              <a:buNone/>
            </a:pPr>
            <a:r>
              <a:rPr lang="en" sz="1600">
                <a:solidFill>
                  <a:srgbClr val="434343"/>
                </a:solidFill>
                <a:latin typeface="Quattrocento Sans"/>
                <a:ea typeface="Quattrocento Sans"/>
                <a:cs typeface="Quattrocento Sans"/>
                <a:sym typeface="Quattrocento Sans"/>
              </a:rPr>
              <a:t>was visualized. </a:t>
            </a:r>
            <a:endParaRPr sz="1600">
              <a:solidFill>
                <a:srgbClr val="434343"/>
              </a:solidFill>
              <a:latin typeface="Quattrocento Sans"/>
              <a:ea typeface="Quattrocento Sans"/>
              <a:cs typeface="Quattrocento Sans"/>
              <a:sym typeface="Quattrocento Sans"/>
            </a:endParaRPr>
          </a:p>
          <a:p>
            <a:pPr indent="-330200" lvl="0" marL="457200" rtl="0" algn="l">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The paper highlighted player performance </a:t>
            </a:r>
            <a:endParaRPr sz="1600">
              <a:solidFill>
                <a:srgbClr val="434343"/>
              </a:solidFill>
              <a:latin typeface="Quattrocento Sans"/>
              <a:ea typeface="Quattrocento Sans"/>
              <a:cs typeface="Quattrocento Sans"/>
              <a:sym typeface="Quattrocento Sans"/>
            </a:endParaRPr>
          </a:p>
          <a:p>
            <a:pPr indent="0" lvl="0" marL="0" rtl="0" algn="l">
              <a:spcBef>
                <a:spcPts val="0"/>
              </a:spcBef>
              <a:spcAft>
                <a:spcPts val="0"/>
              </a:spcAft>
              <a:buNone/>
            </a:pPr>
            <a:r>
              <a:rPr lang="en" sz="1600">
                <a:solidFill>
                  <a:srgbClr val="434343"/>
                </a:solidFill>
                <a:latin typeface="Quattrocento Sans"/>
                <a:ea typeface="Quattrocento Sans"/>
                <a:cs typeface="Quattrocento Sans"/>
                <a:sym typeface="Quattrocento Sans"/>
              </a:rPr>
              <a:t>and used statistics from </a:t>
            </a:r>
            <a:r>
              <a:rPr b="1" lang="en" sz="1600">
                <a:solidFill>
                  <a:srgbClr val="434343"/>
                </a:solidFill>
                <a:latin typeface="Quattrocento Sans"/>
                <a:ea typeface="Quattrocento Sans"/>
                <a:cs typeface="Quattrocento Sans"/>
                <a:sym typeface="Quattrocento Sans"/>
              </a:rPr>
              <a:t>696 matches</a:t>
            </a:r>
            <a:r>
              <a:rPr lang="en" sz="1600">
                <a:solidFill>
                  <a:srgbClr val="434343"/>
                </a:solidFill>
                <a:latin typeface="Quattrocento Sans"/>
                <a:ea typeface="Quattrocento Sans"/>
                <a:cs typeface="Quattrocento Sans"/>
                <a:sym typeface="Quattrocento Sans"/>
              </a:rPr>
              <a:t> to address </a:t>
            </a:r>
            <a:endParaRPr sz="1600">
              <a:solidFill>
                <a:srgbClr val="434343"/>
              </a:solidFill>
              <a:latin typeface="Quattrocento Sans"/>
              <a:ea typeface="Quattrocento Sans"/>
              <a:cs typeface="Quattrocento Sans"/>
              <a:sym typeface="Quattrocento Sans"/>
            </a:endParaRPr>
          </a:p>
          <a:p>
            <a:pPr indent="0" lvl="0" marL="0" rtl="0" algn="l">
              <a:spcBef>
                <a:spcPts val="0"/>
              </a:spcBef>
              <a:spcAft>
                <a:spcPts val="0"/>
              </a:spcAft>
              <a:buNone/>
            </a:pPr>
            <a:r>
              <a:rPr lang="en" sz="1600">
                <a:solidFill>
                  <a:srgbClr val="434343"/>
                </a:solidFill>
                <a:latin typeface="Quattrocento Sans"/>
                <a:ea typeface="Quattrocento Sans"/>
                <a:cs typeface="Quattrocento Sans"/>
                <a:sym typeface="Quattrocento Sans"/>
              </a:rPr>
              <a:t>the analysis done for awards like </a:t>
            </a:r>
            <a:r>
              <a:rPr lang="en" sz="1600">
                <a:solidFill>
                  <a:srgbClr val="434343"/>
                </a:solidFill>
                <a:latin typeface="Quattrocento Sans"/>
                <a:ea typeface="Quattrocento Sans"/>
                <a:cs typeface="Quattrocento Sans"/>
                <a:sym typeface="Quattrocento Sans"/>
              </a:rPr>
              <a:t>Man of the </a:t>
            </a:r>
            <a:endParaRPr sz="1600">
              <a:solidFill>
                <a:srgbClr val="434343"/>
              </a:solidFill>
              <a:latin typeface="Quattrocento Sans"/>
              <a:ea typeface="Quattrocento Sans"/>
              <a:cs typeface="Quattrocento Sans"/>
              <a:sym typeface="Quattrocento Sans"/>
            </a:endParaRPr>
          </a:p>
          <a:p>
            <a:pPr indent="0" lvl="0" marL="0" rtl="0" algn="l">
              <a:spcBef>
                <a:spcPts val="0"/>
              </a:spcBef>
              <a:spcAft>
                <a:spcPts val="0"/>
              </a:spcAft>
              <a:buNone/>
            </a:pPr>
            <a:r>
              <a:rPr lang="en" sz="1600">
                <a:solidFill>
                  <a:srgbClr val="434343"/>
                </a:solidFill>
                <a:latin typeface="Quattrocento Sans"/>
                <a:ea typeface="Quattrocento Sans"/>
                <a:cs typeface="Quattrocento Sans"/>
                <a:sym typeface="Quattrocento Sans"/>
              </a:rPr>
              <a:t>Match, maximum Centuries Scored by Batsmen </a:t>
            </a:r>
            <a:endParaRPr sz="1600">
              <a:solidFill>
                <a:srgbClr val="434343"/>
              </a:solidFill>
              <a:latin typeface="Quattrocento Sans"/>
              <a:ea typeface="Quattrocento Sans"/>
              <a:cs typeface="Quattrocento Sans"/>
              <a:sym typeface="Quattrocento Sans"/>
            </a:endParaRPr>
          </a:p>
          <a:p>
            <a:pPr indent="0" lvl="0" marL="0" rtl="0" algn="l">
              <a:spcBef>
                <a:spcPts val="0"/>
              </a:spcBef>
              <a:spcAft>
                <a:spcPts val="0"/>
              </a:spcAft>
              <a:buNone/>
            </a:pPr>
            <a:r>
              <a:rPr lang="en" sz="1600">
                <a:solidFill>
                  <a:srgbClr val="434343"/>
                </a:solidFill>
                <a:latin typeface="Quattrocento Sans"/>
                <a:ea typeface="Quattrocento Sans"/>
                <a:cs typeface="Quattrocento Sans"/>
                <a:sym typeface="Quattrocento Sans"/>
              </a:rPr>
              <a:t>and Top Batsmen</a:t>
            </a:r>
            <a:r>
              <a:rPr lang="en" sz="1600">
                <a:solidFill>
                  <a:srgbClr val="434343"/>
                </a:solidFill>
                <a:latin typeface="Quattrocento Sans"/>
                <a:ea typeface="Quattrocento Sans"/>
                <a:cs typeface="Quattrocento Sans"/>
                <a:sym typeface="Quattrocento Sans"/>
              </a:rPr>
              <a:t>.</a:t>
            </a:r>
            <a:endParaRPr sz="1600">
              <a:solidFill>
                <a:srgbClr val="434343"/>
              </a:solidFill>
              <a:latin typeface="Quattrocento Sans"/>
              <a:ea typeface="Quattrocento Sans"/>
              <a:cs typeface="Quattrocento Sans"/>
              <a:sym typeface="Quattrocento Sans"/>
            </a:endParaRPr>
          </a:p>
          <a:p>
            <a:pPr indent="-330200" lvl="0" marL="457200" rtl="0" algn="l">
              <a:spcBef>
                <a:spcPts val="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The authors concluded that CSK is the only </a:t>
            </a:r>
            <a:endParaRPr sz="1600">
              <a:solidFill>
                <a:srgbClr val="434343"/>
              </a:solidFill>
              <a:latin typeface="Quattrocento Sans"/>
              <a:ea typeface="Quattrocento Sans"/>
              <a:cs typeface="Quattrocento Sans"/>
              <a:sym typeface="Quattrocento Sans"/>
            </a:endParaRPr>
          </a:p>
          <a:p>
            <a:pPr indent="0" lvl="0" marL="0" rtl="0" algn="l">
              <a:spcBef>
                <a:spcPts val="0"/>
              </a:spcBef>
              <a:spcAft>
                <a:spcPts val="0"/>
              </a:spcAft>
              <a:buNone/>
            </a:pPr>
            <a:r>
              <a:rPr lang="en" sz="1600">
                <a:solidFill>
                  <a:srgbClr val="434343"/>
                </a:solidFill>
                <a:latin typeface="Quattrocento Sans"/>
                <a:ea typeface="Quattrocento Sans"/>
                <a:cs typeface="Quattrocento Sans"/>
                <a:sym typeface="Quattrocento Sans"/>
              </a:rPr>
              <a:t>team that prefers to bat after winning </a:t>
            </a:r>
            <a:r>
              <a:rPr lang="en" sz="1600">
                <a:solidFill>
                  <a:srgbClr val="434343"/>
                </a:solidFill>
                <a:latin typeface="Quattrocento Sans"/>
                <a:ea typeface="Quattrocento Sans"/>
                <a:cs typeface="Quattrocento Sans"/>
                <a:sym typeface="Quattrocento Sans"/>
              </a:rPr>
              <a:t>t</a:t>
            </a:r>
            <a:r>
              <a:rPr lang="en" sz="1600">
                <a:solidFill>
                  <a:srgbClr val="434343"/>
                </a:solidFill>
                <a:latin typeface="Quattrocento Sans"/>
                <a:ea typeface="Quattrocento Sans"/>
                <a:cs typeface="Quattrocento Sans"/>
                <a:sym typeface="Quattrocento Sans"/>
              </a:rPr>
              <a:t>he toss. Out of 147 matches, 77 times Chennai won the toss and 45 times they decide to bat first and 32 times to bowl.</a:t>
            </a:r>
            <a:endParaRPr sz="1200">
              <a:latin typeface="Quattrocento Sans"/>
              <a:ea typeface="Quattrocento Sans"/>
              <a:cs typeface="Quattrocento Sans"/>
              <a:sym typeface="Quattrocento Sans"/>
            </a:endParaRPr>
          </a:p>
        </p:txBody>
      </p:sp>
      <p:pic>
        <p:nvPicPr>
          <p:cNvPr id="101" name="Google Shape;101;p18"/>
          <p:cNvPicPr preferRelativeResize="0"/>
          <p:nvPr/>
        </p:nvPicPr>
        <p:blipFill>
          <a:blip r:embed="rId4">
            <a:alphaModFix/>
          </a:blip>
          <a:stretch>
            <a:fillRect/>
          </a:stretch>
        </p:blipFill>
        <p:spPr>
          <a:xfrm>
            <a:off x="4716925" y="1556650"/>
            <a:ext cx="4170501" cy="2608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EADA7"/>
                </a:solidFill>
                <a:latin typeface="Quattrocento Sans"/>
                <a:ea typeface="Quattrocento Sans"/>
                <a:cs typeface="Quattrocento Sans"/>
                <a:sym typeface="Quattrocento Sans"/>
              </a:rPr>
              <a:t>Literature Review (2/2)</a:t>
            </a:r>
            <a:endParaRPr b="1">
              <a:solidFill>
                <a:srgbClr val="3EADA7"/>
              </a:solidFill>
              <a:latin typeface="Quattrocento Sans"/>
              <a:ea typeface="Quattrocento Sans"/>
              <a:cs typeface="Quattrocento Sans"/>
              <a:sym typeface="Quattrocento Sans"/>
            </a:endParaRPr>
          </a:p>
        </p:txBody>
      </p:sp>
      <p:sp>
        <p:nvSpPr>
          <p:cNvPr id="107" name="Google Shape;10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u="sng">
                <a:solidFill>
                  <a:srgbClr val="3EADA7"/>
                </a:solidFill>
                <a:latin typeface="Quattrocento Sans"/>
                <a:ea typeface="Quattrocento Sans"/>
                <a:cs typeface="Quattrocento Sans"/>
                <a:sym typeface="Quattrocento Sans"/>
                <a:hlinkClick r:id="rId3">
                  <a:extLst>
                    <a:ext uri="{A12FA001-AC4F-418D-AE19-62706E023703}">
                      <ahyp:hlinkClr val="tx"/>
                    </a:ext>
                  </a:extLst>
                </a:hlinkClick>
              </a:rPr>
              <a:t>Predicting Outcome of Indian Premier League (IPL) Matches Using Machine Learning</a:t>
            </a:r>
            <a:endParaRPr b="1" sz="1600">
              <a:solidFill>
                <a:srgbClr val="3EADA7"/>
              </a:solidFill>
              <a:latin typeface="Quattrocento Sans"/>
              <a:ea typeface="Quattrocento Sans"/>
              <a:cs typeface="Quattrocento Sans"/>
              <a:sym typeface="Quattrocento Sans"/>
            </a:endParaRPr>
          </a:p>
          <a:p>
            <a:pPr indent="-330200" lvl="0" marL="457200" rtl="0" algn="l">
              <a:lnSpc>
                <a:spcPct val="100000"/>
              </a:lnSpc>
              <a:spcBef>
                <a:spcPts val="160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Factors that significantly affect result of an IPL match were identified, namely - home team, away team, toss winner, toss decision, stadium and team weight.</a:t>
            </a:r>
            <a:endParaRPr sz="1600">
              <a:solidFill>
                <a:srgbClr val="434343"/>
              </a:solidFill>
              <a:latin typeface="Quattrocento Sans"/>
              <a:ea typeface="Quattrocento Sans"/>
              <a:cs typeface="Quattrocento Sans"/>
              <a:sym typeface="Quattrocento Sans"/>
            </a:endParaRPr>
          </a:p>
          <a:p>
            <a:pPr indent="-330200" lvl="0" marL="457200" rtl="0" algn="l">
              <a:lnSpc>
                <a:spcPct val="100000"/>
              </a:lnSpc>
              <a:spcBef>
                <a:spcPts val="1000"/>
              </a:spcBef>
              <a:spcAft>
                <a:spcPts val="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A </a:t>
            </a:r>
            <a:r>
              <a:rPr b="1" lang="en" sz="1600">
                <a:solidFill>
                  <a:srgbClr val="434343"/>
                </a:solidFill>
                <a:latin typeface="Quattrocento Sans"/>
                <a:ea typeface="Quattrocento Sans"/>
                <a:cs typeface="Quattrocento Sans"/>
                <a:sym typeface="Quattrocento Sans"/>
              </a:rPr>
              <a:t>multivariate regression-based model</a:t>
            </a:r>
            <a:r>
              <a:rPr lang="en" sz="1600">
                <a:solidFill>
                  <a:srgbClr val="434343"/>
                </a:solidFill>
                <a:latin typeface="Quattrocento Sans"/>
                <a:ea typeface="Quattrocento Sans"/>
                <a:cs typeface="Quattrocento Sans"/>
                <a:sym typeface="Quattrocento Sans"/>
              </a:rPr>
              <a:t> was formulated to calculate the points for each player based on their past performances. </a:t>
            </a:r>
            <a:endParaRPr sz="1600">
              <a:solidFill>
                <a:srgbClr val="434343"/>
              </a:solidFill>
              <a:latin typeface="Quattrocento Sans"/>
              <a:ea typeface="Quattrocento Sans"/>
              <a:cs typeface="Quattrocento Sans"/>
              <a:sym typeface="Quattrocento Sans"/>
            </a:endParaRPr>
          </a:p>
          <a:p>
            <a:pPr indent="-330200" lvl="0" marL="457200" rtl="0" algn="l">
              <a:lnSpc>
                <a:spcPct val="100000"/>
              </a:lnSpc>
              <a:spcBef>
                <a:spcPts val="1000"/>
              </a:spcBef>
              <a:spcAft>
                <a:spcPts val="1000"/>
              </a:spcAft>
              <a:buClr>
                <a:srgbClr val="434343"/>
              </a:buClr>
              <a:buSzPts val="1600"/>
              <a:buFont typeface="Quattrocento Sans"/>
              <a:buChar char="●"/>
            </a:pPr>
            <a:r>
              <a:rPr lang="en" sz="1600">
                <a:solidFill>
                  <a:srgbClr val="434343"/>
                </a:solidFill>
                <a:latin typeface="Quattrocento Sans"/>
                <a:ea typeface="Quattrocento Sans"/>
                <a:cs typeface="Quattrocento Sans"/>
                <a:sym typeface="Quattrocento Sans"/>
              </a:rPr>
              <a:t>Various </a:t>
            </a:r>
            <a:r>
              <a:rPr b="1" lang="en" sz="1600">
                <a:solidFill>
                  <a:srgbClr val="434343"/>
                </a:solidFill>
                <a:latin typeface="Quattrocento Sans"/>
                <a:ea typeface="Quattrocento Sans"/>
                <a:cs typeface="Quattrocento Sans"/>
                <a:sym typeface="Quattrocento Sans"/>
              </a:rPr>
              <a:t>classification based machine learning algorithms</a:t>
            </a:r>
            <a:r>
              <a:rPr lang="en" sz="1600">
                <a:solidFill>
                  <a:srgbClr val="434343"/>
                </a:solidFill>
                <a:latin typeface="Quattrocento Sans"/>
                <a:ea typeface="Quattrocento Sans"/>
                <a:cs typeface="Quattrocento Sans"/>
                <a:sym typeface="Quattrocento Sans"/>
              </a:rPr>
              <a:t> were trained (Naive Bayes, Extreme Gradient Boosting, Logistic Regression, Random Forests and SVM) on the IPL dataset (from 2008 to 2017), which were then used to predict the outcome of each 2018 IPL match, immediately after the toss- with an </a:t>
            </a:r>
            <a:r>
              <a:rPr b="1" lang="en" sz="1600">
                <a:solidFill>
                  <a:srgbClr val="434343"/>
                </a:solidFill>
                <a:latin typeface="Quattrocento Sans"/>
                <a:ea typeface="Quattrocento Sans"/>
                <a:cs typeface="Quattrocento Sans"/>
                <a:sym typeface="Quattrocento Sans"/>
              </a:rPr>
              <a:t>accuracy of 71.67% </a:t>
            </a:r>
            <a:r>
              <a:rPr lang="en" sz="1600">
                <a:solidFill>
                  <a:srgbClr val="434343"/>
                </a:solidFill>
                <a:latin typeface="Quattrocento Sans"/>
                <a:ea typeface="Quattrocento Sans"/>
                <a:cs typeface="Quattrocento Sans"/>
                <a:sym typeface="Quattrocento Sans"/>
              </a:rPr>
              <a:t>using MLP. </a:t>
            </a:r>
            <a:endParaRPr sz="1600">
              <a:solidFill>
                <a:srgbClr val="434343"/>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aphicFrame>
        <p:nvGraphicFramePr>
          <p:cNvPr id="112" name="Google Shape;112;p20"/>
          <p:cNvGraphicFramePr/>
          <p:nvPr/>
        </p:nvGraphicFramePr>
        <p:xfrm>
          <a:off x="381500" y="987050"/>
          <a:ext cx="3000000" cy="3000000"/>
        </p:xfrm>
        <a:graphic>
          <a:graphicData uri="http://schemas.openxmlformats.org/drawingml/2006/table">
            <a:tbl>
              <a:tblPr>
                <a:noFill/>
                <a:tableStyleId>{0202A54D-0DAA-40CB-8A17-705F12534ED0}</a:tableStyleId>
              </a:tblPr>
              <a:tblGrid>
                <a:gridCol w="1736825"/>
                <a:gridCol w="1015475"/>
                <a:gridCol w="4574300"/>
                <a:gridCol w="1057725"/>
              </a:tblGrid>
              <a:tr h="515525">
                <a:tc>
                  <a:txBody>
                    <a:bodyPr/>
                    <a:lstStyle/>
                    <a:p>
                      <a:pPr indent="0" lvl="0" marL="0" rtl="0" algn="l">
                        <a:lnSpc>
                          <a:spcPct val="115000"/>
                        </a:lnSpc>
                        <a:spcBef>
                          <a:spcPts val="0"/>
                        </a:spcBef>
                        <a:spcAft>
                          <a:spcPts val="0"/>
                        </a:spcAft>
                        <a:buClr>
                          <a:schemeClr val="dk1"/>
                        </a:buClr>
                        <a:buSzPts val="1100"/>
                        <a:buFont typeface="Arial"/>
                        <a:buNone/>
                      </a:pPr>
                      <a:r>
                        <a:rPr b="1" lang="en" sz="1150">
                          <a:solidFill>
                            <a:srgbClr val="FFFFFF"/>
                          </a:solidFill>
                          <a:latin typeface="Quattrocento Sans"/>
                          <a:ea typeface="Quattrocento Sans"/>
                          <a:cs typeface="Quattrocento Sans"/>
                          <a:sym typeface="Quattrocento Sans"/>
                        </a:rPr>
                        <a:t>File Name</a:t>
                      </a:r>
                      <a:endParaRPr b="1" sz="1150">
                        <a:solidFill>
                          <a:srgbClr val="FFFFFF"/>
                        </a:solidFill>
                        <a:latin typeface="Quattrocento Sans"/>
                        <a:ea typeface="Quattrocento Sans"/>
                        <a:cs typeface="Quattrocento Sans"/>
                        <a:sym typeface="Quattrocento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3EADA7"/>
                    </a:solidFill>
                  </a:tcPr>
                </a:tc>
                <a:tc>
                  <a:txBody>
                    <a:bodyPr/>
                    <a:lstStyle/>
                    <a:p>
                      <a:pPr indent="0" lvl="0" marL="0" rtl="0" algn="l">
                        <a:spcBef>
                          <a:spcPts val="0"/>
                        </a:spcBef>
                        <a:spcAft>
                          <a:spcPts val="0"/>
                        </a:spcAft>
                        <a:buNone/>
                      </a:pPr>
                      <a:r>
                        <a:rPr b="1" lang="en" sz="1150">
                          <a:solidFill>
                            <a:srgbClr val="FFFFFF"/>
                          </a:solidFill>
                          <a:latin typeface="Quattrocento Sans"/>
                          <a:ea typeface="Quattrocento Sans"/>
                          <a:cs typeface="Quattrocento Sans"/>
                          <a:sym typeface="Quattrocento Sans"/>
                        </a:rPr>
                        <a:t>Number of Features</a:t>
                      </a:r>
                      <a:endParaRPr b="1" sz="1150">
                        <a:solidFill>
                          <a:srgbClr val="FFFFFF"/>
                        </a:solidFill>
                        <a:latin typeface="Quattrocento Sans"/>
                        <a:ea typeface="Quattrocento Sans"/>
                        <a:cs typeface="Quattrocento Sans"/>
                        <a:sym typeface="Quattrocento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3EADA7"/>
                    </a:solidFill>
                  </a:tcPr>
                </a:tc>
                <a:tc>
                  <a:txBody>
                    <a:bodyPr/>
                    <a:lstStyle/>
                    <a:p>
                      <a:pPr indent="0" lvl="0" marL="0" rtl="0" algn="l">
                        <a:spcBef>
                          <a:spcPts val="0"/>
                        </a:spcBef>
                        <a:spcAft>
                          <a:spcPts val="0"/>
                        </a:spcAft>
                        <a:buNone/>
                      </a:pPr>
                      <a:r>
                        <a:rPr b="1" lang="en" sz="1150">
                          <a:solidFill>
                            <a:srgbClr val="FFFFFF"/>
                          </a:solidFill>
                          <a:latin typeface="Quattrocento Sans"/>
                          <a:ea typeface="Quattrocento Sans"/>
                          <a:cs typeface="Quattrocento Sans"/>
                          <a:sym typeface="Quattrocento Sans"/>
                        </a:rPr>
                        <a:t>Attribute Name</a:t>
                      </a:r>
                      <a:endParaRPr b="1" sz="1150">
                        <a:solidFill>
                          <a:srgbClr val="FFFFFF"/>
                        </a:solidFill>
                        <a:latin typeface="Quattrocento Sans"/>
                        <a:ea typeface="Quattrocento Sans"/>
                        <a:cs typeface="Quattrocento Sans"/>
                        <a:sym typeface="Quattrocento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3EADA7"/>
                    </a:solidFill>
                  </a:tcPr>
                </a:tc>
                <a:tc>
                  <a:txBody>
                    <a:bodyPr/>
                    <a:lstStyle/>
                    <a:p>
                      <a:pPr indent="0" lvl="0" marL="0" rtl="0" algn="l">
                        <a:spcBef>
                          <a:spcPts val="0"/>
                        </a:spcBef>
                        <a:spcAft>
                          <a:spcPts val="0"/>
                        </a:spcAft>
                        <a:buNone/>
                      </a:pPr>
                      <a:r>
                        <a:rPr b="1" lang="en" sz="1150">
                          <a:solidFill>
                            <a:srgbClr val="FFFFFF"/>
                          </a:solidFill>
                          <a:latin typeface="Quattrocento Sans"/>
                          <a:ea typeface="Quattrocento Sans"/>
                          <a:cs typeface="Quattrocento Sans"/>
                          <a:sym typeface="Quattrocento Sans"/>
                        </a:rPr>
                        <a:t>Number of Samples </a:t>
                      </a:r>
                      <a:endParaRPr b="1" sz="1150">
                        <a:solidFill>
                          <a:srgbClr val="FFFFFF"/>
                        </a:solidFill>
                        <a:latin typeface="Quattrocento Sans"/>
                        <a:ea typeface="Quattrocento Sans"/>
                        <a:cs typeface="Quattrocento Sans"/>
                        <a:sym typeface="Quattrocento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3EADA7"/>
                    </a:solidFill>
                  </a:tcPr>
                </a:tc>
              </a:tr>
              <a:tr h="737100">
                <a:tc>
                  <a:txBody>
                    <a:bodyPr/>
                    <a:lstStyle/>
                    <a:p>
                      <a:pPr indent="0" lvl="0" marL="0" rtl="0" algn="l">
                        <a:lnSpc>
                          <a:spcPct val="115000"/>
                        </a:lnSpc>
                        <a:spcBef>
                          <a:spcPts val="0"/>
                        </a:spcBef>
                        <a:spcAft>
                          <a:spcPts val="0"/>
                        </a:spcAft>
                        <a:buClr>
                          <a:schemeClr val="dk1"/>
                        </a:buClr>
                        <a:buSzPts val="1100"/>
                        <a:buFont typeface="Arial"/>
                        <a:buNone/>
                      </a:pPr>
                      <a:r>
                        <a:rPr b="1" lang="en" sz="1150">
                          <a:solidFill>
                            <a:srgbClr val="434343"/>
                          </a:solidFill>
                          <a:latin typeface="Quattrocento Sans"/>
                          <a:ea typeface="Quattrocento Sans"/>
                          <a:cs typeface="Quattrocento Sans"/>
                          <a:sym typeface="Quattrocento Sans"/>
                        </a:rPr>
                        <a:t>Matches.csv</a:t>
                      </a:r>
                      <a:endParaRPr b="1" sz="1150">
                        <a:solidFill>
                          <a:srgbClr val="434343"/>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rPr lang="en" sz="1150">
                          <a:solidFill>
                            <a:srgbClr val="434343"/>
                          </a:solidFill>
                          <a:latin typeface="Quattrocento Sans"/>
                          <a:ea typeface="Quattrocento Sans"/>
                          <a:cs typeface="Quattrocento Sans"/>
                          <a:sym typeface="Quattrocento Sans"/>
                        </a:rPr>
                        <a:t>Data for matches across all IPL seasons</a:t>
                      </a:r>
                      <a:endParaRPr sz="1150">
                        <a:solidFill>
                          <a:srgbClr val="434343"/>
                        </a:solidFill>
                        <a:latin typeface="Quattrocento Sans"/>
                        <a:ea typeface="Quattrocento Sans"/>
                        <a:cs typeface="Quattrocento Sans"/>
                        <a:sym typeface="Quattrocento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150">
                          <a:solidFill>
                            <a:srgbClr val="434343"/>
                          </a:solidFill>
                          <a:latin typeface="Quattrocento Sans"/>
                          <a:ea typeface="Quattrocento Sans"/>
                          <a:cs typeface="Quattrocento Sans"/>
                          <a:sym typeface="Quattrocento Sans"/>
                        </a:rPr>
                        <a:t>18</a:t>
                      </a:r>
                      <a:endParaRPr sz="1150">
                        <a:solidFill>
                          <a:srgbClr val="434343"/>
                        </a:solidFill>
                        <a:latin typeface="Quattrocento Sans"/>
                        <a:ea typeface="Quattrocento Sans"/>
                        <a:cs typeface="Quattrocento Sans"/>
                        <a:sym typeface="Quattrocento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150">
                          <a:solidFill>
                            <a:srgbClr val="434343"/>
                          </a:solidFill>
                          <a:latin typeface="Quattrocento Sans"/>
                          <a:ea typeface="Quattrocento Sans"/>
                          <a:cs typeface="Quattrocento Sans"/>
                          <a:sym typeface="Quattrocento Sans"/>
                        </a:rPr>
                        <a:t>['id', 'season', 'city', 'date', 'team1', 'team2', 'toss_winner', 'toss_decision', 'result', 'dl_applied', 'winner', 'win_by_runs', 'win_by_wickets', 'player_of_match', 'venue', 'umpire1', 'umpire2', 'umpire3’]</a:t>
                      </a:r>
                      <a:endParaRPr sz="1150">
                        <a:solidFill>
                          <a:srgbClr val="434343"/>
                        </a:solidFill>
                        <a:latin typeface="Quattrocento Sans"/>
                        <a:ea typeface="Quattrocento Sans"/>
                        <a:cs typeface="Quattrocento Sans"/>
                        <a:sym typeface="Quattrocento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150">
                          <a:solidFill>
                            <a:srgbClr val="434343"/>
                          </a:solidFill>
                          <a:highlight>
                            <a:srgbClr val="FFFFFF"/>
                          </a:highlight>
                          <a:latin typeface="Quattrocento Sans"/>
                          <a:ea typeface="Quattrocento Sans"/>
                          <a:cs typeface="Quattrocento Sans"/>
                          <a:sym typeface="Quattrocento Sans"/>
                        </a:rPr>
                        <a:t>756</a:t>
                      </a:r>
                      <a:endParaRPr sz="1150">
                        <a:solidFill>
                          <a:srgbClr val="434343"/>
                        </a:solidFill>
                        <a:latin typeface="Quattrocento Sans"/>
                        <a:ea typeface="Quattrocento Sans"/>
                        <a:cs typeface="Quattrocento Sans"/>
                        <a:sym typeface="Quattrocento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753725">
                <a:tc>
                  <a:txBody>
                    <a:bodyPr/>
                    <a:lstStyle/>
                    <a:p>
                      <a:pPr indent="0" lvl="0" marL="0" rtl="0" algn="l">
                        <a:lnSpc>
                          <a:spcPct val="115000"/>
                        </a:lnSpc>
                        <a:spcBef>
                          <a:spcPts val="0"/>
                        </a:spcBef>
                        <a:spcAft>
                          <a:spcPts val="0"/>
                        </a:spcAft>
                        <a:buClr>
                          <a:schemeClr val="dk1"/>
                        </a:buClr>
                        <a:buSzPts val="1100"/>
                        <a:buFont typeface="Arial"/>
                        <a:buNone/>
                      </a:pPr>
                      <a:r>
                        <a:rPr b="1" lang="en" sz="1150">
                          <a:solidFill>
                            <a:srgbClr val="434343"/>
                          </a:solidFill>
                          <a:latin typeface="Quattrocento Sans"/>
                          <a:ea typeface="Quattrocento Sans"/>
                          <a:cs typeface="Quattrocento Sans"/>
                          <a:sym typeface="Quattrocento Sans"/>
                        </a:rPr>
                        <a:t>Deliveries.csv</a:t>
                      </a:r>
                      <a:endParaRPr b="1" sz="1150">
                        <a:solidFill>
                          <a:srgbClr val="434343"/>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Clr>
                          <a:schemeClr val="dk1"/>
                        </a:buClr>
                        <a:buSzPts val="1100"/>
                        <a:buFont typeface="Arial"/>
                        <a:buNone/>
                      </a:pPr>
                      <a:r>
                        <a:rPr lang="en" sz="1150">
                          <a:solidFill>
                            <a:srgbClr val="434343"/>
                          </a:solidFill>
                          <a:latin typeface="Quattrocento Sans"/>
                          <a:ea typeface="Quattrocento Sans"/>
                          <a:cs typeface="Quattrocento Sans"/>
                          <a:sym typeface="Quattrocento Sans"/>
                        </a:rPr>
                        <a:t>Ball-by-ball data of all matches </a:t>
                      </a:r>
                      <a:endParaRPr sz="1150">
                        <a:solidFill>
                          <a:srgbClr val="434343"/>
                        </a:solidFill>
                        <a:latin typeface="Quattrocento Sans"/>
                        <a:ea typeface="Quattrocento Sans"/>
                        <a:cs typeface="Quattrocento Sans"/>
                        <a:sym typeface="Quattrocento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150">
                          <a:solidFill>
                            <a:srgbClr val="434343"/>
                          </a:solidFill>
                          <a:highlight>
                            <a:srgbClr val="FFFFFF"/>
                          </a:highlight>
                          <a:latin typeface="Quattrocento Sans"/>
                          <a:ea typeface="Quattrocento Sans"/>
                          <a:cs typeface="Quattrocento Sans"/>
                          <a:sym typeface="Quattrocento Sans"/>
                        </a:rPr>
                        <a:t>21</a:t>
                      </a:r>
                      <a:endParaRPr sz="1150">
                        <a:solidFill>
                          <a:srgbClr val="434343"/>
                        </a:solidFill>
                        <a:latin typeface="Quattrocento Sans"/>
                        <a:ea typeface="Quattrocento Sans"/>
                        <a:cs typeface="Quattrocento Sans"/>
                        <a:sym typeface="Quattrocento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150">
                          <a:solidFill>
                            <a:srgbClr val="434343"/>
                          </a:solidFill>
                          <a:latin typeface="Quattrocento Sans"/>
                          <a:ea typeface="Quattrocento Sans"/>
                          <a:cs typeface="Quattrocento Sans"/>
                          <a:sym typeface="Quattrocento Sans"/>
                        </a:rPr>
                        <a:t>['match_id', 'inning', 'batting_team', 'bowling_team', 'over', 'ball', 'batsman', 'non_striker', 'bowler', 'is_super_over', 'wide_runs', 'bye_runs', 'legbye_runs', 'noball_runs', 'penalty_runs', 'batsman_runs', 'extra_runs', 'total_runs', 'player_dismissed',  'dismissal_kind', 'fielder']</a:t>
                      </a:r>
                      <a:endParaRPr sz="1150">
                        <a:solidFill>
                          <a:srgbClr val="434343"/>
                        </a:solidFill>
                        <a:latin typeface="Quattrocento Sans"/>
                        <a:ea typeface="Quattrocento Sans"/>
                        <a:cs typeface="Quattrocento Sans"/>
                        <a:sym typeface="Quattrocento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150">
                          <a:solidFill>
                            <a:srgbClr val="434343"/>
                          </a:solidFill>
                          <a:highlight>
                            <a:srgbClr val="FFFFFF"/>
                          </a:highlight>
                          <a:latin typeface="Quattrocento Sans"/>
                          <a:ea typeface="Quattrocento Sans"/>
                          <a:cs typeface="Quattrocento Sans"/>
                          <a:sym typeface="Quattrocento Sans"/>
                        </a:rPr>
                        <a:t>179078</a:t>
                      </a:r>
                      <a:endParaRPr sz="1150">
                        <a:solidFill>
                          <a:srgbClr val="434343"/>
                        </a:solidFill>
                        <a:latin typeface="Quattrocento Sans"/>
                        <a:ea typeface="Quattrocento Sans"/>
                        <a:cs typeface="Quattrocento Sans"/>
                        <a:sym typeface="Quattrocento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1008775">
                <a:tc>
                  <a:txBody>
                    <a:bodyPr/>
                    <a:lstStyle/>
                    <a:p>
                      <a:pPr indent="0" lvl="0" marL="0" rtl="0" algn="l">
                        <a:lnSpc>
                          <a:spcPct val="115000"/>
                        </a:lnSpc>
                        <a:spcBef>
                          <a:spcPts val="0"/>
                        </a:spcBef>
                        <a:spcAft>
                          <a:spcPts val="0"/>
                        </a:spcAft>
                        <a:buNone/>
                      </a:pPr>
                      <a:r>
                        <a:rPr b="1" lang="en" sz="1150">
                          <a:solidFill>
                            <a:srgbClr val="434343"/>
                          </a:solidFill>
                          <a:latin typeface="Quattrocento Sans"/>
                          <a:ea typeface="Quattrocento Sans"/>
                          <a:cs typeface="Quattrocento Sans"/>
                          <a:sym typeface="Quattrocento Sans"/>
                        </a:rPr>
                        <a:t>Player_stats_year.csv</a:t>
                      </a:r>
                      <a:r>
                        <a:rPr lang="en" sz="1150">
                          <a:solidFill>
                            <a:srgbClr val="434343"/>
                          </a:solidFill>
                          <a:latin typeface="Quattrocento Sans"/>
                          <a:ea typeface="Quattrocento Sans"/>
                          <a:cs typeface="Quattrocento Sans"/>
                          <a:sym typeface="Quattrocento Sans"/>
                        </a:rPr>
                        <a:t>*</a:t>
                      </a:r>
                      <a:endParaRPr sz="1150">
                        <a:solidFill>
                          <a:srgbClr val="434343"/>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 sz="1150">
                          <a:solidFill>
                            <a:srgbClr val="434343"/>
                          </a:solidFill>
                          <a:latin typeface="Quattrocento Sans"/>
                          <a:ea typeface="Quattrocento Sans"/>
                          <a:cs typeface="Quattrocento Sans"/>
                          <a:sym typeface="Quattrocento Sans"/>
                        </a:rPr>
                        <a:t>P</a:t>
                      </a:r>
                      <a:r>
                        <a:rPr lang="en" sz="1150">
                          <a:solidFill>
                            <a:srgbClr val="434343"/>
                          </a:solidFill>
                          <a:latin typeface="Quattrocento Sans"/>
                          <a:ea typeface="Quattrocento Sans"/>
                          <a:cs typeface="Quattrocento Sans"/>
                          <a:sym typeface="Quattrocento Sans"/>
                        </a:rPr>
                        <a:t>layer points for each player in a particular season based on 7 categories </a:t>
                      </a:r>
                      <a:endParaRPr sz="1150">
                        <a:solidFill>
                          <a:srgbClr val="434343"/>
                        </a:solidFill>
                        <a:latin typeface="Quattrocento Sans"/>
                        <a:ea typeface="Quattrocento Sans"/>
                        <a:cs typeface="Quattrocento Sans"/>
                        <a:sym typeface="Quattrocento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50">
                          <a:solidFill>
                            <a:srgbClr val="434343"/>
                          </a:solidFill>
                          <a:highlight>
                            <a:srgbClr val="FFFFFF"/>
                          </a:highlight>
                          <a:latin typeface="Quattrocento Sans"/>
                          <a:ea typeface="Quattrocento Sans"/>
                          <a:cs typeface="Quattrocento Sans"/>
                          <a:sym typeface="Quattrocento Sans"/>
                        </a:rPr>
                        <a:t>12</a:t>
                      </a:r>
                      <a:endParaRPr sz="1150">
                        <a:solidFill>
                          <a:srgbClr val="434343"/>
                        </a:solidFill>
                        <a:highlight>
                          <a:srgbClr val="FFFFFF"/>
                        </a:highlight>
                        <a:latin typeface="Quattrocento Sans"/>
                        <a:ea typeface="Quattrocento Sans"/>
                        <a:cs typeface="Quattrocento Sans"/>
                        <a:sym typeface="Quattrocento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 sz="1150">
                          <a:solidFill>
                            <a:srgbClr val="434343"/>
                          </a:solidFill>
                          <a:latin typeface="Quattrocento Sans"/>
                          <a:ea typeface="Quattrocento Sans"/>
                          <a:cs typeface="Quattrocento Sans"/>
                          <a:sym typeface="Quattrocento Sans"/>
                        </a:rPr>
                        <a:t>['pos', 'name', 'team_no', 'team_name', 'pts', 'mat', 'wkts', 'dots', '4s', '6s', 'catches', 'stumpings']</a:t>
                      </a:r>
                      <a:endParaRPr sz="1150">
                        <a:solidFill>
                          <a:srgbClr val="434343"/>
                        </a:solidFill>
                        <a:latin typeface="Quattrocento Sans"/>
                        <a:ea typeface="Quattrocento Sans"/>
                        <a:cs typeface="Quattrocento Sans"/>
                        <a:sym typeface="Quattrocento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150">
                          <a:solidFill>
                            <a:srgbClr val="434343"/>
                          </a:solidFill>
                          <a:highlight>
                            <a:srgbClr val="FFFFFF"/>
                          </a:highlight>
                          <a:latin typeface="Quattrocento Sans"/>
                          <a:ea typeface="Quattrocento Sans"/>
                          <a:cs typeface="Quattrocento Sans"/>
                          <a:sym typeface="Quattrocento Sans"/>
                        </a:rPr>
                        <a:t>1988</a:t>
                      </a:r>
                      <a:endParaRPr sz="1150">
                        <a:solidFill>
                          <a:srgbClr val="434343"/>
                        </a:solidFill>
                        <a:highlight>
                          <a:srgbClr val="FFFFFF"/>
                        </a:highlight>
                        <a:latin typeface="Quattrocento Sans"/>
                        <a:ea typeface="Quattrocento Sans"/>
                        <a:cs typeface="Quattrocento Sans"/>
                        <a:sym typeface="Quattrocento Sans"/>
                      </a:endParaRPr>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
        <p:nvSpPr>
          <p:cNvPr id="113" name="Google Shape;113;p2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EADA7"/>
                </a:solidFill>
                <a:latin typeface="Quattrocento Sans"/>
                <a:ea typeface="Quattrocento Sans"/>
                <a:cs typeface="Quattrocento Sans"/>
                <a:sym typeface="Quattrocento Sans"/>
              </a:rPr>
              <a:t>Dataset Description </a:t>
            </a:r>
            <a:r>
              <a:rPr b="1" lang="en">
                <a:solidFill>
                  <a:srgbClr val="3EADA7"/>
                </a:solidFill>
                <a:latin typeface="Quattrocento Sans"/>
                <a:ea typeface="Quattrocento Sans"/>
                <a:cs typeface="Quattrocento Sans"/>
                <a:sym typeface="Quattrocento Sans"/>
              </a:rPr>
              <a:t>(1/5)</a:t>
            </a:r>
            <a:endParaRPr b="1">
              <a:solidFill>
                <a:srgbClr val="3EADA7"/>
              </a:solidFill>
              <a:latin typeface="Quattrocento Sans"/>
              <a:ea typeface="Quattrocento Sans"/>
              <a:cs typeface="Quattrocento Sans"/>
              <a:sym typeface="Quattrocento Sans"/>
            </a:endParaRPr>
          </a:p>
        </p:txBody>
      </p:sp>
      <p:sp>
        <p:nvSpPr>
          <p:cNvPr id="114" name="Google Shape;114;p20"/>
          <p:cNvSpPr txBox="1"/>
          <p:nvPr/>
        </p:nvSpPr>
        <p:spPr>
          <a:xfrm>
            <a:off x="289825" y="4580150"/>
            <a:ext cx="21816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Quattrocento Sans"/>
                <a:ea typeface="Quattrocento Sans"/>
                <a:cs typeface="Quattrocento Sans"/>
                <a:sym typeface="Quattrocento Sans"/>
              </a:rPr>
              <a:t>*Scraped from the official website</a:t>
            </a:r>
            <a:endParaRPr sz="1000">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4534625" y="2097225"/>
            <a:ext cx="4440973" cy="2331500"/>
          </a:xfrm>
          <a:prstGeom prst="rect">
            <a:avLst/>
          </a:prstGeom>
          <a:noFill/>
          <a:ln>
            <a:noFill/>
          </a:ln>
        </p:spPr>
      </p:pic>
      <p:sp>
        <p:nvSpPr>
          <p:cNvPr id="120" name="Google Shape;120;p21"/>
          <p:cNvSpPr txBox="1"/>
          <p:nvPr/>
        </p:nvSpPr>
        <p:spPr>
          <a:xfrm>
            <a:off x="4880150" y="0"/>
            <a:ext cx="687600" cy="3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Quattrocento Sans"/>
              <a:ea typeface="Quattrocento Sans"/>
              <a:cs typeface="Quattrocento Sans"/>
              <a:sym typeface="Quattrocento Sans"/>
            </a:endParaRPr>
          </a:p>
        </p:txBody>
      </p:sp>
      <p:pic>
        <p:nvPicPr>
          <p:cNvPr id="121" name="Google Shape;121;p21"/>
          <p:cNvPicPr preferRelativeResize="0"/>
          <p:nvPr/>
        </p:nvPicPr>
        <p:blipFill>
          <a:blip r:embed="rId4">
            <a:alphaModFix/>
          </a:blip>
          <a:stretch>
            <a:fillRect/>
          </a:stretch>
        </p:blipFill>
        <p:spPr>
          <a:xfrm>
            <a:off x="357626" y="2172450"/>
            <a:ext cx="4297680" cy="2256283"/>
          </a:xfrm>
          <a:prstGeom prst="rect">
            <a:avLst/>
          </a:prstGeom>
          <a:noFill/>
          <a:ln>
            <a:noFill/>
          </a:ln>
        </p:spPr>
      </p:pic>
      <p:sp>
        <p:nvSpPr>
          <p:cNvPr id="122" name="Google Shape;122;p21"/>
          <p:cNvSpPr txBox="1"/>
          <p:nvPr/>
        </p:nvSpPr>
        <p:spPr>
          <a:xfrm>
            <a:off x="311700" y="1165950"/>
            <a:ext cx="85206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
        <p:nvSpPr>
          <p:cNvPr id="123" name="Google Shape;123;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EADA7"/>
                </a:solidFill>
                <a:latin typeface="Quattrocento Sans"/>
                <a:ea typeface="Quattrocento Sans"/>
                <a:cs typeface="Quattrocento Sans"/>
                <a:sym typeface="Quattrocento Sans"/>
              </a:rPr>
              <a:t>Dataset Description (2/5)</a:t>
            </a:r>
            <a:endParaRPr b="1">
              <a:solidFill>
                <a:srgbClr val="3EADA7"/>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p>
        </p:txBody>
      </p:sp>
      <p:sp>
        <p:nvSpPr>
          <p:cNvPr id="124" name="Google Shape;124;p21"/>
          <p:cNvSpPr txBox="1"/>
          <p:nvPr/>
        </p:nvSpPr>
        <p:spPr>
          <a:xfrm>
            <a:off x="619375" y="1870375"/>
            <a:ext cx="5280900" cy="6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attrocento Sans"/>
                <a:ea typeface="Quattrocento Sans"/>
                <a:cs typeface="Quattrocento Sans"/>
                <a:sym typeface="Quattrocento Sans"/>
              </a:rPr>
              <a:t>(A)</a:t>
            </a:r>
            <a:endParaRPr b="1">
              <a:latin typeface="Quattrocento Sans"/>
              <a:ea typeface="Quattrocento Sans"/>
              <a:cs typeface="Quattrocento Sans"/>
              <a:sym typeface="Quattrocento Sans"/>
            </a:endParaRPr>
          </a:p>
        </p:txBody>
      </p:sp>
      <p:sp>
        <p:nvSpPr>
          <p:cNvPr id="125" name="Google Shape;125;p21"/>
          <p:cNvSpPr txBox="1"/>
          <p:nvPr/>
        </p:nvSpPr>
        <p:spPr>
          <a:xfrm>
            <a:off x="4825025" y="1870375"/>
            <a:ext cx="5280900" cy="6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attrocento Sans"/>
                <a:ea typeface="Quattrocento Sans"/>
                <a:cs typeface="Quattrocento Sans"/>
                <a:sym typeface="Quattrocento Sans"/>
              </a:rPr>
              <a:t>(B)</a:t>
            </a:r>
            <a:endParaRPr b="1">
              <a:latin typeface="Quattrocento Sans"/>
              <a:ea typeface="Quattrocento Sans"/>
              <a:cs typeface="Quattrocento Sans"/>
              <a:sym typeface="Quattrocento Sans"/>
            </a:endParaRPr>
          </a:p>
        </p:txBody>
      </p:sp>
      <p:sp>
        <p:nvSpPr>
          <p:cNvPr id="126" name="Google Shape;12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Quattrocento Sans"/>
                <a:ea typeface="Quattrocento Sans"/>
                <a:cs typeface="Quattrocento Sans"/>
                <a:sym typeface="Quattrocento Sans"/>
              </a:rPr>
              <a:t>Scatter plots (total_runs vs batting_team) to show the performance of all the teams in both the innings:</a:t>
            </a:r>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2"/>
          <p:cNvPicPr preferRelativeResize="0"/>
          <p:nvPr/>
        </p:nvPicPr>
        <p:blipFill>
          <a:blip r:embed="rId3">
            <a:alphaModFix/>
          </a:blip>
          <a:stretch>
            <a:fillRect/>
          </a:stretch>
        </p:blipFill>
        <p:spPr>
          <a:xfrm>
            <a:off x="417667" y="2720725"/>
            <a:ext cx="3524633" cy="2202150"/>
          </a:xfrm>
          <a:prstGeom prst="rect">
            <a:avLst/>
          </a:prstGeom>
          <a:noFill/>
          <a:ln>
            <a:noFill/>
          </a:ln>
        </p:spPr>
      </p:pic>
      <p:pic>
        <p:nvPicPr>
          <p:cNvPr id="132" name="Google Shape;132;p22"/>
          <p:cNvPicPr preferRelativeResize="0"/>
          <p:nvPr/>
        </p:nvPicPr>
        <p:blipFill>
          <a:blip r:embed="rId4">
            <a:alphaModFix/>
          </a:blip>
          <a:stretch>
            <a:fillRect/>
          </a:stretch>
        </p:blipFill>
        <p:spPr>
          <a:xfrm>
            <a:off x="417675" y="443425"/>
            <a:ext cx="2985800" cy="2277300"/>
          </a:xfrm>
          <a:prstGeom prst="rect">
            <a:avLst/>
          </a:prstGeom>
          <a:noFill/>
          <a:ln>
            <a:noFill/>
          </a:ln>
        </p:spPr>
      </p:pic>
      <p:pic>
        <p:nvPicPr>
          <p:cNvPr id="133" name="Google Shape;133;p22"/>
          <p:cNvPicPr preferRelativeResize="0"/>
          <p:nvPr/>
        </p:nvPicPr>
        <p:blipFill>
          <a:blip r:embed="rId5">
            <a:alphaModFix/>
          </a:blip>
          <a:stretch>
            <a:fillRect/>
          </a:stretch>
        </p:blipFill>
        <p:spPr>
          <a:xfrm>
            <a:off x="4914275" y="2720725"/>
            <a:ext cx="3640525" cy="2314575"/>
          </a:xfrm>
          <a:prstGeom prst="rect">
            <a:avLst/>
          </a:prstGeom>
          <a:noFill/>
          <a:ln>
            <a:noFill/>
          </a:ln>
        </p:spPr>
      </p:pic>
      <p:sp>
        <p:nvSpPr>
          <p:cNvPr id="134" name="Google Shape;134;p22"/>
          <p:cNvSpPr txBox="1"/>
          <p:nvPr/>
        </p:nvSpPr>
        <p:spPr>
          <a:xfrm>
            <a:off x="417675" y="66850"/>
            <a:ext cx="5280900" cy="6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Quattrocento Sans"/>
                <a:ea typeface="Quattrocento Sans"/>
                <a:cs typeface="Quattrocento Sans"/>
                <a:sym typeface="Quattrocento Sans"/>
              </a:rPr>
              <a:t>Batsmen’s Performance (figures C &amp; D)</a:t>
            </a:r>
            <a:endParaRPr u="sng">
              <a:latin typeface="Quattrocento Sans"/>
              <a:ea typeface="Quattrocento Sans"/>
              <a:cs typeface="Quattrocento Sans"/>
              <a:sym typeface="Quattrocento Sans"/>
            </a:endParaRPr>
          </a:p>
        </p:txBody>
      </p:sp>
      <p:cxnSp>
        <p:nvCxnSpPr>
          <p:cNvPr id="135" name="Google Shape;135;p22"/>
          <p:cNvCxnSpPr/>
          <p:nvPr/>
        </p:nvCxnSpPr>
        <p:spPr>
          <a:xfrm>
            <a:off x="4349525" y="119400"/>
            <a:ext cx="18300" cy="4858800"/>
          </a:xfrm>
          <a:prstGeom prst="straightConnector1">
            <a:avLst/>
          </a:prstGeom>
          <a:noFill/>
          <a:ln cap="flat" cmpd="sng" w="9525">
            <a:solidFill>
              <a:schemeClr val="dk2"/>
            </a:solidFill>
            <a:prstDash val="solid"/>
            <a:round/>
            <a:headEnd len="med" w="med" type="none"/>
            <a:tailEnd len="med" w="med" type="none"/>
          </a:ln>
        </p:spPr>
      </p:cxnSp>
      <p:sp>
        <p:nvSpPr>
          <p:cNvPr id="136" name="Google Shape;136;p22"/>
          <p:cNvSpPr txBox="1"/>
          <p:nvPr/>
        </p:nvSpPr>
        <p:spPr>
          <a:xfrm>
            <a:off x="4579150" y="66400"/>
            <a:ext cx="52905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dk1"/>
                </a:solidFill>
                <a:latin typeface="Quattrocento Sans"/>
                <a:ea typeface="Quattrocento Sans"/>
                <a:cs typeface="Quattrocento Sans"/>
                <a:sym typeface="Quattrocento Sans"/>
              </a:rPr>
              <a:t>Bowlers’ </a:t>
            </a:r>
            <a:r>
              <a:rPr lang="en" u="sng">
                <a:solidFill>
                  <a:schemeClr val="dk1"/>
                </a:solidFill>
                <a:latin typeface="Quattrocento Sans"/>
                <a:ea typeface="Quattrocento Sans"/>
                <a:cs typeface="Quattrocento Sans"/>
                <a:sym typeface="Quattrocento Sans"/>
              </a:rPr>
              <a:t>Performance (figures E &amp; F)</a:t>
            </a:r>
            <a:endParaRPr u="sng">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37" name="Google Shape;137;p22"/>
          <p:cNvSpPr txBox="1"/>
          <p:nvPr/>
        </p:nvSpPr>
        <p:spPr>
          <a:xfrm>
            <a:off x="115325" y="443425"/>
            <a:ext cx="52905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attrocento Sans"/>
                <a:ea typeface="Quattrocento Sans"/>
                <a:cs typeface="Quattrocento Sans"/>
                <a:sym typeface="Quattrocento Sans"/>
              </a:rPr>
              <a:t>(C)</a:t>
            </a:r>
            <a:endParaRPr b="1">
              <a:latin typeface="Quattrocento Sans"/>
              <a:ea typeface="Quattrocento Sans"/>
              <a:cs typeface="Quattrocento Sans"/>
              <a:sym typeface="Quattrocento Sans"/>
            </a:endParaRPr>
          </a:p>
        </p:txBody>
      </p:sp>
      <p:sp>
        <p:nvSpPr>
          <p:cNvPr id="138" name="Google Shape;138;p22"/>
          <p:cNvSpPr txBox="1"/>
          <p:nvPr/>
        </p:nvSpPr>
        <p:spPr>
          <a:xfrm>
            <a:off x="161250" y="2608500"/>
            <a:ext cx="52905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attrocento Sans"/>
                <a:ea typeface="Quattrocento Sans"/>
                <a:cs typeface="Quattrocento Sans"/>
                <a:sym typeface="Quattrocento Sans"/>
              </a:rPr>
              <a:t>(D)</a:t>
            </a:r>
            <a:endParaRPr b="1">
              <a:latin typeface="Quattrocento Sans"/>
              <a:ea typeface="Quattrocento Sans"/>
              <a:cs typeface="Quattrocento Sans"/>
              <a:sym typeface="Quattrocento Sans"/>
            </a:endParaRPr>
          </a:p>
        </p:txBody>
      </p:sp>
      <p:sp>
        <p:nvSpPr>
          <p:cNvPr id="139" name="Google Shape;139;p22"/>
          <p:cNvSpPr txBox="1"/>
          <p:nvPr/>
        </p:nvSpPr>
        <p:spPr>
          <a:xfrm>
            <a:off x="4579150" y="443425"/>
            <a:ext cx="52905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attrocento Sans"/>
                <a:ea typeface="Quattrocento Sans"/>
                <a:cs typeface="Quattrocento Sans"/>
                <a:sym typeface="Quattrocento Sans"/>
              </a:rPr>
              <a:t>(E)</a:t>
            </a:r>
            <a:endParaRPr b="1">
              <a:latin typeface="Quattrocento Sans"/>
              <a:ea typeface="Quattrocento Sans"/>
              <a:cs typeface="Quattrocento Sans"/>
              <a:sym typeface="Quattrocento Sans"/>
            </a:endParaRPr>
          </a:p>
        </p:txBody>
      </p:sp>
      <p:sp>
        <p:nvSpPr>
          <p:cNvPr id="140" name="Google Shape;140;p22"/>
          <p:cNvSpPr txBox="1"/>
          <p:nvPr/>
        </p:nvSpPr>
        <p:spPr>
          <a:xfrm>
            <a:off x="4628100" y="2720725"/>
            <a:ext cx="52905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attrocento Sans"/>
                <a:ea typeface="Quattrocento Sans"/>
                <a:cs typeface="Quattrocento Sans"/>
                <a:sym typeface="Quattrocento Sans"/>
              </a:rPr>
              <a:t>(F)</a:t>
            </a:r>
            <a:endParaRPr b="1">
              <a:latin typeface="Quattrocento Sans"/>
              <a:ea typeface="Quattrocento Sans"/>
              <a:cs typeface="Quattrocento Sans"/>
              <a:sym typeface="Quattrocento Sans"/>
            </a:endParaRPr>
          </a:p>
        </p:txBody>
      </p:sp>
      <p:pic>
        <p:nvPicPr>
          <p:cNvPr id="141" name="Google Shape;141;p22"/>
          <p:cNvPicPr preferRelativeResize="0"/>
          <p:nvPr/>
        </p:nvPicPr>
        <p:blipFill rotWithShape="1">
          <a:blip r:embed="rId6">
            <a:alphaModFix/>
          </a:blip>
          <a:srcRect b="6463" l="0" r="0" t="0"/>
          <a:stretch/>
        </p:blipFill>
        <p:spPr>
          <a:xfrm>
            <a:off x="5150750" y="443425"/>
            <a:ext cx="2753205" cy="2314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3"/>
          <p:cNvPicPr preferRelativeResize="0"/>
          <p:nvPr/>
        </p:nvPicPr>
        <p:blipFill>
          <a:blip r:embed="rId3">
            <a:alphaModFix/>
          </a:blip>
          <a:stretch>
            <a:fillRect/>
          </a:stretch>
        </p:blipFill>
        <p:spPr>
          <a:xfrm>
            <a:off x="75000" y="1118553"/>
            <a:ext cx="5290501" cy="2860196"/>
          </a:xfrm>
          <a:prstGeom prst="rect">
            <a:avLst/>
          </a:prstGeom>
          <a:noFill/>
          <a:ln>
            <a:noFill/>
          </a:ln>
        </p:spPr>
      </p:pic>
      <p:pic>
        <p:nvPicPr>
          <p:cNvPr id="147" name="Google Shape;147;p23"/>
          <p:cNvPicPr preferRelativeResize="0"/>
          <p:nvPr/>
        </p:nvPicPr>
        <p:blipFill>
          <a:blip r:embed="rId4">
            <a:alphaModFix/>
          </a:blip>
          <a:stretch>
            <a:fillRect/>
          </a:stretch>
        </p:blipFill>
        <p:spPr>
          <a:xfrm>
            <a:off x="5365500" y="219825"/>
            <a:ext cx="3443250" cy="2139325"/>
          </a:xfrm>
          <a:prstGeom prst="rect">
            <a:avLst/>
          </a:prstGeom>
          <a:noFill/>
          <a:ln>
            <a:noFill/>
          </a:ln>
        </p:spPr>
      </p:pic>
      <p:sp>
        <p:nvSpPr>
          <p:cNvPr id="148" name="Google Shape;148;p23"/>
          <p:cNvSpPr txBox="1"/>
          <p:nvPr/>
        </p:nvSpPr>
        <p:spPr>
          <a:xfrm>
            <a:off x="5414975" y="31400"/>
            <a:ext cx="52905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Quattrocento Sans"/>
              <a:ea typeface="Quattrocento Sans"/>
              <a:cs typeface="Quattrocento Sans"/>
              <a:sym typeface="Quattrocento Sans"/>
            </a:endParaRPr>
          </a:p>
        </p:txBody>
      </p:sp>
      <p:pic>
        <p:nvPicPr>
          <p:cNvPr id="149" name="Google Shape;149;p23"/>
          <p:cNvPicPr preferRelativeResize="0"/>
          <p:nvPr/>
        </p:nvPicPr>
        <p:blipFill>
          <a:blip r:embed="rId5">
            <a:alphaModFix/>
          </a:blip>
          <a:stretch>
            <a:fillRect/>
          </a:stretch>
        </p:blipFill>
        <p:spPr>
          <a:xfrm>
            <a:off x="5405212" y="2423450"/>
            <a:ext cx="3363825" cy="2468375"/>
          </a:xfrm>
          <a:prstGeom prst="rect">
            <a:avLst/>
          </a:prstGeom>
          <a:noFill/>
          <a:ln>
            <a:noFill/>
          </a:ln>
        </p:spPr>
      </p:pic>
      <p:sp>
        <p:nvSpPr>
          <p:cNvPr id="150" name="Google Shape;150;p23"/>
          <p:cNvSpPr txBox="1"/>
          <p:nvPr/>
        </p:nvSpPr>
        <p:spPr>
          <a:xfrm>
            <a:off x="179625" y="780700"/>
            <a:ext cx="52905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attrocento Sans"/>
                <a:ea typeface="Quattrocento Sans"/>
                <a:cs typeface="Quattrocento Sans"/>
                <a:sym typeface="Quattrocento Sans"/>
              </a:rPr>
              <a:t>(G)</a:t>
            </a:r>
            <a:endParaRPr b="1">
              <a:latin typeface="Quattrocento Sans"/>
              <a:ea typeface="Quattrocento Sans"/>
              <a:cs typeface="Quattrocento Sans"/>
              <a:sym typeface="Quattrocento Sans"/>
            </a:endParaRPr>
          </a:p>
        </p:txBody>
      </p:sp>
      <p:sp>
        <p:nvSpPr>
          <p:cNvPr id="151" name="Google Shape;151;p23"/>
          <p:cNvSpPr txBox="1"/>
          <p:nvPr/>
        </p:nvSpPr>
        <p:spPr>
          <a:xfrm>
            <a:off x="4992475" y="119400"/>
            <a:ext cx="52905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attrocento Sans"/>
                <a:ea typeface="Quattrocento Sans"/>
                <a:cs typeface="Quattrocento Sans"/>
                <a:sym typeface="Quattrocento Sans"/>
              </a:rPr>
              <a:t>(H)</a:t>
            </a:r>
            <a:endParaRPr b="1">
              <a:latin typeface="Quattrocento Sans"/>
              <a:ea typeface="Quattrocento Sans"/>
              <a:cs typeface="Quattrocento Sans"/>
              <a:sym typeface="Quattrocento Sans"/>
            </a:endParaRPr>
          </a:p>
        </p:txBody>
      </p:sp>
      <p:sp>
        <p:nvSpPr>
          <p:cNvPr id="152" name="Google Shape;152;p23"/>
          <p:cNvSpPr txBox="1"/>
          <p:nvPr/>
        </p:nvSpPr>
        <p:spPr>
          <a:xfrm>
            <a:off x="4992475" y="2902400"/>
            <a:ext cx="52905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Quattrocento Sans"/>
                <a:ea typeface="Quattrocento Sans"/>
                <a:cs typeface="Quattrocento Sans"/>
                <a:sym typeface="Quattrocento Sans"/>
              </a:rPr>
              <a:t>(I)</a:t>
            </a:r>
            <a:endParaRPr b="1">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