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Helvetica Neue" panose="02010600030101010101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089t6J4VeBdF8A+Ixb28aoq/s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efb11181c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fefb11181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b75e63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g164b75e63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ba6df6a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14ba6df6a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4b75e63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164b75e63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4b75e63d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164b75e63d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aad64c4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14aad64c4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aad64c4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14aad64c4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aad64c47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14aad64c47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aad64c47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14aad64c47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aad64c4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14aad64c4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aad64c47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14aad64c47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aad64c47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4aad64c47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8026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aad64c47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g14aad64c47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8bbc4d2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138bbc4d2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aad64c47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4aad64c47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155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e4cc64f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fe4cc64f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e4cc64f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fe4cc64f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e4cc64f2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fe4cc64f2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4cc64f2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fe4cc64f2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4b75e63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164b75e63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99d7375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1699d7375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fefb11181c_1_319"/>
          <p:cNvSpPr txBox="1">
            <a:spLocks noGrp="1"/>
          </p:cNvSpPr>
          <p:nvPr>
            <p:ph type="body" idx="1"/>
          </p:nvPr>
        </p:nvSpPr>
        <p:spPr>
          <a:xfrm>
            <a:off x="185194" y="3080789"/>
            <a:ext cx="7397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gfefb11181c_1_319"/>
          <p:cNvSpPr txBox="1">
            <a:spLocks noGrp="1"/>
          </p:cNvSpPr>
          <p:nvPr>
            <p:ph type="ctrTitle"/>
          </p:nvPr>
        </p:nvSpPr>
        <p:spPr>
          <a:xfrm>
            <a:off x="185194" y="2036319"/>
            <a:ext cx="109425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fefb11181c_1_3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gfefb11181c_1_3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gfefb11181c_1_319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gfefb11181c_1_319"/>
          <p:cNvSpPr/>
          <p:nvPr/>
        </p:nvSpPr>
        <p:spPr>
          <a:xfrm>
            <a:off x="0" y="5550061"/>
            <a:ext cx="12192000" cy="13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" name="Google Shape;17;gfefb11181c_1_319"/>
          <p:cNvPicPr preferRelativeResize="0"/>
          <p:nvPr/>
        </p:nvPicPr>
        <p:blipFill rotWithShape="1">
          <a:blip r:embed="rId2">
            <a:alphaModFix/>
          </a:blip>
          <a:srcRect l="27770" r="18721" b="51469"/>
          <a:stretch/>
        </p:blipFill>
        <p:spPr>
          <a:xfrm rot="-2897646" flipH="1">
            <a:off x="5875126" y="2092445"/>
            <a:ext cx="9049917" cy="470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fefb11181c_1_319"/>
          <p:cNvSpPr txBox="1"/>
          <p:nvPr/>
        </p:nvSpPr>
        <p:spPr>
          <a:xfrm>
            <a:off x="138811" y="3896370"/>
            <a:ext cx="61551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</a:pPr>
            <a:endParaRPr sz="2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19;gfefb11181c_1_319"/>
          <p:cNvSpPr txBox="1">
            <a:spLocks noGrp="1"/>
          </p:cNvSpPr>
          <p:nvPr>
            <p:ph type="body" idx="2"/>
          </p:nvPr>
        </p:nvSpPr>
        <p:spPr>
          <a:xfrm>
            <a:off x="185194" y="3861685"/>
            <a:ext cx="532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  <a:defRPr sz="2000" b="0" i="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gfefb11181c_1_3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194" y="215095"/>
            <a:ext cx="829356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fefb11181c_1_319"/>
          <p:cNvSpPr txBox="1"/>
          <p:nvPr/>
        </p:nvSpPr>
        <p:spPr>
          <a:xfrm>
            <a:off x="160582" y="5616646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rPr>
              <a:t>SPONSORED BY</a:t>
            </a:r>
            <a:endParaRPr/>
          </a:p>
        </p:txBody>
      </p:sp>
      <p:pic>
        <p:nvPicPr>
          <p:cNvPr id="22" name="Google Shape;22;gfefb11181c_1_3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078" y="5916461"/>
            <a:ext cx="1112270" cy="57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gfefb11181c_1_319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7450" y="6077284"/>
            <a:ext cx="822867" cy="324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gfefb11181c_1_319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5349" y="6068143"/>
            <a:ext cx="1235965" cy="37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gfefb11181c_1_319" descr="A picture containing background patter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 l="20362" t="41518" r="19759" b="42504"/>
          <a:stretch/>
        </p:blipFill>
        <p:spPr>
          <a:xfrm>
            <a:off x="3707620" y="6093342"/>
            <a:ext cx="1456200" cy="3081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fefb11181c_1_335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gfefb11181c_1_335"/>
          <p:cNvSpPr/>
          <p:nvPr/>
        </p:nvSpPr>
        <p:spPr>
          <a:xfrm>
            <a:off x="0" y="3121205"/>
            <a:ext cx="12192000" cy="793500"/>
          </a:xfrm>
          <a:prstGeom prst="rect">
            <a:avLst/>
          </a:prstGeom>
          <a:gradFill>
            <a:gsLst>
              <a:gs pos="0">
                <a:srgbClr val="9600D1"/>
              </a:gs>
              <a:gs pos="18000">
                <a:srgbClr val="9600D1"/>
              </a:gs>
              <a:gs pos="85000">
                <a:srgbClr val="4D0470"/>
              </a:gs>
              <a:gs pos="100000">
                <a:srgbClr val="4D04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gfefb11181c_1_335"/>
          <p:cNvCxnSpPr/>
          <p:nvPr/>
        </p:nvCxnSpPr>
        <p:spPr>
          <a:xfrm flipH="1">
            <a:off x="1131444" y="3906439"/>
            <a:ext cx="5100" cy="1011000"/>
          </a:xfrm>
          <a:prstGeom prst="straightConnector1">
            <a:avLst/>
          </a:prstGeom>
          <a:noFill/>
          <a:ln w="82550" cap="flat" cmpd="sng">
            <a:solidFill>
              <a:srgbClr val="7F00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gfefb11181c_1_335"/>
          <p:cNvSpPr txBox="1"/>
          <p:nvPr/>
        </p:nvSpPr>
        <p:spPr>
          <a:xfrm>
            <a:off x="858952" y="4908803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>
                <a:solidFill>
                  <a:srgbClr val="7F00B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cxnSp>
        <p:nvCxnSpPr>
          <p:cNvPr id="31" name="Google Shape;31;gfefb11181c_1_335"/>
          <p:cNvCxnSpPr/>
          <p:nvPr/>
        </p:nvCxnSpPr>
        <p:spPr>
          <a:xfrm rot="10800000">
            <a:off x="2949402" y="1538426"/>
            <a:ext cx="0" cy="1601400"/>
          </a:xfrm>
          <a:prstGeom prst="straightConnector1">
            <a:avLst/>
          </a:prstGeom>
          <a:noFill/>
          <a:ln w="82550" cap="flat" cmpd="sng">
            <a:solidFill>
              <a:srgbClr val="9501D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gfefb11181c_1_335"/>
          <p:cNvSpPr txBox="1"/>
          <p:nvPr/>
        </p:nvSpPr>
        <p:spPr>
          <a:xfrm>
            <a:off x="2706015" y="785825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9501D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33" name="Google Shape;33;gfefb11181c_1_335"/>
          <p:cNvCxnSpPr/>
          <p:nvPr/>
        </p:nvCxnSpPr>
        <p:spPr>
          <a:xfrm rot="10800000">
            <a:off x="5883767" y="3913799"/>
            <a:ext cx="10500" cy="1641900"/>
          </a:xfrm>
          <a:prstGeom prst="straightConnector1">
            <a:avLst/>
          </a:prstGeom>
          <a:noFill/>
          <a:ln w="82550" cap="flat" cmpd="sng">
            <a:solidFill>
              <a:srgbClr val="8300B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gfefb11181c_1_335"/>
          <p:cNvCxnSpPr/>
          <p:nvPr/>
        </p:nvCxnSpPr>
        <p:spPr>
          <a:xfrm>
            <a:off x="6731000" y="2353169"/>
            <a:ext cx="0" cy="780300"/>
          </a:xfrm>
          <a:prstGeom prst="straightConnector1">
            <a:avLst/>
          </a:prstGeom>
          <a:noFill/>
          <a:ln w="82550" cap="flat" cmpd="sng">
            <a:solidFill>
              <a:srgbClr val="7D00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gfefb11181c_1_335"/>
          <p:cNvSpPr txBox="1"/>
          <p:nvPr/>
        </p:nvSpPr>
        <p:spPr>
          <a:xfrm>
            <a:off x="5639793" y="5566239"/>
            <a:ext cx="523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8300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36" name="Google Shape;36;gfefb11181c_1_335"/>
          <p:cNvSpPr txBox="1"/>
          <p:nvPr/>
        </p:nvSpPr>
        <p:spPr>
          <a:xfrm>
            <a:off x="6470399" y="1637719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7D00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37" name="Google Shape;37;gfefb11181c_1_335"/>
          <p:cNvCxnSpPr/>
          <p:nvPr/>
        </p:nvCxnSpPr>
        <p:spPr>
          <a:xfrm>
            <a:off x="8396176" y="3913134"/>
            <a:ext cx="0" cy="594000"/>
          </a:xfrm>
          <a:prstGeom prst="straightConnector1">
            <a:avLst/>
          </a:prstGeom>
          <a:noFill/>
          <a:ln w="82550" cap="flat" cmpd="sng">
            <a:solidFill>
              <a:srgbClr val="6B009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gfefb11181c_1_335"/>
          <p:cNvSpPr txBox="1"/>
          <p:nvPr/>
        </p:nvSpPr>
        <p:spPr>
          <a:xfrm>
            <a:off x="8145691" y="4507535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6B00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39" name="Google Shape;39;gfefb11181c_1_335"/>
          <p:cNvSpPr txBox="1">
            <a:spLocks noGrp="1"/>
          </p:cNvSpPr>
          <p:nvPr>
            <p:ph type="body" idx="1"/>
          </p:nvPr>
        </p:nvSpPr>
        <p:spPr>
          <a:xfrm>
            <a:off x="215902" y="3139826"/>
            <a:ext cx="51576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fefb11181c_1_335"/>
          <p:cNvSpPr txBox="1">
            <a:spLocks noGrp="1"/>
          </p:cNvSpPr>
          <p:nvPr>
            <p:ph type="body" idx="2"/>
          </p:nvPr>
        </p:nvSpPr>
        <p:spPr>
          <a:xfrm>
            <a:off x="3192800" y="902571"/>
            <a:ext cx="8160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gfefb11181c_1_335"/>
          <p:cNvSpPr txBox="1">
            <a:spLocks noGrp="1"/>
          </p:cNvSpPr>
          <p:nvPr>
            <p:ph type="body" idx="3"/>
          </p:nvPr>
        </p:nvSpPr>
        <p:spPr>
          <a:xfrm>
            <a:off x="1255976" y="5021657"/>
            <a:ext cx="43725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gfefb11181c_1_335"/>
          <p:cNvSpPr txBox="1">
            <a:spLocks noGrp="1"/>
          </p:cNvSpPr>
          <p:nvPr>
            <p:ph type="body" idx="4"/>
          </p:nvPr>
        </p:nvSpPr>
        <p:spPr>
          <a:xfrm>
            <a:off x="6162982" y="5705397"/>
            <a:ext cx="5170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gfefb11181c_1_335"/>
          <p:cNvSpPr txBox="1">
            <a:spLocks noGrp="1"/>
          </p:cNvSpPr>
          <p:nvPr>
            <p:ph type="body" idx="5"/>
          </p:nvPr>
        </p:nvSpPr>
        <p:spPr>
          <a:xfrm>
            <a:off x="6958079" y="1772670"/>
            <a:ext cx="5233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gfefb11181c_1_335"/>
          <p:cNvSpPr txBox="1">
            <a:spLocks noGrp="1"/>
          </p:cNvSpPr>
          <p:nvPr>
            <p:ph type="body" idx="6"/>
          </p:nvPr>
        </p:nvSpPr>
        <p:spPr>
          <a:xfrm>
            <a:off x="8633370" y="4672074"/>
            <a:ext cx="3558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efb11181c_1_354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fefb11181c_1_354"/>
          <p:cNvSpPr txBox="1">
            <a:spLocks noGrp="1"/>
          </p:cNvSpPr>
          <p:nvPr>
            <p:ph type="title"/>
          </p:nvPr>
        </p:nvSpPr>
        <p:spPr>
          <a:xfrm>
            <a:off x="423522" y="515680"/>
            <a:ext cx="113451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fefb11181c_1_354"/>
          <p:cNvSpPr txBox="1">
            <a:spLocks noGrp="1"/>
          </p:cNvSpPr>
          <p:nvPr>
            <p:ph type="body" idx="1"/>
          </p:nvPr>
        </p:nvSpPr>
        <p:spPr>
          <a:xfrm>
            <a:off x="423522" y="1458494"/>
            <a:ext cx="11345100" cy="45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efb11181c_1_3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fefb11181c_1_358"/>
          <p:cNvSpPr txBox="1">
            <a:spLocks noGrp="1"/>
          </p:cNvSpPr>
          <p:nvPr>
            <p:ph type="body" idx="1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3200"/>
              <a:buFont typeface="NTR"/>
              <a:buChar char="●"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800"/>
              <a:buFont typeface="NTR"/>
              <a:buChar char="●"/>
              <a:defRPr sz="28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gfefb11181c_1_3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gfefb11181c_1_358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efb11181c_1_363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fefb11181c_1_363"/>
          <p:cNvSpPr txBox="1">
            <a:spLocks noGrp="1"/>
          </p:cNvSpPr>
          <p:nvPr>
            <p:ph type="body" idx="1"/>
          </p:nvPr>
        </p:nvSpPr>
        <p:spPr>
          <a:xfrm>
            <a:off x="946150" y="2736850"/>
            <a:ext cx="1029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efb11181c_1_3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efb11181c_1_366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gfefb11181c_1_36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gfefb11181c_1_366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efb11181c_1_371"/>
          <p:cNvSpPr txBox="1">
            <a:spLocks noGrp="1"/>
          </p:cNvSpPr>
          <p:nvPr>
            <p:ph type="body" idx="1"/>
          </p:nvPr>
        </p:nvSpPr>
        <p:spPr>
          <a:xfrm>
            <a:off x="423521" y="1527337"/>
            <a:ext cx="5444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 sz="18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gfefb11181c_1_371"/>
          <p:cNvSpPr txBox="1">
            <a:spLocks noGrp="1"/>
          </p:cNvSpPr>
          <p:nvPr>
            <p:ph type="body" idx="2"/>
          </p:nvPr>
        </p:nvSpPr>
        <p:spPr>
          <a:xfrm>
            <a:off x="5868365" y="1527337"/>
            <a:ext cx="5900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 sz="18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gfefb11181c_1_371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gfefb11181c_1_3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3522" y="6173787"/>
            <a:ext cx="829356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fefb11181c_1_371"/>
          <p:cNvSpPr/>
          <p:nvPr/>
        </p:nvSpPr>
        <p:spPr>
          <a:xfrm>
            <a:off x="10820400" y="6173787"/>
            <a:ext cx="9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gfefb11181c_1_371"/>
          <p:cNvSpPr txBox="1">
            <a:spLocks noGrp="1"/>
          </p:cNvSpPr>
          <p:nvPr>
            <p:ph type="title"/>
          </p:nvPr>
        </p:nvSpPr>
        <p:spPr>
          <a:xfrm>
            <a:off x="423522" y="515680"/>
            <a:ext cx="113451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fb11181c_1_378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gfefb11181c_1_378"/>
          <p:cNvSpPr txBox="1">
            <a:spLocks noGrp="1"/>
          </p:cNvSpPr>
          <p:nvPr>
            <p:ph type="body" idx="1"/>
          </p:nvPr>
        </p:nvSpPr>
        <p:spPr>
          <a:xfrm>
            <a:off x="946150" y="2736850"/>
            <a:ext cx="102996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1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efb11181c_1_38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fefb11181c_1_38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fefb11181c_1_38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fefb11181c_1_38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fefb11181c_1_38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efb11181c_1_3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gfefb11181c_1_3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gfefb11181c_1_314"/>
          <p:cNvSpPr txBox="1">
            <a:spLocks noGrp="1"/>
          </p:cNvSpPr>
          <p:nvPr>
            <p:ph type="sldNum" idx="12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gfefb11181c_1_3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3522" y="6168611"/>
            <a:ext cx="829356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efb11181c_1_1"/>
          <p:cNvSpPr txBox="1">
            <a:spLocks noGrp="1"/>
          </p:cNvSpPr>
          <p:nvPr>
            <p:ph type="body" idx="1"/>
          </p:nvPr>
        </p:nvSpPr>
        <p:spPr>
          <a:xfrm>
            <a:off x="185194" y="3080789"/>
            <a:ext cx="7397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Daniel C</a:t>
            </a:r>
            <a:endParaRPr/>
          </a:p>
        </p:txBody>
      </p:sp>
      <p:sp>
        <p:nvSpPr>
          <p:cNvPr id="83" name="Google Shape;83;gfefb11181c_1_1"/>
          <p:cNvSpPr txBox="1">
            <a:spLocks noGrp="1"/>
          </p:cNvSpPr>
          <p:nvPr>
            <p:ph type="ctrTitle"/>
          </p:nvPr>
        </p:nvSpPr>
        <p:spPr>
          <a:xfrm>
            <a:off x="185194" y="2036319"/>
            <a:ext cx="109425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/>
              <a:t>State Space Models and Filtering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4b75e63d5_0_12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C</a:t>
            </a:r>
            <a:r>
              <a:rPr lang="en-US" b="1">
                <a:latin typeface="Avenir"/>
                <a:ea typeface="Avenir"/>
                <a:cs typeface="Avenir"/>
                <a:sym typeface="Avenir"/>
              </a:rPr>
              <a:t>ontrol</a:t>
            </a:r>
            <a:endParaRPr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Google Shape;141;g164b75e63d5_0_12"/>
              <p:cNvSpPr txBox="1"/>
              <p:nvPr/>
            </p:nvSpPr>
            <p:spPr>
              <a:xfrm>
                <a:off x="1322200" y="1772625"/>
                <a:ext cx="9066600" cy="2416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𝑡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Control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𝑢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Dynamics: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𝑓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(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,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𝑢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)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12750" algn="l" rtl="0">
                  <a:spcBef>
                    <a:spcPts val="0"/>
                  </a:spcBef>
                  <a:spcAft>
                    <a:spcPts val="0"/>
                  </a:spcAft>
                  <a:buSzPts val="29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Measurement: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𝑔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(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)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4450" lvl="1"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</a:t>
                </a:r>
                <a:endParaRPr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>
          <p:sp>
            <p:nvSpPr>
              <p:cNvPr id="141" name="Google Shape;141;g164b75e63d5_0_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2416016"/>
              </a:xfrm>
              <a:prstGeom prst="rect">
                <a:avLst/>
              </a:prstGeom>
              <a:blipFill>
                <a:blip r:embed="rId3"/>
                <a:stretch>
                  <a:fillRect l="-1009" t="-758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ba6df6ac7_1_0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C</a:t>
            </a:r>
            <a:r>
              <a:rPr lang="en-US" b="1">
                <a:latin typeface="Avenir"/>
                <a:ea typeface="Avenir"/>
                <a:cs typeface="Avenir"/>
                <a:sym typeface="Avenir"/>
              </a:rPr>
              <a:t>ontrol</a:t>
            </a:r>
            <a:endParaRPr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Google Shape;149;g14ba6df6ac7_1_0"/>
              <p:cNvSpPr txBox="1"/>
              <p:nvPr/>
            </p:nvSpPr>
            <p:spPr>
              <a:xfrm>
                <a:off x="1322200" y="1772625"/>
                <a:ext cx="9066600" cy="4843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Variations:</a:t>
                </a:r>
              </a:p>
              <a:p>
                <a:pPr marL="914400" lvl="1" indent="-412750" algn="l" rtl="0">
                  <a:spcBef>
                    <a:spcPts val="0"/>
                  </a:spcBef>
                  <a:spcAft>
                    <a:spcPts val="0"/>
                  </a:spcAft>
                  <a:buSzPts val="29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Continuous time: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fPr>
                      <m:num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𝑑𝑥</m:t>
                        </m:r>
                      </m:num>
                      <m:den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𝑑𝑡</m:t>
                        </m:r>
                      </m:den>
                    </m:f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𝑓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(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𝑥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,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𝑢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)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914400" lvl="0" indent="-412750" algn="l" rtl="0">
                  <a:spcBef>
                    <a:spcPts val="0"/>
                  </a:spcBef>
                  <a:spcAft>
                    <a:spcPts val="0"/>
                  </a:spcAft>
                  <a:buSzPts val="2900"/>
                  <a:buFont typeface="Twentieth Century"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Linear: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900" b="0" i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x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900" b="0" i="0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  <m:r>
                      <a:rPr lang="en-US" sz="2900" b="0" i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𝐴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+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𝐵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𝑢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501650" lvl="0" algn="l" rtl="0">
                  <a:spcBef>
                    <a:spcPts val="0"/>
                  </a:spcBef>
                  <a:spcAft>
                    <a:spcPts val="0"/>
                  </a:spcAft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Extensively studied</a:t>
                </a:r>
              </a:p>
              <a:p>
                <a:pPr marL="501650" lvl="0" algn="l" rtl="0">
                  <a:spcBef>
                    <a:spcPts val="0"/>
                  </a:spcBef>
                  <a:spcAft>
                    <a:spcPts val="0"/>
                  </a:spcAft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For certain systems we can drive the system to any state</a:t>
                </a:r>
              </a:p>
              <a:p>
                <a:pPr marL="501650" lvl="0" algn="l" rtl="0">
                  <a:spcBef>
                    <a:spcPts val="0"/>
                  </a:spcBef>
                  <a:spcAft>
                    <a:spcPts val="0"/>
                  </a:spcAft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Optimal control based on certain objectives</a:t>
                </a:r>
              </a:p>
              <a:p>
                <a:pPr marL="501650" lvl="0" algn="l" rtl="0">
                  <a:spcBef>
                    <a:spcPts val="0"/>
                  </a:spcBef>
                  <a:spcAft>
                    <a:spcPts val="0"/>
                  </a:spcAft>
                  <a:buSzPts val="2900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	- Linear control law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𝑢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=−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𝐾𝑥</m:t>
                    </m:r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→</m:t>
                    </m:r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𝐴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−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𝐵𝐾</m:t>
                        </m:r>
                      </m:e>
                    </m:d>
                    <m:r>
                      <a:rPr lang="en-US" sz="29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𝑥</m:t>
                    </m:r>
                  </m:oMath>
                </a14:m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>
          <p:sp>
            <p:nvSpPr>
              <p:cNvPr id="149" name="Google Shape;149;g14ba6df6ac7_1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4843924"/>
              </a:xfrm>
              <a:prstGeom prst="rect">
                <a:avLst/>
              </a:prstGeom>
              <a:blipFill>
                <a:blip r:embed="rId3"/>
                <a:stretch>
                  <a:fillRect l="-874" t="-378" r="-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4b75e63d5_0_20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C</a:t>
            </a:r>
            <a:r>
              <a:rPr lang="en-US" b="1">
                <a:latin typeface="Avenir"/>
                <a:ea typeface="Avenir"/>
                <a:cs typeface="Avenir"/>
                <a:sym typeface="Avenir"/>
              </a:rPr>
              <a:t>ontrol </a:t>
            </a:r>
            <a:r>
              <a:rPr lang="en-US" b="1"/>
              <a:t>with uncertainty</a:t>
            </a:r>
            <a:endParaRPr b="1"/>
          </a:p>
        </p:txBody>
      </p:sp>
      <p:sp>
        <p:nvSpPr>
          <p:cNvPr id="157" name="Google Shape;157;g164b75e63d5_0_20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State transition: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Measurement: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8" name="Google Shape;158;g164b75e63d5_0_20"/>
          <p:cNvPicPr preferRelativeResize="0"/>
          <p:nvPr/>
        </p:nvPicPr>
        <p:blipFill rotWithShape="1">
          <a:blip r:embed="rId3">
            <a:alphaModFix/>
          </a:blip>
          <a:srcRect r="38529" b="37546"/>
          <a:stretch/>
        </p:blipFill>
        <p:spPr>
          <a:xfrm>
            <a:off x="2031975" y="2302125"/>
            <a:ext cx="5349100" cy="9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64b75e63d5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750" y="4546050"/>
            <a:ext cx="4219448" cy="9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4b75e63d5_0_29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Filters for control</a:t>
            </a:r>
            <a:endParaRPr b="1"/>
          </a:p>
        </p:txBody>
      </p:sp>
      <p:sp>
        <p:nvSpPr>
          <p:cNvPr id="165" name="Google Shape;165;g164b75e63d5_0_29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From noisy measurement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To estimation of full state: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6" name="Google Shape;166;g164b75e63d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575" y="2453775"/>
            <a:ext cx="4219448" cy="9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64b75e63d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50" y="4456925"/>
            <a:ext cx="50673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aad64c473_0_0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Closing the loop</a:t>
            </a:r>
            <a:endParaRPr b="1"/>
          </a:p>
        </p:txBody>
      </p:sp>
      <p:sp>
        <p:nvSpPr>
          <p:cNvPr id="173" name="Google Shape;173;g14aad64c473_0_0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The control law: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4" name="Google Shape;174;g14aad64c4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675" y="3005157"/>
            <a:ext cx="3006650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aad64c473_0_11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Objectives</a:t>
            </a:r>
            <a:endParaRPr b="1"/>
          </a:p>
        </p:txBody>
      </p:sp>
      <p:sp>
        <p:nvSpPr>
          <p:cNvPr id="180" name="Google Shape;180;g14aad64c473_0_11"/>
          <p:cNvSpPr txBox="1"/>
          <p:nvPr/>
        </p:nvSpPr>
        <p:spPr>
          <a:xfrm>
            <a:off x="1322200" y="1772625"/>
            <a:ext cx="90666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Target state deviation(e.g. thermostat):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Integral cost(e.g. fuel consumption): 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1" name="Google Shape;181;g14aad64c47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350" y="2528125"/>
            <a:ext cx="19431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4aad64c473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925" y="4114600"/>
            <a:ext cx="2669150" cy="9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aad64c473_0_27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Inverted Pendulum</a:t>
            </a:r>
            <a:endParaRPr b="1"/>
          </a:p>
        </p:txBody>
      </p:sp>
      <p:sp>
        <p:nvSpPr>
          <p:cNvPr id="195" name="Google Shape;195;g14aad64c473_0_27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" name="Google Shape;196;g14aad64c473_0_27"/>
          <p:cNvSpPr txBox="1"/>
          <p:nvPr/>
        </p:nvSpPr>
        <p:spPr>
          <a:xfrm>
            <a:off x="2195500" y="2095725"/>
            <a:ext cx="76659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States: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Position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Velocity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Angle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Angular velocity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aad64c473_0_34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Inverted Pendulum</a:t>
            </a:r>
            <a:endParaRPr b="1"/>
          </a:p>
        </p:txBody>
      </p:sp>
      <p:sp>
        <p:nvSpPr>
          <p:cNvPr id="202" name="Google Shape;202;g14aad64c473_0_34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g14aad64c473_0_34"/>
          <p:cNvSpPr txBox="1"/>
          <p:nvPr/>
        </p:nvSpPr>
        <p:spPr>
          <a:xfrm>
            <a:off x="2022550" y="1980325"/>
            <a:ext cx="7665900" cy="4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Disturbances: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Position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Velocity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Normally distributed with variance 0.01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lang="en-US" sz="3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Measurement:</a:t>
            </a:r>
            <a:endParaRPr sz="3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lang="en-US" sz="3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noises on all variables</a:t>
            </a:r>
            <a:endParaRPr sz="3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lang="en-US" sz="3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Normally distributed with variance 0.1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aad64c473_0_55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Inverted Pendulum</a:t>
            </a:r>
            <a:endParaRPr b="1"/>
          </a:p>
        </p:txBody>
      </p:sp>
      <p:sp>
        <p:nvSpPr>
          <p:cNvPr id="209" name="Google Shape;209;g14aad64c473_0_55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g14aad64c473_0_55"/>
          <p:cNvSpPr txBox="1"/>
          <p:nvPr/>
        </p:nvSpPr>
        <p:spPr>
          <a:xfrm>
            <a:off x="2022550" y="1980325"/>
            <a:ext cx="7665900" cy="4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Disturbances: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Position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Velocity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Normally distributed with variance 0.01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lang="en-US" sz="3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Measurement:</a:t>
            </a:r>
            <a:endParaRPr sz="3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lang="en-US" sz="3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noises on all variables</a:t>
            </a:r>
            <a:endParaRPr sz="3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lvl="1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lang="en-US" sz="3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Normally distributed with variance 0.1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aad64c473_0_46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The kalman filter</a:t>
            </a:r>
            <a:endParaRPr b="1"/>
          </a:p>
        </p:txBody>
      </p:sp>
      <p:sp>
        <p:nvSpPr>
          <p:cNvPr id="216" name="Google Shape;216;g14aad64c473_0_46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7" name="Google Shape;217;g14aad64c473_0_46"/>
          <p:cNvSpPr txBox="1"/>
          <p:nvPr/>
        </p:nvSpPr>
        <p:spPr>
          <a:xfrm>
            <a:off x="2195500" y="2095725"/>
            <a:ext cx="76659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Computes a matrix Kf based on dynamics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Predict and update the estimate: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Such that expectation of error is minimized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8" name="Google Shape;218;g14aad64c473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775" y="3894871"/>
            <a:ext cx="8119326" cy="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aad64c473_0_19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Inverted Pendulum</a:t>
            </a:r>
            <a:endParaRPr b="1"/>
          </a:p>
        </p:txBody>
      </p:sp>
      <p:sp>
        <p:nvSpPr>
          <p:cNvPr id="188" name="Google Shape;188;g14aad64c473_0_19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g14aad64c47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100" y="2330300"/>
            <a:ext cx="3045775" cy="335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71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aad64c473_0_61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The controller</a:t>
            </a:r>
            <a:endParaRPr b="1"/>
          </a:p>
        </p:txBody>
      </p:sp>
      <p:sp>
        <p:nvSpPr>
          <p:cNvPr id="224" name="Google Shape;224;g14aad64c473_0_61"/>
          <p:cNvSpPr txBox="1"/>
          <p:nvPr/>
        </p:nvSpPr>
        <p:spPr>
          <a:xfrm>
            <a:off x="2195500" y="2095725"/>
            <a:ext cx="76659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Linear Quadratic Regulator: Computes a matrix K based on cost and dynamics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The control law is 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b="1">
              <a:latin typeface="Avenir"/>
              <a:ea typeface="Avenir"/>
              <a:cs typeface="Avenir"/>
              <a:sym typeface="Avenir"/>
            </a:endParaRPr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lang="en-US" sz="3100" b="1">
                <a:latin typeface="Avenir"/>
                <a:ea typeface="Avenir"/>
                <a:cs typeface="Avenir"/>
                <a:sym typeface="Avenir"/>
              </a:rPr>
              <a:t>Minimizes the objective</a:t>
            </a:r>
            <a:endParaRPr sz="3100" b="1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5" name="Google Shape;225;g14aad64c473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825" y="3628650"/>
            <a:ext cx="19050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bbc4d2d1_0_6"/>
          <p:cNvSpPr txBox="1">
            <a:spLocks noGrp="1"/>
          </p:cNvSpPr>
          <p:nvPr>
            <p:ph type="title"/>
          </p:nvPr>
        </p:nvSpPr>
        <p:spPr>
          <a:xfrm>
            <a:off x="1143012" y="2939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Full picture</a:t>
            </a:r>
            <a:endParaRPr b="1"/>
          </a:p>
        </p:txBody>
      </p:sp>
      <p:sp>
        <p:nvSpPr>
          <p:cNvPr id="231" name="Google Shape;231;g138bbc4d2d1_0_6"/>
          <p:cNvSpPr txBox="1"/>
          <p:nvPr/>
        </p:nvSpPr>
        <p:spPr>
          <a:xfrm>
            <a:off x="1322200" y="1772625"/>
            <a:ext cx="906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b="1">
                <a:latin typeface="Twentieth Century"/>
                <a:ea typeface="Twentieth Century"/>
                <a:cs typeface="Twentieth Century"/>
                <a:sym typeface="Twentieth Century"/>
              </a:rPr>
              <a:t>Closed loop control with filtering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2" name="Google Shape;232;g138bbc4d2d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50" y="2744050"/>
            <a:ext cx="60388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aad64c473_0_19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 dirty="0"/>
              <a:t>State space models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Google Shape;188;g14aad64c473_0_19"/>
              <p:cNvSpPr txBox="1"/>
              <p:nvPr/>
            </p:nvSpPr>
            <p:spPr>
              <a:xfrm>
                <a:off x="1322200" y="1772625"/>
                <a:ext cx="9066600" cy="420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914400" lvl="0" indent="-4572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Sensor measures current state, contains noises</a:t>
                </a:r>
              </a:p>
              <a:p>
                <a:pPr marL="914400" lvl="0" indent="-4572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Model predicts future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𝑋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from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𝑋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, contains disturbances</a:t>
                </a:r>
              </a:p>
              <a:p>
                <a:pPr marL="914400" lvl="0" indent="-45720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29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Discuss: How should we estimate the current state in real time?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>
          <p:sp>
            <p:nvSpPr>
              <p:cNvPr id="188" name="Google Shape;188;g14aad64c473_0_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4201120"/>
              </a:xfrm>
              <a:prstGeom prst="rect">
                <a:avLst/>
              </a:prstGeom>
              <a:blipFill>
                <a:blip r:embed="rId3"/>
                <a:stretch>
                  <a:fillRect t="-581" r="-1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275450F-518A-612C-C801-30834B01075D}"/>
              </a:ext>
            </a:extLst>
          </p:cNvPr>
          <p:cNvSpPr/>
          <p:nvPr/>
        </p:nvSpPr>
        <p:spPr>
          <a:xfrm>
            <a:off x="1803200" y="4188422"/>
            <a:ext cx="2196113" cy="106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Sensor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1EE6FC-7426-25B0-0101-3E3DDB81A480}"/>
              </a:ext>
            </a:extLst>
          </p:cNvPr>
          <p:cNvSpPr/>
          <p:nvPr/>
        </p:nvSpPr>
        <p:spPr>
          <a:xfrm>
            <a:off x="7423938" y="3880754"/>
            <a:ext cx="2196112" cy="1478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箭头: 右 3">
                <a:extLst>
                  <a:ext uri="{FF2B5EF4-FFF2-40B4-BE49-F238E27FC236}">
                    <a16:creationId xmlns:a16="http://schemas.microsoft.com/office/drawing/2014/main" id="{3145745B-CBEA-9348-B5C2-989B739C556E}"/>
                  </a:ext>
                </a:extLst>
              </p:cNvPr>
              <p:cNvSpPr/>
              <p:nvPr/>
            </p:nvSpPr>
            <p:spPr>
              <a:xfrm>
                <a:off x="5765106" y="4188422"/>
                <a:ext cx="1438769" cy="8633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箭头: 右 3">
                <a:extLst>
                  <a:ext uri="{FF2B5EF4-FFF2-40B4-BE49-F238E27FC236}">
                    <a16:creationId xmlns:a16="http://schemas.microsoft.com/office/drawing/2014/main" id="{3145745B-CBEA-9348-B5C2-989B739C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06" y="4188422"/>
                <a:ext cx="1438769" cy="863365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箭头: 右 4">
                <a:extLst>
                  <a:ext uri="{FF2B5EF4-FFF2-40B4-BE49-F238E27FC236}">
                    <a16:creationId xmlns:a16="http://schemas.microsoft.com/office/drawing/2014/main" id="{80E79E81-0FA0-67F6-A79D-7020DBFAA09D}"/>
                  </a:ext>
                </a:extLst>
              </p:cNvPr>
              <p:cNvSpPr/>
              <p:nvPr/>
            </p:nvSpPr>
            <p:spPr>
              <a:xfrm>
                <a:off x="9840113" y="4088231"/>
                <a:ext cx="1602575" cy="995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箭头: 右 4">
                <a:extLst>
                  <a:ext uri="{FF2B5EF4-FFF2-40B4-BE49-F238E27FC236}">
                    <a16:creationId xmlns:a16="http://schemas.microsoft.com/office/drawing/2014/main" id="{80E79E81-0FA0-67F6-A79D-7020DBFAA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113" y="4088231"/>
                <a:ext cx="1602575" cy="995081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e4cc64f22_0_7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State space models</a:t>
            </a:r>
            <a:endParaRPr b="1"/>
          </a:p>
        </p:txBody>
      </p:sp>
      <p:sp>
        <p:nvSpPr>
          <p:cNvPr id="102" name="Google Shape;102;gfe4cc64f22_0_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14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Filtering: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1371600" lvl="1" indent="-3714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Estimating the current state based on all information available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1371600" lvl="1" indent="-3714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Balance different sources of uncertainties</a:t>
            </a:r>
          </a:p>
          <a:p>
            <a:pPr marL="1828800" lvl="2">
              <a:spcBef>
                <a:spcPts val="0"/>
              </a:spcBef>
              <a:buFont typeface="Avenir"/>
              <a:buChar char="-"/>
            </a:pPr>
            <a:r>
              <a:rPr lang="en-US" dirty="0"/>
              <a:t>Trust measurements more if noises are smaller than model disturbances</a:t>
            </a:r>
          </a:p>
          <a:p>
            <a:pPr marL="1828800" lvl="2">
              <a:spcBef>
                <a:spcPts val="0"/>
              </a:spcBef>
              <a:buFont typeface="Avenir"/>
              <a:buChar char="-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Trust model predictions more if disturbances are smaller than noises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e4cc64f22_0_12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p:pic>
        <p:nvPicPr>
          <p:cNvPr id="108" name="Google Shape;108;gfe4cc64f2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478" y="3624827"/>
            <a:ext cx="4268787" cy="236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2AA5860-986D-727B-8B52-61C3345D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529096"/>
            <a:ext cx="4106863" cy="253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5441E7-5B40-B15D-45CB-774B10D45B19}"/>
                  </a:ext>
                </a:extLst>
              </p:cNvPr>
              <p:cNvSpPr txBox="1"/>
              <p:nvPr/>
            </p:nvSpPr>
            <p:spPr>
              <a:xfrm>
                <a:off x="2209800" y="1911904"/>
                <a:ext cx="7239739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marL="571500" indent="-571500">
                  <a:buFontTx/>
                  <a:buChar char="-"/>
                </a:pPr>
                <a:r>
                  <a:rPr lang="en-US" sz="2800" dirty="0"/>
                  <a:t>E.g. Stock prices</a:t>
                </a:r>
                <a:endParaRPr lang="en-US" sz="4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5441E7-5B40-B15D-45CB-774B10D45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11904"/>
                <a:ext cx="7239739" cy="1138773"/>
              </a:xfrm>
              <a:prstGeom prst="rect">
                <a:avLst/>
              </a:prstGeom>
              <a:blipFill>
                <a:blip r:embed="rId5"/>
                <a:stretch>
                  <a:fillRect l="-1516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e4cc64f22_0_22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p:pic>
        <p:nvPicPr>
          <p:cNvPr id="116" name="Google Shape;116;gfe4cc64f2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126" y="3429000"/>
            <a:ext cx="4748150" cy="241781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183745D-BC04-794D-7E6B-8C6FF94F6E99}"/>
                  </a:ext>
                </a:extLst>
              </p:cNvPr>
              <p:cNvSpPr txBox="1"/>
              <p:nvPr/>
            </p:nvSpPr>
            <p:spPr>
              <a:xfrm>
                <a:off x="2390775" y="1806214"/>
                <a:ext cx="6096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457200" indent="-457200">
                  <a:buFontTx/>
                  <a:buChar char="-"/>
                </a:pPr>
                <a:endParaRPr lang="en-US" sz="2800" dirty="0"/>
              </a:p>
              <a:p>
                <a:pPr marL="457200" indent="-457200">
                  <a:buFontTx/>
                  <a:buChar char="-"/>
                </a:pPr>
                <a:r>
                  <a:rPr lang="en-US" sz="2400" dirty="0"/>
                  <a:t>Malicious data provider</a:t>
                </a:r>
                <a:endParaRPr lang="en-US" sz="2800" dirty="0"/>
              </a:p>
              <a:p>
                <a:pPr/>
                <a:endParaRPr lang="en-US" sz="2800" b="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183745D-BC04-794D-7E6B-8C6FF94F6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1806214"/>
                <a:ext cx="6096000" cy="1754326"/>
              </a:xfrm>
              <a:prstGeom prst="rect">
                <a:avLst/>
              </a:prstGeom>
              <a:blipFill>
                <a:blip r:embed="rId4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e4cc64f22_0_36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Google Shape;122;gfe4cc64f22_0_36"/>
              <p:cNvSpPr txBox="1"/>
              <p:nvPr/>
            </p:nvSpPr>
            <p:spPr>
              <a:xfrm>
                <a:off x="1322200" y="1772625"/>
                <a:ext cx="9066600" cy="3190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b="1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How can we deduce the first graph from the second graph as much as possible?</a:t>
                </a:r>
                <a:endParaRPr sz="2800" b="1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914400" lvl="1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Previous estimation + Current observation</a:t>
                </a:r>
                <a:endParaRPr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914400" lvl="1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Which information do we trust more?</a:t>
                </a:r>
                <a:endParaRPr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914400" lvl="1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The general update equation:</a:t>
                </a:r>
                <a:endParaRPr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1371600" lvl="2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𝐸𝑠𝑡𝑖𝑚𝑎𝑡𝑒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𝑃𝑟𝑒𝑑𝑖𝑐𝑡𝑖𝑜𝑛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+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𝐾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∗(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𝑀𝑒𝑎𝑠𝑢𝑟𝑒𝑚𝑒𝑛𝑡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−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𝑃𝑟𝑒𝑑𝑖𝑐𝑡𝑖𝑜𝑛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)</m:t>
                    </m:r>
                  </m:oMath>
                </a14:m>
                <a:endParaRPr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>
          <p:sp>
            <p:nvSpPr>
              <p:cNvPr id="122" name="Google Shape;122;gfe4cc64f22_0_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3190908"/>
              </a:xfrm>
              <a:prstGeom prst="rect">
                <a:avLst/>
              </a:prstGeom>
              <a:blipFill>
                <a:blip r:embed="rId3"/>
                <a:stretch>
                  <a:fillRect l="-874" t="-5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4b75e63d5_0_0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Alpha beta filter</a:t>
            </a:r>
            <a:endParaRPr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Google Shape;128;g164b75e63d5_0_0"/>
              <p:cNvSpPr txBox="1"/>
              <p:nvPr/>
            </p:nvSpPr>
            <p:spPr>
              <a:xfrm>
                <a:off x="1322200" y="1772625"/>
                <a:ext cx="9066600" cy="2769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State contains a quantity and its rate of change</a:t>
                </a: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E.g. Track an aircraft’s position x and velocity v</a:t>
                </a: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One sensor for measuring position (gaussian noise)</a:t>
                </a: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r>
                  <a:rPr lang="en-US" sz="2800" dirty="0"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Velocity follows a random walk due to air resistance</a:t>
                </a: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wentieth Century"/>
                            <a:cs typeface="Twentieth Century"/>
                            <a:sym typeface="Twentieth Century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Twentieth Century"/>
                        <a:cs typeface="Twentieth Century"/>
                        <a:sym typeface="Twentieth Century"/>
                      </a:rPr>
                      <m:t>𝑣</m:t>
                    </m:r>
                  </m:oMath>
                </a14:m>
                <a:endParaRPr lang="en-US"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  <a:p>
                <a:pPr marL="457200" lvl="0" indent="-406400" algn="l" rtl="0">
                  <a:spcBef>
                    <a:spcPts val="0"/>
                  </a:spcBef>
                  <a:spcAft>
                    <a:spcPts val="0"/>
                  </a:spcAft>
                  <a:buSzPts val="2800"/>
                  <a:buFont typeface="Twentieth Century"/>
                  <a:buChar char="-"/>
                </a:pPr>
                <a:endParaRPr sz="2800" dirty="0"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mc:Choice>
        <mc:Fallback>
          <p:sp>
            <p:nvSpPr>
              <p:cNvPr id="128" name="Google Shape;128;g164b75e63d5_0_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00" y="1772625"/>
                <a:ext cx="9066600" cy="2769959"/>
              </a:xfrm>
              <a:prstGeom prst="rect">
                <a:avLst/>
              </a:prstGeom>
              <a:blipFill>
                <a:blip r:embed="rId3"/>
                <a:stretch>
                  <a:fillRect l="-874" t="-6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9" name="Google Shape;129;g164b75e63d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950" y="3962400"/>
            <a:ext cx="3602825" cy="22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9d73750f_1_0"/>
          <p:cNvSpPr txBox="1">
            <a:spLocks noGrp="1"/>
          </p:cNvSpPr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b="1"/>
              <a:t>Alpha beta filter</a:t>
            </a:r>
            <a:endParaRPr b="1"/>
          </a:p>
        </p:txBody>
      </p:sp>
      <p:sp>
        <p:nvSpPr>
          <p:cNvPr id="135" name="Google Shape;135;g1699d73750f_1_0"/>
          <p:cNvSpPr txBox="1"/>
          <p:nvPr/>
        </p:nvSpPr>
        <p:spPr>
          <a:xfrm>
            <a:off x="1322200" y="1772625"/>
            <a:ext cx="90666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Alpha: Relative trust in measurement vs prediction of position 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Beta: Relative trust in measurement vs prediction of velocity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If measured position is greater than prediction, then: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Previous estimated position is too low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Previous estimated velocity is too low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Some combination of both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Measurement greater than actual position</a:t>
            </a:r>
            <a:endParaRPr sz="28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宽屏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Avenir</vt:lpstr>
      <vt:lpstr>Trebuchet MS</vt:lpstr>
      <vt:lpstr>Cambria Math</vt:lpstr>
      <vt:lpstr>Twentieth Century</vt:lpstr>
      <vt:lpstr>Arial</vt:lpstr>
      <vt:lpstr>Helvetica Neue</vt:lpstr>
      <vt:lpstr>NTR</vt:lpstr>
      <vt:lpstr>Office Theme</vt:lpstr>
      <vt:lpstr>State Space Models and Filtering</vt:lpstr>
      <vt:lpstr>Inverted Pendulum</vt:lpstr>
      <vt:lpstr>State space models</vt:lpstr>
      <vt:lpstr>State space models</vt:lpstr>
      <vt:lpstr>Example: Random walk</vt:lpstr>
      <vt:lpstr>Example: Random walk</vt:lpstr>
      <vt:lpstr>Example: Random walk</vt:lpstr>
      <vt:lpstr>Alpha beta filter</vt:lpstr>
      <vt:lpstr>Alpha beta filter</vt:lpstr>
      <vt:lpstr>Control</vt:lpstr>
      <vt:lpstr>Control</vt:lpstr>
      <vt:lpstr>Control with uncertainty</vt:lpstr>
      <vt:lpstr>Filters for control</vt:lpstr>
      <vt:lpstr>Closing the loop</vt:lpstr>
      <vt:lpstr>Objectives</vt:lpstr>
      <vt:lpstr>Inverted Pendulum</vt:lpstr>
      <vt:lpstr>Inverted Pendulum</vt:lpstr>
      <vt:lpstr>Inverted Pendulum</vt:lpstr>
      <vt:lpstr>The kalman filter</vt:lpstr>
      <vt:lpstr>The controller</vt:lpstr>
      <vt:lpstr>Full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Models and Filtering</dc:title>
  <dc:creator>SE Shameela Essack</dc:creator>
  <cp:lastModifiedBy>Owen</cp:lastModifiedBy>
  <cp:revision>1</cp:revision>
  <dcterms:created xsi:type="dcterms:W3CDTF">2020-09-22T10:35:01Z</dcterms:created>
  <dcterms:modified xsi:type="dcterms:W3CDTF">2022-10-17T22:06:44Z</dcterms:modified>
</cp:coreProperties>
</file>