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9" r:id="rId2"/>
    <p:sldId id="260" r:id="rId3"/>
    <p:sldId id="265" r:id="rId4"/>
    <p:sldId id="266" r:id="rId5"/>
    <p:sldId id="275" r:id="rId6"/>
    <p:sldId id="276" r:id="rId7"/>
    <p:sldId id="267" r:id="rId8"/>
    <p:sldId id="277" r:id="rId9"/>
    <p:sldId id="278" r:id="rId10"/>
    <p:sldId id="279" r:id="rId11"/>
    <p:sldId id="280" r:id="rId12"/>
    <p:sldId id="268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1" r:id="rId31"/>
    <p:sldId id="302" r:id="rId32"/>
    <p:sldId id="303" r:id="rId33"/>
    <p:sldId id="299" r:id="rId34"/>
    <p:sldId id="304" r:id="rId35"/>
    <p:sldId id="305" r:id="rId36"/>
    <p:sldId id="306" r:id="rId37"/>
    <p:sldId id="307" r:id="rId38"/>
    <p:sldId id="308" r:id="rId39"/>
    <p:sldId id="309" r:id="rId40"/>
    <p:sldId id="269" r:id="rId41"/>
    <p:sldId id="273" r:id="rId42"/>
    <p:sldId id="270" r:id="rId43"/>
    <p:sldId id="2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132"/>
    <a:srgbClr val="ED7388"/>
    <a:srgbClr val="B348DA"/>
    <a:srgbClr val="4858DA"/>
    <a:srgbClr val="FFF3A4"/>
    <a:srgbClr val="660099"/>
    <a:srgbClr val="FFCC33"/>
    <a:srgbClr val="2F6647"/>
    <a:srgbClr val="DAB18C"/>
    <a:srgbClr val="3B0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6327"/>
  </p:normalViewPr>
  <p:slideViewPr>
    <p:cSldViewPr snapToGrid="0">
      <p:cViewPr varScale="1">
        <p:scale>
          <a:sx n="106" d="100"/>
          <a:sy n="106" d="100"/>
        </p:scale>
        <p:origin x="2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-5</c:v>
                </c:pt>
                <c:pt idx="3">
                  <c:v>-14</c:v>
                </c:pt>
                <c:pt idx="4">
                  <c:v>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0.99329999999999996</c:v>
                </c:pt>
                <c:pt idx="2">
                  <c:v>6.6E-3</c:v>
                </c:pt>
                <c:pt idx="3">
                  <c:v>7.9999999999999996E-7</c:v>
                </c:pt>
                <c:pt idx="4">
                  <c:v>0.99750000000000005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B-466C-9D3F-91A809855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-5</c:v>
                </c:pt>
                <c:pt idx="3">
                  <c:v>-14</c:v>
                </c:pt>
                <c:pt idx="4">
                  <c:v>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0.99329999999999996</c:v>
                </c:pt>
                <c:pt idx="2">
                  <c:v>6.6E-3</c:v>
                </c:pt>
                <c:pt idx="3">
                  <c:v>7.9999999999999996E-7</c:v>
                </c:pt>
                <c:pt idx="4">
                  <c:v>0.99750000000000005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B-466C-9D3F-91A809855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D-4B6E-BC2F-CAA4D3BED8B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1FD-4B6E-BC2F-CAA4D3BED8B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1FD-4B6E-BC2F-CAA4D3BED8B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4858DA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1FD-4B6E-BC2F-CAA4D3BED8B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4858DA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1FD-4B6E-BC2F-CAA4D3BED8BA}"/>
              </c:ext>
            </c:extLst>
          </c:dPt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6</c:v>
                </c:pt>
                <c:pt idx="2">
                  <c:v>5</c:v>
                </c:pt>
                <c:pt idx="3">
                  <c:v>-5</c:v>
                </c:pt>
                <c:pt idx="4">
                  <c:v>-14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0.99750000000000005</c:v>
                </c:pt>
                <c:pt idx="2">
                  <c:v>0.99329999999999996</c:v>
                </c:pt>
                <c:pt idx="3">
                  <c:v>6.6E-3</c:v>
                </c:pt>
                <c:pt idx="4">
                  <c:v>7.9999999999999996E-7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D-4B6E-BC2F-CAA4D3BED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C277-FDC2-7C41-A758-5DF16A9C0EB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D74E-3623-4D4E-B4A9-F6600BA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Believe me or not, I only need two minutes to teach you what is a logistic regression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has been LR in 2 minutes, you learnt what is LR and how to use it. But how do we implement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main components, thresholding is a final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Components of a linear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row in the previous example, can anyone tell me which of these corresponds to z, w and 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Characteristic of a regular ml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6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7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5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3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do to find these numbers? This process is what is called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two main kinds of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5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Differences, how would you place this stick to separate them as clearly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5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MLE would find the sum, and half it into two. A one step maximum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3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 gradually approaches to the best division, step by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5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see what is the result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Okay, log loss is effectively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9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log loss is higher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7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how MLE would use loss, there is a mathematical, easy way to find the parameters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9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how MLE would use loss, there is a mathematical, easy way to find the parameters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two main kinds of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real emotions disguised beyond the face, but a model can distinguish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how to use LR, not how to implement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purple variables is obtained from a LR model. We assume have one trained for this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purple variables is obtained from a LR model. We assume have one trained for this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39859C-257F-815C-E2CD-BDD5A845A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194" y="3080789"/>
            <a:ext cx="7397292" cy="593498"/>
          </a:xfrm>
        </p:spPr>
        <p:txBody>
          <a:bodyPr>
            <a:normAutofit/>
          </a:bodyPr>
          <a:lstStyle>
            <a:lvl1pPr marL="0" indent="0">
              <a:buNone/>
              <a:defRPr lang="en-US" sz="3600" kern="1200" dirty="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Workshop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AB05-897F-C129-5A81-C352AE891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94" y="2036319"/>
            <a:ext cx="10942351" cy="894862"/>
          </a:xfrm>
        </p:spPr>
        <p:txBody>
          <a:bodyPr anchor="b">
            <a:normAutofit/>
          </a:bodyPr>
          <a:lstStyle>
            <a:lvl1pPr algn="l">
              <a:defRPr sz="4800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MUDSS Workshop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0CFB-D255-EDB5-C697-E20FB11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F0D1-FED2-4BE4-5E3D-9B817B8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DBBB-2F4B-576B-BDF1-F0772A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DB30-E4E3-E8EF-2E42-DFE4975AA329}"/>
              </a:ext>
            </a:extLst>
          </p:cNvPr>
          <p:cNvSpPr/>
          <p:nvPr userDrawn="1"/>
        </p:nvSpPr>
        <p:spPr>
          <a:xfrm>
            <a:off x="0" y="5550061"/>
            <a:ext cx="12192000" cy="13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0E8CD-EAD7-6080-D705-7AFD1AE0C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70" r="18722" b="51469"/>
          <a:stretch/>
        </p:blipFill>
        <p:spPr>
          <a:xfrm rot="18702354" flipH="1">
            <a:off x="5875122" y="2092447"/>
            <a:ext cx="9049921" cy="47042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E2EA43-DC72-3762-30FB-A4C0A6745381}"/>
              </a:ext>
            </a:extLst>
          </p:cNvPr>
          <p:cNvSpPr txBox="1">
            <a:spLocks/>
          </p:cNvSpPr>
          <p:nvPr userDrawn="1"/>
        </p:nvSpPr>
        <p:spPr>
          <a:xfrm>
            <a:off x="138811" y="3896370"/>
            <a:ext cx="6155094" cy="61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lvl="0" algn="l"/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5BF116-04C9-7767-8326-5C44EA3F0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94" y="3861685"/>
            <a:ext cx="5324066" cy="34415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Workshop Executive Name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94" y="215095"/>
            <a:ext cx="829355" cy="365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A8B23-4521-2CF8-7E83-776183E70BC0}"/>
              </a:ext>
            </a:extLst>
          </p:cNvPr>
          <p:cNvSpPr txBox="1"/>
          <p:nvPr userDrawn="1"/>
        </p:nvSpPr>
        <p:spPr>
          <a:xfrm>
            <a:off x="160582" y="56166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054F"/>
                </a:solidFill>
                <a:latin typeface="Avenir Next" panose="020B0503020202020204" pitchFamily="34" charset="0"/>
              </a:rPr>
              <a:t>SPONSORED BY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2EFB5-3949-AF08-8D05-991E30BAC9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078" y="5916461"/>
            <a:ext cx="1112271" cy="57154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90C327F-6170-521A-AACC-7FD49B2BE3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37450" y="6077284"/>
            <a:ext cx="822868" cy="324238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7BCFEA-6F8F-0A93-06AD-FCCED95E2BB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35349" y="6068143"/>
            <a:ext cx="1235967" cy="370790"/>
          </a:xfrm>
          <a:prstGeom prst="rect">
            <a:avLst/>
          </a:prstGeom>
        </p:spPr>
      </p:pic>
      <p:pic>
        <p:nvPicPr>
          <p:cNvPr id="30" name="Picture 2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CAC1BD-A77A-ACED-E4DE-18106C254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362" t="41518" r="19759" b="42504"/>
          <a:stretch/>
        </p:blipFill>
        <p:spPr>
          <a:xfrm>
            <a:off x="3707620" y="6093342"/>
            <a:ext cx="1456259" cy="30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34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D5B7-5059-6401-8716-7298E6FAD172}"/>
              </a:ext>
            </a:extLst>
          </p:cNvPr>
          <p:cNvSpPr/>
          <p:nvPr userDrawn="1"/>
        </p:nvSpPr>
        <p:spPr>
          <a:xfrm>
            <a:off x="0" y="3121205"/>
            <a:ext cx="12192000" cy="793390"/>
          </a:xfrm>
          <a:prstGeom prst="rect">
            <a:avLst/>
          </a:prstGeom>
          <a:gradFill flip="none" rotWithShape="1">
            <a:gsLst>
              <a:gs pos="85000">
                <a:srgbClr val="4D0470"/>
              </a:gs>
              <a:gs pos="18000">
                <a:srgbClr val="9600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087CB-8B7A-44C1-0C3D-1FF4524B4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1365" y="3906439"/>
            <a:ext cx="5179" cy="1011077"/>
          </a:xfrm>
          <a:prstGeom prst="line">
            <a:avLst/>
          </a:prstGeom>
          <a:ln w="82550">
            <a:solidFill>
              <a:srgbClr val="7F00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A4FED-C4FE-B707-012B-AC634CA85BCB}"/>
              </a:ext>
            </a:extLst>
          </p:cNvPr>
          <p:cNvSpPr txBox="1"/>
          <p:nvPr/>
        </p:nvSpPr>
        <p:spPr>
          <a:xfrm>
            <a:off x="858952" y="4908803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7F00B4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121B58-2033-78B4-F168-A7FF1C866A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9402" y="1538572"/>
            <a:ext cx="0" cy="1601254"/>
          </a:xfrm>
          <a:prstGeom prst="line">
            <a:avLst/>
          </a:prstGeom>
          <a:ln w="82550">
            <a:solidFill>
              <a:srgbClr val="9501D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952F96-069F-9EE6-3A8B-FF20717B7253}"/>
              </a:ext>
            </a:extLst>
          </p:cNvPr>
          <p:cNvSpPr txBox="1"/>
          <p:nvPr/>
        </p:nvSpPr>
        <p:spPr>
          <a:xfrm>
            <a:off x="2706015" y="78582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501D0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D78E5-3D2A-41E6-BD10-E30572EA01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83634" y="3913802"/>
            <a:ext cx="10633" cy="1641897"/>
          </a:xfrm>
          <a:prstGeom prst="line">
            <a:avLst/>
          </a:prstGeom>
          <a:ln w="82550">
            <a:solidFill>
              <a:srgbClr val="8300B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A5E6C-FE30-C8FB-BB6F-E57EC1B44785}"/>
              </a:ext>
            </a:extLst>
          </p:cNvPr>
          <p:cNvCxnSpPr>
            <a:cxnSpLocks/>
          </p:cNvCxnSpPr>
          <p:nvPr userDrawn="1"/>
        </p:nvCxnSpPr>
        <p:spPr>
          <a:xfrm>
            <a:off x="6731000" y="2353169"/>
            <a:ext cx="0" cy="780307"/>
          </a:xfrm>
          <a:prstGeom prst="line">
            <a:avLst/>
          </a:prstGeom>
          <a:ln w="82550">
            <a:solidFill>
              <a:srgbClr val="7D00B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5894DE-22C0-4BD4-3A3C-1E5ED304F9FF}"/>
              </a:ext>
            </a:extLst>
          </p:cNvPr>
          <p:cNvSpPr txBox="1"/>
          <p:nvPr/>
        </p:nvSpPr>
        <p:spPr>
          <a:xfrm>
            <a:off x="5639793" y="5566239"/>
            <a:ext cx="52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8300B7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F2CB-30F8-36AC-2D60-47E90B4F3983}"/>
              </a:ext>
            </a:extLst>
          </p:cNvPr>
          <p:cNvSpPr txBox="1"/>
          <p:nvPr/>
        </p:nvSpPr>
        <p:spPr>
          <a:xfrm>
            <a:off x="6470399" y="1637719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D00B0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22837-1C96-F9F1-1B8A-36A0CB127D2B}"/>
              </a:ext>
            </a:extLst>
          </p:cNvPr>
          <p:cNvCxnSpPr>
            <a:cxnSpLocks/>
          </p:cNvCxnSpPr>
          <p:nvPr userDrawn="1"/>
        </p:nvCxnSpPr>
        <p:spPr>
          <a:xfrm>
            <a:off x="8396176" y="3913134"/>
            <a:ext cx="0" cy="594148"/>
          </a:xfrm>
          <a:prstGeom prst="line">
            <a:avLst/>
          </a:prstGeom>
          <a:ln w="82550">
            <a:solidFill>
              <a:srgbClr val="6B009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6E7A4-2072-C452-B8E2-BF1605B4E88E}"/>
              </a:ext>
            </a:extLst>
          </p:cNvPr>
          <p:cNvSpPr txBox="1"/>
          <p:nvPr/>
        </p:nvSpPr>
        <p:spPr>
          <a:xfrm>
            <a:off x="8145691" y="450753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B0097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7BA8D08-E094-BC24-8594-1728CB819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02" y="3139826"/>
            <a:ext cx="5157655" cy="773308"/>
          </a:xfrm>
        </p:spPr>
        <p:txBody>
          <a:bodyPr anchor="b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Workshop</a:t>
            </a:r>
            <a:r>
              <a:rPr lang="zh-CN" altLang="en-US" dirty="0"/>
              <a:t>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BD786B6-E164-7663-3E56-F663913D1E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800" y="902571"/>
            <a:ext cx="8161001" cy="59194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A1B10F1-0401-6150-95DB-50231C1D7F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5976" y="5021657"/>
            <a:ext cx="4372619" cy="633749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First Topic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A07D7F9-4E63-F23C-1608-AD1B22835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2982" y="5705397"/>
            <a:ext cx="5170066" cy="50006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Third Topic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49CFC8D-B19D-AEBB-69BD-E5D87CB845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8079" y="1772670"/>
            <a:ext cx="5233916" cy="50625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Forth Topic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2F56D7E-718B-1119-D1DB-A154E21A26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3370" y="4672074"/>
            <a:ext cx="3558629" cy="46278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Fifth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132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32A-D9C2-134B-26A3-A6CE6684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4892-CE09-0F3F-AF26-C795BC35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13A7-8B75-236D-2D66-B8970141B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5DC0-0844-9623-DE14-0F1A688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30C562-8969-67ED-D821-01FCDFC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414678" cy="365125"/>
          </a:xfrm>
        </p:spPr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5F6314-E241-A40C-3606-5C68CBF03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253BAC-98B5-E902-1AC3-E3CD16839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3522" y="1458494"/>
            <a:ext cx="11344956" cy="4583491"/>
          </a:xfrm>
        </p:spPr>
        <p:txBody>
          <a:bodyPr/>
          <a:lstStyle>
            <a:lvl1pPr marL="457200" indent="-4572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1pPr>
            <a:lvl2pPr marL="8001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2pPr>
            <a:lvl3pPr marL="12573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3pPr>
            <a:lvl4pPr marL="16573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4pPr>
            <a:lvl5pPr marL="21145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Subsection: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87-DA53-DFBB-25DE-8FEEBE122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7E5-B564-D8CB-4027-77C9A6AA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32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8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873-061E-B568-BB16-BFDDD8FDF1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C304-C0C6-F744-C475-3F41999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9B0-688D-C2D2-E499-2B0663F1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521" y="1527337"/>
            <a:ext cx="544484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FDE4-EAD9-3E3D-0E08-06F16E0C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365" y="1527337"/>
            <a:ext cx="590011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488-FFC5-4DE5-EBD8-91B1309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FC1CB79A-769D-3F53-F1AD-8B5E3AB6A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2" y="6173787"/>
            <a:ext cx="829355" cy="365125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61565EA-937C-D5D2-4CD8-1DF0E96DEC56}"/>
              </a:ext>
            </a:extLst>
          </p:cNvPr>
          <p:cNvSpPr>
            <a:spLocks noGrp="1"/>
          </p:cNvSpPr>
          <p:nvPr userDrawn="1"/>
        </p:nvSpPr>
        <p:spPr>
          <a:xfrm>
            <a:off x="10820400" y="6173787"/>
            <a:ext cx="948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6EFE-51BA-E475-1AFD-96F89894A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00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D29B2-1F58-45E0-9772-D8FF731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72C-164E-D0A6-DDCA-0E68B8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43B7-ED2C-2D37-F899-E94E4483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6176963"/>
            <a:ext cx="414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B054F"/>
                </a:solidFill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522" y="6168611"/>
            <a:ext cx="8293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0" r:id="rId5"/>
    <p:sldLayoutId id="2147483656" r:id="rId6"/>
    <p:sldLayoutId id="2147483652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895292-A1B8-4620-1ECF-7861F2B956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EEG Feeling Emotions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55A2B-15B0-423E-8882-2EFCF55EF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A7EE89-06AF-D342-D87C-602DB06CF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Lifeng Qiu Lin </a:t>
            </a:r>
          </a:p>
        </p:txBody>
      </p:sp>
    </p:spTree>
    <p:extLst>
      <p:ext uri="{BB962C8B-B14F-4D97-AF65-F5344CB8AC3E}">
        <p14:creationId xmlns:p14="http://schemas.microsoft.com/office/powerpoint/2010/main" val="33726768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visualise sigmoid values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49246"/>
              </p:ext>
            </p:extLst>
          </p:nvPr>
        </p:nvGraphicFramePr>
        <p:xfrm>
          <a:off x="1285469" y="2766890"/>
          <a:ext cx="18318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31818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Sigmoid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E57C81D-BE91-27C0-3038-F5AAA90AFF3E}"/>
              </a:ext>
            </a:extLst>
          </p:cNvPr>
          <p:cNvGrpSpPr/>
          <p:nvPr/>
        </p:nvGrpSpPr>
        <p:grpSpPr>
          <a:xfrm>
            <a:off x="3401439" y="2374882"/>
            <a:ext cx="3977135" cy="2617049"/>
            <a:chOff x="3401439" y="2374882"/>
            <a:chExt cx="3977135" cy="2617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401439" y="3692270"/>
              <a:ext cx="3977135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3815148" y="2766890"/>
              <a:ext cx="2761889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4472176" y="2374882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Plot sigmoid</a:t>
              </a:r>
            </a:p>
          </p:txBody>
        </p:sp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B128F17-8FBA-D4F8-3A15-EE10F185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694" y="3138481"/>
              <a:ext cx="2496942" cy="15738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9EFC3-5D34-71B4-19B1-380E40A341EB}"/>
              </a:ext>
            </a:extLst>
          </p:cNvPr>
          <p:cNvGrpSpPr/>
          <p:nvPr/>
        </p:nvGrpSpPr>
        <p:grpSpPr>
          <a:xfrm>
            <a:off x="7686392" y="2302604"/>
            <a:ext cx="3667408" cy="2666651"/>
            <a:chOff x="7686392" y="2302604"/>
            <a:chExt cx="3667408" cy="26666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6A58F3-23A0-ACCA-32AE-A7C97B27E444}"/>
                </a:ext>
              </a:extLst>
            </p:cNvPr>
            <p:cNvSpPr/>
            <p:nvPr/>
          </p:nvSpPr>
          <p:spPr>
            <a:xfrm>
              <a:off x="7686392" y="2744214"/>
              <a:ext cx="366740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88A86-82CE-01BC-54ED-2731D7A9ABC4}"/>
                </a:ext>
              </a:extLst>
            </p:cNvPr>
            <p:cNvSpPr txBox="1"/>
            <p:nvPr/>
          </p:nvSpPr>
          <p:spPr>
            <a:xfrm>
              <a:off x="8211885" y="2302604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Sigmoid values in plot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8EC6DFF-69E3-4444-520C-05488672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1625" y="3138481"/>
              <a:ext cx="2496942" cy="1573830"/>
            </a:xfrm>
            <a:prstGeom prst="rect">
              <a:avLst/>
            </a:prstGeom>
          </p:spPr>
        </p:pic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EE275ADC-E577-D98A-1EF3-407187E42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8066757"/>
                </p:ext>
              </p:extLst>
            </p:nvPr>
          </p:nvGraphicFramePr>
          <p:xfrm>
            <a:off x="7792283" y="2744213"/>
            <a:ext cx="3561517" cy="22250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1028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classify to a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68B556-203F-48C4-6760-3A5802BF3C79}"/>
              </a:ext>
            </a:extLst>
          </p:cNvPr>
          <p:cNvGrpSpPr/>
          <p:nvPr/>
        </p:nvGrpSpPr>
        <p:grpSpPr>
          <a:xfrm>
            <a:off x="844755" y="2374443"/>
            <a:ext cx="2968293" cy="2666651"/>
            <a:chOff x="844755" y="2374443"/>
            <a:chExt cx="3667408" cy="26666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6A58F3-23A0-ACCA-32AE-A7C97B27E444}"/>
                </a:ext>
              </a:extLst>
            </p:cNvPr>
            <p:cNvSpPr/>
            <p:nvPr/>
          </p:nvSpPr>
          <p:spPr>
            <a:xfrm>
              <a:off x="844755" y="2816053"/>
              <a:ext cx="366740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88A86-82CE-01BC-54ED-2731D7A9ABC4}"/>
                </a:ext>
              </a:extLst>
            </p:cNvPr>
            <p:cNvSpPr txBox="1"/>
            <p:nvPr/>
          </p:nvSpPr>
          <p:spPr>
            <a:xfrm>
              <a:off x="1370248" y="2374443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Sigmoid values in plot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8EC6DFF-69E3-4444-520C-05488672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988" y="3210320"/>
              <a:ext cx="2496942" cy="1573830"/>
            </a:xfrm>
            <a:prstGeom prst="rect">
              <a:avLst/>
            </a:prstGeom>
          </p:spPr>
        </p:pic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EE275ADC-E577-D98A-1EF3-407187E42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3526890"/>
                </p:ext>
              </p:extLst>
            </p:nvPr>
          </p:nvGraphicFramePr>
          <p:xfrm>
            <a:off x="950646" y="2816052"/>
            <a:ext cx="3561517" cy="22250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036CC5-F299-9185-CA6B-CE8698E607D4}"/>
              </a:ext>
            </a:extLst>
          </p:cNvPr>
          <p:cNvGrpSpPr/>
          <p:nvPr/>
        </p:nvGrpSpPr>
        <p:grpSpPr>
          <a:xfrm>
            <a:off x="4107432" y="2374443"/>
            <a:ext cx="3977135" cy="2666651"/>
            <a:chOff x="4715889" y="2420348"/>
            <a:chExt cx="3977135" cy="2666651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4715889" y="3753674"/>
              <a:ext cx="3977135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22F8D0-992B-8538-DEEA-677ED3394D3C}"/>
                </a:ext>
              </a:extLst>
            </p:cNvPr>
            <p:cNvGrpSpPr/>
            <p:nvPr/>
          </p:nvGrpSpPr>
          <p:grpSpPr>
            <a:xfrm>
              <a:off x="4991505" y="2420348"/>
              <a:ext cx="3270835" cy="2666651"/>
              <a:chOff x="844755" y="2374443"/>
              <a:chExt cx="3667408" cy="266665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0ECE354-8428-366F-CCED-DFF774E1820E}"/>
                  </a:ext>
                </a:extLst>
              </p:cNvPr>
              <p:cNvSpPr/>
              <p:nvPr/>
            </p:nvSpPr>
            <p:spPr>
              <a:xfrm>
                <a:off x="844755" y="2816053"/>
                <a:ext cx="3667408" cy="2225041"/>
              </a:xfrm>
              <a:prstGeom prst="roundRect">
                <a:avLst/>
              </a:prstGeom>
              <a:ln>
                <a:solidFill>
                  <a:srgbClr val="6600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115CC7-6A60-6659-C9C5-0B317382DA25}"/>
                  </a:ext>
                </a:extLst>
              </p:cNvPr>
              <p:cNvSpPr txBox="1"/>
              <p:nvPr/>
            </p:nvSpPr>
            <p:spPr>
              <a:xfrm>
                <a:off x="1370248" y="2374443"/>
                <a:ext cx="2595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7030A0"/>
                    </a:solidFill>
                  </a:rPr>
                  <a:t>Happy-Sad threshold</a:t>
                </a:r>
              </a:p>
            </p:txBody>
          </p:sp>
          <p:pic>
            <p:nvPicPr>
              <p:cNvPr id="25" name="Picture 24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A7A47532-DD0E-C4C6-821D-4E877AB56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988" y="3210320"/>
                <a:ext cx="2496942" cy="1573830"/>
              </a:xfrm>
              <a:prstGeom prst="rect">
                <a:avLst/>
              </a:prstGeom>
            </p:spPr>
          </p:pic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32848FA4-3E0D-8AE1-354A-1E6628BBC7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6560362"/>
                  </p:ext>
                </p:extLst>
              </p:nvPr>
            </p:nvGraphicFramePr>
            <p:xfrm>
              <a:off x="950646" y="2816052"/>
              <a:ext cx="3561517" cy="22250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E4D454F-D5BA-EF9B-E1D6-0813730D9C8E}"/>
                </a:ext>
              </a:extLst>
            </p:cNvPr>
            <p:cNvSpPr/>
            <p:nvPr/>
          </p:nvSpPr>
          <p:spPr>
            <a:xfrm>
              <a:off x="4987340" y="2861956"/>
              <a:ext cx="3270835" cy="1109497"/>
            </a:xfrm>
            <a:prstGeom prst="round2SameRect">
              <a:avLst>
                <a:gd name="adj1" fmla="val 33482"/>
                <a:gd name="adj2" fmla="val 0"/>
              </a:avLst>
            </a:prstGeom>
            <a:solidFill>
              <a:srgbClr val="FFF3A4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B7F9120-97C6-0181-3021-F0667B9CB6F4}"/>
                </a:ext>
              </a:extLst>
            </p:cNvPr>
            <p:cNvSpPr/>
            <p:nvPr/>
          </p:nvSpPr>
          <p:spPr>
            <a:xfrm flipV="1">
              <a:off x="4987340" y="3971453"/>
              <a:ext cx="3270835" cy="1109496"/>
            </a:xfrm>
            <a:prstGeom prst="round2SameRect">
              <a:avLst>
                <a:gd name="adj1" fmla="val 31765"/>
                <a:gd name="adj2" fmla="val 0"/>
              </a:avLst>
            </a:prstGeom>
            <a:solidFill>
              <a:srgbClr val="4858DA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42DE860-8246-B6DC-2ED8-A936EA2F0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67632"/>
              </p:ext>
            </p:extLst>
          </p:nvPr>
        </p:nvGraphicFramePr>
        <p:xfrm>
          <a:off x="8418033" y="2808792"/>
          <a:ext cx="288258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4987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  <a:gridCol w="1077601">
                  <a:extLst>
                    <a:ext uri="{9D8B030D-6E8A-4147-A177-3AD203B41FA5}">
                      <a16:colId xmlns:a16="http://schemas.microsoft.com/office/drawing/2014/main" val="183885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Sigmoid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6688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DBD56-74D3-A592-740D-FF6B7FDF4A8F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to implement a LR?</a:t>
            </a:r>
          </a:p>
        </p:txBody>
      </p:sp>
    </p:spTree>
    <p:extLst>
      <p:ext uri="{BB962C8B-B14F-4D97-AF65-F5344CB8AC3E}">
        <p14:creationId xmlns:p14="http://schemas.microsoft.com/office/powerpoint/2010/main" val="14555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revision to LR’s components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E8A39-E9C6-7186-64F5-527C4D277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53931"/>
              </p:ext>
            </p:extLst>
          </p:nvPr>
        </p:nvGraphicFramePr>
        <p:xfrm>
          <a:off x="643300" y="1479396"/>
          <a:ext cx="1720132" cy="204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3207">
                  <a:extLst>
                    <a:ext uri="{9D8B030D-6E8A-4147-A177-3AD203B41FA5}">
                      <a16:colId xmlns:a16="http://schemas.microsoft.com/office/drawing/2014/main" val="52382488"/>
                    </a:ext>
                  </a:extLst>
                </a:gridCol>
                <a:gridCol w="746925">
                  <a:extLst>
                    <a:ext uri="{9D8B030D-6E8A-4147-A177-3AD203B41FA5}">
                      <a16:colId xmlns:a16="http://schemas.microsoft.com/office/drawing/2014/main" val="2397011003"/>
                    </a:ext>
                  </a:extLst>
                </a:gridCol>
              </a:tblGrid>
              <a:tr h="4148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Hugs had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242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8020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3424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3351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3149"/>
                  </a:ext>
                </a:extLst>
              </a:tr>
              <a:tr h="2440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99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49024"/>
              </p:ext>
            </p:extLst>
          </p:nvPr>
        </p:nvGraphicFramePr>
        <p:xfrm>
          <a:off x="5563044" y="1700838"/>
          <a:ext cx="1317112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07A91-7DCB-5AA4-A4F8-7108EE27231B}"/>
              </a:ext>
            </a:extLst>
          </p:cNvPr>
          <p:cNvGrpSpPr/>
          <p:nvPr/>
        </p:nvGrpSpPr>
        <p:grpSpPr>
          <a:xfrm>
            <a:off x="2458183" y="1681750"/>
            <a:ext cx="3010110" cy="1637452"/>
            <a:chOff x="3784349" y="2400394"/>
            <a:chExt cx="6192570" cy="259437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784349" y="3594226"/>
              <a:ext cx="6192570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4264182" y="2769726"/>
              <a:ext cx="5124262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4635374" y="3743748"/>
                  <a:ext cx="3499595" cy="24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h𝑢𝑔𝑠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h𝑎𝑑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×5 −25 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374" y="3743748"/>
                  <a:ext cx="3499595" cy="243820"/>
                </a:xfrm>
                <a:prstGeom prst="rect">
                  <a:avLst/>
                </a:prstGeom>
                <a:blipFill>
                  <a:blip r:embed="rId3"/>
                  <a:stretch>
                    <a:fillRect l="-2867" r="-36201" b="-3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6020497" y="2400394"/>
              <a:ext cx="2272837" cy="39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7030A0"/>
                  </a:solidFill>
                </a:rPr>
                <a:t>LR’s component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89EC8-04B4-6BA5-4975-4DD25F3D8DAE}"/>
              </a:ext>
            </a:extLst>
          </p:cNvPr>
          <p:cNvGrpSpPr/>
          <p:nvPr/>
        </p:nvGrpSpPr>
        <p:grpSpPr>
          <a:xfrm>
            <a:off x="7018668" y="1673108"/>
            <a:ext cx="1222218" cy="1646094"/>
            <a:chOff x="4773789" y="2361070"/>
            <a:chExt cx="2861981" cy="2630861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C19CC72-5948-00FB-1955-44E211DA735A}"/>
                </a:ext>
              </a:extLst>
            </p:cNvPr>
            <p:cNvSpPr/>
            <p:nvPr/>
          </p:nvSpPr>
          <p:spPr>
            <a:xfrm>
              <a:off x="4773789" y="3692270"/>
              <a:ext cx="2861981" cy="570369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770FA8-7481-652B-A720-B290B7F6B931}"/>
                </a:ext>
              </a:extLst>
            </p:cNvPr>
            <p:cNvSpPr/>
            <p:nvPr/>
          </p:nvSpPr>
          <p:spPr>
            <a:xfrm>
              <a:off x="5180091" y="2766890"/>
              <a:ext cx="183181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A33FBF-A333-185B-56C4-66C1601D2A54}"/>
                    </a:ext>
                  </a:extLst>
                </p:cNvPr>
                <p:cNvSpPr txBox="1"/>
                <p:nvPr/>
              </p:nvSpPr>
              <p:spPr>
                <a:xfrm>
                  <a:off x="5467305" y="3713672"/>
                  <a:ext cx="628697" cy="306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05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5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A33FBF-A333-185B-56C4-66C1601D2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05" y="3713672"/>
                  <a:ext cx="628697" cy="306302"/>
                </a:xfrm>
                <a:prstGeom prst="rect">
                  <a:avLst/>
                </a:prstGeom>
                <a:blipFill>
                  <a:blip r:embed="rId4"/>
                  <a:stretch>
                    <a:fillRect l="-18182" t="-3125" r="-127273" b="-81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AC93D6-1140-36DE-418D-E0D07D669A1D}"/>
                </a:ext>
              </a:extLst>
            </p:cNvPr>
            <p:cNvSpPr txBox="1"/>
            <p:nvPr/>
          </p:nvSpPr>
          <p:spPr>
            <a:xfrm>
              <a:off x="4858725" y="2361070"/>
              <a:ext cx="2692109" cy="40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rgbClr val="7030A0"/>
                  </a:solidFill>
                </a:rPr>
                <a:t>LR’s component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A29B9C-4217-3D52-891C-0A5CD8128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13329"/>
              </p:ext>
            </p:extLst>
          </p:nvPr>
        </p:nvGraphicFramePr>
        <p:xfrm>
          <a:off x="8460173" y="1674914"/>
          <a:ext cx="2237897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296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1838857339"/>
                    </a:ext>
                  </a:extLst>
                </a:gridCol>
              </a:tblGrid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nir Next" panose="020B0503020202020204"/>
                        </a:rPr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3407922" y="3538799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7117519" y="3538799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485365" y="3574433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3035419" y="4245935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24BD0-3A8C-4A45-CB8E-8D4CC35090FF}"/>
              </a:ext>
            </a:extLst>
          </p:cNvPr>
          <p:cNvSpPr txBox="1"/>
          <p:nvPr/>
        </p:nvSpPr>
        <p:spPr>
          <a:xfrm>
            <a:off x="6762705" y="424593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8FCED-B2D3-97EE-8728-A7A9D341BF34}"/>
              </a:ext>
            </a:extLst>
          </p:cNvPr>
          <p:cNvSpPr txBox="1"/>
          <p:nvPr/>
        </p:nvSpPr>
        <p:spPr>
          <a:xfrm>
            <a:off x="9016696" y="5286770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333980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6590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sSub>
                        <m:sSubPr>
                          <m:ctrlP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3600" b="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659052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1112565" y="4113696"/>
                <a:ext cx="308552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660099"/>
                    </a:solidFill>
                  </a:rPr>
                  <a:t> </a:t>
                </a:r>
                <a:r>
                  <a:rPr lang="en-GB" sz="2800" dirty="0">
                    <a:latin typeface="Avenir Next" panose="020B0503020202020204"/>
                  </a:rPr>
                  <a:t>are the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65" y="4113696"/>
                <a:ext cx="3085525" cy="1384995"/>
              </a:xfrm>
              <a:prstGeom prst="rect">
                <a:avLst/>
              </a:prstGeom>
              <a:blipFill>
                <a:blip r:embed="rId4"/>
                <a:stretch>
                  <a:fillRect t="-4405" r="-2569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94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660099"/>
                    </a:solidFill>
                  </a:rPr>
                  <a:t> </a:t>
                </a:r>
                <a:r>
                  <a:rPr lang="en-GB" sz="2800" dirty="0">
                    <a:latin typeface="Avenir Next" panose="020B0503020202020204"/>
                  </a:rPr>
                  <a:t>are the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blipFill>
                <a:blip r:embed="rId4"/>
                <a:stretch>
                  <a:fillRect t="-4405" r="-2564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7433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 (z)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660099"/>
                    </a:solidFill>
                  </a:rPr>
                  <a:t> </a:t>
                </a:r>
                <a:r>
                  <a:rPr lang="en-GB" sz="2800" dirty="0">
                    <a:latin typeface="Avenir Next" panose="020B0503020202020204"/>
                  </a:rPr>
                  <a:t>are the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36" y="4179007"/>
                <a:ext cx="3085525" cy="1384995"/>
              </a:xfrm>
              <a:prstGeom prst="rect">
                <a:avLst/>
              </a:prstGeom>
              <a:blipFill>
                <a:blip r:embed="rId4"/>
                <a:stretch>
                  <a:fillRect t="-4405" r="-2564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728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3135206" y="4157511"/>
                <a:ext cx="57573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 (z)</a:t>
                </a:r>
              </a:p>
              <a:p>
                <a:pPr algn="ctr"/>
                <a:r>
                  <a:rPr lang="en-GB" sz="2800" dirty="0">
                    <a:solidFill>
                      <a:srgbClr val="660099"/>
                    </a:solidFill>
                    <a:latin typeface="Avenir Next" panose="020B0503020202020204"/>
                  </a:rPr>
                  <a:t>(-25, 2, 5)</a:t>
                </a:r>
                <a:r>
                  <a:rPr lang="en-GB" sz="2800" dirty="0">
                    <a:latin typeface="Avenir Next" panose="020B0503020202020204"/>
                  </a:rPr>
                  <a:t> are 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latin typeface="Avenir Next" panose="020B0503020202020204"/>
                  </a:rPr>
                  <a:t>)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are the variables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06" y="4157511"/>
                <a:ext cx="5757328" cy="1384995"/>
              </a:xfrm>
              <a:prstGeom prst="rect">
                <a:avLst/>
              </a:prstGeom>
              <a:blipFill>
                <a:blip r:embed="rId4"/>
                <a:stretch>
                  <a:fillRect l="-1905" t="-3965" r="-3175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542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linear predictor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1697341" y="222108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Linear Predictor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64" y="3006616"/>
                <a:ext cx="59522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/>
              <p:nvPr/>
            </p:nvSpPr>
            <p:spPr>
              <a:xfrm>
                <a:off x="3037735" y="4074246"/>
                <a:ext cx="575732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latin typeface="Avenir Next" panose="020B0503020202020204"/>
                  </a:rPr>
                  <a:t>is the output (z)</a:t>
                </a:r>
              </a:p>
              <a:p>
                <a:pPr algn="ctr"/>
                <a:r>
                  <a:rPr lang="en-GB" sz="2800" dirty="0">
                    <a:solidFill>
                      <a:srgbClr val="660099"/>
                    </a:solidFill>
                    <a:latin typeface="Avenir Next" panose="020B0503020202020204"/>
                  </a:rPr>
                  <a:t>(-25, 2, 5)</a:t>
                </a:r>
                <a:r>
                  <a:rPr lang="en-GB" sz="2800" dirty="0">
                    <a:latin typeface="Avenir Next" panose="020B0503020202020204"/>
                  </a:rPr>
                  <a:t> are 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latin typeface="Avenir Next" panose="020B0503020202020204"/>
                  </a:rPr>
                  <a:t>) </a:t>
                </a:r>
              </a:p>
              <a:p>
                <a:pPr algn="ctr"/>
                <a:r>
                  <a:rPr lang="en-GB" sz="2800" dirty="0">
                    <a:latin typeface="Avenir Next" panose="020B0503020202020204"/>
                  </a:rPr>
                  <a:t>(7, 5) are the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  <a:latin typeface="Avenir Next" panose="020B05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latin typeface="Avenir Next" panose="020B0503020202020204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h𝑜𝑢𝑟𝑠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𝑠𝑙𝑒𝑒𝑝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h𝑢𝑔𝑠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5C3AB-635F-1B5F-D6AD-A4F55C2C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35" y="4074246"/>
                <a:ext cx="5757328" cy="2246769"/>
              </a:xfrm>
              <a:prstGeom prst="rect">
                <a:avLst/>
              </a:prstGeom>
              <a:blipFill>
                <a:blip r:embed="rId4"/>
                <a:stretch>
                  <a:fillRect l="-1905" t="-2439" r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4986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635326" y="2791732"/>
                <a:ext cx="4735784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60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ES" sz="3600" i="1" smtClean="0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3600" i="1">
                              <a:solidFill>
                                <a:srgbClr val="6600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3600" i="1">
                                  <a:solidFill>
                                    <a:srgbClr val="66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600" i="1">
                                  <a:solidFill>
                                    <a:srgbClr val="6600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3600" b="0" i="1" smtClean="0">
                                  <a:solidFill>
                                    <a:srgbClr val="66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26" y="2791732"/>
                <a:ext cx="4735784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5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01D67-65B2-6ADB-1B44-067C5867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A5F8-0867-55A6-1D22-1DA335B18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2" y="3139826"/>
            <a:ext cx="7226298" cy="77330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693C-045D-E2E3-F998-ED1325A50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990" y="1018406"/>
            <a:ext cx="5773410" cy="467494"/>
          </a:xfrm>
        </p:spPr>
        <p:txBody>
          <a:bodyPr>
            <a:normAutofit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38C6C-D84A-8040-7F79-1F4D2A9FEF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974" y="5134861"/>
            <a:ext cx="4365276" cy="587947"/>
          </a:xfrm>
        </p:spPr>
        <p:txBody>
          <a:bodyPr>
            <a:normAutofit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6E790-4C0F-EA0E-E62E-2324828D10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795276"/>
            <a:ext cx="4781550" cy="500063"/>
          </a:xfrm>
        </p:spPr>
        <p:txBody>
          <a:bodyPr/>
          <a:lstStyle/>
          <a:p>
            <a:r>
              <a:rPr lang="en-US" dirty="0"/>
              <a:t>How to implement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A41965-B228-3FDD-5D85-CA99FF692F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3479" y="1845369"/>
            <a:ext cx="4090921" cy="467494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A79C70-64BA-26AD-0DA1-FA5238C34D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3371" y="4736919"/>
            <a:ext cx="3558629" cy="462787"/>
          </a:xfrm>
        </p:spPr>
        <p:txBody>
          <a:bodyPr/>
          <a:lstStyle/>
          <a:p>
            <a:r>
              <a:rPr lang="en-US" dirty="0"/>
              <a:t>EEG Feeling Emotions</a:t>
            </a:r>
          </a:p>
        </p:txBody>
      </p:sp>
    </p:spTree>
    <p:extLst>
      <p:ext uri="{BB962C8B-B14F-4D97-AF65-F5344CB8AC3E}">
        <p14:creationId xmlns:p14="http://schemas.microsoft.com/office/powerpoint/2010/main" val="15480970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activation function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369332"/>
              </a:xfrm>
              <a:prstGeom prst="rect">
                <a:avLst/>
              </a:prstGeom>
              <a:blipFill>
                <a:blip r:embed="rId4"/>
                <a:stretch>
                  <a:fillRect l="-46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7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activation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646331"/>
              </a:xfrm>
              <a:prstGeom prst="rect">
                <a:avLst/>
              </a:prstGeom>
              <a:blipFill>
                <a:blip r:embed="rId4"/>
                <a:stretch>
                  <a:fillRect l="-1233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1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activation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923330"/>
              </a:xfrm>
              <a:prstGeom prst="rect">
                <a:avLst/>
              </a:prstGeom>
              <a:blipFill>
                <a:blip r:embed="rId4"/>
                <a:stretch>
                  <a:fillRect l="-1233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5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activation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falls between (0, 1)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1200329"/>
              </a:xfrm>
              <a:prstGeom prst="rect">
                <a:avLst/>
              </a:prstGeom>
              <a:blipFill>
                <a:blip r:embed="rId4"/>
                <a:stretch>
                  <a:fillRect l="-1233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2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sigmoid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5825556" y="216912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Sigmoid function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4" y="3061437"/>
                <a:ext cx="35076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/>
              <p:nvPr/>
            </p:nvSpPr>
            <p:spPr>
              <a:xfrm>
                <a:off x="4218916" y="4155541"/>
                <a:ext cx="39563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Avenir Next" panose="020B0503020202020204"/>
                  </a:rPr>
                  <a:t>is a kind of activation function</a:t>
                </a:r>
              </a:p>
              <a:p>
                <a:r>
                  <a:rPr lang="en-GB" dirty="0">
                    <a:latin typeface="Avenir Next" panose="020B0503020202020204"/>
                  </a:rPr>
                  <a:t>z is the output of linear predictor</a:t>
                </a:r>
              </a:p>
              <a:p>
                <a:r>
                  <a:rPr lang="en-GB" dirty="0">
                    <a:latin typeface="Avenir Next" panose="020B0503020202020204"/>
                  </a:rPr>
                  <a:t>y is the output of sigmoid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falls between (0,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venir Next" panose="020B0503020202020204"/>
                  </a:rPr>
                  <a:t>y interpreted as probability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F4942-8203-82C2-C0C6-01C9D764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6" y="4155541"/>
                <a:ext cx="3956364" cy="1477328"/>
              </a:xfrm>
              <a:prstGeom prst="rect">
                <a:avLst/>
              </a:prstGeom>
              <a:blipFill>
                <a:blip r:embed="rId4"/>
                <a:stretch>
                  <a:fillRect l="-1233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0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thresholding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8835415" y="3600474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4178007" y="2791732"/>
                <a:ext cx="29946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36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07" y="2791732"/>
                <a:ext cx="299460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737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thresholding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8835415" y="3600474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3600" b="0" dirty="0"/>
              </a:p>
              <a:p>
                <a:pPr algn="ctr"/>
                <a:r>
                  <a:rPr lang="en-GB" sz="3600" dirty="0"/>
                  <a:t>If y </a:t>
                </a:r>
                <a:r>
                  <a:rPr lang="en-GB" sz="3600" dirty="0">
                    <a:solidFill>
                      <a:srgbClr val="FFF3A4"/>
                    </a:solidFill>
                    <a:highlight>
                      <a:srgbClr val="C0C0C0"/>
                    </a:highlight>
                  </a:rPr>
                  <a:t>&gt; 0.5</a:t>
                </a:r>
                <a:r>
                  <a:rPr lang="en-GB" sz="3600" dirty="0"/>
                  <a:t>, class = 1</a:t>
                </a:r>
              </a:p>
              <a:p>
                <a:pPr algn="ctr"/>
                <a:r>
                  <a:rPr lang="en-GB" sz="3600" dirty="0"/>
                  <a:t>I.e. </a:t>
                </a:r>
                <a:r>
                  <a:rPr lang="en-GB" sz="3600" dirty="0">
                    <a:solidFill>
                      <a:srgbClr val="FFF3A4"/>
                    </a:solidFill>
                    <a:highlight>
                      <a:srgbClr val="C0C0C0"/>
                    </a:highlight>
                  </a:rPr>
                  <a:t>Happy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blipFill>
                <a:blip r:embed="rId3"/>
                <a:stretch>
                  <a:fillRect l="-4030" r="-388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thresholding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32926-46F7-EEC7-BE6C-52B4F0FB37B9}"/>
              </a:ext>
            </a:extLst>
          </p:cNvPr>
          <p:cNvGrpSpPr/>
          <p:nvPr/>
        </p:nvGrpSpPr>
        <p:grpSpPr>
          <a:xfrm>
            <a:off x="2410848" y="1607153"/>
            <a:ext cx="931608" cy="561968"/>
            <a:chOff x="3385996" y="3584254"/>
            <a:chExt cx="931608" cy="151284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7D1341-D6DB-2433-B936-B86392602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6283F1-22C5-8622-ABA4-02C320D40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BE7B0E-6BE5-0F1F-373B-AEF370FFFE39}"/>
              </a:ext>
            </a:extLst>
          </p:cNvPr>
          <p:cNvGrpSpPr/>
          <p:nvPr/>
        </p:nvGrpSpPr>
        <p:grpSpPr>
          <a:xfrm>
            <a:off x="6610127" y="1607153"/>
            <a:ext cx="931608" cy="561968"/>
            <a:chOff x="3385996" y="3584254"/>
            <a:chExt cx="931608" cy="151284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E92396-4DFE-4CB5-90A3-B77A52399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69D798-312B-BA2C-468F-193010367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31A37-68BA-5605-8CB2-CBA42C5C86CE}"/>
              </a:ext>
            </a:extLst>
          </p:cNvPr>
          <p:cNvGrpSpPr/>
          <p:nvPr/>
        </p:nvGrpSpPr>
        <p:grpSpPr>
          <a:xfrm>
            <a:off x="9640650" y="1888137"/>
            <a:ext cx="465804" cy="1712337"/>
            <a:chOff x="3385996" y="3584254"/>
            <a:chExt cx="931608" cy="1512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E3C16-1B69-4F6B-C769-CB1F0295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996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8F579F-4832-6D6F-F1E8-1B3B1CF48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1800" y="3584254"/>
              <a:ext cx="465804" cy="1512847"/>
            </a:xfrm>
            <a:prstGeom prst="line">
              <a:avLst/>
            </a:prstGeom>
            <a:ln>
              <a:solidFill>
                <a:srgbClr val="B348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931E4E-C92F-D65B-B543-922F9EE2CA6D}"/>
              </a:ext>
            </a:extLst>
          </p:cNvPr>
          <p:cNvSpPr txBox="1"/>
          <p:nvPr/>
        </p:nvSpPr>
        <p:spPr>
          <a:xfrm>
            <a:off x="8835415" y="3600474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660099"/>
                </a:solidFill>
                <a:latin typeface="Avenir Next" panose="020B0503020202020204"/>
              </a:rPr>
              <a:t>Thresholding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F02AC-A2BD-2FEF-850C-10EB6461A25B}"/>
              </a:ext>
            </a:extLst>
          </p:cNvPr>
          <p:cNvSpPr/>
          <p:nvPr/>
        </p:nvSpPr>
        <p:spPr>
          <a:xfrm>
            <a:off x="1285593" y="1398760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6071E8-4645-50BE-3A0C-F29D9A04687A}"/>
              </a:ext>
            </a:extLst>
          </p:cNvPr>
          <p:cNvSpPr/>
          <p:nvPr/>
        </p:nvSpPr>
        <p:spPr>
          <a:xfrm>
            <a:off x="5285715" y="1398759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D49594-16E3-EE5C-E98D-C98342EA5726}"/>
              </a:ext>
            </a:extLst>
          </p:cNvPr>
          <p:cNvSpPr/>
          <p:nvPr/>
        </p:nvSpPr>
        <p:spPr>
          <a:xfrm>
            <a:off x="9285837" y="1400951"/>
            <a:ext cx="914400" cy="3892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16357-65A7-D229-E18B-7916DD2961B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199993" y="1593409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60325-E1DB-69D7-7034-3CE647857988}"/>
              </a:ext>
            </a:extLst>
          </p:cNvPr>
          <p:cNvCxnSpPr/>
          <p:nvPr/>
        </p:nvCxnSpPr>
        <p:spPr>
          <a:xfrm flipV="1">
            <a:off x="6200115" y="1581575"/>
            <a:ext cx="3085722" cy="1"/>
          </a:xfrm>
          <a:prstGeom prst="straightConnector1">
            <a:avLst/>
          </a:prstGeom>
          <a:ln>
            <a:solidFill>
              <a:srgbClr val="B34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/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sz="3600" b="0" dirty="0"/>
              </a:p>
              <a:p>
                <a:pPr algn="ctr"/>
                <a:r>
                  <a:rPr lang="en-GB" sz="3600" dirty="0"/>
                  <a:t>If y </a:t>
                </a:r>
                <a:r>
                  <a:rPr lang="en-GB" sz="3600" dirty="0">
                    <a:solidFill>
                      <a:srgbClr val="4858DA"/>
                    </a:solidFill>
                  </a:rPr>
                  <a:t>&lt; 0.5</a:t>
                </a:r>
                <a:r>
                  <a:rPr lang="en-GB" sz="3600" dirty="0"/>
                  <a:t>, class = 0</a:t>
                </a:r>
              </a:p>
              <a:p>
                <a:pPr algn="ctr"/>
                <a:r>
                  <a:rPr lang="en-GB" sz="3600" dirty="0"/>
                  <a:t>I.e. </a:t>
                </a:r>
                <a:r>
                  <a:rPr lang="en-GB" sz="3600" dirty="0">
                    <a:solidFill>
                      <a:srgbClr val="4858DA"/>
                    </a:solidFill>
                  </a:rPr>
                  <a:t>Sad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EF9B1-A836-E585-D2C6-47B79F6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26" y="2791732"/>
                <a:ext cx="4079963" cy="1754326"/>
              </a:xfrm>
              <a:prstGeom prst="rect">
                <a:avLst/>
              </a:prstGeom>
              <a:blipFill>
                <a:blip r:embed="rId3"/>
                <a:stretch>
                  <a:fillRect l="-4030" r="-388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6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learning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/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800" b="0" i="1" dirty="0">
                  <a:solidFill>
                    <a:srgbClr val="660099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/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4BA0E7-4F06-46BF-DA72-766AF28D96B6}"/>
              </a:ext>
            </a:extLst>
          </p:cNvPr>
          <p:cNvGrpSpPr/>
          <p:nvPr/>
        </p:nvGrpSpPr>
        <p:grpSpPr>
          <a:xfrm>
            <a:off x="3422210" y="2160138"/>
            <a:ext cx="5423026" cy="2091350"/>
            <a:chOff x="3422210" y="2160138"/>
            <a:chExt cx="5423026" cy="20913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AF9194-27DB-FD5E-BFA7-DF4E6E611CF8}"/>
                </a:ext>
              </a:extLst>
            </p:cNvPr>
            <p:cNvSpPr/>
            <p:nvPr/>
          </p:nvSpPr>
          <p:spPr>
            <a:xfrm>
              <a:off x="3422210" y="3023857"/>
              <a:ext cx="5423026" cy="405143"/>
            </a:xfrm>
            <a:prstGeom prst="rightArrow">
              <a:avLst/>
            </a:prstGeom>
            <a:solidFill>
              <a:srgbClr val="B348D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hought Bubble: Cloud 7">
              <a:extLst>
                <a:ext uri="{FF2B5EF4-FFF2-40B4-BE49-F238E27FC236}">
                  <a16:creationId xmlns:a16="http://schemas.microsoft.com/office/drawing/2014/main" id="{6987568F-8338-92B8-C8ED-1003929E0821}"/>
                </a:ext>
              </a:extLst>
            </p:cNvPr>
            <p:cNvSpPr/>
            <p:nvPr/>
          </p:nvSpPr>
          <p:spPr>
            <a:xfrm>
              <a:off x="4626619" y="2160138"/>
              <a:ext cx="3250194" cy="209135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600" dirty="0">
                  <a:solidFill>
                    <a:srgbClr val="B348DA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67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types of learning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/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800" b="0" i="1" dirty="0">
                  <a:solidFill>
                    <a:srgbClr val="660099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/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4BA0E7-4F06-46BF-DA72-766AF28D96B6}"/>
              </a:ext>
            </a:extLst>
          </p:cNvPr>
          <p:cNvGrpSpPr/>
          <p:nvPr/>
        </p:nvGrpSpPr>
        <p:grpSpPr>
          <a:xfrm>
            <a:off x="3422210" y="2160138"/>
            <a:ext cx="5423026" cy="2091350"/>
            <a:chOff x="3422210" y="2160138"/>
            <a:chExt cx="5423026" cy="20913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AF9194-27DB-FD5E-BFA7-DF4E6E611CF8}"/>
                </a:ext>
              </a:extLst>
            </p:cNvPr>
            <p:cNvSpPr/>
            <p:nvPr/>
          </p:nvSpPr>
          <p:spPr>
            <a:xfrm>
              <a:off x="3422210" y="3023857"/>
              <a:ext cx="5423026" cy="405143"/>
            </a:xfrm>
            <a:prstGeom prst="rightArrow">
              <a:avLst/>
            </a:prstGeom>
            <a:solidFill>
              <a:srgbClr val="B348D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hought Bubble: Cloud 7">
              <a:extLst>
                <a:ext uri="{FF2B5EF4-FFF2-40B4-BE49-F238E27FC236}">
                  <a16:creationId xmlns:a16="http://schemas.microsoft.com/office/drawing/2014/main" id="{6987568F-8338-92B8-C8ED-1003929E0821}"/>
                </a:ext>
              </a:extLst>
            </p:cNvPr>
            <p:cNvSpPr/>
            <p:nvPr/>
          </p:nvSpPr>
          <p:spPr>
            <a:xfrm>
              <a:off x="4626619" y="2160138"/>
              <a:ext cx="3250194" cy="209135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B348DA"/>
                  </a:solidFill>
                  <a:latin typeface="Avenir Next" panose="020B0503020202020204"/>
                </a:rPr>
                <a:t>MLE/GD</a:t>
              </a:r>
            </a:p>
          </p:txBody>
        </p:sp>
      </p:grp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CBD59FE-BD9B-84DB-5578-E276F68B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8077" l="4231" r="90000">
                        <a14:foregroundMark x1="8077" y1="90385" x2="8077" y2="90385"/>
                        <a14:foregroundMark x1="4231" y1="95385" x2="4231" y2="95385"/>
                        <a14:foregroundMark x1="8462" y1="98077" x2="8462" y2="98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6821">
            <a:off x="5661653" y="2662680"/>
            <a:ext cx="453632" cy="45363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DD9A8BE-285A-913C-ABC7-DB48A1DC86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324034" y="2599321"/>
            <a:ext cx="580349" cy="5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809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1F604-865D-2690-B744-8FB26D5172A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Logistic Regression (LR) for?</a:t>
            </a:r>
          </a:p>
        </p:txBody>
      </p:sp>
    </p:spTree>
    <p:extLst>
      <p:ext uri="{BB962C8B-B14F-4D97-AF65-F5344CB8AC3E}">
        <p14:creationId xmlns:p14="http://schemas.microsoft.com/office/powerpoint/2010/main" val="120244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difference between MLE and GD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88C86-F7C3-8055-F2C5-496574A5E970}"/>
              </a:ext>
            </a:extLst>
          </p:cNvPr>
          <p:cNvSpPr/>
          <p:nvPr/>
        </p:nvSpPr>
        <p:spPr>
          <a:xfrm>
            <a:off x="3358836" y="1889910"/>
            <a:ext cx="1448555" cy="1448555"/>
          </a:xfrm>
          <a:prstGeom prst="ellipse">
            <a:avLst/>
          </a:prstGeom>
          <a:solidFill>
            <a:srgbClr val="FFF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6F778-D3C9-26A9-83A5-05C147049075}"/>
              </a:ext>
            </a:extLst>
          </p:cNvPr>
          <p:cNvSpPr/>
          <p:nvPr/>
        </p:nvSpPr>
        <p:spPr>
          <a:xfrm>
            <a:off x="6542638" y="4411538"/>
            <a:ext cx="1448555" cy="1448555"/>
          </a:xfrm>
          <a:prstGeom prst="ellipse">
            <a:avLst/>
          </a:prstGeom>
          <a:solidFill>
            <a:srgbClr val="485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4220-C683-F9EC-C48E-58CA285374F7}"/>
              </a:ext>
            </a:extLst>
          </p:cNvPr>
          <p:cNvCxnSpPr/>
          <p:nvPr/>
        </p:nvCxnSpPr>
        <p:spPr>
          <a:xfrm>
            <a:off x="10447700" y="1889910"/>
            <a:ext cx="0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5C96FA-73E7-20DF-F6CF-73F50FAFC791}"/>
              </a:ext>
            </a:extLst>
          </p:cNvPr>
          <p:cNvCxnSpPr/>
          <p:nvPr/>
        </p:nvCxnSpPr>
        <p:spPr>
          <a:xfrm>
            <a:off x="5177074" y="2003832"/>
            <a:ext cx="0" cy="3349783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D6301-66FA-D083-EF44-9A470440227F}"/>
              </a:ext>
            </a:extLst>
          </p:cNvPr>
          <p:cNvCxnSpPr>
            <a:cxnSpLocks/>
          </p:cNvCxnSpPr>
          <p:nvPr/>
        </p:nvCxnSpPr>
        <p:spPr>
          <a:xfrm flipH="1">
            <a:off x="4083113" y="2250542"/>
            <a:ext cx="2100404" cy="2537987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93E83-2429-22FE-4B56-4770AF0983BA}"/>
              </a:ext>
            </a:extLst>
          </p:cNvPr>
          <p:cNvCxnSpPr>
            <a:cxnSpLocks/>
          </p:cNvCxnSpPr>
          <p:nvPr/>
        </p:nvCxnSpPr>
        <p:spPr>
          <a:xfrm flipH="1">
            <a:off x="4839078" y="2891829"/>
            <a:ext cx="2100404" cy="2537987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0DD4C-2B7B-2C34-725F-4F5F138D1E57}"/>
              </a:ext>
            </a:extLst>
          </p:cNvPr>
          <p:cNvCxnSpPr>
            <a:cxnSpLocks/>
          </p:cNvCxnSpPr>
          <p:nvPr/>
        </p:nvCxnSpPr>
        <p:spPr>
          <a:xfrm flipH="1">
            <a:off x="3358836" y="3662881"/>
            <a:ext cx="4716855" cy="400616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3AB44C-D237-4354-A9FF-48F1EA2FFC96}"/>
              </a:ext>
            </a:extLst>
          </p:cNvPr>
          <p:cNvCxnSpPr>
            <a:cxnSpLocks/>
          </p:cNvCxnSpPr>
          <p:nvPr/>
        </p:nvCxnSpPr>
        <p:spPr>
          <a:xfrm flipH="1">
            <a:off x="4589353" y="1927631"/>
            <a:ext cx="2055891" cy="3694571"/>
          </a:xfrm>
          <a:prstGeom prst="line">
            <a:avLst/>
          </a:prstGeom>
          <a:ln>
            <a:solidFill>
              <a:srgbClr val="B348DA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5D5E7-A228-D185-042B-8FC864A7B4E7}"/>
              </a:ext>
            </a:extLst>
          </p:cNvPr>
          <p:cNvSpPr txBox="1"/>
          <p:nvPr/>
        </p:nvSpPr>
        <p:spPr>
          <a:xfrm>
            <a:off x="9511717" y="5239693"/>
            <a:ext cx="21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Place the stick to separate as clearly as possible one ball from another</a:t>
            </a:r>
          </a:p>
        </p:txBody>
      </p:sp>
    </p:spTree>
    <p:extLst>
      <p:ext uri="{BB962C8B-B14F-4D97-AF65-F5344CB8AC3E}">
        <p14:creationId xmlns:p14="http://schemas.microsoft.com/office/powerpoint/2010/main" val="29903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difference between MLE and GD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88C86-F7C3-8055-F2C5-496574A5E970}"/>
              </a:ext>
            </a:extLst>
          </p:cNvPr>
          <p:cNvSpPr/>
          <p:nvPr/>
        </p:nvSpPr>
        <p:spPr>
          <a:xfrm>
            <a:off x="3358836" y="1889910"/>
            <a:ext cx="1448555" cy="1448555"/>
          </a:xfrm>
          <a:prstGeom prst="ellipse">
            <a:avLst/>
          </a:prstGeom>
          <a:solidFill>
            <a:srgbClr val="FFF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6F778-D3C9-26A9-83A5-05C147049075}"/>
              </a:ext>
            </a:extLst>
          </p:cNvPr>
          <p:cNvSpPr/>
          <p:nvPr/>
        </p:nvSpPr>
        <p:spPr>
          <a:xfrm>
            <a:off x="6542638" y="4411538"/>
            <a:ext cx="1448555" cy="1448555"/>
          </a:xfrm>
          <a:prstGeom prst="ellipse">
            <a:avLst/>
          </a:prstGeom>
          <a:solidFill>
            <a:srgbClr val="485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4220-C683-F9EC-C48E-58CA285374F7}"/>
              </a:ext>
            </a:extLst>
          </p:cNvPr>
          <p:cNvCxnSpPr/>
          <p:nvPr/>
        </p:nvCxnSpPr>
        <p:spPr>
          <a:xfrm>
            <a:off x="10447700" y="1889910"/>
            <a:ext cx="0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5D5E7-A228-D185-042B-8FC864A7B4E7}"/>
              </a:ext>
            </a:extLst>
          </p:cNvPr>
          <p:cNvSpPr txBox="1"/>
          <p:nvPr/>
        </p:nvSpPr>
        <p:spPr>
          <a:xfrm>
            <a:off x="9511717" y="5239693"/>
            <a:ext cx="21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Place the stick to separate as clearly as possible one ball from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AE224-3464-D70E-0753-AEA412E5E98F}"/>
              </a:ext>
            </a:extLst>
          </p:cNvPr>
          <p:cNvSpPr txBox="1"/>
          <p:nvPr/>
        </p:nvSpPr>
        <p:spPr>
          <a:xfrm>
            <a:off x="8183960" y="1520578"/>
            <a:ext cx="1327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B348DA"/>
                </a:solidFill>
                <a:latin typeface="Avenir Next" panose="020B0503020202020204"/>
              </a:rPr>
              <a:t>MLE</a:t>
            </a:r>
            <a:endParaRPr lang="en-GB" sz="4800" dirty="0">
              <a:latin typeface="Avenir Next" panose="020B0503020202020204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8471D36-9D8D-D991-2C88-BDF623001D52}"/>
              </a:ext>
            </a:extLst>
          </p:cNvPr>
          <p:cNvSpPr/>
          <p:nvPr/>
        </p:nvSpPr>
        <p:spPr>
          <a:xfrm rot="18465835">
            <a:off x="5072868" y="2845068"/>
            <a:ext cx="787651" cy="2607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5DE50-710A-E682-FF33-14A414D024E7}"/>
              </a:ext>
            </a:extLst>
          </p:cNvPr>
          <p:cNvCxnSpPr>
            <a:cxnSpLocks/>
          </p:cNvCxnSpPr>
          <p:nvPr/>
        </p:nvCxnSpPr>
        <p:spPr>
          <a:xfrm flipH="1">
            <a:off x="4159632" y="2314908"/>
            <a:ext cx="2894041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2691CB-E6F6-188A-8D7B-E53E9B37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077" l="4231" r="90000">
                        <a14:foregroundMark x1="8077" y1="90385" x2="8077" y2="90385"/>
                        <a14:foregroundMark x1="4231" y1="95385" x2="4231" y2="95385"/>
                        <a14:foregroundMark x1="8462" y1="98077" x2="8462" y2="98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35358">
            <a:off x="4698501" y="1964587"/>
            <a:ext cx="2148954" cy="21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0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difference between MLE and GD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88C86-F7C3-8055-F2C5-496574A5E970}"/>
              </a:ext>
            </a:extLst>
          </p:cNvPr>
          <p:cNvSpPr/>
          <p:nvPr/>
        </p:nvSpPr>
        <p:spPr>
          <a:xfrm>
            <a:off x="3358836" y="1889910"/>
            <a:ext cx="1448555" cy="1448555"/>
          </a:xfrm>
          <a:prstGeom prst="ellipse">
            <a:avLst/>
          </a:prstGeom>
          <a:solidFill>
            <a:srgbClr val="FFF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6F778-D3C9-26A9-83A5-05C147049075}"/>
              </a:ext>
            </a:extLst>
          </p:cNvPr>
          <p:cNvSpPr/>
          <p:nvPr/>
        </p:nvSpPr>
        <p:spPr>
          <a:xfrm>
            <a:off x="6542638" y="4411538"/>
            <a:ext cx="1448555" cy="1448555"/>
          </a:xfrm>
          <a:prstGeom prst="ellipse">
            <a:avLst/>
          </a:prstGeom>
          <a:solidFill>
            <a:srgbClr val="485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4220-C683-F9EC-C48E-58CA285374F7}"/>
              </a:ext>
            </a:extLst>
          </p:cNvPr>
          <p:cNvCxnSpPr/>
          <p:nvPr/>
        </p:nvCxnSpPr>
        <p:spPr>
          <a:xfrm>
            <a:off x="10447700" y="1889910"/>
            <a:ext cx="0" cy="3349783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5D5E7-A228-D185-042B-8FC864A7B4E7}"/>
              </a:ext>
            </a:extLst>
          </p:cNvPr>
          <p:cNvSpPr txBox="1"/>
          <p:nvPr/>
        </p:nvSpPr>
        <p:spPr>
          <a:xfrm>
            <a:off x="9511717" y="5239693"/>
            <a:ext cx="21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Place the stick to separate as clearly as possible one ball from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AE224-3464-D70E-0753-AEA412E5E98F}"/>
              </a:ext>
            </a:extLst>
          </p:cNvPr>
          <p:cNvSpPr txBox="1"/>
          <p:nvPr/>
        </p:nvSpPr>
        <p:spPr>
          <a:xfrm>
            <a:off x="8183960" y="1520578"/>
            <a:ext cx="1327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B348DA"/>
                </a:solidFill>
                <a:latin typeface="Avenir Next" panose="020B0503020202020204"/>
              </a:rPr>
              <a:t>GD</a:t>
            </a:r>
            <a:endParaRPr lang="en-GB" sz="4800" dirty="0">
              <a:latin typeface="Avenir Next" panose="020B050302020202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5DE50-710A-E682-FF33-14A414D024E7}"/>
              </a:ext>
            </a:extLst>
          </p:cNvPr>
          <p:cNvCxnSpPr>
            <a:cxnSpLocks/>
          </p:cNvCxnSpPr>
          <p:nvPr/>
        </p:nvCxnSpPr>
        <p:spPr>
          <a:xfrm flipH="1">
            <a:off x="5441548" y="2736646"/>
            <a:ext cx="2171647" cy="2586592"/>
          </a:xfrm>
          <a:prstGeom prst="line">
            <a:avLst/>
          </a:prstGeom>
          <a:ln>
            <a:solidFill>
              <a:srgbClr val="B348D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019334-F658-8D53-1D89-6594565E00FA}"/>
              </a:ext>
            </a:extLst>
          </p:cNvPr>
          <p:cNvGrpSpPr/>
          <p:nvPr/>
        </p:nvGrpSpPr>
        <p:grpSpPr>
          <a:xfrm rot="2426902">
            <a:off x="4264500" y="3032123"/>
            <a:ext cx="3092754" cy="1462680"/>
            <a:chOff x="5227377" y="2602327"/>
            <a:chExt cx="3092754" cy="146268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8D1CFA-D5DD-0B89-AD37-28958950C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32550" t="27424" r="20716" b="28798"/>
            <a:stretch/>
          </p:blipFill>
          <p:spPr>
            <a:xfrm>
              <a:off x="6773754" y="2616451"/>
              <a:ext cx="1546377" cy="1448556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983E4BB-4BEE-272D-C452-2FB8DAD0C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32550" t="27424" r="20716" b="28798"/>
            <a:stretch/>
          </p:blipFill>
          <p:spPr>
            <a:xfrm flipH="1">
              <a:off x="5227377" y="2602327"/>
              <a:ext cx="1546377" cy="1448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92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10482 -0.05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2 -0.05116 L -0.06537 0.028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7 0.02894 L -0.08907 0.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0.0002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correct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Log-Loss = 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blipFill>
                <a:blip r:embed="rId4"/>
                <a:stretch>
                  <a:fillRect l="-1069" t="-3113"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0.0002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correct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Log-Loss ≈ 0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blipFill>
                <a:blip r:embed="rId4"/>
                <a:stretch>
                  <a:fillRect l="-1069" t="-3113"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8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0.9992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incorrect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Log-Loss = 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blipFill>
                <a:blip r:embed="rId4"/>
                <a:stretch>
                  <a:fillRect l="-1069" t="-3113"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4881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loss function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1262-653F-39A1-A639-761E0342D8F8}"/>
              </a:ext>
            </a:extLst>
          </p:cNvPr>
          <p:cNvSpPr txBox="1"/>
          <p:nvPr/>
        </p:nvSpPr>
        <p:spPr>
          <a:xfrm>
            <a:off x="6029608" y="1557196"/>
            <a:ext cx="46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How we measure the “</a:t>
            </a:r>
            <a:r>
              <a:rPr lang="en-GB" dirty="0">
                <a:solidFill>
                  <a:srgbClr val="B348DA"/>
                </a:solidFill>
                <a:latin typeface="Avenir Next" panose="020B0503020202020204"/>
              </a:rPr>
              <a:t>badness</a:t>
            </a:r>
            <a:r>
              <a:rPr lang="en-GB" dirty="0">
                <a:latin typeface="Avenir Next" panose="020B0503020202020204"/>
              </a:rPr>
              <a:t>” of a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IN LR, we can use Binary Cross-Entropy (Log-Loss) function: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/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e>
                      <m:sub>
                        <m:r>
                          <a:rPr lang="es-ES" sz="2400" i="1">
                            <a:solidFill>
                              <a:srgbClr val="ED73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/>
                  </a:rPr>
                  <a:t> = 0.9992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0761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76132"/>
                    </a:solidFill>
                    <a:latin typeface="Avenir Next" panose="020B0503020202020204"/>
                  </a:rPr>
                  <a:t> </a:t>
                </a:r>
                <a:r>
                  <a:rPr lang="en-GB" sz="2400" dirty="0">
                    <a:latin typeface="Avenir Next" panose="020B0503020202020204"/>
                  </a:rPr>
                  <a:t>= 0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Correctness = incorrect</a:t>
                </a:r>
              </a:p>
              <a:p>
                <a:r>
                  <a:rPr lang="en-GB" sz="2400" dirty="0">
                    <a:latin typeface="Avenir Next" panose="020B0503020202020204"/>
                  </a:rPr>
                  <a:t>Log-Loss ≈ 7.1309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CDB8AC-CCF4-6C8C-80FA-AD710B68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71" y="4187083"/>
                <a:ext cx="9125893" cy="1569660"/>
              </a:xfrm>
              <a:prstGeom prst="rect">
                <a:avLst/>
              </a:prstGeom>
              <a:blipFill>
                <a:blip r:embed="rId4"/>
                <a:stretch>
                  <a:fillRect l="-1069" t="-3113"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70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Maximum Likelihood Estimation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Find the minimum in Log-Loss: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1FE5EF-2BC0-4178-6E70-5D8F5DEB9AD0}"/>
                  </a:ext>
                </a:extLst>
              </p:cNvPr>
              <p:cNvSpPr txBox="1"/>
              <p:nvPr/>
            </p:nvSpPr>
            <p:spPr>
              <a:xfrm>
                <a:off x="1533053" y="396074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Find the parameters that minimizes Log-Loss: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1FE5EF-2BC0-4178-6E70-5D8F5D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53" y="3960746"/>
                <a:ext cx="9125893" cy="1470211"/>
              </a:xfrm>
              <a:prstGeom prst="rect">
                <a:avLst/>
              </a:prstGeom>
              <a:blipFill>
                <a:blip r:embed="rId4"/>
                <a:stretch>
                  <a:fillRect l="-1001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9379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Gradient Decent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/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Avenir Next" panose="020B0503020202020204"/>
                  </a:rPr>
                  <a:t>Gradually subtract the loss to each of the parameters: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rgbClr val="ED738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0761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ED738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262376-9245-1628-0909-0EF51165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2423166"/>
                <a:ext cx="9125893" cy="1470211"/>
              </a:xfrm>
              <a:prstGeom prst="rect">
                <a:avLst/>
              </a:prstGeom>
              <a:blipFill>
                <a:blip r:embed="rId3"/>
                <a:stretch>
                  <a:fillRect l="-1069" t="-3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1FE5EF-2BC0-4178-6E70-5D8F5DEB9AD0}"/>
              </a:ext>
            </a:extLst>
          </p:cNvPr>
          <p:cNvSpPr txBox="1"/>
          <p:nvPr/>
        </p:nvSpPr>
        <p:spPr>
          <a:xfrm>
            <a:off x="1533053" y="3960746"/>
            <a:ext cx="912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Avenir Next" panose="020B0503020202020204"/>
              </a:rPr>
              <a:t>This</a:t>
            </a:r>
            <a:r>
              <a:rPr lang="es-ES" sz="2400" dirty="0">
                <a:latin typeface="Avenir Next" panose="020B0503020202020204"/>
              </a:rPr>
              <a:t> </a:t>
            </a:r>
            <a:r>
              <a:rPr lang="es-ES" sz="2400" dirty="0" err="1">
                <a:latin typeface="Avenir Next" panose="020B0503020202020204"/>
              </a:rPr>
              <a:t>is</a:t>
            </a:r>
            <a:r>
              <a:rPr lang="es-ES" sz="2400" dirty="0">
                <a:latin typeface="Avenir Next" panose="020B0503020202020204"/>
              </a:rPr>
              <a:t> done </a:t>
            </a:r>
            <a:r>
              <a:rPr lang="es-ES" sz="2400" dirty="0" err="1">
                <a:latin typeface="Avenir Next" panose="020B0503020202020204"/>
              </a:rPr>
              <a:t>via</a:t>
            </a:r>
            <a:r>
              <a:rPr lang="es-ES" sz="2400" dirty="0">
                <a:latin typeface="Avenir Next" panose="020B0503020202020204"/>
              </a:rPr>
              <a:t> a </a:t>
            </a:r>
            <a:r>
              <a:rPr lang="es-ES" sz="2400" dirty="0" err="1">
                <a:latin typeface="Avenir Next" panose="020B0503020202020204"/>
              </a:rPr>
              <a:t>specific</a:t>
            </a:r>
            <a:r>
              <a:rPr lang="es-ES" sz="2400" dirty="0">
                <a:latin typeface="Avenir Next" panose="020B0503020202020204"/>
              </a:rPr>
              <a:t> set </a:t>
            </a:r>
            <a:r>
              <a:rPr lang="es-ES" sz="2400" dirty="0" err="1">
                <a:latin typeface="Avenir Next" panose="020B0503020202020204"/>
              </a:rPr>
              <a:t>of</a:t>
            </a:r>
            <a:r>
              <a:rPr lang="es-ES" sz="2400" dirty="0">
                <a:latin typeface="Avenir Next" panose="020B0503020202020204"/>
              </a:rPr>
              <a:t> </a:t>
            </a:r>
            <a:r>
              <a:rPr lang="es-ES" sz="2400" dirty="0" err="1">
                <a:latin typeface="Avenir Next" panose="020B0503020202020204"/>
              </a:rPr>
              <a:t>steps</a:t>
            </a:r>
            <a:r>
              <a:rPr lang="es-ES" sz="2400" dirty="0">
                <a:latin typeface="Avenir Next" panose="020B0503020202020204"/>
              </a:rPr>
              <a:t> </a:t>
            </a:r>
            <a:r>
              <a:rPr lang="es-ES" sz="2400" dirty="0" err="1">
                <a:latin typeface="Avenir Next" panose="020B0503020202020204"/>
              </a:rPr>
              <a:t>involving</a:t>
            </a:r>
            <a:r>
              <a:rPr lang="es-ES" sz="2400" dirty="0">
                <a:latin typeface="Avenir Next" panose="020B0503020202020204"/>
              </a:rPr>
              <a:t> </a:t>
            </a:r>
            <a:r>
              <a:rPr lang="es-ES" sz="2400" dirty="0" err="1">
                <a:latin typeface="Avenir Next" panose="020B0503020202020204"/>
              </a:rPr>
              <a:t>direction</a:t>
            </a:r>
            <a:r>
              <a:rPr lang="es-ES" sz="2400" dirty="0">
                <a:latin typeface="Avenir Next" panose="020B0503020202020204"/>
              </a:rPr>
              <a:t>, </a:t>
            </a:r>
            <a:r>
              <a:rPr lang="es-ES" sz="2400" dirty="0" err="1">
                <a:latin typeface="Avenir Next" panose="020B0503020202020204"/>
              </a:rPr>
              <a:t>chain</a:t>
            </a:r>
            <a:r>
              <a:rPr lang="es-ES" sz="2400" dirty="0">
                <a:latin typeface="Avenir Next" panose="020B0503020202020204"/>
              </a:rPr>
              <a:t> rules, etc.</a:t>
            </a:r>
            <a:endParaRPr lang="en-GB" sz="2400" dirty="0"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269626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Implementation </a:t>
            </a:r>
            <a:r>
              <a:rPr lang="en-GB" dirty="0"/>
              <a:t>– final parameters</a:t>
            </a:r>
            <a:endParaRPr lang="en-GB" dirty="0">
              <a:solidFill>
                <a:srgbClr val="66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/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800" b="0" i="1" dirty="0">
                  <a:solidFill>
                    <a:srgbClr val="660099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C4CF9-EFE1-37A2-4686-43AC9902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5" y="2442398"/>
                <a:ext cx="243055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/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latin typeface="Avenir Next" panose="020B0503020202020204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srgbClr val="660099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800" dirty="0">
                  <a:latin typeface="Avenir Next" panose="020B0503020202020204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035F6B-3584-995A-F4DC-C644283A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46" y="2513316"/>
                <a:ext cx="243055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4BA0E7-4F06-46BF-DA72-766AF28D96B6}"/>
              </a:ext>
            </a:extLst>
          </p:cNvPr>
          <p:cNvGrpSpPr/>
          <p:nvPr/>
        </p:nvGrpSpPr>
        <p:grpSpPr>
          <a:xfrm>
            <a:off x="3422210" y="2160138"/>
            <a:ext cx="5423026" cy="2091350"/>
            <a:chOff x="3422210" y="2160138"/>
            <a:chExt cx="5423026" cy="20913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AF9194-27DB-FD5E-BFA7-DF4E6E611CF8}"/>
                </a:ext>
              </a:extLst>
            </p:cNvPr>
            <p:cNvSpPr/>
            <p:nvPr/>
          </p:nvSpPr>
          <p:spPr>
            <a:xfrm>
              <a:off x="3422210" y="3023857"/>
              <a:ext cx="5423026" cy="405143"/>
            </a:xfrm>
            <a:prstGeom prst="rightArrow">
              <a:avLst/>
            </a:prstGeom>
            <a:solidFill>
              <a:srgbClr val="B348D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hought Bubble: Cloud 7">
              <a:extLst>
                <a:ext uri="{FF2B5EF4-FFF2-40B4-BE49-F238E27FC236}">
                  <a16:creationId xmlns:a16="http://schemas.microsoft.com/office/drawing/2014/main" id="{6987568F-8338-92B8-C8ED-1003929E0821}"/>
                </a:ext>
              </a:extLst>
            </p:cNvPr>
            <p:cNvSpPr/>
            <p:nvPr/>
          </p:nvSpPr>
          <p:spPr>
            <a:xfrm>
              <a:off x="4626619" y="2160138"/>
              <a:ext cx="3250194" cy="209135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B348DA"/>
                  </a:solidFill>
                  <a:latin typeface="Avenir Next" panose="020B0503020202020204"/>
                </a:rPr>
                <a:t>MLE/GD</a:t>
              </a:r>
            </a:p>
          </p:txBody>
        </p:sp>
      </p:grp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CBD59FE-BD9B-84DB-5578-E276F68B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8077" l="4231" r="90000">
                        <a14:foregroundMark x1="8077" y1="90385" x2="8077" y2="90385"/>
                        <a14:foregroundMark x1="4231" y1="95385" x2="4231" y2="95385"/>
                        <a14:foregroundMark x1="8462" y1="98077" x2="8462" y2="98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6821">
            <a:off x="5661653" y="2662680"/>
            <a:ext cx="453632" cy="45363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DD9A8BE-285A-913C-ABC7-DB48A1DC86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324034" y="2599321"/>
            <a:ext cx="580349" cy="5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2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– machine learning model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F8D48-7399-4A0E-E7FA-91882AD75994}"/>
              </a:ext>
            </a:extLst>
          </p:cNvPr>
          <p:cNvSpPr/>
          <p:nvPr/>
        </p:nvSpPr>
        <p:spPr>
          <a:xfrm>
            <a:off x="1964583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latin typeface="Avenir Next" panose="020B0503020202020204"/>
              </a:rPr>
              <a:t>Train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42FF8-B1C9-719A-F64C-C20C132D6CC5}"/>
              </a:ext>
            </a:extLst>
          </p:cNvPr>
          <p:cNvSpPr/>
          <p:nvPr/>
        </p:nvSpPr>
        <p:spPr>
          <a:xfrm>
            <a:off x="4356455" y="3617959"/>
            <a:ext cx="460979" cy="539258"/>
          </a:xfrm>
          <a:custGeom>
            <a:avLst/>
            <a:gdLst>
              <a:gd name="connsiteX0" fmla="*/ 0 w 460979"/>
              <a:gd name="connsiteY0" fmla="*/ 107852 h 539258"/>
              <a:gd name="connsiteX1" fmla="*/ 230490 w 460979"/>
              <a:gd name="connsiteY1" fmla="*/ 107852 h 539258"/>
              <a:gd name="connsiteX2" fmla="*/ 230490 w 460979"/>
              <a:gd name="connsiteY2" fmla="*/ 0 h 539258"/>
              <a:gd name="connsiteX3" fmla="*/ 460979 w 460979"/>
              <a:gd name="connsiteY3" fmla="*/ 269629 h 539258"/>
              <a:gd name="connsiteX4" fmla="*/ 230490 w 460979"/>
              <a:gd name="connsiteY4" fmla="*/ 539258 h 539258"/>
              <a:gd name="connsiteX5" fmla="*/ 230490 w 460979"/>
              <a:gd name="connsiteY5" fmla="*/ 431406 h 539258"/>
              <a:gd name="connsiteX6" fmla="*/ 0 w 460979"/>
              <a:gd name="connsiteY6" fmla="*/ 431406 h 539258"/>
              <a:gd name="connsiteX7" fmla="*/ 0 w 460979"/>
              <a:gd name="connsiteY7" fmla="*/ 107852 h 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79" h="539258">
                <a:moveTo>
                  <a:pt x="0" y="107852"/>
                </a:moveTo>
                <a:lnTo>
                  <a:pt x="230490" y="107852"/>
                </a:lnTo>
                <a:lnTo>
                  <a:pt x="230490" y="0"/>
                </a:lnTo>
                <a:lnTo>
                  <a:pt x="460979" y="269629"/>
                </a:lnTo>
                <a:lnTo>
                  <a:pt x="230490" y="539258"/>
                </a:lnTo>
                <a:lnTo>
                  <a:pt x="230490" y="431406"/>
                </a:lnTo>
                <a:lnTo>
                  <a:pt x="0" y="431406"/>
                </a:lnTo>
                <a:lnTo>
                  <a:pt x="0" y="107852"/>
                </a:lnTo>
                <a:close/>
              </a:path>
            </a:pathLst>
          </a:custGeom>
          <a:solidFill>
            <a:srgbClr val="3B054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52" rIns="138294" bIns="10785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>
              <a:latin typeface="Avenir Next" panose="020B050302020202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391465-F01E-8FA4-145A-1C8D077581DD}"/>
              </a:ext>
            </a:extLst>
          </p:cNvPr>
          <p:cNvSpPr/>
          <p:nvPr/>
        </p:nvSpPr>
        <p:spPr>
          <a:xfrm>
            <a:off x="5008784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latin typeface="Avenir Next" panose="020B0503020202020204"/>
              </a:rPr>
              <a:t>Recognise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C20A0E-9F35-5B2D-E7C3-97BFC94811D0}"/>
              </a:ext>
            </a:extLst>
          </p:cNvPr>
          <p:cNvSpPr/>
          <p:nvPr/>
        </p:nvSpPr>
        <p:spPr>
          <a:xfrm>
            <a:off x="7400657" y="3617959"/>
            <a:ext cx="460979" cy="539258"/>
          </a:xfrm>
          <a:custGeom>
            <a:avLst/>
            <a:gdLst>
              <a:gd name="connsiteX0" fmla="*/ 0 w 460979"/>
              <a:gd name="connsiteY0" fmla="*/ 107852 h 539258"/>
              <a:gd name="connsiteX1" fmla="*/ 230490 w 460979"/>
              <a:gd name="connsiteY1" fmla="*/ 107852 h 539258"/>
              <a:gd name="connsiteX2" fmla="*/ 230490 w 460979"/>
              <a:gd name="connsiteY2" fmla="*/ 0 h 539258"/>
              <a:gd name="connsiteX3" fmla="*/ 460979 w 460979"/>
              <a:gd name="connsiteY3" fmla="*/ 269629 h 539258"/>
              <a:gd name="connsiteX4" fmla="*/ 230490 w 460979"/>
              <a:gd name="connsiteY4" fmla="*/ 539258 h 539258"/>
              <a:gd name="connsiteX5" fmla="*/ 230490 w 460979"/>
              <a:gd name="connsiteY5" fmla="*/ 431406 h 539258"/>
              <a:gd name="connsiteX6" fmla="*/ 0 w 460979"/>
              <a:gd name="connsiteY6" fmla="*/ 431406 h 539258"/>
              <a:gd name="connsiteX7" fmla="*/ 0 w 460979"/>
              <a:gd name="connsiteY7" fmla="*/ 107852 h 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79" h="539258">
                <a:moveTo>
                  <a:pt x="0" y="107852"/>
                </a:moveTo>
                <a:lnTo>
                  <a:pt x="230490" y="107852"/>
                </a:lnTo>
                <a:lnTo>
                  <a:pt x="230490" y="0"/>
                </a:lnTo>
                <a:lnTo>
                  <a:pt x="460979" y="269629"/>
                </a:lnTo>
                <a:lnTo>
                  <a:pt x="230490" y="539258"/>
                </a:lnTo>
                <a:lnTo>
                  <a:pt x="230490" y="431406"/>
                </a:lnTo>
                <a:lnTo>
                  <a:pt x="0" y="431406"/>
                </a:lnTo>
                <a:lnTo>
                  <a:pt x="0" y="107852"/>
                </a:lnTo>
                <a:close/>
              </a:path>
            </a:pathLst>
          </a:custGeom>
          <a:solidFill>
            <a:srgbClr val="3B054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52" rIns="138294" bIns="10785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>
              <a:latin typeface="Avenir Next" panose="020B050302020202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55BB967-F6E4-0743-BC38-29BA42F2BD38}"/>
              </a:ext>
            </a:extLst>
          </p:cNvPr>
          <p:cNvSpPr/>
          <p:nvPr/>
        </p:nvSpPr>
        <p:spPr>
          <a:xfrm>
            <a:off x="8052986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latin typeface="Avenir Next" panose="020B0503020202020204"/>
              </a:rPr>
              <a:t>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BA9ED-96E8-60FB-BF7B-135E6183F6EA}"/>
              </a:ext>
            </a:extLst>
          </p:cNvPr>
          <p:cNvSpPr txBox="1"/>
          <p:nvPr/>
        </p:nvSpPr>
        <p:spPr>
          <a:xfrm rot="2482286">
            <a:off x="1878944" y="2361997"/>
            <a:ext cx="160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Large </a:t>
            </a:r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d</a:t>
            </a:r>
            <a:r>
              <a:rPr lang="en-GB" dirty="0">
                <a:latin typeface="Avenir Next" panose="020B0503020202020204"/>
              </a:rPr>
              <a:t>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B4E5C-255D-4A9A-AD12-BC02D7224E97}"/>
              </a:ext>
            </a:extLst>
          </p:cNvPr>
          <p:cNvSpPr txBox="1"/>
          <p:nvPr/>
        </p:nvSpPr>
        <p:spPr>
          <a:xfrm rot="2482286">
            <a:off x="5507796" y="2468481"/>
            <a:ext cx="11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New </a:t>
            </a:r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d</a:t>
            </a:r>
            <a:r>
              <a:rPr lang="en-GB" dirty="0">
                <a:latin typeface="Avenir Next" panose="020B0503020202020204"/>
              </a:rPr>
              <a:t>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8293D-33E8-2C7B-0557-524EFA3D5DE1}"/>
              </a:ext>
            </a:extLst>
          </p:cNvPr>
          <p:cNvSpPr txBox="1"/>
          <p:nvPr/>
        </p:nvSpPr>
        <p:spPr>
          <a:xfrm rot="19117714" flipH="1">
            <a:off x="8473546" y="2348886"/>
            <a:ext cx="153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/>
              </a:rPr>
              <a:t>Into a </a:t>
            </a:r>
            <a:r>
              <a:rPr lang="en-GB" dirty="0">
                <a:solidFill>
                  <a:srgbClr val="660099"/>
                </a:solidFill>
                <a:latin typeface="Avenir Next" panose="020B0503020202020204"/>
              </a:rPr>
              <a:t>c</a:t>
            </a:r>
            <a:r>
              <a:rPr lang="en-GB" dirty="0">
                <a:latin typeface="Avenir Next" panose="020B0503020202020204"/>
              </a:rPr>
              <a:t>lass</a:t>
            </a:r>
          </a:p>
        </p:txBody>
      </p:sp>
    </p:spTree>
    <p:extLst>
      <p:ext uri="{BB962C8B-B14F-4D97-AF65-F5344CB8AC3E}">
        <p14:creationId xmlns:p14="http://schemas.microsoft.com/office/powerpoint/2010/main" val="324026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05BE1-034F-4DF7-B561-D4661EF99D5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7081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393C-93D2-0068-0026-3F8042EE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9917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05BE1-034F-4DF7-B561-D4661EF99D5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EEG Feeling Emotions</a:t>
            </a:r>
          </a:p>
        </p:txBody>
      </p:sp>
    </p:spTree>
    <p:extLst>
      <p:ext uri="{BB962C8B-B14F-4D97-AF65-F5344CB8AC3E}">
        <p14:creationId xmlns:p14="http://schemas.microsoft.com/office/powerpoint/2010/main" val="33892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3B80-E20C-5240-0779-82332F9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EBEC-995F-7D08-E522-16CE60FA1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86622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- characteristics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DF0EF5-5735-C086-6E7D-F4BB2131FEFA}"/>
              </a:ext>
            </a:extLst>
          </p:cNvPr>
          <p:cNvSpPr/>
          <p:nvPr/>
        </p:nvSpPr>
        <p:spPr>
          <a:xfrm>
            <a:off x="1694630" y="3168675"/>
            <a:ext cx="2595208" cy="1557125"/>
          </a:xfrm>
          <a:custGeom>
            <a:avLst/>
            <a:gdLst>
              <a:gd name="connsiteX0" fmla="*/ 0 w 2595208"/>
              <a:gd name="connsiteY0" fmla="*/ 0 h 1557125"/>
              <a:gd name="connsiteX1" fmla="*/ 2595208 w 2595208"/>
              <a:gd name="connsiteY1" fmla="*/ 0 h 1557125"/>
              <a:gd name="connsiteX2" fmla="*/ 2595208 w 2595208"/>
              <a:gd name="connsiteY2" fmla="*/ 1557125 h 1557125"/>
              <a:gd name="connsiteX3" fmla="*/ 0 w 2595208"/>
              <a:gd name="connsiteY3" fmla="*/ 1557125 h 1557125"/>
              <a:gd name="connsiteX4" fmla="*/ 0 w 2595208"/>
              <a:gd name="connsiteY4" fmla="*/ 0 h 155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5208" h="1557125">
                <a:moveTo>
                  <a:pt x="0" y="0"/>
                </a:moveTo>
                <a:lnTo>
                  <a:pt x="2595208" y="0"/>
                </a:lnTo>
                <a:lnTo>
                  <a:pt x="2595208" y="1557125"/>
                </a:lnTo>
                <a:lnTo>
                  <a:pt x="0" y="1557125"/>
                </a:lnTo>
                <a:lnTo>
                  <a:pt x="0" y="0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>
                <a:latin typeface="Avenir Next" panose="020B0503020202020204"/>
              </a:rPr>
              <a:t>Supervised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F58BCC-F805-D168-AEE6-9056EF424BBA}"/>
              </a:ext>
            </a:extLst>
          </p:cNvPr>
          <p:cNvSpPr/>
          <p:nvPr/>
        </p:nvSpPr>
        <p:spPr>
          <a:xfrm>
            <a:off x="8478563" y="3168674"/>
            <a:ext cx="2595208" cy="1557125"/>
          </a:xfrm>
          <a:custGeom>
            <a:avLst/>
            <a:gdLst>
              <a:gd name="connsiteX0" fmla="*/ 0 w 2595208"/>
              <a:gd name="connsiteY0" fmla="*/ 0 h 1557125"/>
              <a:gd name="connsiteX1" fmla="*/ 2595208 w 2595208"/>
              <a:gd name="connsiteY1" fmla="*/ 0 h 1557125"/>
              <a:gd name="connsiteX2" fmla="*/ 2595208 w 2595208"/>
              <a:gd name="connsiteY2" fmla="*/ 1557125 h 1557125"/>
              <a:gd name="connsiteX3" fmla="*/ 0 w 2595208"/>
              <a:gd name="connsiteY3" fmla="*/ 1557125 h 1557125"/>
              <a:gd name="connsiteX4" fmla="*/ 0 w 2595208"/>
              <a:gd name="connsiteY4" fmla="*/ 0 h 155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5208" h="1557125">
                <a:moveTo>
                  <a:pt x="0" y="0"/>
                </a:moveTo>
                <a:lnTo>
                  <a:pt x="2595208" y="0"/>
                </a:lnTo>
                <a:lnTo>
                  <a:pt x="2595208" y="1557125"/>
                </a:lnTo>
                <a:lnTo>
                  <a:pt x="0" y="1557125"/>
                </a:lnTo>
                <a:lnTo>
                  <a:pt x="0" y="0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>
                <a:latin typeface="Avenir Next" panose="020B0503020202020204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38968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6A4C95-D6A1-D51E-5CA5-382F988805A1}"/>
              </a:ext>
            </a:extLst>
          </p:cNvPr>
          <p:cNvSpPr/>
          <p:nvPr/>
        </p:nvSpPr>
        <p:spPr>
          <a:xfrm>
            <a:off x="5400767" y="3187569"/>
            <a:ext cx="1238062" cy="1720159"/>
          </a:xfrm>
          <a:prstGeom prst="rect">
            <a:avLst/>
          </a:prstGeom>
          <a:solidFill>
            <a:srgbClr val="B348DA"/>
          </a:solidFill>
          <a:ln>
            <a:solidFill>
              <a:srgbClr val="66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/>
              </a:rPr>
              <a:t>LR </a:t>
            </a:r>
            <a:r>
              <a:rPr lang="en-GB" dirty="0">
                <a:solidFill>
                  <a:schemeClr val="tx1"/>
                </a:solidFill>
                <a:latin typeface="Avenir Next" panose="020B0503020202020204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- visualisation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EB16453-5B61-8F03-3759-B2FA9EB2AA64}"/>
              </a:ext>
            </a:extLst>
          </p:cNvPr>
          <p:cNvSpPr/>
          <p:nvPr/>
        </p:nvSpPr>
        <p:spPr>
          <a:xfrm rot="5400000">
            <a:off x="5444903" y="2571934"/>
            <a:ext cx="1149790" cy="1238061"/>
          </a:xfrm>
          <a:prstGeom prst="chevron">
            <a:avLst/>
          </a:prstGeom>
          <a:solidFill>
            <a:srgbClr val="B348DA"/>
          </a:solidFill>
          <a:ln>
            <a:solidFill>
              <a:srgbClr val="66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Avenir Next" panose="020B050302020202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68EC8E-6C4E-2AF5-AF90-B483235798CC}"/>
              </a:ext>
            </a:extLst>
          </p:cNvPr>
          <p:cNvSpPr/>
          <p:nvPr/>
        </p:nvSpPr>
        <p:spPr>
          <a:xfrm>
            <a:off x="959667" y="2906162"/>
            <a:ext cx="2516864" cy="2516864"/>
          </a:xfrm>
          <a:prstGeom prst="ellipse">
            <a:avLst/>
          </a:prstGeom>
          <a:solidFill>
            <a:srgbClr val="FFF3A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venir Next" panose="020B0503020202020204"/>
              </a:rPr>
              <a:t>Happy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FA748C-0358-EC21-3EBA-1073055F5E67}"/>
              </a:ext>
            </a:extLst>
          </p:cNvPr>
          <p:cNvSpPr/>
          <p:nvPr/>
        </p:nvSpPr>
        <p:spPr>
          <a:xfrm>
            <a:off x="8563069" y="3058562"/>
            <a:ext cx="2516864" cy="2516864"/>
          </a:xfrm>
          <a:prstGeom prst="ellipse">
            <a:avLst/>
          </a:prstGeom>
          <a:solidFill>
            <a:srgbClr val="4858D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/>
              </a:rPr>
              <a:t>Sad</a:t>
            </a: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3DA81304-90A8-61EF-47F0-0D5D99B3DA5F}"/>
              </a:ext>
            </a:extLst>
          </p:cNvPr>
          <p:cNvSpPr/>
          <p:nvPr/>
        </p:nvSpPr>
        <p:spPr>
          <a:xfrm>
            <a:off x="5499671" y="1199893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4C0950FB-8196-A9DE-BE07-DEC6EFDB1BF6}"/>
              </a:ext>
            </a:extLst>
          </p:cNvPr>
          <p:cNvSpPr/>
          <p:nvPr/>
        </p:nvSpPr>
        <p:spPr>
          <a:xfrm>
            <a:off x="6096000" y="2009678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938B9427-2870-956B-5AE9-3A272D047395}"/>
              </a:ext>
            </a:extLst>
          </p:cNvPr>
          <p:cNvSpPr/>
          <p:nvPr/>
        </p:nvSpPr>
        <p:spPr>
          <a:xfrm>
            <a:off x="5499671" y="2044569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E35CBBE-2409-8843-7A0A-75DC9A7D2A07}"/>
              </a:ext>
            </a:extLst>
          </p:cNvPr>
          <p:cNvSpPr/>
          <p:nvPr/>
        </p:nvSpPr>
        <p:spPr>
          <a:xfrm>
            <a:off x="5391048" y="1622231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5AD2366F-FAEF-519B-0310-7DCC59FE0EFE}"/>
              </a:ext>
            </a:extLst>
          </p:cNvPr>
          <p:cNvSpPr/>
          <p:nvPr/>
        </p:nvSpPr>
        <p:spPr>
          <a:xfrm>
            <a:off x="5816404" y="2337859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81552D0B-E66F-D1D5-664A-F63B8D58916A}"/>
              </a:ext>
            </a:extLst>
          </p:cNvPr>
          <p:cNvSpPr/>
          <p:nvPr/>
        </p:nvSpPr>
        <p:spPr>
          <a:xfrm>
            <a:off x="5783199" y="1756883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9A1E9478-1BBA-FDE4-A24A-BC939EDF06DD}"/>
              </a:ext>
            </a:extLst>
          </p:cNvPr>
          <p:cNvSpPr/>
          <p:nvPr/>
        </p:nvSpPr>
        <p:spPr>
          <a:xfrm>
            <a:off x="6172767" y="1528950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" panose="020B0503020202020204"/>
            </a:endParaRPr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F9DD7D5A-E5DB-C1EF-B5E1-B3BBC772AB16}"/>
              </a:ext>
            </a:extLst>
          </p:cNvPr>
          <p:cNvSpPr/>
          <p:nvPr/>
        </p:nvSpPr>
        <p:spPr>
          <a:xfrm>
            <a:off x="5957736" y="1131620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3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16667 C 5.55112E-17 0.24144 -0.08958 0.33357 -0.16224 0.33357 L -0.32448 0.3335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9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0.16018 C 1.66667E-6 0.23194 0.07552 0.3206 0.13698 0.3206 L 0.27409 0.3206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60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0.18333 C 3.33333E-6 0.2655 0.09557 0.36689 0.17317 0.36689 L 0.34674 0.3668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1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2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3.54167E-6 0.1831 C 3.54167E-6 0.26551 -0.10638 0.3669 -0.19271 0.3669 L -0.38529 0.3669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18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4.16667E-6 0.24838 C -4.16667E-6 0.35973 0.10625 0.49723 0.19297 0.49723 L 0.3862 0.497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248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0.1831 C 3.33333E-6 0.26551 -0.07591 0.36689 -0.1375 0.36689 L -0.27487 0.36689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183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44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66667E-6 0.25532 C 1.66667E-6 0.36991 0.09258 0.51088 0.16784 0.51088 L 0.33581 0.51088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2553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5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1.45833E-6 0.24467 C 1.45833E-6 0.35439 -0.06966 0.48981 -0.12604 0.48981 L -0.25208 0.48981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2449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5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4E74F3-3C19-CC6C-1911-6CC42CAED6C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50000" b="1" cap="none" spc="0" dirty="0">
              <a:ln w="10160">
                <a:noFill/>
                <a:prstDash val="solid"/>
              </a:ln>
              <a:gradFill flip="none" rotWithShape="1">
                <a:gsLst>
                  <a:gs pos="0">
                    <a:srgbClr val="660099">
                      <a:tint val="66000"/>
                      <a:satMod val="160000"/>
                    </a:srgbClr>
                  </a:gs>
                  <a:gs pos="50000">
                    <a:srgbClr val="660099">
                      <a:tint val="44500"/>
                      <a:satMod val="160000"/>
                    </a:srgbClr>
                  </a:gs>
                  <a:gs pos="100000">
                    <a:srgbClr val="66009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does LR work?</a:t>
            </a:r>
          </a:p>
        </p:txBody>
      </p:sp>
    </p:spTree>
    <p:extLst>
      <p:ext uri="{BB962C8B-B14F-4D97-AF65-F5344CB8AC3E}">
        <p14:creationId xmlns:p14="http://schemas.microsoft.com/office/powerpoint/2010/main" val="178433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convert into a value in regression line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E8A39-E9C6-7186-64F5-527C4D277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50813"/>
              </p:ext>
            </p:extLst>
          </p:nvPr>
        </p:nvGraphicFramePr>
        <p:xfrm>
          <a:off x="643300" y="2769729"/>
          <a:ext cx="3033246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16134">
                  <a:extLst>
                    <a:ext uri="{9D8B030D-6E8A-4147-A177-3AD203B41FA5}">
                      <a16:colId xmlns:a16="http://schemas.microsoft.com/office/drawing/2014/main" val="52382488"/>
                    </a:ext>
                  </a:extLst>
                </a:gridCol>
                <a:gridCol w="1317112">
                  <a:extLst>
                    <a:ext uri="{9D8B030D-6E8A-4147-A177-3AD203B41FA5}">
                      <a16:colId xmlns:a16="http://schemas.microsoft.com/office/drawing/2014/main" val="239701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Hugs had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99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30878"/>
              </p:ext>
            </p:extLst>
          </p:nvPr>
        </p:nvGraphicFramePr>
        <p:xfrm>
          <a:off x="10154216" y="2769729"/>
          <a:ext cx="131711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07A91-7DCB-5AA4-A4F8-7108EE27231B}"/>
              </a:ext>
            </a:extLst>
          </p:cNvPr>
          <p:cNvGrpSpPr/>
          <p:nvPr/>
        </p:nvGrpSpPr>
        <p:grpSpPr>
          <a:xfrm>
            <a:off x="3784349" y="2400394"/>
            <a:ext cx="6192570" cy="2594373"/>
            <a:chOff x="3784349" y="2400394"/>
            <a:chExt cx="6192570" cy="259437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784349" y="3594226"/>
              <a:ext cx="6192570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4264182" y="2769726"/>
              <a:ext cx="5124262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4635375" y="3743749"/>
                  <a:ext cx="4237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h𝑢𝑔𝑠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×5 −25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375" y="3743749"/>
                  <a:ext cx="42374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8" b="-347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6020497" y="2400394"/>
              <a:ext cx="1467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LR’s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8383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convert to sigmoid values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3830"/>
              </p:ext>
            </p:extLst>
          </p:nvPr>
        </p:nvGraphicFramePr>
        <p:xfrm>
          <a:off x="1285469" y="2766890"/>
          <a:ext cx="131711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B0459-AD68-0D16-52E4-32128D485134}"/>
              </a:ext>
            </a:extLst>
          </p:cNvPr>
          <p:cNvGrpSpPr/>
          <p:nvPr/>
        </p:nvGrpSpPr>
        <p:grpSpPr>
          <a:xfrm>
            <a:off x="3277355" y="2374882"/>
            <a:ext cx="5676522" cy="2617049"/>
            <a:chOff x="3277355" y="2374882"/>
            <a:chExt cx="5676522" cy="2617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277355" y="3692270"/>
              <a:ext cx="5676522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5180091" y="2766890"/>
              <a:ext cx="183181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5617409" y="3714946"/>
                  <a:ext cx="1073755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409" y="3714946"/>
                  <a:ext cx="1073755" cy="5250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5420687" y="2374882"/>
              <a:ext cx="1467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LR’s content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F65F73-1D3B-DE22-C4C6-1A84B52C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8901"/>
              </p:ext>
            </p:extLst>
          </p:nvPr>
        </p:nvGraphicFramePr>
        <p:xfrm>
          <a:off x="9459238" y="2739234"/>
          <a:ext cx="18318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31818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Sigmoid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8*10^-7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venir Next" panose="020B0503020202020204"/>
                        </a:rPr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80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1513</Words>
  <Application>Microsoft Office PowerPoint</Application>
  <PresentationFormat>Widescreen</PresentationFormat>
  <Paragraphs>387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Avenir Book</vt:lpstr>
      <vt:lpstr>Avenir Medium</vt:lpstr>
      <vt:lpstr>Avenir Next</vt:lpstr>
      <vt:lpstr>System Font Regular</vt:lpstr>
      <vt:lpstr>Arial</vt:lpstr>
      <vt:lpstr>Calibri</vt:lpstr>
      <vt:lpstr>Cambria Math</vt:lpstr>
      <vt:lpstr>Helvetica</vt:lpstr>
      <vt:lpstr>Trebuchet MS</vt:lpstr>
      <vt:lpstr>Office Theme</vt:lpstr>
      <vt:lpstr>Logistic Regression</vt:lpstr>
      <vt:lpstr>PowerPoint Presentation</vt:lpstr>
      <vt:lpstr>PowerPoint Presentation</vt:lpstr>
      <vt:lpstr>LR’s Purpose – machine learning model</vt:lpstr>
      <vt:lpstr>LR’s Purpose - characteristics</vt:lpstr>
      <vt:lpstr>LR’s Purpose - visualisation</vt:lpstr>
      <vt:lpstr>PowerPoint Presentation</vt:lpstr>
      <vt:lpstr>LR’s Approach – convert into a value in regression line</vt:lpstr>
      <vt:lpstr>LR’s Approach – convert to sigmoid values</vt:lpstr>
      <vt:lpstr>LR’s Approach – visualise sigmoid values</vt:lpstr>
      <vt:lpstr>LR’s Approach – classify to a function</vt:lpstr>
      <vt:lpstr>PowerPoint Presentation</vt:lpstr>
      <vt:lpstr>LR’s Implementation – revision to LR’s components</vt:lpstr>
      <vt:lpstr>LR’s Implementation – linear predictor</vt:lpstr>
      <vt:lpstr>LR’s Implementation – linear predictor</vt:lpstr>
      <vt:lpstr>LR’s Implementation – linear predictor</vt:lpstr>
      <vt:lpstr>LR’s Implementation – linear predictor</vt:lpstr>
      <vt:lpstr>LR’s Implementation – linear predictor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sigmoid function</vt:lpstr>
      <vt:lpstr>LR’s Implementation – thresholding</vt:lpstr>
      <vt:lpstr>LR’s Implementation – thresholding</vt:lpstr>
      <vt:lpstr>LR’s Implementation – thresholding</vt:lpstr>
      <vt:lpstr>LR’s Implementation – learning</vt:lpstr>
      <vt:lpstr>LR’s Implementation – types of learning</vt:lpstr>
      <vt:lpstr>LR’s Implementation – difference between MLE and GD</vt:lpstr>
      <vt:lpstr>LR’s Implementation – difference between MLE and GD</vt:lpstr>
      <vt:lpstr>LR’s Implementation – difference between MLE and GD</vt:lpstr>
      <vt:lpstr>LR’s Implementation – loss function</vt:lpstr>
      <vt:lpstr>LR’s Implementation – loss function</vt:lpstr>
      <vt:lpstr>LR’s Implementation – loss function</vt:lpstr>
      <vt:lpstr>LR’s Implementation – loss function</vt:lpstr>
      <vt:lpstr>LR’s Implementation – Maximum Likelihood Estimation</vt:lpstr>
      <vt:lpstr>LR’s Implementation – Gradient Decent</vt:lpstr>
      <vt:lpstr>LR’s Implementation – final parameters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MUDSS Workshop Template</dc:title>
  <dc:creator>Yi Lu</dc:creator>
  <cp:lastModifiedBy>Lifeng Qiu</cp:lastModifiedBy>
  <cp:revision>12</cp:revision>
  <dcterms:created xsi:type="dcterms:W3CDTF">2022-09-16T09:57:20Z</dcterms:created>
  <dcterms:modified xsi:type="dcterms:W3CDTF">2022-11-02T15:19:04Z</dcterms:modified>
</cp:coreProperties>
</file>