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5" r:id="rId4"/>
    <p:sldId id="266" r:id="rId5"/>
    <p:sldId id="275" r:id="rId6"/>
    <p:sldId id="276" r:id="rId7"/>
    <p:sldId id="267" r:id="rId8"/>
    <p:sldId id="277" r:id="rId9"/>
    <p:sldId id="278" r:id="rId10"/>
    <p:sldId id="279" r:id="rId11"/>
    <p:sldId id="280" r:id="rId12"/>
    <p:sldId id="268" r:id="rId13"/>
    <p:sldId id="272" r:id="rId14"/>
    <p:sldId id="269" r:id="rId15"/>
    <p:sldId id="273" r:id="rId16"/>
    <p:sldId id="270" r:id="rId17"/>
    <p:sldId id="274" r:id="rId18"/>
    <p:sldId id="258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A4"/>
    <a:srgbClr val="4858DA"/>
    <a:srgbClr val="660099"/>
    <a:srgbClr val="FFCC33"/>
    <a:srgbClr val="2F6647"/>
    <a:srgbClr val="DAB18C"/>
    <a:srgbClr val="B348DA"/>
    <a:srgbClr val="ED7388"/>
    <a:srgbClr val="3B054F"/>
    <a:srgbClr val="076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6327"/>
  </p:normalViewPr>
  <p:slideViewPr>
    <p:cSldViewPr snapToGrid="0">
      <p:cViewPr varScale="1">
        <p:scale>
          <a:sx n="105" d="100"/>
          <a:sy n="105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5</c:v>
                </c:pt>
                <c:pt idx="2">
                  <c:v>-5</c:v>
                </c:pt>
                <c:pt idx="3">
                  <c:v>-14</c:v>
                </c:pt>
                <c:pt idx="4">
                  <c:v>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0.99329999999999996</c:v>
                </c:pt>
                <c:pt idx="2">
                  <c:v>6.6E-3</c:v>
                </c:pt>
                <c:pt idx="3">
                  <c:v>7.9999999999999996E-7</c:v>
                </c:pt>
                <c:pt idx="4">
                  <c:v>0.99750000000000005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B-466C-9D3F-91A809855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607503207200749E-2"/>
          <c:y val="8.5616399877575286E-2"/>
          <c:w val="0.90462126110867924"/>
          <c:h val="0.738052467347792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D-4B6E-BC2F-CAA4D3BED8B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FD-4B6E-BC2F-CAA4D3BED8B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F3A4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FD-4B6E-BC2F-CAA4D3BED8B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FD-4B6E-BC2F-CAA4D3BED8B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4858DA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FD-4B6E-BC2F-CAA4D3BED8BA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14</c:v>
                </c:pt>
                <c:pt idx="1">
                  <c:v>6</c:v>
                </c:pt>
                <c:pt idx="2">
                  <c:v>5</c:v>
                </c:pt>
                <c:pt idx="3">
                  <c:v>-5</c:v>
                </c:pt>
                <c:pt idx="4">
                  <c:v>-14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0.99999000000000005</c:v>
                </c:pt>
                <c:pt idx="1">
                  <c:v>0.99750000000000005</c:v>
                </c:pt>
                <c:pt idx="2">
                  <c:v>0.99329999999999996</c:v>
                </c:pt>
                <c:pt idx="3">
                  <c:v>6.6E-3</c:v>
                </c:pt>
                <c:pt idx="4">
                  <c:v>7.9999999999999996E-7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D-4B6E-BC2F-CAA4D3BED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0880943"/>
        <c:axId val="1370878863"/>
      </c:scatterChart>
      <c:valAx>
        <c:axId val="1370880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0878863"/>
        <c:crosses val="autoZero"/>
        <c:crossBetween val="midCat"/>
      </c:valAx>
      <c:valAx>
        <c:axId val="13708788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0880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Believe me or not, I only need two minutes to teach you what is a logistic regression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Characteristic of a regular ml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real emotions disguised beyond the face, but a model can distinguish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how to use LR, not how to implement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purple variables is obtained from a LR model. We assume have one trained for this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5D74E-3623-4D4E-B4A9-F6600BA79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895292-A1B8-4620-1ECF-7861F2B95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EEG Feeling Emotions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55A2B-15B0-423E-8882-2EFCF55EF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A7EE89-06AF-D342-D87C-602DB06CF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Lifeng Qiu Lin </a:t>
            </a:r>
          </a:p>
        </p:txBody>
      </p:sp>
    </p:spTree>
    <p:extLst>
      <p:ext uri="{BB962C8B-B14F-4D97-AF65-F5344CB8AC3E}">
        <p14:creationId xmlns:p14="http://schemas.microsoft.com/office/powerpoint/2010/main" val="3372676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visualise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67091"/>
              </p:ext>
            </p:extLst>
          </p:nvPr>
        </p:nvGraphicFramePr>
        <p:xfrm>
          <a:off x="1285469" y="2766890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E57C81D-BE91-27C0-3038-F5AAA90AFF3E}"/>
              </a:ext>
            </a:extLst>
          </p:cNvPr>
          <p:cNvGrpSpPr/>
          <p:nvPr/>
        </p:nvGrpSpPr>
        <p:grpSpPr>
          <a:xfrm>
            <a:off x="3401439" y="2374882"/>
            <a:ext cx="3977135" cy="2617049"/>
            <a:chOff x="3401439" y="2374882"/>
            <a:chExt cx="3977135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401439" y="3692270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3815148" y="2766890"/>
              <a:ext cx="2761889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4472176" y="2374882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Plot sigmoid</a:t>
              </a:r>
            </a:p>
          </p:txBody>
        </p:sp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B128F17-8FBA-D4F8-3A15-EE10F185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694" y="3138481"/>
              <a:ext cx="2496942" cy="15738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9EFC3-5D34-71B4-19B1-380E40A341EB}"/>
              </a:ext>
            </a:extLst>
          </p:cNvPr>
          <p:cNvGrpSpPr/>
          <p:nvPr/>
        </p:nvGrpSpPr>
        <p:grpSpPr>
          <a:xfrm>
            <a:off x="7686392" y="2302604"/>
            <a:ext cx="3667408" cy="2666651"/>
            <a:chOff x="7686392" y="2302604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7686392" y="2744214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8211885" y="2302604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1625" y="3138481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8066757"/>
                </p:ext>
              </p:extLst>
            </p:nvPr>
          </p:nvGraphicFramePr>
          <p:xfrm>
            <a:off x="7792283" y="2744213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91028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classify to a function</a:t>
            </a:r>
            <a:endParaRPr lang="en-GB" dirty="0">
              <a:solidFill>
                <a:srgbClr val="660099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68B556-203F-48C4-6760-3A5802BF3C79}"/>
              </a:ext>
            </a:extLst>
          </p:cNvPr>
          <p:cNvGrpSpPr/>
          <p:nvPr/>
        </p:nvGrpSpPr>
        <p:grpSpPr>
          <a:xfrm>
            <a:off x="844755" y="2374443"/>
            <a:ext cx="2968293" cy="2666651"/>
            <a:chOff x="844755" y="2374443"/>
            <a:chExt cx="3667408" cy="266665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6A58F3-23A0-ACCA-32AE-A7C97B27E444}"/>
                </a:ext>
              </a:extLst>
            </p:cNvPr>
            <p:cNvSpPr/>
            <p:nvPr/>
          </p:nvSpPr>
          <p:spPr>
            <a:xfrm>
              <a:off x="844755" y="2816053"/>
              <a:ext cx="366740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88A86-82CE-01BC-54ED-2731D7A9ABC4}"/>
                </a:ext>
              </a:extLst>
            </p:cNvPr>
            <p:cNvSpPr txBox="1"/>
            <p:nvPr/>
          </p:nvSpPr>
          <p:spPr>
            <a:xfrm>
              <a:off x="1370248" y="2374443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Sigmoid values in plot</a:t>
              </a:r>
            </a:p>
          </p:txBody>
        </p:sp>
        <p:pic>
          <p:nvPicPr>
            <p:cNvPr id="12" name="Picture 1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8EC6DFF-69E3-4444-520C-05488672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988" y="3210320"/>
              <a:ext cx="2496942" cy="1573830"/>
            </a:xfrm>
            <a:prstGeom prst="rect">
              <a:avLst/>
            </a:prstGeom>
          </p:spPr>
        </p:pic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EE275ADC-E577-D98A-1EF3-407187E42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3526890"/>
                </p:ext>
              </p:extLst>
            </p:nvPr>
          </p:nvGraphicFramePr>
          <p:xfrm>
            <a:off x="950646" y="2816052"/>
            <a:ext cx="3561517" cy="22250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036CC5-F299-9185-CA6B-CE8698E607D4}"/>
              </a:ext>
            </a:extLst>
          </p:cNvPr>
          <p:cNvGrpSpPr/>
          <p:nvPr/>
        </p:nvGrpSpPr>
        <p:grpSpPr>
          <a:xfrm>
            <a:off x="4107432" y="2374443"/>
            <a:ext cx="3977135" cy="2666651"/>
            <a:chOff x="4715889" y="2420348"/>
            <a:chExt cx="3977135" cy="2666651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4715889" y="3753674"/>
              <a:ext cx="3977135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22F8D0-992B-8538-DEEA-677ED3394D3C}"/>
                </a:ext>
              </a:extLst>
            </p:cNvPr>
            <p:cNvGrpSpPr/>
            <p:nvPr/>
          </p:nvGrpSpPr>
          <p:grpSpPr>
            <a:xfrm>
              <a:off x="4991505" y="2420348"/>
              <a:ext cx="3270835" cy="2666651"/>
              <a:chOff x="844755" y="2374443"/>
              <a:chExt cx="3667408" cy="266665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0ECE354-8428-366F-CCED-DFF774E1820E}"/>
                  </a:ext>
                </a:extLst>
              </p:cNvPr>
              <p:cNvSpPr/>
              <p:nvPr/>
            </p:nvSpPr>
            <p:spPr>
              <a:xfrm>
                <a:off x="844755" y="2816053"/>
                <a:ext cx="3667408" cy="2225041"/>
              </a:xfrm>
              <a:prstGeom prst="roundRect">
                <a:avLst/>
              </a:prstGeom>
              <a:ln>
                <a:solidFill>
                  <a:srgbClr val="66009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115CC7-6A60-6659-C9C5-0B317382DA25}"/>
                  </a:ext>
                </a:extLst>
              </p:cNvPr>
              <p:cNvSpPr txBox="1"/>
              <p:nvPr/>
            </p:nvSpPr>
            <p:spPr>
              <a:xfrm>
                <a:off x="1370248" y="2374443"/>
                <a:ext cx="2595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7030A0"/>
                    </a:solidFill>
                  </a:rPr>
                  <a:t>Happy-Sad threshold</a:t>
                </a:r>
              </a:p>
            </p:txBody>
          </p:sp>
          <p:pic>
            <p:nvPicPr>
              <p:cNvPr id="25" name="Picture 24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A7A47532-DD0E-C4C6-821D-4E877AB56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988" y="3210320"/>
                <a:ext cx="2496942" cy="1573830"/>
              </a:xfrm>
              <a:prstGeom prst="rect">
                <a:avLst/>
              </a:prstGeom>
            </p:spPr>
          </p:pic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32848FA4-3E0D-8AE1-354A-1E6628BBC7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560362"/>
                  </p:ext>
                </p:extLst>
              </p:nvPr>
            </p:nvGraphicFramePr>
            <p:xfrm>
              <a:off x="950646" y="2816052"/>
              <a:ext cx="3561517" cy="22250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E4D454F-D5BA-EF9B-E1D6-0813730D9C8E}"/>
                </a:ext>
              </a:extLst>
            </p:cNvPr>
            <p:cNvSpPr/>
            <p:nvPr/>
          </p:nvSpPr>
          <p:spPr>
            <a:xfrm>
              <a:off x="4987340" y="2861956"/>
              <a:ext cx="3270835" cy="1109497"/>
            </a:xfrm>
            <a:prstGeom prst="round2SameRect">
              <a:avLst>
                <a:gd name="adj1" fmla="val 33482"/>
                <a:gd name="adj2" fmla="val 0"/>
              </a:avLst>
            </a:prstGeom>
            <a:solidFill>
              <a:srgbClr val="FFF3A4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B7F9120-97C6-0181-3021-F0667B9CB6F4}"/>
                </a:ext>
              </a:extLst>
            </p:cNvPr>
            <p:cNvSpPr/>
            <p:nvPr/>
          </p:nvSpPr>
          <p:spPr>
            <a:xfrm flipV="1">
              <a:off x="4987340" y="3971453"/>
              <a:ext cx="3270835" cy="1109496"/>
            </a:xfrm>
            <a:prstGeom prst="round2SameRect">
              <a:avLst>
                <a:gd name="adj1" fmla="val 31765"/>
                <a:gd name="adj2" fmla="val 0"/>
              </a:avLst>
            </a:prstGeom>
            <a:solidFill>
              <a:srgbClr val="4858DA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42DE860-8246-B6DC-2ED8-A936EA2F0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94023"/>
              </p:ext>
            </p:extLst>
          </p:nvPr>
        </p:nvGraphicFramePr>
        <p:xfrm>
          <a:off x="8418033" y="2808792"/>
          <a:ext cx="288258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4987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  <a:gridCol w="1077601">
                  <a:extLst>
                    <a:ext uri="{9D8B030D-6E8A-4147-A177-3AD203B41FA5}">
                      <a16:colId xmlns:a16="http://schemas.microsoft.com/office/drawing/2014/main" val="183885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Sigmoid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8*10^-7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Sad</a:t>
                      </a:r>
                    </a:p>
                  </a:txBody>
                  <a:tcPr>
                    <a:solidFill>
                      <a:srgbClr val="485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Happy</a:t>
                      </a:r>
                    </a:p>
                  </a:txBody>
                  <a:tcPr>
                    <a:solidFill>
                      <a:srgbClr val="FFF3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688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DBD56-74D3-A592-740D-FF6B7FDF4A8F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to implement a LR?</a:t>
            </a:r>
          </a:p>
        </p:txBody>
      </p:sp>
    </p:spTree>
    <p:extLst>
      <p:ext uri="{BB962C8B-B14F-4D97-AF65-F5344CB8AC3E}">
        <p14:creationId xmlns:p14="http://schemas.microsoft.com/office/powerpoint/2010/main" val="145554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393C-93D2-0068-0026-3F8042EE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898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70816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393C-93D2-0068-0026-3F8042EE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991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05BE1-034F-4DF7-B561-D4661EF99D5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33892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393C-93D2-0068-0026-3F8042EE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770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90BFA-52F5-BA3B-AF26-7CE5F268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FB48A-837D-EBE8-4428-7F31442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Slides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B5AF-61AE-F2C8-B71C-A4C8489B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template includes </a:t>
            </a: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Four kinds of slides </a:t>
            </a:r>
            <a:r>
              <a:rPr lang="en-US" b="1" dirty="0">
                <a:latin typeface="Avenir Book" panose="02000503020000020003" pitchFamily="2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FrontPage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venir Book" panose="02000503020000020003" pitchFamily="2" charset="0"/>
              </a:rPr>
              <a:t>      Used to demonstrate workshop theme and who you are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Table of Contexts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     </a:t>
            </a:r>
            <a:r>
              <a:rPr lang="en-US" sz="2400" dirty="0">
                <a:latin typeface="Avenir Book" panose="02000503020000020003" pitchFamily="2" charset="0"/>
              </a:rPr>
              <a:t>Show people your workshop context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Transition Pages</a:t>
            </a:r>
          </a:p>
          <a:p>
            <a:pPr marL="342900" lvl="1" indent="0">
              <a:buNone/>
            </a:pPr>
            <a:r>
              <a:rPr lang="en-US" b="1" dirty="0">
                <a:latin typeface="Avenir Book" panose="02000503020000020003" pitchFamily="2" charset="0"/>
              </a:rPr>
              <a:t>  </a:t>
            </a:r>
            <a:r>
              <a:rPr lang="en-US" dirty="0">
                <a:latin typeface="Avenir Book" panose="02000503020000020003" pitchFamily="2" charset="0"/>
              </a:rPr>
              <a:t>Switching between sections</a:t>
            </a:r>
          </a:p>
          <a:p>
            <a:pPr marL="342900" lvl="1" indent="0">
              <a:buNone/>
            </a:pPr>
            <a:endParaRPr lang="en-US" b="1" dirty="0">
              <a:solidFill>
                <a:srgbClr val="3B054F"/>
              </a:solidFill>
              <a:latin typeface="Avenir Book" panose="02000503020000020003" pitchFamily="2" charset="0"/>
            </a:endParaRPr>
          </a:p>
          <a:p>
            <a:pPr marL="342900"/>
            <a:r>
              <a:rPr lang="en-US" b="1" dirty="0">
                <a:solidFill>
                  <a:srgbClr val="3B054F"/>
                </a:solidFill>
                <a:latin typeface="Avenir Book" panose="02000503020000020003" pitchFamily="2" charset="0"/>
              </a:rPr>
              <a:t>Context Pages</a:t>
            </a:r>
          </a:p>
          <a:p>
            <a:pPr marL="0" indent="0">
              <a:buNone/>
            </a:pPr>
            <a:r>
              <a:rPr lang="en-US" sz="2400" dirty="0">
                <a:latin typeface="Avenir Book" panose="02000503020000020003" pitchFamily="2" charset="0"/>
              </a:rPr>
              <a:t>      Demonstrate actual context</a:t>
            </a:r>
          </a:p>
          <a:p>
            <a:pPr marL="342900" lvl="1" indent="0">
              <a:buNone/>
            </a:pPr>
            <a:endParaRPr lang="en-US" b="1" dirty="0">
              <a:solidFill>
                <a:srgbClr val="3B054F"/>
              </a:solidFill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02C32-3584-3572-F66B-835FC218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1863263"/>
            <a:ext cx="1463558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3C316-6A58-EE1D-2F9B-A819D68E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2921000"/>
            <a:ext cx="1463557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5424C-846B-705D-F74B-F0F820E4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898" y="3978737"/>
            <a:ext cx="1463559" cy="8537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53AD20-1606-222D-AC6B-1EA824202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98" y="5087818"/>
            <a:ext cx="1463558" cy="9033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1985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E609-3919-7E3D-6464-A79CE3E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Font &amp; Coloring Guidance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214E2-41D8-949A-2136-04CDC929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11613" cy="3811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In this template all major textual elements must make use of font: </a:t>
            </a:r>
            <a:r>
              <a:rPr lang="en-US" sz="2000" b="1" dirty="0">
                <a:solidFill>
                  <a:srgbClr val="3B054F"/>
                </a:solidFill>
                <a:latin typeface="Avenir Book" panose="02000503020000020003" pitchFamily="2" charset="0"/>
              </a:rPr>
              <a:t>Avenir</a:t>
            </a:r>
            <a:r>
              <a:rPr lang="en-US" sz="2000" dirty="0">
                <a:solidFill>
                  <a:srgbClr val="3B054F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latin typeface="Avenir Book" panose="02000503020000020003" pitchFamily="2" charset="0"/>
              </a:rPr>
              <a:t>or </a:t>
            </a:r>
            <a:r>
              <a:rPr lang="en-US" sz="2000" b="1" dirty="0">
                <a:solidFill>
                  <a:srgbClr val="3B054F"/>
                </a:solidFill>
                <a:latin typeface="Avenir Book" panose="02000503020000020003" pitchFamily="2" charset="0"/>
              </a:rPr>
              <a:t>Avenir Next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r>
              <a:rPr lang="en-US" sz="2000" dirty="0">
                <a:latin typeface="Avenir Book" panose="02000503020000020003" pitchFamily="2" charset="0"/>
              </a:rPr>
              <a:t>Only code snippets were allowed to use </a:t>
            </a:r>
            <a:r>
              <a:rPr lang="en-US" sz="2000" dirty="0"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monospaced font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r>
              <a:rPr lang="en-US" sz="2000" dirty="0">
                <a:latin typeface="Avenir Book" panose="02000503020000020003" pitchFamily="2" charset="0"/>
              </a:rPr>
              <a:t>To maintain the consistency, we set the following color scheme, as shown at the right side.</a:t>
            </a:r>
          </a:p>
          <a:p>
            <a:endParaRPr lang="en-US" sz="2000" dirty="0">
              <a:latin typeface="Avenir Book" panose="02000503020000020003" pitchFamily="2" charset="0"/>
            </a:endParaRPr>
          </a:p>
          <a:p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C82AC-8874-3D88-8147-086535A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92103-FD92-C3A2-989B-6DD785ACF343}"/>
              </a:ext>
            </a:extLst>
          </p:cNvPr>
          <p:cNvSpPr/>
          <p:nvPr/>
        </p:nvSpPr>
        <p:spPr>
          <a:xfrm>
            <a:off x="4914900" y="1016000"/>
            <a:ext cx="2247900" cy="3467100"/>
          </a:xfrm>
          <a:prstGeom prst="rect">
            <a:avLst/>
          </a:prstGeom>
          <a:solidFill>
            <a:srgbClr val="3B0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19D5B-6EE0-6FF0-61D8-E03663B10711}"/>
              </a:ext>
            </a:extLst>
          </p:cNvPr>
          <p:cNvSpPr txBox="1"/>
          <p:nvPr/>
        </p:nvSpPr>
        <p:spPr>
          <a:xfrm>
            <a:off x="5226050" y="250064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#3B054F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1940B-120B-8856-60EE-94CED0287222}"/>
              </a:ext>
            </a:extLst>
          </p:cNvPr>
          <p:cNvSpPr/>
          <p:nvPr/>
        </p:nvSpPr>
        <p:spPr>
          <a:xfrm>
            <a:off x="7340600" y="1016000"/>
            <a:ext cx="2247900" cy="3467100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171AA-9D8F-F091-4AA6-6398C5867CE7}"/>
              </a:ext>
            </a:extLst>
          </p:cNvPr>
          <p:cNvSpPr txBox="1"/>
          <p:nvPr/>
        </p:nvSpPr>
        <p:spPr>
          <a:xfrm>
            <a:off x="7626350" y="251208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#660099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8AB79-9C19-D65A-D80A-379FA3125ED2}"/>
              </a:ext>
            </a:extLst>
          </p:cNvPr>
          <p:cNvSpPr txBox="1">
            <a:spLocks/>
          </p:cNvSpPr>
          <p:nvPr/>
        </p:nvSpPr>
        <p:spPr>
          <a:xfrm>
            <a:off x="4914900" y="4690408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Same Color as Logo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Theme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this color for Titles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793A0FF-E93B-182D-4B83-228F1517E00B}"/>
              </a:ext>
            </a:extLst>
          </p:cNvPr>
          <p:cNvSpPr txBox="1">
            <a:spLocks/>
          </p:cNvSpPr>
          <p:nvPr/>
        </p:nvSpPr>
        <p:spPr>
          <a:xfrm>
            <a:off x="7340600" y="4690408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UoM Purple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Alt Theme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it for highlights and shapes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E01C5-0C19-1290-0050-11A981219690}"/>
              </a:ext>
            </a:extLst>
          </p:cNvPr>
          <p:cNvSpPr/>
          <p:nvPr/>
        </p:nvSpPr>
        <p:spPr>
          <a:xfrm>
            <a:off x="9766300" y="1016000"/>
            <a:ext cx="2247900" cy="3467100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51E2D-6C1A-E8EF-19B7-0427559E0DE3}"/>
              </a:ext>
            </a:extLst>
          </p:cNvPr>
          <p:cNvSpPr txBox="1"/>
          <p:nvPr/>
        </p:nvSpPr>
        <p:spPr>
          <a:xfrm>
            <a:off x="9988550" y="2487940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99"/>
                </a:solidFill>
                <a:latin typeface="Meslo LG M for Powerline" panose="020B0609030804020204" pitchFamily="49" charset="0"/>
                <a:ea typeface="Meslo LG M for Powerline" panose="020B0609030804020204" pitchFamily="49" charset="0"/>
                <a:cs typeface="Meslo LG M for Powerline" panose="020B0609030804020204" pitchFamily="49" charset="0"/>
              </a:rPr>
              <a:t>#FFCC33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A844C73-BA3F-D643-38E3-DB2F244BF2A1}"/>
              </a:ext>
            </a:extLst>
          </p:cNvPr>
          <p:cNvSpPr txBox="1">
            <a:spLocks/>
          </p:cNvSpPr>
          <p:nvPr/>
        </p:nvSpPr>
        <p:spPr>
          <a:xfrm>
            <a:off x="9766300" y="4705956"/>
            <a:ext cx="2247900" cy="150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venir Book" panose="02000503020000020003" pitchFamily="2" charset="0"/>
              </a:rPr>
              <a:t>UoM Yellow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Set to be </a:t>
            </a:r>
            <a:r>
              <a:rPr lang="en-US" dirty="0">
                <a:solidFill>
                  <a:srgbClr val="660099"/>
                </a:solidFill>
                <a:latin typeface="Avenir Book" panose="02000503020000020003" pitchFamily="2" charset="0"/>
              </a:rPr>
              <a:t>Alt Highlight Color </a:t>
            </a:r>
            <a:r>
              <a:rPr lang="en-US" dirty="0">
                <a:latin typeface="Avenir Book" panose="02000503020000020003" pitchFamily="2" charset="0"/>
              </a:rPr>
              <a:t>of this template</a:t>
            </a: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Use it when needed to </a:t>
            </a:r>
            <a:r>
              <a:rPr lang="en-US" dirty="0">
                <a:solidFill>
                  <a:srgbClr val="FFCC33"/>
                </a:solidFill>
                <a:highlight>
                  <a:srgbClr val="808080"/>
                </a:highlight>
                <a:latin typeface="Avenir Book" panose="02000503020000020003" pitchFamily="2" charset="0"/>
              </a:rPr>
              <a:t>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40515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01D67-65B2-6ADB-1B44-067C5867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A5F8-0867-55A6-1D22-1DA335B18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2" y="3139826"/>
            <a:ext cx="7226298" cy="77330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693C-045D-E2E3-F998-ED1325A50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990" y="1018406"/>
            <a:ext cx="5773410" cy="467494"/>
          </a:xfrm>
        </p:spPr>
        <p:txBody>
          <a:bodyPr>
            <a:normAutofit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38C6C-D84A-8040-7F79-1F4D2A9FEF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974" y="5134861"/>
            <a:ext cx="4365276" cy="587947"/>
          </a:xfrm>
        </p:spPr>
        <p:txBody>
          <a:bodyPr>
            <a:normAutofit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6E790-4C0F-EA0E-E62E-2324828D10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795276"/>
            <a:ext cx="4781550" cy="500063"/>
          </a:xfrm>
        </p:spPr>
        <p:txBody>
          <a:bodyPr/>
          <a:lstStyle/>
          <a:p>
            <a:r>
              <a:rPr lang="en-US" dirty="0"/>
              <a:t>How to implement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A41965-B228-3FDD-5D85-CA99FF692F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3479" y="1845369"/>
            <a:ext cx="4090921" cy="467494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79C70-64BA-26AD-0DA1-FA5238C34D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3371" y="4736919"/>
            <a:ext cx="3558629" cy="462787"/>
          </a:xfrm>
        </p:spPr>
        <p:txBody>
          <a:bodyPr/>
          <a:lstStyle/>
          <a:p>
            <a:r>
              <a:rPr lang="en-US" dirty="0"/>
              <a:t>EEG Feeling Emotions</a:t>
            </a:r>
          </a:p>
        </p:txBody>
      </p:sp>
    </p:spTree>
    <p:extLst>
      <p:ext uri="{BB962C8B-B14F-4D97-AF65-F5344CB8AC3E}">
        <p14:creationId xmlns:p14="http://schemas.microsoft.com/office/powerpoint/2010/main" val="15480970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82FFC-A816-E903-CF0C-2CAD2253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04A8F-F8B6-8682-B991-F35DD37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Usage Guidance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2E812-7201-F627-DBCD-780C8123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Information Load</a:t>
            </a:r>
          </a:p>
          <a:p>
            <a:pPr marL="0" indent="0">
              <a:buNone/>
            </a:pPr>
            <a:r>
              <a:rPr lang="en-US" sz="2000" dirty="0"/>
              <a:t>        Slides should be </a:t>
            </a:r>
            <a:r>
              <a:rPr lang="en-US" sz="2000" b="1" dirty="0">
                <a:solidFill>
                  <a:srgbClr val="660099"/>
                </a:solidFill>
              </a:rPr>
              <a:t>concise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clean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0099"/>
                </a:solidFill>
              </a:rPr>
              <a:t>easy to follow</a:t>
            </a:r>
            <a:endParaRPr lang="en-US" sz="2000" dirty="0">
              <a:solidFill>
                <a:srgbClr val="660099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Use slides to demonstrate </a:t>
            </a:r>
            <a:r>
              <a:rPr lang="en-US" sz="2000" b="1" dirty="0">
                <a:solidFill>
                  <a:srgbClr val="660099"/>
                </a:solidFill>
              </a:rPr>
              <a:t>images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codes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summary</a:t>
            </a:r>
            <a:r>
              <a:rPr lang="en-US" sz="2000" dirty="0">
                <a:solidFill>
                  <a:srgbClr val="660099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660099"/>
                </a:solidFill>
              </a:rPr>
              <a:t>formulas</a:t>
            </a:r>
            <a:endParaRPr lang="en-US" sz="2000" dirty="0">
              <a:solidFill>
                <a:srgbClr val="660099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Try your best to make your slides </a:t>
            </a:r>
            <a:r>
              <a:rPr lang="en-US" sz="2000" b="1" dirty="0">
                <a:solidFill>
                  <a:srgbClr val="660099"/>
                </a:solidFill>
              </a:rPr>
              <a:t>as simple as possible</a:t>
            </a:r>
            <a:r>
              <a:rPr lang="en-US" sz="2000" dirty="0"/>
              <a:t>!</a:t>
            </a:r>
          </a:p>
          <a:p>
            <a:r>
              <a:rPr lang="en-US" dirty="0"/>
              <a:t>Make it professional and visually attractive</a:t>
            </a:r>
          </a:p>
          <a:p>
            <a:pPr marL="0" indent="0">
              <a:buNone/>
            </a:pPr>
            <a:r>
              <a:rPr lang="en-US" sz="2000" dirty="0"/>
              <a:t>       Follow </a:t>
            </a:r>
            <a:r>
              <a:rPr lang="en-US" sz="2000" b="1" dirty="0">
                <a:solidFill>
                  <a:srgbClr val="660099"/>
                </a:solidFill>
              </a:rPr>
              <a:t>Template Font &amp; Coloring Guidance</a:t>
            </a:r>
          </a:p>
          <a:p>
            <a:pPr marL="0" indent="0">
              <a:buNone/>
            </a:pPr>
            <a:r>
              <a:rPr lang="en-US" sz="2000" b="1" dirty="0"/>
              <a:t>       </a:t>
            </a:r>
            <a:r>
              <a:rPr lang="en-US" sz="2000" dirty="0"/>
              <a:t>Keep your images’ </a:t>
            </a:r>
            <a:r>
              <a:rPr lang="en-US" sz="2000" b="1" dirty="0">
                <a:solidFill>
                  <a:srgbClr val="660099"/>
                </a:solidFill>
              </a:rPr>
              <a:t>original aspect ratio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60099"/>
                </a:solidFill>
              </a:rPr>
              <a:t>       </a:t>
            </a:r>
            <a:r>
              <a:rPr lang="en-US" sz="2000" dirty="0"/>
              <a:t>Insert </a:t>
            </a:r>
            <a:r>
              <a:rPr lang="en-US" sz="2000" b="1" dirty="0">
                <a:solidFill>
                  <a:srgbClr val="660099"/>
                </a:solidFill>
              </a:rPr>
              <a:t>formulas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099"/>
                </a:solidFill>
              </a:rPr>
              <a:t>not 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Demo: coming soon!</a:t>
            </a:r>
          </a:p>
        </p:txBody>
      </p:sp>
    </p:spTree>
    <p:extLst>
      <p:ext uri="{BB962C8B-B14F-4D97-AF65-F5344CB8AC3E}">
        <p14:creationId xmlns:p14="http://schemas.microsoft.com/office/powerpoint/2010/main" val="213881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3B80-E20C-5240-0779-82332F9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EBEC-995F-7D08-E522-16CE60FA1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8662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1F604-865D-2690-B744-8FB26D5172A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cap="none" spc="0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Logistic Regression (LR) for?</a:t>
            </a:r>
          </a:p>
        </p:txBody>
      </p:sp>
    </p:spTree>
    <p:extLst>
      <p:ext uri="{BB962C8B-B14F-4D97-AF65-F5344CB8AC3E}">
        <p14:creationId xmlns:p14="http://schemas.microsoft.com/office/powerpoint/2010/main" val="120244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– machine learning model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F8D48-7399-4A0E-E7FA-91882AD75994}"/>
              </a:ext>
            </a:extLst>
          </p:cNvPr>
          <p:cNvSpPr/>
          <p:nvPr/>
        </p:nvSpPr>
        <p:spPr>
          <a:xfrm>
            <a:off x="1964583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/>
              <a:t>Train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42FF8-B1C9-719A-F64C-C20C132D6CC5}"/>
              </a:ext>
            </a:extLst>
          </p:cNvPr>
          <p:cNvSpPr/>
          <p:nvPr/>
        </p:nvSpPr>
        <p:spPr>
          <a:xfrm>
            <a:off x="4356455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391465-F01E-8FA4-145A-1C8D077581DD}"/>
              </a:ext>
            </a:extLst>
          </p:cNvPr>
          <p:cNvSpPr/>
          <p:nvPr/>
        </p:nvSpPr>
        <p:spPr>
          <a:xfrm>
            <a:off x="5008784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/>
              <a:t>Recognise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C20A0E-9F35-5B2D-E7C3-97BFC94811D0}"/>
              </a:ext>
            </a:extLst>
          </p:cNvPr>
          <p:cNvSpPr/>
          <p:nvPr/>
        </p:nvSpPr>
        <p:spPr>
          <a:xfrm>
            <a:off x="7400657" y="3617959"/>
            <a:ext cx="460979" cy="539258"/>
          </a:xfrm>
          <a:custGeom>
            <a:avLst/>
            <a:gdLst>
              <a:gd name="connsiteX0" fmla="*/ 0 w 460979"/>
              <a:gd name="connsiteY0" fmla="*/ 107852 h 539258"/>
              <a:gd name="connsiteX1" fmla="*/ 230490 w 460979"/>
              <a:gd name="connsiteY1" fmla="*/ 107852 h 539258"/>
              <a:gd name="connsiteX2" fmla="*/ 230490 w 460979"/>
              <a:gd name="connsiteY2" fmla="*/ 0 h 539258"/>
              <a:gd name="connsiteX3" fmla="*/ 460979 w 460979"/>
              <a:gd name="connsiteY3" fmla="*/ 269629 h 539258"/>
              <a:gd name="connsiteX4" fmla="*/ 230490 w 460979"/>
              <a:gd name="connsiteY4" fmla="*/ 539258 h 539258"/>
              <a:gd name="connsiteX5" fmla="*/ 230490 w 460979"/>
              <a:gd name="connsiteY5" fmla="*/ 431406 h 539258"/>
              <a:gd name="connsiteX6" fmla="*/ 0 w 460979"/>
              <a:gd name="connsiteY6" fmla="*/ 431406 h 539258"/>
              <a:gd name="connsiteX7" fmla="*/ 0 w 460979"/>
              <a:gd name="connsiteY7" fmla="*/ 107852 h 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79" h="539258">
                <a:moveTo>
                  <a:pt x="0" y="107852"/>
                </a:moveTo>
                <a:lnTo>
                  <a:pt x="230490" y="107852"/>
                </a:lnTo>
                <a:lnTo>
                  <a:pt x="230490" y="0"/>
                </a:lnTo>
                <a:lnTo>
                  <a:pt x="460979" y="269629"/>
                </a:lnTo>
                <a:lnTo>
                  <a:pt x="230490" y="539258"/>
                </a:lnTo>
                <a:lnTo>
                  <a:pt x="230490" y="431406"/>
                </a:lnTo>
                <a:lnTo>
                  <a:pt x="0" y="431406"/>
                </a:lnTo>
                <a:lnTo>
                  <a:pt x="0" y="107852"/>
                </a:lnTo>
                <a:close/>
              </a:path>
            </a:pathLst>
          </a:custGeom>
          <a:solidFill>
            <a:srgbClr val="3B054F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52" rIns="138294" bIns="10785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5BB967-F6E4-0743-BC38-29BA42F2BD38}"/>
              </a:ext>
            </a:extLst>
          </p:cNvPr>
          <p:cNvSpPr/>
          <p:nvPr/>
        </p:nvSpPr>
        <p:spPr>
          <a:xfrm>
            <a:off x="8052986" y="3235260"/>
            <a:ext cx="2174429" cy="1304657"/>
          </a:xfrm>
          <a:custGeom>
            <a:avLst/>
            <a:gdLst>
              <a:gd name="connsiteX0" fmla="*/ 0 w 2174429"/>
              <a:gd name="connsiteY0" fmla="*/ 130466 h 1304657"/>
              <a:gd name="connsiteX1" fmla="*/ 130466 w 2174429"/>
              <a:gd name="connsiteY1" fmla="*/ 0 h 1304657"/>
              <a:gd name="connsiteX2" fmla="*/ 2043963 w 2174429"/>
              <a:gd name="connsiteY2" fmla="*/ 0 h 1304657"/>
              <a:gd name="connsiteX3" fmla="*/ 2174429 w 2174429"/>
              <a:gd name="connsiteY3" fmla="*/ 130466 h 1304657"/>
              <a:gd name="connsiteX4" fmla="*/ 2174429 w 2174429"/>
              <a:gd name="connsiteY4" fmla="*/ 1174191 h 1304657"/>
              <a:gd name="connsiteX5" fmla="*/ 2043963 w 2174429"/>
              <a:gd name="connsiteY5" fmla="*/ 1304657 h 1304657"/>
              <a:gd name="connsiteX6" fmla="*/ 130466 w 2174429"/>
              <a:gd name="connsiteY6" fmla="*/ 1304657 h 1304657"/>
              <a:gd name="connsiteX7" fmla="*/ 0 w 2174429"/>
              <a:gd name="connsiteY7" fmla="*/ 1174191 h 1304657"/>
              <a:gd name="connsiteX8" fmla="*/ 0 w 2174429"/>
              <a:gd name="connsiteY8" fmla="*/ 130466 h 130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429" h="1304657">
                <a:moveTo>
                  <a:pt x="0" y="130466"/>
                </a:moveTo>
                <a:cubicBezTo>
                  <a:pt x="0" y="58412"/>
                  <a:pt x="58412" y="0"/>
                  <a:pt x="130466" y="0"/>
                </a:cubicBezTo>
                <a:lnTo>
                  <a:pt x="2043963" y="0"/>
                </a:lnTo>
                <a:cubicBezTo>
                  <a:pt x="2116017" y="0"/>
                  <a:pt x="2174429" y="58412"/>
                  <a:pt x="2174429" y="130466"/>
                </a:cubicBezTo>
                <a:lnTo>
                  <a:pt x="2174429" y="1174191"/>
                </a:lnTo>
                <a:cubicBezTo>
                  <a:pt x="2174429" y="1246245"/>
                  <a:pt x="2116017" y="1304657"/>
                  <a:pt x="2043963" y="1304657"/>
                </a:cubicBezTo>
                <a:lnTo>
                  <a:pt x="130466" y="1304657"/>
                </a:lnTo>
                <a:cubicBezTo>
                  <a:pt x="58412" y="1304657"/>
                  <a:pt x="0" y="1246245"/>
                  <a:pt x="0" y="1174191"/>
                </a:cubicBezTo>
                <a:lnTo>
                  <a:pt x="0" y="130466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942" tIns="163942" rIns="163942" bIns="16394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/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BA9ED-96E8-60FB-BF7B-135E6183F6EA}"/>
              </a:ext>
            </a:extLst>
          </p:cNvPr>
          <p:cNvSpPr txBox="1"/>
          <p:nvPr/>
        </p:nvSpPr>
        <p:spPr>
          <a:xfrm rot="2482286">
            <a:off x="1878944" y="2361997"/>
            <a:ext cx="160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 </a:t>
            </a:r>
            <a:r>
              <a:rPr lang="en-GB" dirty="0">
                <a:solidFill>
                  <a:srgbClr val="660099"/>
                </a:solidFill>
              </a:rPr>
              <a:t>d</a:t>
            </a:r>
            <a:r>
              <a:rPr lang="en-GB" dirty="0"/>
              <a:t>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B4E5C-255D-4A9A-AD12-BC02D7224E97}"/>
              </a:ext>
            </a:extLst>
          </p:cNvPr>
          <p:cNvSpPr txBox="1"/>
          <p:nvPr/>
        </p:nvSpPr>
        <p:spPr>
          <a:xfrm rot="2482286">
            <a:off x="5507796" y="2468481"/>
            <a:ext cx="11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</a:t>
            </a:r>
            <a:r>
              <a:rPr lang="en-GB" dirty="0">
                <a:solidFill>
                  <a:srgbClr val="660099"/>
                </a:solidFill>
              </a:rPr>
              <a:t>d</a:t>
            </a:r>
            <a:r>
              <a:rPr lang="en-GB" dirty="0"/>
              <a:t>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8293D-33E8-2C7B-0557-524EFA3D5DE1}"/>
              </a:ext>
            </a:extLst>
          </p:cNvPr>
          <p:cNvSpPr txBox="1"/>
          <p:nvPr/>
        </p:nvSpPr>
        <p:spPr>
          <a:xfrm rot="19117714" flipH="1">
            <a:off x="8473546" y="2348886"/>
            <a:ext cx="153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Into a </a:t>
            </a:r>
            <a:r>
              <a:rPr lang="en-GB" dirty="0">
                <a:solidFill>
                  <a:srgbClr val="660099"/>
                </a:solidFill>
              </a:rPr>
              <a:t>c</a:t>
            </a:r>
            <a:r>
              <a:rPr lang="en-GB" dirty="0"/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324026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characteristics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DF0EF5-5735-C086-6E7D-F4BB2131FEFA}"/>
              </a:ext>
            </a:extLst>
          </p:cNvPr>
          <p:cNvSpPr/>
          <p:nvPr/>
        </p:nvSpPr>
        <p:spPr>
          <a:xfrm>
            <a:off x="1694630" y="3168675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Supervised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F58BCC-F805-D168-AEE6-9056EF424BBA}"/>
              </a:ext>
            </a:extLst>
          </p:cNvPr>
          <p:cNvSpPr/>
          <p:nvPr/>
        </p:nvSpPr>
        <p:spPr>
          <a:xfrm>
            <a:off x="8478563" y="3168674"/>
            <a:ext cx="2595208" cy="1557125"/>
          </a:xfrm>
          <a:custGeom>
            <a:avLst/>
            <a:gdLst>
              <a:gd name="connsiteX0" fmla="*/ 0 w 2595208"/>
              <a:gd name="connsiteY0" fmla="*/ 0 h 1557125"/>
              <a:gd name="connsiteX1" fmla="*/ 2595208 w 2595208"/>
              <a:gd name="connsiteY1" fmla="*/ 0 h 1557125"/>
              <a:gd name="connsiteX2" fmla="*/ 2595208 w 2595208"/>
              <a:gd name="connsiteY2" fmla="*/ 1557125 h 1557125"/>
              <a:gd name="connsiteX3" fmla="*/ 0 w 2595208"/>
              <a:gd name="connsiteY3" fmla="*/ 1557125 h 1557125"/>
              <a:gd name="connsiteX4" fmla="*/ 0 w 2595208"/>
              <a:gd name="connsiteY4" fmla="*/ 0 h 155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5208" h="1557125">
                <a:moveTo>
                  <a:pt x="0" y="0"/>
                </a:moveTo>
                <a:lnTo>
                  <a:pt x="2595208" y="0"/>
                </a:lnTo>
                <a:lnTo>
                  <a:pt x="2595208" y="1557125"/>
                </a:lnTo>
                <a:lnTo>
                  <a:pt x="0" y="1557125"/>
                </a:lnTo>
                <a:lnTo>
                  <a:pt x="0" y="0"/>
                </a:lnTo>
                <a:close/>
              </a:path>
            </a:pathLst>
          </a:custGeom>
          <a:solidFill>
            <a:srgbClr val="6600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100" kern="1200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38968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6A4C95-D6A1-D51E-5CA5-382F988805A1}"/>
              </a:ext>
            </a:extLst>
          </p:cNvPr>
          <p:cNvSpPr/>
          <p:nvPr/>
        </p:nvSpPr>
        <p:spPr>
          <a:xfrm>
            <a:off x="5400767" y="3187569"/>
            <a:ext cx="1238062" cy="1720159"/>
          </a:xfrm>
          <a:prstGeom prst="rect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LR </a:t>
            </a:r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Purpose </a:t>
            </a:r>
            <a:r>
              <a:rPr lang="en-GB" dirty="0"/>
              <a:t>- visualisation</a:t>
            </a:r>
            <a:endParaRPr lang="en-GB" dirty="0">
              <a:solidFill>
                <a:srgbClr val="660099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EB16453-5B61-8F03-3759-B2FA9EB2AA64}"/>
              </a:ext>
            </a:extLst>
          </p:cNvPr>
          <p:cNvSpPr/>
          <p:nvPr/>
        </p:nvSpPr>
        <p:spPr>
          <a:xfrm rot="5400000">
            <a:off x="5444903" y="2571934"/>
            <a:ext cx="1149790" cy="1238061"/>
          </a:xfrm>
          <a:prstGeom prst="chevron">
            <a:avLst/>
          </a:prstGeom>
          <a:solidFill>
            <a:srgbClr val="B348DA"/>
          </a:solidFill>
          <a:ln>
            <a:solidFill>
              <a:srgbClr val="66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68EC8E-6C4E-2AF5-AF90-B483235798CC}"/>
              </a:ext>
            </a:extLst>
          </p:cNvPr>
          <p:cNvSpPr/>
          <p:nvPr/>
        </p:nvSpPr>
        <p:spPr>
          <a:xfrm>
            <a:off x="959667" y="2906162"/>
            <a:ext cx="2516864" cy="2516864"/>
          </a:xfrm>
          <a:prstGeom prst="ellipse">
            <a:avLst/>
          </a:prstGeom>
          <a:solidFill>
            <a:srgbClr val="FFF3A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FA748C-0358-EC21-3EBA-1073055F5E67}"/>
              </a:ext>
            </a:extLst>
          </p:cNvPr>
          <p:cNvSpPr/>
          <p:nvPr/>
        </p:nvSpPr>
        <p:spPr>
          <a:xfrm>
            <a:off x="8563069" y="3058562"/>
            <a:ext cx="2516864" cy="2516864"/>
          </a:xfrm>
          <a:prstGeom prst="ellipse">
            <a:avLst/>
          </a:prstGeom>
          <a:solidFill>
            <a:srgbClr val="4858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Sad</a:t>
            </a: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3DA81304-90A8-61EF-47F0-0D5D99B3DA5F}"/>
              </a:ext>
            </a:extLst>
          </p:cNvPr>
          <p:cNvSpPr/>
          <p:nvPr/>
        </p:nvSpPr>
        <p:spPr>
          <a:xfrm>
            <a:off x="5499671" y="1199893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4C0950FB-8196-A9DE-BE07-DEC6EFDB1BF6}"/>
              </a:ext>
            </a:extLst>
          </p:cNvPr>
          <p:cNvSpPr/>
          <p:nvPr/>
        </p:nvSpPr>
        <p:spPr>
          <a:xfrm>
            <a:off x="6096000" y="2009678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938B9427-2870-956B-5AE9-3A272D047395}"/>
              </a:ext>
            </a:extLst>
          </p:cNvPr>
          <p:cNvSpPr/>
          <p:nvPr/>
        </p:nvSpPr>
        <p:spPr>
          <a:xfrm>
            <a:off x="5499671" y="2044569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E35CBBE-2409-8843-7A0A-75DC9A7D2A07}"/>
              </a:ext>
            </a:extLst>
          </p:cNvPr>
          <p:cNvSpPr/>
          <p:nvPr/>
        </p:nvSpPr>
        <p:spPr>
          <a:xfrm>
            <a:off x="5391048" y="1622231"/>
            <a:ext cx="406788" cy="40678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5AD2366F-FAEF-519B-0310-7DCC59FE0EFE}"/>
              </a:ext>
            </a:extLst>
          </p:cNvPr>
          <p:cNvSpPr/>
          <p:nvPr/>
        </p:nvSpPr>
        <p:spPr>
          <a:xfrm>
            <a:off x="5816404" y="2337859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81552D0B-E66F-D1D5-664A-F63B8D58916A}"/>
              </a:ext>
            </a:extLst>
          </p:cNvPr>
          <p:cNvSpPr/>
          <p:nvPr/>
        </p:nvSpPr>
        <p:spPr>
          <a:xfrm>
            <a:off x="5783199" y="1756883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9A1E9478-1BBA-FDE4-A24A-BC939EDF06DD}"/>
              </a:ext>
            </a:extLst>
          </p:cNvPr>
          <p:cNvSpPr/>
          <p:nvPr/>
        </p:nvSpPr>
        <p:spPr>
          <a:xfrm>
            <a:off x="6172767" y="152895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F9DD7D5A-E5DB-C1EF-B5E1-B3BBC772AB16}"/>
              </a:ext>
            </a:extLst>
          </p:cNvPr>
          <p:cNvSpPr/>
          <p:nvPr/>
        </p:nvSpPr>
        <p:spPr>
          <a:xfrm>
            <a:off x="5957736" y="1131620"/>
            <a:ext cx="406788" cy="40678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16667 C 5.55112E-17 0.24144 -0.08958 0.33357 -0.16224 0.33357 L -0.32448 0.3335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9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0.16018 C 1.66667E-6 0.23194 0.07552 0.3206 0.13698 0.3206 L 0.27409 0.3206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60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18333 C 3.33333E-6 0.2655 0.09557 0.36689 0.17317 0.36689 L 0.34674 0.3668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1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3.54167E-6 0.1831 C 3.54167E-6 0.26551 -0.10638 0.3669 -0.19271 0.3669 L -0.38529 0.3669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18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4.16667E-6 0.24838 C -4.16667E-6 0.35973 0.10625 0.49723 0.19297 0.49723 L 0.3862 0.497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24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1831 C 3.33333E-6 0.26551 -0.07591 0.36689 -0.1375 0.36689 L -0.27487 0.36689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183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44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532 C 1.66667E-6 0.36991 0.09258 0.51088 0.16784 0.51088 L 0.33581 0.51088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255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58DA"/>
                                      </p:to>
                                    </p:animClr>
                                    <p:set>
                                      <p:cBhvr>
                                        <p:cTn id="5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1.45833E-6 0.24467 C 1.45833E-6 0.35439 -0.06966 0.48981 -0.12604 0.48981 L -0.25208 0.48981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2449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3A4"/>
                                      </p:to>
                                    </p:animClr>
                                    <p:set>
                                      <p:cBhvr>
                                        <p:cTn id="5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4E74F3-3C19-CC6C-1911-6CC42CAED6C4}"/>
              </a:ext>
            </a:extLst>
          </p:cNvPr>
          <p:cNvSpPr/>
          <p:nvPr/>
        </p:nvSpPr>
        <p:spPr>
          <a:xfrm>
            <a:off x="4727734" y="-464374"/>
            <a:ext cx="1939827" cy="77867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0" b="1" dirty="0">
                <a:ln w="10160">
                  <a:noFill/>
                  <a:prstDash val="solid"/>
                </a:ln>
                <a:gradFill flip="none" rotWithShape="1">
                  <a:gsLst>
                    <a:gs pos="0">
                      <a:srgbClr val="660099">
                        <a:tint val="66000"/>
                        <a:satMod val="160000"/>
                      </a:srgbClr>
                    </a:gs>
                    <a:gs pos="50000">
                      <a:srgbClr val="660099">
                        <a:tint val="44500"/>
                        <a:satMod val="160000"/>
                      </a:srgbClr>
                    </a:gs>
                    <a:gs pos="100000">
                      <a:srgbClr val="66009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0000" b="1" cap="none" spc="0" dirty="0">
              <a:ln w="10160">
                <a:noFill/>
                <a:prstDash val="solid"/>
              </a:ln>
              <a:gradFill flip="none" rotWithShape="1">
                <a:gsLst>
                  <a:gs pos="0">
                    <a:srgbClr val="660099">
                      <a:tint val="66000"/>
                      <a:satMod val="160000"/>
                    </a:srgbClr>
                  </a:gs>
                  <a:gs pos="50000">
                    <a:srgbClr val="660099">
                      <a:tint val="44500"/>
                      <a:satMod val="160000"/>
                    </a:srgbClr>
                  </a:gs>
                  <a:gs pos="100000">
                    <a:srgbClr val="66009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EF65-9732-4B09-7935-BD9F8762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A0E9-7075-B1C6-21D1-CE48B498A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does LR work?</a:t>
            </a:r>
          </a:p>
        </p:txBody>
      </p:sp>
    </p:spTree>
    <p:extLst>
      <p:ext uri="{BB962C8B-B14F-4D97-AF65-F5344CB8AC3E}">
        <p14:creationId xmlns:p14="http://schemas.microsoft.com/office/powerpoint/2010/main" val="178433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into a value in regression line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E8A39-E9C6-7186-64F5-527C4D27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59857"/>
              </p:ext>
            </p:extLst>
          </p:nvPr>
        </p:nvGraphicFramePr>
        <p:xfrm>
          <a:off x="643300" y="2769729"/>
          <a:ext cx="3033246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6134">
                  <a:extLst>
                    <a:ext uri="{9D8B030D-6E8A-4147-A177-3AD203B41FA5}">
                      <a16:colId xmlns:a16="http://schemas.microsoft.com/office/drawing/2014/main" val="52382488"/>
                    </a:ext>
                  </a:extLst>
                </a:gridCol>
                <a:gridCol w="1317112">
                  <a:extLst>
                    <a:ext uri="{9D8B030D-6E8A-4147-A177-3AD203B41FA5}">
                      <a16:colId xmlns:a16="http://schemas.microsoft.com/office/drawing/2014/main" val="239701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Hugs had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99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483"/>
              </p:ext>
            </p:extLst>
          </p:nvPr>
        </p:nvGraphicFramePr>
        <p:xfrm>
          <a:off x="10154216" y="2769729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CF07A91-7DCB-5AA4-A4F8-7108EE27231B}"/>
              </a:ext>
            </a:extLst>
          </p:cNvPr>
          <p:cNvGrpSpPr/>
          <p:nvPr/>
        </p:nvGrpSpPr>
        <p:grpSpPr>
          <a:xfrm>
            <a:off x="3784349" y="2400394"/>
            <a:ext cx="6192570" cy="2594373"/>
            <a:chOff x="3784349" y="2400394"/>
            <a:chExt cx="6192570" cy="259437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784349" y="3594226"/>
              <a:ext cx="6192570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4264182" y="2769726"/>
              <a:ext cx="5124262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𝑠𝑙𝑒𝑒𝑝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h𝑢𝑔𝑠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×5 −25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375" y="3743749"/>
                  <a:ext cx="42374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" b="-347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6020497" y="2400394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383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074CA-20C2-4F88-7608-05ECED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5EA79-2CD7-1CB2-0816-2ACEB81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LR’s </a:t>
            </a:r>
            <a:r>
              <a:rPr lang="en-GB" dirty="0">
                <a:solidFill>
                  <a:srgbClr val="660099"/>
                </a:solidFill>
              </a:rPr>
              <a:t>Approach </a:t>
            </a:r>
            <a:r>
              <a:rPr lang="en-GB" dirty="0"/>
              <a:t>– convert to sigmoid values</a:t>
            </a:r>
            <a:endParaRPr lang="en-GB" dirty="0">
              <a:solidFill>
                <a:srgbClr val="66009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7D3939-2AE1-137F-9B0C-7E509970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45461"/>
              </p:ext>
            </p:extLst>
          </p:nvPr>
        </p:nvGraphicFramePr>
        <p:xfrm>
          <a:off x="1285469" y="2766890"/>
          <a:ext cx="131711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112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0459-AD68-0D16-52E4-32128D485134}"/>
              </a:ext>
            </a:extLst>
          </p:cNvPr>
          <p:cNvGrpSpPr/>
          <p:nvPr/>
        </p:nvGrpSpPr>
        <p:grpSpPr>
          <a:xfrm>
            <a:off x="3277355" y="2374882"/>
            <a:ext cx="5676522" cy="2617049"/>
            <a:chOff x="3277355" y="2374882"/>
            <a:chExt cx="5676522" cy="2617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92D640D-F5E4-82B1-2F40-8BDA5AA459CF}"/>
                </a:ext>
              </a:extLst>
            </p:cNvPr>
            <p:cNvSpPr/>
            <p:nvPr/>
          </p:nvSpPr>
          <p:spPr>
            <a:xfrm>
              <a:off x="3277355" y="3692270"/>
              <a:ext cx="5676522" cy="57036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89BF1C-B659-E9DF-10DB-8DCF2B7FA1C4}"/>
                </a:ext>
              </a:extLst>
            </p:cNvPr>
            <p:cNvSpPr/>
            <p:nvPr/>
          </p:nvSpPr>
          <p:spPr>
            <a:xfrm>
              <a:off x="5180091" y="2766890"/>
              <a:ext cx="1831818" cy="2225041"/>
            </a:xfrm>
            <a:prstGeom prst="roundRect">
              <a:avLst/>
            </a:prstGeom>
            <a:ln>
              <a:solidFill>
                <a:srgbClr val="6600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/>
                <p:nvPr/>
              </p:nvSpPr>
              <p:spPr>
                <a:xfrm>
                  <a:off x="5617409" y="3714946"/>
                  <a:ext cx="1073755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A236BC-A634-94A1-301C-2B9F3C72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409" y="3714946"/>
                  <a:ext cx="1073755" cy="5250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77EFFA-1109-1909-9375-E187D7F90B10}"/>
                </a:ext>
              </a:extLst>
            </p:cNvPr>
            <p:cNvSpPr txBox="1"/>
            <p:nvPr/>
          </p:nvSpPr>
          <p:spPr>
            <a:xfrm>
              <a:off x="5420687" y="2374882"/>
              <a:ext cx="1467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LR’s content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F65F73-1D3B-DE22-C4C6-1A84B52C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20693"/>
              </p:ext>
            </p:extLst>
          </p:nvPr>
        </p:nvGraphicFramePr>
        <p:xfrm>
          <a:off x="9459238" y="2739234"/>
          <a:ext cx="1831818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31818">
                  <a:extLst>
                    <a:ext uri="{9D8B030D-6E8A-4147-A177-3AD203B41FA5}">
                      <a16:colId xmlns:a16="http://schemas.microsoft.com/office/drawing/2014/main" val="9894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Sigmoid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8*10^-7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0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8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570</Words>
  <Application>Microsoft Office PowerPoint</Application>
  <PresentationFormat>Widescreen</PresentationFormat>
  <Paragraphs>171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Avenir Book</vt:lpstr>
      <vt:lpstr>Avenir Medium</vt:lpstr>
      <vt:lpstr>Avenir Next</vt:lpstr>
      <vt:lpstr>Meslo LG M for Powerline</vt:lpstr>
      <vt:lpstr>System Font Regular</vt:lpstr>
      <vt:lpstr>Arial</vt:lpstr>
      <vt:lpstr>Calibri</vt:lpstr>
      <vt:lpstr>Cambria Math</vt:lpstr>
      <vt:lpstr>Helvetica</vt:lpstr>
      <vt:lpstr>Trebuchet MS</vt:lpstr>
      <vt:lpstr>Office Theme</vt:lpstr>
      <vt:lpstr>Logistic Regression</vt:lpstr>
      <vt:lpstr>PowerPoint Presentation</vt:lpstr>
      <vt:lpstr>PowerPoint Presentation</vt:lpstr>
      <vt:lpstr>LR’s Purpose – machine learning model</vt:lpstr>
      <vt:lpstr>LR’s Purpose - characteristics</vt:lpstr>
      <vt:lpstr>LR’s Purpose - visualisation</vt:lpstr>
      <vt:lpstr>PowerPoint Presentation</vt:lpstr>
      <vt:lpstr>LR’s Approach – convert into a value in regression line</vt:lpstr>
      <vt:lpstr>LR’s Approach – convert to sigmoid values</vt:lpstr>
      <vt:lpstr>LR’s Approach – visualise sigmoid values</vt:lpstr>
      <vt:lpstr>LR’s Approach – classify to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 Slides Introduction</vt:lpstr>
      <vt:lpstr>Template Font &amp; Coloring Guidance</vt:lpstr>
      <vt:lpstr>Template Usage Guidance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Lifeng Qiu</cp:lastModifiedBy>
  <cp:revision>8</cp:revision>
  <dcterms:created xsi:type="dcterms:W3CDTF">2022-09-16T09:57:20Z</dcterms:created>
  <dcterms:modified xsi:type="dcterms:W3CDTF">2022-11-01T01:01:55Z</dcterms:modified>
</cp:coreProperties>
</file>