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9" r:id="rId2"/>
    <p:sldId id="260" r:id="rId3"/>
    <p:sldId id="258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99"/>
    <a:srgbClr val="3B054F"/>
    <a:srgbClr val="FF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0"/>
    <p:restoredTop sz="96327"/>
  </p:normalViewPr>
  <p:slideViewPr>
    <p:cSldViewPr snapToGrid="0">
      <p:cViewPr varScale="1">
        <p:scale>
          <a:sx n="123" d="100"/>
          <a:sy n="123" d="100"/>
        </p:scale>
        <p:origin x="768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FDC277-FDC2-7C41-A758-5DF16A9C0EB6}" type="datetimeFigureOut">
              <a:rPr lang="en-US" smtClean="0"/>
              <a:t>9/16/22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75D74E-3623-4D4E-B4A9-F6600BA79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123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svg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2.svg"/><Relationship Id="rId4" Type="http://schemas.openxmlformats.org/officeDocument/2006/relationships/image" Target="../media/image1.png"/><Relationship Id="rId9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A739859C-257F-815C-E2CD-BDD5A845A9A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5194" y="3080789"/>
            <a:ext cx="7397292" cy="593498"/>
          </a:xfrm>
        </p:spPr>
        <p:txBody>
          <a:bodyPr>
            <a:normAutofit/>
          </a:bodyPr>
          <a:lstStyle>
            <a:lvl1pPr marL="0" indent="0">
              <a:buNone/>
              <a:defRPr lang="en-US" sz="3600" kern="1200" dirty="0">
                <a:solidFill>
                  <a:schemeClr val="tx1"/>
                </a:solidFill>
                <a:latin typeface="Avenir Next" panose="020B0503020202020204" pitchFamily="34" charset="0"/>
                <a:ea typeface="+mj-ea"/>
                <a:cs typeface="+mj-cs"/>
              </a:defRPr>
            </a:lvl1pPr>
          </a:lstStyle>
          <a:p>
            <a:r>
              <a:rPr lang="en-US" sz="3600" dirty="0"/>
              <a:t>Workshop 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22AB05-897F-C129-5A81-C352AE8915E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85194" y="2036319"/>
            <a:ext cx="10942351" cy="894862"/>
          </a:xfrm>
        </p:spPr>
        <p:txBody>
          <a:bodyPr anchor="b">
            <a:normAutofit/>
          </a:bodyPr>
          <a:lstStyle>
            <a:lvl1pPr algn="l">
              <a:defRPr sz="4800">
                <a:latin typeface="Avenir Next" panose="020B0503020202020204" pitchFamily="34" charset="0"/>
              </a:defRPr>
            </a:lvl1pPr>
          </a:lstStyle>
          <a:p>
            <a:r>
              <a:rPr lang="en-US" dirty="0"/>
              <a:t>MUDSS Workshop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20CFB-D255-EDB5-C697-E20FB113E9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venir Next" panose="020B05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BF0D1-FED2-4BE4-5E3D-9B817B831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venir Next" panose="020B05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7DBBB-2F4B-576B-BDF1-F0772A064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venir Next" panose="020B0503020202020204" pitchFamily="34" charset="0"/>
              </a:defRPr>
            </a:lvl1pPr>
          </a:lstStyle>
          <a:p>
            <a:fld id="{0A97E7F3-6385-B84E-BAE9-1DF25CBF37B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E95DB30-E4E3-E8EF-2E42-DFE4975AA329}"/>
              </a:ext>
            </a:extLst>
          </p:cNvPr>
          <p:cNvSpPr/>
          <p:nvPr userDrawn="1"/>
        </p:nvSpPr>
        <p:spPr>
          <a:xfrm>
            <a:off x="0" y="5550061"/>
            <a:ext cx="12192000" cy="13079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53D0E8CD-EAD7-6080-D705-7AFD1AE0CC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7770" r="18722" b="51469"/>
          <a:stretch/>
        </p:blipFill>
        <p:spPr>
          <a:xfrm rot="18702354" flipH="1">
            <a:off x="5875122" y="2092447"/>
            <a:ext cx="9049921" cy="470422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9DE2EA43-DC72-3762-30FB-A4C0A6745381}"/>
              </a:ext>
            </a:extLst>
          </p:cNvPr>
          <p:cNvSpPr txBox="1">
            <a:spLocks/>
          </p:cNvSpPr>
          <p:nvPr userDrawn="1"/>
        </p:nvSpPr>
        <p:spPr>
          <a:xfrm>
            <a:off x="138811" y="3896370"/>
            <a:ext cx="6155094" cy="6189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Avenir Next" panose="020B0503020202020204" pitchFamily="34" charset="0"/>
                <a:ea typeface="+mj-ea"/>
                <a:cs typeface="+mj-cs"/>
              </a:defRPr>
            </a:lvl1pPr>
          </a:lstStyle>
          <a:p>
            <a:pPr lvl="0" algn="l"/>
            <a:endParaRPr lang="en-US" sz="200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25BF116-04C9-7767-8326-5C44EA3F08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5194" y="3861685"/>
            <a:ext cx="5324066" cy="344155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000" b="0" i="0">
                <a:solidFill>
                  <a:schemeClr val="bg2">
                    <a:lumMod val="50000"/>
                  </a:schemeClr>
                </a:solidFill>
                <a:latin typeface="Avenir Next" panose="020B0503020202020204" pitchFamily="34" charset="0"/>
              </a:defRPr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dirty="0"/>
              <a:t>Workshop Executive Name</a:t>
            </a:r>
          </a:p>
        </p:txBody>
      </p:sp>
      <p:pic>
        <p:nvPicPr>
          <p:cNvPr id="15" name="Graphic 4">
            <a:extLst>
              <a:ext uri="{FF2B5EF4-FFF2-40B4-BE49-F238E27FC236}">
                <a16:creationId xmlns:a16="http://schemas.microsoft.com/office/drawing/2014/main" id="{C8B1576E-A67A-F676-64D6-1EAA85AD0DC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5194" y="215095"/>
            <a:ext cx="829355" cy="36512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DDA8B23-4521-2CF8-7E83-776183E70BC0}"/>
              </a:ext>
            </a:extLst>
          </p:cNvPr>
          <p:cNvSpPr txBox="1"/>
          <p:nvPr userDrawn="1"/>
        </p:nvSpPr>
        <p:spPr>
          <a:xfrm>
            <a:off x="160582" y="5616646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B054F"/>
                </a:solidFill>
                <a:latin typeface="Avenir Next" panose="020B0503020202020204" pitchFamily="34" charset="0"/>
              </a:rPr>
              <a:t>SPONSORED BY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3F2EFB5-3949-AF08-8D05-991E30BAC971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23078" y="5916461"/>
            <a:ext cx="1112271" cy="571545"/>
          </a:xfrm>
          <a:prstGeom prst="rect">
            <a:avLst/>
          </a:prstGeom>
        </p:spPr>
      </p:pic>
      <p:pic>
        <p:nvPicPr>
          <p:cNvPr id="24" name="Picture 23" descr="Logo&#10;&#10;Description automatically generated">
            <a:extLst>
              <a:ext uri="{FF2B5EF4-FFF2-40B4-BE49-F238E27FC236}">
                <a16:creationId xmlns:a16="http://schemas.microsoft.com/office/drawing/2014/main" id="{190C327F-6170-521A-AACC-7FD49B2BE3CF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2637450" y="6077284"/>
            <a:ext cx="822868" cy="324238"/>
          </a:xfrm>
          <a:prstGeom prst="rect">
            <a:avLst/>
          </a:prstGeom>
        </p:spPr>
      </p:pic>
      <p:pic>
        <p:nvPicPr>
          <p:cNvPr id="26" name="Picture 25" descr="Shape&#10;&#10;Description automatically generated with medium confidence">
            <a:extLst>
              <a:ext uri="{FF2B5EF4-FFF2-40B4-BE49-F238E27FC236}">
                <a16:creationId xmlns:a16="http://schemas.microsoft.com/office/drawing/2014/main" id="{627BCFEA-6F8F-0A93-06AD-FCCED95E2BB6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1235349" y="6068143"/>
            <a:ext cx="1235967" cy="370790"/>
          </a:xfrm>
          <a:prstGeom prst="rect">
            <a:avLst/>
          </a:prstGeom>
        </p:spPr>
      </p:pic>
      <p:pic>
        <p:nvPicPr>
          <p:cNvPr id="30" name="Picture 29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58CAC1BD-A77A-ACED-E4DE-18106C25409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/>
          <a:srcRect l="20362" t="41518" r="19759" b="42504"/>
          <a:stretch/>
        </p:blipFill>
        <p:spPr>
          <a:xfrm>
            <a:off x="3707620" y="6093342"/>
            <a:ext cx="1456259" cy="30797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873468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518D9A-5797-9ED2-6337-774578B2E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E7F3-6385-B84E-BAE9-1DF25CBF37B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23D5B7-5059-6401-8716-7298E6FAD172}"/>
              </a:ext>
            </a:extLst>
          </p:cNvPr>
          <p:cNvSpPr/>
          <p:nvPr userDrawn="1"/>
        </p:nvSpPr>
        <p:spPr>
          <a:xfrm>
            <a:off x="0" y="3121205"/>
            <a:ext cx="12192000" cy="793390"/>
          </a:xfrm>
          <a:prstGeom prst="rect">
            <a:avLst/>
          </a:prstGeom>
          <a:gradFill flip="none" rotWithShape="1">
            <a:gsLst>
              <a:gs pos="85000">
                <a:srgbClr val="4D0470"/>
              </a:gs>
              <a:gs pos="18000">
                <a:srgbClr val="9600D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EC087CB-8B7A-44C1-0C3D-1FF4524B4615}"/>
              </a:ext>
            </a:extLst>
          </p:cNvPr>
          <p:cNvCxnSpPr>
            <a:cxnSpLocks/>
          </p:cNvCxnSpPr>
          <p:nvPr userDrawn="1"/>
        </p:nvCxnSpPr>
        <p:spPr>
          <a:xfrm flipH="1">
            <a:off x="1131365" y="3906439"/>
            <a:ext cx="5179" cy="1011077"/>
          </a:xfrm>
          <a:prstGeom prst="line">
            <a:avLst/>
          </a:prstGeom>
          <a:ln w="82550">
            <a:solidFill>
              <a:srgbClr val="7F00B4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CFA4FED-C4FE-B707-012B-AC634CA85BCB}"/>
              </a:ext>
            </a:extLst>
          </p:cNvPr>
          <p:cNvSpPr txBox="1"/>
          <p:nvPr/>
        </p:nvSpPr>
        <p:spPr>
          <a:xfrm>
            <a:off x="858952" y="4908803"/>
            <a:ext cx="487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i="0" dirty="0">
                <a:solidFill>
                  <a:srgbClr val="7F00B4"/>
                </a:solidFill>
                <a:latin typeface="Helvetica" pitchFamily="2" charset="0"/>
              </a:rPr>
              <a:t>1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C121B58-2033-78B4-F168-A7FF1C866AA5}"/>
              </a:ext>
            </a:extLst>
          </p:cNvPr>
          <p:cNvCxnSpPr>
            <a:cxnSpLocks/>
          </p:cNvCxnSpPr>
          <p:nvPr userDrawn="1"/>
        </p:nvCxnSpPr>
        <p:spPr>
          <a:xfrm flipV="1">
            <a:off x="2949402" y="1538572"/>
            <a:ext cx="0" cy="1601254"/>
          </a:xfrm>
          <a:prstGeom prst="line">
            <a:avLst/>
          </a:prstGeom>
          <a:ln w="82550">
            <a:solidFill>
              <a:srgbClr val="9501D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4952F96-069F-9EE6-3A8B-FF20717B7253}"/>
              </a:ext>
            </a:extLst>
          </p:cNvPr>
          <p:cNvSpPr txBox="1"/>
          <p:nvPr/>
        </p:nvSpPr>
        <p:spPr>
          <a:xfrm>
            <a:off x="2706015" y="785825"/>
            <a:ext cx="487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9501D0"/>
                </a:solidFill>
                <a:latin typeface="Helvetica" pitchFamily="2" charset="0"/>
              </a:rPr>
              <a:t>2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F3D78E5-3D2A-41E6-BD10-E30572EA014C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5883634" y="3913802"/>
            <a:ext cx="10633" cy="1641897"/>
          </a:xfrm>
          <a:prstGeom prst="line">
            <a:avLst/>
          </a:prstGeom>
          <a:ln w="82550">
            <a:solidFill>
              <a:srgbClr val="8300B7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73A5E6C-FE30-C8FB-BB6F-E57EC1B44785}"/>
              </a:ext>
            </a:extLst>
          </p:cNvPr>
          <p:cNvCxnSpPr>
            <a:cxnSpLocks/>
          </p:cNvCxnSpPr>
          <p:nvPr userDrawn="1"/>
        </p:nvCxnSpPr>
        <p:spPr>
          <a:xfrm>
            <a:off x="6731000" y="2353169"/>
            <a:ext cx="0" cy="780307"/>
          </a:xfrm>
          <a:prstGeom prst="line">
            <a:avLst/>
          </a:prstGeom>
          <a:ln w="82550">
            <a:solidFill>
              <a:srgbClr val="7D00B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B5894DE-22C0-4BD4-3A3C-1E5ED304F9FF}"/>
              </a:ext>
            </a:extLst>
          </p:cNvPr>
          <p:cNvSpPr txBox="1"/>
          <p:nvPr/>
        </p:nvSpPr>
        <p:spPr>
          <a:xfrm>
            <a:off x="5639793" y="5566239"/>
            <a:ext cx="5231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8300B7"/>
                </a:solidFill>
                <a:latin typeface="Helvetica" pitchFamily="2" charset="0"/>
              </a:rPr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C9BF2CB-30F8-36AC-2D60-47E90B4F3983}"/>
              </a:ext>
            </a:extLst>
          </p:cNvPr>
          <p:cNvSpPr txBox="1"/>
          <p:nvPr/>
        </p:nvSpPr>
        <p:spPr>
          <a:xfrm>
            <a:off x="6470399" y="1637719"/>
            <a:ext cx="487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7D00B0"/>
                </a:solidFill>
                <a:latin typeface="Helvetica" pitchFamily="2" charset="0"/>
              </a:rPr>
              <a:t>4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E722837-1C96-F9F1-1B8A-36A0CB127D2B}"/>
              </a:ext>
            </a:extLst>
          </p:cNvPr>
          <p:cNvCxnSpPr>
            <a:cxnSpLocks/>
          </p:cNvCxnSpPr>
          <p:nvPr userDrawn="1"/>
        </p:nvCxnSpPr>
        <p:spPr>
          <a:xfrm>
            <a:off x="8396176" y="3913134"/>
            <a:ext cx="0" cy="594148"/>
          </a:xfrm>
          <a:prstGeom prst="line">
            <a:avLst/>
          </a:prstGeom>
          <a:ln w="82550">
            <a:solidFill>
              <a:srgbClr val="6B0097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126E7A4-2072-C452-B8E2-BF1605B4E88E}"/>
              </a:ext>
            </a:extLst>
          </p:cNvPr>
          <p:cNvSpPr txBox="1"/>
          <p:nvPr/>
        </p:nvSpPr>
        <p:spPr>
          <a:xfrm>
            <a:off x="8145691" y="4507535"/>
            <a:ext cx="487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6B0097"/>
                </a:solidFill>
                <a:latin typeface="Helvetica" pitchFamily="2" charset="0"/>
              </a:rPr>
              <a:t>5</a:t>
            </a:r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B7BA8D08-E094-BC24-8594-1728CB819D1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5902" y="3139826"/>
            <a:ext cx="5157655" cy="773308"/>
          </a:xfrm>
        </p:spPr>
        <p:txBody>
          <a:bodyPr anchor="b">
            <a:noAutofit/>
          </a:bodyPr>
          <a:lstStyle>
            <a:lvl1pPr marL="0" indent="0"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Workshop</a:t>
            </a:r>
            <a:r>
              <a:rPr lang="zh-CN" altLang="en-US" dirty="0"/>
              <a:t> </a:t>
            </a:r>
            <a:r>
              <a:rPr lang="en-GB" dirty="0"/>
              <a:t>Overview</a:t>
            </a:r>
            <a:endParaRPr lang="en-US" dirty="0"/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3BD786B6-E164-7663-3E56-F663913D1E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92800" y="902571"/>
            <a:ext cx="8161001" cy="591946"/>
          </a:xfrm>
        </p:spPr>
        <p:txBody>
          <a:bodyPr anchor="ctr">
            <a:normAutofit/>
          </a:bodyPr>
          <a:lstStyle>
            <a:lvl1pPr marL="0" indent="0">
              <a:buNone/>
              <a:defRPr lang="en-US" sz="2400" b="0" i="1" kern="1200" dirty="0">
                <a:solidFill>
                  <a:schemeClr val="tx1"/>
                </a:solidFill>
                <a:latin typeface="Avenir Medium" panose="02000503020000020003" pitchFamily="2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Second</a:t>
            </a:r>
            <a:r>
              <a:rPr lang="zh-CN" altLang="en-US" dirty="0"/>
              <a:t> </a:t>
            </a:r>
            <a:r>
              <a:rPr lang="en-US" altLang="zh-CN" dirty="0"/>
              <a:t>Topic</a:t>
            </a:r>
            <a:endParaRPr lang="en-US" dirty="0"/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BA1B10F1-0401-6150-95DB-50231C1D7F3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55976" y="5021657"/>
            <a:ext cx="4372619" cy="633749"/>
          </a:xfrm>
        </p:spPr>
        <p:txBody>
          <a:bodyPr anchor="ctr">
            <a:normAutofit/>
          </a:bodyPr>
          <a:lstStyle>
            <a:lvl1pPr marL="0" indent="0" algn="l" defTabSz="914400" rtl="0" eaLnBrk="1" latinLnBrk="0" hangingPunct="1">
              <a:buNone/>
              <a:defRPr lang="en-US" sz="2400" b="0" i="1" kern="1200" dirty="0">
                <a:solidFill>
                  <a:schemeClr val="tx1"/>
                </a:solidFill>
                <a:latin typeface="Avenir Medium" panose="02000503020000020003" pitchFamily="2" charset="0"/>
                <a:ea typeface="+mn-ea"/>
                <a:cs typeface="+mn-cs"/>
              </a:defRPr>
            </a:lvl1pPr>
          </a:lstStyle>
          <a:p>
            <a:pPr lvl="0"/>
            <a:r>
              <a:rPr lang="en-GB" dirty="0"/>
              <a:t>First Topic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4A07D7F9-4E63-F23C-1608-AD1B2283559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62982" y="5705397"/>
            <a:ext cx="5170066" cy="500063"/>
          </a:xfrm>
        </p:spPr>
        <p:txBody>
          <a:bodyPr anchor="ctr">
            <a:normAutofit/>
          </a:bodyPr>
          <a:lstStyle>
            <a:lvl1pPr marL="0" indent="0">
              <a:buNone/>
              <a:defRPr lang="en-US" sz="2400" b="0" i="1" kern="1200" dirty="0">
                <a:solidFill>
                  <a:schemeClr val="tx1"/>
                </a:solidFill>
                <a:latin typeface="Avenir Medium" panose="02000503020000020003" pitchFamily="2" charset="0"/>
                <a:ea typeface="+mn-ea"/>
                <a:cs typeface="+mn-cs"/>
              </a:defRPr>
            </a:lvl1pPr>
          </a:lstStyle>
          <a:p>
            <a:pPr lvl="0"/>
            <a:r>
              <a:rPr lang="en-GB" dirty="0"/>
              <a:t>Third Topic</a:t>
            </a:r>
            <a:endParaRPr lang="en-US" dirty="0"/>
          </a:p>
        </p:txBody>
      </p:sp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849CFC8D-B19D-AEBB-69BD-E5D87CB845B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58079" y="1772670"/>
            <a:ext cx="5233916" cy="506252"/>
          </a:xfrm>
        </p:spPr>
        <p:txBody>
          <a:bodyPr anchor="ctr">
            <a:normAutofit/>
          </a:bodyPr>
          <a:lstStyle>
            <a:lvl1pPr marL="0" indent="0" algn="l" defTabSz="914400" rtl="0" eaLnBrk="1" latinLnBrk="0" hangingPunct="1">
              <a:buNone/>
              <a:defRPr lang="en-US" sz="2400" b="0" i="1" kern="1200" dirty="0">
                <a:solidFill>
                  <a:schemeClr val="tx1"/>
                </a:solidFill>
                <a:latin typeface="Avenir Medium" panose="02000503020000020003" pitchFamily="2" charset="0"/>
                <a:ea typeface="+mn-ea"/>
                <a:cs typeface="+mn-cs"/>
              </a:defRPr>
            </a:lvl1pPr>
          </a:lstStyle>
          <a:p>
            <a:pPr lvl="0"/>
            <a:r>
              <a:rPr lang="en-GB" dirty="0"/>
              <a:t>Forth Topic</a:t>
            </a:r>
            <a:endParaRPr lang="en-US" dirty="0"/>
          </a:p>
        </p:txBody>
      </p:sp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52F56D7E-718B-1119-D1DB-A154E21A263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633370" y="4672074"/>
            <a:ext cx="3558629" cy="462787"/>
          </a:xfrm>
        </p:spPr>
        <p:txBody>
          <a:bodyPr anchor="ctr">
            <a:normAutofit/>
          </a:bodyPr>
          <a:lstStyle>
            <a:lvl1pPr marL="0" indent="0" algn="l" defTabSz="914400" rtl="0" eaLnBrk="1" latinLnBrk="0" hangingPunct="1">
              <a:buNone/>
              <a:defRPr lang="en-US" sz="2400" b="0" i="1" kern="1200" dirty="0">
                <a:solidFill>
                  <a:schemeClr val="tx1"/>
                </a:solidFill>
                <a:latin typeface="Avenir Medium" panose="02000503020000020003" pitchFamily="2" charset="0"/>
                <a:ea typeface="+mn-ea"/>
                <a:cs typeface="+mn-cs"/>
              </a:defRPr>
            </a:lvl1pPr>
          </a:lstStyle>
          <a:p>
            <a:pPr lvl="0"/>
            <a:r>
              <a:rPr lang="en-GB" dirty="0"/>
              <a:t>Fifth Topic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310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518D9A-5797-9ED2-6337-774578B2E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E7F3-6385-B84E-BAE9-1DF25CBF37B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F40781E-AA1C-A39A-A2C7-D6F262BE0D4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46150" y="2736850"/>
            <a:ext cx="10299700" cy="13843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/>
            </a:lvl1pPr>
          </a:lstStyle>
          <a:p>
            <a:pPr lvl="0"/>
            <a:r>
              <a:rPr lang="en-US" dirty="0"/>
              <a:t>Quiz Time</a:t>
            </a:r>
          </a:p>
        </p:txBody>
      </p:sp>
    </p:spTree>
    <p:extLst>
      <p:ext uri="{BB962C8B-B14F-4D97-AF65-F5344CB8AC3E}">
        <p14:creationId xmlns:p14="http://schemas.microsoft.com/office/powerpoint/2010/main" val="21327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6332A-D9C2-134B-26A3-A6CE66844A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Avenir Book" panose="02000503020000020003" pitchFamily="2" charset="0"/>
              </a:defRPr>
            </a:lvl1pPr>
          </a:lstStyle>
          <a:p>
            <a:r>
              <a:rPr lang="en-GB" dirty="0"/>
              <a:t>Section Title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144892-CE09-0F3F-AF26-C795BC35F8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>
                <a:latin typeface="Avenir Book" panose="02000503020000020003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7A13A7-8B75-236D-2D66-B8970141B11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Avenir Book" panose="02000503020000020003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Section Context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3C5DC0-0844-9623-DE14-0F1A688A7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E7F3-6385-B84E-BAE9-1DF25CBF3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38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3930C562-8969-67ED-D821-01FCDFCAF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1" y="6176963"/>
            <a:ext cx="414678" cy="365125"/>
          </a:xfrm>
        </p:spPr>
        <p:txBody>
          <a:bodyPr/>
          <a:lstStyle/>
          <a:p>
            <a:fld id="{0A97E7F3-6385-B84E-BAE9-1DF25CBF37B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E5F6314-E241-A40C-3606-5C68CBF034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3522" y="515680"/>
            <a:ext cx="11344956" cy="722895"/>
          </a:xfrm>
        </p:spPr>
        <p:txBody>
          <a:bodyPr>
            <a:normAutofit/>
          </a:bodyPr>
          <a:lstStyle>
            <a:lvl1pPr>
              <a:defRPr sz="3600">
                <a:latin typeface="Avenir Book" panose="02000503020000020003" pitchFamily="2" charset="0"/>
              </a:defRPr>
            </a:lvl1pPr>
          </a:lstStyle>
          <a:p>
            <a:r>
              <a:rPr lang="en-GB" dirty="0"/>
              <a:t>Section Title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9253BAC-98B5-E902-1AC3-E3CD1683902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3522" y="1458494"/>
            <a:ext cx="11344956" cy="4583491"/>
          </a:xfrm>
        </p:spPr>
        <p:txBody>
          <a:bodyPr/>
          <a:lstStyle>
            <a:lvl1pPr marL="457200" indent="-457200">
              <a:buClr>
                <a:srgbClr val="3B054F"/>
              </a:buClr>
              <a:buFont typeface="System Font Regular"/>
              <a:buChar char="●"/>
              <a:defRPr>
                <a:latin typeface="Avenir Book" panose="02000503020000020003" pitchFamily="2" charset="0"/>
              </a:defRPr>
            </a:lvl1pPr>
            <a:lvl2pPr marL="800100" indent="-342900">
              <a:buClr>
                <a:srgbClr val="3B054F"/>
              </a:buClr>
              <a:buFont typeface="System Font Regular"/>
              <a:buChar char="●"/>
              <a:defRPr>
                <a:latin typeface="Avenir Book" panose="02000503020000020003" pitchFamily="2" charset="0"/>
              </a:defRPr>
            </a:lvl2pPr>
            <a:lvl3pPr marL="1257300" indent="-342900">
              <a:buClr>
                <a:srgbClr val="3B054F"/>
              </a:buClr>
              <a:buFont typeface="System Font Regular"/>
              <a:buChar char="●"/>
              <a:defRPr>
                <a:latin typeface="Avenir Book" panose="02000503020000020003" pitchFamily="2" charset="0"/>
              </a:defRPr>
            </a:lvl3pPr>
            <a:lvl4pPr marL="1657350" indent="-285750">
              <a:buClr>
                <a:srgbClr val="3B054F"/>
              </a:buClr>
              <a:buFont typeface="System Font Regular"/>
              <a:buChar char="●"/>
              <a:defRPr>
                <a:latin typeface="Avenir Book" panose="02000503020000020003" pitchFamily="2" charset="0"/>
              </a:defRPr>
            </a:lvl4pPr>
            <a:lvl5pPr marL="2114550" indent="-285750">
              <a:buClr>
                <a:srgbClr val="3B054F"/>
              </a:buClr>
              <a:buFont typeface="System Font Regular"/>
              <a:buChar char="●"/>
              <a:defRPr>
                <a:latin typeface="Avenir Book" panose="02000503020000020003" pitchFamily="2" charset="0"/>
              </a:defRPr>
            </a:lvl5pPr>
          </a:lstStyle>
          <a:p>
            <a:pPr lvl="0"/>
            <a:r>
              <a:rPr lang="en-GB" dirty="0"/>
              <a:t>Subsection: 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515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03887-DA53-DFBB-25DE-8FEEBE122C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Avenir Book" panose="02000503020000020003" pitchFamily="2" charset="0"/>
              </a:defRPr>
            </a:lvl1pPr>
          </a:lstStyle>
          <a:p>
            <a:r>
              <a:rPr lang="en-GB" dirty="0"/>
              <a:t>Section Title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C67E5-B564-D8CB-4027-77C9A6AAE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228600" indent="-228600">
              <a:buClr>
                <a:srgbClr val="3B054F"/>
              </a:buClr>
              <a:buFont typeface="System Font Regular"/>
              <a:buChar char="●"/>
              <a:defRPr sz="3200">
                <a:latin typeface="Avenir Book" panose="02000503020000020003" pitchFamily="2" charset="0"/>
              </a:defRPr>
            </a:lvl1pPr>
            <a:lvl2pPr marL="685800" indent="-228600">
              <a:buClr>
                <a:srgbClr val="3B054F"/>
              </a:buClr>
              <a:buFont typeface="System Font Regular"/>
              <a:buChar char="●"/>
              <a:defRPr sz="2800">
                <a:latin typeface="Avenir Book" panose="02000503020000020003" pitchFamily="2" charset="0"/>
              </a:defRPr>
            </a:lvl2pPr>
            <a:lvl3pPr marL="1143000" indent="-228600">
              <a:buClr>
                <a:srgbClr val="3B054F"/>
              </a:buClr>
              <a:buFont typeface="System Font Regular"/>
              <a:buChar char="●"/>
              <a:defRPr sz="2400">
                <a:latin typeface="Avenir Book" panose="02000503020000020003" pitchFamily="2" charset="0"/>
              </a:defRPr>
            </a:lvl3pPr>
            <a:lvl4pPr marL="1600200" indent="-228600">
              <a:buClr>
                <a:srgbClr val="3B054F"/>
              </a:buClr>
              <a:buFont typeface="System Font Regular"/>
              <a:buChar char="●"/>
              <a:defRPr sz="2000">
                <a:latin typeface="Avenir Book" panose="02000503020000020003" pitchFamily="2" charset="0"/>
              </a:defRPr>
            </a:lvl4pPr>
            <a:lvl5pPr marL="2057400" indent="-228600">
              <a:buClr>
                <a:srgbClr val="3B054F"/>
              </a:buClr>
              <a:buFont typeface="System Font Regular"/>
              <a:buChar char="●"/>
              <a:defRPr sz="2000">
                <a:latin typeface="Avenir Book" panose="02000503020000020003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29C873-061E-B568-BB16-BFDDD8FDF14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Avenir Book" panose="02000503020000020003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Section context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34C304-C0C6-F744-C475-3F4199998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E7F3-6385-B84E-BAE9-1DF25CBF3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747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DA9B0-688D-C2D2-E499-2B0663F158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3521" y="1527337"/>
            <a:ext cx="5444843" cy="4351338"/>
          </a:xfrm>
        </p:spPr>
        <p:txBody>
          <a:bodyPr>
            <a:normAutofit/>
          </a:bodyPr>
          <a:lstStyle>
            <a:lvl1pPr marL="228600" indent="-228600">
              <a:buClr>
                <a:srgbClr val="3B054F"/>
              </a:buClr>
              <a:buFont typeface="System Font Regular"/>
              <a:buChar char="●"/>
              <a:defRPr sz="2400">
                <a:latin typeface="Avenir Book" panose="02000503020000020003" pitchFamily="2" charset="0"/>
              </a:defRPr>
            </a:lvl1pPr>
            <a:lvl2pPr marL="685800" indent="-228600">
              <a:buClr>
                <a:srgbClr val="3B054F"/>
              </a:buClr>
              <a:buFont typeface="System Font Regular"/>
              <a:buChar char="●"/>
              <a:defRPr sz="2000">
                <a:latin typeface="Avenir Book" panose="02000503020000020003" pitchFamily="2" charset="0"/>
              </a:defRPr>
            </a:lvl2pPr>
            <a:lvl3pPr marL="1143000" indent="-228600">
              <a:buClr>
                <a:srgbClr val="3B054F"/>
              </a:buClr>
              <a:buFont typeface="System Font Regular"/>
              <a:buChar char="●"/>
              <a:defRPr sz="1800">
                <a:latin typeface="Avenir Book" panose="02000503020000020003" pitchFamily="2" charset="0"/>
              </a:defRPr>
            </a:lvl3pPr>
            <a:lvl4pPr marL="1600200" indent="-228600">
              <a:buClr>
                <a:srgbClr val="3B054F"/>
              </a:buClr>
              <a:buFont typeface="System Font Regular"/>
              <a:buChar char="●"/>
              <a:defRPr sz="1600">
                <a:latin typeface="Avenir Book" panose="02000503020000020003" pitchFamily="2" charset="0"/>
              </a:defRPr>
            </a:lvl4pPr>
            <a:lvl5pPr marL="2057400" indent="-228600">
              <a:buClr>
                <a:srgbClr val="3B054F"/>
              </a:buClr>
              <a:buFont typeface="System Font Regular"/>
              <a:buChar char="●"/>
              <a:defRPr sz="1600">
                <a:latin typeface="Avenir Book" panose="02000503020000020003" pitchFamily="2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ECFDE4-EAD9-3E3D-0E08-06F16E0CFE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68365" y="1527337"/>
            <a:ext cx="5900113" cy="4351338"/>
          </a:xfrm>
        </p:spPr>
        <p:txBody>
          <a:bodyPr>
            <a:normAutofit/>
          </a:bodyPr>
          <a:lstStyle>
            <a:lvl1pPr marL="228600" indent="-228600">
              <a:buClr>
                <a:srgbClr val="3B054F"/>
              </a:buClr>
              <a:buFont typeface="System Font Regular"/>
              <a:buChar char="●"/>
              <a:defRPr sz="2400">
                <a:latin typeface="Avenir Book" panose="02000503020000020003" pitchFamily="2" charset="0"/>
              </a:defRPr>
            </a:lvl1pPr>
            <a:lvl2pPr marL="685800" indent="-228600">
              <a:buClr>
                <a:srgbClr val="3B054F"/>
              </a:buClr>
              <a:buFont typeface="System Font Regular"/>
              <a:buChar char="●"/>
              <a:defRPr sz="2000">
                <a:latin typeface="Avenir Book" panose="02000503020000020003" pitchFamily="2" charset="0"/>
              </a:defRPr>
            </a:lvl2pPr>
            <a:lvl3pPr marL="1143000" indent="-228600">
              <a:buClr>
                <a:srgbClr val="3B054F"/>
              </a:buClr>
              <a:buFont typeface="System Font Regular"/>
              <a:buChar char="●"/>
              <a:defRPr sz="1800">
                <a:latin typeface="Avenir Book" panose="02000503020000020003" pitchFamily="2" charset="0"/>
              </a:defRPr>
            </a:lvl3pPr>
            <a:lvl4pPr marL="1600200" indent="-228600">
              <a:buClr>
                <a:srgbClr val="3B054F"/>
              </a:buClr>
              <a:buFont typeface="System Font Regular"/>
              <a:buChar char="●"/>
              <a:defRPr sz="1600">
                <a:latin typeface="Avenir Book" panose="02000503020000020003" pitchFamily="2" charset="0"/>
              </a:defRPr>
            </a:lvl4pPr>
            <a:lvl5pPr marL="2057400" indent="-228600">
              <a:buClr>
                <a:srgbClr val="3B054F"/>
              </a:buClr>
              <a:buFont typeface="System Font Regular"/>
              <a:buChar char="●"/>
              <a:defRPr sz="1600">
                <a:latin typeface="Avenir Book" panose="02000503020000020003" pitchFamily="2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1D3488-FFC5-4DE5-EBD8-91B13096C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E7F3-6385-B84E-BAE9-1DF25CBF37B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Graphic 4">
            <a:extLst>
              <a:ext uri="{FF2B5EF4-FFF2-40B4-BE49-F238E27FC236}">
                <a16:creationId xmlns:a16="http://schemas.microsoft.com/office/drawing/2014/main" id="{FC1CB79A-769D-3F53-F1AD-8B5E3AB6A99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3522" y="6173787"/>
            <a:ext cx="829355" cy="365125"/>
          </a:xfrm>
          <a:prstGeom prst="rect">
            <a:avLst/>
          </a:prstGeom>
        </p:spPr>
      </p:pic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361565EA-937C-D5D2-4CD8-1DF0E96DEC56}"/>
              </a:ext>
            </a:extLst>
          </p:cNvPr>
          <p:cNvSpPr>
            <a:spLocks noGrp="1"/>
          </p:cNvSpPr>
          <p:nvPr userDrawn="1"/>
        </p:nvSpPr>
        <p:spPr>
          <a:xfrm>
            <a:off x="10820400" y="6173787"/>
            <a:ext cx="9480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F236EFE-51BA-E475-1AFD-96F89894AE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3522" y="515680"/>
            <a:ext cx="11344956" cy="722895"/>
          </a:xfrm>
        </p:spPr>
        <p:txBody>
          <a:bodyPr>
            <a:normAutofit/>
          </a:bodyPr>
          <a:lstStyle>
            <a:lvl1pPr>
              <a:defRPr sz="3600">
                <a:latin typeface="Avenir Book" panose="02000503020000020003" pitchFamily="2" charset="0"/>
              </a:defRPr>
            </a:lvl1pPr>
          </a:lstStyle>
          <a:p>
            <a:r>
              <a:rPr lang="en-GB" dirty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472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518D9A-5797-9ED2-6337-774578B2E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E7F3-6385-B84E-BAE9-1DF25CBF37B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F40781E-AA1C-A39A-A2C7-D6F262BE0D4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46150" y="2736850"/>
            <a:ext cx="10299700" cy="13843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/>
            </a:lvl1pPr>
          </a:lstStyle>
          <a:p>
            <a:pPr lvl="0"/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2900022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sv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1D29B2-1F58-45E0-9772-D8FF731A7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0072C-164E-D0A6-DDCA-0E68B88C5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F43B7-ED2C-2D37-F899-E94E44835A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1" y="6176963"/>
            <a:ext cx="4146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3B054F"/>
                </a:solidFill>
                <a:latin typeface="Avenir Next" panose="020B0503020202020204" pitchFamily="34" charset="0"/>
              </a:defRPr>
            </a:lvl1pPr>
          </a:lstStyle>
          <a:p>
            <a:fld id="{0A97E7F3-6385-B84E-BAE9-1DF25CBF37B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Graphic 4">
            <a:extLst>
              <a:ext uri="{FF2B5EF4-FFF2-40B4-BE49-F238E27FC236}">
                <a16:creationId xmlns:a16="http://schemas.microsoft.com/office/drawing/2014/main" id="{C8B1576E-A67A-F676-64D6-1EAA85AD0DC5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23522" y="6168611"/>
            <a:ext cx="829355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223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8" r:id="rId3"/>
    <p:sldLayoutId id="2147483657" r:id="rId4"/>
    <p:sldLayoutId id="2147483650" r:id="rId5"/>
    <p:sldLayoutId id="2147483656" r:id="rId6"/>
    <p:sldLayoutId id="2147483652" r:id="rId7"/>
    <p:sldLayoutId id="2147483659" r:id="rId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venir Next" panose="020B0503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venir Next" panose="020B0503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Next" panose="020B0503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venir Next" panose="020B0503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Next" panose="020B0503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Next" panose="020B0503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C895292-A1B8-4620-1ECF-7861F2B9565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Template for Workshops 2022/23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F055A2B-15B0-423E-8882-2EFCF55EFE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MUDSS Workshop Template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9A7EE89-06AF-D342-D87C-602DB06CFD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Designed by Yi Lu</a:t>
            </a:r>
          </a:p>
        </p:txBody>
      </p:sp>
    </p:spTree>
    <p:extLst>
      <p:ext uri="{BB962C8B-B14F-4D97-AF65-F5344CB8AC3E}">
        <p14:creationId xmlns:p14="http://schemas.microsoft.com/office/powerpoint/2010/main" val="3372676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5B01D67-65B2-6ADB-1B44-067C58677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E7F3-6385-B84E-BAE9-1DF25CBF37BD}" type="slidenum">
              <a:rPr lang="en-US" smtClean="0"/>
              <a:t>2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11A5F8-0867-55A6-1D22-1DA335B181C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5902" y="3139826"/>
            <a:ext cx="7226298" cy="773308"/>
          </a:xfrm>
        </p:spPr>
        <p:txBody>
          <a:bodyPr/>
          <a:lstStyle/>
          <a:p>
            <a:r>
              <a:rPr lang="en-US"/>
              <a:t>Table of Context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D6693C-045D-E2E3-F998-ED1325A5078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141990" y="1018406"/>
            <a:ext cx="5773410" cy="467494"/>
          </a:xfrm>
        </p:spPr>
        <p:txBody>
          <a:bodyPr>
            <a:normAutofit/>
          </a:bodyPr>
          <a:lstStyle/>
          <a:p>
            <a:r>
              <a:rPr lang="en-US" dirty="0"/>
              <a:t>Template Font &amp; Coloring Guidance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C38C6C-D84A-8040-7F79-1F4D2A9FEF3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90974" y="5134861"/>
            <a:ext cx="4365276" cy="587947"/>
          </a:xfrm>
        </p:spPr>
        <p:txBody>
          <a:bodyPr>
            <a:normAutofit/>
          </a:bodyPr>
          <a:lstStyle/>
          <a:p>
            <a:r>
              <a:rPr lang="en-US" dirty="0"/>
              <a:t>Template Slides Introduction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B76E790-4C0F-EA0E-E62E-2324828D10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6000" y="5795276"/>
            <a:ext cx="4781550" cy="500063"/>
          </a:xfrm>
        </p:spPr>
        <p:txBody>
          <a:bodyPr/>
          <a:lstStyle/>
          <a:p>
            <a:r>
              <a:rPr lang="en-US" dirty="0"/>
              <a:t>Template Usage guidance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7A41965-B228-3FDD-5D85-CA99FF692FE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983479" y="1845369"/>
            <a:ext cx="4090921" cy="467494"/>
          </a:xfrm>
        </p:spPr>
        <p:txBody>
          <a:bodyPr>
            <a:normAutofit/>
          </a:bodyPr>
          <a:lstStyle/>
          <a:p>
            <a:r>
              <a:rPr lang="en-US" dirty="0"/>
              <a:t>Demonstration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BA79C70-64BA-26AD-0DA1-FA5238C34DD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633371" y="4736919"/>
            <a:ext cx="3558629" cy="462787"/>
          </a:xfrm>
        </p:spPr>
        <p:txBody>
          <a:bodyPr/>
          <a:lstStyle/>
          <a:p>
            <a:r>
              <a:rPr lang="en-US" dirty="0"/>
              <a:t>Attributions</a:t>
            </a:r>
          </a:p>
        </p:txBody>
      </p:sp>
    </p:spTree>
    <p:extLst>
      <p:ext uri="{BB962C8B-B14F-4D97-AF65-F5344CB8AC3E}">
        <p14:creationId xmlns:p14="http://schemas.microsoft.com/office/powerpoint/2010/main" val="1548097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4E90BFA-52F5-BA3B-AF26-7CE5F2680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E7F3-6385-B84E-BAE9-1DF25CBF37BD}" type="slidenum">
              <a:rPr lang="en-US" smtClean="0"/>
              <a:t>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72FB48A-837D-EBE8-4428-7F31442CD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Template Slides Introduction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27B5AF-61AE-F2C8-B71C-A4C8489B4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This template includes </a:t>
            </a:r>
            <a:r>
              <a:rPr lang="en-US" b="1" dirty="0">
                <a:solidFill>
                  <a:srgbClr val="3B054F"/>
                </a:solidFill>
                <a:latin typeface="Avenir Book" panose="02000503020000020003" pitchFamily="2" charset="0"/>
              </a:rPr>
              <a:t>Four kinds of slides </a:t>
            </a:r>
            <a:r>
              <a:rPr lang="en-US" b="1" dirty="0">
                <a:latin typeface="Avenir Book" panose="02000503020000020003" pitchFamily="2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3B054F"/>
                </a:solidFill>
                <a:latin typeface="Avenir Book" panose="02000503020000020003" pitchFamily="2" charset="0"/>
              </a:rPr>
              <a:t>FrontPage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Avenir Book" panose="02000503020000020003" pitchFamily="2" charset="0"/>
              </a:rPr>
              <a:t>      Used to demonstrate workshop theme and who you are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050" dirty="0">
              <a:solidFill>
                <a:srgbClr val="3B054F"/>
              </a:solidFill>
              <a:latin typeface="Avenir Book" panose="02000503020000020003" pitchFamily="2" charset="0"/>
            </a:endParaRP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3B054F"/>
                </a:solidFill>
                <a:latin typeface="Avenir Book" panose="02000503020000020003" pitchFamily="2" charset="0"/>
              </a:rPr>
              <a:t>Table of Contexts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Avenir Book" panose="02000503020000020003" pitchFamily="2" charset="0"/>
              </a:rPr>
              <a:t>     </a:t>
            </a:r>
            <a:r>
              <a:rPr lang="en-US" sz="2400" dirty="0">
                <a:latin typeface="Avenir Book" panose="02000503020000020003" pitchFamily="2" charset="0"/>
              </a:rPr>
              <a:t>Show people your workshop context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050" dirty="0">
              <a:solidFill>
                <a:srgbClr val="3B054F"/>
              </a:solidFill>
              <a:latin typeface="Avenir Book" panose="02000503020000020003" pitchFamily="2" charset="0"/>
            </a:endParaRPr>
          </a:p>
          <a:p>
            <a:r>
              <a:rPr lang="en-US" b="1" dirty="0">
                <a:solidFill>
                  <a:srgbClr val="3B054F"/>
                </a:solidFill>
                <a:latin typeface="Avenir Book" panose="02000503020000020003" pitchFamily="2" charset="0"/>
              </a:rPr>
              <a:t>Transition Pages</a:t>
            </a:r>
          </a:p>
          <a:p>
            <a:pPr marL="342900" lvl="1" indent="0">
              <a:buNone/>
            </a:pPr>
            <a:r>
              <a:rPr lang="en-US" b="1" dirty="0">
                <a:latin typeface="Avenir Book" panose="02000503020000020003" pitchFamily="2" charset="0"/>
              </a:rPr>
              <a:t>  </a:t>
            </a:r>
            <a:r>
              <a:rPr lang="en-US" dirty="0">
                <a:latin typeface="Avenir Book" panose="02000503020000020003" pitchFamily="2" charset="0"/>
              </a:rPr>
              <a:t>Switching between sections</a:t>
            </a:r>
          </a:p>
          <a:p>
            <a:pPr marL="342900" lvl="1" indent="0">
              <a:buNone/>
            </a:pPr>
            <a:endParaRPr lang="en-US" b="1" dirty="0">
              <a:solidFill>
                <a:srgbClr val="3B054F"/>
              </a:solidFill>
              <a:latin typeface="Avenir Book" panose="02000503020000020003" pitchFamily="2" charset="0"/>
            </a:endParaRPr>
          </a:p>
          <a:p>
            <a:pPr marL="342900"/>
            <a:r>
              <a:rPr lang="en-US" b="1" dirty="0">
                <a:solidFill>
                  <a:srgbClr val="3B054F"/>
                </a:solidFill>
                <a:latin typeface="Avenir Book" panose="02000503020000020003" pitchFamily="2" charset="0"/>
              </a:rPr>
              <a:t>Context Pages</a:t>
            </a:r>
          </a:p>
          <a:p>
            <a:pPr marL="0" indent="0">
              <a:buNone/>
            </a:pPr>
            <a:r>
              <a:rPr lang="en-US" sz="2400" dirty="0">
                <a:latin typeface="Avenir Book" panose="02000503020000020003" pitchFamily="2" charset="0"/>
              </a:rPr>
              <a:t>      Demonstrate actual context</a:t>
            </a:r>
          </a:p>
          <a:p>
            <a:pPr marL="342900" lvl="1" indent="0">
              <a:buNone/>
            </a:pPr>
            <a:endParaRPr lang="en-US" b="1" dirty="0">
              <a:solidFill>
                <a:srgbClr val="3B054F"/>
              </a:solidFill>
              <a:latin typeface="Avenir Book" panose="02000503020000020003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102C32-3584-3572-F66B-835FC2185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1900" y="1863263"/>
            <a:ext cx="1463558" cy="853742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B3C316-6A58-EE1D-2F9B-A819D68E86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1900" y="2921000"/>
            <a:ext cx="1463557" cy="853742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CF5424C-846B-705D-F74B-F0F820E42E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1898" y="3978737"/>
            <a:ext cx="1463559" cy="853742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53AD20-1606-222D-AC6B-1EA824202F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51898" y="5087818"/>
            <a:ext cx="1463558" cy="903367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03198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3E609-3919-7E3D-6464-A79CE3EBF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Font &amp; Coloring Guidance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C214E2-41D8-949A-2136-04CDC929E1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011613" cy="3811588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venir Book" panose="02000503020000020003" pitchFamily="2" charset="0"/>
              </a:rPr>
              <a:t>In this template all major textual elements must make use of font: </a:t>
            </a:r>
            <a:r>
              <a:rPr lang="en-US" sz="2000" b="1" dirty="0">
                <a:solidFill>
                  <a:srgbClr val="3B054F"/>
                </a:solidFill>
                <a:latin typeface="Avenir Book" panose="02000503020000020003" pitchFamily="2" charset="0"/>
              </a:rPr>
              <a:t>Avenir</a:t>
            </a:r>
            <a:r>
              <a:rPr lang="en-US" sz="2000" dirty="0">
                <a:solidFill>
                  <a:srgbClr val="3B054F"/>
                </a:solidFill>
                <a:latin typeface="Avenir Book" panose="02000503020000020003" pitchFamily="2" charset="0"/>
              </a:rPr>
              <a:t> </a:t>
            </a:r>
            <a:r>
              <a:rPr lang="en-US" sz="2000" dirty="0">
                <a:latin typeface="Avenir Book" panose="02000503020000020003" pitchFamily="2" charset="0"/>
              </a:rPr>
              <a:t>or </a:t>
            </a:r>
            <a:r>
              <a:rPr lang="en-US" sz="2000" b="1" dirty="0">
                <a:solidFill>
                  <a:srgbClr val="3B054F"/>
                </a:solidFill>
                <a:latin typeface="Avenir Book" panose="02000503020000020003" pitchFamily="2" charset="0"/>
              </a:rPr>
              <a:t>Avenir Next</a:t>
            </a:r>
            <a:r>
              <a:rPr lang="en-US" sz="2000" dirty="0">
                <a:latin typeface="Avenir Book" panose="02000503020000020003" pitchFamily="2" charset="0"/>
              </a:rPr>
              <a:t>.</a:t>
            </a:r>
          </a:p>
          <a:p>
            <a:endParaRPr lang="en-US" sz="2000" dirty="0">
              <a:latin typeface="Avenir Book" panose="02000503020000020003" pitchFamily="2" charset="0"/>
            </a:endParaRPr>
          </a:p>
          <a:p>
            <a:r>
              <a:rPr lang="en-US" sz="2000" dirty="0">
                <a:latin typeface="Avenir Book" panose="02000503020000020003" pitchFamily="2" charset="0"/>
              </a:rPr>
              <a:t>Only code snippets were allowed to use </a:t>
            </a:r>
            <a:r>
              <a:rPr lang="en-US" sz="2000" dirty="0">
                <a:latin typeface="Meslo LG M for Powerline" panose="020B0609030804020204" pitchFamily="49" charset="0"/>
                <a:ea typeface="Meslo LG M for Powerline" panose="020B0609030804020204" pitchFamily="49" charset="0"/>
                <a:cs typeface="Meslo LG M for Powerline" panose="020B0609030804020204" pitchFamily="49" charset="0"/>
              </a:rPr>
              <a:t>monospaced font</a:t>
            </a:r>
            <a:r>
              <a:rPr lang="en-US" sz="2000" dirty="0">
                <a:latin typeface="Avenir Book" panose="02000503020000020003" pitchFamily="2" charset="0"/>
              </a:rPr>
              <a:t>.</a:t>
            </a:r>
          </a:p>
          <a:p>
            <a:endParaRPr lang="en-US" sz="2000" dirty="0">
              <a:latin typeface="Avenir Book" panose="02000503020000020003" pitchFamily="2" charset="0"/>
            </a:endParaRPr>
          </a:p>
          <a:p>
            <a:r>
              <a:rPr lang="en-US" sz="2000" dirty="0">
                <a:latin typeface="Avenir Book" panose="02000503020000020003" pitchFamily="2" charset="0"/>
              </a:rPr>
              <a:t>To maintain the consistency, we set the following color scheme, as shown at the right side.</a:t>
            </a:r>
          </a:p>
          <a:p>
            <a:endParaRPr lang="en-US" sz="2000" dirty="0">
              <a:latin typeface="Avenir Book" panose="02000503020000020003" pitchFamily="2" charset="0"/>
            </a:endParaRPr>
          </a:p>
          <a:p>
            <a:endParaRPr lang="en-US" sz="2000" dirty="0">
              <a:latin typeface="Avenir Book" panose="02000503020000020003" pitchFamily="2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3C82AC-8874-3D88-8147-086535AA9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E7F3-6385-B84E-BAE9-1DF25CBF37BD}" type="slidenum">
              <a:rPr lang="en-US" smtClean="0"/>
              <a:t>4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592103-FD92-C3A2-989B-6DD785ACF343}"/>
              </a:ext>
            </a:extLst>
          </p:cNvPr>
          <p:cNvSpPr/>
          <p:nvPr/>
        </p:nvSpPr>
        <p:spPr>
          <a:xfrm>
            <a:off x="4914900" y="1016000"/>
            <a:ext cx="2247900" cy="3467100"/>
          </a:xfrm>
          <a:prstGeom prst="rect">
            <a:avLst/>
          </a:prstGeom>
          <a:solidFill>
            <a:srgbClr val="3B05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319D5B-6EE0-6FF0-61D8-E03663B10711}"/>
              </a:ext>
            </a:extLst>
          </p:cNvPr>
          <p:cNvSpPr txBox="1"/>
          <p:nvPr/>
        </p:nvSpPr>
        <p:spPr>
          <a:xfrm>
            <a:off x="5226050" y="2500640"/>
            <a:ext cx="180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/>
                </a:solidFill>
                <a:latin typeface="Meslo LG M for Powerline" panose="020B0609030804020204" pitchFamily="49" charset="0"/>
                <a:ea typeface="Meslo LG M for Powerline" panose="020B0609030804020204" pitchFamily="49" charset="0"/>
                <a:cs typeface="Meslo LG M for Powerline" panose="020B0609030804020204" pitchFamily="49" charset="0"/>
              </a:rPr>
              <a:t>#3B054F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E1940B-120B-8856-60EE-94CED0287222}"/>
              </a:ext>
            </a:extLst>
          </p:cNvPr>
          <p:cNvSpPr/>
          <p:nvPr/>
        </p:nvSpPr>
        <p:spPr>
          <a:xfrm>
            <a:off x="7340600" y="1016000"/>
            <a:ext cx="2247900" cy="3467100"/>
          </a:xfrm>
          <a:prstGeom prst="rect">
            <a:avLst/>
          </a:prstGeom>
          <a:solidFill>
            <a:srgbClr val="66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60099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E171AA-9D8F-F091-4AA6-6398C5867CE7}"/>
              </a:ext>
            </a:extLst>
          </p:cNvPr>
          <p:cNvSpPr txBox="1"/>
          <p:nvPr/>
        </p:nvSpPr>
        <p:spPr>
          <a:xfrm>
            <a:off x="7626350" y="2512080"/>
            <a:ext cx="180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/>
                </a:solidFill>
                <a:latin typeface="Meslo LG M for Powerline" panose="020B0609030804020204" pitchFamily="49" charset="0"/>
                <a:ea typeface="Meslo LG M for Powerline" panose="020B0609030804020204" pitchFamily="49" charset="0"/>
                <a:cs typeface="Meslo LG M for Powerline" panose="020B0609030804020204" pitchFamily="49" charset="0"/>
              </a:rPr>
              <a:t>#660099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C748AB79-9C19-D65A-D80A-379FA3125ED2}"/>
              </a:ext>
            </a:extLst>
          </p:cNvPr>
          <p:cNvSpPr txBox="1">
            <a:spLocks/>
          </p:cNvSpPr>
          <p:nvPr/>
        </p:nvSpPr>
        <p:spPr>
          <a:xfrm>
            <a:off x="4914900" y="4690408"/>
            <a:ext cx="2247900" cy="15013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venir Next" panose="020B0503020202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Avenir Next" panose="020B0503020202020204" pitchFamily="34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venir Next" panose="020B0503020202020204" pitchFamily="34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Avenir Next" panose="020B0503020202020204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Avenir Next" panose="020B0503020202020204" pitchFamily="34" charset="0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Avenir Book" panose="02000503020000020003" pitchFamily="2" charset="0"/>
              </a:rPr>
              <a:t>Same Color as Logo</a:t>
            </a:r>
          </a:p>
          <a:p>
            <a:pPr algn="ctr"/>
            <a:r>
              <a:rPr lang="en-US" dirty="0">
                <a:latin typeface="Avenir Book" panose="02000503020000020003" pitchFamily="2" charset="0"/>
              </a:rPr>
              <a:t>Set to be </a:t>
            </a:r>
            <a:r>
              <a:rPr lang="en-US" dirty="0">
                <a:solidFill>
                  <a:srgbClr val="660099"/>
                </a:solidFill>
                <a:latin typeface="Avenir Book" panose="02000503020000020003" pitchFamily="2" charset="0"/>
              </a:rPr>
              <a:t>Theme Color </a:t>
            </a:r>
            <a:r>
              <a:rPr lang="en-US" dirty="0">
                <a:latin typeface="Avenir Book" panose="02000503020000020003" pitchFamily="2" charset="0"/>
              </a:rPr>
              <a:t>of this template</a:t>
            </a:r>
          </a:p>
          <a:p>
            <a:pPr algn="ctr"/>
            <a:r>
              <a:rPr lang="en-US" dirty="0">
                <a:latin typeface="Avenir Book" panose="02000503020000020003" pitchFamily="2" charset="0"/>
              </a:rPr>
              <a:t>Use this color for Titles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8793A0FF-E93B-182D-4B83-228F1517E00B}"/>
              </a:ext>
            </a:extLst>
          </p:cNvPr>
          <p:cNvSpPr txBox="1">
            <a:spLocks/>
          </p:cNvSpPr>
          <p:nvPr/>
        </p:nvSpPr>
        <p:spPr>
          <a:xfrm>
            <a:off x="7340600" y="4690408"/>
            <a:ext cx="2247900" cy="1501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venir Next" panose="020B0503020202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Avenir Next" panose="020B0503020202020204" pitchFamily="34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venir Next" panose="020B0503020202020204" pitchFamily="34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Avenir Next" panose="020B0503020202020204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Avenir Next" panose="020B0503020202020204" pitchFamily="34" charset="0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Avenir Book" panose="02000503020000020003" pitchFamily="2" charset="0"/>
              </a:rPr>
              <a:t>UoM Purple</a:t>
            </a:r>
          </a:p>
          <a:p>
            <a:pPr algn="ctr"/>
            <a:r>
              <a:rPr lang="en-US" dirty="0">
                <a:latin typeface="Avenir Book" panose="02000503020000020003" pitchFamily="2" charset="0"/>
              </a:rPr>
              <a:t>Set to be </a:t>
            </a:r>
            <a:r>
              <a:rPr lang="en-US" dirty="0">
                <a:solidFill>
                  <a:srgbClr val="660099"/>
                </a:solidFill>
                <a:latin typeface="Avenir Book" panose="02000503020000020003" pitchFamily="2" charset="0"/>
              </a:rPr>
              <a:t>Alt Theme Color </a:t>
            </a:r>
            <a:r>
              <a:rPr lang="en-US" dirty="0">
                <a:latin typeface="Avenir Book" panose="02000503020000020003" pitchFamily="2" charset="0"/>
              </a:rPr>
              <a:t>of this template</a:t>
            </a:r>
          </a:p>
          <a:p>
            <a:pPr algn="ctr"/>
            <a:r>
              <a:rPr lang="en-US" dirty="0">
                <a:latin typeface="Avenir Book" panose="02000503020000020003" pitchFamily="2" charset="0"/>
              </a:rPr>
              <a:t>Use it for highlights and shapes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62E01C5-0C19-1290-0050-11A981219690}"/>
              </a:ext>
            </a:extLst>
          </p:cNvPr>
          <p:cNvSpPr/>
          <p:nvPr/>
        </p:nvSpPr>
        <p:spPr>
          <a:xfrm>
            <a:off x="9766300" y="1016000"/>
            <a:ext cx="2247900" cy="3467100"/>
          </a:xfrm>
          <a:prstGeom prst="rect">
            <a:avLst/>
          </a:prstGeom>
          <a:solidFill>
            <a:srgbClr val="FF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60099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B51E2D-6C1A-E8EF-19B7-0427559E0DE3}"/>
              </a:ext>
            </a:extLst>
          </p:cNvPr>
          <p:cNvSpPr txBox="1"/>
          <p:nvPr/>
        </p:nvSpPr>
        <p:spPr>
          <a:xfrm>
            <a:off x="9988550" y="2487940"/>
            <a:ext cx="180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660099"/>
                </a:solidFill>
                <a:latin typeface="Meslo LG M for Powerline" panose="020B0609030804020204" pitchFamily="49" charset="0"/>
                <a:ea typeface="Meslo LG M for Powerline" panose="020B0609030804020204" pitchFamily="49" charset="0"/>
                <a:cs typeface="Meslo LG M for Powerline" panose="020B0609030804020204" pitchFamily="49" charset="0"/>
              </a:rPr>
              <a:t>#FFCC33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A844C73-BA3F-D643-38E3-DB2F244BF2A1}"/>
              </a:ext>
            </a:extLst>
          </p:cNvPr>
          <p:cNvSpPr txBox="1">
            <a:spLocks/>
          </p:cNvSpPr>
          <p:nvPr/>
        </p:nvSpPr>
        <p:spPr>
          <a:xfrm>
            <a:off x="9766300" y="4705956"/>
            <a:ext cx="2247900" cy="1501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venir Next" panose="020B0503020202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Avenir Next" panose="020B0503020202020204" pitchFamily="34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venir Next" panose="020B0503020202020204" pitchFamily="34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Avenir Next" panose="020B0503020202020204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Avenir Next" panose="020B0503020202020204" pitchFamily="34" charset="0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Avenir Book" panose="02000503020000020003" pitchFamily="2" charset="0"/>
              </a:rPr>
              <a:t>UoM Yellow</a:t>
            </a:r>
          </a:p>
          <a:p>
            <a:pPr algn="ctr"/>
            <a:r>
              <a:rPr lang="en-US" dirty="0">
                <a:latin typeface="Avenir Book" panose="02000503020000020003" pitchFamily="2" charset="0"/>
              </a:rPr>
              <a:t>Set to be </a:t>
            </a:r>
            <a:r>
              <a:rPr lang="en-US" dirty="0">
                <a:solidFill>
                  <a:srgbClr val="660099"/>
                </a:solidFill>
                <a:latin typeface="Avenir Book" panose="02000503020000020003" pitchFamily="2" charset="0"/>
              </a:rPr>
              <a:t>Alt Highlight Color </a:t>
            </a:r>
            <a:r>
              <a:rPr lang="en-US" dirty="0">
                <a:latin typeface="Avenir Book" panose="02000503020000020003" pitchFamily="2" charset="0"/>
              </a:rPr>
              <a:t>of this template</a:t>
            </a:r>
          </a:p>
          <a:p>
            <a:pPr algn="ctr"/>
            <a:r>
              <a:rPr lang="en-US" dirty="0">
                <a:latin typeface="Avenir Book" panose="02000503020000020003" pitchFamily="2" charset="0"/>
              </a:rPr>
              <a:t>Use it when needed to </a:t>
            </a:r>
            <a:r>
              <a:rPr lang="en-US" dirty="0">
                <a:solidFill>
                  <a:srgbClr val="FFCC33"/>
                </a:solidFill>
                <a:highlight>
                  <a:srgbClr val="808080"/>
                </a:highlight>
                <a:latin typeface="Avenir Book" panose="02000503020000020003" pitchFamily="2" charset="0"/>
              </a:rPr>
              <a:t>improve readability</a:t>
            </a:r>
          </a:p>
        </p:txBody>
      </p:sp>
    </p:spTree>
    <p:extLst>
      <p:ext uri="{BB962C8B-B14F-4D97-AF65-F5344CB8AC3E}">
        <p14:creationId xmlns:p14="http://schemas.microsoft.com/office/powerpoint/2010/main" val="4051540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382FFC-A816-E903-CF0C-2CAD22539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E7F3-6385-B84E-BAE9-1DF25CBF37BD}" type="slidenum">
              <a:rPr lang="en-US" smtClean="0"/>
              <a:t>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5F04A8F-F8B6-8682-B991-F35DD3727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Usage Guidance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12E812-7201-F627-DBCD-780C8123E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Reduce Information Load</a:t>
            </a:r>
          </a:p>
          <a:p>
            <a:pPr marL="0" indent="0">
              <a:buNone/>
            </a:pPr>
            <a:r>
              <a:rPr lang="en-US" sz="2000" dirty="0"/>
              <a:t>        Slides should be </a:t>
            </a:r>
            <a:r>
              <a:rPr lang="en-US" sz="2000" b="1" dirty="0">
                <a:solidFill>
                  <a:srgbClr val="660099"/>
                </a:solidFill>
              </a:rPr>
              <a:t>concise</a:t>
            </a:r>
            <a:r>
              <a:rPr lang="en-US" sz="2000" dirty="0"/>
              <a:t>, </a:t>
            </a:r>
            <a:r>
              <a:rPr lang="en-US" sz="2000" b="1" dirty="0">
                <a:solidFill>
                  <a:srgbClr val="660099"/>
                </a:solidFill>
              </a:rPr>
              <a:t>clean</a:t>
            </a:r>
            <a:r>
              <a:rPr lang="en-US" sz="2000" dirty="0"/>
              <a:t> and </a:t>
            </a:r>
            <a:r>
              <a:rPr lang="en-US" sz="2000" b="1" dirty="0">
                <a:solidFill>
                  <a:srgbClr val="660099"/>
                </a:solidFill>
              </a:rPr>
              <a:t>easy to follow</a:t>
            </a:r>
            <a:endParaRPr lang="en-US" sz="2000" dirty="0">
              <a:solidFill>
                <a:srgbClr val="660099"/>
              </a:solidFill>
            </a:endParaRPr>
          </a:p>
          <a:p>
            <a:pPr marL="0" indent="0">
              <a:buNone/>
            </a:pPr>
            <a:r>
              <a:rPr lang="en-US" sz="2000" dirty="0"/>
              <a:t>        Use slides to demonstrate </a:t>
            </a:r>
            <a:r>
              <a:rPr lang="en-US" sz="2000" b="1" dirty="0">
                <a:solidFill>
                  <a:srgbClr val="660099"/>
                </a:solidFill>
              </a:rPr>
              <a:t>images</a:t>
            </a:r>
            <a:r>
              <a:rPr lang="en-US" sz="2000" dirty="0"/>
              <a:t>, </a:t>
            </a:r>
            <a:r>
              <a:rPr lang="en-US" sz="2000" b="1" dirty="0">
                <a:solidFill>
                  <a:srgbClr val="660099"/>
                </a:solidFill>
              </a:rPr>
              <a:t>codes</a:t>
            </a:r>
            <a:r>
              <a:rPr lang="en-US" sz="2000" dirty="0"/>
              <a:t>, </a:t>
            </a:r>
            <a:r>
              <a:rPr lang="en-US" sz="2000" b="1" dirty="0">
                <a:solidFill>
                  <a:srgbClr val="660099"/>
                </a:solidFill>
              </a:rPr>
              <a:t>summary</a:t>
            </a:r>
            <a:r>
              <a:rPr lang="en-US" sz="2000" dirty="0">
                <a:solidFill>
                  <a:srgbClr val="660099"/>
                </a:solidFill>
              </a:rPr>
              <a:t> </a:t>
            </a:r>
            <a:r>
              <a:rPr lang="en-US" sz="2000" dirty="0"/>
              <a:t>and </a:t>
            </a:r>
            <a:r>
              <a:rPr lang="en-US" sz="2000" b="1" dirty="0">
                <a:solidFill>
                  <a:srgbClr val="660099"/>
                </a:solidFill>
              </a:rPr>
              <a:t>formulas</a:t>
            </a:r>
            <a:endParaRPr lang="en-US" sz="2000" dirty="0">
              <a:solidFill>
                <a:srgbClr val="660099"/>
              </a:solidFill>
            </a:endParaRPr>
          </a:p>
          <a:p>
            <a:pPr marL="0" indent="0">
              <a:buNone/>
            </a:pPr>
            <a:r>
              <a:rPr lang="en-US" sz="2000" dirty="0"/>
              <a:t>        Try your best to make your slides </a:t>
            </a:r>
            <a:r>
              <a:rPr lang="en-US" sz="2000" b="1" dirty="0">
                <a:solidFill>
                  <a:srgbClr val="660099"/>
                </a:solidFill>
              </a:rPr>
              <a:t>as simple as possible</a:t>
            </a:r>
            <a:r>
              <a:rPr lang="en-US" sz="2000" dirty="0"/>
              <a:t>!</a:t>
            </a:r>
          </a:p>
          <a:p>
            <a:r>
              <a:rPr lang="en-US" dirty="0"/>
              <a:t>Make it professional and visually attractive</a:t>
            </a:r>
          </a:p>
          <a:p>
            <a:pPr marL="0" indent="0">
              <a:buNone/>
            </a:pPr>
            <a:r>
              <a:rPr lang="en-US" sz="2000" dirty="0"/>
              <a:t>       Follow </a:t>
            </a:r>
            <a:r>
              <a:rPr lang="en-US" sz="2000" b="1" dirty="0">
                <a:solidFill>
                  <a:srgbClr val="660099"/>
                </a:solidFill>
              </a:rPr>
              <a:t>Template Font &amp; Coloring Guidance</a:t>
            </a:r>
          </a:p>
          <a:p>
            <a:pPr marL="0" indent="0">
              <a:buNone/>
            </a:pPr>
            <a:r>
              <a:rPr lang="en-US" sz="2000" b="1" dirty="0"/>
              <a:t>       </a:t>
            </a:r>
            <a:r>
              <a:rPr lang="en-US" sz="2000" dirty="0"/>
              <a:t>Keep your images’ </a:t>
            </a:r>
            <a:r>
              <a:rPr lang="en-US" sz="2000" b="1" dirty="0">
                <a:solidFill>
                  <a:srgbClr val="660099"/>
                </a:solidFill>
              </a:rPr>
              <a:t>original aspect ratio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660099"/>
                </a:solidFill>
              </a:rPr>
              <a:t>       </a:t>
            </a:r>
            <a:r>
              <a:rPr lang="en-US" sz="2000" dirty="0"/>
              <a:t>Insert </a:t>
            </a:r>
            <a:r>
              <a:rPr lang="en-US" sz="2000" b="1" dirty="0">
                <a:solidFill>
                  <a:srgbClr val="660099"/>
                </a:solidFill>
              </a:rPr>
              <a:t>formulas</a:t>
            </a:r>
            <a:r>
              <a:rPr lang="en-US" sz="2000" dirty="0"/>
              <a:t>, </a:t>
            </a:r>
            <a:r>
              <a:rPr lang="en-US" sz="2000" b="1" dirty="0">
                <a:solidFill>
                  <a:srgbClr val="660099"/>
                </a:solidFill>
              </a:rPr>
              <a:t>not screenshots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859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C53B80-E20C-5240-0779-82332F9C2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E7F3-6385-B84E-BAE9-1DF25CBF37BD}" type="slidenum">
              <a:rPr lang="en-US" smtClean="0"/>
              <a:t>6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2FEBEC-995F-7D08-E522-16CE60FA12D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Demo: coming soon!</a:t>
            </a:r>
          </a:p>
        </p:txBody>
      </p:sp>
    </p:spTree>
    <p:extLst>
      <p:ext uri="{BB962C8B-B14F-4D97-AF65-F5344CB8AC3E}">
        <p14:creationId xmlns:p14="http://schemas.microsoft.com/office/powerpoint/2010/main" val="2138813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C53B80-E20C-5240-0779-82332F9C2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E7F3-6385-B84E-BAE9-1DF25CBF37BD}" type="slidenum">
              <a:rPr lang="en-US" smtClean="0"/>
              <a:t>7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2FEBEC-995F-7D08-E522-16CE60FA12D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Thank you everyone!</a:t>
            </a:r>
          </a:p>
        </p:txBody>
      </p:sp>
    </p:spTree>
    <p:extLst>
      <p:ext uri="{BB962C8B-B14F-4D97-AF65-F5344CB8AC3E}">
        <p14:creationId xmlns:p14="http://schemas.microsoft.com/office/powerpoint/2010/main" val="86622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264</Words>
  <Application>Microsoft Macintosh PowerPoint</Application>
  <PresentationFormat>Widescreen</PresentationFormat>
  <Paragraphs>57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System Font Regular</vt:lpstr>
      <vt:lpstr>Arial</vt:lpstr>
      <vt:lpstr>Avenir Book</vt:lpstr>
      <vt:lpstr>Avenir Medium</vt:lpstr>
      <vt:lpstr>Avenir Next</vt:lpstr>
      <vt:lpstr>Calibri</vt:lpstr>
      <vt:lpstr>Helvetica</vt:lpstr>
      <vt:lpstr>Meslo LG M for Powerline</vt:lpstr>
      <vt:lpstr>Trebuchet MS</vt:lpstr>
      <vt:lpstr>Office Theme</vt:lpstr>
      <vt:lpstr>MUDSS Workshop Template</vt:lpstr>
      <vt:lpstr>PowerPoint Presentation</vt:lpstr>
      <vt:lpstr>Template Slides Introduction</vt:lpstr>
      <vt:lpstr>Template Font &amp; Coloring Guidance</vt:lpstr>
      <vt:lpstr>Template Usage Guidance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MUDSS Workshop Template</dc:title>
  <dc:creator>Yi Lu</dc:creator>
  <cp:lastModifiedBy>Yi Lu</cp:lastModifiedBy>
  <cp:revision>7</cp:revision>
  <dcterms:created xsi:type="dcterms:W3CDTF">2022-09-16T09:57:20Z</dcterms:created>
  <dcterms:modified xsi:type="dcterms:W3CDTF">2022-09-16T12:19:38Z</dcterms:modified>
</cp:coreProperties>
</file>