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embeddedFontLst>
    <p:embeddedFont>
      <p:font typeface="Helvetica Neue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iirl00wpKNfjmfIyYjUsdmAM+5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efb11181c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fefb11181c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8bbc4d2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g138bbc4d2d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64b75e63d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g164b75e63d5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64b75e63d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g164b75e63d5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64b75e63d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g164b75e63d5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aad64c4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14aad64c47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aad64c47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g14aad64c473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aad64c47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g14aad64c473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aad64c47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g14aad64c473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aad64c47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g14aad64c473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aad64c47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g14aad64c473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3dcaf09ec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gf3dcaf09ec_1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4aad64c47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g14aad64c473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4aad64c47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g14aad64c473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38bbc4d2d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g138bbc4d2d1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e4cc64f2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gfe4cc64f22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e4cc64f2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gfe4cc64f22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fe4cc64f2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gfe4cc64f22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e4cc64f2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gfe4cc64f22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e4cc64f2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gfe4cc64f22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64b75e63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g164b75e63d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64b75e63d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g164b75e63d5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fefb11181c_1_319"/>
          <p:cNvSpPr txBox="1"/>
          <p:nvPr>
            <p:ph idx="1" type="body"/>
          </p:nvPr>
        </p:nvSpPr>
        <p:spPr>
          <a:xfrm>
            <a:off x="185194" y="3080789"/>
            <a:ext cx="73974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gfefb11181c_1_319"/>
          <p:cNvSpPr txBox="1"/>
          <p:nvPr>
            <p:ph type="ctrTitle"/>
          </p:nvPr>
        </p:nvSpPr>
        <p:spPr>
          <a:xfrm>
            <a:off x="185194" y="2036319"/>
            <a:ext cx="109425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venir"/>
              <a:buNone/>
              <a:defRPr sz="4800"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gfefb11181c_1_3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" name="Google Shape;14;gfefb11181c_1_3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" name="Google Shape;15;gfefb11181c_1_319"/>
          <p:cNvSpPr txBox="1"/>
          <p:nvPr>
            <p:ph idx="12" type="sldNum"/>
          </p:nvPr>
        </p:nvSpPr>
        <p:spPr>
          <a:xfrm>
            <a:off x="11353801" y="6176963"/>
            <a:ext cx="41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gfefb11181c_1_319"/>
          <p:cNvSpPr/>
          <p:nvPr/>
        </p:nvSpPr>
        <p:spPr>
          <a:xfrm>
            <a:off x="0" y="5550061"/>
            <a:ext cx="12192000" cy="130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" name="Google Shape;17;gfefb11181c_1_319"/>
          <p:cNvPicPr preferRelativeResize="0"/>
          <p:nvPr/>
        </p:nvPicPr>
        <p:blipFill rotWithShape="1">
          <a:blip r:embed="rId2">
            <a:alphaModFix/>
          </a:blip>
          <a:srcRect b="51469" l="27770" r="18721" t="0"/>
          <a:stretch/>
        </p:blipFill>
        <p:spPr>
          <a:xfrm flipH="1" rot="-2897646">
            <a:off x="5875126" y="2092445"/>
            <a:ext cx="9049917" cy="4704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gfefb11181c_1_319"/>
          <p:cNvSpPr txBox="1"/>
          <p:nvPr/>
        </p:nvSpPr>
        <p:spPr>
          <a:xfrm>
            <a:off x="138811" y="3896370"/>
            <a:ext cx="61551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venir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" name="Google Shape;19;gfefb11181c_1_319"/>
          <p:cNvSpPr txBox="1"/>
          <p:nvPr>
            <p:ph idx="2" type="body"/>
          </p:nvPr>
        </p:nvSpPr>
        <p:spPr>
          <a:xfrm>
            <a:off x="185194" y="3861685"/>
            <a:ext cx="53241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070"/>
              </a:buClr>
              <a:buSzPts val="2000"/>
              <a:buFont typeface="Arial"/>
              <a:buNone/>
              <a:defRPr b="0" i="0" sz="2000">
                <a:solidFill>
                  <a:srgbClr val="75707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0" name="Google Shape;20;gfefb11181c_1_3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194" y="215095"/>
            <a:ext cx="829356" cy="365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gfefb11181c_1_319"/>
          <p:cNvSpPr txBox="1"/>
          <p:nvPr/>
        </p:nvSpPr>
        <p:spPr>
          <a:xfrm>
            <a:off x="160582" y="5616646"/>
            <a:ext cx="274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rPr>
              <a:t>SPONSORED BY</a:t>
            </a:r>
            <a:endParaRPr/>
          </a:p>
        </p:txBody>
      </p:sp>
      <p:pic>
        <p:nvPicPr>
          <p:cNvPr id="22" name="Google Shape;22;gfefb11181c_1_3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078" y="5916461"/>
            <a:ext cx="1112270" cy="5715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23" name="Google Shape;23;gfefb11181c_1_3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37450" y="6077284"/>
            <a:ext cx="822867" cy="3242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medium confidence" id="24" name="Google Shape;24;gfefb11181c_1_3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35349" y="6068143"/>
            <a:ext cx="1235965" cy="3707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background pattern&#10;&#10;Description automatically generated" id="25" name="Google Shape;25;gfefb11181c_1_319"/>
          <p:cNvPicPr preferRelativeResize="0"/>
          <p:nvPr/>
        </p:nvPicPr>
        <p:blipFill rotWithShape="1">
          <a:blip r:embed="rId7">
            <a:alphaModFix/>
          </a:blip>
          <a:srcRect b="42504" l="20362" r="19759" t="41518"/>
          <a:stretch/>
        </p:blipFill>
        <p:spPr>
          <a:xfrm>
            <a:off x="3707620" y="6093342"/>
            <a:ext cx="1456200" cy="30810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fefb11181c_1_335"/>
          <p:cNvSpPr txBox="1"/>
          <p:nvPr>
            <p:ph idx="12" type="sldNum"/>
          </p:nvPr>
        </p:nvSpPr>
        <p:spPr>
          <a:xfrm>
            <a:off x="11353801" y="6176963"/>
            <a:ext cx="41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gfefb11181c_1_335"/>
          <p:cNvSpPr/>
          <p:nvPr/>
        </p:nvSpPr>
        <p:spPr>
          <a:xfrm>
            <a:off x="0" y="3121205"/>
            <a:ext cx="12192000" cy="793500"/>
          </a:xfrm>
          <a:prstGeom prst="rect">
            <a:avLst/>
          </a:prstGeom>
          <a:gradFill>
            <a:gsLst>
              <a:gs pos="0">
                <a:srgbClr val="9600D1"/>
              </a:gs>
              <a:gs pos="18000">
                <a:srgbClr val="9600D1"/>
              </a:gs>
              <a:gs pos="85000">
                <a:srgbClr val="4D0470"/>
              </a:gs>
              <a:gs pos="100000">
                <a:srgbClr val="4D047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9" name="Google Shape;29;gfefb11181c_1_335"/>
          <p:cNvCxnSpPr/>
          <p:nvPr/>
        </p:nvCxnSpPr>
        <p:spPr>
          <a:xfrm flipH="1">
            <a:off x="1131444" y="3906439"/>
            <a:ext cx="5100" cy="1011000"/>
          </a:xfrm>
          <a:prstGeom prst="straightConnector1">
            <a:avLst/>
          </a:prstGeom>
          <a:noFill/>
          <a:ln cap="flat" cmpd="sng" w="82550">
            <a:solidFill>
              <a:srgbClr val="7F00B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" name="Google Shape;30;gfefb11181c_1_335"/>
          <p:cNvSpPr txBox="1"/>
          <p:nvPr/>
        </p:nvSpPr>
        <p:spPr>
          <a:xfrm>
            <a:off x="858952" y="4908803"/>
            <a:ext cx="487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>
                <a:solidFill>
                  <a:srgbClr val="7F00B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cxnSp>
        <p:nvCxnSpPr>
          <p:cNvPr id="31" name="Google Shape;31;gfefb11181c_1_335"/>
          <p:cNvCxnSpPr/>
          <p:nvPr/>
        </p:nvCxnSpPr>
        <p:spPr>
          <a:xfrm rot="10800000">
            <a:off x="2949402" y="1538426"/>
            <a:ext cx="0" cy="1601400"/>
          </a:xfrm>
          <a:prstGeom prst="straightConnector1">
            <a:avLst/>
          </a:prstGeom>
          <a:noFill/>
          <a:ln cap="flat" cmpd="sng" w="82550">
            <a:solidFill>
              <a:srgbClr val="9501D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" name="Google Shape;32;gfefb11181c_1_335"/>
          <p:cNvSpPr txBox="1"/>
          <p:nvPr/>
        </p:nvSpPr>
        <p:spPr>
          <a:xfrm>
            <a:off x="2706015" y="785825"/>
            <a:ext cx="487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9501D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  <p:cxnSp>
        <p:nvCxnSpPr>
          <p:cNvPr id="33" name="Google Shape;33;gfefb11181c_1_335"/>
          <p:cNvCxnSpPr/>
          <p:nvPr/>
        </p:nvCxnSpPr>
        <p:spPr>
          <a:xfrm rot="10800000">
            <a:off x="5883767" y="3913799"/>
            <a:ext cx="10500" cy="1641900"/>
          </a:xfrm>
          <a:prstGeom prst="straightConnector1">
            <a:avLst/>
          </a:prstGeom>
          <a:noFill/>
          <a:ln cap="flat" cmpd="sng" w="82550">
            <a:solidFill>
              <a:srgbClr val="8300B7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" name="Google Shape;34;gfefb11181c_1_335"/>
          <p:cNvCxnSpPr/>
          <p:nvPr/>
        </p:nvCxnSpPr>
        <p:spPr>
          <a:xfrm>
            <a:off x="6731000" y="2353169"/>
            <a:ext cx="0" cy="780300"/>
          </a:xfrm>
          <a:prstGeom prst="straightConnector1">
            <a:avLst/>
          </a:prstGeom>
          <a:noFill/>
          <a:ln cap="flat" cmpd="sng" w="82550">
            <a:solidFill>
              <a:srgbClr val="7D00B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" name="Google Shape;35;gfefb11181c_1_335"/>
          <p:cNvSpPr txBox="1"/>
          <p:nvPr/>
        </p:nvSpPr>
        <p:spPr>
          <a:xfrm>
            <a:off x="5639793" y="5566239"/>
            <a:ext cx="523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8300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/>
          </a:p>
        </p:txBody>
      </p:sp>
      <p:sp>
        <p:nvSpPr>
          <p:cNvPr id="36" name="Google Shape;36;gfefb11181c_1_335"/>
          <p:cNvSpPr txBox="1"/>
          <p:nvPr/>
        </p:nvSpPr>
        <p:spPr>
          <a:xfrm>
            <a:off x="6470399" y="1637719"/>
            <a:ext cx="487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7D00B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/>
          </a:p>
        </p:txBody>
      </p:sp>
      <p:cxnSp>
        <p:nvCxnSpPr>
          <p:cNvPr id="37" name="Google Shape;37;gfefb11181c_1_335"/>
          <p:cNvCxnSpPr/>
          <p:nvPr/>
        </p:nvCxnSpPr>
        <p:spPr>
          <a:xfrm>
            <a:off x="8396176" y="3913134"/>
            <a:ext cx="0" cy="594000"/>
          </a:xfrm>
          <a:prstGeom prst="straightConnector1">
            <a:avLst/>
          </a:prstGeom>
          <a:noFill/>
          <a:ln cap="flat" cmpd="sng" w="82550">
            <a:solidFill>
              <a:srgbClr val="6B009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" name="Google Shape;38;gfefb11181c_1_335"/>
          <p:cNvSpPr txBox="1"/>
          <p:nvPr/>
        </p:nvSpPr>
        <p:spPr>
          <a:xfrm>
            <a:off x="8145691" y="4507535"/>
            <a:ext cx="487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6B009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/>
          </a:p>
        </p:txBody>
      </p:sp>
      <p:sp>
        <p:nvSpPr>
          <p:cNvPr id="39" name="Google Shape;39;gfefb11181c_1_335"/>
          <p:cNvSpPr txBox="1"/>
          <p:nvPr>
            <p:ph idx="1" type="body"/>
          </p:nvPr>
        </p:nvSpPr>
        <p:spPr>
          <a:xfrm>
            <a:off x="215902" y="3139826"/>
            <a:ext cx="5157600" cy="77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gfefb11181c_1_335"/>
          <p:cNvSpPr txBox="1"/>
          <p:nvPr>
            <p:ph idx="2" type="body"/>
          </p:nvPr>
        </p:nvSpPr>
        <p:spPr>
          <a:xfrm>
            <a:off x="3192800" y="902571"/>
            <a:ext cx="81609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i="1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gfefb11181c_1_335"/>
          <p:cNvSpPr txBox="1"/>
          <p:nvPr>
            <p:ph idx="3" type="body"/>
          </p:nvPr>
        </p:nvSpPr>
        <p:spPr>
          <a:xfrm>
            <a:off x="1255976" y="5021657"/>
            <a:ext cx="43725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i="1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gfefb11181c_1_335"/>
          <p:cNvSpPr txBox="1"/>
          <p:nvPr>
            <p:ph idx="4" type="body"/>
          </p:nvPr>
        </p:nvSpPr>
        <p:spPr>
          <a:xfrm>
            <a:off x="6162982" y="5705397"/>
            <a:ext cx="51702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i="1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gfefb11181c_1_335"/>
          <p:cNvSpPr txBox="1"/>
          <p:nvPr>
            <p:ph idx="5" type="body"/>
          </p:nvPr>
        </p:nvSpPr>
        <p:spPr>
          <a:xfrm>
            <a:off x="6958079" y="1772670"/>
            <a:ext cx="52338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i="1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gfefb11181c_1_335"/>
          <p:cNvSpPr txBox="1"/>
          <p:nvPr>
            <p:ph idx="6" type="body"/>
          </p:nvPr>
        </p:nvSpPr>
        <p:spPr>
          <a:xfrm>
            <a:off x="8633370" y="4672074"/>
            <a:ext cx="35586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i="1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fefb11181c_1_354"/>
          <p:cNvSpPr txBox="1"/>
          <p:nvPr>
            <p:ph idx="12" type="sldNum"/>
          </p:nvPr>
        </p:nvSpPr>
        <p:spPr>
          <a:xfrm>
            <a:off x="11353801" y="6176963"/>
            <a:ext cx="41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gfefb11181c_1_354"/>
          <p:cNvSpPr txBox="1"/>
          <p:nvPr>
            <p:ph type="title"/>
          </p:nvPr>
        </p:nvSpPr>
        <p:spPr>
          <a:xfrm>
            <a:off x="423522" y="515680"/>
            <a:ext cx="113451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  <a:defRPr sz="3600"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gfefb11181c_1_354"/>
          <p:cNvSpPr txBox="1"/>
          <p:nvPr>
            <p:ph idx="1" type="body"/>
          </p:nvPr>
        </p:nvSpPr>
        <p:spPr>
          <a:xfrm>
            <a:off x="423522" y="1458494"/>
            <a:ext cx="11345100" cy="45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054F"/>
              </a:buClr>
              <a:buSzPts val="2800"/>
              <a:buFont typeface="NTR"/>
              <a:buChar char="●"/>
              <a:defRPr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054F"/>
              </a:buClr>
              <a:buSzPts val="2400"/>
              <a:buFont typeface="NTR"/>
              <a:buChar char="●"/>
              <a:defRPr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054F"/>
              </a:buClr>
              <a:buSzPts val="2000"/>
              <a:buFont typeface="NTR"/>
              <a:buChar char="●"/>
              <a:defRPr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054F"/>
              </a:buClr>
              <a:buSzPts val="1800"/>
              <a:buFont typeface="NTR"/>
              <a:buChar char="●"/>
              <a:defRPr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054F"/>
              </a:buClr>
              <a:buSzPts val="1800"/>
              <a:buFont typeface="NTR"/>
              <a:buChar char="●"/>
              <a:defRPr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fefb11181c_1_358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venir"/>
              <a:buNone/>
              <a:defRPr sz="3200"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gfefb11181c_1_358"/>
          <p:cNvSpPr txBox="1"/>
          <p:nvPr>
            <p:ph idx="1" type="body"/>
          </p:nvPr>
        </p:nvSpPr>
        <p:spPr>
          <a:xfrm>
            <a:off x="5183188" y="457201"/>
            <a:ext cx="6172200" cy="54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054F"/>
              </a:buClr>
              <a:buSzPts val="3200"/>
              <a:buFont typeface="NTR"/>
              <a:buChar char="●"/>
              <a:defRPr sz="3200">
                <a:latin typeface="Avenir"/>
                <a:ea typeface="Avenir"/>
                <a:cs typeface="Avenir"/>
                <a:sym typeface="Avenir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054F"/>
              </a:buClr>
              <a:buSzPts val="2800"/>
              <a:buFont typeface="NTR"/>
              <a:buChar char="●"/>
              <a:defRPr sz="2800">
                <a:latin typeface="Avenir"/>
                <a:ea typeface="Avenir"/>
                <a:cs typeface="Avenir"/>
                <a:sym typeface="Avenir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054F"/>
              </a:buClr>
              <a:buSzPts val="2400"/>
              <a:buFont typeface="NTR"/>
              <a:buChar char="●"/>
              <a:defRPr sz="2400">
                <a:latin typeface="Avenir"/>
                <a:ea typeface="Avenir"/>
                <a:cs typeface="Avenir"/>
                <a:sym typeface="Avenir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054F"/>
              </a:buClr>
              <a:buSzPts val="2000"/>
              <a:buFont typeface="NTR"/>
              <a:buChar char="●"/>
              <a:defRPr sz="2000">
                <a:latin typeface="Avenir"/>
                <a:ea typeface="Avenir"/>
                <a:cs typeface="Avenir"/>
                <a:sym typeface="Avenir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054F"/>
              </a:buClr>
              <a:buSzPts val="2000"/>
              <a:buFont typeface="NTR"/>
              <a:buChar char="●"/>
              <a:defRPr sz="2000">
                <a:latin typeface="Avenir"/>
                <a:ea typeface="Avenir"/>
                <a:cs typeface="Avenir"/>
                <a:sym typeface="Avenir"/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2" name="Google Shape;52;gfefb11181c_1_358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3" name="Google Shape;53;gfefb11181c_1_358"/>
          <p:cNvSpPr txBox="1"/>
          <p:nvPr>
            <p:ph idx="12" type="sldNum"/>
          </p:nvPr>
        </p:nvSpPr>
        <p:spPr>
          <a:xfrm>
            <a:off x="11353801" y="6176963"/>
            <a:ext cx="41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efb11181c_1_363"/>
          <p:cNvSpPr txBox="1"/>
          <p:nvPr>
            <p:ph idx="12" type="sldNum"/>
          </p:nvPr>
        </p:nvSpPr>
        <p:spPr>
          <a:xfrm>
            <a:off x="11353801" y="6176963"/>
            <a:ext cx="41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gfefb11181c_1_363"/>
          <p:cNvSpPr txBox="1"/>
          <p:nvPr>
            <p:ph idx="1" type="body"/>
          </p:nvPr>
        </p:nvSpPr>
        <p:spPr>
          <a:xfrm>
            <a:off x="946150" y="2736850"/>
            <a:ext cx="10299600" cy="13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efb11181c_1_366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venir"/>
              <a:buNone/>
              <a:defRPr sz="3200"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fefb11181c_1_366"/>
          <p:cNvSpPr/>
          <p:nvPr>
            <p:ph idx="2" type="pic"/>
          </p:nvPr>
        </p:nvSpPr>
        <p:spPr>
          <a:xfrm>
            <a:off x="5183188" y="457201"/>
            <a:ext cx="6172200" cy="54039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gfefb11181c_1_366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gfefb11181c_1_366"/>
          <p:cNvSpPr txBox="1"/>
          <p:nvPr>
            <p:ph idx="12" type="sldNum"/>
          </p:nvPr>
        </p:nvSpPr>
        <p:spPr>
          <a:xfrm>
            <a:off x="11353801" y="6176963"/>
            <a:ext cx="41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efb11181c_1_371"/>
          <p:cNvSpPr txBox="1"/>
          <p:nvPr>
            <p:ph idx="1" type="body"/>
          </p:nvPr>
        </p:nvSpPr>
        <p:spPr>
          <a:xfrm>
            <a:off x="423521" y="1527337"/>
            <a:ext cx="5444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054F"/>
              </a:buClr>
              <a:buSzPts val="2400"/>
              <a:buFont typeface="NTR"/>
              <a:buChar char="●"/>
              <a:defRPr sz="2400">
                <a:latin typeface="Avenir"/>
                <a:ea typeface="Avenir"/>
                <a:cs typeface="Avenir"/>
                <a:sym typeface="Avenir"/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054F"/>
              </a:buClr>
              <a:buSzPts val="2000"/>
              <a:buFont typeface="NTR"/>
              <a:buChar char="●"/>
              <a:defRPr sz="2000">
                <a:latin typeface="Avenir"/>
                <a:ea typeface="Avenir"/>
                <a:cs typeface="Avenir"/>
                <a:sym typeface="Avenir"/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054F"/>
              </a:buClr>
              <a:buSzPts val="1800"/>
              <a:buFont typeface="NTR"/>
              <a:buChar char="●"/>
              <a:defRPr sz="1800">
                <a:latin typeface="Avenir"/>
                <a:ea typeface="Avenir"/>
                <a:cs typeface="Avenir"/>
                <a:sym typeface="Avenir"/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054F"/>
              </a:buClr>
              <a:buSzPts val="1600"/>
              <a:buFont typeface="NTR"/>
              <a:buChar char="●"/>
              <a:defRPr sz="1600">
                <a:latin typeface="Avenir"/>
                <a:ea typeface="Avenir"/>
                <a:cs typeface="Avenir"/>
                <a:sym typeface="Avenir"/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054F"/>
              </a:buClr>
              <a:buSzPts val="1600"/>
              <a:buFont typeface="NTR"/>
              <a:buChar char="●"/>
              <a:defRPr sz="1600"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gfefb11181c_1_371"/>
          <p:cNvSpPr txBox="1"/>
          <p:nvPr>
            <p:ph idx="2" type="body"/>
          </p:nvPr>
        </p:nvSpPr>
        <p:spPr>
          <a:xfrm>
            <a:off x="5868365" y="1527337"/>
            <a:ext cx="59001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B054F"/>
              </a:buClr>
              <a:buSzPts val="2400"/>
              <a:buFont typeface="NTR"/>
              <a:buChar char="●"/>
              <a:defRPr sz="2400">
                <a:latin typeface="Avenir"/>
                <a:ea typeface="Avenir"/>
                <a:cs typeface="Avenir"/>
                <a:sym typeface="Avenir"/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054F"/>
              </a:buClr>
              <a:buSzPts val="2000"/>
              <a:buFont typeface="NTR"/>
              <a:buChar char="●"/>
              <a:defRPr sz="2000">
                <a:latin typeface="Avenir"/>
                <a:ea typeface="Avenir"/>
                <a:cs typeface="Avenir"/>
                <a:sym typeface="Avenir"/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054F"/>
              </a:buClr>
              <a:buSzPts val="1800"/>
              <a:buFont typeface="NTR"/>
              <a:buChar char="●"/>
              <a:defRPr sz="1800">
                <a:latin typeface="Avenir"/>
                <a:ea typeface="Avenir"/>
                <a:cs typeface="Avenir"/>
                <a:sym typeface="Avenir"/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054F"/>
              </a:buClr>
              <a:buSzPts val="1600"/>
              <a:buFont typeface="NTR"/>
              <a:buChar char="●"/>
              <a:defRPr sz="1600">
                <a:latin typeface="Avenir"/>
                <a:ea typeface="Avenir"/>
                <a:cs typeface="Avenir"/>
                <a:sym typeface="Avenir"/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B054F"/>
              </a:buClr>
              <a:buSzPts val="1600"/>
              <a:buFont typeface="NTR"/>
              <a:buChar char="●"/>
              <a:defRPr sz="1600"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gfefb11181c_1_371"/>
          <p:cNvSpPr txBox="1"/>
          <p:nvPr>
            <p:ph idx="12" type="sldNum"/>
          </p:nvPr>
        </p:nvSpPr>
        <p:spPr>
          <a:xfrm>
            <a:off x="11353801" y="6176963"/>
            <a:ext cx="41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6" name="Google Shape;66;gfefb11181c_1_3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3522" y="6173787"/>
            <a:ext cx="829356" cy="36512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gfefb11181c_1_371"/>
          <p:cNvSpPr/>
          <p:nvPr/>
        </p:nvSpPr>
        <p:spPr>
          <a:xfrm>
            <a:off x="10820400" y="6173787"/>
            <a:ext cx="948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" name="Google Shape;68;gfefb11181c_1_371"/>
          <p:cNvSpPr txBox="1"/>
          <p:nvPr>
            <p:ph type="title"/>
          </p:nvPr>
        </p:nvSpPr>
        <p:spPr>
          <a:xfrm>
            <a:off x="423522" y="515680"/>
            <a:ext cx="113451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  <a:defRPr sz="3600"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efb11181c_1_378"/>
          <p:cNvSpPr txBox="1"/>
          <p:nvPr>
            <p:ph idx="12" type="sldNum"/>
          </p:nvPr>
        </p:nvSpPr>
        <p:spPr>
          <a:xfrm>
            <a:off x="11353801" y="6176963"/>
            <a:ext cx="41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gfefb11181c_1_378"/>
          <p:cNvSpPr txBox="1"/>
          <p:nvPr>
            <p:ph idx="1" type="body"/>
          </p:nvPr>
        </p:nvSpPr>
        <p:spPr>
          <a:xfrm>
            <a:off x="946150" y="2736850"/>
            <a:ext cx="10299600" cy="13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1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efb11181c_1_381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gfefb11181c_1_381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1pPr>
            <a:lvl2pPr indent="-371475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2pPr>
            <a:lvl3pPr indent="-371475" lvl="2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3pPr>
            <a:lvl4pPr indent="-371475" lvl="3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4pPr>
            <a:lvl5pPr indent="-371475" lvl="4" marL="2286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5pPr>
            <a:lvl6pPr indent="-371475" lvl="5" marL="2743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6pPr>
            <a:lvl7pPr indent="-371475" lvl="6" marL="3200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7pPr>
            <a:lvl8pPr indent="-371475" lvl="7" marL="3657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8pPr>
            <a:lvl9pPr indent="-371475" lvl="8" marL="4114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75" name="Google Shape;75;gfefb11181c_1_381"/>
          <p:cNvSpPr txBox="1"/>
          <p:nvPr>
            <p:ph idx="10" type="dt"/>
          </p:nvPr>
        </p:nvSpPr>
        <p:spPr>
          <a:xfrm>
            <a:off x="7456921" y="5883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gfefb11181c_1_381"/>
          <p:cNvSpPr txBox="1"/>
          <p:nvPr>
            <p:ph idx="11" type="ftr"/>
          </p:nvPr>
        </p:nvSpPr>
        <p:spPr>
          <a:xfrm>
            <a:off x="1141411" y="5883275"/>
            <a:ext cx="6239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gfefb11181c_1_381"/>
          <p:cNvSpPr txBox="1"/>
          <p:nvPr>
            <p:ph idx="12" type="sldNum"/>
          </p:nvPr>
        </p:nvSpPr>
        <p:spPr>
          <a:xfrm>
            <a:off x="10276321" y="5883274"/>
            <a:ext cx="77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fefb11181c_1_3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venir"/>
              <a:buNone/>
              <a:defRPr b="0" i="0" sz="4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gfefb11181c_1_31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gfefb11181c_1_314"/>
          <p:cNvSpPr txBox="1"/>
          <p:nvPr>
            <p:ph idx="12" type="sldNum"/>
          </p:nvPr>
        </p:nvSpPr>
        <p:spPr>
          <a:xfrm>
            <a:off x="11353801" y="6176963"/>
            <a:ext cx="41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3B054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Google Shape;9;gfefb11181c_1_3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23522" y="6168611"/>
            <a:ext cx="829356" cy="3651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efb11181c_1_1"/>
          <p:cNvSpPr txBox="1"/>
          <p:nvPr>
            <p:ph idx="1" type="body"/>
          </p:nvPr>
        </p:nvSpPr>
        <p:spPr>
          <a:xfrm>
            <a:off x="185194" y="3080789"/>
            <a:ext cx="73974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/>
              <a:t>Daniel C</a:t>
            </a:r>
            <a:endParaRPr/>
          </a:p>
        </p:txBody>
      </p:sp>
      <p:sp>
        <p:nvSpPr>
          <p:cNvPr id="83" name="Google Shape;83;gfefb11181c_1_1"/>
          <p:cNvSpPr txBox="1"/>
          <p:nvPr>
            <p:ph type="ctrTitle"/>
          </p:nvPr>
        </p:nvSpPr>
        <p:spPr>
          <a:xfrm>
            <a:off x="185194" y="2036319"/>
            <a:ext cx="109425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venir"/>
              <a:buNone/>
            </a:pPr>
            <a:r>
              <a:rPr lang="en-US"/>
              <a:t>State Space models and filtering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8bbc4d2d1_0_0"/>
          <p:cNvSpPr txBox="1"/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b="1" lang="en-US"/>
              <a:t>C</a:t>
            </a:r>
            <a:r>
              <a:rPr b="1" lang="en-US">
                <a:latin typeface="Avenir"/>
                <a:ea typeface="Avenir"/>
                <a:cs typeface="Avenir"/>
                <a:sym typeface="Avenir"/>
              </a:rPr>
              <a:t>ontrol</a:t>
            </a:r>
            <a:endParaRPr b="1"/>
          </a:p>
        </p:txBody>
      </p:sp>
      <p:sp>
        <p:nvSpPr>
          <p:cNvPr id="142" name="Google Shape;142;g138bbc4d2d1_0_0"/>
          <p:cNvSpPr txBox="1"/>
          <p:nvPr/>
        </p:nvSpPr>
        <p:spPr>
          <a:xfrm>
            <a:off x="1322200" y="1772625"/>
            <a:ext cx="906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wentieth Century"/>
              <a:buChar char="-"/>
            </a:pPr>
            <a:r>
              <a:rPr b="1"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Closed loop control</a:t>
            </a:r>
            <a:endParaRPr sz="28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43" name="Google Shape;143;g138bbc4d2d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8000" y="2831225"/>
            <a:ext cx="571500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64b75e63d5_0_12"/>
          <p:cNvSpPr txBox="1"/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b="1" lang="en-US"/>
              <a:t>C</a:t>
            </a:r>
            <a:r>
              <a:rPr b="1" lang="en-US">
                <a:latin typeface="Avenir"/>
                <a:ea typeface="Avenir"/>
                <a:cs typeface="Avenir"/>
                <a:sym typeface="Avenir"/>
              </a:rPr>
              <a:t>ontrol</a:t>
            </a:r>
            <a:endParaRPr b="1"/>
          </a:p>
        </p:txBody>
      </p:sp>
      <p:sp>
        <p:nvSpPr>
          <p:cNvPr id="149" name="Google Shape;149;g164b75e63d5_0_12"/>
          <p:cNvSpPr txBox="1"/>
          <p:nvPr/>
        </p:nvSpPr>
        <p:spPr>
          <a:xfrm>
            <a:off x="1322200" y="1772625"/>
            <a:ext cx="90666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wentieth Century"/>
              <a:buChar char="-"/>
            </a:pPr>
            <a:r>
              <a:rPr lang="en-US" sz="2900">
                <a:latin typeface="Twentieth Century"/>
                <a:ea typeface="Twentieth Century"/>
                <a:cs typeface="Twentieth Century"/>
                <a:sym typeface="Twentieth Century"/>
              </a:rPr>
              <a:t>State transition:</a:t>
            </a: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Twentieth Century"/>
              <a:buChar char="-"/>
            </a:pPr>
            <a:r>
              <a:rPr lang="en-US" sz="2900">
                <a:latin typeface="Twentieth Century"/>
                <a:ea typeface="Twentieth Century"/>
                <a:cs typeface="Twentieth Century"/>
                <a:sym typeface="Twentieth Century"/>
              </a:rPr>
              <a:t>Measurement:</a:t>
            </a: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50" name="Google Shape;150;g164b75e63d5_0_12"/>
          <p:cNvPicPr preferRelativeResize="0"/>
          <p:nvPr/>
        </p:nvPicPr>
        <p:blipFill rotWithShape="1">
          <a:blip r:embed="rId3">
            <a:alphaModFix/>
          </a:blip>
          <a:srcRect b="37546" l="0" r="52723" t="0"/>
          <a:stretch/>
        </p:blipFill>
        <p:spPr>
          <a:xfrm>
            <a:off x="2031975" y="2302125"/>
            <a:ext cx="4114076" cy="92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164b75e63d5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1150" y="4264875"/>
            <a:ext cx="337185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4b75e63d5_0_20"/>
          <p:cNvSpPr txBox="1"/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b="1" lang="en-US"/>
              <a:t>C</a:t>
            </a:r>
            <a:r>
              <a:rPr b="1" lang="en-US">
                <a:latin typeface="Avenir"/>
                <a:ea typeface="Avenir"/>
                <a:cs typeface="Avenir"/>
                <a:sym typeface="Avenir"/>
              </a:rPr>
              <a:t>ontrol </a:t>
            </a:r>
            <a:r>
              <a:rPr b="1" lang="en-US"/>
              <a:t>with uncertainty</a:t>
            </a:r>
            <a:endParaRPr b="1"/>
          </a:p>
        </p:txBody>
      </p:sp>
      <p:sp>
        <p:nvSpPr>
          <p:cNvPr id="157" name="Google Shape;157;g164b75e63d5_0_20"/>
          <p:cNvSpPr txBox="1"/>
          <p:nvPr/>
        </p:nvSpPr>
        <p:spPr>
          <a:xfrm>
            <a:off x="1322200" y="1772625"/>
            <a:ext cx="90666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wentieth Century"/>
              <a:buChar char="-"/>
            </a:pPr>
            <a:r>
              <a:rPr lang="en-US" sz="2900">
                <a:latin typeface="Twentieth Century"/>
                <a:ea typeface="Twentieth Century"/>
                <a:cs typeface="Twentieth Century"/>
                <a:sym typeface="Twentieth Century"/>
              </a:rPr>
              <a:t>State transition:</a:t>
            </a: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Twentieth Century"/>
              <a:buChar char="-"/>
            </a:pPr>
            <a:r>
              <a:rPr lang="en-US" sz="2900">
                <a:latin typeface="Twentieth Century"/>
                <a:ea typeface="Twentieth Century"/>
                <a:cs typeface="Twentieth Century"/>
                <a:sym typeface="Twentieth Century"/>
              </a:rPr>
              <a:t>Measurement:</a:t>
            </a: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58" name="Google Shape;158;g164b75e63d5_0_20"/>
          <p:cNvPicPr preferRelativeResize="0"/>
          <p:nvPr/>
        </p:nvPicPr>
        <p:blipFill rotWithShape="1">
          <a:blip r:embed="rId3">
            <a:alphaModFix/>
          </a:blip>
          <a:srcRect b="37546" l="0" r="38529" t="0"/>
          <a:stretch/>
        </p:blipFill>
        <p:spPr>
          <a:xfrm>
            <a:off x="2031975" y="2302125"/>
            <a:ext cx="5349100" cy="92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164b75e63d5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3750" y="4546050"/>
            <a:ext cx="4219448" cy="92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64b75e63d5_0_29"/>
          <p:cNvSpPr txBox="1"/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b="1" lang="en-US"/>
              <a:t>Kalman filters</a:t>
            </a:r>
            <a:endParaRPr b="1"/>
          </a:p>
        </p:txBody>
      </p:sp>
      <p:sp>
        <p:nvSpPr>
          <p:cNvPr id="165" name="Google Shape;165;g164b75e63d5_0_29"/>
          <p:cNvSpPr txBox="1"/>
          <p:nvPr/>
        </p:nvSpPr>
        <p:spPr>
          <a:xfrm>
            <a:off x="1322200" y="1772625"/>
            <a:ext cx="90666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wentieth Century"/>
              <a:buChar char="-"/>
            </a:pPr>
            <a:r>
              <a:rPr lang="en-US" sz="2900">
                <a:latin typeface="Twentieth Century"/>
                <a:ea typeface="Twentieth Century"/>
                <a:cs typeface="Twentieth Century"/>
                <a:sym typeface="Twentieth Century"/>
              </a:rPr>
              <a:t>From noisy measurement</a:t>
            </a: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Twentieth Century"/>
              <a:buChar char="-"/>
            </a:pPr>
            <a:r>
              <a:rPr lang="en-US" sz="2900">
                <a:latin typeface="Twentieth Century"/>
                <a:ea typeface="Twentieth Century"/>
                <a:cs typeface="Twentieth Century"/>
                <a:sym typeface="Twentieth Century"/>
              </a:rPr>
              <a:t>To estimation of full state:</a:t>
            </a: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66" name="Google Shape;166;g164b75e63d5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0575" y="2453775"/>
            <a:ext cx="4219448" cy="92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164b75e63d5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7950" y="4456925"/>
            <a:ext cx="506730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aad64c473_0_0"/>
          <p:cNvSpPr txBox="1"/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b="1" lang="en-US"/>
              <a:t>Closing the loop</a:t>
            </a:r>
            <a:endParaRPr b="1"/>
          </a:p>
        </p:txBody>
      </p:sp>
      <p:sp>
        <p:nvSpPr>
          <p:cNvPr id="173" name="Google Shape;173;g14aad64c473_0_0"/>
          <p:cNvSpPr txBox="1"/>
          <p:nvPr/>
        </p:nvSpPr>
        <p:spPr>
          <a:xfrm>
            <a:off x="1322200" y="1772625"/>
            <a:ext cx="90666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wentieth Century"/>
              <a:buChar char="-"/>
            </a:pPr>
            <a:r>
              <a:rPr lang="en-US" sz="2900">
                <a:latin typeface="Twentieth Century"/>
                <a:ea typeface="Twentieth Century"/>
                <a:cs typeface="Twentieth Century"/>
                <a:sym typeface="Twentieth Century"/>
              </a:rPr>
              <a:t>The control law</a:t>
            </a:r>
            <a:r>
              <a:rPr lang="en-US" sz="2900">
                <a:latin typeface="Twentieth Century"/>
                <a:ea typeface="Twentieth Century"/>
                <a:cs typeface="Twentieth Century"/>
                <a:sym typeface="Twentieth Century"/>
              </a:rPr>
              <a:t>:</a:t>
            </a: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74" name="Google Shape;174;g14aad64c47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8675" y="3005157"/>
            <a:ext cx="3006650" cy="13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aad64c473_0_11"/>
          <p:cNvSpPr txBox="1"/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b="1" lang="en-US"/>
              <a:t>Objectives</a:t>
            </a:r>
            <a:endParaRPr b="1"/>
          </a:p>
        </p:txBody>
      </p:sp>
      <p:sp>
        <p:nvSpPr>
          <p:cNvPr id="180" name="Google Shape;180;g14aad64c473_0_11"/>
          <p:cNvSpPr txBox="1"/>
          <p:nvPr/>
        </p:nvSpPr>
        <p:spPr>
          <a:xfrm>
            <a:off x="1322200" y="1772625"/>
            <a:ext cx="90666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wentieth Century"/>
              <a:buChar char="-"/>
            </a:pPr>
            <a:r>
              <a:rPr lang="en-US" sz="2900">
                <a:latin typeface="Twentieth Century"/>
                <a:ea typeface="Twentieth Century"/>
                <a:cs typeface="Twentieth Century"/>
                <a:sym typeface="Twentieth Century"/>
              </a:rPr>
              <a:t>Target state deviation(e.g. thermostat):</a:t>
            </a: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Twentieth Century"/>
              <a:buChar char="-"/>
            </a:pPr>
            <a:r>
              <a:rPr lang="en-US" sz="2900">
                <a:latin typeface="Twentieth Century"/>
                <a:ea typeface="Twentieth Century"/>
                <a:cs typeface="Twentieth Century"/>
                <a:sym typeface="Twentieth Century"/>
              </a:rPr>
              <a:t>Integral cost(e.g. fuel consumption): </a:t>
            </a: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81" name="Google Shape;181;g14aad64c473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0350" y="2528125"/>
            <a:ext cx="19431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14aad64c473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4925" y="4114600"/>
            <a:ext cx="2669150" cy="92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aad64c473_0_19"/>
          <p:cNvSpPr txBox="1"/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b="1" lang="en-US"/>
              <a:t>Inverted Pendulum</a:t>
            </a:r>
            <a:endParaRPr b="1"/>
          </a:p>
        </p:txBody>
      </p:sp>
      <p:sp>
        <p:nvSpPr>
          <p:cNvPr id="188" name="Google Shape;188;g14aad64c473_0_19"/>
          <p:cNvSpPr txBox="1"/>
          <p:nvPr/>
        </p:nvSpPr>
        <p:spPr>
          <a:xfrm>
            <a:off x="1322200" y="1772625"/>
            <a:ext cx="90666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89" name="Google Shape;189;g14aad64c473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100" y="2330300"/>
            <a:ext cx="3045775" cy="335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aad64c473_0_27"/>
          <p:cNvSpPr txBox="1"/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b="1" lang="en-US"/>
              <a:t>Inverted Pendulum</a:t>
            </a:r>
            <a:endParaRPr b="1"/>
          </a:p>
        </p:txBody>
      </p:sp>
      <p:sp>
        <p:nvSpPr>
          <p:cNvPr id="195" name="Google Shape;195;g14aad64c473_0_27"/>
          <p:cNvSpPr txBox="1"/>
          <p:nvPr/>
        </p:nvSpPr>
        <p:spPr>
          <a:xfrm>
            <a:off x="1322200" y="1772625"/>
            <a:ext cx="90666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6" name="Google Shape;196;g14aad64c473_0_27"/>
          <p:cNvSpPr txBox="1"/>
          <p:nvPr/>
        </p:nvSpPr>
        <p:spPr>
          <a:xfrm>
            <a:off x="2195500" y="2095725"/>
            <a:ext cx="7665900" cy="2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Font typeface="Avenir"/>
              <a:buChar char="-"/>
            </a:pPr>
            <a:r>
              <a:rPr b="1" lang="en-US" sz="3100">
                <a:latin typeface="Avenir"/>
                <a:ea typeface="Avenir"/>
                <a:cs typeface="Avenir"/>
                <a:sym typeface="Avenir"/>
              </a:rPr>
              <a:t>States:</a:t>
            </a:r>
            <a:endParaRPr b="1" sz="3100">
              <a:latin typeface="Avenir"/>
              <a:ea typeface="Avenir"/>
              <a:cs typeface="Avenir"/>
              <a:sym typeface="Avenir"/>
            </a:endParaRPr>
          </a:p>
          <a:p>
            <a:pPr indent="-425450" lvl="1" marL="914400" rtl="0" algn="l">
              <a:spcBef>
                <a:spcPts val="0"/>
              </a:spcBef>
              <a:spcAft>
                <a:spcPts val="0"/>
              </a:spcAft>
              <a:buSzPts val="3100"/>
              <a:buFont typeface="Avenir"/>
              <a:buChar char="-"/>
            </a:pPr>
            <a:r>
              <a:rPr b="1" lang="en-US" sz="3100">
                <a:latin typeface="Avenir"/>
                <a:ea typeface="Avenir"/>
                <a:cs typeface="Avenir"/>
                <a:sym typeface="Avenir"/>
              </a:rPr>
              <a:t>Position</a:t>
            </a:r>
            <a:endParaRPr b="1" sz="3100">
              <a:latin typeface="Avenir"/>
              <a:ea typeface="Avenir"/>
              <a:cs typeface="Avenir"/>
              <a:sym typeface="Avenir"/>
            </a:endParaRPr>
          </a:p>
          <a:p>
            <a:pPr indent="-425450" lvl="1" marL="914400" rtl="0" algn="l">
              <a:spcBef>
                <a:spcPts val="0"/>
              </a:spcBef>
              <a:spcAft>
                <a:spcPts val="0"/>
              </a:spcAft>
              <a:buSzPts val="3100"/>
              <a:buFont typeface="Avenir"/>
              <a:buChar char="-"/>
            </a:pPr>
            <a:r>
              <a:rPr b="1" lang="en-US" sz="3100">
                <a:latin typeface="Avenir"/>
                <a:ea typeface="Avenir"/>
                <a:cs typeface="Avenir"/>
                <a:sym typeface="Avenir"/>
              </a:rPr>
              <a:t>Velocity</a:t>
            </a:r>
            <a:endParaRPr b="1" sz="3100">
              <a:latin typeface="Avenir"/>
              <a:ea typeface="Avenir"/>
              <a:cs typeface="Avenir"/>
              <a:sym typeface="Avenir"/>
            </a:endParaRPr>
          </a:p>
          <a:p>
            <a:pPr indent="-425450" lvl="1" marL="914400" rtl="0" algn="l">
              <a:spcBef>
                <a:spcPts val="0"/>
              </a:spcBef>
              <a:spcAft>
                <a:spcPts val="0"/>
              </a:spcAft>
              <a:buSzPts val="3100"/>
              <a:buFont typeface="Avenir"/>
              <a:buChar char="-"/>
            </a:pPr>
            <a:r>
              <a:rPr b="1" lang="en-US" sz="3100">
                <a:latin typeface="Avenir"/>
                <a:ea typeface="Avenir"/>
                <a:cs typeface="Avenir"/>
                <a:sym typeface="Avenir"/>
              </a:rPr>
              <a:t>Angle</a:t>
            </a:r>
            <a:endParaRPr b="1" sz="3100">
              <a:latin typeface="Avenir"/>
              <a:ea typeface="Avenir"/>
              <a:cs typeface="Avenir"/>
              <a:sym typeface="Avenir"/>
            </a:endParaRPr>
          </a:p>
          <a:p>
            <a:pPr indent="-425450" lvl="1" marL="914400" rtl="0" algn="l">
              <a:spcBef>
                <a:spcPts val="0"/>
              </a:spcBef>
              <a:spcAft>
                <a:spcPts val="0"/>
              </a:spcAft>
              <a:buSzPts val="3100"/>
              <a:buFont typeface="Avenir"/>
              <a:buChar char="-"/>
            </a:pPr>
            <a:r>
              <a:rPr b="1" lang="en-US" sz="3100">
                <a:latin typeface="Avenir"/>
                <a:ea typeface="Avenir"/>
                <a:cs typeface="Avenir"/>
                <a:sym typeface="Avenir"/>
              </a:rPr>
              <a:t>Angular velocity</a:t>
            </a:r>
            <a:endParaRPr b="1" sz="31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aad64c473_0_34"/>
          <p:cNvSpPr txBox="1"/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b="1" lang="en-US"/>
              <a:t>Inverted Pendulum</a:t>
            </a:r>
            <a:endParaRPr b="1"/>
          </a:p>
        </p:txBody>
      </p:sp>
      <p:sp>
        <p:nvSpPr>
          <p:cNvPr id="202" name="Google Shape;202;g14aad64c473_0_34"/>
          <p:cNvSpPr txBox="1"/>
          <p:nvPr/>
        </p:nvSpPr>
        <p:spPr>
          <a:xfrm>
            <a:off x="1322200" y="1772625"/>
            <a:ext cx="90666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3" name="Google Shape;203;g14aad64c473_0_34"/>
          <p:cNvSpPr txBox="1"/>
          <p:nvPr/>
        </p:nvSpPr>
        <p:spPr>
          <a:xfrm>
            <a:off x="2022550" y="1980325"/>
            <a:ext cx="7665900" cy="44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Font typeface="Avenir"/>
              <a:buChar char="-"/>
            </a:pPr>
            <a:r>
              <a:rPr b="1" lang="en-US" sz="3100">
                <a:latin typeface="Avenir"/>
                <a:ea typeface="Avenir"/>
                <a:cs typeface="Avenir"/>
                <a:sym typeface="Avenir"/>
              </a:rPr>
              <a:t>Disturbances:</a:t>
            </a:r>
            <a:endParaRPr b="1" sz="3100">
              <a:latin typeface="Avenir"/>
              <a:ea typeface="Avenir"/>
              <a:cs typeface="Avenir"/>
              <a:sym typeface="Avenir"/>
            </a:endParaRPr>
          </a:p>
          <a:p>
            <a:pPr indent="-425450" lvl="1" marL="914400" rtl="0" algn="l">
              <a:spcBef>
                <a:spcPts val="0"/>
              </a:spcBef>
              <a:spcAft>
                <a:spcPts val="0"/>
              </a:spcAft>
              <a:buSzPts val="3100"/>
              <a:buFont typeface="Avenir"/>
              <a:buChar char="-"/>
            </a:pPr>
            <a:r>
              <a:rPr b="1" lang="en-US" sz="3100">
                <a:latin typeface="Avenir"/>
                <a:ea typeface="Avenir"/>
                <a:cs typeface="Avenir"/>
                <a:sym typeface="Avenir"/>
              </a:rPr>
              <a:t>Position</a:t>
            </a:r>
            <a:endParaRPr b="1" sz="3100">
              <a:latin typeface="Avenir"/>
              <a:ea typeface="Avenir"/>
              <a:cs typeface="Avenir"/>
              <a:sym typeface="Avenir"/>
            </a:endParaRPr>
          </a:p>
          <a:p>
            <a:pPr indent="-425450" lvl="1" marL="914400" rtl="0" algn="l">
              <a:spcBef>
                <a:spcPts val="0"/>
              </a:spcBef>
              <a:spcAft>
                <a:spcPts val="0"/>
              </a:spcAft>
              <a:buSzPts val="3100"/>
              <a:buFont typeface="Avenir"/>
              <a:buChar char="-"/>
            </a:pPr>
            <a:r>
              <a:rPr b="1" lang="en-US" sz="3100">
                <a:latin typeface="Avenir"/>
                <a:ea typeface="Avenir"/>
                <a:cs typeface="Avenir"/>
                <a:sym typeface="Avenir"/>
              </a:rPr>
              <a:t>Velocity</a:t>
            </a:r>
            <a:endParaRPr b="1" sz="3100">
              <a:latin typeface="Avenir"/>
              <a:ea typeface="Avenir"/>
              <a:cs typeface="Avenir"/>
              <a:sym typeface="Avenir"/>
            </a:endParaRPr>
          </a:p>
          <a:p>
            <a:pPr indent="-425450" lvl="1" marL="914400" rtl="0" algn="l">
              <a:spcBef>
                <a:spcPts val="0"/>
              </a:spcBef>
              <a:spcAft>
                <a:spcPts val="0"/>
              </a:spcAft>
              <a:buSzPts val="3100"/>
              <a:buFont typeface="Avenir"/>
              <a:buChar char="-"/>
            </a:pPr>
            <a:r>
              <a:rPr b="1" lang="en-US" sz="3100">
                <a:latin typeface="Avenir"/>
                <a:ea typeface="Avenir"/>
                <a:cs typeface="Avenir"/>
                <a:sym typeface="Avenir"/>
              </a:rPr>
              <a:t>Normally distributed with variance 0.01</a:t>
            </a:r>
            <a:endParaRPr b="1" sz="3100">
              <a:latin typeface="Avenir"/>
              <a:ea typeface="Avenir"/>
              <a:cs typeface="Avenir"/>
              <a:sym typeface="Avenir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venir"/>
              <a:buChar char="-"/>
            </a:pPr>
            <a:r>
              <a:rPr b="1" lang="en-US" sz="3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Measurement:</a:t>
            </a:r>
            <a:endParaRPr b="1" sz="3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25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venir"/>
              <a:buChar char="-"/>
            </a:pPr>
            <a:r>
              <a:rPr b="1" lang="en-US" sz="3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noises on all variables</a:t>
            </a:r>
            <a:endParaRPr b="1" sz="3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25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venir"/>
              <a:buChar char="-"/>
            </a:pPr>
            <a:r>
              <a:rPr b="1" lang="en-US" sz="3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Normally distributed with variance 0.1</a:t>
            </a:r>
            <a:endParaRPr b="1" sz="31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4aad64c473_0_55"/>
          <p:cNvSpPr txBox="1"/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b="1" lang="en-US"/>
              <a:t>Inverted Pendulum</a:t>
            </a:r>
            <a:endParaRPr b="1"/>
          </a:p>
        </p:txBody>
      </p:sp>
      <p:sp>
        <p:nvSpPr>
          <p:cNvPr id="209" name="Google Shape;209;g14aad64c473_0_55"/>
          <p:cNvSpPr txBox="1"/>
          <p:nvPr/>
        </p:nvSpPr>
        <p:spPr>
          <a:xfrm>
            <a:off x="1322200" y="1772625"/>
            <a:ext cx="90666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0" name="Google Shape;210;g14aad64c473_0_55"/>
          <p:cNvSpPr txBox="1"/>
          <p:nvPr/>
        </p:nvSpPr>
        <p:spPr>
          <a:xfrm>
            <a:off x="2022550" y="1980325"/>
            <a:ext cx="7665900" cy="44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Font typeface="Avenir"/>
              <a:buChar char="-"/>
            </a:pPr>
            <a:r>
              <a:rPr b="1" lang="en-US" sz="3100">
                <a:latin typeface="Avenir"/>
                <a:ea typeface="Avenir"/>
                <a:cs typeface="Avenir"/>
                <a:sym typeface="Avenir"/>
              </a:rPr>
              <a:t>Disturbances:</a:t>
            </a:r>
            <a:endParaRPr b="1" sz="3100">
              <a:latin typeface="Avenir"/>
              <a:ea typeface="Avenir"/>
              <a:cs typeface="Avenir"/>
              <a:sym typeface="Avenir"/>
            </a:endParaRPr>
          </a:p>
          <a:p>
            <a:pPr indent="-425450" lvl="1" marL="914400" rtl="0" algn="l">
              <a:spcBef>
                <a:spcPts val="0"/>
              </a:spcBef>
              <a:spcAft>
                <a:spcPts val="0"/>
              </a:spcAft>
              <a:buSzPts val="3100"/>
              <a:buFont typeface="Avenir"/>
              <a:buChar char="-"/>
            </a:pPr>
            <a:r>
              <a:rPr b="1" lang="en-US" sz="3100">
                <a:latin typeface="Avenir"/>
                <a:ea typeface="Avenir"/>
                <a:cs typeface="Avenir"/>
                <a:sym typeface="Avenir"/>
              </a:rPr>
              <a:t>Position</a:t>
            </a:r>
            <a:endParaRPr b="1" sz="3100">
              <a:latin typeface="Avenir"/>
              <a:ea typeface="Avenir"/>
              <a:cs typeface="Avenir"/>
              <a:sym typeface="Avenir"/>
            </a:endParaRPr>
          </a:p>
          <a:p>
            <a:pPr indent="-425450" lvl="1" marL="914400" rtl="0" algn="l">
              <a:spcBef>
                <a:spcPts val="0"/>
              </a:spcBef>
              <a:spcAft>
                <a:spcPts val="0"/>
              </a:spcAft>
              <a:buSzPts val="3100"/>
              <a:buFont typeface="Avenir"/>
              <a:buChar char="-"/>
            </a:pPr>
            <a:r>
              <a:rPr b="1" lang="en-US" sz="3100">
                <a:latin typeface="Avenir"/>
                <a:ea typeface="Avenir"/>
                <a:cs typeface="Avenir"/>
                <a:sym typeface="Avenir"/>
              </a:rPr>
              <a:t>Velocity</a:t>
            </a:r>
            <a:endParaRPr b="1" sz="3100">
              <a:latin typeface="Avenir"/>
              <a:ea typeface="Avenir"/>
              <a:cs typeface="Avenir"/>
              <a:sym typeface="Avenir"/>
            </a:endParaRPr>
          </a:p>
          <a:p>
            <a:pPr indent="-425450" lvl="1" marL="914400" rtl="0" algn="l">
              <a:spcBef>
                <a:spcPts val="0"/>
              </a:spcBef>
              <a:spcAft>
                <a:spcPts val="0"/>
              </a:spcAft>
              <a:buSzPts val="3100"/>
              <a:buFont typeface="Avenir"/>
              <a:buChar char="-"/>
            </a:pPr>
            <a:r>
              <a:rPr b="1" lang="en-US" sz="3100">
                <a:latin typeface="Avenir"/>
                <a:ea typeface="Avenir"/>
                <a:cs typeface="Avenir"/>
                <a:sym typeface="Avenir"/>
              </a:rPr>
              <a:t>Normally distributed with variance 0.01</a:t>
            </a:r>
            <a:endParaRPr b="1" sz="3100">
              <a:latin typeface="Avenir"/>
              <a:ea typeface="Avenir"/>
              <a:cs typeface="Avenir"/>
              <a:sym typeface="Avenir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venir"/>
              <a:buChar char="-"/>
            </a:pPr>
            <a:r>
              <a:rPr b="1" lang="en-US" sz="3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Measurement:</a:t>
            </a:r>
            <a:endParaRPr b="1" sz="3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25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venir"/>
              <a:buChar char="-"/>
            </a:pPr>
            <a:r>
              <a:rPr b="1" lang="en-US" sz="3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noises on all variables</a:t>
            </a:r>
            <a:endParaRPr b="1" sz="3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25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venir"/>
              <a:buChar char="-"/>
            </a:pPr>
            <a:r>
              <a:rPr b="1" lang="en-US" sz="3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Normally distributed with variance 0.1</a:t>
            </a:r>
            <a:endParaRPr b="1" sz="31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3dcaf09ec_1_9"/>
          <p:cNvSpPr txBox="1"/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b="1" lang="en-US">
                <a:latin typeface="Avenir"/>
                <a:ea typeface="Avenir"/>
                <a:cs typeface="Avenir"/>
                <a:sym typeface="Avenir"/>
              </a:rPr>
              <a:t>State space models</a:t>
            </a:r>
            <a:endParaRPr b="1"/>
          </a:p>
        </p:txBody>
      </p:sp>
      <p:sp>
        <p:nvSpPr>
          <p:cNvPr id="89" name="Google Shape;89;gf3dcaf09ec_1_9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5238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0" name="Google Shape;90;gf3dcaf09ec_1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025" y="2190838"/>
            <a:ext cx="1057275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4aad64c473_0_46"/>
          <p:cNvSpPr txBox="1"/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b="1" lang="en-US"/>
              <a:t>The kalman filter</a:t>
            </a:r>
            <a:endParaRPr b="1"/>
          </a:p>
        </p:txBody>
      </p:sp>
      <p:sp>
        <p:nvSpPr>
          <p:cNvPr id="216" name="Google Shape;216;g14aad64c473_0_46"/>
          <p:cNvSpPr txBox="1"/>
          <p:nvPr/>
        </p:nvSpPr>
        <p:spPr>
          <a:xfrm>
            <a:off x="1322200" y="1772625"/>
            <a:ext cx="90666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7" name="Google Shape;217;g14aad64c473_0_46"/>
          <p:cNvSpPr txBox="1"/>
          <p:nvPr/>
        </p:nvSpPr>
        <p:spPr>
          <a:xfrm>
            <a:off x="2195500" y="2095725"/>
            <a:ext cx="7665900" cy="4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Font typeface="Avenir"/>
              <a:buChar char="-"/>
            </a:pPr>
            <a:r>
              <a:rPr b="1" lang="en-US" sz="3100">
                <a:latin typeface="Avenir"/>
                <a:ea typeface="Avenir"/>
                <a:cs typeface="Avenir"/>
                <a:sym typeface="Avenir"/>
              </a:rPr>
              <a:t>Computes a matrix Kf based on dynamics</a:t>
            </a:r>
            <a:endParaRPr b="1" sz="3100">
              <a:latin typeface="Avenir"/>
              <a:ea typeface="Avenir"/>
              <a:cs typeface="Avenir"/>
              <a:sym typeface="Avenir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Font typeface="Avenir"/>
              <a:buChar char="-"/>
            </a:pPr>
            <a:r>
              <a:rPr b="1" lang="en-US" sz="3100">
                <a:latin typeface="Avenir"/>
                <a:ea typeface="Avenir"/>
                <a:cs typeface="Avenir"/>
                <a:sym typeface="Avenir"/>
              </a:rPr>
              <a:t>Predict and update the estimate:</a:t>
            </a:r>
            <a:endParaRPr b="1" sz="31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latin typeface="Avenir"/>
              <a:ea typeface="Avenir"/>
              <a:cs typeface="Avenir"/>
              <a:sym typeface="Avenir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Font typeface="Avenir"/>
              <a:buChar char="-"/>
            </a:pPr>
            <a:r>
              <a:rPr b="1" lang="en-US" sz="3100">
                <a:latin typeface="Avenir"/>
                <a:ea typeface="Avenir"/>
                <a:cs typeface="Avenir"/>
                <a:sym typeface="Avenir"/>
              </a:rPr>
              <a:t>Such that expectation of error is minimized</a:t>
            </a:r>
            <a:endParaRPr b="1" sz="31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18" name="Google Shape;218;g14aad64c473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5413" y="3642213"/>
            <a:ext cx="795337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4aad64c473_0_61"/>
          <p:cNvSpPr txBox="1"/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b="1" lang="en-US"/>
              <a:t>The controller</a:t>
            </a:r>
            <a:endParaRPr b="1"/>
          </a:p>
        </p:txBody>
      </p:sp>
      <p:sp>
        <p:nvSpPr>
          <p:cNvPr id="224" name="Google Shape;224;g14aad64c473_0_61"/>
          <p:cNvSpPr txBox="1"/>
          <p:nvPr/>
        </p:nvSpPr>
        <p:spPr>
          <a:xfrm>
            <a:off x="2195500" y="2095725"/>
            <a:ext cx="76659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Font typeface="Avenir"/>
              <a:buChar char="-"/>
            </a:pPr>
            <a:r>
              <a:rPr b="1" lang="en-US" sz="3100">
                <a:latin typeface="Avenir"/>
                <a:ea typeface="Avenir"/>
                <a:cs typeface="Avenir"/>
                <a:sym typeface="Avenir"/>
              </a:rPr>
              <a:t>Linear Quadratic Regulator: Computes a matrix K based on cost and dynamics</a:t>
            </a:r>
            <a:endParaRPr b="1" sz="31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latin typeface="Avenir"/>
              <a:ea typeface="Avenir"/>
              <a:cs typeface="Avenir"/>
              <a:sym typeface="Avenir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Font typeface="Avenir"/>
              <a:buChar char="-"/>
            </a:pPr>
            <a:r>
              <a:rPr b="1" lang="en-US" sz="3100">
                <a:latin typeface="Avenir"/>
                <a:ea typeface="Avenir"/>
                <a:cs typeface="Avenir"/>
                <a:sym typeface="Avenir"/>
              </a:rPr>
              <a:t>The control law is </a:t>
            </a:r>
            <a:endParaRPr b="1" sz="31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latin typeface="Avenir"/>
              <a:ea typeface="Avenir"/>
              <a:cs typeface="Avenir"/>
              <a:sym typeface="Avenir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Font typeface="Avenir"/>
              <a:buChar char="-"/>
            </a:pPr>
            <a:r>
              <a:rPr b="1" lang="en-US" sz="3100">
                <a:latin typeface="Avenir"/>
                <a:ea typeface="Avenir"/>
                <a:cs typeface="Avenir"/>
                <a:sym typeface="Avenir"/>
              </a:rPr>
              <a:t>Minimizes the objective</a:t>
            </a:r>
            <a:endParaRPr b="1" sz="31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25" name="Google Shape;225;g14aad64c473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8825" y="3628650"/>
            <a:ext cx="190500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8bbc4d2d1_0_6"/>
          <p:cNvSpPr txBox="1"/>
          <p:nvPr>
            <p:ph type="title"/>
          </p:nvPr>
        </p:nvSpPr>
        <p:spPr>
          <a:xfrm>
            <a:off x="1143012" y="2939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b="1" lang="en-US"/>
              <a:t>Full picture</a:t>
            </a:r>
            <a:endParaRPr b="1"/>
          </a:p>
        </p:txBody>
      </p:sp>
      <p:sp>
        <p:nvSpPr>
          <p:cNvPr id="231" name="Google Shape;231;g138bbc4d2d1_0_6"/>
          <p:cNvSpPr txBox="1"/>
          <p:nvPr/>
        </p:nvSpPr>
        <p:spPr>
          <a:xfrm>
            <a:off x="1322200" y="1772625"/>
            <a:ext cx="906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wentieth Century"/>
              <a:buChar char="-"/>
            </a:pPr>
            <a:r>
              <a:rPr b="1"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Closed loop control with filtering</a:t>
            </a:r>
            <a:endParaRPr sz="28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32" name="Google Shape;232;g138bbc4d2d1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750" y="2744050"/>
            <a:ext cx="603885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e4cc64f22_0_1"/>
          <p:cNvSpPr txBox="1"/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b="1" lang="en-US">
                <a:latin typeface="Avenir"/>
                <a:ea typeface="Avenir"/>
                <a:cs typeface="Avenir"/>
                <a:sym typeface="Avenir"/>
              </a:rPr>
              <a:t>State space models</a:t>
            </a:r>
            <a:endParaRPr b="1"/>
          </a:p>
        </p:txBody>
      </p:sp>
      <p:sp>
        <p:nvSpPr>
          <p:cNvPr id="96" name="Google Shape;96;gfe4cc64f22_0_1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Avenir"/>
              <a:buChar char="-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Sources of uncertainties: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71475" lvl="1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Avenir"/>
              <a:buChar char="-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Disturbances in predictive models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71475" lvl="1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Avenir"/>
              <a:buChar char="-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Noises of measurements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5238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e4cc64f22_0_7"/>
          <p:cNvSpPr txBox="1"/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b="1" lang="en-US">
                <a:latin typeface="Avenir"/>
                <a:ea typeface="Avenir"/>
                <a:cs typeface="Avenir"/>
                <a:sym typeface="Avenir"/>
              </a:rPr>
              <a:t>State space models</a:t>
            </a:r>
            <a:endParaRPr b="1"/>
          </a:p>
        </p:txBody>
      </p:sp>
      <p:sp>
        <p:nvSpPr>
          <p:cNvPr id="102" name="Google Shape;102;gfe4cc64f22_0_7"/>
          <p:cNvSpPr txBox="1"/>
          <p:nvPr>
            <p:ph idx="1" type="body"/>
          </p:nvPr>
        </p:nvSpPr>
        <p:spPr>
          <a:xfrm>
            <a:off x="1141412" y="2249487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71475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Avenir"/>
              <a:buChar char="-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Filtering: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71475" lvl="1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Avenir"/>
              <a:buChar char="-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Estimating the current state based on observations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71475" lvl="1" marL="1371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Font typeface="Avenir"/>
              <a:buChar char="-"/>
            </a:pPr>
            <a:r>
              <a:rPr lang="en-US">
                <a:latin typeface="Avenir"/>
                <a:ea typeface="Avenir"/>
                <a:cs typeface="Avenir"/>
                <a:sym typeface="Avenir"/>
              </a:rPr>
              <a:t>Balance different sources of uncertainties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5238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e4cc64f22_0_12"/>
          <p:cNvSpPr txBox="1"/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b="1" lang="en-US">
                <a:latin typeface="Avenir"/>
                <a:ea typeface="Avenir"/>
                <a:cs typeface="Avenir"/>
                <a:sym typeface="Avenir"/>
              </a:rPr>
              <a:t>Example: Random walk</a:t>
            </a:r>
            <a:endParaRPr b="1"/>
          </a:p>
        </p:txBody>
      </p:sp>
      <p:pic>
        <p:nvPicPr>
          <p:cNvPr id="108" name="Google Shape;108;gfe4cc64f22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6875" y="2965925"/>
            <a:ext cx="4903925" cy="33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fe4cc64f22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1925" y="1885964"/>
            <a:ext cx="3771900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e4cc64f22_0_22"/>
          <p:cNvSpPr txBox="1"/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b="1" lang="en-US">
                <a:latin typeface="Avenir"/>
                <a:ea typeface="Avenir"/>
                <a:cs typeface="Avenir"/>
                <a:sym typeface="Avenir"/>
              </a:rPr>
              <a:t>Example: Random walk</a:t>
            </a:r>
            <a:endParaRPr b="1"/>
          </a:p>
        </p:txBody>
      </p:sp>
      <p:pic>
        <p:nvPicPr>
          <p:cNvPr id="115" name="Google Shape;115;gfe4cc64f22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8925" y="1806227"/>
            <a:ext cx="2152116" cy="64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fe4cc64f22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4725" y="2547274"/>
            <a:ext cx="5688525" cy="367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e4cc64f22_0_36"/>
          <p:cNvSpPr txBox="1"/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b="1" lang="en-US">
                <a:latin typeface="Avenir"/>
                <a:ea typeface="Avenir"/>
                <a:cs typeface="Avenir"/>
                <a:sym typeface="Avenir"/>
              </a:rPr>
              <a:t>Example: Random walk</a:t>
            </a:r>
            <a:endParaRPr b="1"/>
          </a:p>
        </p:txBody>
      </p:sp>
      <p:sp>
        <p:nvSpPr>
          <p:cNvPr id="122" name="Google Shape;122;gfe4cc64f22_0_36"/>
          <p:cNvSpPr txBox="1"/>
          <p:nvPr/>
        </p:nvSpPr>
        <p:spPr>
          <a:xfrm>
            <a:off x="1322200" y="1772625"/>
            <a:ext cx="9066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wentieth Century"/>
              <a:buChar char="-"/>
            </a:pPr>
            <a:r>
              <a:rPr b="1"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How can we deduce the first graph from the second graph as much as possible?</a:t>
            </a:r>
            <a:endParaRPr b="1" sz="2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Twentieth Century"/>
              <a:buChar char="-"/>
            </a:pP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Previous estimation + Current observation</a:t>
            </a:r>
            <a:endParaRPr sz="2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Twentieth Century"/>
              <a:buChar char="-"/>
            </a:pP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Which information do we trust more?</a:t>
            </a:r>
            <a:endParaRPr sz="2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Twentieth Century"/>
              <a:buChar char="-"/>
            </a:pP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The general update equation:</a:t>
            </a:r>
            <a:endParaRPr sz="2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Twentieth Century"/>
              <a:buChar char="-"/>
            </a:pP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Estimate=Prediction+K*(Measurement-Prediction)</a:t>
            </a:r>
            <a:endParaRPr sz="28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64b75e63d5_0_0"/>
          <p:cNvSpPr txBox="1"/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b="1" lang="en-US"/>
              <a:t>Alpha beta filter</a:t>
            </a:r>
            <a:endParaRPr b="1"/>
          </a:p>
        </p:txBody>
      </p:sp>
      <p:sp>
        <p:nvSpPr>
          <p:cNvPr id="128" name="Google Shape;128;g164b75e63d5_0_0"/>
          <p:cNvSpPr txBox="1"/>
          <p:nvPr/>
        </p:nvSpPr>
        <p:spPr>
          <a:xfrm>
            <a:off x="1322200" y="1772625"/>
            <a:ext cx="9066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wentieth Century"/>
              <a:buChar char="-"/>
            </a:pP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State contains a quantity and its rate of change</a:t>
            </a:r>
            <a:endParaRPr sz="2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wentieth Century"/>
              <a:buChar char="-"/>
            </a:pP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E.g. Position and velocity</a:t>
            </a:r>
            <a:endParaRPr sz="2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wentieth Century"/>
              <a:buChar char="-"/>
            </a:pP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Only record position</a:t>
            </a:r>
            <a:endParaRPr sz="28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29" name="Google Shape;129;g164b75e63d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6413" y="2991025"/>
            <a:ext cx="4685975" cy="3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4b75e63d5_0_6"/>
          <p:cNvSpPr txBox="1"/>
          <p:nvPr>
            <p:ph type="title"/>
          </p:nvPr>
        </p:nvSpPr>
        <p:spPr>
          <a:xfrm>
            <a:off x="1141412" y="327514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venir"/>
              <a:buNone/>
            </a:pPr>
            <a:r>
              <a:rPr b="1" lang="en-US"/>
              <a:t>Alpha beta filter</a:t>
            </a:r>
            <a:endParaRPr b="1"/>
          </a:p>
        </p:txBody>
      </p:sp>
      <p:sp>
        <p:nvSpPr>
          <p:cNvPr id="135" name="Google Shape;135;g164b75e63d5_0_6"/>
          <p:cNvSpPr txBox="1"/>
          <p:nvPr/>
        </p:nvSpPr>
        <p:spPr>
          <a:xfrm>
            <a:off x="1322200" y="1772625"/>
            <a:ext cx="9066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wentieth Century"/>
              <a:buChar char="-"/>
            </a:pP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Alpha: Relative trust in measurement vs prediction of position </a:t>
            </a:r>
            <a:endParaRPr sz="2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Twentieth Century"/>
              <a:buChar char="-"/>
            </a:pP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Beta: Relative trust in measurement vs prediction of velocity</a:t>
            </a:r>
            <a:endParaRPr sz="28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36" name="Google Shape;136;g164b75e63d5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7188" y="3121800"/>
            <a:ext cx="4685975" cy="3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2020-09-22T10:35:01Z</dcterms:created>
  <dc:creator>SE Shameela Essack</dc:creator>
</cp:coreProperties>
</file>