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9" r:id="rId40"/>
    <p:sldId id="300" r:id="rId41"/>
    <p:sldId id="301" r:id="rId42"/>
    <p:sldId id="302"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79782" autoAdjust="0"/>
  </p:normalViewPr>
  <p:slideViewPr>
    <p:cSldViewPr snapToGrid="0">
      <p:cViewPr varScale="1">
        <p:scale>
          <a:sx n="88" d="100"/>
          <a:sy n="88" d="100"/>
        </p:scale>
        <p:origin x="1794"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line is relatively easy, we already learned a couple of ways. The general guideline to reduce the error in sample is to have a better performance when testing. One way to achieve this is that given any hypothesis (model) that we obtain, we compare the predicted values to the correct values by the loss function. And the loss function will tell how good or how bad our hypothesis is,</a:t>
            </a:r>
            <a:r>
              <a:rPr lang="zh-CN" altLang="en-US" dirty="0"/>
              <a:t> </a:t>
            </a:r>
            <a:r>
              <a:rPr lang="en-GB" altLang="zh-CN" dirty="0"/>
              <a:t>this result can be seen as in sample error.</a:t>
            </a:r>
          </a:p>
          <a:p>
            <a:r>
              <a:rPr lang="en-GB" dirty="0"/>
              <a:t>To reduce this quantity, each model normally has an optimizer, to improve the performance once the errors are detected. In this way, we work out this line to reduce in sample error.</a:t>
            </a:r>
          </a:p>
        </p:txBody>
      </p:sp>
    </p:spTree>
    <p:extLst>
      <p:ext uri="{BB962C8B-B14F-4D97-AF65-F5344CB8AC3E}">
        <p14:creationId xmlns:p14="http://schemas.microsoft.com/office/powerpoint/2010/main" val="120411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is more difficult is the first line. In this line, we must make use of the Hoeffding’s Inequality. This inequality fills our need, why, because if we understood this correctly, this inequality bounds the difference between the Ein and Eout, and this leads their approximation. Imagine if our bound is small, then the difference between Ein and Eout is also small, hence approximate to each other</a:t>
            </a:r>
          </a:p>
          <a:p>
            <a:r>
              <a:rPr lang="en-GB" dirty="0"/>
              <a:t>Nevertheless, this inequality has a deficit, and that is it is only useful to bound in single hypothesis. What does that mean, so if I choose a specific model, with specific parameter, Hoeffding’s Inequality is able to tell me the upper bound of bad performance. But if I have two hypothesis from the same model, say y </a:t>
            </a:r>
            <a:r>
              <a:rPr lang="es-ES" dirty="0"/>
              <a:t>= 2x and y = 3x</a:t>
            </a:r>
            <a:r>
              <a:rPr lang="en-GB" dirty="0"/>
              <a:t>, then the Hoeffding’s Inequality effects. </a:t>
            </a:r>
          </a:p>
          <a:p>
            <a:r>
              <a:rPr lang="en-GB" dirty="0"/>
              <a:t>Why? If we consider the worse case as this is the upper bound, the upper bound will turn twice big. So, even in very simple model, perceptron, the number of possible hypothesis in the hypothesis set is infinite, and therefore the upper bound turns into infinitive… Thank you very much, now we know that our probability will not exceed infinitive </a:t>
            </a:r>
            <a:r>
              <a:rPr lang="en-GB" dirty="0">
                <a:sym typeface="Wingdings" panose="05000000000000000000" pitchFamily="2" charset="2"/>
              </a:rPr>
              <a:t>.</a:t>
            </a:r>
          </a:p>
          <a:p>
            <a:r>
              <a:rPr lang="en-GB" dirty="0">
                <a:sym typeface="Wingdings" panose="05000000000000000000" pitchFamily="2" charset="2"/>
              </a:rPr>
              <a:t>So the next step is to find tighter bound than infinitive, because this is a bit useless. And here comes the hardest battle of the hero’s journey, finding a better estimation of upper limit</a:t>
            </a:r>
            <a:endParaRPr lang="en-GB" dirty="0"/>
          </a:p>
        </p:txBody>
      </p:sp>
    </p:spTree>
    <p:extLst>
      <p:ext uri="{BB962C8B-B14F-4D97-AF65-F5344CB8AC3E}">
        <p14:creationId xmlns:p14="http://schemas.microsoft.com/office/powerpoint/2010/main" val="303081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Hands on, the first thing of course, is try to get rid of that uncomfortable infinity.</a:t>
            </a:r>
          </a:p>
          <a:p>
            <a:r>
              <a:rPr lang="en-GB" dirty="0"/>
              <a:t>If we think about it, we don’t actually have to care about the infinity hypothesis of hypothesis set, because it can only be reflected in data. For instance, if two hypothesis that differ in very little, and they don’t cause different predictions for the data points, they should be considered as one in our bounding formula</a:t>
            </a:r>
          </a:p>
          <a:p>
            <a:r>
              <a:rPr lang="en-GB" dirty="0"/>
              <a:t>Therefore we </a:t>
            </a:r>
            <a:r>
              <a:rPr lang="es-ES" dirty="0"/>
              <a:t>can </a:t>
            </a:r>
            <a:r>
              <a:rPr lang="en-GB" noProof="0" dirty="0"/>
              <a:t>substitute</a:t>
            </a:r>
            <a:r>
              <a:rPr lang="en-GB" dirty="0"/>
              <a:t> the big M into a small m where it means the number of hypothesis that at least differ the output in one of the results in one of the data points, to separate this with hypothesis, we can call this separation dichotomies</a:t>
            </a:r>
          </a:p>
          <a:p>
            <a:r>
              <a:rPr lang="en-GB" dirty="0"/>
              <a:t>So, in the end we want to have some formula like this one, only that this formula has also another problem.</a:t>
            </a:r>
          </a:p>
          <a:p>
            <a:r>
              <a:rPr lang="en-GB" dirty="0"/>
              <a:t>From now on, we will rely in the example of perceptron model, which only classifies a point into either 1 or 0</a:t>
            </a:r>
          </a:p>
          <a:p>
            <a:r>
              <a:rPr lang="en-GB" dirty="0"/>
              <a:t>Taking perceptron as example, the given n data points, there can be 2 to the n possible combinations of the result. This will result an exponential big number, and remember, our e to the N is also an exponential, and there is not guarantee that they will cancel out to a number below 1. Remembering that in this equation, we are trying to minimize the boundary, and therefore if we can’t guarantee a number below 1, that is certainly not a good proof that we can approximate error in sample to error out sample. In short, it is not reduced enough!</a:t>
            </a:r>
          </a:p>
        </p:txBody>
      </p:sp>
    </p:spTree>
    <p:extLst>
      <p:ext uri="{BB962C8B-B14F-4D97-AF65-F5344CB8AC3E}">
        <p14:creationId xmlns:p14="http://schemas.microsoft.com/office/powerpoint/2010/main" val="2657768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It is hard to tackle this problem from top, lets find anther way of penetrating it. We will introduce a new concept, called break points.</a:t>
            </a:r>
          </a:p>
          <a:p>
            <a:r>
              <a:rPr lang="en-GB" dirty="0"/>
              <a:t>This is a feature that almost all models have, what it means, is that till this number of points and further, 2 to n dichotomies wont be possible, and will start to reduce its increase.</a:t>
            </a:r>
          </a:p>
          <a:p>
            <a:r>
              <a:rPr lang="en-GB" dirty="0"/>
              <a:t>For example, if I have a model that has a break point of 6, then it means that for 1 point, it will have two dichotomies. For 2 points – 4, 3-8, 4-16, 5-32, 6-, something less than 64 from 2 to power of 6, and it will be true for any N bigger than 6, it will be lower than 2 to N power</a:t>
            </a:r>
          </a:p>
          <a:p>
            <a:r>
              <a:rPr lang="en-GB" dirty="0"/>
              <a:t>Normally all common models of machine learning have known breakpoints, and recalling that break points are only dependent on the model, not on the number of data points, which is a useful property to bound</a:t>
            </a:r>
          </a:p>
          <a:p>
            <a:r>
              <a:rPr lang="en-GB" dirty="0"/>
              <a:t>And by this, we will try to reduce the m below exponential increase, so that it can be cancelled by the exponential decrease.</a:t>
            </a:r>
          </a:p>
        </p:txBody>
      </p:sp>
    </p:spTree>
    <p:extLst>
      <p:ext uri="{BB962C8B-B14F-4D97-AF65-F5344CB8AC3E}">
        <p14:creationId xmlns:p14="http://schemas.microsoft.com/office/powerpoint/2010/main" val="341340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Lets have a look at this example now, to understand break points better. We will try to find the break point in perceptron. Could it be 1?</a:t>
            </a:r>
          </a:p>
        </p:txBody>
      </p:sp>
    </p:spTree>
    <p:extLst>
      <p:ext uri="{BB962C8B-B14F-4D97-AF65-F5344CB8AC3E}">
        <p14:creationId xmlns:p14="http://schemas.microsoft.com/office/powerpoint/2010/main" val="256405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find out, we suppose that we have a point, is this point resulting correct or incorrect? That will depend on the dichotomies we draw.</a:t>
            </a:r>
          </a:p>
        </p:txBody>
      </p:sp>
    </p:spTree>
    <p:extLst>
      <p:ext uri="{BB962C8B-B14F-4D97-AF65-F5344CB8AC3E}">
        <p14:creationId xmlns:p14="http://schemas.microsoft.com/office/powerpoint/2010/main" val="3292066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dichotomy that can give it a label, that is good, can we find any more?</a:t>
            </a:r>
          </a:p>
        </p:txBody>
      </p:sp>
    </p:spTree>
    <p:extLst>
      <p:ext uri="{BB962C8B-B14F-4D97-AF65-F5344CB8AC3E}">
        <p14:creationId xmlns:p14="http://schemas.microsoft.com/office/powerpoint/2010/main" val="2922179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Of course we can, the other possible outcome is the opposite. So if orange were correct, then this outcome means incorrect.</a:t>
            </a:r>
          </a:p>
        </p:txBody>
      </p:sp>
    </p:spTree>
    <p:extLst>
      <p:ext uri="{BB962C8B-B14F-4D97-AF65-F5344CB8AC3E}">
        <p14:creationId xmlns:p14="http://schemas.microsoft.com/office/powerpoint/2010/main" val="408982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we can’t find any dichotomy that gives different result from these two. So we have 2 dichotomies, which is 2 to the 1</a:t>
            </a:r>
            <a:r>
              <a:rPr lang="en-GB" baseline="30000" dirty="0"/>
              <a:t>st</a:t>
            </a:r>
            <a:r>
              <a:rPr lang="en-GB" dirty="0"/>
              <a:t> power. As it doesn’t break this law, k = 1 is not the break point of </a:t>
            </a:r>
            <a:r>
              <a:rPr lang="en-GB" dirty="0" err="1"/>
              <a:t>preceptron</a:t>
            </a:r>
            <a:endParaRPr lang="en-GB" dirty="0"/>
          </a:p>
        </p:txBody>
      </p:sp>
    </p:spTree>
    <p:extLst>
      <p:ext uri="{BB962C8B-B14F-4D97-AF65-F5344CB8AC3E}">
        <p14:creationId xmlns:p14="http://schemas.microsoft.com/office/powerpoint/2010/main" val="141103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2? Will that be the break point?</a:t>
            </a:r>
          </a:p>
        </p:txBody>
      </p:sp>
    </p:spTree>
    <p:extLst>
      <p:ext uri="{BB962C8B-B14F-4D97-AF65-F5344CB8AC3E}">
        <p14:creationId xmlns:p14="http://schemas.microsoft.com/office/powerpoint/2010/main" val="313430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Alright, we find one</a:t>
            </a:r>
          </a:p>
        </p:txBody>
      </p:sp>
    </p:spTree>
    <p:extLst>
      <p:ext uri="{BB962C8B-B14F-4D97-AF65-F5344CB8AC3E}">
        <p14:creationId xmlns:p14="http://schemas.microsoft.com/office/powerpoint/2010/main" val="408814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Ok, we can find another one, which is a similar dichotomy but with inverse result. Remember that the line is just to symbolise the dichotomy, there is not a strict relation between the output of the points and the orientation of the space.</a:t>
            </a:r>
          </a:p>
        </p:txBody>
      </p:sp>
    </p:spTree>
    <p:extLst>
      <p:ext uri="{BB962C8B-B14F-4D97-AF65-F5344CB8AC3E}">
        <p14:creationId xmlns:p14="http://schemas.microsoft.com/office/powerpoint/2010/main" val="188590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third one, it divides the points in this way.</a:t>
            </a:r>
          </a:p>
        </p:txBody>
      </p:sp>
    </p:spTree>
    <p:extLst>
      <p:ext uri="{BB962C8B-B14F-4D97-AF65-F5344CB8AC3E}">
        <p14:creationId xmlns:p14="http://schemas.microsoft.com/office/powerpoint/2010/main" val="2379621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the same way, there is another dichotomy for the inverse</a:t>
            </a:r>
          </a:p>
        </p:txBody>
      </p:sp>
    </p:spTree>
    <p:extLst>
      <p:ext uri="{BB962C8B-B14F-4D97-AF65-F5344CB8AC3E}">
        <p14:creationId xmlns:p14="http://schemas.microsoft.com/office/powerpoint/2010/main" val="1676985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have found 4 dichotomies and it still matches 2 raise to the 2nd, it is not the break point in perceptron</a:t>
            </a:r>
            <a:endParaRPr lang="en-GB" baseline="30000" dirty="0"/>
          </a:p>
        </p:txBody>
      </p:sp>
    </p:spTree>
    <p:extLst>
      <p:ext uri="{BB962C8B-B14F-4D97-AF65-F5344CB8AC3E}">
        <p14:creationId xmlns:p14="http://schemas.microsoft.com/office/powerpoint/2010/main" val="87833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3? Will that be the break point?</a:t>
            </a:r>
          </a:p>
        </p:txBody>
      </p:sp>
    </p:spTree>
    <p:extLst>
      <p:ext uri="{BB962C8B-B14F-4D97-AF65-F5344CB8AC3E}">
        <p14:creationId xmlns:p14="http://schemas.microsoft.com/office/powerpoint/2010/main" val="424710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way I collocated the points, if I had put them aligned, then there will be 2 possibilities less because there won’t be anyway to separate the mid point from the rest.</a:t>
            </a:r>
          </a:p>
          <a:p>
            <a:r>
              <a:rPr lang="en-GB" dirty="0"/>
              <a:t>In k = 3 we observe that the number of dichotomies are 8, because we draw 4 lines plus its reverse, it sums 3</a:t>
            </a:r>
          </a:p>
        </p:txBody>
      </p:sp>
    </p:spTree>
    <p:extLst>
      <p:ext uri="{BB962C8B-B14F-4D97-AF65-F5344CB8AC3E}">
        <p14:creationId xmlns:p14="http://schemas.microsoft.com/office/powerpoint/2010/main" val="167284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I want to propose a mini challenge, do the same thing with 4 points, and try to say if k = 4 is a break point for perceptron or not. Of course, you can place the points as you want to maximize the space efficiency</a:t>
            </a:r>
          </a:p>
        </p:txBody>
      </p:sp>
    </p:spTree>
    <p:extLst>
      <p:ext uri="{BB962C8B-B14F-4D97-AF65-F5344CB8AC3E}">
        <p14:creationId xmlns:p14="http://schemas.microsoft.com/office/powerpoint/2010/main" val="44462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this is the answer, we can create 14 dichotomies at most. Regardless how we position the points, dichotomies won’t exceed 14. And here we have, the break point, because it is not possible to have a line that groups the apposite corner pair as a group, that would imply for example to have left-top point having same output as right bottom, and right-top has same as left-bottom. </a:t>
            </a:r>
            <a:r>
              <a:rPr lang="en-US" dirty="0"/>
              <a:t>Eventually, we find out that it is not possible, so we conclude that the break point for perceptron is k=4, when there are 4 points</a:t>
            </a:r>
          </a:p>
        </p:txBody>
      </p:sp>
    </p:spTree>
    <p:extLst>
      <p:ext uri="{BB962C8B-B14F-4D97-AF65-F5344CB8AC3E}">
        <p14:creationId xmlns:p14="http://schemas.microsoft.com/office/powerpoint/2010/main" val="558711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Alright, now that we understand what break point is, we need another helpful concept, the growth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Like break points, it is specific to a particular type of hypothesis set, that is all hypothesis from the same hypothesis set will use the same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As it is a function, its value depends on a variable, and that is N, the size of the size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And what does growth function represent? What does it mean?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It is just a way to represent the quantity we have just calculated with dichotomies. So, it’s a measure of how diverse a hypothesis set can be given the number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With the perceptron, we can say that the growth function when N was 1 is 2, when N is 2 </a:t>
            </a:r>
            <a:r>
              <a:rPr lang="en-GB" sz="1800" dirty="0" err="1">
                <a:effectLst/>
              </a:rPr>
              <a:t>mH</a:t>
            </a:r>
            <a:r>
              <a:rPr lang="en-GB" sz="1800" dirty="0">
                <a:effectLst/>
              </a:rPr>
              <a:t>(N) is 4, etc.</a:t>
            </a:r>
          </a:p>
        </p:txBody>
      </p:sp>
    </p:spTree>
    <p:extLst>
      <p:ext uri="{BB962C8B-B14F-4D97-AF65-F5344CB8AC3E}">
        <p14:creationId xmlns:p14="http://schemas.microsoft.com/office/powerpoint/2010/main" val="2432230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Now, why we struggle so much with the break points and the growth function? The final goal we are going to see it in a minute.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Remember that the break points effectively decreases the exponential increase of the growth function, we are calling the possibilities of different dichotomies as growth function from now on. And if you have a distinctive smell for logic, you might have noticed that if we can proof that the growth function is a polynomial function, not exponential function, that will be a crucial advance for our journey to proof learning is possible.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In this step, we won’t go deep through the proof of that growth function, it may be an interesting topic for a future workshop. But we can have a quick look on the general proofing procedure.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key thing is that if we look at the combination of the data points as we have done with the perceptron, then we find out that it is possible to bound it with a sum of its smaller kind.</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a perfect recursion that can be proven by induction proof, that will finally state the growth function will be actually limited by a sum of combinatory number, which is polynomial! </a:t>
            </a:r>
            <a:r>
              <a:rPr lang="en-US" altLang="zh-CN" sz="1800" dirty="0">
                <a:effectLst/>
              </a:rPr>
              <a:t>Its highest power is N to k-1</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dirty="0">
                <a:effectLst/>
              </a:rPr>
              <a:t>We finally found a better boundary! We started from infinity, then two an exponential function, and finally we prove it is polynomial! </a:t>
            </a:r>
            <a:endParaRPr lang="en-GB" sz="1800" dirty="0">
              <a:effectLst/>
            </a:endParaRPr>
          </a:p>
        </p:txBody>
      </p:sp>
    </p:spTree>
    <p:extLst>
      <p:ext uri="{BB962C8B-B14F-4D97-AF65-F5344CB8AC3E}">
        <p14:creationId xmlns:p14="http://schemas.microsoft.com/office/powerpoint/2010/main" val="13523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png"/><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3.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microsoft.com/office/2007/relationships/hdphoto" Target="../media/hdphoto1.wdp"/><Relationship Id="rId4" Type="http://schemas.openxmlformats.org/officeDocument/2006/relationships/diagramData" Target="../diagrams/data13.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4.png"/><Relationship Id="rId7" Type="http://schemas.openxmlformats.org/officeDocument/2006/relationships/diagramQuickStyle" Target="../diagrams/quickStyle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microsoft.com/office/2007/relationships/hdphoto" Target="../media/hdphoto1.wdp"/><Relationship Id="rId5" Type="http://schemas.openxmlformats.org/officeDocument/2006/relationships/diagramData" Target="../diagrams/data14.xml"/><Relationship Id="rId10" Type="http://schemas.openxmlformats.org/officeDocument/2006/relationships/image" Target="../media/image7.png"/><Relationship Id="rId4" Type="http://schemas.openxmlformats.org/officeDocument/2006/relationships/image" Target="../media/image25.png"/><Relationship Id="rId9" Type="http://schemas.microsoft.com/office/2007/relationships/diagramDrawing" Target="../diagrams/drawing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6.png"/><Relationship Id="rId7" Type="http://schemas.openxmlformats.org/officeDocument/2006/relationships/diagramQuickStyle" Target="../diagrams/quickStyle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5.xml"/><Relationship Id="rId11" Type="http://schemas.microsoft.com/office/2007/relationships/hdphoto" Target="../media/hdphoto1.wdp"/><Relationship Id="rId5" Type="http://schemas.openxmlformats.org/officeDocument/2006/relationships/diagramData" Target="../diagrams/data15.xml"/><Relationship Id="rId10" Type="http://schemas.openxmlformats.org/officeDocument/2006/relationships/image" Target="../media/image7.png"/><Relationship Id="rId4" Type="http://schemas.openxmlformats.org/officeDocument/2006/relationships/image" Target="../media/image27.png"/><Relationship Id="rId9" Type="http://schemas.microsoft.com/office/2007/relationships/diagramDrawing" Target="../diagrams/drawing15.xml"/></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8.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microsoft.com/office/2007/relationships/hdphoto" Target="../media/hdphoto1.wdp"/><Relationship Id="rId4" Type="http://schemas.openxmlformats.org/officeDocument/2006/relationships/diagramData" Target="../diagrams/data16.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9.png"/><Relationship Id="rId4" Type="http://schemas.openxmlformats.org/officeDocument/2006/relationships/diagramLayout" Target="../diagrams/layout17.xml"/><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29.png"/><Relationship Id="rId4" Type="http://schemas.openxmlformats.org/officeDocument/2006/relationships/diagramLayout" Target="../diagrams/layout18.xml"/><Relationship Id="rId9"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29.png"/><Relationship Id="rId4" Type="http://schemas.openxmlformats.org/officeDocument/2006/relationships/diagramLayout" Target="../diagrams/layout19.xml"/><Relationship Id="rId9"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29.png"/><Relationship Id="rId4" Type="http://schemas.openxmlformats.org/officeDocument/2006/relationships/diagramLayout" Target="../diagrams/layout20.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30.png"/><Relationship Id="rId4" Type="http://schemas.openxmlformats.org/officeDocument/2006/relationships/diagramLayout" Target="../diagrams/layout21.xml"/><Relationship Id="rId9"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31.png"/><Relationship Id="rId4" Type="http://schemas.openxmlformats.org/officeDocument/2006/relationships/diagramLayout" Target="../diagrams/layout22.xml"/><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31.png"/><Relationship Id="rId4" Type="http://schemas.openxmlformats.org/officeDocument/2006/relationships/diagramLayout" Target="../diagrams/layout23.xml"/><Relationship Id="rId9" Type="http://schemas.microsoft.com/office/2007/relationships/hdphoto" Target="../media/hdphoto1.wdp"/></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31.png"/><Relationship Id="rId4" Type="http://schemas.openxmlformats.org/officeDocument/2006/relationships/diagramLayout" Target="../diagrams/layout24.xml"/><Relationship Id="rId9"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31.png"/><Relationship Id="rId4" Type="http://schemas.openxmlformats.org/officeDocument/2006/relationships/diagramLayout" Target="../diagrams/layout25.xml"/><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image" Target="../media/image31.png"/><Relationship Id="rId4" Type="http://schemas.openxmlformats.org/officeDocument/2006/relationships/diagramLayout" Target="../diagrams/layout26.xml"/><Relationship Id="rId9"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image" Target="../media/image32.png"/><Relationship Id="rId4" Type="http://schemas.openxmlformats.org/officeDocument/2006/relationships/diagramLayout" Target="../diagrams/layout27.xml"/><Relationship Id="rId9"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33.png"/><Relationship Id="rId4" Type="http://schemas.openxmlformats.org/officeDocument/2006/relationships/diagramLayout" Target="../diagrams/layout28.xml"/><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10" Type="http://schemas.openxmlformats.org/officeDocument/2006/relationships/image" Target="../media/image34.png"/><Relationship Id="rId4" Type="http://schemas.openxmlformats.org/officeDocument/2006/relationships/diagramLayout" Target="../diagrams/layout29.xml"/><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10" Type="http://schemas.openxmlformats.org/officeDocument/2006/relationships/image" Target="../media/image35.png"/><Relationship Id="rId4" Type="http://schemas.openxmlformats.org/officeDocument/2006/relationships/diagramLayout" Target="../diagrams/layout30.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10" Type="http://schemas.openxmlformats.org/officeDocument/2006/relationships/image" Target="../media/image36.png"/><Relationship Id="rId4" Type="http://schemas.openxmlformats.org/officeDocument/2006/relationships/diagramLayout" Target="../diagrams/layout31.xml"/><Relationship Id="rId9"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37.png"/><Relationship Id="rId7" Type="http://schemas.openxmlformats.org/officeDocument/2006/relationships/diagramColors" Target="../diagrams/colors3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10" Type="http://schemas.microsoft.com/office/2007/relationships/hdphoto" Target="../media/hdphoto1.wdp"/><Relationship Id="rId4" Type="http://schemas.openxmlformats.org/officeDocument/2006/relationships/diagramData" Target="../diagrams/data32.xml"/><Relationship Id="rId9" Type="http://schemas.openxmlformats.org/officeDocument/2006/relationships/image" Target="../media/image7.png"/></Relationships>
</file>

<file path=ppt/slides/_rels/slide42.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38.png"/><Relationship Id="rId7" Type="http://schemas.openxmlformats.org/officeDocument/2006/relationships/diagramColors" Target="../diagrams/colors3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10" Type="http://schemas.microsoft.com/office/2007/relationships/hdphoto" Target="../media/hdphoto1.wdp"/><Relationship Id="rId4" Type="http://schemas.openxmlformats.org/officeDocument/2006/relationships/diagramData" Target="../diagrams/data33.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xmlns="">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xmlns="">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xmlns="">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0" name="Rectangle 9">
            <a:extLst>
              <a:ext uri="{FF2B5EF4-FFF2-40B4-BE49-F238E27FC236}">
                <a16:creationId xmlns:a16="http://schemas.microsoft.com/office/drawing/2014/main" id="{EBF40726-D795-4F4C-BC32-E2DA4A07B7DF}"/>
              </a:ext>
            </a:extLst>
          </p:cNvPr>
          <p:cNvSpPr/>
          <p:nvPr/>
        </p:nvSpPr>
        <p:spPr>
          <a:xfrm>
            <a:off x="8993192" y="4114800"/>
            <a:ext cx="357636"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6134E1-D597-4A7D-8992-AE0EFDDE0139}"/>
              </a:ext>
            </a:extLst>
          </p:cNvPr>
          <p:cNvSpPr/>
          <p:nvPr/>
        </p:nvSpPr>
        <p:spPr>
          <a:xfrm>
            <a:off x="9940249" y="3929743"/>
            <a:ext cx="357636" cy="18614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31C1C7-4C9E-4074-9E7C-9625B7D5EE85}"/>
                  </a:ext>
                </a:extLst>
              </p:cNvPr>
              <p:cNvSpPr txBox="1"/>
              <p:nvPr/>
            </p:nvSpPr>
            <p:spPr>
              <a:xfrm>
                <a:off x="8783829" y="3496417"/>
                <a:ext cx="7698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𝑖𝑛</m:t>
                          </m:r>
                        </m:sub>
                      </m:sSub>
                    </m:oMath>
                  </m:oMathPara>
                </a14:m>
                <a:endParaRPr lang="en-GB" sz="2800" dirty="0"/>
              </a:p>
            </p:txBody>
          </p:sp>
        </mc:Choice>
        <mc:Fallback xmlns="">
          <p:sp>
            <p:nvSpPr>
              <p:cNvPr id="6" name="TextBox 5">
                <a:extLst>
                  <a:ext uri="{FF2B5EF4-FFF2-40B4-BE49-F238E27FC236}">
                    <a16:creationId xmlns:a16="http://schemas.microsoft.com/office/drawing/2014/main" id="{7F31C1C7-4C9E-4074-9E7C-9625B7D5EE85}"/>
                  </a:ext>
                </a:extLst>
              </p:cNvPr>
              <p:cNvSpPr txBox="1">
                <a:spLocks noRot="1" noChangeAspect="1" noMove="1" noResize="1" noEditPoints="1" noAdjustHandles="1" noChangeArrowheads="1" noChangeShapeType="1" noTextEdit="1"/>
              </p:cNvSpPr>
              <p:nvPr/>
            </p:nvSpPr>
            <p:spPr>
              <a:xfrm>
                <a:off x="8783829" y="3496417"/>
                <a:ext cx="769826"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EDE736-BF06-4CC3-A2C9-A4F93B87255E}"/>
                  </a:ext>
                </a:extLst>
              </p:cNvPr>
              <p:cNvSpPr txBox="1"/>
              <p:nvPr/>
            </p:nvSpPr>
            <p:spPr>
              <a:xfrm>
                <a:off x="9734154" y="3406523"/>
                <a:ext cx="9503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𝑜𝑢𝑡</m:t>
                          </m:r>
                        </m:sub>
                      </m:sSub>
                    </m:oMath>
                  </m:oMathPara>
                </a14:m>
                <a:endParaRPr lang="en-GB" sz="2800" dirty="0"/>
              </a:p>
            </p:txBody>
          </p:sp>
        </mc:Choice>
        <mc:Fallback xmlns="">
          <p:sp>
            <p:nvSpPr>
              <p:cNvPr id="13" name="TextBox 12">
                <a:extLst>
                  <a:ext uri="{FF2B5EF4-FFF2-40B4-BE49-F238E27FC236}">
                    <a16:creationId xmlns:a16="http://schemas.microsoft.com/office/drawing/2014/main" id="{91EDE736-BF06-4CC3-A2C9-A4F93B87255E}"/>
                  </a:ext>
                </a:extLst>
              </p:cNvPr>
              <p:cNvSpPr txBox="1">
                <a:spLocks noRot="1" noChangeAspect="1" noMove="1" noResize="1" noEditPoints="1" noAdjustHandles="1" noChangeArrowheads="1" noChangeShapeType="1" noTextEdit="1"/>
              </p:cNvSpPr>
              <p:nvPr/>
            </p:nvSpPr>
            <p:spPr>
              <a:xfrm>
                <a:off x="9734154" y="3406523"/>
                <a:ext cx="950325" cy="523220"/>
              </a:xfrm>
              <a:prstGeom prst="rect">
                <a:avLst/>
              </a:prstGeom>
              <a:blipFill>
                <a:blip r:embed="rId1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56EB5CD-781C-49F7-9C6F-0B9501851F96}"/>
              </a:ext>
            </a:extLst>
          </p:cNvPr>
          <p:cNvSpPr txBox="1"/>
          <p:nvPr/>
        </p:nvSpPr>
        <p:spPr>
          <a:xfrm>
            <a:off x="8373817" y="5483423"/>
            <a:ext cx="284052" cy="307777"/>
          </a:xfrm>
          <a:prstGeom prst="rect">
            <a:avLst/>
          </a:prstGeom>
          <a:noFill/>
        </p:spPr>
        <p:txBody>
          <a:bodyPr wrap="none" rtlCol="0">
            <a:spAutoFit/>
          </a:bodyPr>
          <a:lstStyle/>
          <a:p>
            <a:r>
              <a:rPr lang="en-GB" dirty="0"/>
              <a:t>0</a:t>
            </a:r>
          </a:p>
        </p:txBody>
      </p:sp>
      <p:sp>
        <p:nvSpPr>
          <p:cNvPr id="21" name="Freeform: Shape 20">
            <a:extLst>
              <a:ext uri="{FF2B5EF4-FFF2-40B4-BE49-F238E27FC236}">
                <a16:creationId xmlns:a16="http://schemas.microsoft.com/office/drawing/2014/main" id="{57554A6D-9E7C-4A4F-A966-6F07C04528B1}"/>
              </a:ext>
            </a:extLst>
          </p:cNvPr>
          <p:cNvSpPr/>
          <p:nvPr/>
        </p:nvSpPr>
        <p:spPr>
          <a:xfrm>
            <a:off x="8545286" y="3962400"/>
            <a:ext cx="284053" cy="1513114"/>
          </a:xfrm>
          <a:custGeom>
            <a:avLst/>
            <a:gdLst>
              <a:gd name="connsiteX0" fmla="*/ 391885 w 391885"/>
              <a:gd name="connsiteY0" fmla="*/ 0 h 1513114"/>
              <a:gd name="connsiteX1" fmla="*/ 97971 w 391885"/>
              <a:gd name="connsiteY1" fmla="*/ 413657 h 1513114"/>
              <a:gd name="connsiteX2" fmla="*/ 293914 w 391885"/>
              <a:gd name="connsiteY2" fmla="*/ 925286 h 1513114"/>
              <a:gd name="connsiteX3" fmla="*/ 0 w 391885"/>
              <a:gd name="connsiteY3" fmla="*/ 1513114 h 1513114"/>
            </a:gdLst>
            <a:ahLst/>
            <a:cxnLst>
              <a:cxn ang="0">
                <a:pos x="connsiteX0" y="connsiteY0"/>
              </a:cxn>
              <a:cxn ang="0">
                <a:pos x="connsiteX1" y="connsiteY1"/>
              </a:cxn>
              <a:cxn ang="0">
                <a:pos x="connsiteX2" y="connsiteY2"/>
              </a:cxn>
              <a:cxn ang="0">
                <a:pos x="connsiteX3" y="connsiteY3"/>
              </a:cxn>
            </a:cxnLst>
            <a:rect l="l" t="t" r="r" b="b"/>
            <a:pathLst>
              <a:path w="391885" h="1513114">
                <a:moveTo>
                  <a:pt x="391885" y="0"/>
                </a:moveTo>
                <a:cubicBezTo>
                  <a:pt x="253092" y="129721"/>
                  <a:pt x="114300" y="259443"/>
                  <a:pt x="97971" y="413657"/>
                </a:cubicBezTo>
                <a:cubicBezTo>
                  <a:pt x="81642" y="567871"/>
                  <a:pt x="310242" y="742043"/>
                  <a:pt x="293914" y="925286"/>
                </a:cubicBezTo>
                <a:cubicBezTo>
                  <a:pt x="277585" y="1108529"/>
                  <a:pt x="36286" y="1451428"/>
                  <a:pt x="0" y="1513114"/>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474791C-F470-4235-A70B-9AADCF4A7E20}"/>
              </a:ext>
            </a:extLst>
          </p:cNvPr>
          <p:cNvSpPr/>
          <p:nvPr/>
        </p:nvSpPr>
        <p:spPr>
          <a:xfrm>
            <a:off x="9299584" y="3551397"/>
            <a:ext cx="578535" cy="233472"/>
          </a:xfrm>
          <a:custGeom>
            <a:avLst/>
            <a:gdLst>
              <a:gd name="connsiteX0" fmla="*/ 0 w 435429"/>
              <a:gd name="connsiteY0" fmla="*/ 147355 h 261085"/>
              <a:gd name="connsiteX1" fmla="*/ 152400 w 435429"/>
              <a:gd name="connsiteY1" fmla="*/ 256213 h 261085"/>
              <a:gd name="connsiteX2" fmla="*/ 304800 w 435429"/>
              <a:gd name="connsiteY2" fmla="*/ 5841 h 261085"/>
              <a:gd name="connsiteX3" fmla="*/ 435429 w 435429"/>
              <a:gd name="connsiteY3" fmla="*/ 71155 h 261085"/>
            </a:gdLst>
            <a:ahLst/>
            <a:cxnLst>
              <a:cxn ang="0">
                <a:pos x="connsiteX0" y="connsiteY0"/>
              </a:cxn>
              <a:cxn ang="0">
                <a:pos x="connsiteX1" y="connsiteY1"/>
              </a:cxn>
              <a:cxn ang="0">
                <a:pos x="connsiteX2" y="connsiteY2"/>
              </a:cxn>
              <a:cxn ang="0">
                <a:pos x="connsiteX3" y="connsiteY3"/>
              </a:cxn>
            </a:cxnLst>
            <a:rect l="l" t="t" r="r" b="b"/>
            <a:pathLst>
              <a:path w="435429" h="261085">
                <a:moveTo>
                  <a:pt x="0" y="147355"/>
                </a:moveTo>
                <a:cubicBezTo>
                  <a:pt x="50800" y="213577"/>
                  <a:pt x="101600" y="279799"/>
                  <a:pt x="152400" y="256213"/>
                </a:cubicBezTo>
                <a:cubicBezTo>
                  <a:pt x="203200" y="232627"/>
                  <a:pt x="257629" y="36684"/>
                  <a:pt x="304800" y="5841"/>
                </a:cubicBezTo>
                <a:cubicBezTo>
                  <a:pt x="351971" y="-25002"/>
                  <a:pt x="308429" y="76598"/>
                  <a:pt x="435429" y="71155"/>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3421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Loss function</a:t>
            </a:r>
          </a:p>
          <a:p>
            <a:r>
              <a:rPr lang="en-GB" dirty="0"/>
              <a:t>Optimizer </a:t>
            </a:r>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15121581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Bound to approximate</a:t>
                </a:r>
              </a:p>
              <a:p>
                <a:r>
                  <a:rPr lang="en-GB" dirty="0"/>
                  <a:t>Approximation in single hypothesis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bg2"/>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𝑤h𝑒𝑟𝑒</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bg2"/>
                        </a:solidFill>
                        <a:latin typeface="Cambria Math" panose="02040503050406030204" pitchFamily="18" charset="0"/>
                        <a:ea typeface="Cambria Math" panose="02040503050406030204" pitchFamily="18" charset="0"/>
                      </a:rPr>
                      <m:t>𝑀</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𝑐𝑎𝑛</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𝑏𝑒</m:t>
                    </m:r>
                    <m:r>
                      <a:rPr lang="en-GB" sz="2400" b="0" i="1" smtClean="0">
                        <a:solidFill>
                          <a:schemeClr val="tx1"/>
                        </a:solidFill>
                        <a:latin typeface="Cambria Math" panose="02040503050406030204" pitchFamily="18" charset="0"/>
                        <a:ea typeface="Cambria Math" panose="02040503050406030204" pitchFamily="18" charset="0"/>
                      </a:rPr>
                      <m:t> </m:t>
                    </m:r>
                    <m:r>
                      <a:rPr lang="en-GB" smtClean="0">
                        <a:solidFill>
                          <a:schemeClr val="bg2"/>
                        </a:solidFill>
                        <a:latin typeface="Cambria Math" panose="02040503050406030204" pitchFamily="18" charset="0"/>
                      </a:rPr>
                      <m:t>∞</m:t>
                    </m:r>
                  </m:oMath>
                </a14:m>
                <a:endParaRPr lang="en-GB" dirty="0"/>
              </a:p>
              <a:p>
                <a:r>
                  <a:rPr lang="en-GB" dirty="0"/>
                  <a:t>Find </a:t>
                </a:r>
                <a:r>
                  <a:rPr lang="en-GB" dirty="0">
                    <a:solidFill>
                      <a:schemeClr val="bg2"/>
                    </a:solidFill>
                  </a:rPr>
                  <a:t>better bound </a:t>
                </a:r>
                <a:r>
                  <a:rPr lang="en-GB" dirty="0"/>
                  <a:t>that is able to </a:t>
                </a:r>
                <a:r>
                  <a:rPr lang="en-GB" dirty="0">
                    <a:solidFill>
                      <a:schemeClr val="bg2"/>
                    </a:solidFill>
                  </a:rPr>
                  <a:t>replace</a:t>
                </a:r>
                <a:r>
                  <a:rPr lang="en-GB" dirty="0"/>
                  <a:t> it</a:t>
                </a:r>
              </a:p>
              <a:p>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24131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r>
                        <a:rPr lang="es-ES" b="0" i="1" smtClean="0">
                          <a:latin typeface="Cambria Math" panose="02040503050406030204" pitchFamily="18" charset="0"/>
                        </a:rPr>
                        <m:t> </m:t>
                      </m:r>
                      <m:r>
                        <a:rPr lang="es-ES" b="0" i="1" smtClean="0">
                          <a:latin typeface="Cambria Math" panose="02040503050406030204" pitchFamily="18" charset="0"/>
                        </a:rPr>
                        <m:t>𝑡𝑜</m:t>
                      </m:r>
                      <m:r>
                        <a:rPr lang="es-ES" b="0" i="1" smtClean="0">
                          <a:latin typeface="Cambria Math" panose="02040503050406030204" pitchFamily="18" charset="0"/>
                        </a:rPr>
                        <m:t> </m:t>
                      </m:r>
                      <m:r>
                        <a:rPr lang="es-ES" b="0" i="1" smtClean="0">
                          <a:latin typeface="Cambria Math" panose="02040503050406030204" pitchFamily="18" charset="0"/>
                        </a:rPr>
                        <m:t>𝑚</m:t>
                      </m:r>
                    </m:oMath>
                  </m:oMathPara>
                </a14:m>
                <a:endParaRPr lang="en-GB" dirty="0"/>
              </a:p>
            </p:txBody>
          </p:sp>
        </mc:Choice>
        <mc:Fallback>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M = </a:t>
                </a:r>
                <a:r>
                  <a:rPr lang="en-GB" b="1" dirty="0"/>
                  <a:t>all </a:t>
                </a:r>
                <a:r>
                  <a:rPr lang="en-GB" dirty="0"/>
                  <a:t>hypothesis in a hypothesis set</a:t>
                </a:r>
              </a:p>
              <a:p>
                <a:r>
                  <a:rPr lang="en-GB" dirty="0"/>
                  <a:t>m = hypothesis that </a:t>
                </a:r>
                <a:r>
                  <a:rPr lang="en-GB" b="1" dirty="0"/>
                  <a:t>changes output at least in one of the data points </a:t>
                </a:r>
                <a:r>
                  <a:rPr lang="en-GB" dirty="0"/>
                  <a:t>(dichotomies)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s-ES" sz="2400" b="0" i="1" smtClean="0">
                        <a:solidFill>
                          <a:schemeClr val="bg2"/>
                        </a:solidFill>
                        <a:latin typeface="Cambria Math" panose="02040503050406030204" pitchFamily="18" charset="0"/>
                        <a:ea typeface="Cambria Math" panose="02040503050406030204" pitchFamily="18" charset="0"/>
                      </a:rPr>
                      <m:t>𝑚</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Reduce </a:t>
                </a:r>
                <a14:m>
                  <m:oMath xmlns:m="http://schemas.openxmlformats.org/officeDocument/2006/math">
                    <m:r>
                      <a:rPr lang="en-GB" smtClean="0">
                        <a:solidFill>
                          <a:schemeClr val="tx1"/>
                        </a:solidFill>
                        <a:latin typeface="Cambria Math" panose="02040503050406030204" pitchFamily="18" charset="0"/>
                      </a:rPr>
                      <m:t>∞</m:t>
                    </m:r>
                  </m:oMath>
                </a14:m>
                <a:r>
                  <a:rPr lang="en-GB" dirty="0"/>
                  <a:t> to finite</a:t>
                </a:r>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5" name="Rectangle 4">
            <a:extLst>
              <a:ext uri="{FF2B5EF4-FFF2-40B4-BE49-F238E27FC236}">
                <a16:creationId xmlns:a16="http://schemas.microsoft.com/office/drawing/2014/main" id="{4B74A810-5E12-45E1-9492-96E914D5D99F}"/>
              </a:ext>
            </a:extLst>
          </p:cNvPr>
          <p:cNvSpPr/>
          <p:nvPr/>
        </p:nvSpPr>
        <p:spPr>
          <a:xfrm>
            <a:off x="8501743" y="4234543"/>
            <a:ext cx="1774371" cy="1774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81DD45D0-94BD-4B65-A332-BE7278FDE52C}"/>
              </a:ext>
            </a:extLst>
          </p:cNvPr>
          <p:cNvSpPr/>
          <p:nvPr/>
        </p:nvSpPr>
        <p:spPr>
          <a:xfrm>
            <a:off x="8795658" y="4528458"/>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74C959F-F132-47AD-993D-459DEDF6A378}"/>
              </a:ext>
            </a:extLst>
          </p:cNvPr>
          <p:cNvSpPr/>
          <p:nvPr/>
        </p:nvSpPr>
        <p:spPr>
          <a:xfrm>
            <a:off x="9100458" y="5486402"/>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408A5CA-FF6D-47F1-8A7A-05864F32DD53}"/>
              </a:ext>
            </a:extLst>
          </p:cNvPr>
          <p:cNvSpPr/>
          <p:nvPr/>
        </p:nvSpPr>
        <p:spPr>
          <a:xfrm>
            <a:off x="9895115" y="4767944"/>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757730F-6C84-4DCC-96C6-0F05B0736BB3}"/>
              </a:ext>
            </a:extLst>
          </p:cNvPr>
          <p:cNvSpPr/>
          <p:nvPr/>
        </p:nvSpPr>
        <p:spPr>
          <a:xfrm>
            <a:off x="9557658" y="5268686"/>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79997528-F4F7-4A36-9634-02B052AF2249}"/>
              </a:ext>
            </a:extLst>
          </p:cNvPr>
          <p:cNvCxnSpPr>
            <a:cxnSpLocks/>
          </p:cNvCxnSpPr>
          <p:nvPr/>
        </p:nvCxnSpPr>
        <p:spPr>
          <a:xfrm>
            <a:off x="9203872" y="4234543"/>
            <a:ext cx="217714"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0057EC09-1CBC-4BD7-9C6D-062F16CE1ECC}"/>
              </a:ext>
            </a:extLst>
          </p:cNvPr>
          <p:cNvCxnSpPr>
            <a:cxnSpLocks/>
          </p:cNvCxnSpPr>
          <p:nvPr/>
        </p:nvCxnSpPr>
        <p:spPr>
          <a:xfrm>
            <a:off x="9350829" y="4234543"/>
            <a:ext cx="0"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FDF80F9B-143C-4629-B5CA-E0333D348BB4}"/>
              </a:ext>
            </a:extLst>
          </p:cNvPr>
          <p:cNvCxnSpPr>
            <a:cxnSpLocks/>
          </p:cNvCxnSpPr>
          <p:nvPr/>
        </p:nvCxnSpPr>
        <p:spPr>
          <a:xfrm>
            <a:off x="9415348" y="4234543"/>
            <a:ext cx="141514" cy="1774371"/>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654769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Almost all hypothesis set (model) have break points</a:t>
                </a:r>
              </a:p>
              <a:p>
                <a:r>
                  <a:rPr lang="en-GB" dirty="0"/>
                  <a:t>A break point </a:t>
                </a:r>
                <a:r>
                  <a:rPr lang="en-GB" i="1" dirty="0">
                    <a:solidFill>
                      <a:schemeClr val="bg2"/>
                    </a:solidFill>
                  </a:rPr>
                  <a:t>k</a:t>
                </a:r>
                <a:r>
                  <a:rPr lang="es-ES" dirty="0"/>
                  <a:t>: </a:t>
                </a:r>
                <a:r>
                  <a:rPr lang="en-GB" dirty="0"/>
                  <a:t>number of points which the model stops having maximum dichotomies, </a:t>
                </a:r>
                <a14:m>
                  <m:oMath xmlns:m="http://schemas.openxmlformats.org/officeDocument/2006/math">
                    <m:r>
                      <a:rPr lang="es-ES" b="0" i="0" smtClean="0">
                        <a:latin typeface="Cambria Math" panose="02040503050406030204" pitchFamily="18" charset="0"/>
                      </a:rPr>
                      <m:t>&lt;</m:t>
                    </m:r>
                    <m:sSup>
                      <m:sSupPr>
                        <m:ctrlPr>
                          <a:rPr lang="en-GB"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𝑁</m:t>
                        </m:r>
                      </m:sup>
                    </m:sSup>
                  </m:oMath>
                </a14:m>
                <a:endParaRPr lang="en-GB" dirty="0"/>
              </a:p>
              <a:p>
                <a:r>
                  <a:rPr lang="en-GB" dirty="0"/>
                  <a:t>Most “natural” models have it and is known, or estimated</a:t>
                </a:r>
              </a:p>
              <a:p>
                <a:r>
                  <a:rPr lang="en-GB" dirty="0"/>
                  <a:t>Hope to reduce </a:t>
                </a:r>
                <a:r>
                  <a:rPr lang="en-GB" dirty="0">
                    <a:solidFill>
                      <a:schemeClr val="bg2"/>
                    </a:solidFill>
                  </a:rPr>
                  <a:t>below </a:t>
                </a:r>
                <a:r>
                  <a:rPr lang="en-GB" dirty="0">
                    <a:solidFill>
                      <a:schemeClr val="tx1"/>
                    </a:solidFill>
                  </a:rPr>
                  <a:t>exponential increase</a:t>
                </a:r>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r="-1292"/>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2996254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24725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502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499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557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4440722" y="2238774"/>
                <a:ext cx="3307379"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rPr>
                        <m:t>1,  </m:t>
                      </m:r>
                    </m:oMath>
                  </m:oMathPara>
                </a14:m>
                <a:endParaRPr lang="es-ES" sz="24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𝑑𝑖𝑐h𝑜𝑡𝑜𝑚𝑖𝑒𝑠</m:t>
                      </m:r>
                      <m:r>
                        <a:rPr lang="es-ES" sz="2400" b="0" i="1" smtClean="0">
                          <a:latin typeface="Cambria Math" panose="02040503050406030204" pitchFamily="18" charset="0"/>
                        </a:rPr>
                        <m:t>=2=</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2</m:t>
                          </m:r>
                        </m:e>
                        <m:sup>
                          <m:r>
                            <a:rPr lang="es-ES" sz="2400" b="0" i="1" smtClean="0">
                              <a:latin typeface="Cambria Math" panose="02040503050406030204" pitchFamily="18" charset="0"/>
                            </a:rPr>
                            <m:t>1</m:t>
                          </m:r>
                        </m:sup>
                      </m:sSup>
                      <m:r>
                        <a:rPr lang="es-ES" sz="2400" b="0" i="1" smtClean="0">
                          <a:latin typeface="Cambria Math" panose="02040503050406030204" pitchFamily="18" charset="0"/>
                        </a:rPr>
                        <m:t>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40722" y="2238774"/>
                <a:ext cx="3307379" cy="830997"/>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6650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7078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3378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756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976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988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4548871" y="2347545"/>
                <a:ext cx="3246658"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2, </m:t>
                      </m:r>
                    </m:oMath>
                  </m:oMathPara>
                </a14:m>
                <a:endParaRPr lang="en-GB" sz="24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2</m:t>
                          </m:r>
                        </m:sup>
                      </m:sSup>
                    </m:oMath>
                  </m:oMathPara>
                </a14:m>
                <a:endParaRPr lang="en-GB" sz="2400" b="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548871" y="2347545"/>
                <a:ext cx="3246658"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4903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=3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3493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4437420" y="2385732"/>
                <a:ext cx="3313984"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3, </m:t>
                      </m:r>
                    </m:oMath>
                  </m:oMathPara>
                </a14:m>
                <a:endParaRPr lang="en-GB" sz="24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3</m:t>
                          </m:r>
                        </m:sup>
                      </m:sSup>
                      <m:r>
                        <a:rPr lang="es-ES" sz="2400" b="0" i="1" smtClean="0">
                          <a:latin typeface="Cambria Math" panose="02040503050406030204" pitchFamily="18" charset="0"/>
                        </a:rPr>
                        <m:t>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37420" y="2385732"/>
                <a:ext cx="3313984"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F01C7C2E-07BC-4486-97E1-D497B7E86318}"/>
              </a:ext>
            </a:extLst>
          </p:cNvPr>
          <p:cNvCxnSpPr/>
          <p:nvPr/>
        </p:nvCxnSpPr>
        <p:spPr>
          <a:xfrm>
            <a:off x="5034643" y="4147457"/>
            <a:ext cx="2122714" cy="12954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956F653-4A24-4322-ACDC-694048451CDF}"/>
              </a:ext>
            </a:extLst>
          </p:cNvPr>
          <p:cNvCxnSpPr>
            <a:cxnSpLocks/>
            <a:endCxn id="6" idx="2"/>
          </p:cNvCxnSpPr>
          <p:nvPr/>
        </p:nvCxnSpPr>
        <p:spPr>
          <a:xfrm>
            <a:off x="5034643" y="4822371"/>
            <a:ext cx="1061357" cy="7293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02E1632-27E6-43B1-AFBE-C43DED323585}"/>
              </a:ext>
            </a:extLst>
          </p:cNvPr>
          <p:cNvCxnSpPr>
            <a:cxnSpLocks/>
          </p:cNvCxnSpPr>
          <p:nvPr/>
        </p:nvCxnSpPr>
        <p:spPr>
          <a:xfrm>
            <a:off x="64008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02B2530-8382-4222-9F63-A56A298E814F}"/>
              </a:ext>
            </a:extLst>
          </p:cNvPr>
          <p:cNvCxnSpPr>
            <a:cxnSpLocks/>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175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=4 ?</m:t>
                      </m:r>
                    </m:oMath>
                  </m:oMathPara>
                </a14:m>
                <a:endParaRPr lang="en-GB" sz="2400" dirty="0"/>
              </a:p>
            </p:txBody>
          </p:sp>
        </mc:Choice>
        <mc:Fallback>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55860" y="392108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07480" y="490945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416040" y="379046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78793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01565" y="368545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788375" y="5235951"/>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300843" y="517063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827020" y="368152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36BE5BFB-1A30-4278-A68F-38B201B2A1F1}"/>
              </a:ext>
            </a:extLst>
          </p:cNvPr>
          <p:cNvCxnSpPr>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496E24A4-D245-4DD8-A29F-01868E1B234D}"/>
              </a:ext>
            </a:extLst>
          </p:cNvPr>
          <p:cNvCxnSpPr>
            <a:cxnSpLocks/>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8089E1D-A3E5-4182-9E8B-6866FD8517FB}"/>
              </a:ext>
            </a:extLst>
          </p:cNvPr>
          <p:cNvCxnSpPr>
            <a:cxnSpLocks/>
          </p:cNvCxnSpPr>
          <p:nvPr/>
        </p:nvCxnSpPr>
        <p:spPr>
          <a:xfrm>
            <a:off x="5066169" y="5168559"/>
            <a:ext cx="432650" cy="40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5E092BE8-BA27-4880-BCDA-C17695DE09F0}"/>
              </a:ext>
            </a:extLst>
          </p:cNvPr>
          <p:cNvCxnSpPr>
            <a:cxnSpLocks/>
            <a:stCxn id="6" idx="1"/>
            <a:endCxn id="6" idx="2"/>
          </p:cNvCxnSpPr>
          <p:nvPr/>
        </p:nvCxnSpPr>
        <p:spPr>
          <a:xfrm>
            <a:off x="5034643"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38F3421-9FBD-4728-A240-6167B5DC9710}"/>
              </a:ext>
            </a:extLst>
          </p:cNvPr>
          <p:cNvCxnSpPr>
            <a:cxnSpLocks/>
            <a:stCxn id="6" idx="2"/>
            <a:endCxn id="6" idx="3"/>
          </p:cNvCxnSpPr>
          <p:nvPr/>
        </p:nvCxnSpPr>
        <p:spPr>
          <a:xfrm flipV="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08A57A1-ECEE-4EE1-B9FF-F1A1C75402A0}"/>
              </a:ext>
            </a:extLst>
          </p:cNvPr>
          <p:cNvCxnSpPr>
            <a:cxnSpLocks/>
            <a:stCxn id="6" idx="0"/>
            <a:endCxn id="6" idx="3"/>
          </p:cNvCxnSpPr>
          <p:nvPr/>
        </p:nvCxnSpPr>
        <p:spPr>
          <a:xfrm>
            <a:off x="6096000" y="3429000"/>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FFC7B2C-9F1A-47FD-86FC-8AF31950E3DF}"/>
              </a:ext>
            </a:extLst>
          </p:cNvPr>
          <p:cNvCxnSpPr>
            <a:cxnSpLocks/>
          </p:cNvCxnSpPr>
          <p:nvPr/>
        </p:nvCxnSpPr>
        <p:spPr>
          <a:xfrm flipV="1">
            <a:off x="5047205" y="3439478"/>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ABBD331-D6FE-49F0-91A7-65FB9EC7ECAE}"/>
                  </a:ext>
                </a:extLst>
              </p:cNvPr>
              <p:cNvSpPr txBox="1"/>
              <p:nvPr/>
            </p:nvSpPr>
            <p:spPr>
              <a:xfrm>
                <a:off x="4437420" y="2385732"/>
                <a:ext cx="3562449" cy="86260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s-ES" sz="2400" b="0" i="1" smtClean="0">
                          <a:solidFill>
                            <a:schemeClr val="bg2"/>
                          </a:solidFill>
                          <a:latin typeface="Cambria Math" panose="02040503050406030204" pitchFamily="18" charset="0"/>
                        </a:rPr>
                        <m:t>𝑘</m:t>
                      </m:r>
                      <m:r>
                        <a:rPr lang="en-GB" sz="2400" b="0" i="1" smtClean="0">
                          <a:solidFill>
                            <a:schemeClr val="bg2"/>
                          </a:solidFill>
                          <a:latin typeface="Cambria Math" panose="02040503050406030204" pitchFamily="18" charset="0"/>
                        </a:rPr>
                        <m:t>=4</m:t>
                      </m:r>
                      <m:r>
                        <a:rPr lang="en-GB" sz="2400" b="0" i="1" smtClean="0">
                          <a:latin typeface="Cambria Math" panose="02040503050406030204" pitchFamily="18" charset="0"/>
                        </a:rPr>
                        <m:t>, </m:t>
                      </m:r>
                    </m:oMath>
                  </m:oMathPara>
                </a14:m>
                <a:endParaRPr lang="en-GB" sz="24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=14&lt;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4</m:t>
                          </m:r>
                        </m:sup>
                      </m:sSup>
                      <m:r>
                        <a:rPr lang="es-ES" sz="2400" b="0" i="1" smtClean="0">
                          <a:latin typeface="Cambria Math" panose="02040503050406030204" pitchFamily="18" charset="0"/>
                        </a:rPr>
                        <m:t> </m:t>
                      </m:r>
                    </m:oMath>
                  </m:oMathPara>
                </a14:m>
                <a:endParaRPr lang="en-GB" sz="2400" dirty="0"/>
              </a:p>
            </p:txBody>
          </p:sp>
        </mc:Choice>
        <mc:Fallback>
          <p:sp>
            <p:nvSpPr>
              <p:cNvPr id="35" name="TextBox 34">
                <a:extLst>
                  <a:ext uri="{FF2B5EF4-FFF2-40B4-BE49-F238E27FC236}">
                    <a16:creationId xmlns:a16="http://schemas.microsoft.com/office/drawing/2014/main" id="{EABBD331-D6FE-49F0-91A7-65FB9EC7ECAE}"/>
                  </a:ext>
                </a:extLst>
              </p:cNvPr>
              <p:cNvSpPr txBox="1">
                <a:spLocks noRot="1" noChangeAspect="1" noMove="1" noResize="1" noEditPoints="1" noAdjustHandles="1" noChangeArrowheads="1" noChangeShapeType="1" noTextEdit="1"/>
              </p:cNvSpPr>
              <p:nvPr/>
            </p:nvSpPr>
            <p:spPr>
              <a:xfrm>
                <a:off x="4437420" y="2385732"/>
                <a:ext cx="3562449" cy="86260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0665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Growth function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Growth function </a:t>
                </a:r>
                <a:r>
                  <a:rPr lang="en-GB" dirty="0">
                    <a:solidFill>
                      <a:schemeClr val="tx1"/>
                    </a:solidFill>
                  </a:rPr>
                  <a:t>specific</a:t>
                </a:r>
                <a:r>
                  <a:rPr lang="en-GB" dirty="0"/>
                  <a:t> to a hypothesis set (model)</a:t>
                </a:r>
              </a:p>
              <a:p>
                <a14:m>
                  <m:oMath xmlns:m="http://schemas.openxmlformats.org/officeDocument/2006/math">
                    <m:sSub>
                      <m:sSubPr>
                        <m:ctrlPr>
                          <a:rPr lang="en-GB" b="0" i="1" smtClean="0">
                            <a:solidFill>
                              <a:schemeClr val="bg2"/>
                            </a:solidFill>
                            <a:latin typeface="Cambria Math" panose="02040503050406030204" pitchFamily="18" charset="0"/>
                          </a:rPr>
                        </m:ctrlPr>
                      </m:sSubPr>
                      <m:e>
                        <m:r>
                          <a:rPr lang="en-GB" b="0" i="1" smtClean="0">
                            <a:solidFill>
                              <a:schemeClr val="bg2"/>
                            </a:solidFill>
                            <a:latin typeface="Cambria Math" panose="02040503050406030204" pitchFamily="18" charset="0"/>
                          </a:rPr>
                          <m:t>𝑚</m:t>
                        </m:r>
                      </m:e>
                      <m:sub>
                        <m:r>
                          <a:rPr lang="en-GB" b="0" i="1" smtClean="0">
                            <a:solidFill>
                              <a:schemeClr val="bg2"/>
                            </a:solidFill>
                            <a:latin typeface="Cambria Math" panose="02040503050406030204" pitchFamily="18" charset="0"/>
                          </a:rPr>
                          <m:t>𝐻</m:t>
                        </m:r>
                      </m:sub>
                    </m:sSub>
                    <m:r>
                      <a:rPr lang="en-GB" b="0" i="1" smtClean="0">
                        <a:solidFill>
                          <a:schemeClr val="bg2"/>
                        </a:solidFill>
                        <a:latin typeface="Cambria Math" panose="02040503050406030204" pitchFamily="18" charset="0"/>
                      </a:rPr>
                      <m:t>(</m:t>
                    </m:r>
                    <m:r>
                      <a:rPr lang="en-GB" b="0" i="1" smtClean="0">
                        <a:solidFill>
                          <a:schemeClr val="bg2"/>
                        </a:solidFill>
                        <a:latin typeface="Cambria Math" panose="02040503050406030204" pitchFamily="18" charset="0"/>
                      </a:rPr>
                      <m:t>𝑁</m:t>
                    </m:r>
                    <m:r>
                      <a:rPr lang="en-GB" b="0" i="1" smtClean="0">
                        <a:solidFill>
                          <a:schemeClr val="bg2"/>
                        </a:solidFill>
                        <a:latin typeface="Cambria Math" panose="02040503050406030204" pitchFamily="18" charset="0"/>
                      </a:rPr>
                      <m:t>)</m:t>
                    </m:r>
                  </m:oMath>
                </a14:m>
                <a:endParaRPr lang="en-GB" dirty="0"/>
              </a:p>
              <a:p>
                <a:r>
                  <a:rPr lang="en-GB" dirty="0"/>
                  <a:t>Measure of diversity for the hypothesis set</a:t>
                </a:r>
              </a:p>
              <a:p>
                <a:r>
                  <a:rPr lang="en-GB" dirty="0"/>
                  <a:t>Perceptron: number of possible dichotomies</a:t>
                </a:r>
              </a:p>
              <a:p>
                <a:pPr lvl="1"/>
                <a14:m>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𝐻</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e>
                    </m:d>
                    <m:r>
                      <a:rPr lang="en-GB" b="0" i="1" smtClean="0">
                        <a:latin typeface="Cambria Math" panose="02040503050406030204" pitchFamily="18" charset="0"/>
                      </a:rPr>
                      <m:t>=2</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n-GB" b="0" i="1" smtClean="0">
                            <a:latin typeface="Cambria Math" panose="02040503050406030204" pitchFamily="18" charset="0"/>
                          </a:rPr>
                          <m:t>2</m:t>
                        </m:r>
                      </m:e>
                    </m:d>
                    <m:r>
                      <a:rPr lang="en-GB" i="1">
                        <a:latin typeface="Cambria Math" panose="02040503050406030204" pitchFamily="18" charset="0"/>
                      </a:rPr>
                      <m:t>=</m:t>
                    </m:r>
                    <m:r>
                      <a:rPr lang="en-GB" b="0" i="1" smtClean="0">
                        <a:latin typeface="Cambria Math" panose="02040503050406030204" pitchFamily="18" charset="0"/>
                      </a:rPr>
                      <m:t>4</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3</m:t>
                        </m:r>
                      </m:e>
                    </m:d>
                    <m:r>
                      <a:rPr lang="en-GB" i="1">
                        <a:latin typeface="Cambria Math" panose="02040503050406030204" pitchFamily="18" charset="0"/>
                      </a:rPr>
                      <m:t>=</m:t>
                    </m:r>
                    <m:r>
                      <a:rPr lang="es-ES" b="0" i="1" smtClean="0">
                        <a:latin typeface="Cambria Math" panose="02040503050406030204" pitchFamily="18" charset="0"/>
                      </a:rPr>
                      <m:t>8</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4</m:t>
                        </m:r>
                      </m:e>
                    </m:d>
                    <m:r>
                      <a:rPr lang="en-GB" i="1">
                        <a:latin typeface="Cambria Math" panose="02040503050406030204" pitchFamily="18" charset="0"/>
                      </a:rPr>
                      <m:t>=</m:t>
                    </m:r>
                    <m:r>
                      <a:rPr lang="es-ES" b="0" i="1" smtClean="0">
                        <a:latin typeface="Cambria Math" panose="02040503050406030204" pitchFamily="18" charset="0"/>
                      </a:rPr>
                      <m:t>14</m:t>
                    </m:r>
                    <m:r>
                      <a:rPr lang="zh-CN" altLang="en-US" i="1">
                        <a:latin typeface="Cambria Math" panose="02040503050406030204" pitchFamily="18" charset="0"/>
                      </a:rPr>
                      <m:t>，</m:t>
                    </m:r>
                    <m:r>
                      <a:rPr lang="es-ES" altLang="zh-CN" b="0" i="1" smtClean="0">
                        <a:latin typeface="Cambria Math" panose="02040503050406030204" pitchFamily="18" charset="0"/>
                      </a:rPr>
                      <m:t>𝑒𝑡𝑐</m:t>
                    </m:r>
                    <m:r>
                      <a:rPr lang="es-ES" altLang="zh-CN" b="0" i="1" smtClean="0">
                        <a:latin typeface="Cambria Math" panose="02040503050406030204" pitchFamily="18" charset="0"/>
                      </a:rPr>
                      <m:t>.</m:t>
                    </m:r>
                  </m:oMath>
                </a14:m>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19921575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Polynomial growth function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as boundary of a hypothesis with N data points and break point k</a:t>
                </a:r>
              </a:p>
              <a:p>
                <a14:m>
                  <m:oMath xmlns:m="http://schemas.openxmlformats.org/officeDocument/2006/math">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e>
                    </m:d>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−1)</m:t>
                    </m:r>
                  </m:oMath>
                </a14:m>
                <a:endParaRPr lang="en-GB" dirty="0"/>
              </a:p>
              <a:p>
                <a:r>
                  <a:rPr lang="en-GB" dirty="0"/>
                  <a:t>Recursion -&gt; Induction proof</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r>
                      <a:rPr lang="en-GB" b="0" i="1" smtClean="0">
                        <a:solidFill>
                          <a:schemeClr val="bg2"/>
                        </a:solidFill>
                        <a:latin typeface="Cambria Math" panose="02040503050406030204" pitchFamily="18" charset="0"/>
                        <a:ea typeface="Cambria Math" panose="02040503050406030204" pitchFamily="18" charset="0"/>
                      </a:rPr>
                      <m:t>≤</m:t>
                    </m:r>
                    <m:nary>
                      <m:naryPr>
                        <m:chr m:val="∑"/>
                        <m:ctrlPr>
                          <a:rPr lang="en-GB" b="0" i="1" smtClean="0">
                            <a:solidFill>
                              <a:schemeClr val="bg2"/>
                            </a:solidFill>
                            <a:latin typeface="Cambria Math" panose="02040503050406030204" pitchFamily="18" charset="0"/>
                            <a:ea typeface="Cambria Math" panose="02040503050406030204" pitchFamily="18" charset="0"/>
                          </a:rPr>
                        </m:ctrlPr>
                      </m:naryPr>
                      <m:sub>
                        <m:r>
                          <m:rPr>
                            <m:brk m:alnAt="23"/>
                          </m:rPr>
                          <a:rPr lang="en-GB" b="0" i="1" smtClean="0">
                            <a:solidFill>
                              <a:schemeClr val="bg2"/>
                            </a:solidFill>
                            <a:latin typeface="Cambria Math" panose="02040503050406030204" pitchFamily="18" charset="0"/>
                            <a:ea typeface="Cambria Math" panose="02040503050406030204" pitchFamily="18" charset="0"/>
                          </a:rPr>
                          <m:t>𝑖</m:t>
                        </m:r>
                        <m:r>
                          <a:rPr lang="en-GB" b="0" i="1" smtClean="0">
                            <a:solidFill>
                              <a:schemeClr val="bg2"/>
                            </a:solidFill>
                            <a:latin typeface="Cambria Math" panose="02040503050406030204" pitchFamily="18" charset="0"/>
                            <a:ea typeface="Cambria Math" panose="02040503050406030204" pitchFamily="18" charset="0"/>
                          </a:rPr>
                          <m:t>=0</m:t>
                        </m:r>
                      </m:sub>
                      <m:sup>
                        <m:r>
                          <a:rPr lang="en-GB" b="0" i="1" smtClean="0">
                            <a:solidFill>
                              <a:schemeClr val="bg2"/>
                            </a:solidFill>
                            <a:latin typeface="Cambria Math" panose="02040503050406030204" pitchFamily="18" charset="0"/>
                            <a:ea typeface="Cambria Math" panose="02040503050406030204" pitchFamily="18" charset="0"/>
                          </a:rPr>
                          <m:t>𝑘</m:t>
                        </m:r>
                        <m:r>
                          <a:rPr lang="en-GB" b="0" i="1" smtClean="0">
                            <a:solidFill>
                              <a:schemeClr val="bg2"/>
                            </a:solidFill>
                            <a:latin typeface="Cambria Math" panose="02040503050406030204" pitchFamily="18" charset="0"/>
                            <a:ea typeface="Cambria Math" panose="02040503050406030204" pitchFamily="18" charset="0"/>
                          </a:rPr>
                          <m:t>−1</m:t>
                        </m:r>
                      </m:sup>
                      <m:e>
                        <m:d>
                          <m:dPr>
                            <m:ctrlPr>
                              <a:rPr lang="en-GB" b="0" i="1" smtClean="0">
                                <a:solidFill>
                                  <a:schemeClr val="bg2"/>
                                </a:solidFill>
                                <a:latin typeface="Cambria Math" panose="02040503050406030204" pitchFamily="18" charset="0"/>
                                <a:ea typeface="Cambria Math" panose="02040503050406030204" pitchFamily="18" charset="0"/>
                              </a:rPr>
                            </m:ctrlPr>
                          </m:dPr>
                          <m:e>
                            <m:f>
                              <m:fPr>
                                <m:type m:val="noBar"/>
                                <m:ctrlPr>
                                  <a:rPr lang="en-GB" b="0" i="1" smtClean="0">
                                    <a:solidFill>
                                      <a:schemeClr val="bg2"/>
                                    </a:solidFill>
                                    <a:latin typeface="Cambria Math" panose="02040503050406030204" pitchFamily="18" charset="0"/>
                                    <a:ea typeface="Cambria Math" panose="02040503050406030204" pitchFamily="18" charset="0"/>
                                  </a:rPr>
                                </m:ctrlPr>
                              </m:fPr>
                              <m:num>
                                <m:r>
                                  <a:rPr lang="en-GB" b="0" i="1" smtClean="0">
                                    <a:solidFill>
                                      <a:schemeClr val="bg2"/>
                                    </a:solidFill>
                                    <a:latin typeface="Cambria Math" panose="02040503050406030204" pitchFamily="18" charset="0"/>
                                    <a:ea typeface="Cambria Math" panose="02040503050406030204" pitchFamily="18" charset="0"/>
                                  </a:rPr>
                                  <m:t>𝑁</m:t>
                                </m:r>
                              </m:num>
                              <m:den>
                                <m:r>
                                  <a:rPr lang="en-GB" b="0" i="1" smtClean="0">
                                    <a:solidFill>
                                      <a:schemeClr val="bg2"/>
                                    </a:solidFill>
                                    <a:latin typeface="Cambria Math" panose="02040503050406030204" pitchFamily="18" charset="0"/>
                                    <a:ea typeface="Cambria Math" panose="02040503050406030204" pitchFamily="18" charset="0"/>
                                  </a:rPr>
                                  <m:t>𝑖</m:t>
                                </m:r>
                              </m:den>
                            </m:f>
                          </m:e>
                        </m:d>
                      </m:e>
                    </m:nary>
                    <m:r>
                      <a:rPr lang="en-GB" b="0" i="1" smtClean="0">
                        <a:solidFill>
                          <a:schemeClr val="tx1"/>
                        </a:solidFill>
                        <a:latin typeface="Cambria Math" panose="02040503050406030204" pitchFamily="18" charset="0"/>
                        <a:ea typeface="Cambria Math" panose="02040503050406030204" pitchFamily="18" charset="0"/>
                      </a:rPr>
                      <m:t>=</m:t>
                    </m:r>
                    <m:f>
                      <m:fPr>
                        <m:ctrlPr>
                          <a:rPr lang="en-GB" b="0" i="1" smtClean="0">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0!×</m:t>
                        </m:r>
                        <m:d>
                          <m:dPr>
                            <m:ctrlPr>
                              <a:rPr lang="en-GB" b="0" i="1" smtClean="0">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−0</m:t>
                            </m:r>
                          </m:e>
                        </m:d>
                        <m:r>
                          <a:rPr lang="en-GB" b="0" i="1" smtClean="0">
                            <a:solidFill>
                              <a:schemeClr val="tx1"/>
                            </a:solidFill>
                            <a:latin typeface="Cambria Math" panose="02040503050406030204" pitchFamily="18" charset="0"/>
                            <a:ea typeface="Cambria Math" panose="02040503050406030204" pitchFamily="18" charset="0"/>
                          </a:rPr>
                          <m:t>!</m:t>
                        </m:r>
                      </m:den>
                    </m:f>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i="1">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d>
                          <m:dPr>
                            <m:ctrlPr>
                              <a:rPr lang="en-GB" i="1">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e>
                        </m:d>
                        <m:r>
                          <a:rPr lang="en-GB" i="1">
                            <a:solidFill>
                              <a:schemeClr val="tx1"/>
                            </a:solidFill>
                            <a:latin typeface="Cambria Math" panose="02040503050406030204" pitchFamily="18" charset="0"/>
                            <a:ea typeface="Cambria Math" panose="02040503050406030204" pitchFamily="18" charset="0"/>
                          </a:rPr>
                          <m:t>!</m:t>
                        </m:r>
                      </m:den>
                    </m:f>
                  </m:oMath>
                </a14:m>
                <a:endParaRPr lang="en-GB" dirty="0"/>
              </a:p>
              <a:p>
                <a:r>
                  <a:rPr lang="en-GB" b="1" dirty="0">
                    <a:solidFill>
                      <a:schemeClr val="tx1"/>
                    </a:solidFill>
                  </a:rPr>
                  <a:t>It is polynomial, </a:t>
                </a:r>
                <a:r>
                  <a:rPr lang="en-GB" dirty="0">
                    <a:solidFill>
                      <a:schemeClr val="tx1"/>
                    </a:solidFill>
                  </a:rPr>
                  <a:t>with highest power </a:t>
                </a:r>
                <a14:m>
                  <m:oMath xmlns:m="http://schemas.openxmlformats.org/officeDocument/2006/math">
                    <m:sSup>
                      <m:sSupPr>
                        <m:ctrlPr>
                          <a:rPr lang="en-GB"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𝑁</m:t>
                        </m:r>
                      </m:e>
                      <m:sup>
                        <m:r>
                          <a:rPr lang="en-GB" b="0" i="1" smtClean="0">
                            <a:solidFill>
                              <a:schemeClr val="tx1"/>
                            </a:solidFill>
                            <a:latin typeface="Cambria Math" panose="02040503050406030204" pitchFamily="18" charset="0"/>
                          </a:rPr>
                          <m:t>𝑘</m:t>
                        </m:r>
                        <m:r>
                          <a:rPr lang="en-GB" b="0" i="1" smtClean="0">
                            <a:solidFill>
                              <a:schemeClr val="tx1"/>
                            </a:solidFill>
                            <a:latin typeface="Cambria Math" panose="02040503050406030204" pitchFamily="18" charset="0"/>
                          </a:rPr>
                          <m:t>−1</m:t>
                        </m:r>
                      </m:sup>
                    </m:sSup>
                  </m:oMath>
                </a14:m>
                <a:endParaRPr lang="en-GB" b="1" dirty="0">
                  <a:solidFill>
                    <a:schemeClr val="tx1"/>
                  </a:solidFill>
                </a:endParaRPr>
              </a:p>
              <a:p>
                <a:pPr marL="85725" indent="0">
                  <a:buNone/>
                </a:pPr>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10548427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4486</TotalTime>
  <Words>4505</Words>
  <Application>Microsoft Office PowerPoint</Application>
  <PresentationFormat>Widescreen</PresentationFormat>
  <Paragraphs>247</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lpstr>E_in≈0</vt:lpstr>
      <vt:lpstr>E_in≈E_out</vt:lpstr>
      <vt:lpstr>M to m</vt:lpstr>
      <vt:lpstr>Break points</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Growth function</vt:lpstr>
      <vt:lpstr>Polynomial growth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27</cp:revision>
  <dcterms:created xsi:type="dcterms:W3CDTF">2020-09-22T10:35:01Z</dcterms:created>
  <dcterms:modified xsi:type="dcterms:W3CDTF">2022-03-06T23:18:59Z</dcterms:modified>
</cp:coreProperties>
</file>