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64" r:id="rId3"/>
    <p:sldId id="257" r:id="rId4"/>
    <p:sldId id="259" r:id="rId5"/>
    <p:sldId id="261" r:id="rId6"/>
    <p:sldId id="263" r:id="rId7"/>
    <p:sldId id="262" r:id="rId8"/>
    <p:sldId id="266" r:id="rId9"/>
    <p:sldId id="267" r:id="rId10"/>
    <p:sldId id="269" r:id="rId11"/>
    <p:sldId id="270" r:id="rId12"/>
    <p:sldId id="265" r:id="rId13"/>
    <p:sldId id="25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autoAdjust="0"/>
    <p:restoredTop sz="82160" autoAdjust="0"/>
  </p:normalViewPr>
  <p:slideViewPr>
    <p:cSldViewPr snapToGrid="0">
      <p:cViewPr varScale="1">
        <p:scale>
          <a:sx n="90" d="100"/>
          <a:sy n="90" d="100"/>
        </p:scale>
        <p:origin x="82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3" d="100"/>
          <a:sy n="83" d="100"/>
        </p:scale>
        <p:origin x="3284" y="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feng Qiu" userId="f303dc712623de3c" providerId="LiveId" clId="{E72238F3-2224-409B-8214-74D7A116816F}"/>
    <pc:docChg chg="undo custSel addSld delSld modSld">
      <pc:chgData name="Lifeng Qiu" userId="f303dc712623de3c" providerId="LiveId" clId="{E72238F3-2224-409B-8214-74D7A116816F}" dt="2022-01-14T22:09:29.069" v="257" actId="790"/>
      <pc:docMkLst>
        <pc:docMk/>
      </pc:docMkLst>
      <pc:sldChg chg="modSp mod">
        <pc:chgData name="Lifeng Qiu" userId="f303dc712623de3c" providerId="LiveId" clId="{E72238F3-2224-409B-8214-74D7A116816F}" dt="2022-01-14T21:20:55.816" v="37" actId="20577"/>
        <pc:sldMkLst>
          <pc:docMk/>
          <pc:sldMk cId="991825918" sldId="256"/>
        </pc:sldMkLst>
        <pc:spChg chg="mod">
          <ac:chgData name="Lifeng Qiu" userId="f303dc712623de3c" providerId="LiveId" clId="{E72238F3-2224-409B-8214-74D7A116816F}" dt="2022-01-14T21:20:55.816" v="37" actId="20577"/>
          <ac:spMkLst>
            <pc:docMk/>
            <pc:sldMk cId="991825918" sldId="256"/>
            <ac:spMk id="3" creationId="{68D517F4-E2F7-4BA5-A8D4-2D6CDC93F097}"/>
          </ac:spMkLst>
        </pc:spChg>
      </pc:sldChg>
      <pc:sldChg chg="addSp delSp modSp new mod modClrScheme chgLayout">
        <pc:chgData name="Lifeng Qiu" userId="f303dc712623de3c" providerId="LiveId" clId="{E72238F3-2224-409B-8214-74D7A116816F}" dt="2022-01-14T22:09:29.069" v="257" actId="790"/>
        <pc:sldMkLst>
          <pc:docMk/>
          <pc:sldMk cId="3269937013" sldId="257"/>
        </pc:sldMkLst>
        <pc:spChg chg="mod ord">
          <ac:chgData name="Lifeng Qiu" userId="f303dc712623de3c" providerId="LiveId" clId="{E72238F3-2224-409B-8214-74D7A116816F}" dt="2022-01-14T21:57:33.493" v="97" actId="700"/>
          <ac:spMkLst>
            <pc:docMk/>
            <pc:sldMk cId="3269937013" sldId="257"/>
            <ac:spMk id="2" creationId="{82620229-BFD1-4FC4-AC51-71CA1ECA9BF8}"/>
          </ac:spMkLst>
        </pc:spChg>
        <pc:spChg chg="del mod">
          <ac:chgData name="Lifeng Qiu" userId="f303dc712623de3c" providerId="LiveId" clId="{E72238F3-2224-409B-8214-74D7A116816F}" dt="2022-01-14T21:56:56.119" v="96" actId="6264"/>
          <ac:spMkLst>
            <pc:docMk/>
            <pc:sldMk cId="3269937013" sldId="257"/>
            <ac:spMk id="3" creationId="{8FD72429-A1EF-4AC3-BE87-7B21284C11F4}"/>
          </ac:spMkLst>
        </pc:spChg>
        <pc:spChg chg="add del mod">
          <ac:chgData name="Lifeng Qiu" userId="f303dc712623de3c" providerId="LiveId" clId="{E72238F3-2224-409B-8214-74D7A116816F}" dt="2022-01-14T21:56:56.119" v="96" actId="6264"/>
          <ac:spMkLst>
            <pc:docMk/>
            <pc:sldMk cId="3269937013" sldId="257"/>
            <ac:spMk id="4" creationId="{36003C2B-C27E-48B2-B522-EEED4BEEF8A7}"/>
          </ac:spMkLst>
        </pc:spChg>
        <pc:spChg chg="add del mod ord">
          <ac:chgData name="Lifeng Qiu" userId="f303dc712623de3c" providerId="LiveId" clId="{E72238F3-2224-409B-8214-74D7A116816F}" dt="2022-01-14T21:57:33.493" v="97" actId="700"/>
          <ac:spMkLst>
            <pc:docMk/>
            <pc:sldMk cId="3269937013" sldId="257"/>
            <ac:spMk id="5" creationId="{B685DCC9-799E-4E0A-B852-DA91CA80C2BA}"/>
          </ac:spMkLst>
        </pc:spChg>
        <pc:spChg chg="add mod ord">
          <ac:chgData name="Lifeng Qiu" userId="f303dc712623de3c" providerId="LiveId" clId="{E72238F3-2224-409B-8214-74D7A116816F}" dt="2022-01-14T22:09:29.069" v="257" actId="790"/>
          <ac:spMkLst>
            <pc:docMk/>
            <pc:sldMk cId="3269937013" sldId="257"/>
            <ac:spMk id="6" creationId="{73A15D3F-786B-4751-8463-605FAD23C9A6}"/>
          </ac:spMkLst>
        </pc:spChg>
      </pc:sldChg>
      <pc:sldChg chg="modSp new del mod">
        <pc:chgData name="Lifeng Qiu" userId="f303dc712623de3c" providerId="LiveId" clId="{E72238F3-2224-409B-8214-74D7A116816F}" dt="2022-01-14T21:57:47.963" v="101" actId="47"/>
        <pc:sldMkLst>
          <pc:docMk/>
          <pc:sldMk cId="3455888019" sldId="258"/>
        </pc:sldMkLst>
        <pc:spChg chg="mod">
          <ac:chgData name="Lifeng Qiu" userId="f303dc712623de3c" providerId="LiveId" clId="{E72238F3-2224-409B-8214-74D7A116816F}" dt="2022-01-14T21:57:44.041" v="100" actId="21"/>
          <ac:spMkLst>
            <pc:docMk/>
            <pc:sldMk cId="3455888019" sldId="258"/>
            <ac:spMk id="2" creationId="{B966D5EB-58E0-4557-98AE-04431283A2D3}"/>
          </ac:spMkLst>
        </pc:spChg>
      </pc:sldChg>
      <pc:sldChg chg="modSp new mod">
        <pc:chgData name="Lifeng Qiu" userId="f303dc712623de3c" providerId="LiveId" clId="{E72238F3-2224-409B-8214-74D7A116816F}" dt="2022-01-14T21:57:58.669" v="103"/>
        <pc:sldMkLst>
          <pc:docMk/>
          <pc:sldMk cId="4175690866" sldId="258"/>
        </pc:sldMkLst>
        <pc:spChg chg="mod">
          <ac:chgData name="Lifeng Qiu" userId="f303dc712623de3c" providerId="LiveId" clId="{E72238F3-2224-409B-8214-74D7A116816F}" dt="2022-01-14T21:57:58.669" v="103"/>
          <ac:spMkLst>
            <pc:docMk/>
            <pc:sldMk cId="4175690866" sldId="258"/>
            <ac:spMk id="2" creationId="{B5107FA5-1280-47C6-A7F3-56691ACA32F5}"/>
          </ac:spMkLst>
        </pc:spChg>
      </pc:sldChg>
      <pc:sldChg chg="new del">
        <pc:chgData name="Lifeng Qiu" userId="f303dc712623de3c" providerId="LiveId" clId="{E72238F3-2224-409B-8214-74D7A116816F}" dt="2022-01-14T21:57:41.568" v="99" actId="47"/>
        <pc:sldMkLst>
          <pc:docMk/>
          <pc:sldMk cId="2631429215" sldId="25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7DA543-F40B-4023-9892-3E6E3C6ABB89}" type="datetimeFigureOut">
              <a:rPr lang="en-GB" smtClean="0"/>
              <a:t>18/01/2022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682F04-6A67-4696-8350-ADB5B2C9822D}" type="slidenum">
              <a:rPr lang="en-GB" smtClean="0"/>
              <a:t>‹#›</a:t>
            </a:fld>
            <a:endParaRPr lang="en-GB"/>
          </a:p>
        </p:txBody>
      </p:sp>
    </p:spTree>
    <p:extLst>
      <p:ext uri="{BB962C8B-B14F-4D97-AF65-F5344CB8AC3E}">
        <p14:creationId xmlns:p14="http://schemas.microsoft.com/office/powerpoint/2010/main" val="4183424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682F04-6A67-4696-8350-ADB5B2C9822D}" type="slidenum">
              <a:rPr lang="en-GB" smtClean="0"/>
              <a:t>1</a:t>
            </a:fld>
            <a:endParaRPr lang="en-GB" dirty="0"/>
          </a:p>
        </p:txBody>
      </p:sp>
    </p:spTree>
    <p:extLst>
      <p:ext uri="{BB962C8B-B14F-4D97-AF65-F5344CB8AC3E}">
        <p14:creationId xmlns:p14="http://schemas.microsoft.com/office/powerpoint/2010/main" val="33686170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Another very common algorithm is the classification and regression tree. As its name says, it is able of classification and regression. A key characteristic of it is that it splits into binary (two) branches at most, like a binary tree. And the index used by it differs from ID3, it uses GINI index. GINI index is quite a very similar thing as the entropy, it measures the impurity of our system. Therefore, the higher GINI index means that we are in more chaotic system. </a:t>
            </a:r>
            <a:r>
              <a:rPr lang="en-US" altLang="zh-CN" dirty="0"/>
              <a:t>We take the same example as before.</a:t>
            </a:r>
          </a:p>
          <a:p>
            <a:r>
              <a:rPr lang="en-US" dirty="0"/>
              <a:t>Click. In this mixy box, our GINI has an index of 0,5. Let’s see how it is in a more pure system.</a:t>
            </a:r>
          </a:p>
        </p:txBody>
      </p:sp>
      <p:sp>
        <p:nvSpPr>
          <p:cNvPr id="4" name="Slide Number Placeholder 3"/>
          <p:cNvSpPr>
            <a:spLocks noGrp="1"/>
          </p:cNvSpPr>
          <p:nvPr>
            <p:ph type="sldNum" sz="quarter" idx="5"/>
          </p:nvPr>
        </p:nvSpPr>
        <p:spPr/>
        <p:txBody>
          <a:bodyPr/>
          <a:lstStyle/>
          <a:p>
            <a:fld id="{76682F04-6A67-4696-8350-ADB5B2C9822D}" type="slidenum">
              <a:rPr lang="en-GB" smtClean="0"/>
              <a:t>10</a:t>
            </a:fld>
            <a:endParaRPr lang="en-GB"/>
          </a:p>
        </p:txBody>
      </p:sp>
    </p:spTree>
    <p:extLst>
      <p:ext uri="{BB962C8B-B14F-4D97-AF65-F5344CB8AC3E}">
        <p14:creationId xmlns:p14="http://schemas.microsoft.com/office/powerpoint/2010/main" val="571820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see here that after testing attribute B, the GINI index is lower, to 0,28. As the ID3 and CART both have similar computing method, and GINI is slight faster because logarithm is not required, we will use this algorithm in the following example.</a:t>
            </a:r>
            <a:endParaRPr lang="en-US" dirty="0"/>
          </a:p>
        </p:txBody>
      </p:sp>
      <p:sp>
        <p:nvSpPr>
          <p:cNvPr id="4" name="Slide Number Placeholder 3"/>
          <p:cNvSpPr>
            <a:spLocks noGrp="1"/>
          </p:cNvSpPr>
          <p:nvPr>
            <p:ph type="sldNum" sz="quarter" idx="5"/>
          </p:nvPr>
        </p:nvSpPr>
        <p:spPr/>
        <p:txBody>
          <a:bodyPr/>
          <a:lstStyle/>
          <a:p>
            <a:fld id="{76682F04-6A67-4696-8350-ADB5B2C9822D}" type="slidenum">
              <a:rPr lang="en-GB" smtClean="0"/>
              <a:t>11</a:t>
            </a:fld>
            <a:endParaRPr lang="en-GB"/>
          </a:p>
        </p:txBody>
      </p:sp>
    </p:spTree>
    <p:extLst>
      <p:ext uri="{BB962C8B-B14F-4D97-AF65-F5344CB8AC3E}">
        <p14:creationId xmlns:p14="http://schemas.microsoft.com/office/powerpoint/2010/main" val="35459662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c</a:t>
            </a:r>
            <a:endParaRPr lang="en-US" dirty="0"/>
          </a:p>
        </p:txBody>
      </p:sp>
      <p:sp>
        <p:nvSpPr>
          <p:cNvPr id="4" name="Slide Number Placeholder 3"/>
          <p:cNvSpPr>
            <a:spLocks noGrp="1"/>
          </p:cNvSpPr>
          <p:nvPr>
            <p:ph type="sldNum" sz="quarter" idx="5"/>
          </p:nvPr>
        </p:nvSpPr>
        <p:spPr/>
        <p:txBody>
          <a:bodyPr/>
          <a:lstStyle/>
          <a:p>
            <a:fld id="{76682F04-6A67-4696-8350-ADB5B2C9822D}" type="slidenum">
              <a:rPr lang="en-GB" smtClean="0"/>
              <a:t>12</a:t>
            </a:fld>
            <a:endParaRPr lang="en-GB"/>
          </a:p>
        </p:txBody>
      </p:sp>
    </p:spTree>
    <p:extLst>
      <p:ext uri="{BB962C8B-B14F-4D97-AF65-F5344CB8AC3E}">
        <p14:creationId xmlns:p14="http://schemas.microsoft.com/office/powerpoint/2010/main" val="1880085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very beginning of the workshop, let me ask you, how probable would you survive in titanic? Let's find it out in todays live coding.</a:t>
            </a:r>
            <a:endParaRPr lang="en-US" dirty="0"/>
          </a:p>
        </p:txBody>
      </p:sp>
      <p:sp>
        <p:nvSpPr>
          <p:cNvPr id="4" name="Slide Number Placeholder 3"/>
          <p:cNvSpPr>
            <a:spLocks noGrp="1"/>
          </p:cNvSpPr>
          <p:nvPr>
            <p:ph type="sldNum" sz="quarter" idx="5"/>
          </p:nvPr>
        </p:nvSpPr>
        <p:spPr/>
        <p:txBody>
          <a:bodyPr/>
          <a:lstStyle/>
          <a:p>
            <a:fld id="{76682F04-6A67-4696-8350-ADB5B2C9822D}" type="slidenum">
              <a:rPr lang="en-GB" smtClean="0"/>
              <a:t>2</a:t>
            </a:fld>
            <a:endParaRPr lang="en-GB"/>
          </a:p>
        </p:txBody>
      </p:sp>
    </p:spTree>
    <p:extLst>
      <p:ext uri="{BB962C8B-B14F-4D97-AF65-F5344CB8AC3E}">
        <p14:creationId xmlns:p14="http://schemas.microsoft.com/office/powerpoint/2010/main" val="4283542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Here </a:t>
            </a:r>
            <a:r>
              <a:rPr lang="es-ES" dirty="0" err="1"/>
              <a:t>we</a:t>
            </a:r>
            <a:r>
              <a:rPr lang="es-ES" dirty="0"/>
              <a:t> </a:t>
            </a:r>
            <a:r>
              <a:rPr lang="es-ES" dirty="0" err="1"/>
              <a:t>will</a:t>
            </a:r>
            <a:r>
              <a:rPr lang="es-ES" dirty="0"/>
              <a:t> </a:t>
            </a:r>
            <a:r>
              <a:rPr lang="es-ES" dirty="0" err="1"/>
              <a:t>have</a:t>
            </a:r>
            <a:r>
              <a:rPr lang="es-ES" dirty="0"/>
              <a:t> a </a:t>
            </a:r>
            <a:r>
              <a:rPr lang="es-ES" dirty="0" err="1"/>
              <a:t>quick</a:t>
            </a:r>
            <a:r>
              <a:rPr lang="es-ES" dirty="0"/>
              <a:t> </a:t>
            </a:r>
            <a:r>
              <a:rPr lang="es-ES" dirty="0" err="1"/>
              <a:t>overview</a:t>
            </a:r>
            <a:r>
              <a:rPr lang="es-ES" dirty="0"/>
              <a:t> </a:t>
            </a:r>
            <a:r>
              <a:rPr lang="es-ES" dirty="0" err="1"/>
              <a:t>over</a:t>
            </a:r>
            <a:r>
              <a:rPr lang="es-ES" dirty="0"/>
              <a:t> </a:t>
            </a:r>
            <a:r>
              <a:rPr lang="es-ES" dirty="0" err="1"/>
              <a:t>this</a:t>
            </a:r>
            <a:r>
              <a:rPr lang="es-ES" dirty="0"/>
              <a:t> workshop </a:t>
            </a:r>
            <a:r>
              <a:rPr lang="es-ES" dirty="0" err="1"/>
              <a:t>about</a:t>
            </a:r>
            <a:r>
              <a:rPr lang="es-ES" dirty="0"/>
              <a:t> </a:t>
            </a:r>
            <a:r>
              <a:rPr lang="es-ES" dirty="0" err="1"/>
              <a:t>decision</a:t>
            </a:r>
            <a:r>
              <a:rPr lang="es-ES" dirty="0"/>
              <a:t> </a:t>
            </a:r>
            <a:r>
              <a:rPr lang="es-ES" dirty="0" err="1"/>
              <a:t>tree</a:t>
            </a:r>
            <a:r>
              <a:rPr lang="es-ES" dirty="0"/>
              <a:t>.</a:t>
            </a:r>
          </a:p>
          <a:p>
            <a:r>
              <a:rPr lang="es-ES" dirty="0" err="1"/>
              <a:t>First</a:t>
            </a:r>
            <a:r>
              <a:rPr lang="es-ES" dirty="0"/>
              <a:t> </a:t>
            </a:r>
            <a:r>
              <a:rPr lang="es-ES" dirty="0" err="1"/>
              <a:t>of</a:t>
            </a:r>
            <a:r>
              <a:rPr lang="es-ES" dirty="0"/>
              <a:t> </a:t>
            </a:r>
            <a:r>
              <a:rPr lang="es-ES" dirty="0" err="1"/>
              <a:t>all</a:t>
            </a:r>
            <a:r>
              <a:rPr lang="es-ES" dirty="0"/>
              <a:t>, </a:t>
            </a:r>
            <a:r>
              <a:rPr lang="es-ES" dirty="0" err="1"/>
              <a:t>what</a:t>
            </a:r>
            <a:r>
              <a:rPr lang="es-ES" dirty="0"/>
              <a:t> </a:t>
            </a:r>
            <a:r>
              <a:rPr lang="es-ES" dirty="0" err="1"/>
              <a:t>is</a:t>
            </a:r>
            <a:r>
              <a:rPr lang="es-ES" dirty="0"/>
              <a:t> </a:t>
            </a:r>
            <a:r>
              <a:rPr lang="es-ES" dirty="0" err="1"/>
              <a:t>this</a:t>
            </a:r>
            <a:r>
              <a:rPr lang="es-ES" dirty="0"/>
              <a:t> </a:t>
            </a:r>
            <a:r>
              <a:rPr lang="es-ES" dirty="0" err="1"/>
              <a:t>decision</a:t>
            </a:r>
            <a:r>
              <a:rPr lang="es-ES" dirty="0"/>
              <a:t> </a:t>
            </a:r>
            <a:r>
              <a:rPr lang="es-ES" dirty="0" err="1"/>
              <a:t>tree</a:t>
            </a:r>
            <a:r>
              <a:rPr lang="es-ES" dirty="0"/>
              <a:t> </a:t>
            </a:r>
            <a:r>
              <a:rPr lang="es-ES" dirty="0" err="1"/>
              <a:t>about</a:t>
            </a:r>
            <a:r>
              <a:rPr lang="es-ES" dirty="0"/>
              <a:t>? </a:t>
            </a:r>
            <a:r>
              <a:rPr lang="es-ES" dirty="0" err="1"/>
              <a:t>How</a:t>
            </a:r>
            <a:r>
              <a:rPr lang="es-ES" dirty="0"/>
              <a:t> </a:t>
            </a:r>
            <a:r>
              <a:rPr lang="es-ES" dirty="0" err="1"/>
              <a:t>does</a:t>
            </a:r>
            <a:r>
              <a:rPr lang="es-ES" dirty="0"/>
              <a:t> </a:t>
            </a:r>
            <a:r>
              <a:rPr lang="es-ES" dirty="0" err="1"/>
              <a:t>this</a:t>
            </a:r>
            <a:r>
              <a:rPr lang="es-ES" dirty="0"/>
              <a:t> </a:t>
            </a:r>
            <a:r>
              <a:rPr lang="es-ES" dirty="0" err="1"/>
              <a:t>work</a:t>
            </a:r>
            <a:r>
              <a:rPr lang="es-ES" dirty="0"/>
              <a:t>? </a:t>
            </a:r>
            <a:r>
              <a:rPr lang="es-ES" dirty="0" err="1"/>
              <a:t>How</a:t>
            </a:r>
            <a:r>
              <a:rPr lang="es-ES" dirty="0"/>
              <a:t> </a:t>
            </a:r>
            <a:r>
              <a:rPr lang="es-ES" dirty="0" err="1"/>
              <a:t>does</a:t>
            </a:r>
            <a:r>
              <a:rPr lang="es-ES" dirty="0"/>
              <a:t> </a:t>
            </a:r>
            <a:r>
              <a:rPr lang="es-ES" dirty="0" err="1"/>
              <a:t>this</a:t>
            </a:r>
            <a:r>
              <a:rPr lang="es-ES" dirty="0"/>
              <a:t> </a:t>
            </a:r>
            <a:r>
              <a:rPr lang="es-ES" dirty="0" err="1"/>
              <a:t>help</a:t>
            </a:r>
            <a:r>
              <a:rPr lang="es-ES" dirty="0"/>
              <a:t> </a:t>
            </a:r>
            <a:r>
              <a:rPr lang="es-ES" dirty="0" err="1"/>
              <a:t>us</a:t>
            </a:r>
            <a:r>
              <a:rPr lang="es-ES" dirty="0"/>
              <a:t>?</a:t>
            </a:r>
          </a:p>
          <a:p>
            <a:r>
              <a:rPr lang="es-ES" dirty="0"/>
              <a:t>Once </a:t>
            </a:r>
            <a:r>
              <a:rPr lang="es-ES" dirty="0" err="1"/>
              <a:t>we</a:t>
            </a:r>
            <a:r>
              <a:rPr lang="es-ES" dirty="0"/>
              <a:t> </a:t>
            </a:r>
            <a:r>
              <a:rPr lang="es-ES" dirty="0" err="1"/>
              <a:t>get</a:t>
            </a:r>
            <a:r>
              <a:rPr lang="es-ES" dirty="0"/>
              <a:t> to </a:t>
            </a:r>
            <a:r>
              <a:rPr lang="es-ES" dirty="0" err="1"/>
              <a:t>know</a:t>
            </a:r>
            <a:r>
              <a:rPr lang="es-ES" dirty="0"/>
              <a:t> </a:t>
            </a:r>
            <a:r>
              <a:rPr lang="es-ES" dirty="0" err="1"/>
              <a:t>about</a:t>
            </a:r>
            <a:r>
              <a:rPr lang="es-ES" dirty="0"/>
              <a:t> </a:t>
            </a:r>
            <a:r>
              <a:rPr lang="es-ES" dirty="0" err="1"/>
              <a:t>it</a:t>
            </a:r>
            <a:r>
              <a:rPr lang="es-ES" dirty="0"/>
              <a:t>, </a:t>
            </a:r>
            <a:r>
              <a:rPr lang="es-ES" dirty="0" err="1"/>
              <a:t>what</a:t>
            </a:r>
            <a:r>
              <a:rPr lang="es-ES" dirty="0"/>
              <a:t> </a:t>
            </a:r>
            <a:r>
              <a:rPr lang="es-ES" dirty="0" err="1"/>
              <a:t>advantages</a:t>
            </a:r>
            <a:r>
              <a:rPr lang="es-ES" dirty="0"/>
              <a:t> and </a:t>
            </a:r>
            <a:r>
              <a:rPr lang="es-ES" dirty="0" err="1"/>
              <a:t>disadvantages</a:t>
            </a:r>
            <a:r>
              <a:rPr lang="es-ES" dirty="0"/>
              <a:t> </a:t>
            </a:r>
            <a:r>
              <a:rPr lang="es-ES" dirty="0" err="1"/>
              <a:t>does</a:t>
            </a:r>
            <a:r>
              <a:rPr lang="es-ES" dirty="0"/>
              <a:t> </a:t>
            </a:r>
            <a:r>
              <a:rPr lang="es-ES" dirty="0" err="1"/>
              <a:t>this</a:t>
            </a:r>
            <a:r>
              <a:rPr lang="es-ES" dirty="0"/>
              <a:t> </a:t>
            </a:r>
            <a:r>
              <a:rPr lang="es-ES" dirty="0" err="1"/>
              <a:t>algorithm</a:t>
            </a:r>
            <a:r>
              <a:rPr lang="es-ES" dirty="0"/>
              <a:t> </a:t>
            </a:r>
            <a:r>
              <a:rPr lang="es-ES" dirty="0" err="1"/>
              <a:t>have</a:t>
            </a:r>
            <a:r>
              <a:rPr lang="es-ES" dirty="0"/>
              <a:t>?</a:t>
            </a:r>
          </a:p>
          <a:p>
            <a:r>
              <a:rPr lang="es-ES" dirty="0" err="1"/>
              <a:t>Soon</a:t>
            </a:r>
            <a:r>
              <a:rPr lang="es-ES" dirty="0"/>
              <a:t> after, a </a:t>
            </a:r>
            <a:r>
              <a:rPr lang="es-ES" dirty="0" err="1"/>
              <a:t>live</a:t>
            </a:r>
            <a:r>
              <a:rPr lang="es-ES" dirty="0"/>
              <a:t> </a:t>
            </a:r>
            <a:r>
              <a:rPr lang="es-ES" dirty="0" err="1"/>
              <a:t>example</a:t>
            </a:r>
            <a:r>
              <a:rPr lang="es-ES" dirty="0"/>
              <a:t> </a:t>
            </a:r>
            <a:r>
              <a:rPr lang="es-ES" dirty="0" err="1"/>
              <a:t>is</a:t>
            </a:r>
            <a:r>
              <a:rPr lang="es-ES" dirty="0"/>
              <a:t> the </a:t>
            </a:r>
            <a:r>
              <a:rPr lang="es-ES" dirty="0" err="1"/>
              <a:t>best</a:t>
            </a:r>
            <a:r>
              <a:rPr lang="es-ES" dirty="0"/>
              <a:t> </a:t>
            </a:r>
            <a:r>
              <a:rPr lang="es-ES" dirty="0" err="1"/>
              <a:t>way</a:t>
            </a:r>
            <a:r>
              <a:rPr lang="es-ES" dirty="0"/>
              <a:t> to </a:t>
            </a:r>
            <a:r>
              <a:rPr lang="es-ES" dirty="0" err="1"/>
              <a:t>illustrate</a:t>
            </a:r>
            <a:r>
              <a:rPr lang="es-ES" dirty="0"/>
              <a:t> a decisión </a:t>
            </a:r>
            <a:r>
              <a:rPr lang="es-ES" dirty="0" err="1"/>
              <a:t>tree</a:t>
            </a:r>
            <a:r>
              <a:rPr lang="es-ES" dirty="0"/>
              <a:t>, </a:t>
            </a:r>
            <a:r>
              <a:rPr lang="es-ES" dirty="0" err="1"/>
              <a:t>where</a:t>
            </a:r>
            <a:r>
              <a:rPr lang="es-ES" dirty="0"/>
              <a:t> </a:t>
            </a:r>
            <a:r>
              <a:rPr lang="es-ES" dirty="0" err="1"/>
              <a:t>we</a:t>
            </a:r>
            <a:r>
              <a:rPr lang="es-ES" dirty="0"/>
              <a:t> </a:t>
            </a:r>
            <a:r>
              <a:rPr lang="es-ES" dirty="0" err="1"/>
              <a:t>want</a:t>
            </a:r>
            <a:r>
              <a:rPr lang="es-ES" dirty="0"/>
              <a:t> </a:t>
            </a:r>
            <a:r>
              <a:rPr lang="es-ES" dirty="0" err="1"/>
              <a:t>predict</a:t>
            </a:r>
            <a:r>
              <a:rPr lang="es-ES" dirty="0"/>
              <a:t> </a:t>
            </a:r>
            <a:r>
              <a:rPr lang="es-ES" dirty="0" err="1"/>
              <a:t>how</a:t>
            </a:r>
            <a:r>
              <a:rPr lang="es-ES" dirty="0"/>
              <a:t> probable </a:t>
            </a:r>
            <a:r>
              <a:rPr lang="es-ES" dirty="0" err="1"/>
              <a:t>would</a:t>
            </a:r>
            <a:r>
              <a:rPr lang="es-ES" dirty="0"/>
              <a:t> you </a:t>
            </a:r>
            <a:r>
              <a:rPr lang="es-ES" dirty="0" err="1"/>
              <a:t>guys</a:t>
            </a:r>
            <a:r>
              <a:rPr lang="es-ES" dirty="0"/>
              <a:t> </a:t>
            </a:r>
            <a:r>
              <a:rPr lang="es-ES" dirty="0" err="1"/>
              <a:t>survive</a:t>
            </a:r>
            <a:r>
              <a:rPr lang="es-ES" dirty="0"/>
              <a:t> in the </a:t>
            </a:r>
            <a:r>
              <a:rPr lang="es-ES" dirty="0" err="1"/>
              <a:t>disaster</a:t>
            </a:r>
            <a:r>
              <a:rPr lang="es-ES" dirty="0"/>
              <a:t> </a:t>
            </a:r>
            <a:r>
              <a:rPr lang="es-ES" dirty="0" err="1"/>
              <a:t>of</a:t>
            </a:r>
            <a:r>
              <a:rPr lang="es-ES" dirty="0"/>
              <a:t> </a:t>
            </a:r>
            <a:r>
              <a:rPr lang="es-ES" dirty="0" err="1"/>
              <a:t>Titanic</a:t>
            </a:r>
            <a:r>
              <a:rPr lang="es-ES" dirty="0"/>
              <a:t>?</a:t>
            </a:r>
          </a:p>
          <a:p>
            <a:endParaRPr lang="es-ES" dirty="0"/>
          </a:p>
          <a:p>
            <a:r>
              <a:rPr lang="es-ES" dirty="0" err="1"/>
              <a:t>On</a:t>
            </a:r>
            <a:r>
              <a:rPr lang="es-ES" dirty="0"/>
              <a:t> the </a:t>
            </a:r>
            <a:r>
              <a:rPr lang="es-ES" dirty="0" err="1"/>
              <a:t>other</a:t>
            </a:r>
            <a:r>
              <a:rPr lang="es-ES" dirty="0"/>
              <a:t> </a:t>
            </a:r>
            <a:r>
              <a:rPr lang="es-ES" dirty="0" err="1"/>
              <a:t>hand</a:t>
            </a:r>
            <a:r>
              <a:rPr lang="es-ES" dirty="0"/>
              <a:t>, </a:t>
            </a:r>
            <a:r>
              <a:rPr lang="es-ES" dirty="0" err="1"/>
              <a:t>we</a:t>
            </a:r>
            <a:r>
              <a:rPr lang="es-ES" dirty="0"/>
              <a:t> </a:t>
            </a:r>
            <a:r>
              <a:rPr lang="es-ES" dirty="0" err="1"/>
              <a:t>have</a:t>
            </a:r>
            <a:r>
              <a:rPr lang="es-ES" dirty="0"/>
              <a:t> a </a:t>
            </a:r>
            <a:r>
              <a:rPr lang="es-ES" dirty="0" err="1"/>
              <a:t>variation</a:t>
            </a:r>
            <a:r>
              <a:rPr lang="es-ES" dirty="0"/>
              <a:t> </a:t>
            </a:r>
            <a:r>
              <a:rPr lang="es-ES" dirty="0" err="1"/>
              <a:t>of</a:t>
            </a:r>
            <a:r>
              <a:rPr lang="es-ES" dirty="0"/>
              <a:t> decisión </a:t>
            </a:r>
            <a:r>
              <a:rPr lang="es-ES" dirty="0" err="1"/>
              <a:t>tree</a:t>
            </a:r>
            <a:r>
              <a:rPr lang="es-ES" dirty="0"/>
              <a:t> </a:t>
            </a:r>
            <a:r>
              <a:rPr lang="es-ES" dirty="0" err="1"/>
              <a:t>called</a:t>
            </a:r>
            <a:r>
              <a:rPr lang="es-ES" dirty="0"/>
              <a:t> </a:t>
            </a:r>
            <a:r>
              <a:rPr lang="es-ES" dirty="0" err="1"/>
              <a:t>random</a:t>
            </a:r>
            <a:r>
              <a:rPr lang="es-ES" dirty="0"/>
              <a:t> </a:t>
            </a:r>
            <a:r>
              <a:rPr lang="es-ES" dirty="0" err="1"/>
              <a:t>forest</a:t>
            </a:r>
            <a:r>
              <a:rPr lang="es-ES" dirty="0"/>
              <a:t>, </a:t>
            </a:r>
            <a:r>
              <a:rPr lang="es-ES" dirty="0" err="1"/>
              <a:t>which</a:t>
            </a:r>
            <a:r>
              <a:rPr lang="es-ES" dirty="0"/>
              <a:t> </a:t>
            </a:r>
            <a:r>
              <a:rPr lang="es-ES" dirty="0" err="1"/>
              <a:t>is</a:t>
            </a:r>
            <a:r>
              <a:rPr lang="es-ES" dirty="0"/>
              <a:t> </a:t>
            </a:r>
            <a:r>
              <a:rPr lang="es-ES" dirty="0" err="1"/>
              <a:t>very</a:t>
            </a:r>
            <a:r>
              <a:rPr lang="es-ES" dirty="0"/>
              <a:t> </a:t>
            </a:r>
            <a:r>
              <a:rPr lang="es-ES" dirty="0" err="1"/>
              <a:t>useful</a:t>
            </a:r>
            <a:r>
              <a:rPr lang="es-ES" dirty="0"/>
              <a:t> to </a:t>
            </a:r>
            <a:r>
              <a:rPr lang="es-ES" dirty="0" err="1"/>
              <a:t>solve</a:t>
            </a:r>
            <a:r>
              <a:rPr lang="es-ES" dirty="0"/>
              <a:t> </a:t>
            </a:r>
            <a:r>
              <a:rPr lang="es-ES" dirty="0" err="1"/>
              <a:t>some</a:t>
            </a:r>
            <a:r>
              <a:rPr lang="es-ES" dirty="0"/>
              <a:t> </a:t>
            </a:r>
            <a:r>
              <a:rPr lang="es-ES" dirty="0" err="1"/>
              <a:t>of</a:t>
            </a:r>
            <a:r>
              <a:rPr lang="es-ES" dirty="0"/>
              <a:t> the </a:t>
            </a:r>
            <a:r>
              <a:rPr lang="es-ES" dirty="0" err="1"/>
              <a:t>problems</a:t>
            </a:r>
            <a:r>
              <a:rPr lang="es-ES" dirty="0"/>
              <a:t> </a:t>
            </a:r>
            <a:r>
              <a:rPr lang="es-ES" dirty="0" err="1"/>
              <a:t>we</a:t>
            </a:r>
            <a:r>
              <a:rPr lang="es-ES" dirty="0"/>
              <a:t> </a:t>
            </a:r>
            <a:r>
              <a:rPr lang="es-ES" dirty="0" err="1"/>
              <a:t>encounter</a:t>
            </a:r>
            <a:r>
              <a:rPr lang="es-ES" dirty="0"/>
              <a:t> </a:t>
            </a:r>
            <a:r>
              <a:rPr lang="es-ES" dirty="0" err="1"/>
              <a:t>with</a:t>
            </a:r>
            <a:r>
              <a:rPr lang="es-ES" dirty="0"/>
              <a:t> decisión </a:t>
            </a:r>
            <a:r>
              <a:rPr lang="es-ES" dirty="0" err="1"/>
              <a:t>tree</a:t>
            </a:r>
            <a:r>
              <a:rPr lang="en-GB" dirty="0"/>
              <a:t>.</a:t>
            </a:r>
          </a:p>
          <a:p>
            <a:r>
              <a:rPr lang="en-GB" dirty="0"/>
              <a:t>In this section, we will learn what is bagging.</a:t>
            </a:r>
          </a:p>
          <a:p>
            <a:r>
              <a:rPr lang="en-GB" dirty="0"/>
              <a:t>Afterwards, pros and cons of using this algorithm.</a:t>
            </a:r>
          </a:p>
          <a:p>
            <a:r>
              <a:rPr lang="en-GB" dirty="0"/>
              <a:t>Finally, another live example with Titanic using random forest.</a:t>
            </a:r>
            <a:endParaRPr lang="es-ES" dirty="0"/>
          </a:p>
        </p:txBody>
      </p:sp>
      <p:sp>
        <p:nvSpPr>
          <p:cNvPr id="4" name="Slide Number Placeholder 3"/>
          <p:cNvSpPr>
            <a:spLocks noGrp="1"/>
          </p:cNvSpPr>
          <p:nvPr>
            <p:ph type="sldNum" sz="quarter" idx="5"/>
          </p:nvPr>
        </p:nvSpPr>
        <p:spPr/>
        <p:txBody>
          <a:bodyPr/>
          <a:lstStyle/>
          <a:p>
            <a:fld id="{76682F04-6A67-4696-8350-ADB5B2C9822D}" type="slidenum">
              <a:rPr lang="en-GB" smtClean="0"/>
              <a:t>3</a:t>
            </a:fld>
            <a:endParaRPr lang="en-GB" dirty="0"/>
          </a:p>
        </p:txBody>
      </p:sp>
    </p:spTree>
    <p:extLst>
      <p:ext uri="{BB962C8B-B14F-4D97-AF65-F5344CB8AC3E}">
        <p14:creationId xmlns:p14="http://schemas.microsoft.com/office/powerpoint/2010/main" val="1396268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this thing called decision tree? Is it evergreen? Let’s have a look down into its root mechanism.</a:t>
            </a:r>
          </a:p>
        </p:txBody>
      </p:sp>
      <p:sp>
        <p:nvSpPr>
          <p:cNvPr id="4" name="Slide Number Placeholder 3"/>
          <p:cNvSpPr>
            <a:spLocks noGrp="1"/>
          </p:cNvSpPr>
          <p:nvPr>
            <p:ph type="sldNum" sz="quarter" idx="5"/>
          </p:nvPr>
        </p:nvSpPr>
        <p:spPr/>
        <p:txBody>
          <a:bodyPr/>
          <a:lstStyle/>
          <a:p>
            <a:fld id="{76682F04-6A67-4696-8350-ADB5B2C9822D}" type="slidenum">
              <a:rPr lang="en-GB" smtClean="0"/>
              <a:t>4</a:t>
            </a:fld>
            <a:endParaRPr lang="en-GB"/>
          </a:p>
        </p:txBody>
      </p:sp>
    </p:spTree>
    <p:extLst>
      <p:ext uri="{BB962C8B-B14F-4D97-AF65-F5344CB8AC3E}">
        <p14:creationId xmlns:p14="http://schemas.microsoft.com/office/powerpoint/2010/main" val="940460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Decision tree is a type of supervised learning that is mainly used in classification problems, though it can do regression tasks.</a:t>
            </a:r>
            <a:r>
              <a:rPr lang="en-US" dirty="0"/>
              <a:t> Supervised learning means it needs some correct data at the beginning of training of the model, to let it learn under supervise. Classification problems are those tasks that we must place the entity into some category, whereas regression consists of predicting continuous values.</a:t>
            </a:r>
          </a:p>
          <a:p>
            <a:r>
              <a:rPr lang="en-US" dirty="0"/>
              <a:t>As you will see in a moment, the decision tree is very straightforward and human intuitive. What</a:t>
            </a:r>
            <a:r>
              <a:rPr lang="es-ES" dirty="0"/>
              <a:t>’s more, </a:t>
            </a:r>
            <a:r>
              <a:rPr lang="en-GB" dirty="0"/>
              <a:t>it is basically how we human think in a very basic way.</a:t>
            </a:r>
          </a:p>
          <a:p>
            <a:r>
              <a:rPr lang="en-GB" dirty="0"/>
              <a:t>A decision tree is just a flowchart with tree structure, we can understand it as a bunch of if then else statements that leads to our result. For example, should I wear an extra jacket tomorrow? Then I will first think is tomorrow windy? If not, then I wont, if yes then I will ask is tomorrow going to be hot? No, then I will wear an extra jacket. So, we can distinguish 3 elements here.</a:t>
            </a:r>
          </a:p>
          <a:p>
            <a:r>
              <a:rPr lang="en-GB" dirty="0"/>
              <a:t>Leaf nodes, are those nodes that symbolises the result of the classification, they don’t have any more children, which means that we have a decision there.</a:t>
            </a:r>
          </a:p>
          <a:p>
            <a:r>
              <a:rPr lang="en-GB" dirty="0"/>
              <a:t>Internal nodes, they are any node that is not a leaf node, this is any test or attribute to be tested by the algorithm. Condition of if and else</a:t>
            </a:r>
          </a:p>
          <a:p>
            <a:r>
              <a:rPr lang="en-GB" dirty="0"/>
              <a:t>Branches, they are the result of the test, the result of the if and else condition</a:t>
            </a:r>
          </a:p>
        </p:txBody>
      </p:sp>
      <p:sp>
        <p:nvSpPr>
          <p:cNvPr id="4" name="Slide Number Placeholder 3"/>
          <p:cNvSpPr>
            <a:spLocks noGrp="1"/>
          </p:cNvSpPr>
          <p:nvPr>
            <p:ph type="sldNum" sz="quarter" idx="5"/>
          </p:nvPr>
        </p:nvSpPr>
        <p:spPr/>
        <p:txBody>
          <a:bodyPr/>
          <a:lstStyle/>
          <a:p>
            <a:fld id="{76682F04-6A67-4696-8350-ADB5B2C9822D}" type="slidenum">
              <a:rPr lang="en-GB" smtClean="0"/>
              <a:t>5</a:t>
            </a:fld>
            <a:endParaRPr lang="en-GB"/>
          </a:p>
        </p:txBody>
      </p:sp>
    </p:spTree>
    <p:extLst>
      <p:ext uri="{BB962C8B-B14F-4D97-AF65-F5344CB8AC3E}">
        <p14:creationId xmlns:p14="http://schemas.microsoft.com/office/powerpoint/2010/main" val="2175603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we are going to do a simulation with a decision tree for whether we should play tennis today depending on the weather. Today is overcast, which is a good day for playing tennis, the humidity is high and wind strong, should we go out</a:t>
            </a:r>
            <a:r>
              <a:rPr lang="es-ES" dirty="0"/>
              <a:t>?</a:t>
            </a:r>
          </a:p>
          <a:p>
            <a:r>
              <a:rPr lang="en-US" altLang="zh-CN" dirty="0"/>
              <a:t>Click</a:t>
            </a:r>
            <a:r>
              <a:rPr lang="en-GB" altLang="zh-CN" dirty="0"/>
              <a:t>.</a:t>
            </a:r>
            <a:r>
              <a:rPr lang="zh-CN" altLang="en-US" dirty="0"/>
              <a:t> </a:t>
            </a:r>
            <a:r>
              <a:rPr lang="en-GB" altLang="zh-CN" dirty="0"/>
              <a:t>Judging</a:t>
            </a:r>
            <a:r>
              <a:rPr lang="zh-CN" altLang="en-US" dirty="0"/>
              <a:t> </a:t>
            </a:r>
            <a:r>
              <a:rPr lang="en-GB" altLang="zh-CN" dirty="0"/>
              <a:t>by</a:t>
            </a:r>
            <a:r>
              <a:rPr lang="zh-CN" altLang="en-US" dirty="0"/>
              <a:t> </a:t>
            </a:r>
            <a:r>
              <a:rPr lang="en-GB" altLang="zh-CN" dirty="0"/>
              <a:t>the</a:t>
            </a:r>
            <a:r>
              <a:rPr lang="zh-CN" altLang="en-US" dirty="0"/>
              <a:t> </a:t>
            </a:r>
            <a:r>
              <a:rPr lang="en-GB" altLang="zh-CN" dirty="0"/>
              <a:t>decision</a:t>
            </a:r>
            <a:r>
              <a:rPr lang="zh-CN" altLang="en-US" dirty="0"/>
              <a:t> </a:t>
            </a:r>
            <a:r>
              <a:rPr lang="en-GB" altLang="zh-CN" dirty="0"/>
              <a:t>tree,</a:t>
            </a:r>
            <a:r>
              <a:rPr lang="zh-CN" altLang="en-US" dirty="0"/>
              <a:t> </a:t>
            </a:r>
            <a:r>
              <a:rPr lang="en-GB" altLang="zh-CN" dirty="0"/>
              <a:t>yes,</a:t>
            </a:r>
            <a:r>
              <a:rPr lang="zh-CN" altLang="en-US" dirty="0"/>
              <a:t> </a:t>
            </a:r>
            <a:r>
              <a:rPr lang="en-GB" altLang="zh-CN" dirty="0"/>
              <a:t>it is good day to go out.</a:t>
            </a:r>
          </a:p>
          <a:p>
            <a:r>
              <a:rPr lang="en-GB" dirty="0"/>
              <a:t>Click. What about if it is a sunny day?</a:t>
            </a:r>
          </a:p>
          <a:p>
            <a:r>
              <a:rPr lang="en-GB" dirty="0"/>
              <a:t>Click. Then the decision tree asks for the humidity, and depending on if it is high or normal, it will decide if it is ok.</a:t>
            </a:r>
          </a:p>
          <a:p>
            <a:r>
              <a:rPr lang="en-GB" dirty="0"/>
              <a:t>Click. As our humidity is high, then the tree predicts it is not a very recommended playing tennis outside.</a:t>
            </a:r>
          </a:p>
          <a:p>
            <a:r>
              <a:rPr lang="en-GB" dirty="0"/>
              <a:t>Click. Now I propose this situation to you guys and here is the complete decision tree, anyone dare to give the answer?</a:t>
            </a:r>
          </a:p>
          <a:p>
            <a:r>
              <a:rPr lang="en-GB" dirty="0"/>
              <a:t>Click. Wonderful, the answer is yes</a:t>
            </a:r>
            <a:endParaRPr lang="en-US" dirty="0"/>
          </a:p>
        </p:txBody>
      </p:sp>
      <p:sp>
        <p:nvSpPr>
          <p:cNvPr id="4" name="Slide Number Placeholder 3"/>
          <p:cNvSpPr>
            <a:spLocks noGrp="1"/>
          </p:cNvSpPr>
          <p:nvPr>
            <p:ph type="sldNum" sz="quarter" idx="5"/>
          </p:nvPr>
        </p:nvSpPr>
        <p:spPr/>
        <p:txBody>
          <a:bodyPr/>
          <a:lstStyle/>
          <a:p>
            <a:fld id="{76682F04-6A67-4696-8350-ADB5B2C9822D}" type="slidenum">
              <a:rPr lang="en-GB" smtClean="0"/>
              <a:t>6</a:t>
            </a:fld>
            <a:endParaRPr lang="en-GB"/>
          </a:p>
        </p:txBody>
      </p:sp>
    </p:spTree>
    <p:extLst>
      <p:ext uri="{BB962C8B-B14F-4D97-AF65-F5344CB8AC3E}">
        <p14:creationId xmlns:p14="http://schemas.microsoft.com/office/powerpoint/2010/main" val="1102701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After this quick example, we may have noticed some of the pros and cons of decision tree.</a:t>
            </a:r>
          </a:p>
          <a:p>
            <a:r>
              <a:rPr lang="en-GB" dirty="0"/>
              <a:t>In advantages, it goes without saying the easiness of decision trees to visualise. Moreover, it does not require a lot of computational power as it only needs to travel through the tree all way down. </a:t>
            </a:r>
            <a:r>
              <a:rPr lang="en-US" altLang="zh-CN" dirty="0"/>
              <a:t>Also</a:t>
            </a:r>
            <a:r>
              <a:rPr lang="en-GB" altLang="zh-CN" dirty="0"/>
              <a:t>,</a:t>
            </a:r>
            <a:r>
              <a:rPr lang="zh-CN" altLang="en-US" dirty="0"/>
              <a:t> </a:t>
            </a:r>
            <a:r>
              <a:rPr lang="en-GB" altLang="zh-CN" dirty="0"/>
              <a:t>it</a:t>
            </a:r>
            <a:r>
              <a:rPr lang="zh-CN" altLang="en-US" dirty="0"/>
              <a:t> </a:t>
            </a:r>
            <a:r>
              <a:rPr lang="en-GB" altLang="zh-CN" dirty="0"/>
              <a:t>is able to handle categorical data as continuous data, though in a limited way. It mainly deals with non-linear data, in fact, our decision tree separated the playing tennis example non-linearly. What's more, by looking at the earliest tests in the tree, we got to know the decisive attributes of the classification, as earlier branching have more impacts than late branching. In addition, when training a tree like this, we are not required to have lots of technical knowledge in the target data, as the decision tree does not need to understand the meaning of the attributes but how it affects the conclusion.</a:t>
            </a:r>
          </a:p>
          <a:p>
            <a:r>
              <a:rPr lang="en-GB" dirty="0"/>
              <a:t>On the other hand, we have some disadvantages in this algorithm. The limited handling of the continuous data is because in the end, the decision trees result is still categorical, therefore it is hard to get an accurate estimate of the continuous value. Moreover, it is very prone to overfitting, this means that it would work incredibly well in the train data, but not as well in the test data. This is due to on the very ground, decision tree is still a bunch of if and else statements, what brings nearly perfect results when testing with the data that it was constructed on, but not in the case when testing new data. Another point that you might noticed, it is does not reveal any relationship between variables. And finally, it can be computationally expensive to train, as it involves calculations and sorting to look for optimal classificatory system, meaning that it must go through quite of trainings.</a:t>
            </a:r>
            <a:endParaRPr lang="en-US" dirty="0"/>
          </a:p>
        </p:txBody>
      </p:sp>
      <p:sp>
        <p:nvSpPr>
          <p:cNvPr id="4" name="Slide Number Placeholder 3"/>
          <p:cNvSpPr>
            <a:spLocks noGrp="1"/>
          </p:cNvSpPr>
          <p:nvPr>
            <p:ph type="sldNum" sz="quarter" idx="5"/>
          </p:nvPr>
        </p:nvSpPr>
        <p:spPr/>
        <p:txBody>
          <a:bodyPr/>
          <a:lstStyle/>
          <a:p>
            <a:fld id="{76682F04-6A67-4696-8350-ADB5B2C9822D}" type="slidenum">
              <a:rPr lang="en-GB" smtClean="0"/>
              <a:t>7</a:t>
            </a:fld>
            <a:endParaRPr lang="en-GB"/>
          </a:p>
        </p:txBody>
      </p:sp>
    </p:spTree>
    <p:extLst>
      <p:ext uri="{BB962C8B-B14F-4D97-AF65-F5344CB8AC3E}">
        <p14:creationId xmlns:p14="http://schemas.microsoft.com/office/powerpoint/2010/main" val="1437162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There are mainly 3 types of implementing algorithm for decision tree.</a:t>
            </a:r>
          </a:p>
          <a:p>
            <a:r>
              <a:rPr lang="en-US" dirty="0"/>
              <a:t>The first one is called ID3, stands for iterative </a:t>
            </a:r>
            <a:r>
              <a:rPr lang="en-US" dirty="0" err="1"/>
              <a:t>dichotomiser</a:t>
            </a:r>
            <a:r>
              <a:rPr lang="en-US" dirty="0"/>
              <a:t> 3, which essentially uses the information gain by change in entropy. Entropy is this word that we always hear about but unsure what it is. Shannon, the father of Information Theory, defined the entropy with this probabilistic formula. Basically, it says that in a system, whenever you try to predict a certain state correctly by random, the more probable you are correct, the lower is the entropy. Lower entropy means more certainty and purity.</a:t>
            </a:r>
          </a:p>
          <a:p>
            <a:r>
              <a:rPr lang="en-US" dirty="0"/>
              <a:t>Click. For example, if we split a level of tree by an attribute A, and the result of split looks like this. Note that the color of the balls means the correct category that they must be. We know by our eyes that this classification is not very accurate, and how do we compute this accuracy? Here is where the entropy enters in the game. We obtain by a quick calculation that the entropy in this first box is 1. Let’s see if another attribute B makes better classification.</a:t>
            </a:r>
          </a:p>
        </p:txBody>
      </p:sp>
      <p:sp>
        <p:nvSpPr>
          <p:cNvPr id="4" name="Slide Number Placeholder 3"/>
          <p:cNvSpPr>
            <a:spLocks noGrp="1"/>
          </p:cNvSpPr>
          <p:nvPr>
            <p:ph type="sldNum" sz="quarter" idx="5"/>
          </p:nvPr>
        </p:nvSpPr>
        <p:spPr/>
        <p:txBody>
          <a:bodyPr/>
          <a:lstStyle/>
          <a:p>
            <a:fld id="{76682F04-6A67-4696-8350-ADB5B2C9822D}" type="slidenum">
              <a:rPr lang="en-GB" smtClean="0"/>
              <a:t>8</a:t>
            </a:fld>
            <a:endParaRPr lang="en-GB"/>
          </a:p>
        </p:txBody>
      </p:sp>
    </p:spTree>
    <p:extLst>
      <p:ext uri="{BB962C8B-B14F-4D97-AF65-F5344CB8AC3E}">
        <p14:creationId xmlns:p14="http://schemas.microsoft.com/office/powerpoint/2010/main" val="3094920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here it is obvious the balls are more correctly categorised, and effectively, the entropy is lower in this case.</a:t>
            </a:r>
          </a:p>
          <a:p>
            <a:r>
              <a:rPr lang="en-GB" dirty="0"/>
              <a:t>Knowing this property, the decision tree tries different attributes and test their Information Gain, this is the change in entropy. The attribute that can lower the most our uncertainty data will be our best choice. In this case, attribute B will be </a:t>
            </a:r>
            <a:r>
              <a:rPr lang="en-GB" dirty="0" err="1"/>
              <a:t>choosen</a:t>
            </a:r>
            <a:r>
              <a:rPr lang="en-GB" dirty="0"/>
              <a:t>.</a:t>
            </a:r>
          </a:p>
          <a:p>
            <a:r>
              <a:rPr lang="en-GB" dirty="0"/>
              <a:t>C4.5 really does the same thing, only that it optimises some biases that ID3 can have.</a:t>
            </a:r>
          </a:p>
          <a:p>
            <a:endParaRPr lang="en-US" dirty="0"/>
          </a:p>
        </p:txBody>
      </p:sp>
      <p:sp>
        <p:nvSpPr>
          <p:cNvPr id="4" name="Slide Number Placeholder 3"/>
          <p:cNvSpPr>
            <a:spLocks noGrp="1"/>
          </p:cNvSpPr>
          <p:nvPr>
            <p:ph type="sldNum" sz="quarter" idx="5"/>
          </p:nvPr>
        </p:nvSpPr>
        <p:spPr/>
        <p:txBody>
          <a:bodyPr/>
          <a:lstStyle/>
          <a:p>
            <a:fld id="{76682F04-6A67-4696-8350-ADB5B2C9822D}" type="slidenum">
              <a:rPr lang="en-GB" smtClean="0"/>
              <a:t>9</a:t>
            </a:fld>
            <a:endParaRPr lang="en-GB"/>
          </a:p>
        </p:txBody>
      </p:sp>
    </p:spTree>
    <p:extLst>
      <p:ext uri="{BB962C8B-B14F-4D97-AF65-F5344CB8AC3E}">
        <p14:creationId xmlns:p14="http://schemas.microsoft.com/office/powerpoint/2010/main" val="3478841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0D65A25-5B34-480B-8A82-D452FDC7444D}" type="datetimeFigureOut">
              <a:rPr lang="es-ES" smtClean="0"/>
              <a:t>18/01/2022</a:t>
            </a:fld>
            <a:endParaRPr lang="es-ES" dirty="0"/>
          </a:p>
        </p:txBody>
      </p:sp>
      <p:sp>
        <p:nvSpPr>
          <p:cNvPr id="5" name="Footer Placeholder 4"/>
          <p:cNvSpPr>
            <a:spLocks noGrp="1"/>
          </p:cNvSpPr>
          <p:nvPr>
            <p:ph type="ftr" sz="quarter" idx="11"/>
          </p:nvPr>
        </p:nvSpPr>
        <p:spPr>
          <a:xfrm>
            <a:off x="1876424" y="5410201"/>
            <a:ext cx="5124886" cy="365125"/>
          </a:xfrm>
        </p:spPr>
        <p:txBody>
          <a:bodyPr/>
          <a:lstStyle/>
          <a:p>
            <a:endParaRPr lang="es-ES" dirty="0"/>
          </a:p>
        </p:txBody>
      </p:sp>
      <p:sp>
        <p:nvSpPr>
          <p:cNvPr id="6" name="Slide Number Placeholder 5"/>
          <p:cNvSpPr>
            <a:spLocks noGrp="1"/>
          </p:cNvSpPr>
          <p:nvPr>
            <p:ph type="sldNum" sz="quarter" idx="12"/>
          </p:nvPr>
        </p:nvSpPr>
        <p:spPr>
          <a:xfrm>
            <a:off x="9896911" y="5410199"/>
            <a:ext cx="771089" cy="365125"/>
          </a:xfrm>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3974099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65A25-5B34-480B-8A82-D452FDC7444D}" type="datetimeFigureOut">
              <a:rPr lang="es-ES" smtClean="0"/>
              <a:t>18/01/2022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3505467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65A25-5B34-480B-8A82-D452FDC7444D}" type="datetimeFigureOut">
              <a:rPr lang="es-ES" smtClean="0"/>
              <a:t>18/01/2022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696930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65A25-5B34-480B-8A82-D452FDC7444D}" type="datetimeFigureOut">
              <a:rPr lang="es-ES" smtClean="0"/>
              <a:t>18/01/2022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5BB05D0-FA1B-41E6-AE35-D03615E0DEE0}" type="slidenum">
              <a:rPr lang="es-ES" smtClean="0"/>
              <a:t>‹#›</a:t>
            </a:fld>
            <a:endParaRPr lang="es-E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458286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65A25-5B34-480B-8A82-D452FDC7444D}" type="datetimeFigureOut">
              <a:rPr lang="es-ES" smtClean="0"/>
              <a:t>18/01/2022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3059482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0D65A25-5B34-480B-8A82-D452FDC7444D}" type="datetimeFigureOut">
              <a:rPr lang="es-ES" smtClean="0"/>
              <a:t>18/01/2022</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29896450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0D65A25-5B34-480B-8A82-D452FDC7444D}" type="datetimeFigureOut">
              <a:rPr lang="es-ES" smtClean="0"/>
              <a:t>18/01/2022</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3341918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65A25-5B34-480B-8A82-D452FDC7444D}" type="datetimeFigureOut">
              <a:rPr lang="es-ES" smtClean="0"/>
              <a:t>18/01/2022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4068780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65A25-5B34-480B-8A82-D452FDC7444D}" type="datetimeFigureOut">
              <a:rPr lang="es-ES" smtClean="0"/>
              <a:t>18/01/2022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3249493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65A25-5B34-480B-8A82-D452FDC7444D}" type="datetimeFigureOut">
              <a:rPr lang="es-ES" smtClean="0"/>
              <a:t>18/01/2022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3445453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D65A25-5B34-480B-8A82-D452FDC7444D}" type="datetimeFigureOut">
              <a:rPr lang="es-ES" smtClean="0"/>
              <a:t>18/01/2022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58851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D65A25-5B34-480B-8A82-D452FDC7444D}" type="datetimeFigureOut">
              <a:rPr lang="es-ES" smtClean="0"/>
              <a:t>18/01/2022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1688892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D65A25-5B34-480B-8A82-D452FDC7444D}" type="datetimeFigureOut">
              <a:rPr lang="es-ES" smtClean="0"/>
              <a:t>18/01/2022</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3565917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D65A25-5B34-480B-8A82-D452FDC7444D}" type="datetimeFigureOut">
              <a:rPr lang="es-ES" smtClean="0"/>
              <a:t>18/01/2022</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1804461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D65A25-5B34-480B-8A82-D452FDC7444D}" type="datetimeFigureOut">
              <a:rPr lang="es-ES" smtClean="0"/>
              <a:t>18/01/2022</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1085407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65A25-5B34-480B-8A82-D452FDC7444D}" type="datetimeFigureOut">
              <a:rPr lang="es-ES" smtClean="0"/>
              <a:t>18/01/2022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65071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65A25-5B34-480B-8A82-D452FDC7444D}" type="datetimeFigureOut">
              <a:rPr lang="es-ES" smtClean="0"/>
              <a:t>18/01/2022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485431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0D65A25-5B34-480B-8A82-D452FDC7444D}" type="datetimeFigureOut">
              <a:rPr lang="es-ES" smtClean="0"/>
              <a:t>18/01/2022</a:t>
            </a:fld>
            <a:endParaRPr lang="es-E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E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5BB05D0-FA1B-41E6-AE35-D03615E0DEE0}" type="slidenum">
              <a:rPr lang="es-ES" smtClean="0"/>
              <a:t>‹#›</a:t>
            </a:fld>
            <a:endParaRPr lang="es-ES" dirty="0"/>
          </a:p>
        </p:txBody>
      </p:sp>
    </p:spTree>
    <p:extLst>
      <p:ext uri="{BB962C8B-B14F-4D97-AF65-F5344CB8AC3E}">
        <p14:creationId xmlns:p14="http://schemas.microsoft.com/office/powerpoint/2010/main" val="103979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8" Type="http://schemas.openxmlformats.org/officeDocument/2006/relationships/hyperlink" Target="https://blog.csdn.net/jiaoyangwm/article/details/79525237" TargetMode="External"/><Relationship Id="rId3" Type="http://schemas.openxmlformats.org/officeDocument/2006/relationships/hyperlink" Target="https://www.ryanxin.cn/archives/283" TargetMode="External"/><Relationship Id="rId7" Type="http://schemas.openxmlformats.org/officeDocument/2006/relationships/hyperlink" Target="https://www.jianshu.com/p/655d8e555494" TargetMode="External"/><Relationship Id="rId2" Type="http://schemas.openxmlformats.org/officeDocument/2006/relationships/hyperlink" Target="https://www.geeksforgeeks.org/decision-tree/?ref=rp" TargetMode="External"/><Relationship Id="rId1" Type="http://schemas.openxmlformats.org/officeDocument/2006/relationships/slideLayout" Target="../slideLayouts/slideLayout2.xml"/><Relationship Id="rId6" Type="http://schemas.openxmlformats.org/officeDocument/2006/relationships/hyperlink" Target="https://zhuanlan.zhihu.com/p/30059442" TargetMode="External"/><Relationship Id="rId5" Type="http://schemas.openxmlformats.org/officeDocument/2006/relationships/hyperlink" Target="https://www.geeksforgeeks.org/decision-tree-implementation-python/" TargetMode="External"/><Relationship Id="rId4" Type="http://schemas.openxmlformats.org/officeDocument/2006/relationships/hyperlink" Target="https://www.geeksforgeeks.org/decision-tree-introduction-example/" TargetMode="External"/><Relationship Id="rId9" Type="http://schemas.openxmlformats.org/officeDocument/2006/relationships/hyperlink" Target="https://www.kaggle.com/c/titanic/overview"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D517F4-E2F7-4BA5-A8D4-2D6CDC93F097}"/>
              </a:ext>
            </a:extLst>
          </p:cNvPr>
          <p:cNvSpPr>
            <a:spLocks noGrp="1"/>
          </p:cNvSpPr>
          <p:nvPr>
            <p:ph type="subTitle" idx="1"/>
          </p:nvPr>
        </p:nvSpPr>
        <p:spPr>
          <a:xfrm>
            <a:off x="1876424" y="4749970"/>
            <a:ext cx="8791575" cy="507830"/>
          </a:xfrm>
        </p:spPr>
        <p:txBody>
          <a:bodyPr/>
          <a:lstStyle/>
          <a:p>
            <a:pPr algn="ctr"/>
            <a:r>
              <a:rPr lang="en-GB" dirty="0">
                <a:solidFill>
                  <a:schemeClr val="tx1"/>
                </a:solidFill>
              </a:rPr>
              <a:t>Week</a:t>
            </a:r>
            <a:r>
              <a:rPr lang="es-ES" dirty="0">
                <a:solidFill>
                  <a:schemeClr val="tx1"/>
                </a:solidFill>
              </a:rPr>
              <a:t> 6: </a:t>
            </a:r>
            <a:r>
              <a:rPr lang="en-GB" dirty="0">
                <a:solidFill>
                  <a:schemeClr val="tx1"/>
                </a:solidFill>
              </a:rPr>
              <a:t>Decision</a:t>
            </a:r>
            <a:r>
              <a:rPr lang="es-ES" dirty="0">
                <a:solidFill>
                  <a:schemeClr val="tx1"/>
                </a:solidFill>
              </a:rPr>
              <a:t> </a:t>
            </a:r>
            <a:r>
              <a:rPr lang="en-GB" dirty="0">
                <a:solidFill>
                  <a:schemeClr val="tx1"/>
                </a:solidFill>
              </a:rPr>
              <a:t>tree</a:t>
            </a:r>
            <a:endParaRPr lang="es-ES" dirty="0">
              <a:solidFill>
                <a:schemeClr val="tx1"/>
              </a:solidFill>
            </a:endParaRPr>
          </a:p>
        </p:txBody>
      </p:sp>
      <p:pic>
        <p:nvPicPr>
          <p:cNvPr id="4" name="Picture 5" descr="A picture containing drawing&#10;&#10;Description automatically generated">
            <a:extLst>
              <a:ext uri="{FF2B5EF4-FFF2-40B4-BE49-F238E27FC236}">
                <a16:creationId xmlns:a16="http://schemas.microsoft.com/office/drawing/2014/main" id="{EA692CF0-1D1D-4BC9-A22F-818FB1ED6356}"/>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568416" y="1391602"/>
            <a:ext cx="7055168" cy="2037398"/>
          </a:xfrm>
          <a:prstGeom prst="rect">
            <a:avLst/>
          </a:prstGeom>
        </p:spPr>
      </p:pic>
    </p:spTree>
    <p:extLst>
      <p:ext uri="{BB962C8B-B14F-4D97-AF65-F5344CB8AC3E}">
        <p14:creationId xmlns:p14="http://schemas.microsoft.com/office/powerpoint/2010/main" val="99182591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755BD-C46C-4969-88F5-0EEB8CB37B16}"/>
              </a:ext>
            </a:extLst>
          </p:cNvPr>
          <p:cNvSpPr>
            <a:spLocks noGrp="1"/>
          </p:cNvSpPr>
          <p:nvPr>
            <p:ph type="title"/>
          </p:nvPr>
        </p:nvSpPr>
        <p:spPr/>
        <p:txBody>
          <a:bodyPr/>
          <a:lstStyle/>
          <a:p>
            <a:pPr algn="ctr"/>
            <a:r>
              <a:rPr lang="en-US" altLang="zh-CN" dirty="0"/>
              <a:t>Types of decision tree algorithm</a:t>
            </a:r>
            <a:endParaRPr lang="en-US" dirty="0"/>
          </a:p>
        </p:txBody>
      </p:sp>
      <p:sp>
        <p:nvSpPr>
          <p:cNvPr id="3" name="Content Placeholder 2">
            <a:extLst>
              <a:ext uri="{FF2B5EF4-FFF2-40B4-BE49-F238E27FC236}">
                <a16:creationId xmlns:a16="http://schemas.microsoft.com/office/drawing/2014/main" id="{5B4EA9DA-4BD8-4047-9061-DF86FFEA21DA}"/>
              </a:ext>
            </a:extLst>
          </p:cNvPr>
          <p:cNvSpPr>
            <a:spLocks noGrp="1"/>
          </p:cNvSpPr>
          <p:nvPr>
            <p:ph idx="1"/>
          </p:nvPr>
        </p:nvSpPr>
        <p:spPr/>
        <p:txBody>
          <a:bodyPr>
            <a:normAutofit/>
          </a:bodyPr>
          <a:lstStyle/>
          <a:p>
            <a:r>
              <a:rPr lang="en-US" dirty="0"/>
              <a:t>Iterative </a:t>
            </a:r>
            <a:r>
              <a:rPr lang="en-US" dirty="0" err="1"/>
              <a:t>Dichotomiser</a:t>
            </a:r>
            <a:r>
              <a:rPr lang="en-US" dirty="0"/>
              <a:t> 3 </a:t>
            </a:r>
            <a:r>
              <a:rPr lang="es-ES" dirty="0"/>
              <a:t>(ID3): </a:t>
            </a:r>
            <a:r>
              <a:rPr lang="en-US" altLang="zh-CN" dirty="0"/>
              <a:t>Information Gain by change in entropy</a:t>
            </a:r>
          </a:p>
          <a:p>
            <a:r>
              <a:rPr lang="en-US" dirty="0"/>
              <a:t>C4.5: Following ID3 but use of Gain Ratio to improve</a:t>
            </a:r>
          </a:p>
          <a:p>
            <a:r>
              <a:rPr lang="en-US" dirty="0"/>
              <a:t>Classification and Regression Tree (CART): binary tree using GINI index</a:t>
            </a:r>
          </a:p>
        </p:txBody>
      </p:sp>
      <p:grpSp>
        <p:nvGrpSpPr>
          <p:cNvPr id="34" name="Group 33">
            <a:extLst>
              <a:ext uri="{FF2B5EF4-FFF2-40B4-BE49-F238E27FC236}">
                <a16:creationId xmlns:a16="http://schemas.microsoft.com/office/drawing/2014/main" id="{B7D4190C-5E16-49F1-A5DE-54BEF2FEB2B7}"/>
              </a:ext>
            </a:extLst>
          </p:cNvPr>
          <p:cNvGrpSpPr/>
          <p:nvPr/>
        </p:nvGrpSpPr>
        <p:grpSpPr>
          <a:xfrm>
            <a:off x="3801445" y="4668196"/>
            <a:ext cx="1423188" cy="1144744"/>
            <a:chOff x="5660904" y="4606901"/>
            <a:chExt cx="1423188" cy="1144744"/>
          </a:xfrm>
        </p:grpSpPr>
        <p:cxnSp>
          <p:nvCxnSpPr>
            <p:cNvPr id="6" name="Straight Arrow Connector 5">
              <a:extLst>
                <a:ext uri="{FF2B5EF4-FFF2-40B4-BE49-F238E27FC236}">
                  <a16:creationId xmlns:a16="http://schemas.microsoft.com/office/drawing/2014/main" id="{847A5B53-31BE-4DFF-B097-C7EFE1C0DF88}"/>
                </a:ext>
              </a:extLst>
            </p:cNvPr>
            <p:cNvCxnSpPr/>
            <p:nvPr/>
          </p:nvCxnSpPr>
          <p:spPr>
            <a:xfrm flipV="1">
              <a:off x="5660904" y="4606901"/>
              <a:ext cx="1389050" cy="57237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7" name="Straight Arrow Connector 6">
              <a:extLst>
                <a:ext uri="{FF2B5EF4-FFF2-40B4-BE49-F238E27FC236}">
                  <a16:creationId xmlns:a16="http://schemas.microsoft.com/office/drawing/2014/main" id="{8AB02331-4785-48C2-92F1-024B607A3265}"/>
                </a:ext>
              </a:extLst>
            </p:cNvPr>
            <p:cNvCxnSpPr>
              <a:cxnSpLocks/>
            </p:cNvCxnSpPr>
            <p:nvPr/>
          </p:nvCxnSpPr>
          <p:spPr>
            <a:xfrm>
              <a:off x="5695042" y="5179273"/>
              <a:ext cx="1389050" cy="57237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grpSp>
      <p:grpSp>
        <p:nvGrpSpPr>
          <p:cNvPr id="33" name="Group 32">
            <a:extLst>
              <a:ext uri="{FF2B5EF4-FFF2-40B4-BE49-F238E27FC236}">
                <a16:creationId xmlns:a16="http://schemas.microsoft.com/office/drawing/2014/main" id="{4B4D3D72-2F39-4040-BA2D-58B36AE8E34F}"/>
              </a:ext>
            </a:extLst>
          </p:cNvPr>
          <p:cNvGrpSpPr/>
          <p:nvPr/>
        </p:nvGrpSpPr>
        <p:grpSpPr>
          <a:xfrm>
            <a:off x="5228510" y="4330521"/>
            <a:ext cx="2168203" cy="1888128"/>
            <a:chOff x="7080499" y="4271853"/>
            <a:chExt cx="2168203" cy="1888128"/>
          </a:xfrm>
        </p:grpSpPr>
        <p:sp>
          <p:nvSpPr>
            <p:cNvPr id="8" name="Rectangle 7">
              <a:extLst>
                <a:ext uri="{FF2B5EF4-FFF2-40B4-BE49-F238E27FC236}">
                  <a16:creationId xmlns:a16="http://schemas.microsoft.com/office/drawing/2014/main" id="{7E61187B-FCC2-40AF-A673-B27791BC544E}"/>
                </a:ext>
              </a:extLst>
            </p:cNvPr>
            <p:cNvSpPr/>
            <p:nvPr/>
          </p:nvSpPr>
          <p:spPr>
            <a:xfrm>
              <a:off x="7084092" y="4271853"/>
              <a:ext cx="2164610" cy="8678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 name="Rectangle 8">
              <a:extLst>
                <a:ext uri="{FF2B5EF4-FFF2-40B4-BE49-F238E27FC236}">
                  <a16:creationId xmlns:a16="http://schemas.microsoft.com/office/drawing/2014/main" id="{90A12CD6-774D-4FA4-B5F5-63993423EE37}"/>
                </a:ext>
              </a:extLst>
            </p:cNvPr>
            <p:cNvSpPr/>
            <p:nvPr/>
          </p:nvSpPr>
          <p:spPr>
            <a:xfrm>
              <a:off x="7080499" y="5292117"/>
              <a:ext cx="2164610" cy="8678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554C870E-A2CA-4C03-9045-CB2DE8A3DE82}"/>
              </a:ext>
            </a:extLst>
          </p:cNvPr>
          <p:cNvGrpSpPr/>
          <p:nvPr/>
        </p:nvGrpSpPr>
        <p:grpSpPr>
          <a:xfrm>
            <a:off x="5481402" y="4414737"/>
            <a:ext cx="1738520" cy="1733767"/>
            <a:chOff x="7257843" y="4360648"/>
            <a:chExt cx="1738520" cy="1733767"/>
          </a:xfrm>
        </p:grpSpPr>
        <p:sp>
          <p:nvSpPr>
            <p:cNvPr id="10" name="Oval 9">
              <a:extLst>
                <a:ext uri="{FF2B5EF4-FFF2-40B4-BE49-F238E27FC236}">
                  <a16:creationId xmlns:a16="http://schemas.microsoft.com/office/drawing/2014/main" id="{8CDC4E63-1D45-40A4-A472-DD90F25BF207}"/>
                </a:ext>
              </a:extLst>
            </p:cNvPr>
            <p:cNvSpPr/>
            <p:nvPr/>
          </p:nvSpPr>
          <p:spPr>
            <a:xfrm>
              <a:off x="7257843" y="4419599"/>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7DEC31E-377A-4DB4-BFEF-C6FA701B8B22}"/>
                </a:ext>
              </a:extLst>
            </p:cNvPr>
            <p:cNvSpPr/>
            <p:nvPr/>
          </p:nvSpPr>
          <p:spPr>
            <a:xfrm>
              <a:off x="7671459" y="4538261"/>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CD005D9-8B36-45EA-A32B-01A14267AD8D}"/>
                </a:ext>
              </a:extLst>
            </p:cNvPr>
            <p:cNvSpPr/>
            <p:nvPr/>
          </p:nvSpPr>
          <p:spPr>
            <a:xfrm>
              <a:off x="8306880" y="4604372"/>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612A7561-DAAA-4E0C-9FA0-241C26C08837}"/>
                </a:ext>
              </a:extLst>
            </p:cNvPr>
            <p:cNvSpPr/>
            <p:nvPr/>
          </p:nvSpPr>
          <p:spPr>
            <a:xfrm>
              <a:off x="7268526" y="5424321"/>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8CB737D-AE68-4693-A404-7D205EFFCE49}"/>
                </a:ext>
              </a:extLst>
            </p:cNvPr>
            <p:cNvSpPr/>
            <p:nvPr/>
          </p:nvSpPr>
          <p:spPr>
            <a:xfrm>
              <a:off x="7974311" y="5718488"/>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52DF0EF-712F-4012-99A0-62A5DF8D093F}"/>
                </a:ext>
              </a:extLst>
            </p:cNvPr>
            <p:cNvSpPr/>
            <p:nvPr/>
          </p:nvSpPr>
          <p:spPr>
            <a:xfrm>
              <a:off x="8150289" y="5364831"/>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2E237E3-1DCA-41F5-AD9D-5049B84370E2}"/>
                </a:ext>
              </a:extLst>
            </p:cNvPr>
            <p:cNvSpPr/>
            <p:nvPr/>
          </p:nvSpPr>
          <p:spPr>
            <a:xfrm>
              <a:off x="8661316" y="5443870"/>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600AE41-C9E2-48C2-90D1-725C3C235869}"/>
                </a:ext>
              </a:extLst>
            </p:cNvPr>
            <p:cNvSpPr/>
            <p:nvPr/>
          </p:nvSpPr>
          <p:spPr>
            <a:xfrm>
              <a:off x="8034272" y="4360648"/>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300EACB-8000-41CB-B7B9-70D75FC2AF60}"/>
                </a:ext>
              </a:extLst>
            </p:cNvPr>
            <p:cNvSpPr/>
            <p:nvPr/>
          </p:nvSpPr>
          <p:spPr>
            <a:xfrm>
              <a:off x="8605811" y="4419599"/>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8D9CE97-C3DA-4A9A-897B-20B06EBB2111}"/>
                </a:ext>
              </a:extLst>
            </p:cNvPr>
            <p:cNvSpPr/>
            <p:nvPr/>
          </p:nvSpPr>
          <p:spPr>
            <a:xfrm>
              <a:off x="7991382" y="4768409"/>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8A2776E9-80A8-4FBD-AA90-A7B83229CC7A}"/>
                </a:ext>
              </a:extLst>
            </p:cNvPr>
            <p:cNvSpPr/>
            <p:nvPr/>
          </p:nvSpPr>
          <p:spPr>
            <a:xfrm>
              <a:off x="8474403" y="5759368"/>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45BC5DD-0B42-415F-8097-9553B13A198E}"/>
                </a:ext>
              </a:extLst>
            </p:cNvPr>
            <p:cNvSpPr/>
            <p:nvPr/>
          </p:nvSpPr>
          <p:spPr>
            <a:xfrm>
              <a:off x="7503935" y="5723533"/>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1077AF16-A3A6-4617-A452-9920498EF5F6}"/>
                </a:ext>
              </a:extLst>
            </p:cNvPr>
            <p:cNvSpPr/>
            <p:nvPr/>
          </p:nvSpPr>
          <p:spPr>
            <a:xfrm>
              <a:off x="7773582" y="5363644"/>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50E7B16-6D08-49FA-A0DC-70C4F2726379}"/>
                  </a:ext>
                </a:extLst>
              </p:cNvPr>
              <p:cNvSpPr txBox="1"/>
              <p:nvPr/>
            </p:nvSpPr>
            <p:spPr>
              <a:xfrm>
                <a:off x="7647634" y="4381462"/>
                <a:ext cx="2201949" cy="9540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𝐺</m:t>
                      </m:r>
                      <m:r>
                        <a:rPr lang="es-ES" b="0" i="1" smtClean="0">
                          <a:latin typeface="Cambria Math" panose="02040503050406030204" pitchFamily="18" charset="0"/>
                        </a:rPr>
                        <m:t>=1−</m:t>
                      </m:r>
                      <m:sSup>
                        <m:sSupPr>
                          <m:ctrlPr>
                            <a:rPr lang="es-ES" b="0" i="1" smtClean="0">
                              <a:latin typeface="Cambria Math" panose="02040503050406030204" pitchFamily="18" charset="0"/>
                            </a:rPr>
                          </m:ctrlPr>
                        </m:sSupPr>
                        <m:e>
                          <m:d>
                            <m:dPr>
                              <m:ctrlPr>
                                <a:rPr lang="es-ES" b="0" i="1" smtClean="0">
                                  <a:latin typeface="Cambria Math" panose="02040503050406030204" pitchFamily="18" charset="0"/>
                                </a:rPr>
                              </m:ctrlPr>
                            </m:dPr>
                            <m:e>
                              <m:f>
                                <m:fPr>
                                  <m:ctrlPr>
                                    <a:rPr lang="es-ES" b="0" i="1" smtClean="0">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2</m:t>
                                  </m:r>
                                </m:den>
                              </m:f>
                            </m:e>
                          </m:d>
                        </m:e>
                        <m:sup>
                          <m:r>
                            <a:rPr lang="es-ES" b="0" i="1" smtClean="0">
                              <a:latin typeface="Cambria Math" panose="02040503050406030204" pitchFamily="18" charset="0"/>
                            </a:rPr>
                            <m:t>2</m:t>
                          </m:r>
                        </m:sup>
                      </m:sSup>
                      <m:r>
                        <a:rPr lang="es-ES" b="0" i="1" smtClean="0">
                          <a:latin typeface="Cambria Math" panose="02040503050406030204" pitchFamily="18" charset="0"/>
                        </a:rPr>
                        <m:t>−</m:t>
                      </m:r>
                      <m:sSup>
                        <m:sSupPr>
                          <m:ctrlPr>
                            <a:rPr lang="es-ES" i="1">
                              <a:latin typeface="Cambria Math" panose="02040503050406030204" pitchFamily="18" charset="0"/>
                            </a:rPr>
                          </m:ctrlPr>
                        </m:sSupPr>
                        <m:e>
                          <m:d>
                            <m:dPr>
                              <m:ctrlPr>
                                <a:rPr lang="es-ES" i="1">
                                  <a:latin typeface="Cambria Math" panose="02040503050406030204" pitchFamily="18" charset="0"/>
                                </a:rPr>
                              </m:ctrlPr>
                            </m:dPr>
                            <m:e>
                              <m:f>
                                <m:fPr>
                                  <m:ctrlPr>
                                    <a:rPr lang="es-ES" i="1">
                                      <a:latin typeface="Cambria Math" panose="02040503050406030204" pitchFamily="18" charset="0"/>
                                    </a:rPr>
                                  </m:ctrlPr>
                                </m:fPr>
                                <m:num>
                                  <m:r>
                                    <a:rPr lang="es-ES" i="1">
                                      <a:latin typeface="Cambria Math" panose="02040503050406030204" pitchFamily="18" charset="0"/>
                                    </a:rPr>
                                    <m:t>1</m:t>
                                  </m:r>
                                </m:num>
                                <m:den>
                                  <m:r>
                                    <a:rPr lang="es-ES" i="1">
                                      <a:latin typeface="Cambria Math" panose="02040503050406030204" pitchFamily="18" charset="0"/>
                                    </a:rPr>
                                    <m:t>2</m:t>
                                  </m:r>
                                </m:den>
                              </m:f>
                            </m:e>
                          </m:d>
                        </m:e>
                        <m:sup>
                          <m:r>
                            <a:rPr lang="es-ES" i="1">
                              <a:latin typeface="Cambria Math" panose="02040503050406030204" pitchFamily="18" charset="0"/>
                            </a:rPr>
                            <m:t>2</m:t>
                          </m:r>
                        </m:sup>
                      </m:sSup>
                    </m:oMath>
                  </m:oMathPara>
                </a14:m>
                <a:endParaRPr lang="es-ES"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𝐺</m:t>
                      </m:r>
                      <m:r>
                        <a:rPr lang="es-ES" b="0" i="1" smtClean="0">
                          <a:latin typeface="Cambria Math" panose="02040503050406030204" pitchFamily="18" charset="0"/>
                        </a:rPr>
                        <m:t>=0.5</m:t>
                      </m:r>
                    </m:oMath>
                  </m:oMathPara>
                </a14:m>
                <a:endParaRPr lang="en-US" dirty="0"/>
              </a:p>
            </p:txBody>
          </p:sp>
        </mc:Choice>
        <mc:Fallback xmlns="">
          <p:sp>
            <p:nvSpPr>
              <p:cNvPr id="38" name="TextBox 37">
                <a:extLst>
                  <a:ext uri="{FF2B5EF4-FFF2-40B4-BE49-F238E27FC236}">
                    <a16:creationId xmlns:a16="http://schemas.microsoft.com/office/drawing/2014/main" id="{250E7B16-6D08-49FA-A0DC-70C4F2726379}"/>
                  </a:ext>
                </a:extLst>
              </p:cNvPr>
              <p:cNvSpPr txBox="1">
                <a:spLocks noRot="1" noChangeAspect="1" noMove="1" noResize="1" noEditPoints="1" noAdjustHandles="1" noChangeArrowheads="1" noChangeShapeType="1" noTextEdit="1"/>
              </p:cNvSpPr>
              <p:nvPr/>
            </p:nvSpPr>
            <p:spPr>
              <a:xfrm>
                <a:off x="7647634" y="4381462"/>
                <a:ext cx="2201949" cy="954044"/>
              </a:xfrm>
              <a:prstGeom prst="rect">
                <a:avLst/>
              </a:prstGeom>
              <a:blipFill>
                <a:blip r:embed="rId3"/>
                <a:stretch>
                  <a:fillRect b="-1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0918DF6-F0FC-435C-9F12-2346EE465E30}"/>
                  </a:ext>
                </a:extLst>
              </p:cNvPr>
              <p:cNvSpPr txBox="1"/>
              <p:nvPr/>
            </p:nvSpPr>
            <p:spPr>
              <a:xfrm>
                <a:off x="1450844" y="4757969"/>
                <a:ext cx="1988429" cy="10332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𝐺𝐼𝑁𝐼</m:t>
                      </m:r>
                      <m:r>
                        <a:rPr lang="es-ES" b="0" i="1" smtClean="0">
                          <a:latin typeface="Cambria Math" panose="02040503050406030204" pitchFamily="18" charset="0"/>
                        </a:rPr>
                        <m:t> </m:t>
                      </m:r>
                      <m:r>
                        <a:rPr lang="es-ES" b="0" i="1" smtClean="0">
                          <a:latin typeface="Cambria Math" panose="02040503050406030204" pitchFamily="18" charset="0"/>
                        </a:rPr>
                        <m:t>𝑖𝑛𝑑𝑒𝑥</m:t>
                      </m:r>
                      <m:r>
                        <a:rPr lang="es-ES" b="0" i="1" smtClean="0">
                          <a:latin typeface="Cambria Math" panose="02040503050406030204" pitchFamily="18" charset="0"/>
                        </a:rPr>
                        <m:t>:</m:t>
                      </m:r>
                    </m:oMath>
                  </m:oMathPara>
                </a14:m>
                <a:endParaRPr lang="es-ES" b="0" dirty="0"/>
              </a:p>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𝐺</m:t>
                      </m:r>
                      <m:r>
                        <a:rPr lang="es-ES" b="0" i="1" smtClean="0">
                          <a:latin typeface="Cambria Math" panose="02040503050406030204" pitchFamily="18" charset="0"/>
                        </a:rPr>
                        <m:t>=1−</m:t>
                      </m:r>
                      <m:nary>
                        <m:naryPr>
                          <m:chr m:val="∑"/>
                          <m:ctrlPr>
                            <a:rPr lang="es-ES" b="0" i="1" smtClean="0">
                              <a:latin typeface="Cambria Math" panose="02040503050406030204" pitchFamily="18" charset="0"/>
                            </a:rPr>
                          </m:ctrlPr>
                        </m:naryPr>
                        <m:sub>
                          <m:r>
                            <m:rPr>
                              <m:brk m:alnAt="23"/>
                            </m:rPr>
                            <a:rPr lang="es-ES" b="0" i="1" smtClean="0">
                              <a:latin typeface="Cambria Math" panose="02040503050406030204" pitchFamily="18" charset="0"/>
                            </a:rPr>
                            <m:t>𝑖</m:t>
                          </m:r>
                          <m:r>
                            <a:rPr lang="es-ES" b="0" i="1" smtClean="0">
                              <a:latin typeface="Cambria Math" panose="02040503050406030204" pitchFamily="18" charset="0"/>
                            </a:rPr>
                            <m:t>=1</m:t>
                          </m:r>
                        </m:sub>
                        <m:sup>
                          <m:r>
                            <a:rPr lang="es-ES" b="0" i="1" smtClean="0">
                              <a:latin typeface="Cambria Math" panose="02040503050406030204" pitchFamily="18" charset="0"/>
                            </a:rPr>
                            <m:t>𝑛</m:t>
                          </m:r>
                        </m:sup>
                        <m:e>
                          <m:sSup>
                            <m:sSupPr>
                              <m:ctrlPr>
                                <a:rPr lang="es-ES" b="0" i="1" smtClean="0">
                                  <a:latin typeface="Cambria Math" panose="02040503050406030204" pitchFamily="18" charset="0"/>
                                </a:rPr>
                              </m:ctrlPr>
                            </m:sSupPr>
                            <m:e>
                              <m:r>
                                <a:rPr lang="es-ES" i="1">
                                  <a:latin typeface="Cambria Math" panose="02040503050406030204" pitchFamily="18" charset="0"/>
                                </a:rPr>
                                <m:t>𝑃</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𝑋</m:t>
                                      </m:r>
                                    </m:e>
                                    <m:sub>
                                      <m:r>
                                        <a:rPr lang="es-ES" i="1">
                                          <a:latin typeface="Cambria Math" panose="02040503050406030204" pitchFamily="18" charset="0"/>
                                        </a:rPr>
                                        <m:t>𝑖</m:t>
                                      </m:r>
                                    </m:sub>
                                  </m:sSub>
                                </m:e>
                              </m:d>
                            </m:e>
                            <m:sup>
                              <m:r>
                                <a:rPr lang="es-ES" b="0" i="1" smtClean="0">
                                  <a:latin typeface="Cambria Math" panose="02040503050406030204" pitchFamily="18" charset="0"/>
                                </a:rPr>
                                <m:t>2</m:t>
                              </m:r>
                            </m:sup>
                          </m:sSup>
                        </m:e>
                      </m:nary>
                    </m:oMath>
                  </m:oMathPara>
                </a14:m>
                <a:endParaRPr lang="en-US" dirty="0"/>
              </a:p>
            </p:txBody>
          </p:sp>
        </mc:Choice>
        <mc:Fallback xmlns="">
          <p:sp>
            <p:nvSpPr>
              <p:cNvPr id="26" name="TextBox 25">
                <a:extLst>
                  <a:ext uri="{FF2B5EF4-FFF2-40B4-BE49-F238E27FC236}">
                    <a16:creationId xmlns:a16="http://schemas.microsoft.com/office/drawing/2014/main" id="{00918DF6-F0FC-435C-9F12-2346EE465E30}"/>
                  </a:ext>
                </a:extLst>
              </p:cNvPr>
              <p:cNvSpPr txBox="1">
                <a:spLocks noRot="1" noChangeAspect="1" noMove="1" noResize="1" noEditPoints="1" noAdjustHandles="1" noChangeArrowheads="1" noChangeShapeType="1" noTextEdit="1"/>
              </p:cNvSpPr>
              <p:nvPr/>
            </p:nvSpPr>
            <p:spPr>
              <a:xfrm>
                <a:off x="1450844" y="4757969"/>
                <a:ext cx="1988429" cy="10332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12789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randombar(horizontal)">
                                      <p:cBhvr>
                                        <p:cTn id="11" dur="500"/>
                                        <p:tgtEl>
                                          <p:spTgt spid="33"/>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randombar(horizontal)">
                                      <p:cBhvr>
                                        <p:cTn id="15" dur="500"/>
                                        <p:tgtEl>
                                          <p:spTgt spid="32"/>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1000"/>
                                        <p:tgtEl>
                                          <p:spTgt spid="38"/>
                                        </p:tgtEl>
                                      </p:cBhvr>
                                    </p:animEffect>
                                    <p:anim calcmode="lin" valueType="num">
                                      <p:cBhvr>
                                        <p:cTn id="20" dur="1000" fill="hold"/>
                                        <p:tgtEl>
                                          <p:spTgt spid="38"/>
                                        </p:tgtEl>
                                        <p:attrNameLst>
                                          <p:attrName>ppt_x</p:attrName>
                                        </p:attrNameLst>
                                      </p:cBhvr>
                                      <p:tavLst>
                                        <p:tav tm="0">
                                          <p:val>
                                            <p:strVal val="#ppt_x"/>
                                          </p:val>
                                        </p:tav>
                                        <p:tav tm="100000">
                                          <p:val>
                                            <p:strVal val="#ppt_x"/>
                                          </p:val>
                                        </p:tav>
                                      </p:tavLst>
                                    </p:anim>
                                    <p:anim calcmode="lin" valueType="num">
                                      <p:cBhvr>
                                        <p:cTn id="21"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755BD-C46C-4969-88F5-0EEB8CB37B16}"/>
              </a:ext>
            </a:extLst>
          </p:cNvPr>
          <p:cNvSpPr>
            <a:spLocks noGrp="1"/>
          </p:cNvSpPr>
          <p:nvPr>
            <p:ph type="title"/>
          </p:nvPr>
        </p:nvSpPr>
        <p:spPr/>
        <p:txBody>
          <a:bodyPr/>
          <a:lstStyle/>
          <a:p>
            <a:pPr algn="ctr"/>
            <a:r>
              <a:rPr lang="en-US" altLang="zh-CN" dirty="0"/>
              <a:t>Types of decision tree algorithm</a:t>
            </a:r>
            <a:endParaRPr lang="en-US" dirty="0"/>
          </a:p>
        </p:txBody>
      </p:sp>
      <p:sp>
        <p:nvSpPr>
          <p:cNvPr id="3" name="Content Placeholder 2">
            <a:extLst>
              <a:ext uri="{FF2B5EF4-FFF2-40B4-BE49-F238E27FC236}">
                <a16:creationId xmlns:a16="http://schemas.microsoft.com/office/drawing/2014/main" id="{5B4EA9DA-4BD8-4047-9061-DF86FFEA21DA}"/>
              </a:ext>
            </a:extLst>
          </p:cNvPr>
          <p:cNvSpPr>
            <a:spLocks noGrp="1"/>
          </p:cNvSpPr>
          <p:nvPr>
            <p:ph idx="1"/>
          </p:nvPr>
        </p:nvSpPr>
        <p:spPr/>
        <p:txBody>
          <a:bodyPr>
            <a:normAutofit/>
          </a:bodyPr>
          <a:lstStyle/>
          <a:p>
            <a:r>
              <a:rPr lang="en-US" dirty="0"/>
              <a:t>Iterative </a:t>
            </a:r>
            <a:r>
              <a:rPr lang="en-US" dirty="0" err="1"/>
              <a:t>Dichotomiser</a:t>
            </a:r>
            <a:r>
              <a:rPr lang="en-US" dirty="0"/>
              <a:t> 3 </a:t>
            </a:r>
            <a:r>
              <a:rPr lang="es-ES" dirty="0"/>
              <a:t>(ID3): </a:t>
            </a:r>
            <a:r>
              <a:rPr lang="en-US" altLang="zh-CN" dirty="0"/>
              <a:t>Information Gain by change in entropy</a:t>
            </a:r>
          </a:p>
          <a:p>
            <a:r>
              <a:rPr lang="en-US" dirty="0"/>
              <a:t>C4.5: Following ID3 but use of Gain Ratio to improve</a:t>
            </a:r>
          </a:p>
          <a:p>
            <a:r>
              <a:rPr lang="en-US" dirty="0"/>
              <a:t>Classification and Regression Tree (CART): binary tree using GINI index</a:t>
            </a:r>
          </a:p>
        </p:txBody>
      </p:sp>
      <p:grpSp>
        <p:nvGrpSpPr>
          <p:cNvPr id="34" name="Group 33">
            <a:extLst>
              <a:ext uri="{FF2B5EF4-FFF2-40B4-BE49-F238E27FC236}">
                <a16:creationId xmlns:a16="http://schemas.microsoft.com/office/drawing/2014/main" id="{B7D4190C-5E16-49F1-A5DE-54BEF2FEB2B7}"/>
              </a:ext>
            </a:extLst>
          </p:cNvPr>
          <p:cNvGrpSpPr/>
          <p:nvPr/>
        </p:nvGrpSpPr>
        <p:grpSpPr>
          <a:xfrm>
            <a:off x="3801445" y="4668196"/>
            <a:ext cx="1423188" cy="1144744"/>
            <a:chOff x="5660904" y="4606901"/>
            <a:chExt cx="1423188" cy="1144744"/>
          </a:xfrm>
        </p:grpSpPr>
        <p:cxnSp>
          <p:nvCxnSpPr>
            <p:cNvPr id="6" name="Straight Arrow Connector 5">
              <a:extLst>
                <a:ext uri="{FF2B5EF4-FFF2-40B4-BE49-F238E27FC236}">
                  <a16:creationId xmlns:a16="http://schemas.microsoft.com/office/drawing/2014/main" id="{847A5B53-31BE-4DFF-B097-C7EFE1C0DF88}"/>
                </a:ext>
              </a:extLst>
            </p:cNvPr>
            <p:cNvCxnSpPr/>
            <p:nvPr/>
          </p:nvCxnSpPr>
          <p:spPr>
            <a:xfrm flipV="1">
              <a:off x="5660904" y="4606901"/>
              <a:ext cx="1389050" cy="57237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7" name="Straight Arrow Connector 6">
              <a:extLst>
                <a:ext uri="{FF2B5EF4-FFF2-40B4-BE49-F238E27FC236}">
                  <a16:creationId xmlns:a16="http://schemas.microsoft.com/office/drawing/2014/main" id="{8AB02331-4785-48C2-92F1-024B607A3265}"/>
                </a:ext>
              </a:extLst>
            </p:cNvPr>
            <p:cNvCxnSpPr>
              <a:cxnSpLocks/>
            </p:cNvCxnSpPr>
            <p:nvPr/>
          </p:nvCxnSpPr>
          <p:spPr>
            <a:xfrm>
              <a:off x="5695042" y="5179273"/>
              <a:ext cx="1389050" cy="57237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grpSp>
      <p:grpSp>
        <p:nvGrpSpPr>
          <p:cNvPr id="33" name="Group 32">
            <a:extLst>
              <a:ext uri="{FF2B5EF4-FFF2-40B4-BE49-F238E27FC236}">
                <a16:creationId xmlns:a16="http://schemas.microsoft.com/office/drawing/2014/main" id="{4B4D3D72-2F39-4040-BA2D-58B36AE8E34F}"/>
              </a:ext>
            </a:extLst>
          </p:cNvPr>
          <p:cNvGrpSpPr/>
          <p:nvPr/>
        </p:nvGrpSpPr>
        <p:grpSpPr>
          <a:xfrm>
            <a:off x="5228510" y="4330521"/>
            <a:ext cx="2168203" cy="1888128"/>
            <a:chOff x="7080499" y="4271853"/>
            <a:chExt cx="2168203" cy="1888128"/>
          </a:xfrm>
        </p:grpSpPr>
        <p:sp>
          <p:nvSpPr>
            <p:cNvPr id="8" name="Rectangle 7">
              <a:extLst>
                <a:ext uri="{FF2B5EF4-FFF2-40B4-BE49-F238E27FC236}">
                  <a16:creationId xmlns:a16="http://schemas.microsoft.com/office/drawing/2014/main" id="{7E61187B-FCC2-40AF-A673-B27791BC544E}"/>
                </a:ext>
              </a:extLst>
            </p:cNvPr>
            <p:cNvSpPr/>
            <p:nvPr/>
          </p:nvSpPr>
          <p:spPr>
            <a:xfrm>
              <a:off x="7084092" y="4271853"/>
              <a:ext cx="2164610" cy="8678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 name="Rectangle 8">
              <a:extLst>
                <a:ext uri="{FF2B5EF4-FFF2-40B4-BE49-F238E27FC236}">
                  <a16:creationId xmlns:a16="http://schemas.microsoft.com/office/drawing/2014/main" id="{90A12CD6-774D-4FA4-B5F5-63993423EE37}"/>
                </a:ext>
              </a:extLst>
            </p:cNvPr>
            <p:cNvSpPr/>
            <p:nvPr/>
          </p:nvSpPr>
          <p:spPr>
            <a:xfrm>
              <a:off x="7080499" y="5292117"/>
              <a:ext cx="2164610" cy="8678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50E7B16-6D08-49FA-A0DC-70C4F2726379}"/>
                  </a:ext>
                </a:extLst>
              </p:cNvPr>
              <p:cNvSpPr txBox="1"/>
              <p:nvPr/>
            </p:nvSpPr>
            <p:spPr>
              <a:xfrm>
                <a:off x="7647634" y="4381462"/>
                <a:ext cx="2285305" cy="9540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𝐺</m:t>
                      </m:r>
                      <m:r>
                        <a:rPr lang="es-ES" b="0" i="1" smtClean="0">
                          <a:latin typeface="Cambria Math" panose="02040503050406030204" pitchFamily="18" charset="0"/>
                        </a:rPr>
                        <m:t>=1−</m:t>
                      </m:r>
                      <m:sSup>
                        <m:sSupPr>
                          <m:ctrlPr>
                            <a:rPr lang="es-ES" b="0" i="1" smtClean="0">
                              <a:latin typeface="Cambria Math" panose="02040503050406030204" pitchFamily="18" charset="0"/>
                            </a:rPr>
                          </m:ctrlPr>
                        </m:sSupPr>
                        <m:e>
                          <m:d>
                            <m:dPr>
                              <m:ctrlPr>
                                <a:rPr lang="es-ES" b="0" i="1" smtClean="0">
                                  <a:latin typeface="Cambria Math" panose="02040503050406030204" pitchFamily="18" charset="0"/>
                                </a:rPr>
                              </m:ctrlPr>
                            </m:dPr>
                            <m:e>
                              <m:f>
                                <m:fPr>
                                  <m:ctrlPr>
                                    <a:rPr lang="es-ES" b="0" i="1" smtClean="0">
                                      <a:latin typeface="Cambria Math" panose="02040503050406030204" pitchFamily="18" charset="0"/>
                                    </a:rPr>
                                  </m:ctrlPr>
                                </m:fPr>
                                <m:num>
                                  <m:r>
                                    <a:rPr lang="es-ES" b="0" i="1" smtClean="0">
                                      <a:latin typeface="Cambria Math" panose="02040503050406030204" pitchFamily="18" charset="0"/>
                                    </a:rPr>
                                    <m:t>5</m:t>
                                  </m:r>
                                </m:num>
                                <m:den>
                                  <m:r>
                                    <a:rPr lang="es-ES" b="0" i="1" smtClean="0">
                                      <a:latin typeface="Cambria Math" panose="02040503050406030204" pitchFamily="18" charset="0"/>
                                    </a:rPr>
                                    <m:t>6</m:t>
                                  </m:r>
                                </m:den>
                              </m:f>
                            </m:e>
                          </m:d>
                        </m:e>
                        <m:sup>
                          <m:r>
                            <a:rPr lang="es-ES" b="0" i="1" smtClean="0">
                              <a:latin typeface="Cambria Math" panose="02040503050406030204" pitchFamily="18" charset="0"/>
                            </a:rPr>
                            <m:t>2</m:t>
                          </m:r>
                        </m:sup>
                      </m:sSup>
                      <m:r>
                        <a:rPr lang="es-ES" b="0" i="1" smtClean="0">
                          <a:latin typeface="Cambria Math" panose="02040503050406030204" pitchFamily="18" charset="0"/>
                        </a:rPr>
                        <m:t>−</m:t>
                      </m:r>
                      <m:sSup>
                        <m:sSupPr>
                          <m:ctrlPr>
                            <a:rPr lang="es-ES" i="1">
                              <a:latin typeface="Cambria Math" panose="02040503050406030204" pitchFamily="18" charset="0"/>
                            </a:rPr>
                          </m:ctrlPr>
                        </m:sSupPr>
                        <m:e>
                          <m:d>
                            <m:dPr>
                              <m:ctrlPr>
                                <a:rPr lang="es-ES" i="1">
                                  <a:latin typeface="Cambria Math" panose="02040503050406030204" pitchFamily="18" charset="0"/>
                                </a:rPr>
                              </m:ctrlPr>
                            </m:dPr>
                            <m:e>
                              <m:f>
                                <m:fPr>
                                  <m:ctrlPr>
                                    <a:rPr lang="es-ES" i="1">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6</m:t>
                                  </m:r>
                                </m:den>
                              </m:f>
                            </m:e>
                          </m:d>
                        </m:e>
                        <m:sup>
                          <m:r>
                            <a:rPr lang="es-ES" i="1">
                              <a:latin typeface="Cambria Math" panose="02040503050406030204" pitchFamily="18" charset="0"/>
                            </a:rPr>
                            <m:t>2</m:t>
                          </m:r>
                        </m:sup>
                      </m:sSup>
                    </m:oMath>
                  </m:oMathPara>
                </a14:m>
                <a:endParaRPr lang="es-ES"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𝐺</m:t>
                      </m:r>
                      <m:r>
                        <a:rPr lang="es-ES" b="0" i="1" smtClean="0">
                          <a:latin typeface="Cambria Math" panose="02040503050406030204" pitchFamily="18" charset="0"/>
                        </a:rPr>
                        <m:t>=0.28</m:t>
                      </m:r>
                    </m:oMath>
                  </m:oMathPara>
                </a14:m>
                <a:endParaRPr lang="en-US" dirty="0"/>
              </a:p>
            </p:txBody>
          </p:sp>
        </mc:Choice>
        <mc:Fallback xmlns="">
          <p:sp>
            <p:nvSpPr>
              <p:cNvPr id="38" name="TextBox 37">
                <a:extLst>
                  <a:ext uri="{FF2B5EF4-FFF2-40B4-BE49-F238E27FC236}">
                    <a16:creationId xmlns:a16="http://schemas.microsoft.com/office/drawing/2014/main" id="{250E7B16-6D08-49FA-A0DC-70C4F2726379}"/>
                  </a:ext>
                </a:extLst>
              </p:cNvPr>
              <p:cNvSpPr txBox="1">
                <a:spLocks noRot="1" noChangeAspect="1" noMove="1" noResize="1" noEditPoints="1" noAdjustHandles="1" noChangeArrowheads="1" noChangeShapeType="1" noTextEdit="1"/>
              </p:cNvSpPr>
              <p:nvPr/>
            </p:nvSpPr>
            <p:spPr>
              <a:xfrm>
                <a:off x="7647634" y="4381462"/>
                <a:ext cx="2285305" cy="954044"/>
              </a:xfrm>
              <a:prstGeom prst="rect">
                <a:avLst/>
              </a:prstGeom>
              <a:blipFill>
                <a:blip r:embed="rId3"/>
                <a:stretch>
                  <a:fillRect b="-12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0918DF6-F0FC-435C-9F12-2346EE465E30}"/>
                  </a:ext>
                </a:extLst>
              </p:cNvPr>
              <p:cNvSpPr txBox="1"/>
              <p:nvPr/>
            </p:nvSpPr>
            <p:spPr>
              <a:xfrm>
                <a:off x="1450844" y="4757969"/>
                <a:ext cx="1988429" cy="10332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𝐺𝐼𝑁𝐼</m:t>
                      </m:r>
                      <m:r>
                        <a:rPr lang="es-ES" b="0" i="1" smtClean="0">
                          <a:latin typeface="Cambria Math" panose="02040503050406030204" pitchFamily="18" charset="0"/>
                        </a:rPr>
                        <m:t> </m:t>
                      </m:r>
                      <m:r>
                        <a:rPr lang="es-ES" b="0" i="1" smtClean="0">
                          <a:latin typeface="Cambria Math" panose="02040503050406030204" pitchFamily="18" charset="0"/>
                        </a:rPr>
                        <m:t>𝑖𝑛𝑑𝑒𝑥</m:t>
                      </m:r>
                      <m:r>
                        <a:rPr lang="es-ES" b="0" i="1" smtClean="0">
                          <a:latin typeface="Cambria Math" panose="02040503050406030204" pitchFamily="18" charset="0"/>
                        </a:rPr>
                        <m:t>:</m:t>
                      </m:r>
                    </m:oMath>
                  </m:oMathPara>
                </a14:m>
                <a:endParaRPr lang="es-ES" b="0" dirty="0"/>
              </a:p>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𝐺</m:t>
                      </m:r>
                      <m:r>
                        <a:rPr lang="es-ES" b="0" i="1" smtClean="0">
                          <a:latin typeface="Cambria Math" panose="02040503050406030204" pitchFamily="18" charset="0"/>
                        </a:rPr>
                        <m:t>=1−</m:t>
                      </m:r>
                      <m:nary>
                        <m:naryPr>
                          <m:chr m:val="∑"/>
                          <m:ctrlPr>
                            <a:rPr lang="es-ES" b="0" i="1" smtClean="0">
                              <a:latin typeface="Cambria Math" panose="02040503050406030204" pitchFamily="18" charset="0"/>
                            </a:rPr>
                          </m:ctrlPr>
                        </m:naryPr>
                        <m:sub>
                          <m:r>
                            <m:rPr>
                              <m:brk m:alnAt="23"/>
                            </m:rPr>
                            <a:rPr lang="es-ES" b="0" i="1" smtClean="0">
                              <a:latin typeface="Cambria Math" panose="02040503050406030204" pitchFamily="18" charset="0"/>
                            </a:rPr>
                            <m:t>𝑖</m:t>
                          </m:r>
                          <m:r>
                            <a:rPr lang="es-ES" b="0" i="1" smtClean="0">
                              <a:latin typeface="Cambria Math" panose="02040503050406030204" pitchFamily="18" charset="0"/>
                            </a:rPr>
                            <m:t>=1</m:t>
                          </m:r>
                        </m:sub>
                        <m:sup>
                          <m:r>
                            <a:rPr lang="es-ES" b="0" i="1" smtClean="0">
                              <a:latin typeface="Cambria Math" panose="02040503050406030204" pitchFamily="18" charset="0"/>
                            </a:rPr>
                            <m:t>𝑛</m:t>
                          </m:r>
                        </m:sup>
                        <m:e>
                          <m:sSup>
                            <m:sSupPr>
                              <m:ctrlPr>
                                <a:rPr lang="es-ES" b="0" i="1" smtClean="0">
                                  <a:latin typeface="Cambria Math" panose="02040503050406030204" pitchFamily="18" charset="0"/>
                                </a:rPr>
                              </m:ctrlPr>
                            </m:sSupPr>
                            <m:e>
                              <m:r>
                                <a:rPr lang="es-ES" i="1">
                                  <a:latin typeface="Cambria Math" panose="02040503050406030204" pitchFamily="18" charset="0"/>
                                </a:rPr>
                                <m:t>𝑃</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𝑋</m:t>
                                      </m:r>
                                    </m:e>
                                    <m:sub>
                                      <m:r>
                                        <a:rPr lang="es-ES" i="1">
                                          <a:latin typeface="Cambria Math" panose="02040503050406030204" pitchFamily="18" charset="0"/>
                                        </a:rPr>
                                        <m:t>𝑖</m:t>
                                      </m:r>
                                    </m:sub>
                                  </m:sSub>
                                </m:e>
                              </m:d>
                            </m:e>
                            <m:sup>
                              <m:r>
                                <a:rPr lang="es-ES" b="0" i="1" smtClean="0">
                                  <a:latin typeface="Cambria Math" panose="02040503050406030204" pitchFamily="18" charset="0"/>
                                </a:rPr>
                                <m:t>2</m:t>
                              </m:r>
                            </m:sup>
                          </m:sSup>
                        </m:e>
                      </m:nary>
                    </m:oMath>
                  </m:oMathPara>
                </a14:m>
                <a:endParaRPr lang="en-US" dirty="0"/>
              </a:p>
            </p:txBody>
          </p:sp>
        </mc:Choice>
        <mc:Fallback xmlns="">
          <p:sp>
            <p:nvSpPr>
              <p:cNvPr id="26" name="TextBox 25">
                <a:extLst>
                  <a:ext uri="{FF2B5EF4-FFF2-40B4-BE49-F238E27FC236}">
                    <a16:creationId xmlns:a16="http://schemas.microsoft.com/office/drawing/2014/main" id="{00918DF6-F0FC-435C-9F12-2346EE465E30}"/>
                  </a:ext>
                </a:extLst>
              </p:cNvPr>
              <p:cNvSpPr txBox="1">
                <a:spLocks noRot="1" noChangeAspect="1" noMove="1" noResize="1" noEditPoints="1" noAdjustHandles="1" noChangeArrowheads="1" noChangeShapeType="1" noTextEdit="1"/>
              </p:cNvSpPr>
              <p:nvPr/>
            </p:nvSpPr>
            <p:spPr>
              <a:xfrm>
                <a:off x="1450844" y="4757969"/>
                <a:ext cx="1988429" cy="1033232"/>
              </a:xfrm>
              <a:prstGeom prst="rect">
                <a:avLst/>
              </a:prstGeom>
              <a:blipFill>
                <a:blip r:embed="rId4"/>
                <a:stretch>
                  <a:fillRect/>
                </a:stretch>
              </a:blipFill>
            </p:spPr>
            <p:txBody>
              <a:bodyPr/>
              <a:lstStyle/>
              <a:p>
                <a:r>
                  <a:rPr lang="en-US">
                    <a:noFill/>
                  </a:rPr>
                  <a:t> </a:t>
                </a:r>
              </a:p>
            </p:txBody>
          </p:sp>
        </mc:Fallback>
      </mc:AlternateContent>
      <p:grpSp>
        <p:nvGrpSpPr>
          <p:cNvPr id="35" name="Group 34">
            <a:extLst>
              <a:ext uri="{FF2B5EF4-FFF2-40B4-BE49-F238E27FC236}">
                <a16:creationId xmlns:a16="http://schemas.microsoft.com/office/drawing/2014/main" id="{397A920E-9155-4A1E-B677-3F67C6A2670A}"/>
              </a:ext>
            </a:extLst>
          </p:cNvPr>
          <p:cNvGrpSpPr/>
          <p:nvPr/>
        </p:nvGrpSpPr>
        <p:grpSpPr>
          <a:xfrm>
            <a:off x="5458543" y="4390732"/>
            <a:ext cx="1855867" cy="1767705"/>
            <a:chOff x="6346685" y="4397148"/>
            <a:chExt cx="1855867" cy="1767705"/>
          </a:xfrm>
        </p:grpSpPr>
        <p:sp>
          <p:nvSpPr>
            <p:cNvPr id="36" name="Oval 35">
              <a:extLst>
                <a:ext uri="{FF2B5EF4-FFF2-40B4-BE49-F238E27FC236}">
                  <a16:creationId xmlns:a16="http://schemas.microsoft.com/office/drawing/2014/main" id="{008BC794-96F6-4B82-9C0D-3B296A3C03F4}"/>
                </a:ext>
              </a:extLst>
            </p:cNvPr>
            <p:cNvSpPr/>
            <p:nvPr/>
          </p:nvSpPr>
          <p:spPr>
            <a:xfrm>
              <a:off x="6356133" y="4466652"/>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225D2FBB-5664-4F17-9D0B-3BE44B8FA43C}"/>
                </a:ext>
              </a:extLst>
            </p:cNvPr>
            <p:cNvSpPr/>
            <p:nvPr/>
          </p:nvSpPr>
          <p:spPr>
            <a:xfrm>
              <a:off x="6687815" y="4775309"/>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82B54B39-9823-4C38-B0F9-0A32DC45761C}"/>
                </a:ext>
              </a:extLst>
            </p:cNvPr>
            <p:cNvSpPr/>
            <p:nvPr/>
          </p:nvSpPr>
          <p:spPr>
            <a:xfrm>
              <a:off x="7005764" y="4397148"/>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8D9359B7-AB9C-42F8-89BD-7F5E4846F250}"/>
                </a:ext>
              </a:extLst>
            </p:cNvPr>
            <p:cNvSpPr/>
            <p:nvPr/>
          </p:nvSpPr>
          <p:spPr>
            <a:xfrm>
              <a:off x="7782670" y="4408905"/>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21378F57-CA97-4DD3-BD13-E5C53C296B72}"/>
                </a:ext>
              </a:extLst>
            </p:cNvPr>
            <p:cNvSpPr/>
            <p:nvPr/>
          </p:nvSpPr>
          <p:spPr>
            <a:xfrm>
              <a:off x="7072601" y="5765541"/>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C82D2E10-5A54-4A4E-834F-B67A72E6746F}"/>
                </a:ext>
              </a:extLst>
            </p:cNvPr>
            <p:cNvSpPr/>
            <p:nvPr/>
          </p:nvSpPr>
          <p:spPr>
            <a:xfrm>
              <a:off x="7248579" y="5411884"/>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5518AB49-37F3-41CB-930D-3225B9DC245C}"/>
                </a:ext>
              </a:extLst>
            </p:cNvPr>
            <p:cNvSpPr/>
            <p:nvPr/>
          </p:nvSpPr>
          <p:spPr>
            <a:xfrm>
              <a:off x="7610742" y="4781015"/>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F7C6EA1D-6A29-4AA2-A198-5B319EDAB942}"/>
                </a:ext>
              </a:extLst>
            </p:cNvPr>
            <p:cNvSpPr/>
            <p:nvPr/>
          </p:nvSpPr>
          <p:spPr>
            <a:xfrm>
              <a:off x="7183945" y="4774286"/>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6C485697-7B50-43CF-9083-BEC1CD496EFB}"/>
                </a:ext>
              </a:extLst>
            </p:cNvPr>
            <p:cNvSpPr/>
            <p:nvPr/>
          </p:nvSpPr>
          <p:spPr>
            <a:xfrm>
              <a:off x="7867505" y="5430494"/>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6B67C11B-CA4E-4443-9304-49CB6EB39314}"/>
                </a:ext>
              </a:extLst>
            </p:cNvPr>
            <p:cNvSpPr/>
            <p:nvPr/>
          </p:nvSpPr>
          <p:spPr>
            <a:xfrm>
              <a:off x="7583626" y="5829806"/>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49087F92-03DA-4E7D-973E-959090E81464}"/>
                </a:ext>
              </a:extLst>
            </p:cNvPr>
            <p:cNvSpPr/>
            <p:nvPr/>
          </p:nvSpPr>
          <p:spPr>
            <a:xfrm>
              <a:off x="6346685" y="5442757"/>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D2136F37-A3FE-4F78-BD4D-6DE43BB2D26E}"/>
                </a:ext>
              </a:extLst>
            </p:cNvPr>
            <p:cNvSpPr/>
            <p:nvPr/>
          </p:nvSpPr>
          <p:spPr>
            <a:xfrm>
              <a:off x="6602225" y="5770586"/>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F6B42F41-FE54-4E5F-994A-51507BE306CA}"/>
                </a:ext>
              </a:extLst>
            </p:cNvPr>
            <p:cNvSpPr/>
            <p:nvPr/>
          </p:nvSpPr>
          <p:spPr>
            <a:xfrm>
              <a:off x="6772083" y="5430494"/>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7212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randombar(horizontal)">
                                      <p:cBhvr>
                                        <p:cTn id="11" dur="500"/>
                                        <p:tgtEl>
                                          <p:spTgt spid="33"/>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randombar(horizontal)">
                                      <p:cBhvr>
                                        <p:cTn id="15" dur="500"/>
                                        <p:tgtEl>
                                          <p:spTgt spid="35"/>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1000"/>
                                        <p:tgtEl>
                                          <p:spTgt spid="38"/>
                                        </p:tgtEl>
                                      </p:cBhvr>
                                    </p:animEffect>
                                    <p:anim calcmode="lin" valueType="num">
                                      <p:cBhvr>
                                        <p:cTn id="20" dur="1000" fill="hold"/>
                                        <p:tgtEl>
                                          <p:spTgt spid="38"/>
                                        </p:tgtEl>
                                        <p:attrNameLst>
                                          <p:attrName>ppt_x</p:attrName>
                                        </p:attrNameLst>
                                      </p:cBhvr>
                                      <p:tavLst>
                                        <p:tav tm="0">
                                          <p:val>
                                            <p:strVal val="#ppt_x"/>
                                          </p:val>
                                        </p:tav>
                                        <p:tav tm="100000">
                                          <p:val>
                                            <p:strVal val="#ppt_x"/>
                                          </p:val>
                                        </p:tav>
                                      </p:tavLst>
                                    </p:anim>
                                    <p:anim calcmode="lin" valueType="num">
                                      <p:cBhvr>
                                        <p:cTn id="21"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ransport, satellite, night sky&#10;&#10;Description automatically generated">
            <a:extLst>
              <a:ext uri="{FF2B5EF4-FFF2-40B4-BE49-F238E27FC236}">
                <a16:creationId xmlns:a16="http://schemas.microsoft.com/office/drawing/2014/main" id="{03098901-3E53-4F90-B835-FB5BD040DB1D}"/>
              </a:ext>
            </a:extLst>
          </p:cNvPr>
          <p:cNvPicPr>
            <a:picLocks noChangeAspect="1"/>
          </p:cNvPicPr>
          <p:nvPr/>
        </p:nvPicPr>
        <p:blipFill rotWithShape="1">
          <a:blip r:embed="rId3">
            <a:extLst>
              <a:ext uri="{28A0092B-C50C-407E-A947-70E740481C1C}">
                <a14:useLocalDpi xmlns:a14="http://schemas.microsoft.com/office/drawing/2010/main" val="0"/>
              </a:ext>
            </a:extLst>
          </a:blip>
          <a:srcRect t="35130" b="11607"/>
          <a:stretch/>
        </p:blipFill>
        <p:spPr>
          <a:xfrm>
            <a:off x="1141411" y="606426"/>
            <a:ext cx="9912354" cy="3299778"/>
          </a:xfrm>
          <a:prstGeom prst="round2DiagRect">
            <a:avLst>
              <a:gd name="adj1" fmla="val 4860"/>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a:extLst>
              <a:ext uri="{FF2B5EF4-FFF2-40B4-BE49-F238E27FC236}">
                <a16:creationId xmlns:a16="http://schemas.microsoft.com/office/drawing/2014/main" id="{78E9AE0E-9D47-4B15-B5D7-F81CA2BDB645}"/>
              </a:ext>
            </a:extLst>
          </p:cNvPr>
          <p:cNvSpPr>
            <a:spLocks noGrp="1"/>
          </p:cNvSpPr>
          <p:nvPr>
            <p:ph type="title"/>
          </p:nvPr>
        </p:nvSpPr>
        <p:spPr>
          <a:xfrm>
            <a:off x="1141410" y="4304664"/>
            <a:ext cx="9912355" cy="819355"/>
          </a:xfrm>
        </p:spPr>
        <p:txBody>
          <a:bodyPr anchor="b">
            <a:normAutofit/>
          </a:bodyPr>
          <a:lstStyle/>
          <a:p>
            <a:r>
              <a:rPr lang="en-GB" dirty="0"/>
              <a:t>Live coding</a:t>
            </a:r>
            <a:r>
              <a:rPr lang="es-ES" dirty="0"/>
              <a:t>: </a:t>
            </a:r>
            <a:r>
              <a:rPr lang="en-GB" dirty="0"/>
              <a:t>titanic survival - Decision tree</a:t>
            </a:r>
            <a:endParaRPr lang="en-US" dirty="0"/>
          </a:p>
        </p:txBody>
      </p:sp>
    </p:spTree>
    <p:extLst>
      <p:ext uri="{BB962C8B-B14F-4D97-AF65-F5344CB8AC3E}">
        <p14:creationId xmlns:p14="http://schemas.microsoft.com/office/powerpoint/2010/main" val="53077977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07FA5-1280-47C6-A7F3-56691ACA32F5}"/>
              </a:ext>
            </a:extLst>
          </p:cNvPr>
          <p:cNvSpPr>
            <a:spLocks noGrp="1"/>
          </p:cNvSpPr>
          <p:nvPr>
            <p:ph type="title"/>
          </p:nvPr>
        </p:nvSpPr>
        <p:spPr/>
        <p:txBody>
          <a:bodyPr/>
          <a:lstStyle/>
          <a:p>
            <a:r>
              <a:rPr lang="en-GB" dirty="0"/>
              <a:t>Bibliography and sources</a:t>
            </a:r>
          </a:p>
        </p:txBody>
      </p:sp>
      <p:sp>
        <p:nvSpPr>
          <p:cNvPr id="3" name="Content Placeholder 2">
            <a:extLst>
              <a:ext uri="{FF2B5EF4-FFF2-40B4-BE49-F238E27FC236}">
                <a16:creationId xmlns:a16="http://schemas.microsoft.com/office/drawing/2014/main" id="{0589752C-4262-4950-9162-D0611213C7F3}"/>
              </a:ext>
            </a:extLst>
          </p:cNvPr>
          <p:cNvSpPr>
            <a:spLocks noGrp="1"/>
          </p:cNvSpPr>
          <p:nvPr>
            <p:ph idx="1"/>
          </p:nvPr>
        </p:nvSpPr>
        <p:spPr/>
        <p:txBody>
          <a:bodyPr>
            <a:normAutofit/>
          </a:bodyPr>
          <a:lstStyle/>
          <a:p>
            <a:r>
              <a:rPr lang="en-GB" sz="1200" dirty="0">
                <a:hlinkClick r:id="rId2"/>
              </a:rPr>
              <a:t>https://www.geeksforgeeks.org/decision-tree/?ref=rp</a:t>
            </a:r>
            <a:endParaRPr lang="en-GB" sz="1200" dirty="0"/>
          </a:p>
          <a:p>
            <a:r>
              <a:rPr lang="en-GB" sz="1200" dirty="0">
                <a:hlinkClick r:id="rId3"/>
              </a:rPr>
              <a:t>https://www.ryanxin.cn/archives/283</a:t>
            </a:r>
            <a:endParaRPr lang="en-GB" sz="1200" dirty="0"/>
          </a:p>
          <a:p>
            <a:r>
              <a:rPr lang="en-GB" sz="1200" dirty="0">
                <a:hlinkClick r:id="rId4"/>
              </a:rPr>
              <a:t>https://www.geeksforgeeks.org/decision-tree-introduction-example/</a:t>
            </a:r>
            <a:endParaRPr lang="en-GB" sz="1200" dirty="0"/>
          </a:p>
          <a:p>
            <a:r>
              <a:rPr lang="en-GB" sz="1200" dirty="0">
                <a:hlinkClick r:id="rId5"/>
              </a:rPr>
              <a:t>https://www.geeksforgeeks.org/decision-tree-implementation-python/</a:t>
            </a:r>
            <a:endParaRPr lang="en-GB" sz="1200" dirty="0"/>
          </a:p>
          <a:p>
            <a:r>
              <a:rPr lang="en-GB" sz="1200" dirty="0">
                <a:hlinkClick r:id="rId6"/>
              </a:rPr>
              <a:t>https://zhuanlan.zhihu.com/p/30059442</a:t>
            </a:r>
            <a:endParaRPr lang="en-GB" sz="1200" dirty="0"/>
          </a:p>
          <a:p>
            <a:r>
              <a:rPr lang="en-GB" sz="1200" dirty="0">
                <a:hlinkClick r:id="rId7"/>
              </a:rPr>
              <a:t>https://www.jianshu.com/p/655d8e555494</a:t>
            </a:r>
            <a:endParaRPr lang="en-GB" sz="1200" dirty="0"/>
          </a:p>
          <a:p>
            <a:r>
              <a:rPr lang="en-GB" sz="1200" dirty="0">
                <a:hlinkClick r:id="rId8"/>
              </a:rPr>
              <a:t>https://blog.csdn.net/jiaoyangwm/article/details/79525237</a:t>
            </a:r>
            <a:endParaRPr lang="en-GB" sz="1200" dirty="0"/>
          </a:p>
          <a:p>
            <a:r>
              <a:rPr lang="en-GB" sz="1200">
                <a:hlinkClick r:id="rId9"/>
              </a:rPr>
              <a:t>https://www.kaggle.com/c/titanic/overview</a:t>
            </a:r>
            <a:endParaRPr lang="en-GB" sz="1200"/>
          </a:p>
          <a:p>
            <a:endParaRPr lang="en-GB" sz="1200" dirty="0"/>
          </a:p>
          <a:p>
            <a:endParaRPr lang="en-GB" sz="1200" dirty="0"/>
          </a:p>
        </p:txBody>
      </p:sp>
    </p:spTree>
    <p:extLst>
      <p:ext uri="{BB962C8B-B14F-4D97-AF65-F5344CB8AC3E}">
        <p14:creationId xmlns:p14="http://schemas.microsoft.com/office/powerpoint/2010/main" val="417569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outdoor, transport, old&#10;&#10;Description automatically generated">
            <a:extLst>
              <a:ext uri="{FF2B5EF4-FFF2-40B4-BE49-F238E27FC236}">
                <a16:creationId xmlns:a16="http://schemas.microsoft.com/office/drawing/2014/main" id="{2615B05B-5EF1-4F0E-8C5E-56190E5535A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58981" y="203199"/>
            <a:ext cx="9134133" cy="6251172"/>
          </a:xfrm>
        </p:spPr>
      </p:pic>
      <p:sp>
        <p:nvSpPr>
          <p:cNvPr id="2" name="Title 1">
            <a:extLst>
              <a:ext uri="{FF2B5EF4-FFF2-40B4-BE49-F238E27FC236}">
                <a16:creationId xmlns:a16="http://schemas.microsoft.com/office/drawing/2014/main" id="{98E0753F-A6C6-4513-AC6C-902B91339917}"/>
              </a:ext>
            </a:extLst>
          </p:cNvPr>
          <p:cNvSpPr>
            <a:spLocks noGrp="1"/>
          </p:cNvSpPr>
          <p:nvPr>
            <p:ph type="title"/>
          </p:nvPr>
        </p:nvSpPr>
        <p:spPr>
          <a:xfrm>
            <a:off x="1558981" y="50800"/>
            <a:ext cx="9969273" cy="1182688"/>
          </a:xfrm>
        </p:spPr>
        <p:txBody>
          <a:bodyPr>
            <a:normAutofit/>
          </a:bodyPr>
          <a:lstStyle/>
          <a:p>
            <a:r>
              <a:rPr lang="en-GB" sz="2800" dirty="0">
                <a:solidFill>
                  <a:schemeClr val="bg1"/>
                </a:solidFill>
              </a:rPr>
              <a:t>How probable would you Have </a:t>
            </a:r>
            <a:r>
              <a:rPr lang="en-GB" sz="2800" dirty="0">
                <a:solidFill>
                  <a:srgbClr val="FF0000"/>
                </a:solidFill>
              </a:rPr>
              <a:t>survived</a:t>
            </a:r>
            <a:r>
              <a:rPr lang="en-GB" sz="2800" dirty="0">
                <a:solidFill>
                  <a:schemeClr val="bg1"/>
                </a:solidFill>
              </a:rPr>
              <a:t> in </a:t>
            </a:r>
            <a:r>
              <a:rPr lang="en-GB" sz="2800" dirty="0">
                <a:solidFill>
                  <a:srgbClr val="FF0000"/>
                </a:solidFill>
              </a:rPr>
              <a:t>titanic</a:t>
            </a:r>
            <a:endParaRPr lang="en-US" sz="2800" dirty="0">
              <a:solidFill>
                <a:srgbClr val="FF0000"/>
              </a:solidFill>
            </a:endParaRPr>
          </a:p>
        </p:txBody>
      </p:sp>
      <p:sp>
        <p:nvSpPr>
          <p:cNvPr id="6" name="TextBox 5">
            <a:extLst>
              <a:ext uri="{FF2B5EF4-FFF2-40B4-BE49-F238E27FC236}">
                <a16:creationId xmlns:a16="http://schemas.microsoft.com/office/drawing/2014/main" id="{045E5D94-5C30-43AB-84AC-14612C392FA9}"/>
              </a:ext>
            </a:extLst>
          </p:cNvPr>
          <p:cNvSpPr txBox="1"/>
          <p:nvPr/>
        </p:nvSpPr>
        <p:spPr>
          <a:xfrm>
            <a:off x="1466113" y="6490903"/>
            <a:ext cx="5823261" cy="276999"/>
          </a:xfrm>
          <a:prstGeom prst="rect">
            <a:avLst/>
          </a:prstGeom>
          <a:noFill/>
        </p:spPr>
        <p:txBody>
          <a:bodyPr wrap="none" rtlCol="0">
            <a:spAutoFit/>
          </a:bodyPr>
          <a:lstStyle/>
          <a:p>
            <a:r>
              <a:rPr lang="en-US" sz="1200" dirty="0">
                <a:solidFill>
                  <a:schemeClr val="bg1">
                    <a:lumMod val="50000"/>
                  </a:schemeClr>
                </a:solidFill>
              </a:rPr>
              <a:t>https://en.wikipedia.org/wiki/File:St%C3%B6wer_Titanic.jpg Titanic sinking by Willy St</a:t>
            </a:r>
            <a:r>
              <a:rPr lang="es-ES" sz="1200" dirty="0">
                <a:solidFill>
                  <a:schemeClr val="bg1">
                    <a:lumMod val="50000"/>
                  </a:schemeClr>
                </a:solidFill>
              </a:rPr>
              <a:t>ö</a:t>
            </a:r>
            <a:r>
              <a:rPr lang="en-GB" sz="1200" dirty="0">
                <a:solidFill>
                  <a:schemeClr val="bg1">
                    <a:lumMod val="50000"/>
                  </a:schemeClr>
                </a:solidFill>
              </a:rPr>
              <a:t>wer</a:t>
            </a:r>
            <a:endParaRPr lang="en-US" sz="1200" dirty="0">
              <a:solidFill>
                <a:schemeClr val="bg1">
                  <a:lumMod val="50000"/>
                </a:schemeClr>
              </a:solidFill>
            </a:endParaRPr>
          </a:p>
        </p:txBody>
      </p:sp>
    </p:spTree>
    <p:extLst>
      <p:ext uri="{BB962C8B-B14F-4D97-AF65-F5344CB8AC3E}">
        <p14:creationId xmlns:p14="http://schemas.microsoft.com/office/powerpoint/2010/main" val="8389148"/>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20229-BFD1-4FC4-AC51-71CA1ECA9BF8}"/>
              </a:ext>
            </a:extLst>
          </p:cNvPr>
          <p:cNvSpPr>
            <a:spLocks noGrp="1"/>
          </p:cNvSpPr>
          <p:nvPr>
            <p:ph type="title"/>
          </p:nvPr>
        </p:nvSpPr>
        <p:spPr/>
        <p:txBody>
          <a:bodyPr/>
          <a:lstStyle/>
          <a:p>
            <a:r>
              <a:rPr lang="en-GB" dirty="0"/>
              <a:t>overview</a:t>
            </a:r>
          </a:p>
        </p:txBody>
      </p:sp>
      <p:sp>
        <p:nvSpPr>
          <p:cNvPr id="6" name="Content Placeholder 5">
            <a:extLst>
              <a:ext uri="{FF2B5EF4-FFF2-40B4-BE49-F238E27FC236}">
                <a16:creationId xmlns:a16="http://schemas.microsoft.com/office/drawing/2014/main" id="{73A15D3F-786B-4751-8463-605FAD23C9A6}"/>
              </a:ext>
            </a:extLst>
          </p:cNvPr>
          <p:cNvSpPr>
            <a:spLocks noGrp="1"/>
          </p:cNvSpPr>
          <p:nvPr>
            <p:ph idx="1"/>
          </p:nvPr>
        </p:nvSpPr>
        <p:spPr/>
        <p:txBody>
          <a:bodyPr>
            <a:normAutofit fontScale="92500" lnSpcReduction="20000"/>
          </a:bodyPr>
          <a:lstStyle/>
          <a:p>
            <a:r>
              <a:rPr lang="en-GB" dirty="0"/>
              <a:t>Decision</a:t>
            </a:r>
            <a:r>
              <a:rPr lang="es-ES" dirty="0"/>
              <a:t> </a:t>
            </a:r>
            <a:r>
              <a:rPr lang="en-US" dirty="0"/>
              <a:t>tree</a:t>
            </a:r>
          </a:p>
          <a:p>
            <a:pPr lvl="1"/>
            <a:r>
              <a:rPr lang="es-ES" dirty="0"/>
              <a:t>Basic </a:t>
            </a:r>
            <a:r>
              <a:rPr lang="en-GB" dirty="0"/>
              <a:t>mechanism</a:t>
            </a:r>
          </a:p>
          <a:p>
            <a:pPr lvl="1"/>
            <a:r>
              <a:rPr lang="en-GB" dirty="0"/>
              <a:t>Pros and cons</a:t>
            </a:r>
          </a:p>
          <a:p>
            <a:pPr lvl="1"/>
            <a:r>
              <a:rPr lang="en-GB" dirty="0"/>
              <a:t>Types of implementing algorithm</a:t>
            </a:r>
          </a:p>
          <a:p>
            <a:pPr lvl="1"/>
            <a:r>
              <a:rPr lang="en-GB" dirty="0"/>
              <a:t>Live example</a:t>
            </a:r>
          </a:p>
          <a:p>
            <a:r>
              <a:rPr lang="en-GB" dirty="0"/>
              <a:t>Random forest</a:t>
            </a:r>
          </a:p>
          <a:p>
            <a:pPr lvl="1"/>
            <a:r>
              <a:rPr lang="en-GB" dirty="0"/>
              <a:t>Bagging</a:t>
            </a:r>
          </a:p>
          <a:p>
            <a:pPr lvl="1"/>
            <a:r>
              <a:rPr lang="en-GB" dirty="0"/>
              <a:t>Pros and cons</a:t>
            </a:r>
          </a:p>
          <a:p>
            <a:pPr lvl="1"/>
            <a:r>
              <a:rPr lang="en-GB" dirty="0"/>
              <a:t>Live example</a:t>
            </a:r>
          </a:p>
        </p:txBody>
      </p:sp>
    </p:spTree>
    <p:extLst>
      <p:ext uri="{BB962C8B-B14F-4D97-AF65-F5344CB8AC3E}">
        <p14:creationId xmlns:p14="http://schemas.microsoft.com/office/powerpoint/2010/main" val="326993701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4F04056-55A1-4FB5-A02A-AD9C69D8C07C}"/>
              </a:ext>
            </a:extLst>
          </p:cNvPr>
          <p:cNvSpPr>
            <a:spLocks noGrp="1"/>
          </p:cNvSpPr>
          <p:nvPr>
            <p:ph type="body" idx="1"/>
          </p:nvPr>
        </p:nvSpPr>
        <p:spPr/>
        <p:txBody>
          <a:bodyPr/>
          <a:lstStyle/>
          <a:p>
            <a:endParaRPr lang="en-GB" dirty="0"/>
          </a:p>
        </p:txBody>
      </p:sp>
      <p:sp>
        <p:nvSpPr>
          <p:cNvPr id="4" name="标题 1">
            <a:extLst>
              <a:ext uri="{FF2B5EF4-FFF2-40B4-BE49-F238E27FC236}">
                <a16:creationId xmlns:a16="http://schemas.microsoft.com/office/drawing/2014/main" id="{88E1C844-5AAB-472C-9B07-82DE6E1E1188}"/>
              </a:ext>
            </a:extLst>
          </p:cNvPr>
          <p:cNvSpPr txBox="1">
            <a:spLocks/>
          </p:cNvSpPr>
          <p:nvPr/>
        </p:nvSpPr>
        <p:spPr>
          <a:xfrm>
            <a:off x="1347890" y="2004865"/>
            <a:ext cx="9905998" cy="147857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dirty="0">
                <a:solidFill>
                  <a:schemeClr val="bg2"/>
                </a:solidFill>
                <a:latin typeface="Avenir Next" panose="020B0503020202020204"/>
              </a:rPr>
              <a:t>Basic mechanism</a:t>
            </a:r>
          </a:p>
        </p:txBody>
      </p:sp>
    </p:spTree>
    <p:extLst>
      <p:ext uri="{BB962C8B-B14F-4D97-AF65-F5344CB8AC3E}">
        <p14:creationId xmlns:p14="http://schemas.microsoft.com/office/powerpoint/2010/main" val="1142463910"/>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5A159-EB4E-4935-80F4-42C8FBBC53E6}"/>
              </a:ext>
            </a:extLst>
          </p:cNvPr>
          <p:cNvSpPr>
            <a:spLocks noGrp="1"/>
          </p:cNvSpPr>
          <p:nvPr>
            <p:ph type="title"/>
          </p:nvPr>
        </p:nvSpPr>
        <p:spPr/>
        <p:txBody>
          <a:bodyPr/>
          <a:lstStyle/>
          <a:p>
            <a:pPr algn="ctr"/>
            <a:r>
              <a:rPr lang="en-GB" dirty="0"/>
              <a:t>Decision Tree?</a:t>
            </a:r>
          </a:p>
        </p:txBody>
      </p:sp>
      <p:sp>
        <p:nvSpPr>
          <p:cNvPr id="3" name="Content Placeholder 2">
            <a:extLst>
              <a:ext uri="{FF2B5EF4-FFF2-40B4-BE49-F238E27FC236}">
                <a16:creationId xmlns:a16="http://schemas.microsoft.com/office/drawing/2014/main" id="{DF960E6F-8424-4A5A-A19E-0AF518348747}"/>
              </a:ext>
            </a:extLst>
          </p:cNvPr>
          <p:cNvSpPr>
            <a:spLocks noGrp="1"/>
          </p:cNvSpPr>
          <p:nvPr>
            <p:ph idx="1"/>
          </p:nvPr>
        </p:nvSpPr>
        <p:spPr/>
        <p:txBody>
          <a:bodyPr/>
          <a:lstStyle/>
          <a:p>
            <a:pPr marL="342900" indent="-342900">
              <a:buFontTx/>
              <a:buChar char="-"/>
            </a:pPr>
            <a:r>
              <a:rPr lang="en-GB" sz="2400" dirty="0"/>
              <a:t>Supervised classification + regression</a:t>
            </a:r>
          </a:p>
          <a:p>
            <a:pPr marL="342900" indent="-342900">
              <a:buFontTx/>
              <a:buChar char="-"/>
            </a:pPr>
            <a:r>
              <a:rPr lang="en-GB" sz="2400" dirty="0"/>
              <a:t>Straightforward, human intuitive</a:t>
            </a:r>
          </a:p>
          <a:p>
            <a:pPr marL="342900" indent="-342900">
              <a:buFontTx/>
              <a:buChar char="-"/>
            </a:pPr>
            <a:r>
              <a:rPr lang="en-GB" sz="2400" dirty="0"/>
              <a:t>Flowchart with tree structure</a:t>
            </a:r>
          </a:p>
          <a:p>
            <a:pPr marL="800100" lvl="1" indent="-342900">
              <a:buFontTx/>
              <a:buChar char="-"/>
            </a:pPr>
            <a:r>
              <a:rPr lang="en-GB" sz="2200" dirty="0"/>
              <a:t>Leaf nodes</a:t>
            </a:r>
          </a:p>
          <a:p>
            <a:pPr marL="800100" lvl="1" indent="-342900">
              <a:buFontTx/>
              <a:buChar char="-"/>
            </a:pPr>
            <a:r>
              <a:rPr lang="en-GB" sz="2200" dirty="0"/>
              <a:t>Internal nodes</a:t>
            </a:r>
          </a:p>
          <a:p>
            <a:pPr marL="800100" lvl="1" indent="-342900">
              <a:buFontTx/>
              <a:buChar char="-"/>
            </a:pPr>
            <a:r>
              <a:rPr lang="en-GB" sz="2200" dirty="0"/>
              <a:t>Branches</a:t>
            </a:r>
          </a:p>
          <a:p>
            <a:endParaRPr lang="en-GB" dirty="0"/>
          </a:p>
        </p:txBody>
      </p:sp>
      <p:sp>
        <p:nvSpPr>
          <p:cNvPr id="6" name="Rectangle 5">
            <a:extLst>
              <a:ext uri="{FF2B5EF4-FFF2-40B4-BE49-F238E27FC236}">
                <a16:creationId xmlns:a16="http://schemas.microsoft.com/office/drawing/2014/main" id="{F5AE680A-0E6F-4F8B-8063-BCAA9B5D868B}"/>
              </a:ext>
            </a:extLst>
          </p:cNvPr>
          <p:cNvSpPr/>
          <p:nvPr/>
        </p:nvSpPr>
        <p:spPr>
          <a:xfrm>
            <a:off x="6707059" y="3080126"/>
            <a:ext cx="1475232" cy="69774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GB" sz="1400" dirty="0"/>
              <a:t>Another test</a:t>
            </a:r>
          </a:p>
        </p:txBody>
      </p:sp>
      <p:sp>
        <p:nvSpPr>
          <p:cNvPr id="9" name="Rectangle 8">
            <a:extLst>
              <a:ext uri="{FF2B5EF4-FFF2-40B4-BE49-F238E27FC236}">
                <a16:creationId xmlns:a16="http://schemas.microsoft.com/office/drawing/2014/main" id="{1835BB76-F367-4ACA-B425-CDE39CFACB53}"/>
              </a:ext>
            </a:extLst>
          </p:cNvPr>
          <p:cNvSpPr/>
          <p:nvPr/>
        </p:nvSpPr>
        <p:spPr>
          <a:xfrm>
            <a:off x="8096946" y="4320632"/>
            <a:ext cx="1475232" cy="69774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GB" sz="1400" dirty="0"/>
              <a:t>Test again</a:t>
            </a:r>
          </a:p>
        </p:txBody>
      </p:sp>
      <p:sp>
        <p:nvSpPr>
          <p:cNvPr id="10" name="Rectangle 9">
            <a:extLst>
              <a:ext uri="{FF2B5EF4-FFF2-40B4-BE49-F238E27FC236}">
                <a16:creationId xmlns:a16="http://schemas.microsoft.com/office/drawing/2014/main" id="{6DEB5F58-7F8A-46BA-9944-3C643B831AD4}"/>
              </a:ext>
            </a:extLst>
          </p:cNvPr>
          <p:cNvSpPr/>
          <p:nvPr/>
        </p:nvSpPr>
        <p:spPr>
          <a:xfrm>
            <a:off x="8387966" y="1870118"/>
            <a:ext cx="1475232" cy="6977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altLang="zh-CN" sz="1400" dirty="0" err="1">
                <a:solidFill>
                  <a:schemeClr val="tx1"/>
                </a:solidFill>
              </a:rPr>
              <a:t>Entity</a:t>
            </a:r>
            <a:r>
              <a:rPr lang="es-ES" altLang="zh-CN" sz="1400" dirty="0">
                <a:solidFill>
                  <a:schemeClr val="tx1"/>
                </a:solidFill>
              </a:rPr>
              <a:t> to be </a:t>
            </a:r>
            <a:r>
              <a:rPr lang="es-ES" altLang="zh-CN" sz="1400" dirty="0" err="1">
                <a:solidFill>
                  <a:schemeClr val="tx1"/>
                </a:solidFill>
              </a:rPr>
              <a:t>predicted</a:t>
            </a:r>
            <a:r>
              <a:rPr lang="es-ES" altLang="zh-CN" sz="1400" dirty="0">
                <a:solidFill>
                  <a:schemeClr val="tx1"/>
                </a:solidFill>
              </a:rPr>
              <a:t> → test</a:t>
            </a:r>
          </a:p>
        </p:txBody>
      </p:sp>
      <p:sp>
        <p:nvSpPr>
          <p:cNvPr id="11" name="Oval 10">
            <a:extLst>
              <a:ext uri="{FF2B5EF4-FFF2-40B4-BE49-F238E27FC236}">
                <a16:creationId xmlns:a16="http://schemas.microsoft.com/office/drawing/2014/main" id="{29E8CE37-7227-425B-81B7-26FC8B5145B6}"/>
              </a:ext>
            </a:extLst>
          </p:cNvPr>
          <p:cNvSpPr/>
          <p:nvPr/>
        </p:nvSpPr>
        <p:spPr>
          <a:xfrm>
            <a:off x="5775958" y="4320632"/>
            <a:ext cx="1402082" cy="84575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sz="1400" dirty="0" err="1"/>
              <a:t>Category</a:t>
            </a:r>
            <a:r>
              <a:rPr lang="es-ES" sz="1400" dirty="0"/>
              <a:t> 2</a:t>
            </a:r>
            <a:endParaRPr lang="en-GB" sz="1400" dirty="0"/>
          </a:p>
        </p:txBody>
      </p:sp>
      <p:sp>
        <p:nvSpPr>
          <p:cNvPr id="15" name="Oval 14">
            <a:extLst>
              <a:ext uri="{FF2B5EF4-FFF2-40B4-BE49-F238E27FC236}">
                <a16:creationId xmlns:a16="http://schemas.microsoft.com/office/drawing/2014/main" id="{28AD4246-81F1-4BF2-95D6-BB7294627A86}"/>
              </a:ext>
            </a:extLst>
          </p:cNvPr>
          <p:cNvSpPr/>
          <p:nvPr/>
        </p:nvSpPr>
        <p:spPr>
          <a:xfrm>
            <a:off x="7395905" y="5488207"/>
            <a:ext cx="1402082" cy="84575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sz="1400" dirty="0" err="1"/>
              <a:t>Category</a:t>
            </a:r>
            <a:r>
              <a:rPr lang="es-ES" sz="1400" dirty="0"/>
              <a:t> 1</a:t>
            </a:r>
            <a:endParaRPr lang="en-GB" sz="1400" dirty="0"/>
          </a:p>
        </p:txBody>
      </p:sp>
      <p:sp>
        <p:nvSpPr>
          <p:cNvPr id="16" name="Oval 15">
            <a:extLst>
              <a:ext uri="{FF2B5EF4-FFF2-40B4-BE49-F238E27FC236}">
                <a16:creationId xmlns:a16="http://schemas.microsoft.com/office/drawing/2014/main" id="{7056DD9F-DAB9-4F94-89AE-0CDA4737387E}"/>
              </a:ext>
            </a:extLst>
          </p:cNvPr>
          <p:cNvSpPr/>
          <p:nvPr/>
        </p:nvSpPr>
        <p:spPr>
          <a:xfrm>
            <a:off x="9125582" y="5488206"/>
            <a:ext cx="1402082" cy="84575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sz="1400" dirty="0" err="1"/>
              <a:t>Category</a:t>
            </a:r>
            <a:r>
              <a:rPr lang="es-ES" sz="1400" dirty="0"/>
              <a:t> 3</a:t>
            </a:r>
            <a:endParaRPr lang="en-GB" sz="1400" dirty="0"/>
          </a:p>
        </p:txBody>
      </p:sp>
      <p:sp>
        <p:nvSpPr>
          <p:cNvPr id="17" name="Oval 16">
            <a:extLst>
              <a:ext uri="{FF2B5EF4-FFF2-40B4-BE49-F238E27FC236}">
                <a16:creationId xmlns:a16="http://schemas.microsoft.com/office/drawing/2014/main" id="{4DD690A2-F79F-423A-9E99-F56629996377}"/>
              </a:ext>
            </a:extLst>
          </p:cNvPr>
          <p:cNvSpPr/>
          <p:nvPr/>
        </p:nvSpPr>
        <p:spPr>
          <a:xfrm>
            <a:off x="10098022" y="3006120"/>
            <a:ext cx="1402082" cy="84575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sz="1400" dirty="0" err="1"/>
              <a:t>Category</a:t>
            </a:r>
            <a:r>
              <a:rPr lang="es-ES" sz="1400" dirty="0"/>
              <a:t> 1</a:t>
            </a:r>
            <a:endParaRPr lang="en-GB" sz="1400" dirty="0"/>
          </a:p>
        </p:txBody>
      </p:sp>
      <p:grpSp>
        <p:nvGrpSpPr>
          <p:cNvPr id="26" name="Group 25">
            <a:extLst>
              <a:ext uri="{FF2B5EF4-FFF2-40B4-BE49-F238E27FC236}">
                <a16:creationId xmlns:a16="http://schemas.microsoft.com/office/drawing/2014/main" id="{852704BA-C88A-42EC-ADA9-4C830C1A0FD3}"/>
              </a:ext>
            </a:extLst>
          </p:cNvPr>
          <p:cNvGrpSpPr/>
          <p:nvPr/>
        </p:nvGrpSpPr>
        <p:grpSpPr>
          <a:xfrm>
            <a:off x="7444675" y="2532675"/>
            <a:ext cx="1680907" cy="547451"/>
            <a:chOff x="7444675" y="2532675"/>
            <a:chExt cx="1680907" cy="547451"/>
          </a:xfrm>
        </p:grpSpPr>
        <p:cxnSp>
          <p:nvCxnSpPr>
            <p:cNvPr id="21" name="Straight Arrow Connector 20">
              <a:extLst>
                <a:ext uri="{FF2B5EF4-FFF2-40B4-BE49-F238E27FC236}">
                  <a16:creationId xmlns:a16="http://schemas.microsoft.com/office/drawing/2014/main" id="{59D94C5A-2054-4CD5-A58F-B6898F947F91}"/>
                </a:ext>
              </a:extLst>
            </p:cNvPr>
            <p:cNvCxnSpPr>
              <a:stCxn id="10" idx="2"/>
              <a:endCxn id="6" idx="0"/>
            </p:cNvCxnSpPr>
            <p:nvPr/>
          </p:nvCxnSpPr>
          <p:spPr>
            <a:xfrm flipH="1">
              <a:off x="7444675" y="2567863"/>
              <a:ext cx="1680907" cy="5122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1866F455-B0BA-4EE4-ABA7-1E0BB66DACCF}"/>
                </a:ext>
              </a:extLst>
            </p:cNvPr>
            <p:cNvSpPr txBox="1"/>
            <p:nvPr/>
          </p:nvSpPr>
          <p:spPr>
            <a:xfrm>
              <a:off x="7748549" y="2532675"/>
              <a:ext cx="480126" cy="369332"/>
            </a:xfrm>
            <a:prstGeom prst="rect">
              <a:avLst/>
            </a:prstGeom>
            <a:noFill/>
          </p:spPr>
          <p:txBody>
            <a:bodyPr wrap="square" rtlCol="0">
              <a:spAutoFit/>
            </a:bodyPr>
            <a:lstStyle/>
            <a:p>
              <a:r>
                <a:rPr lang="en-US" dirty="0"/>
                <a:t>No</a:t>
              </a:r>
            </a:p>
          </p:txBody>
        </p:sp>
      </p:grpSp>
      <p:grpSp>
        <p:nvGrpSpPr>
          <p:cNvPr id="27" name="Group 26">
            <a:extLst>
              <a:ext uri="{FF2B5EF4-FFF2-40B4-BE49-F238E27FC236}">
                <a16:creationId xmlns:a16="http://schemas.microsoft.com/office/drawing/2014/main" id="{8AC76FBD-518D-4A86-BCFD-6154ADD5A68C}"/>
              </a:ext>
            </a:extLst>
          </p:cNvPr>
          <p:cNvGrpSpPr/>
          <p:nvPr/>
        </p:nvGrpSpPr>
        <p:grpSpPr>
          <a:xfrm>
            <a:off x="9125582" y="2566917"/>
            <a:ext cx="1673481" cy="439203"/>
            <a:chOff x="9125582" y="2566917"/>
            <a:chExt cx="1673481" cy="439203"/>
          </a:xfrm>
        </p:grpSpPr>
        <p:cxnSp>
          <p:nvCxnSpPr>
            <p:cNvPr id="24" name="Straight Arrow Connector 23">
              <a:extLst>
                <a:ext uri="{FF2B5EF4-FFF2-40B4-BE49-F238E27FC236}">
                  <a16:creationId xmlns:a16="http://schemas.microsoft.com/office/drawing/2014/main" id="{10596032-8C89-4A94-A42E-A0C561CFD962}"/>
                </a:ext>
              </a:extLst>
            </p:cNvPr>
            <p:cNvCxnSpPr>
              <a:stCxn id="10" idx="2"/>
              <a:endCxn id="17" idx="0"/>
            </p:cNvCxnSpPr>
            <p:nvPr/>
          </p:nvCxnSpPr>
          <p:spPr>
            <a:xfrm>
              <a:off x="9125582" y="2567863"/>
              <a:ext cx="1673481" cy="4382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6B8C34E5-CEA8-4329-8ABA-DE28648045E1}"/>
                </a:ext>
              </a:extLst>
            </p:cNvPr>
            <p:cNvSpPr txBox="1"/>
            <p:nvPr/>
          </p:nvSpPr>
          <p:spPr>
            <a:xfrm>
              <a:off x="10098022" y="2566917"/>
              <a:ext cx="521208" cy="369332"/>
            </a:xfrm>
            <a:prstGeom prst="rect">
              <a:avLst/>
            </a:prstGeom>
            <a:noFill/>
          </p:spPr>
          <p:txBody>
            <a:bodyPr wrap="square" rtlCol="0">
              <a:spAutoFit/>
            </a:bodyPr>
            <a:lstStyle/>
            <a:p>
              <a:r>
                <a:rPr lang="en-US" dirty="0"/>
                <a:t>Yes</a:t>
              </a:r>
            </a:p>
          </p:txBody>
        </p:sp>
      </p:grpSp>
      <p:grpSp>
        <p:nvGrpSpPr>
          <p:cNvPr id="38" name="Group 37">
            <a:extLst>
              <a:ext uri="{FF2B5EF4-FFF2-40B4-BE49-F238E27FC236}">
                <a16:creationId xmlns:a16="http://schemas.microsoft.com/office/drawing/2014/main" id="{7163A175-3CA6-4DBF-9BED-4ED8EA97F203}"/>
              </a:ext>
            </a:extLst>
          </p:cNvPr>
          <p:cNvGrpSpPr/>
          <p:nvPr/>
        </p:nvGrpSpPr>
        <p:grpSpPr>
          <a:xfrm>
            <a:off x="6429143" y="3777871"/>
            <a:ext cx="1015532" cy="542761"/>
            <a:chOff x="6429143" y="3777871"/>
            <a:chExt cx="1015532" cy="542761"/>
          </a:xfrm>
        </p:grpSpPr>
        <p:cxnSp>
          <p:nvCxnSpPr>
            <p:cNvPr id="29" name="Straight Arrow Connector 28">
              <a:extLst>
                <a:ext uri="{FF2B5EF4-FFF2-40B4-BE49-F238E27FC236}">
                  <a16:creationId xmlns:a16="http://schemas.microsoft.com/office/drawing/2014/main" id="{2EF00BB2-72C0-43CE-A7EA-7D08928A9C8D}"/>
                </a:ext>
              </a:extLst>
            </p:cNvPr>
            <p:cNvCxnSpPr>
              <a:stCxn id="6" idx="2"/>
              <a:endCxn id="11" idx="0"/>
            </p:cNvCxnSpPr>
            <p:nvPr/>
          </p:nvCxnSpPr>
          <p:spPr>
            <a:xfrm flipH="1">
              <a:off x="6476999" y="3777871"/>
              <a:ext cx="967676" cy="5427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84DEC75D-8BDD-4313-A7F3-7F94AC25B1B6}"/>
                </a:ext>
              </a:extLst>
            </p:cNvPr>
            <p:cNvSpPr txBox="1"/>
            <p:nvPr/>
          </p:nvSpPr>
          <p:spPr>
            <a:xfrm>
              <a:off x="6429143" y="3828199"/>
              <a:ext cx="529312" cy="369332"/>
            </a:xfrm>
            <a:prstGeom prst="rect">
              <a:avLst/>
            </a:prstGeom>
            <a:noFill/>
          </p:spPr>
          <p:txBody>
            <a:bodyPr wrap="none" rtlCol="0">
              <a:spAutoFit/>
            </a:bodyPr>
            <a:lstStyle/>
            <a:p>
              <a:r>
                <a:rPr lang="en-US" dirty="0"/>
                <a:t>&lt; 5</a:t>
              </a:r>
            </a:p>
          </p:txBody>
        </p:sp>
      </p:grpSp>
      <p:grpSp>
        <p:nvGrpSpPr>
          <p:cNvPr id="39" name="Group 38">
            <a:extLst>
              <a:ext uri="{FF2B5EF4-FFF2-40B4-BE49-F238E27FC236}">
                <a16:creationId xmlns:a16="http://schemas.microsoft.com/office/drawing/2014/main" id="{AD9ABCF5-3109-4AF6-8B84-B60F92A868D5}"/>
              </a:ext>
            </a:extLst>
          </p:cNvPr>
          <p:cNvGrpSpPr/>
          <p:nvPr/>
        </p:nvGrpSpPr>
        <p:grpSpPr>
          <a:xfrm>
            <a:off x="7444675" y="3773181"/>
            <a:ext cx="1389887" cy="547451"/>
            <a:chOff x="7444675" y="3773181"/>
            <a:chExt cx="1389887" cy="547451"/>
          </a:xfrm>
        </p:grpSpPr>
        <p:cxnSp>
          <p:nvCxnSpPr>
            <p:cNvPr id="31" name="Straight Arrow Connector 30">
              <a:extLst>
                <a:ext uri="{FF2B5EF4-FFF2-40B4-BE49-F238E27FC236}">
                  <a16:creationId xmlns:a16="http://schemas.microsoft.com/office/drawing/2014/main" id="{61D089D1-B212-423A-8594-31C078FC97E0}"/>
                </a:ext>
              </a:extLst>
            </p:cNvPr>
            <p:cNvCxnSpPr>
              <a:stCxn id="6" idx="2"/>
              <a:endCxn id="9" idx="0"/>
            </p:cNvCxnSpPr>
            <p:nvPr/>
          </p:nvCxnSpPr>
          <p:spPr>
            <a:xfrm>
              <a:off x="7444675" y="3777871"/>
              <a:ext cx="1389887" cy="5427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E2F0BC7C-A75E-45A0-BBE8-2554AB2F6617}"/>
                </a:ext>
              </a:extLst>
            </p:cNvPr>
            <p:cNvSpPr txBox="1"/>
            <p:nvPr/>
          </p:nvSpPr>
          <p:spPr>
            <a:xfrm>
              <a:off x="8179755" y="3773181"/>
              <a:ext cx="465192" cy="369332"/>
            </a:xfrm>
            <a:prstGeom prst="rect">
              <a:avLst/>
            </a:prstGeom>
            <a:noFill/>
          </p:spPr>
          <p:txBody>
            <a:bodyPr wrap="none" rtlCol="0">
              <a:spAutoFit/>
            </a:bodyPr>
            <a:lstStyle/>
            <a:p>
              <a:r>
                <a:rPr lang="es-ES" dirty="0"/>
                <a:t>≥5</a:t>
              </a:r>
              <a:endParaRPr lang="en-US" dirty="0"/>
            </a:p>
          </p:txBody>
        </p:sp>
      </p:grpSp>
      <p:grpSp>
        <p:nvGrpSpPr>
          <p:cNvPr id="42" name="Group 41">
            <a:extLst>
              <a:ext uri="{FF2B5EF4-FFF2-40B4-BE49-F238E27FC236}">
                <a16:creationId xmlns:a16="http://schemas.microsoft.com/office/drawing/2014/main" id="{9261FA2F-083E-4BF1-B766-3532DE028E05}"/>
              </a:ext>
            </a:extLst>
          </p:cNvPr>
          <p:cNvGrpSpPr/>
          <p:nvPr/>
        </p:nvGrpSpPr>
        <p:grpSpPr>
          <a:xfrm>
            <a:off x="7927154" y="5018377"/>
            <a:ext cx="907408" cy="469830"/>
            <a:chOff x="7927154" y="5018377"/>
            <a:chExt cx="907408" cy="469830"/>
          </a:xfrm>
        </p:grpSpPr>
        <p:cxnSp>
          <p:nvCxnSpPr>
            <p:cNvPr id="33" name="Straight Arrow Connector 32">
              <a:extLst>
                <a:ext uri="{FF2B5EF4-FFF2-40B4-BE49-F238E27FC236}">
                  <a16:creationId xmlns:a16="http://schemas.microsoft.com/office/drawing/2014/main" id="{108777CA-9CB3-49A6-B810-069903203E15}"/>
                </a:ext>
              </a:extLst>
            </p:cNvPr>
            <p:cNvCxnSpPr>
              <a:stCxn id="9" idx="2"/>
              <a:endCxn id="15" idx="0"/>
            </p:cNvCxnSpPr>
            <p:nvPr/>
          </p:nvCxnSpPr>
          <p:spPr>
            <a:xfrm flipH="1">
              <a:off x="8096946" y="5018377"/>
              <a:ext cx="737616" cy="4698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17BA143D-DC06-4913-81FB-16D33E7ED5E8}"/>
                </a:ext>
              </a:extLst>
            </p:cNvPr>
            <p:cNvSpPr txBox="1"/>
            <p:nvPr/>
          </p:nvSpPr>
          <p:spPr>
            <a:xfrm>
              <a:off x="7927154" y="5042676"/>
              <a:ext cx="485197" cy="369332"/>
            </a:xfrm>
            <a:prstGeom prst="rect">
              <a:avLst/>
            </a:prstGeom>
            <a:noFill/>
          </p:spPr>
          <p:txBody>
            <a:bodyPr wrap="none" rtlCol="0">
              <a:spAutoFit/>
            </a:bodyPr>
            <a:lstStyle/>
            <a:p>
              <a:r>
                <a:rPr lang="en-GB" dirty="0"/>
                <a:t>Yes</a:t>
              </a:r>
              <a:endParaRPr lang="en-US" dirty="0"/>
            </a:p>
          </p:txBody>
        </p:sp>
      </p:grpSp>
      <p:grpSp>
        <p:nvGrpSpPr>
          <p:cNvPr id="43" name="Group 42">
            <a:extLst>
              <a:ext uri="{FF2B5EF4-FFF2-40B4-BE49-F238E27FC236}">
                <a16:creationId xmlns:a16="http://schemas.microsoft.com/office/drawing/2014/main" id="{AC6A9602-C7F3-4F7D-ADC2-94AF3B41432D}"/>
              </a:ext>
            </a:extLst>
          </p:cNvPr>
          <p:cNvGrpSpPr/>
          <p:nvPr/>
        </p:nvGrpSpPr>
        <p:grpSpPr>
          <a:xfrm>
            <a:off x="8834562" y="5018377"/>
            <a:ext cx="997280" cy="469829"/>
            <a:chOff x="8834562" y="5018377"/>
            <a:chExt cx="997280" cy="469829"/>
          </a:xfrm>
        </p:grpSpPr>
        <p:cxnSp>
          <p:nvCxnSpPr>
            <p:cNvPr id="35" name="Straight Arrow Connector 34">
              <a:extLst>
                <a:ext uri="{FF2B5EF4-FFF2-40B4-BE49-F238E27FC236}">
                  <a16:creationId xmlns:a16="http://schemas.microsoft.com/office/drawing/2014/main" id="{1A10BF14-B238-4F6A-A162-EB2379F5AD27}"/>
                </a:ext>
              </a:extLst>
            </p:cNvPr>
            <p:cNvCxnSpPr>
              <a:stCxn id="9" idx="2"/>
              <a:endCxn id="16" idx="0"/>
            </p:cNvCxnSpPr>
            <p:nvPr/>
          </p:nvCxnSpPr>
          <p:spPr>
            <a:xfrm>
              <a:off x="8834562" y="5018377"/>
              <a:ext cx="992061" cy="4698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3AE1488D-AF45-4D18-94A3-8D8B66DF1B5E}"/>
                </a:ext>
              </a:extLst>
            </p:cNvPr>
            <p:cNvSpPr txBox="1"/>
            <p:nvPr/>
          </p:nvSpPr>
          <p:spPr>
            <a:xfrm>
              <a:off x="9377872" y="5030224"/>
              <a:ext cx="453970" cy="369332"/>
            </a:xfrm>
            <a:prstGeom prst="rect">
              <a:avLst/>
            </a:prstGeom>
            <a:noFill/>
          </p:spPr>
          <p:txBody>
            <a:bodyPr wrap="none" rtlCol="0">
              <a:spAutoFit/>
            </a:bodyPr>
            <a:lstStyle/>
            <a:p>
              <a:r>
                <a:rPr lang="en-GB" dirty="0"/>
                <a:t>No</a:t>
              </a:r>
              <a:endParaRPr lang="en-US" dirty="0"/>
            </a:p>
          </p:txBody>
        </p:sp>
      </p:grpSp>
    </p:spTree>
    <p:extLst>
      <p:ext uri="{BB962C8B-B14F-4D97-AF65-F5344CB8AC3E}">
        <p14:creationId xmlns:p14="http://schemas.microsoft.com/office/powerpoint/2010/main" val="38666182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randombar(horizontal)">
                                      <p:cBhvr>
                                        <p:cTn id="13" dur="500"/>
                                        <p:tgtEl>
                                          <p:spTgt spid="1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randombar(horizontal)">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25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5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par>
                                <p:cTn id="39" presetID="10"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par>
                                <p:cTn id="42" presetID="10" presetClass="entr" presetSubtype="0" fill="hold" nodeType="withEffect">
                                  <p:stCondLst>
                                    <p:cond delay="250"/>
                                  </p:stCondLst>
                                  <p:childTnLst>
                                    <p:set>
                                      <p:cBhvr>
                                        <p:cTn id="43" dur="1" fill="hold">
                                          <p:stCondLst>
                                            <p:cond delay="0"/>
                                          </p:stCondLst>
                                        </p:cTn>
                                        <p:tgtEl>
                                          <p:spTgt spid="38"/>
                                        </p:tgtEl>
                                        <p:attrNameLst>
                                          <p:attrName>style.visibility</p:attrName>
                                        </p:attrNameLst>
                                      </p:cBhvr>
                                      <p:to>
                                        <p:strVal val="visible"/>
                                      </p:to>
                                    </p:set>
                                    <p:animEffect transition="in" filter="fade">
                                      <p:cBhvr>
                                        <p:cTn id="44" dur="500"/>
                                        <p:tgtEl>
                                          <p:spTgt spid="38"/>
                                        </p:tgtEl>
                                      </p:cBhvr>
                                    </p:animEffect>
                                  </p:childTnLst>
                                </p:cTn>
                              </p:par>
                              <p:par>
                                <p:cTn id="45" presetID="10" presetClass="entr" presetSubtype="0" fill="hold" nodeType="withEffect">
                                  <p:stCondLst>
                                    <p:cond delay="25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500"/>
                                        <p:tgtEl>
                                          <p:spTgt spid="39"/>
                                        </p:tgtEl>
                                      </p:cBhvr>
                                    </p:animEffect>
                                  </p:childTnLst>
                                </p:cTn>
                              </p:par>
                              <p:par>
                                <p:cTn id="48" presetID="10" presetClass="entr" presetSubtype="0" fill="hold" nodeType="withEffect">
                                  <p:stCondLst>
                                    <p:cond delay="500"/>
                                  </p:stCondLst>
                                  <p:childTnLst>
                                    <p:set>
                                      <p:cBhvr>
                                        <p:cTn id="49" dur="1" fill="hold">
                                          <p:stCondLst>
                                            <p:cond delay="0"/>
                                          </p:stCondLst>
                                        </p:cTn>
                                        <p:tgtEl>
                                          <p:spTgt spid="42"/>
                                        </p:tgtEl>
                                        <p:attrNameLst>
                                          <p:attrName>style.visibility</p:attrName>
                                        </p:attrNameLst>
                                      </p:cBhvr>
                                      <p:to>
                                        <p:strVal val="visible"/>
                                      </p:to>
                                    </p:set>
                                    <p:animEffect transition="in" filter="fade">
                                      <p:cBhvr>
                                        <p:cTn id="50" dur="500"/>
                                        <p:tgtEl>
                                          <p:spTgt spid="42"/>
                                        </p:tgtEl>
                                      </p:cBhvr>
                                    </p:animEffect>
                                  </p:childTnLst>
                                </p:cTn>
                              </p:par>
                              <p:par>
                                <p:cTn id="51" presetID="10" presetClass="entr" presetSubtype="0" fill="hold" nodeType="withEffect">
                                  <p:stCondLst>
                                    <p:cond delay="500"/>
                                  </p:stCondLst>
                                  <p:childTnLst>
                                    <p:set>
                                      <p:cBhvr>
                                        <p:cTn id="52" dur="1" fill="hold">
                                          <p:stCondLst>
                                            <p:cond delay="0"/>
                                          </p:stCondLst>
                                        </p:cTn>
                                        <p:tgtEl>
                                          <p:spTgt spid="43"/>
                                        </p:tgtEl>
                                        <p:attrNameLst>
                                          <p:attrName>style.visibility</p:attrName>
                                        </p:attrNameLst>
                                      </p:cBhvr>
                                      <p:to>
                                        <p:strVal val="visible"/>
                                      </p:to>
                                    </p:set>
                                    <p:animEffect transition="in" filter="fade">
                                      <p:cBhvr>
                                        <p:cTn id="5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P spid="15" grpId="0" animBg="1"/>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E2505-97CC-4173-BB3F-A5C204AE0A26}"/>
              </a:ext>
            </a:extLst>
          </p:cNvPr>
          <p:cNvSpPr>
            <a:spLocks noGrp="1"/>
          </p:cNvSpPr>
          <p:nvPr>
            <p:ph type="title"/>
          </p:nvPr>
        </p:nvSpPr>
        <p:spPr/>
        <p:txBody>
          <a:bodyPr/>
          <a:lstStyle/>
          <a:p>
            <a:pPr algn="ctr"/>
            <a:r>
              <a:rPr lang="en-US" dirty="0"/>
              <a:t>Decision tree for playing tennis</a:t>
            </a:r>
          </a:p>
        </p:txBody>
      </p:sp>
      <p:sp>
        <p:nvSpPr>
          <p:cNvPr id="4" name="Rectangle 3">
            <a:extLst>
              <a:ext uri="{FF2B5EF4-FFF2-40B4-BE49-F238E27FC236}">
                <a16:creationId xmlns:a16="http://schemas.microsoft.com/office/drawing/2014/main" id="{282BD3D4-0218-49A9-B032-37BF327D559F}"/>
              </a:ext>
            </a:extLst>
          </p:cNvPr>
          <p:cNvSpPr/>
          <p:nvPr/>
        </p:nvSpPr>
        <p:spPr>
          <a:xfrm>
            <a:off x="4970899" y="1877896"/>
            <a:ext cx="1749021" cy="6873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Outlook</a:t>
            </a:r>
          </a:p>
        </p:txBody>
      </p:sp>
      <p:sp>
        <p:nvSpPr>
          <p:cNvPr id="6" name="Rectangle 5">
            <a:extLst>
              <a:ext uri="{FF2B5EF4-FFF2-40B4-BE49-F238E27FC236}">
                <a16:creationId xmlns:a16="http://schemas.microsoft.com/office/drawing/2014/main" id="{FA22B08A-06D0-4E46-B503-1AAA566F1700}"/>
              </a:ext>
            </a:extLst>
          </p:cNvPr>
          <p:cNvSpPr/>
          <p:nvPr/>
        </p:nvSpPr>
        <p:spPr>
          <a:xfrm>
            <a:off x="7147458" y="3525657"/>
            <a:ext cx="1749021" cy="6873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Wind</a:t>
            </a:r>
          </a:p>
        </p:txBody>
      </p:sp>
      <p:sp>
        <p:nvSpPr>
          <p:cNvPr id="7" name="Rectangle 6">
            <a:extLst>
              <a:ext uri="{FF2B5EF4-FFF2-40B4-BE49-F238E27FC236}">
                <a16:creationId xmlns:a16="http://schemas.microsoft.com/office/drawing/2014/main" id="{5E4E617A-4990-41E5-AB82-DD32AE391D5D}"/>
              </a:ext>
            </a:extLst>
          </p:cNvPr>
          <p:cNvSpPr/>
          <p:nvPr/>
        </p:nvSpPr>
        <p:spPr>
          <a:xfrm>
            <a:off x="2752405" y="3525657"/>
            <a:ext cx="1749021" cy="6873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Humidity</a:t>
            </a:r>
          </a:p>
        </p:txBody>
      </p:sp>
      <p:cxnSp>
        <p:nvCxnSpPr>
          <p:cNvPr id="9" name="Straight Arrow Connector 8">
            <a:extLst>
              <a:ext uri="{FF2B5EF4-FFF2-40B4-BE49-F238E27FC236}">
                <a16:creationId xmlns:a16="http://schemas.microsoft.com/office/drawing/2014/main" id="{1F66020E-51E6-4528-B9E0-8B60982EE57F}"/>
              </a:ext>
            </a:extLst>
          </p:cNvPr>
          <p:cNvCxnSpPr>
            <a:stCxn id="4" idx="2"/>
            <a:endCxn id="7" idx="0"/>
          </p:cNvCxnSpPr>
          <p:nvPr/>
        </p:nvCxnSpPr>
        <p:spPr>
          <a:xfrm flipH="1">
            <a:off x="3626916" y="2565230"/>
            <a:ext cx="2218494" cy="96042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1" name="Straight Arrow Connector 10">
            <a:extLst>
              <a:ext uri="{FF2B5EF4-FFF2-40B4-BE49-F238E27FC236}">
                <a16:creationId xmlns:a16="http://schemas.microsoft.com/office/drawing/2014/main" id="{F0ED1669-97D7-440B-A0EB-115031FF8921}"/>
              </a:ext>
            </a:extLst>
          </p:cNvPr>
          <p:cNvCxnSpPr>
            <a:stCxn id="4" idx="2"/>
            <a:endCxn id="6" idx="0"/>
          </p:cNvCxnSpPr>
          <p:nvPr/>
        </p:nvCxnSpPr>
        <p:spPr>
          <a:xfrm>
            <a:off x="5845410" y="2565230"/>
            <a:ext cx="2176559" cy="96042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2" name="Oval 11">
            <a:extLst>
              <a:ext uri="{FF2B5EF4-FFF2-40B4-BE49-F238E27FC236}">
                <a16:creationId xmlns:a16="http://schemas.microsoft.com/office/drawing/2014/main" id="{EA2008EB-5194-49A0-8027-5131D122278D}"/>
              </a:ext>
            </a:extLst>
          </p:cNvPr>
          <p:cNvSpPr/>
          <p:nvPr/>
        </p:nvSpPr>
        <p:spPr>
          <a:xfrm>
            <a:off x="5501743" y="3525657"/>
            <a:ext cx="687334" cy="68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t>Yes</a:t>
            </a:r>
            <a:endParaRPr lang="en-US" dirty="0"/>
          </a:p>
        </p:txBody>
      </p:sp>
      <p:sp>
        <p:nvSpPr>
          <p:cNvPr id="13" name="Oval 12">
            <a:extLst>
              <a:ext uri="{FF2B5EF4-FFF2-40B4-BE49-F238E27FC236}">
                <a16:creationId xmlns:a16="http://schemas.microsoft.com/office/drawing/2014/main" id="{C4A68854-B6CD-4B1F-9052-0985CC942B4D}"/>
              </a:ext>
            </a:extLst>
          </p:cNvPr>
          <p:cNvSpPr/>
          <p:nvPr/>
        </p:nvSpPr>
        <p:spPr>
          <a:xfrm>
            <a:off x="2408738" y="5095683"/>
            <a:ext cx="687334" cy="68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t>No</a:t>
            </a:r>
            <a:endParaRPr lang="en-US" dirty="0"/>
          </a:p>
        </p:txBody>
      </p:sp>
      <p:sp>
        <p:nvSpPr>
          <p:cNvPr id="14" name="Oval 13">
            <a:extLst>
              <a:ext uri="{FF2B5EF4-FFF2-40B4-BE49-F238E27FC236}">
                <a16:creationId xmlns:a16="http://schemas.microsoft.com/office/drawing/2014/main" id="{68AF9F22-2B4A-4A60-917E-C8D47ABFCA33}"/>
              </a:ext>
            </a:extLst>
          </p:cNvPr>
          <p:cNvSpPr/>
          <p:nvPr/>
        </p:nvSpPr>
        <p:spPr>
          <a:xfrm>
            <a:off x="4157759" y="5095683"/>
            <a:ext cx="687334" cy="68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t>Yes</a:t>
            </a:r>
            <a:endParaRPr lang="en-US" dirty="0"/>
          </a:p>
        </p:txBody>
      </p:sp>
      <p:sp>
        <p:nvSpPr>
          <p:cNvPr id="15" name="Oval 14">
            <a:extLst>
              <a:ext uri="{FF2B5EF4-FFF2-40B4-BE49-F238E27FC236}">
                <a16:creationId xmlns:a16="http://schemas.microsoft.com/office/drawing/2014/main" id="{8A076B49-D3E7-40FE-80E5-64D6EF4AF4F4}"/>
              </a:ext>
            </a:extLst>
          </p:cNvPr>
          <p:cNvSpPr/>
          <p:nvPr/>
        </p:nvSpPr>
        <p:spPr>
          <a:xfrm>
            <a:off x="6803791" y="5095683"/>
            <a:ext cx="687334" cy="68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t>No</a:t>
            </a:r>
            <a:endParaRPr lang="en-US" dirty="0"/>
          </a:p>
        </p:txBody>
      </p:sp>
      <p:sp>
        <p:nvSpPr>
          <p:cNvPr id="16" name="Oval 15">
            <a:extLst>
              <a:ext uri="{FF2B5EF4-FFF2-40B4-BE49-F238E27FC236}">
                <a16:creationId xmlns:a16="http://schemas.microsoft.com/office/drawing/2014/main" id="{6E715C0B-F5CF-4F51-87AE-7AC9038EB1EE}"/>
              </a:ext>
            </a:extLst>
          </p:cNvPr>
          <p:cNvSpPr/>
          <p:nvPr/>
        </p:nvSpPr>
        <p:spPr>
          <a:xfrm>
            <a:off x="8552812" y="5086478"/>
            <a:ext cx="687334" cy="68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t>Yes</a:t>
            </a:r>
            <a:endParaRPr lang="en-US" dirty="0"/>
          </a:p>
        </p:txBody>
      </p:sp>
      <p:cxnSp>
        <p:nvCxnSpPr>
          <p:cNvPr id="18" name="Straight Arrow Connector 17">
            <a:extLst>
              <a:ext uri="{FF2B5EF4-FFF2-40B4-BE49-F238E27FC236}">
                <a16:creationId xmlns:a16="http://schemas.microsoft.com/office/drawing/2014/main" id="{6B85FBE6-FD52-4D9E-8466-8D82D045A97B}"/>
              </a:ext>
            </a:extLst>
          </p:cNvPr>
          <p:cNvCxnSpPr>
            <a:stCxn id="4" idx="2"/>
            <a:endCxn id="12" idx="0"/>
          </p:cNvCxnSpPr>
          <p:nvPr/>
        </p:nvCxnSpPr>
        <p:spPr>
          <a:xfrm>
            <a:off x="5845410" y="2565230"/>
            <a:ext cx="0" cy="96042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0" name="Straight Arrow Connector 19">
            <a:extLst>
              <a:ext uri="{FF2B5EF4-FFF2-40B4-BE49-F238E27FC236}">
                <a16:creationId xmlns:a16="http://schemas.microsoft.com/office/drawing/2014/main" id="{1AF4536C-D74E-44E7-B71F-2D8DC5111704}"/>
              </a:ext>
            </a:extLst>
          </p:cNvPr>
          <p:cNvCxnSpPr>
            <a:stCxn id="7" idx="2"/>
            <a:endCxn id="13" idx="0"/>
          </p:cNvCxnSpPr>
          <p:nvPr/>
        </p:nvCxnSpPr>
        <p:spPr>
          <a:xfrm flipH="1">
            <a:off x="2752405" y="4212991"/>
            <a:ext cx="874511" cy="88269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2" name="Straight Arrow Connector 21">
            <a:extLst>
              <a:ext uri="{FF2B5EF4-FFF2-40B4-BE49-F238E27FC236}">
                <a16:creationId xmlns:a16="http://schemas.microsoft.com/office/drawing/2014/main" id="{7917EE5D-AD86-45C8-8516-43948440F3CC}"/>
              </a:ext>
            </a:extLst>
          </p:cNvPr>
          <p:cNvCxnSpPr>
            <a:stCxn id="7" idx="2"/>
            <a:endCxn id="14" idx="0"/>
          </p:cNvCxnSpPr>
          <p:nvPr/>
        </p:nvCxnSpPr>
        <p:spPr>
          <a:xfrm>
            <a:off x="3626916" y="4212991"/>
            <a:ext cx="874510" cy="88269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4" name="Straight Arrow Connector 23">
            <a:extLst>
              <a:ext uri="{FF2B5EF4-FFF2-40B4-BE49-F238E27FC236}">
                <a16:creationId xmlns:a16="http://schemas.microsoft.com/office/drawing/2014/main" id="{13FD16BA-717C-4F21-82C0-E954989ACF19}"/>
              </a:ext>
            </a:extLst>
          </p:cNvPr>
          <p:cNvCxnSpPr>
            <a:stCxn id="6" idx="2"/>
            <a:endCxn id="15" idx="0"/>
          </p:cNvCxnSpPr>
          <p:nvPr/>
        </p:nvCxnSpPr>
        <p:spPr>
          <a:xfrm flipH="1">
            <a:off x="7147458" y="4212991"/>
            <a:ext cx="874511" cy="88269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6" name="Straight Arrow Connector 25">
            <a:extLst>
              <a:ext uri="{FF2B5EF4-FFF2-40B4-BE49-F238E27FC236}">
                <a16:creationId xmlns:a16="http://schemas.microsoft.com/office/drawing/2014/main" id="{CBA9B56C-AC5E-498F-BC60-C27F6A3EE0BC}"/>
              </a:ext>
            </a:extLst>
          </p:cNvPr>
          <p:cNvCxnSpPr>
            <a:stCxn id="6" idx="2"/>
            <a:endCxn id="16" idx="0"/>
          </p:cNvCxnSpPr>
          <p:nvPr/>
        </p:nvCxnSpPr>
        <p:spPr>
          <a:xfrm>
            <a:off x="8021969" y="4212991"/>
            <a:ext cx="874510" cy="87348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7" name="TextBox 26">
            <a:extLst>
              <a:ext uri="{FF2B5EF4-FFF2-40B4-BE49-F238E27FC236}">
                <a16:creationId xmlns:a16="http://schemas.microsoft.com/office/drawing/2014/main" id="{58CA2785-8625-4A05-BFF8-45B13CFDB50A}"/>
              </a:ext>
            </a:extLst>
          </p:cNvPr>
          <p:cNvSpPr txBox="1"/>
          <p:nvPr/>
        </p:nvSpPr>
        <p:spPr>
          <a:xfrm>
            <a:off x="4104616" y="2714979"/>
            <a:ext cx="711605" cy="369332"/>
          </a:xfrm>
          <a:prstGeom prst="rect">
            <a:avLst/>
          </a:prstGeom>
          <a:noFill/>
        </p:spPr>
        <p:txBody>
          <a:bodyPr wrap="none" rtlCol="0">
            <a:spAutoFit/>
          </a:bodyPr>
          <a:lstStyle/>
          <a:p>
            <a:r>
              <a:rPr lang="es-ES" dirty="0" err="1"/>
              <a:t>Sunny</a:t>
            </a:r>
            <a:endParaRPr lang="en-US" dirty="0"/>
          </a:p>
        </p:txBody>
      </p:sp>
      <p:sp>
        <p:nvSpPr>
          <p:cNvPr id="28" name="TextBox 27">
            <a:extLst>
              <a:ext uri="{FF2B5EF4-FFF2-40B4-BE49-F238E27FC236}">
                <a16:creationId xmlns:a16="http://schemas.microsoft.com/office/drawing/2014/main" id="{4D03155B-14DA-4502-966C-F5672AD48B8B}"/>
              </a:ext>
            </a:extLst>
          </p:cNvPr>
          <p:cNvSpPr txBox="1"/>
          <p:nvPr/>
        </p:nvSpPr>
        <p:spPr>
          <a:xfrm>
            <a:off x="4897716" y="3057515"/>
            <a:ext cx="1005596" cy="369332"/>
          </a:xfrm>
          <a:prstGeom prst="rect">
            <a:avLst/>
          </a:prstGeom>
          <a:noFill/>
        </p:spPr>
        <p:txBody>
          <a:bodyPr wrap="none" rtlCol="0">
            <a:spAutoFit/>
          </a:bodyPr>
          <a:lstStyle/>
          <a:p>
            <a:r>
              <a:rPr lang="es-ES" dirty="0" err="1"/>
              <a:t>Overcast</a:t>
            </a:r>
            <a:endParaRPr lang="en-US" dirty="0"/>
          </a:p>
        </p:txBody>
      </p:sp>
      <p:sp>
        <p:nvSpPr>
          <p:cNvPr id="29" name="TextBox 28">
            <a:extLst>
              <a:ext uri="{FF2B5EF4-FFF2-40B4-BE49-F238E27FC236}">
                <a16:creationId xmlns:a16="http://schemas.microsoft.com/office/drawing/2014/main" id="{B2A94D58-7926-4276-985A-E9BB143A027D}"/>
              </a:ext>
            </a:extLst>
          </p:cNvPr>
          <p:cNvSpPr txBox="1"/>
          <p:nvPr/>
        </p:nvSpPr>
        <p:spPr>
          <a:xfrm>
            <a:off x="6871365" y="2722199"/>
            <a:ext cx="569771" cy="369332"/>
          </a:xfrm>
          <a:prstGeom prst="rect">
            <a:avLst/>
          </a:prstGeom>
          <a:noFill/>
        </p:spPr>
        <p:txBody>
          <a:bodyPr wrap="none" rtlCol="0">
            <a:spAutoFit/>
          </a:bodyPr>
          <a:lstStyle/>
          <a:p>
            <a:r>
              <a:rPr lang="es-ES" dirty="0"/>
              <a:t>Rain</a:t>
            </a:r>
            <a:endParaRPr lang="en-US" dirty="0"/>
          </a:p>
        </p:txBody>
      </p:sp>
      <p:sp>
        <p:nvSpPr>
          <p:cNvPr id="30" name="TextBox 29">
            <a:extLst>
              <a:ext uri="{FF2B5EF4-FFF2-40B4-BE49-F238E27FC236}">
                <a16:creationId xmlns:a16="http://schemas.microsoft.com/office/drawing/2014/main" id="{34994DC2-6D5C-4300-A9AB-62ADFF334DE2}"/>
              </a:ext>
            </a:extLst>
          </p:cNvPr>
          <p:cNvSpPr txBox="1"/>
          <p:nvPr/>
        </p:nvSpPr>
        <p:spPr>
          <a:xfrm>
            <a:off x="2493022" y="4446610"/>
            <a:ext cx="603050" cy="369332"/>
          </a:xfrm>
          <a:prstGeom prst="rect">
            <a:avLst/>
          </a:prstGeom>
          <a:noFill/>
        </p:spPr>
        <p:txBody>
          <a:bodyPr wrap="none" rtlCol="0">
            <a:spAutoFit/>
          </a:bodyPr>
          <a:lstStyle/>
          <a:p>
            <a:r>
              <a:rPr lang="es-ES" dirty="0"/>
              <a:t>High</a:t>
            </a:r>
            <a:endParaRPr lang="en-US" dirty="0"/>
          </a:p>
        </p:txBody>
      </p:sp>
      <p:sp>
        <p:nvSpPr>
          <p:cNvPr id="31" name="TextBox 30">
            <a:extLst>
              <a:ext uri="{FF2B5EF4-FFF2-40B4-BE49-F238E27FC236}">
                <a16:creationId xmlns:a16="http://schemas.microsoft.com/office/drawing/2014/main" id="{0AA40E95-782A-4F60-96AC-8F9D84853DB2}"/>
              </a:ext>
            </a:extLst>
          </p:cNvPr>
          <p:cNvSpPr txBox="1"/>
          <p:nvPr/>
        </p:nvSpPr>
        <p:spPr>
          <a:xfrm>
            <a:off x="4054453" y="4446610"/>
            <a:ext cx="867353" cy="369332"/>
          </a:xfrm>
          <a:prstGeom prst="rect">
            <a:avLst/>
          </a:prstGeom>
          <a:noFill/>
        </p:spPr>
        <p:txBody>
          <a:bodyPr wrap="none" rtlCol="0">
            <a:spAutoFit/>
          </a:bodyPr>
          <a:lstStyle/>
          <a:p>
            <a:r>
              <a:rPr lang="es-ES" dirty="0"/>
              <a:t>Normal</a:t>
            </a:r>
            <a:endParaRPr lang="en-US" dirty="0"/>
          </a:p>
        </p:txBody>
      </p:sp>
      <p:sp>
        <p:nvSpPr>
          <p:cNvPr id="32" name="TextBox 31">
            <a:extLst>
              <a:ext uri="{FF2B5EF4-FFF2-40B4-BE49-F238E27FC236}">
                <a16:creationId xmlns:a16="http://schemas.microsoft.com/office/drawing/2014/main" id="{7EA584D3-4DAD-40A1-BB5A-4949E91E53F0}"/>
              </a:ext>
            </a:extLst>
          </p:cNvPr>
          <p:cNvSpPr txBox="1"/>
          <p:nvPr/>
        </p:nvSpPr>
        <p:spPr>
          <a:xfrm>
            <a:off x="6735657" y="4444006"/>
            <a:ext cx="777970" cy="369332"/>
          </a:xfrm>
          <a:prstGeom prst="rect">
            <a:avLst/>
          </a:prstGeom>
          <a:noFill/>
        </p:spPr>
        <p:txBody>
          <a:bodyPr wrap="none" rtlCol="0">
            <a:spAutoFit/>
          </a:bodyPr>
          <a:lstStyle/>
          <a:p>
            <a:r>
              <a:rPr lang="es-ES" dirty="0" err="1"/>
              <a:t>Strong</a:t>
            </a:r>
            <a:endParaRPr lang="en-US" dirty="0"/>
          </a:p>
        </p:txBody>
      </p:sp>
      <p:sp>
        <p:nvSpPr>
          <p:cNvPr id="33" name="TextBox 32">
            <a:extLst>
              <a:ext uri="{FF2B5EF4-FFF2-40B4-BE49-F238E27FC236}">
                <a16:creationId xmlns:a16="http://schemas.microsoft.com/office/drawing/2014/main" id="{69A667DC-EF8B-4A17-97A7-83C1A10BF2AF}"/>
              </a:ext>
            </a:extLst>
          </p:cNvPr>
          <p:cNvSpPr txBox="1"/>
          <p:nvPr/>
        </p:nvSpPr>
        <p:spPr>
          <a:xfrm>
            <a:off x="8698276" y="4469671"/>
            <a:ext cx="740074" cy="369332"/>
          </a:xfrm>
          <a:prstGeom prst="rect">
            <a:avLst/>
          </a:prstGeom>
          <a:noFill/>
        </p:spPr>
        <p:txBody>
          <a:bodyPr wrap="none" rtlCol="0">
            <a:spAutoFit/>
          </a:bodyPr>
          <a:lstStyle/>
          <a:p>
            <a:r>
              <a:rPr lang="es-ES" dirty="0" err="1"/>
              <a:t>Weak</a:t>
            </a:r>
            <a:endParaRPr lang="en-US" dirty="0"/>
          </a:p>
        </p:txBody>
      </p:sp>
      <p:sp>
        <p:nvSpPr>
          <p:cNvPr id="34" name="TextBox 33">
            <a:extLst>
              <a:ext uri="{FF2B5EF4-FFF2-40B4-BE49-F238E27FC236}">
                <a16:creationId xmlns:a16="http://schemas.microsoft.com/office/drawing/2014/main" id="{A2884C20-693B-435C-98C0-2FE6DA80B260}"/>
              </a:ext>
            </a:extLst>
          </p:cNvPr>
          <p:cNvSpPr txBox="1"/>
          <p:nvPr/>
        </p:nvSpPr>
        <p:spPr>
          <a:xfrm>
            <a:off x="9438350" y="1891477"/>
            <a:ext cx="1892213" cy="400110"/>
          </a:xfrm>
          <a:prstGeom prst="rect">
            <a:avLst/>
          </a:prstGeom>
          <a:noFill/>
        </p:spPr>
        <p:txBody>
          <a:bodyPr wrap="square" rtlCol="0">
            <a:spAutoFit/>
          </a:bodyPr>
          <a:lstStyle/>
          <a:p>
            <a:r>
              <a:rPr lang="es-ES" sz="2000" dirty="0" err="1"/>
              <a:t>Today’s</a:t>
            </a:r>
            <a:r>
              <a:rPr lang="es-ES" sz="2000" dirty="0"/>
              <a:t> </a:t>
            </a:r>
            <a:r>
              <a:rPr lang="es-ES" sz="2000" dirty="0" err="1"/>
              <a:t>weather</a:t>
            </a:r>
            <a:r>
              <a:rPr lang="es-ES" sz="2000" dirty="0"/>
              <a:t>:</a:t>
            </a:r>
            <a:endParaRPr lang="en-US" sz="2000" dirty="0"/>
          </a:p>
        </p:txBody>
      </p:sp>
      <p:sp>
        <p:nvSpPr>
          <p:cNvPr id="35" name="TextBox 34">
            <a:extLst>
              <a:ext uri="{FF2B5EF4-FFF2-40B4-BE49-F238E27FC236}">
                <a16:creationId xmlns:a16="http://schemas.microsoft.com/office/drawing/2014/main" id="{6AFC84C9-A4F7-46FC-B91B-7385DC2FE9F8}"/>
              </a:ext>
            </a:extLst>
          </p:cNvPr>
          <p:cNvSpPr txBox="1"/>
          <p:nvPr/>
        </p:nvSpPr>
        <p:spPr>
          <a:xfrm>
            <a:off x="9492930" y="2318851"/>
            <a:ext cx="1607235" cy="830997"/>
          </a:xfrm>
          <a:prstGeom prst="rect">
            <a:avLst/>
          </a:prstGeom>
          <a:solidFill>
            <a:srgbClr val="FFFFFF"/>
          </a:solidFill>
          <a:ln>
            <a:solidFill>
              <a:schemeClr val="accent1"/>
            </a:solidFill>
            <a:prstDash val="lgDashDotDot"/>
          </a:ln>
          <a:effectLst/>
        </p:spPr>
        <p:txBody>
          <a:bodyPr wrap="none" rtlCol="0">
            <a:spAutoFit/>
          </a:bodyPr>
          <a:lstStyle/>
          <a:p>
            <a:r>
              <a:rPr lang="es-ES" sz="1600" dirty="0"/>
              <a:t>Outlook: </a:t>
            </a:r>
            <a:r>
              <a:rPr lang="en-US" sz="1600" dirty="0"/>
              <a:t>overcast</a:t>
            </a:r>
          </a:p>
          <a:p>
            <a:r>
              <a:rPr lang="es-ES" sz="1600" dirty="0" err="1"/>
              <a:t>Humidity</a:t>
            </a:r>
            <a:r>
              <a:rPr lang="es-ES" sz="1600" dirty="0"/>
              <a:t>: </a:t>
            </a:r>
            <a:r>
              <a:rPr lang="es-ES" sz="1600" dirty="0" err="1"/>
              <a:t>high</a:t>
            </a:r>
            <a:endParaRPr lang="es-ES" sz="1600" dirty="0"/>
          </a:p>
          <a:p>
            <a:r>
              <a:rPr lang="es-ES" sz="1600" dirty="0" err="1"/>
              <a:t>Wind</a:t>
            </a:r>
            <a:r>
              <a:rPr lang="es-ES" sz="1600" dirty="0"/>
              <a:t>: </a:t>
            </a:r>
            <a:r>
              <a:rPr lang="es-ES" sz="1600" dirty="0" err="1"/>
              <a:t>strong</a:t>
            </a:r>
            <a:endParaRPr lang="en-US" sz="1600" dirty="0"/>
          </a:p>
        </p:txBody>
      </p:sp>
      <p:sp>
        <p:nvSpPr>
          <p:cNvPr id="36" name="TextBox 35">
            <a:extLst>
              <a:ext uri="{FF2B5EF4-FFF2-40B4-BE49-F238E27FC236}">
                <a16:creationId xmlns:a16="http://schemas.microsoft.com/office/drawing/2014/main" id="{18E2AD29-A57C-452D-9ACD-FFB67574979D}"/>
              </a:ext>
            </a:extLst>
          </p:cNvPr>
          <p:cNvSpPr txBox="1"/>
          <p:nvPr/>
        </p:nvSpPr>
        <p:spPr>
          <a:xfrm>
            <a:off x="9492929" y="2321535"/>
            <a:ext cx="1607235" cy="830997"/>
          </a:xfrm>
          <a:prstGeom prst="rect">
            <a:avLst/>
          </a:prstGeom>
          <a:solidFill>
            <a:srgbClr val="FFFFFF"/>
          </a:solidFill>
          <a:ln>
            <a:solidFill>
              <a:schemeClr val="accent1"/>
            </a:solidFill>
            <a:prstDash val="lgDashDotDot"/>
          </a:ln>
          <a:effectLst/>
        </p:spPr>
        <p:txBody>
          <a:bodyPr wrap="square" rtlCol="0">
            <a:spAutoFit/>
          </a:bodyPr>
          <a:lstStyle/>
          <a:p>
            <a:r>
              <a:rPr lang="es-ES" sz="1600" dirty="0"/>
              <a:t>Outlook: </a:t>
            </a:r>
            <a:r>
              <a:rPr lang="en-US" sz="1600" dirty="0"/>
              <a:t>sunny</a:t>
            </a:r>
          </a:p>
          <a:p>
            <a:r>
              <a:rPr lang="es-ES" sz="1600" dirty="0" err="1"/>
              <a:t>Humidity</a:t>
            </a:r>
            <a:r>
              <a:rPr lang="es-ES" sz="1600" dirty="0"/>
              <a:t>: </a:t>
            </a:r>
            <a:r>
              <a:rPr lang="es-ES" sz="1600" dirty="0" err="1"/>
              <a:t>high</a:t>
            </a:r>
            <a:endParaRPr lang="es-ES" sz="1600" dirty="0"/>
          </a:p>
          <a:p>
            <a:r>
              <a:rPr lang="es-ES" sz="1600" dirty="0" err="1"/>
              <a:t>Wind</a:t>
            </a:r>
            <a:r>
              <a:rPr lang="es-ES" sz="1600" dirty="0"/>
              <a:t>: </a:t>
            </a:r>
            <a:r>
              <a:rPr lang="es-ES" sz="1600" dirty="0" err="1"/>
              <a:t>weak</a:t>
            </a:r>
            <a:endParaRPr lang="en-US" sz="1600" dirty="0"/>
          </a:p>
        </p:txBody>
      </p:sp>
      <p:sp>
        <p:nvSpPr>
          <p:cNvPr id="37" name="TextBox 36">
            <a:extLst>
              <a:ext uri="{FF2B5EF4-FFF2-40B4-BE49-F238E27FC236}">
                <a16:creationId xmlns:a16="http://schemas.microsoft.com/office/drawing/2014/main" id="{FC5F4094-0946-4394-A1E7-F3E52C33E1A9}"/>
              </a:ext>
            </a:extLst>
          </p:cNvPr>
          <p:cNvSpPr txBox="1"/>
          <p:nvPr/>
        </p:nvSpPr>
        <p:spPr>
          <a:xfrm>
            <a:off x="9492929" y="2318851"/>
            <a:ext cx="1607235" cy="830997"/>
          </a:xfrm>
          <a:prstGeom prst="rect">
            <a:avLst/>
          </a:prstGeom>
          <a:solidFill>
            <a:srgbClr val="FFFFFF"/>
          </a:solidFill>
          <a:ln>
            <a:solidFill>
              <a:schemeClr val="accent1"/>
            </a:solidFill>
            <a:prstDash val="lgDashDotDot"/>
          </a:ln>
          <a:effectLst/>
        </p:spPr>
        <p:txBody>
          <a:bodyPr wrap="square" rtlCol="0">
            <a:spAutoFit/>
          </a:bodyPr>
          <a:lstStyle/>
          <a:p>
            <a:r>
              <a:rPr lang="es-ES" sz="1600" dirty="0"/>
              <a:t>Outlook: </a:t>
            </a:r>
            <a:r>
              <a:rPr lang="en-US" sz="1600" dirty="0"/>
              <a:t>rain</a:t>
            </a:r>
          </a:p>
          <a:p>
            <a:r>
              <a:rPr lang="es-ES" sz="1600" dirty="0" err="1"/>
              <a:t>Humidity</a:t>
            </a:r>
            <a:r>
              <a:rPr lang="es-ES" sz="1600" dirty="0"/>
              <a:t>: normal</a:t>
            </a:r>
          </a:p>
          <a:p>
            <a:r>
              <a:rPr lang="es-ES" sz="1600" dirty="0" err="1"/>
              <a:t>Wind</a:t>
            </a:r>
            <a:r>
              <a:rPr lang="es-ES" sz="1600" dirty="0"/>
              <a:t>: </a:t>
            </a:r>
            <a:r>
              <a:rPr lang="es-ES" sz="1600" dirty="0" err="1"/>
              <a:t>weak</a:t>
            </a:r>
            <a:endParaRPr lang="en-US" sz="1600" dirty="0"/>
          </a:p>
        </p:txBody>
      </p:sp>
    </p:spTree>
    <p:extLst>
      <p:ext uri="{BB962C8B-B14F-4D97-AF65-F5344CB8AC3E}">
        <p14:creationId xmlns:p14="http://schemas.microsoft.com/office/powerpoint/2010/main" val="11259554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heel(1)">
                                      <p:cBhvr>
                                        <p:cTn id="11" dur="2000"/>
                                        <p:tgtEl>
                                          <p:spTgt spid="12"/>
                                        </p:tgtEl>
                                      </p:cBhvr>
                                    </p:animEffect>
                                  </p:childTnLst>
                                </p:cTn>
                              </p:par>
                            </p:childTnLst>
                          </p:cTn>
                        </p:par>
                        <p:par>
                          <p:cTn id="12" fill="hold">
                            <p:stCondLst>
                              <p:cond delay="2500"/>
                            </p:stCondLst>
                            <p:childTnLst>
                              <p:par>
                                <p:cTn id="13" presetID="7" presetClass="emph" presetSubtype="2" autoRev="1" fill="hold" grpId="2" nodeType="afterEffect">
                                  <p:stCondLst>
                                    <p:cond delay="0"/>
                                  </p:stCondLst>
                                  <p:childTnLst>
                                    <p:animClr clrSpc="rgb" dir="cw">
                                      <p:cBhvr>
                                        <p:cTn id="14" dur="2000" fill="hold"/>
                                        <p:tgtEl>
                                          <p:spTgt spid="12"/>
                                        </p:tgtEl>
                                        <p:attrNameLst>
                                          <p:attrName>stroke.color</p:attrName>
                                        </p:attrNameLst>
                                      </p:cBhvr>
                                      <p:to>
                                        <a:schemeClr val="accent2"/>
                                      </p:to>
                                    </p:animClr>
                                    <p:set>
                                      <p:cBhvr>
                                        <p:cTn id="15" dur="2000" fill="hold"/>
                                        <p:tgtEl>
                                          <p:spTgt spid="12"/>
                                        </p:tgtEl>
                                        <p:attrNameLst>
                                          <p:attrName>stroke.on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randombar(horizontal)">
                                      <p:cBhvr>
                                        <p:cTn id="20" dur="500"/>
                                        <p:tgtEl>
                                          <p:spTgt spid="3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par>
                          <p:cTn id="26" fill="hold">
                            <p:stCondLst>
                              <p:cond delay="500"/>
                            </p:stCondLst>
                            <p:childTnLst>
                              <p:par>
                                <p:cTn id="27" presetID="22" presetClass="entr" presetSubtype="4"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down)">
                                      <p:cBhvr>
                                        <p:cTn id="29" dur="500"/>
                                        <p:tgtEl>
                                          <p:spTgt spid="7"/>
                                        </p:tgtEl>
                                      </p:cBhvr>
                                    </p:animEffect>
                                  </p:childTnLst>
                                </p:cTn>
                              </p:par>
                            </p:childTnLst>
                          </p:cTn>
                        </p:par>
                        <p:par>
                          <p:cTn id="30" fill="hold">
                            <p:stCondLst>
                              <p:cond delay="1000"/>
                            </p:stCondLst>
                            <p:childTnLst>
                              <p:par>
                                <p:cTn id="31" presetID="22" presetClass="entr" presetSubtype="4" fill="hold" grpId="0"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wipe(down)">
                                      <p:cBhvr>
                                        <p:cTn id="33" dur="500"/>
                                        <p:tgtEl>
                                          <p:spTgt spid="30"/>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wipe(down)">
                                      <p:cBhvr>
                                        <p:cTn id="36" dur="500"/>
                                        <p:tgtEl>
                                          <p:spTgt spid="3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childTnLst>
                          </p:cTn>
                        </p:par>
                        <p:par>
                          <p:cTn id="42" fill="hold">
                            <p:stCondLst>
                              <p:cond delay="500"/>
                            </p:stCondLst>
                            <p:childTnLst>
                              <p:par>
                                <p:cTn id="43" presetID="21" presetClass="entr" presetSubtype="1"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heel(1)">
                                      <p:cBhvr>
                                        <p:cTn id="45" dur="2000"/>
                                        <p:tgtEl>
                                          <p:spTgt spid="13"/>
                                        </p:tgtEl>
                                      </p:cBhvr>
                                    </p:animEffect>
                                  </p:childTnLst>
                                </p:cTn>
                              </p:par>
                            </p:childTnLst>
                          </p:cTn>
                        </p:par>
                        <p:par>
                          <p:cTn id="46" fill="hold">
                            <p:stCondLst>
                              <p:cond delay="2500"/>
                            </p:stCondLst>
                            <p:childTnLst>
                              <p:par>
                                <p:cTn id="47" presetID="7" presetClass="emph" presetSubtype="2" autoRev="1" fill="hold" nodeType="afterEffect">
                                  <p:stCondLst>
                                    <p:cond delay="0"/>
                                  </p:stCondLst>
                                  <p:childTnLst>
                                    <p:animClr clrSpc="rgb" dir="cw">
                                      <p:cBhvr>
                                        <p:cTn id="48" dur="2000" fill="hold"/>
                                        <p:tgtEl>
                                          <p:spTgt spid="13"/>
                                        </p:tgtEl>
                                        <p:attrNameLst>
                                          <p:attrName>stroke.color</p:attrName>
                                        </p:attrNameLst>
                                      </p:cBhvr>
                                      <p:to>
                                        <a:schemeClr val="accent2"/>
                                      </p:to>
                                    </p:animClr>
                                    <p:set>
                                      <p:cBhvr>
                                        <p:cTn id="49" dur="2000" fill="hold"/>
                                        <p:tgtEl>
                                          <p:spTgt spid="13"/>
                                        </p:tgtEl>
                                        <p:attrNameLst>
                                          <p:attrName>stroke.on</p:attrName>
                                        </p:attrNameLst>
                                      </p:cBhvr>
                                      <p:to>
                                        <p:strVal val="true"/>
                                      </p:to>
                                    </p:se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1000"/>
                                        <p:tgtEl>
                                          <p:spTgt spid="22"/>
                                        </p:tgtEl>
                                      </p:cBhvr>
                                    </p:animEffect>
                                    <p:anim calcmode="lin" valueType="num">
                                      <p:cBhvr>
                                        <p:cTn id="55" dur="1000" fill="hold"/>
                                        <p:tgtEl>
                                          <p:spTgt spid="22"/>
                                        </p:tgtEl>
                                        <p:attrNameLst>
                                          <p:attrName>ppt_x</p:attrName>
                                        </p:attrNameLst>
                                      </p:cBhvr>
                                      <p:tavLst>
                                        <p:tav tm="0">
                                          <p:val>
                                            <p:strVal val="#ppt_x"/>
                                          </p:val>
                                        </p:tav>
                                        <p:tav tm="100000">
                                          <p:val>
                                            <p:strVal val="#ppt_x"/>
                                          </p:val>
                                        </p:tav>
                                      </p:tavLst>
                                    </p:anim>
                                    <p:anim calcmode="lin" valueType="num">
                                      <p:cBhvr>
                                        <p:cTn id="56" dur="1000" fill="hold"/>
                                        <p:tgtEl>
                                          <p:spTgt spid="22"/>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1000"/>
                                        <p:tgtEl>
                                          <p:spTgt spid="14"/>
                                        </p:tgtEl>
                                      </p:cBhvr>
                                    </p:animEffect>
                                    <p:anim calcmode="lin" valueType="num">
                                      <p:cBhvr>
                                        <p:cTn id="60" dur="1000" fill="hold"/>
                                        <p:tgtEl>
                                          <p:spTgt spid="14"/>
                                        </p:tgtEl>
                                        <p:attrNameLst>
                                          <p:attrName>ppt_x</p:attrName>
                                        </p:attrNameLst>
                                      </p:cBhvr>
                                      <p:tavLst>
                                        <p:tav tm="0">
                                          <p:val>
                                            <p:strVal val="#ppt_x"/>
                                          </p:val>
                                        </p:tav>
                                        <p:tav tm="100000">
                                          <p:val>
                                            <p:strVal val="#ppt_x"/>
                                          </p:val>
                                        </p:tav>
                                      </p:tavLst>
                                    </p:anim>
                                    <p:anim calcmode="lin" valueType="num">
                                      <p:cBhvr>
                                        <p:cTn id="61" dur="1000" fill="hold"/>
                                        <p:tgtEl>
                                          <p:spTgt spid="14"/>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fade">
                                      <p:cBhvr>
                                        <p:cTn id="64" dur="1000"/>
                                        <p:tgtEl>
                                          <p:spTgt spid="11"/>
                                        </p:tgtEl>
                                      </p:cBhvr>
                                    </p:animEffect>
                                    <p:anim calcmode="lin" valueType="num">
                                      <p:cBhvr>
                                        <p:cTn id="65" dur="1000" fill="hold"/>
                                        <p:tgtEl>
                                          <p:spTgt spid="11"/>
                                        </p:tgtEl>
                                        <p:attrNameLst>
                                          <p:attrName>ppt_x</p:attrName>
                                        </p:attrNameLst>
                                      </p:cBhvr>
                                      <p:tavLst>
                                        <p:tav tm="0">
                                          <p:val>
                                            <p:strVal val="#ppt_x"/>
                                          </p:val>
                                        </p:tav>
                                        <p:tav tm="100000">
                                          <p:val>
                                            <p:strVal val="#ppt_x"/>
                                          </p:val>
                                        </p:tav>
                                      </p:tavLst>
                                    </p:anim>
                                    <p:anim calcmode="lin" valueType="num">
                                      <p:cBhvr>
                                        <p:cTn id="66" dur="1000" fill="hold"/>
                                        <p:tgtEl>
                                          <p:spTgt spid="11"/>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fade">
                                      <p:cBhvr>
                                        <p:cTn id="69" dur="1000"/>
                                        <p:tgtEl>
                                          <p:spTgt spid="6"/>
                                        </p:tgtEl>
                                      </p:cBhvr>
                                    </p:animEffect>
                                    <p:anim calcmode="lin" valueType="num">
                                      <p:cBhvr>
                                        <p:cTn id="70" dur="1000" fill="hold"/>
                                        <p:tgtEl>
                                          <p:spTgt spid="6"/>
                                        </p:tgtEl>
                                        <p:attrNameLst>
                                          <p:attrName>ppt_x</p:attrName>
                                        </p:attrNameLst>
                                      </p:cBhvr>
                                      <p:tavLst>
                                        <p:tav tm="0">
                                          <p:val>
                                            <p:strVal val="#ppt_x"/>
                                          </p:val>
                                        </p:tav>
                                        <p:tav tm="100000">
                                          <p:val>
                                            <p:strVal val="#ppt_x"/>
                                          </p:val>
                                        </p:tav>
                                      </p:tavLst>
                                    </p:anim>
                                    <p:anim calcmode="lin" valueType="num">
                                      <p:cBhvr>
                                        <p:cTn id="71" dur="1000" fill="hold"/>
                                        <p:tgtEl>
                                          <p:spTgt spid="6"/>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1000"/>
                                        <p:tgtEl>
                                          <p:spTgt spid="24"/>
                                        </p:tgtEl>
                                      </p:cBhvr>
                                    </p:animEffect>
                                    <p:anim calcmode="lin" valueType="num">
                                      <p:cBhvr>
                                        <p:cTn id="75" dur="1000" fill="hold"/>
                                        <p:tgtEl>
                                          <p:spTgt spid="24"/>
                                        </p:tgtEl>
                                        <p:attrNameLst>
                                          <p:attrName>ppt_x</p:attrName>
                                        </p:attrNameLst>
                                      </p:cBhvr>
                                      <p:tavLst>
                                        <p:tav tm="0">
                                          <p:val>
                                            <p:strVal val="#ppt_x"/>
                                          </p:val>
                                        </p:tav>
                                        <p:tav tm="100000">
                                          <p:val>
                                            <p:strVal val="#ppt_x"/>
                                          </p:val>
                                        </p:tav>
                                      </p:tavLst>
                                    </p:anim>
                                    <p:anim calcmode="lin" valueType="num">
                                      <p:cBhvr>
                                        <p:cTn id="76" dur="1000" fill="hold"/>
                                        <p:tgtEl>
                                          <p:spTgt spid="24"/>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fade">
                                      <p:cBhvr>
                                        <p:cTn id="79" dur="1000"/>
                                        <p:tgtEl>
                                          <p:spTgt spid="32"/>
                                        </p:tgtEl>
                                      </p:cBhvr>
                                    </p:animEffect>
                                    <p:anim calcmode="lin" valueType="num">
                                      <p:cBhvr>
                                        <p:cTn id="80" dur="1000" fill="hold"/>
                                        <p:tgtEl>
                                          <p:spTgt spid="32"/>
                                        </p:tgtEl>
                                        <p:attrNameLst>
                                          <p:attrName>ppt_x</p:attrName>
                                        </p:attrNameLst>
                                      </p:cBhvr>
                                      <p:tavLst>
                                        <p:tav tm="0">
                                          <p:val>
                                            <p:strVal val="#ppt_x"/>
                                          </p:val>
                                        </p:tav>
                                        <p:tav tm="100000">
                                          <p:val>
                                            <p:strVal val="#ppt_x"/>
                                          </p:val>
                                        </p:tav>
                                      </p:tavLst>
                                    </p:anim>
                                    <p:anim calcmode="lin" valueType="num">
                                      <p:cBhvr>
                                        <p:cTn id="81" dur="1000" fill="hold"/>
                                        <p:tgtEl>
                                          <p:spTgt spid="32"/>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fade">
                                      <p:cBhvr>
                                        <p:cTn id="84" dur="1000"/>
                                        <p:tgtEl>
                                          <p:spTgt spid="33"/>
                                        </p:tgtEl>
                                      </p:cBhvr>
                                    </p:animEffect>
                                    <p:anim calcmode="lin" valueType="num">
                                      <p:cBhvr>
                                        <p:cTn id="85" dur="1000" fill="hold"/>
                                        <p:tgtEl>
                                          <p:spTgt spid="33"/>
                                        </p:tgtEl>
                                        <p:attrNameLst>
                                          <p:attrName>ppt_x</p:attrName>
                                        </p:attrNameLst>
                                      </p:cBhvr>
                                      <p:tavLst>
                                        <p:tav tm="0">
                                          <p:val>
                                            <p:strVal val="#ppt_x"/>
                                          </p:val>
                                        </p:tav>
                                        <p:tav tm="100000">
                                          <p:val>
                                            <p:strVal val="#ppt_x"/>
                                          </p:val>
                                        </p:tav>
                                      </p:tavLst>
                                    </p:anim>
                                    <p:anim calcmode="lin" valueType="num">
                                      <p:cBhvr>
                                        <p:cTn id="86" dur="1000" fill="hold"/>
                                        <p:tgtEl>
                                          <p:spTgt spid="33"/>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fade">
                                      <p:cBhvr>
                                        <p:cTn id="89" dur="1000"/>
                                        <p:tgtEl>
                                          <p:spTgt spid="26"/>
                                        </p:tgtEl>
                                      </p:cBhvr>
                                    </p:animEffect>
                                    <p:anim calcmode="lin" valueType="num">
                                      <p:cBhvr>
                                        <p:cTn id="90" dur="1000" fill="hold"/>
                                        <p:tgtEl>
                                          <p:spTgt spid="26"/>
                                        </p:tgtEl>
                                        <p:attrNameLst>
                                          <p:attrName>ppt_x</p:attrName>
                                        </p:attrNameLst>
                                      </p:cBhvr>
                                      <p:tavLst>
                                        <p:tav tm="0">
                                          <p:val>
                                            <p:strVal val="#ppt_x"/>
                                          </p:val>
                                        </p:tav>
                                        <p:tav tm="100000">
                                          <p:val>
                                            <p:strVal val="#ppt_x"/>
                                          </p:val>
                                        </p:tav>
                                      </p:tavLst>
                                    </p:anim>
                                    <p:anim calcmode="lin" valueType="num">
                                      <p:cBhvr>
                                        <p:cTn id="91" dur="1000" fill="hold"/>
                                        <p:tgtEl>
                                          <p:spTgt spid="26"/>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15"/>
                                        </p:tgtEl>
                                        <p:attrNameLst>
                                          <p:attrName>style.visibility</p:attrName>
                                        </p:attrNameLst>
                                      </p:cBhvr>
                                      <p:to>
                                        <p:strVal val="visible"/>
                                      </p:to>
                                    </p:set>
                                    <p:animEffect transition="in" filter="fade">
                                      <p:cBhvr>
                                        <p:cTn id="94" dur="1000"/>
                                        <p:tgtEl>
                                          <p:spTgt spid="15"/>
                                        </p:tgtEl>
                                      </p:cBhvr>
                                    </p:animEffect>
                                    <p:anim calcmode="lin" valueType="num">
                                      <p:cBhvr>
                                        <p:cTn id="95" dur="1000" fill="hold"/>
                                        <p:tgtEl>
                                          <p:spTgt spid="15"/>
                                        </p:tgtEl>
                                        <p:attrNameLst>
                                          <p:attrName>ppt_x</p:attrName>
                                        </p:attrNameLst>
                                      </p:cBhvr>
                                      <p:tavLst>
                                        <p:tav tm="0">
                                          <p:val>
                                            <p:strVal val="#ppt_x"/>
                                          </p:val>
                                        </p:tav>
                                        <p:tav tm="100000">
                                          <p:val>
                                            <p:strVal val="#ppt_x"/>
                                          </p:val>
                                        </p:tav>
                                      </p:tavLst>
                                    </p:anim>
                                    <p:anim calcmode="lin" valueType="num">
                                      <p:cBhvr>
                                        <p:cTn id="96" dur="1000" fill="hold"/>
                                        <p:tgtEl>
                                          <p:spTgt spid="15"/>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16"/>
                                        </p:tgtEl>
                                        <p:attrNameLst>
                                          <p:attrName>style.visibility</p:attrName>
                                        </p:attrNameLst>
                                      </p:cBhvr>
                                      <p:to>
                                        <p:strVal val="visible"/>
                                      </p:to>
                                    </p:set>
                                    <p:animEffect transition="in" filter="fade">
                                      <p:cBhvr>
                                        <p:cTn id="99" dur="1000"/>
                                        <p:tgtEl>
                                          <p:spTgt spid="16"/>
                                        </p:tgtEl>
                                      </p:cBhvr>
                                    </p:animEffect>
                                    <p:anim calcmode="lin" valueType="num">
                                      <p:cBhvr>
                                        <p:cTn id="100" dur="1000" fill="hold"/>
                                        <p:tgtEl>
                                          <p:spTgt spid="16"/>
                                        </p:tgtEl>
                                        <p:attrNameLst>
                                          <p:attrName>ppt_x</p:attrName>
                                        </p:attrNameLst>
                                      </p:cBhvr>
                                      <p:tavLst>
                                        <p:tav tm="0">
                                          <p:val>
                                            <p:strVal val="#ppt_x"/>
                                          </p:val>
                                        </p:tav>
                                        <p:tav tm="100000">
                                          <p:val>
                                            <p:strVal val="#ppt_x"/>
                                          </p:val>
                                        </p:tav>
                                      </p:tavLst>
                                    </p:anim>
                                    <p:anim calcmode="lin" valueType="num">
                                      <p:cBhvr>
                                        <p:cTn id="101" dur="1000" fill="hold"/>
                                        <p:tgtEl>
                                          <p:spTgt spid="16"/>
                                        </p:tgtEl>
                                        <p:attrNameLst>
                                          <p:attrName>ppt_y</p:attrName>
                                        </p:attrNameLst>
                                      </p:cBhvr>
                                      <p:tavLst>
                                        <p:tav tm="0">
                                          <p:val>
                                            <p:strVal val="#ppt_y+.1"/>
                                          </p:val>
                                        </p:tav>
                                        <p:tav tm="100000">
                                          <p:val>
                                            <p:strVal val="#ppt_y"/>
                                          </p:val>
                                        </p:tav>
                                      </p:tavLst>
                                    </p:anim>
                                  </p:childTnLst>
                                </p:cTn>
                              </p:par>
                              <p:par>
                                <p:cTn id="102" presetID="14" presetClass="entr" presetSubtype="10" fill="hold" grpId="0" nodeType="withEffect">
                                  <p:stCondLst>
                                    <p:cond delay="0"/>
                                  </p:stCondLst>
                                  <p:childTnLst>
                                    <p:set>
                                      <p:cBhvr>
                                        <p:cTn id="103" dur="1" fill="hold">
                                          <p:stCondLst>
                                            <p:cond delay="0"/>
                                          </p:stCondLst>
                                        </p:cTn>
                                        <p:tgtEl>
                                          <p:spTgt spid="37"/>
                                        </p:tgtEl>
                                        <p:attrNameLst>
                                          <p:attrName>style.visibility</p:attrName>
                                        </p:attrNameLst>
                                      </p:cBhvr>
                                      <p:to>
                                        <p:strVal val="visible"/>
                                      </p:to>
                                    </p:set>
                                    <p:animEffect transition="in" filter="randombar(horizontal)">
                                      <p:cBhvr>
                                        <p:cTn id="104" dur="500"/>
                                        <p:tgtEl>
                                          <p:spTgt spid="37"/>
                                        </p:tgtEl>
                                      </p:cBhvr>
                                    </p:animEffect>
                                  </p:childTnLst>
                                </p:cTn>
                              </p:par>
                            </p:childTnLst>
                          </p:cTn>
                        </p:par>
                      </p:childTnLst>
                    </p:cTn>
                  </p:par>
                  <p:par>
                    <p:cTn id="105" fill="hold">
                      <p:stCondLst>
                        <p:cond delay="indefinite"/>
                      </p:stCondLst>
                      <p:childTnLst>
                        <p:par>
                          <p:cTn id="106" fill="hold">
                            <p:stCondLst>
                              <p:cond delay="0"/>
                            </p:stCondLst>
                            <p:childTnLst>
                              <p:par>
                                <p:cTn id="107" presetID="7" presetClass="emph" presetSubtype="2" autoRev="1" fill="hold" nodeType="clickEffect">
                                  <p:stCondLst>
                                    <p:cond delay="0"/>
                                  </p:stCondLst>
                                  <p:childTnLst>
                                    <p:animClr clrSpc="rgb" dir="cw">
                                      <p:cBhvr>
                                        <p:cTn id="108" dur="2000" fill="hold"/>
                                        <p:tgtEl>
                                          <p:spTgt spid="16"/>
                                        </p:tgtEl>
                                        <p:attrNameLst>
                                          <p:attrName>stroke.color</p:attrName>
                                        </p:attrNameLst>
                                      </p:cBhvr>
                                      <p:to>
                                        <a:schemeClr val="accent2"/>
                                      </p:to>
                                    </p:animClr>
                                    <p:set>
                                      <p:cBhvr>
                                        <p:cTn id="109" dur="2000" fill="hold"/>
                                        <p:tgtEl>
                                          <p:spTgt spid="16"/>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2" grpId="0" animBg="1"/>
      <p:bldP spid="12" grpId="2" animBg="1"/>
      <p:bldP spid="13" grpId="0" animBg="1"/>
      <p:bldP spid="14" grpId="0" animBg="1"/>
      <p:bldP spid="15" grpId="0" animBg="1"/>
      <p:bldP spid="16" grpId="0" animBg="1"/>
      <p:bldP spid="30" grpId="0"/>
      <p:bldP spid="31" grpId="0"/>
      <p:bldP spid="32" grpId="0"/>
      <p:bldP spid="33" grpId="0"/>
      <p:bldP spid="36" grpId="0" animBg="1"/>
      <p:bldP spid="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C5BE4-E794-42E3-B101-52B4088075AF}"/>
              </a:ext>
            </a:extLst>
          </p:cNvPr>
          <p:cNvSpPr>
            <a:spLocks noGrp="1"/>
          </p:cNvSpPr>
          <p:nvPr>
            <p:ph type="title"/>
          </p:nvPr>
        </p:nvSpPr>
        <p:spPr/>
        <p:txBody>
          <a:bodyPr/>
          <a:lstStyle/>
          <a:p>
            <a:pPr algn="ctr"/>
            <a:r>
              <a:rPr lang="en-GB" dirty="0"/>
              <a:t>Pros and cons</a:t>
            </a:r>
            <a:endParaRPr lang="en-US" dirty="0"/>
          </a:p>
        </p:txBody>
      </p:sp>
      <p:sp>
        <p:nvSpPr>
          <p:cNvPr id="3" name="Text Placeholder 2">
            <a:extLst>
              <a:ext uri="{FF2B5EF4-FFF2-40B4-BE49-F238E27FC236}">
                <a16:creationId xmlns:a16="http://schemas.microsoft.com/office/drawing/2014/main" id="{B8345F90-AA07-4E0A-947E-0A412407B4C0}"/>
              </a:ext>
            </a:extLst>
          </p:cNvPr>
          <p:cNvSpPr>
            <a:spLocks noGrp="1"/>
          </p:cNvSpPr>
          <p:nvPr>
            <p:ph type="body" idx="1"/>
          </p:nvPr>
        </p:nvSpPr>
        <p:spPr/>
        <p:txBody>
          <a:bodyPr/>
          <a:lstStyle/>
          <a:p>
            <a:pPr algn="ctr"/>
            <a:r>
              <a:rPr lang="en-GB" dirty="0"/>
              <a:t>Pros</a:t>
            </a:r>
            <a:endParaRPr lang="en-US" dirty="0"/>
          </a:p>
        </p:txBody>
      </p:sp>
      <p:sp>
        <p:nvSpPr>
          <p:cNvPr id="4" name="Content Placeholder 3">
            <a:extLst>
              <a:ext uri="{FF2B5EF4-FFF2-40B4-BE49-F238E27FC236}">
                <a16:creationId xmlns:a16="http://schemas.microsoft.com/office/drawing/2014/main" id="{16E41B12-BF31-4F8A-A525-382D6974AAD8}"/>
              </a:ext>
            </a:extLst>
          </p:cNvPr>
          <p:cNvSpPr>
            <a:spLocks noGrp="1"/>
          </p:cNvSpPr>
          <p:nvPr>
            <p:ph sz="half" idx="2"/>
          </p:nvPr>
        </p:nvSpPr>
        <p:spPr/>
        <p:txBody>
          <a:bodyPr>
            <a:normAutofit/>
          </a:bodyPr>
          <a:lstStyle/>
          <a:p>
            <a:r>
              <a:rPr lang="en-GB" sz="1800" dirty="0"/>
              <a:t>Easy to understand and visualise</a:t>
            </a:r>
          </a:p>
          <a:p>
            <a:r>
              <a:rPr lang="en-GB" sz="1800" dirty="0"/>
              <a:t>Does not require a lot of computation</a:t>
            </a:r>
          </a:p>
          <a:p>
            <a:r>
              <a:rPr lang="en-GB" sz="1800" dirty="0"/>
              <a:t>Able to handle categorical and continuous data</a:t>
            </a:r>
          </a:p>
          <a:p>
            <a:r>
              <a:rPr lang="en-GB" sz="1800" dirty="0"/>
              <a:t>Can deal with non-linear data</a:t>
            </a:r>
          </a:p>
          <a:p>
            <a:r>
              <a:rPr lang="en-GB" sz="1800" dirty="0"/>
              <a:t>Reveals the important characteristics to predict</a:t>
            </a:r>
          </a:p>
          <a:p>
            <a:r>
              <a:rPr lang="en-GB" sz="1800" dirty="0"/>
              <a:t>No need for technical knowledge in the data</a:t>
            </a:r>
          </a:p>
          <a:p>
            <a:endParaRPr lang="en-GB" sz="1800" dirty="0"/>
          </a:p>
        </p:txBody>
      </p:sp>
      <p:sp>
        <p:nvSpPr>
          <p:cNvPr id="5" name="Text Placeholder 4">
            <a:extLst>
              <a:ext uri="{FF2B5EF4-FFF2-40B4-BE49-F238E27FC236}">
                <a16:creationId xmlns:a16="http://schemas.microsoft.com/office/drawing/2014/main" id="{7C365443-D584-4E49-9E47-8A991C5C64CE}"/>
              </a:ext>
            </a:extLst>
          </p:cNvPr>
          <p:cNvSpPr>
            <a:spLocks noGrp="1"/>
          </p:cNvSpPr>
          <p:nvPr>
            <p:ph type="body" sz="quarter" idx="3"/>
          </p:nvPr>
        </p:nvSpPr>
        <p:spPr/>
        <p:txBody>
          <a:bodyPr/>
          <a:lstStyle/>
          <a:p>
            <a:pPr algn="ctr"/>
            <a:r>
              <a:rPr lang="en-GB" dirty="0"/>
              <a:t>Cons</a:t>
            </a:r>
            <a:endParaRPr lang="en-US" dirty="0"/>
          </a:p>
        </p:txBody>
      </p:sp>
      <p:sp>
        <p:nvSpPr>
          <p:cNvPr id="6" name="Content Placeholder 5">
            <a:extLst>
              <a:ext uri="{FF2B5EF4-FFF2-40B4-BE49-F238E27FC236}">
                <a16:creationId xmlns:a16="http://schemas.microsoft.com/office/drawing/2014/main" id="{28369F63-A76E-4DEF-96BC-A5E393E64715}"/>
              </a:ext>
            </a:extLst>
          </p:cNvPr>
          <p:cNvSpPr>
            <a:spLocks noGrp="1"/>
          </p:cNvSpPr>
          <p:nvPr>
            <p:ph sz="quarter" idx="4"/>
          </p:nvPr>
        </p:nvSpPr>
        <p:spPr/>
        <p:txBody>
          <a:bodyPr>
            <a:normAutofit/>
          </a:bodyPr>
          <a:lstStyle/>
          <a:p>
            <a:r>
              <a:rPr lang="en-GB" sz="1800" dirty="0"/>
              <a:t>Robustly estimate a continuous value</a:t>
            </a:r>
          </a:p>
          <a:p>
            <a:r>
              <a:rPr lang="en-GB" sz="1800" dirty="0"/>
              <a:t>Very prone to overfitting</a:t>
            </a:r>
          </a:p>
          <a:p>
            <a:r>
              <a:rPr lang="en-GB" sz="1800" dirty="0"/>
              <a:t>Ignore relationship between variables</a:t>
            </a:r>
          </a:p>
          <a:p>
            <a:r>
              <a:rPr lang="en-GB" sz="1800" dirty="0"/>
              <a:t>Can be computationally expensive to train</a:t>
            </a:r>
          </a:p>
          <a:p>
            <a:endParaRPr lang="en-US" sz="1800" dirty="0"/>
          </a:p>
        </p:txBody>
      </p:sp>
    </p:spTree>
    <p:extLst>
      <p:ext uri="{BB962C8B-B14F-4D97-AF65-F5344CB8AC3E}">
        <p14:creationId xmlns:p14="http://schemas.microsoft.com/office/powerpoint/2010/main" val="160815384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755BD-C46C-4969-88F5-0EEB8CB37B16}"/>
              </a:ext>
            </a:extLst>
          </p:cNvPr>
          <p:cNvSpPr>
            <a:spLocks noGrp="1"/>
          </p:cNvSpPr>
          <p:nvPr>
            <p:ph type="title"/>
          </p:nvPr>
        </p:nvSpPr>
        <p:spPr/>
        <p:txBody>
          <a:bodyPr/>
          <a:lstStyle/>
          <a:p>
            <a:pPr algn="ctr"/>
            <a:r>
              <a:rPr lang="en-US" altLang="zh-CN" dirty="0"/>
              <a:t>Types of decision tree algorithm</a:t>
            </a:r>
            <a:endParaRPr lang="en-US" dirty="0"/>
          </a:p>
        </p:txBody>
      </p:sp>
      <p:sp>
        <p:nvSpPr>
          <p:cNvPr id="3" name="Content Placeholder 2">
            <a:extLst>
              <a:ext uri="{FF2B5EF4-FFF2-40B4-BE49-F238E27FC236}">
                <a16:creationId xmlns:a16="http://schemas.microsoft.com/office/drawing/2014/main" id="{5B4EA9DA-4BD8-4047-9061-DF86FFEA21DA}"/>
              </a:ext>
            </a:extLst>
          </p:cNvPr>
          <p:cNvSpPr>
            <a:spLocks noGrp="1"/>
          </p:cNvSpPr>
          <p:nvPr>
            <p:ph idx="1"/>
          </p:nvPr>
        </p:nvSpPr>
        <p:spPr/>
        <p:txBody>
          <a:bodyPr>
            <a:normAutofit/>
          </a:bodyPr>
          <a:lstStyle/>
          <a:p>
            <a:r>
              <a:rPr lang="en-US" dirty="0"/>
              <a:t>Iterative </a:t>
            </a:r>
            <a:r>
              <a:rPr lang="en-US" dirty="0" err="1"/>
              <a:t>Dichotomiser</a:t>
            </a:r>
            <a:r>
              <a:rPr lang="en-US" dirty="0"/>
              <a:t> 3 </a:t>
            </a:r>
            <a:r>
              <a:rPr lang="es-ES" dirty="0"/>
              <a:t>(ID3): </a:t>
            </a:r>
            <a:r>
              <a:rPr lang="en-US" altLang="zh-CN" dirty="0"/>
              <a:t>Information Gain by change in entropy</a:t>
            </a:r>
          </a:p>
          <a:p>
            <a:r>
              <a:rPr lang="en-US" dirty="0"/>
              <a:t>C4.5: Following ID3 but use of Gain Ratio to improve</a:t>
            </a:r>
          </a:p>
          <a:p>
            <a:r>
              <a:rPr lang="en-US" dirty="0"/>
              <a:t>Classification and Regression Tree (CART): binary tree using GINI index</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EC0A5F0-0705-44B4-B8AB-776728EAB471}"/>
                  </a:ext>
                </a:extLst>
              </p:cNvPr>
              <p:cNvSpPr txBox="1"/>
              <p:nvPr/>
            </p:nvSpPr>
            <p:spPr>
              <a:xfrm>
                <a:off x="1450844" y="4757969"/>
                <a:ext cx="3270575" cy="10332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𝑆h𝑎𝑛𝑛𝑜</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𝑛</m:t>
                          </m:r>
                        </m:e>
                        <m:sup>
                          <m:r>
                            <a:rPr lang="es-ES" b="0" i="1" smtClean="0">
                              <a:latin typeface="Cambria Math" panose="02040503050406030204" pitchFamily="18" charset="0"/>
                            </a:rPr>
                            <m:t>′</m:t>
                          </m:r>
                        </m:sup>
                      </m:sSup>
                      <m:r>
                        <a:rPr lang="es-ES" b="0" i="1" smtClean="0">
                          <a:latin typeface="Cambria Math" panose="02040503050406030204" pitchFamily="18" charset="0"/>
                        </a:rPr>
                        <m:t>𝑠</m:t>
                      </m:r>
                      <m:r>
                        <a:rPr lang="es-ES" b="0" i="1" smtClean="0">
                          <a:latin typeface="Cambria Math" panose="02040503050406030204" pitchFamily="18" charset="0"/>
                        </a:rPr>
                        <m:t> </m:t>
                      </m:r>
                      <m:r>
                        <a:rPr lang="es-ES" b="0" i="1" smtClean="0">
                          <a:latin typeface="Cambria Math" panose="02040503050406030204" pitchFamily="18" charset="0"/>
                        </a:rPr>
                        <m:t>𝐸𝑛𝑡𝑟𝑜𝑝𝑦</m:t>
                      </m:r>
                      <m:r>
                        <a:rPr lang="es-ES" b="0" i="1" smtClean="0">
                          <a:latin typeface="Cambria Math" panose="02040503050406030204" pitchFamily="18" charset="0"/>
                        </a:rPr>
                        <m:t>:</m:t>
                      </m:r>
                    </m:oMath>
                  </m:oMathPara>
                </a14:m>
                <a:endParaRPr lang="es-ES" b="0" dirty="0"/>
              </a:p>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𝐻</m:t>
                      </m:r>
                      <m:d>
                        <m:dPr>
                          <m:ctrlPr>
                            <a:rPr lang="es-ES" b="0" i="1" smtClean="0">
                              <a:latin typeface="Cambria Math" panose="02040503050406030204" pitchFamily="18" charset="0"/>
                            </a:rPr>
                          </m:ctrlPr>
                        </m:dPr>
                        <m:e>
                          <m:r>
                            <a:rPr lang="es-ES" b="0" i="1" smtClean="0">
                              <a:latin typeface="Cambria Math" panose="02040503050406030204" pitchFamily="18" charset="0"/>
                            </a:rPr>
                            <m:t>𝑋</m:t>
                          </m:r>
                        </m:e>
                      </m:d>
                      <m:r>
                        <a:rPr lang="es-ES" b="0" i="1" smtClean="0">
                          <a:latin typeface="Cambria Math" panose="02040503050406030204" pitchFamily="18" charset="0"/>
                        </a:rPr>
                        <m:t>=−</m:t>
                      </m:r>
                      <m:nary>
                        <m:naryPr>
                          <m:chr m:val="∑"/>
                          <m:ctrlPr>
                            <a:rPr lang="es-ES" b="0" i="1" smtClean="0">
                              <a:latin typeface="Cambria Math" panose="02040503050406030204" pitchFamily="18" charset="0"/>
                            </a:rPr>
                          </m:ctrlPr>
                        </m:naryPr>
                        <m:sub>
                          <m:r>
                            <m:rPr>
                              <m:brk m:alnAt="23"/>
                            </m:rPr>
                            <a:rPr lang="es-ES" b="0" i="1" smtClean="0">
                              <a:latin typeface="Cambria Math" panose="02040503050406030204" pitchFamily="18" charset="0"/>
                            </a:rPr>
                            <m:t>𝑖</m:t>
                          </m:r>
                          <m:r>
                            <a:rPr lang="es-ES" b="0" i="1" smtClean="0">
                              <a:latin typeface="Cambria Math" panose="02040503050406030204" pitchFamily="18" charset="0"/>
                            </a:rPr>
                            <m:t>=1</m:t>
                          </m:r>
                        </m:sub>
                        <m:sup>
                          <m:r>
                            <a:rPr lang="es-ES" b="0" i="1" smtClean="0">
                              <a:latin typeface="Cambria Math" panose="02040503050406030204" pitchFamily="18" charset="0"/>
                            </a:rPr>
                            <m:t>𝑛</m:t>
                          </m:r>
                        </m:sup>
                        <m:e>
                          <m:r>
                            <a:rPr lang="es-ES" b="0" i="1" smtClean="0">
                              <a:latin typeface="Cambria Math" panose="02040503050406030204" pitchFamily="18" charset="0"/>
                            </a:rPr>
                            <m:t>𝑃</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𝑋</m:t>
                                  </m:r>
                                </m:e>
                                <m:sub>
                                  <m:r>
                                    <a:rPr lang="es-ES" b="0" i="1" smtClean="0">
                                      <a:latin typeface="Cambria Math" panose="02040503050406030204" pitchFamily="18" charset="0"/>
                                    </a:rPr>
                                    <m:t>𝑖</m:t>
                                  </m:r>
                                </m:sub>
                              </m:sSub>
                            </m:e>
                          </m:d>
                          <m:r>
                            <a:rPr lang="es-ES" i="1">
                              <a:latin typeface="Cambria Math" panose="02040503050406030204" pitchFamily="18" charset="0"/>
                              <a:ea typeface="Cambria Math" panose="02040503050406030204" pitchFamily="18" charset="0"/>
                            </a:rPr>
                            <m:t>×</m:t>
                          </m:r>
                          <m:func>
                            <m:funcPr>
                              <m:ctrlPr>
                                <a:rPr lang="es-ES" i="1" smtClean="0">
                                  <a:latin typeface="Cambria Math" panose="02040503050406030204" pitchFamily="18" charset="0"/>
                                  <a:ea typeface="Cambria Math" panose="02040503050406030204" pitchFamily="18" charset="0"/>
                                </a:rPr>
                              </m:ctrlPr>
                            </m:funcPr>
                            <m:fName>
                              <m:sSub>
                                <m:sSubPr>
                                  <m:ctrlPr>
                                    <a:rPr lang="es-ES" i="1" smtClean="0">
                                      <a:latin typeface="Cambria Math" panose="02040503050406030204" pitchFamily="18" charset="0"/>
                                      <a:ea typeface="Cambria Math" panose="02040503050406030204" pitchFamily="18" charset="0"/>
                                    </a:rPr>
                                  </m:ctrlPr>
                                </m:sSubPr>
                                <m:e>
                                  <m:r>
                                    <m:rPr>
                                      <m:sty m:val="p"/>
                                    </m:rPr>
                                    <a:rPr lang="es-ES" i="0" smtClean="0">
                                      <a:latin typeface="Cambria Math" panose="02040503050406030204" pitchFamily="18" charset="0"/>
                                      <a:ea typeface="Cambria Math" panose="02040503050406030204" pitchFamily="18" charset="0"/>
                                    </a:rPr>
                                    <m:t>log</m:t>
                                  </m:r>
                                </m:e>
                                <m:sub>
                                  <m:r>
                                    <a:rPr lang="es-ES" b="0" i="1" smtClean="0">
                                      <a:latin typeface="Cambria Math" panose="02040503050406030204" pitchFamily="18" charset="0"/>
                                      <a:ea typeface="Cambria Math" panose="02040503050406030204" pitchFamily="18" charset="0"/>
                                    </a:rPr>
                                    <m:t>2</m:t>
                                  </m:r>
                                </m:sub>
                              </m:sSub>
                            </m:fName>
                            <m:e>
                              <m:r>
                                <a:rPr lang="es-ES" i="1">
                                  <a:latin typeface="Cambria Math" panose="02040503050406030204" pitchFamily="18" charset="0"/>
                                </a:rPr>
                                <m:t>𝑃</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𝑋</m:t>
                                      </m:r>
                                    </m:e>
                                    <m:sub>
                                      <m:r>
                                        <a:rPr lang="es-ES" i="1">
                                          <a:latin typeface="Cambria Math" panose="02040503050406030204" pitchFamily="18" charset="0"/>
                                        </a:rPr>
                                        <m:t>𝑖</m:t>
                                      </m:r>
                                    </m:sub>
                                  </m:sSub>
                                </m:e>
                              </m:d>
                            </m:e>
                          </m:func>
                        </m:e>
                      </m:nary>
                    </m:oMath>
                  </m:oMathPara>
                </a14:m>
                <a:endParaRPr lang="en-US" dirty="0"/>
              </a:p>
            </p:txBody>
          </p:sp>
        </mc:Choice>
        <mc:Fallback xmlns="">
          <p:sp>
            <p:nvSpPr>
              <p:cNvPr id="4" name="TextBox 3">
                <a:extLst>
                  <a:ext uri="{FF2B5EF4-FFF2-40B4-BE49-F238E27FC236}">
                    <a16:creationId xmlns:a16="http://schemas.microsoft.com/office/drawing/2014/main" id="{7EC0A5F0-0705-44B4-B8AB-776728EAB471}"/>
                  </a:ext>
                </a:extLst>
              </p:cNvPr>
              <p:cNvSpPr txBox="1">
                <a:spLocks noRot="1" noChangeAspect="1" noMove="1" noResize="1" noEditPoints="1" noAdjustHandles="1" noChangeArrowheads="1" noChangeShapeType="1" noTextEdit="1"/>
              </p:cNvSpPr>
              <p:nvPr/>
            </p:nvSpPr>
            <p:spPr>
              <a:xfrm>
                <a:off x="1450844" y="4757969"/>
                <a:ext cx="3270575" cy="1033232"/>
              </a:xfrm>
              <a:prstGeom prst="rect">
                <a:avLst/>
              </a:prstGeom>
              <a:blipFill>
                <a:blip r:embed="rId3"/>
                <a:stretch>
                  <a:fillRect/>
                </a:stretch>
              </a:blipFill>
            </p:spPr>
            <p:txBody>
              <a:bodyPr/>
              <a:lstStyle/>
              <a:p>
                <a:r>
                  <a:rPr lang="en-US">
                    <a:noFill/>
                  </a:rPr>
                  <a:t> </a:t>
                </a:r>
              </a:p>
            </p:txBody>
          </p:sp>
        </mc:Fallback>
      </mc:AlternateContent>
      <p:grpSp>
        <p:nvGrpSpPr>
          <p:cNvPr id="34" name="Group 33">
            <a:extLst>
              <a:ext uri="{FF2B5EF4-FFF2-40B4-BE49-F238E27FC236}">
                <a16:creationId xmlns:a16="http://schemas.microsoft.com/office/drawing/2014/main" id="{B7D4190C-5E16-49F1-A5DE-54BEF2FEB2B7}"/>
              </a:ext>
            </a:extLst>
          </p:cNvPr>
          <p:cNvGrpSpPr/>
          <p:nvPr/>
        </p:nvGrpSpPr>
        <p:grpSpPr>
          <a:xfrm>
            <a:off x="4733999" y="4695695"/>
            <a:ext cx="1423188" cy="1144744"/>
            <a:chOff x="5660904" y="4606901"/>
            <a:chExt cx="1423188" cy="1144744"/>
          </a:xfrm>
        </p:grpSpPr>
        <p:cxnSp>
          <p:nvCxnSpPr>
            <p:cNvPr id="6" name="Straight Arrow Connector 5">
              <a:extLst>
                <a:ext uri="{FF2B5EF4-FFF2-40B4-BE49-F238E27FC236}">
                  <a16:creationId xmlns:a16="http://schemas.microsoft.com/office/drawing/2014/main" id="{847A5B53-31BE-4DFF-B097-C7EFE1C0DF88}"/>
                </a:ext>
              </a:extLst>
            </p:cNvPr>
            <p:cNvCxnSpPr/>
            <p:nvPr/>
          </p:nvCxnSpPr>
          <p:spPr>
            <a:xfrm flipV="1">
              <a:off x="5660904" y="4606901"/>
              <a:ext cx="1389050" cy="57237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7" name="Straight Arrow Connector 6">
              <a:extLst>
                <a:ext uri="{FF2B5EF4-FFF2-40B4-BE49-F238E27FC236}">
                  <a16:creationId xmlns:a16="http://schemas.microsoft.com/office/drawing/2014/main" id="{8AB02331-4785-48C2-92F1-024B607A3265}"/>
                </a:ext>
              </a:extLst>
            </p:cNvPr>
            <p:cNvCxnSpPr>
              <a:cxnSpLocks/>
            </p:cNvCxnSpPr>
            <p:nvPr/>
          </p:nvCxnSpPr>
          <p:spPr>
            <a:xfrm>
              <a:off x="5695042" y="5179273"/>
              <a:ext cx="1389050" cy="57237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grpSp>
      <p:grpSp>
        <p:nvGrpSpPr>
          <p:cNvPr id="33" name="Group 32">
            <a:extLst>
              <a:ext uri="{FF2B5EF4-FFF2-40B4-BE49-F238E27FC236}">
                <a16:creationId xmlns:a16="http://schemas.microsoft.com/office/drawing/2014/main" id="{4B4D3D72-2F39-4040-BA2D-58B36AE8E34F}"/>
              </a:ext>
            </a:extLst>
          </p:cNvPr>
          <p:cNvGrpSpPr/>
          <p:nvPr/>
        </p:nvGrpSpPr>
        <p:grpSpPr>
          <a:xfrm>
            <a:off x="6158226" y="4324003"/>
            <a:ext cx="2168203" cy="1888128"/>
            <a:chOff x="7080499" y="4271853"/>
            <a:chExt cx="2168203" cy="1888128"/>
          </a:xfrm>
        </p:grpSpPr>
        <p:sp>
          <p:nvSpPr>
            <p:cNvPr id="8" name="Rectangle 7">
              <a:extLst>
                <a:ext uri="{FF2B5EF4-FFF2-40B4-BE49-F238E27FC236}">
                  <a16:creationId xmlns:a16="http://schemas.microsoft.com/office/drawing/2014/main" id="{7E61187B-FCC2-40AF-A673-B27791BC544E}"/>
                </a:ext>
              </a:extLst>
            </p:cNvPr>
            <p:cNvSpPr/>
            <p:nvPr/>
          </p:nvSpPr>
          <p:spPr>
            <a:xfrm>
              <a:off x="7084092" y="4271853"/>
              <a:ext cx="2164610" cy="8678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 name="Rectangle 8">
              <a:extLst>
                <a:ext uri="{FF2B5EF4-FFF2-40B4-BE49-F238E27FC236}">
                  <a16:creationId xmlns:a16="http://schemas.microsoft.com/office/drawing/2014/main" id="{90A12CD6-774D-4FA4-B5F5-63993423EE37}"/>
                </a:ext>
              </a:extLst>
            </p:cNvPr>
            <p:cNvSpPr/>
            <p:nvPr/>
          </p:nvSpPr>
          <p:spPr>
            <a:xfrm>
              <a:off x="7080499" y="5292117"/>
              <a:ext cx="2164610" cy="8678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554C870E-A2CA-4C03-9045-CB2DE8A3DE82}"/>
              </a:ext>
            </a:extLst>
          </p:cNvPr>
          <p:cNvGrpSpPr/>
          <p:nvPr/>
        </p:nvGrpSpPr>
        <p:grpSpPr>
          <a:xfrm>
            <a:off x="6356133" y="4407701"/>
            <a:ext cx="1738520" cy="1733767"/>
            <a:chOff x="7257843" y="4360648"/>
            <a:chExt cx="1738520" cy="1733767"/>
          </a:xfrm>
        </p:grpSpPr>
        <p:sp>
          <p:nvSpPr>
            <p:cNvPr id="10" name="Oval 9">
              <a:extLst>
                <a:ext uri="{FF2B5EF4-FFF2-40B4-BE49-F238E27FC236}">
                  <a16:creationId xmlns:a16="http://schemas.microsoft.com/office/drawing/2014/main" id="{8CDC4E63-1D45-40A4-A472-DD90F25BF207}"/>
                </a:ext>
              </a:extLst>
            </p:cNvPr>
            <p:cNvSpPr/>
            <p:nvPr/>
          </p:nvSpPr>
          <p:spPr>
            <a:xfrm>
              <a:off x="7257843" y="4419599"/>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7DEC31E-377A-4DB4-BFEF-C6FA701B8B22}"/>
                </a:ext>
              </a:extLst>
            </p:cNvPr>
            <p:cNvSpPr/>
            <p:nvPr/>
          </p:nvSpPr>
          <p:spPr>
            <a:xfrm>
              <a:off x="7671459" y="4538261"/>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CD005D9-8B36-45EA-A32B-01A14267AD8D}"/>
                </a:ext>
              </a:extLst>
            </p:cNvPr>
            <p:cNvSpPr/>
            <p:nvPr/>
          </p:nvSpPr>
          <p:spPr>
            <a:xfrm>
              <a:off x="8306880" y="4604372"/>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612A7561-DAAA-4E0C-9FA0-241C26C08837}"/>
                </a:ext>
              </a:extLst>
            </p:cNvPr>
            <p:cNvSpPr/>
            <p:nvPr/>
          </p:nvSpPr>
          <p:spPr>
            <a:xfrm>
              <a:off x="7268526" y="5424321"/>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8CB737D-AE68-4693-A404-7D205EFFCE49}"/>
                </a:ext>
              </a:extLst>
            </p:cNvPr>
            <p:cNvSpPr/>
            <p:nvPr/>
          </p:nvSpPr>
          <p:spPr>
            <a:xfrm>
              <a:off x="7974311" y="5718488"/>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52DF0EF-712F-4012-99A0-62A5DF8D093F}"/>
                </a:ext>
              </a:extLst>
            </p:cNvPr>
            <p:cNvSpPr/>
            <p:nvPr/>
          </p:nvSpPr>
          <p:spPr>
            <a:xfrm>
              <a:off x="8150289" y="5364831"/>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2E237E3-1DCA-41F5-AD9D-5049B84370E2}"/>
                </a:ext>
              </a:extLst>
            </p:cNvPr>
            <p:cNvSpPr/>
            <p:nvPr/>
          </p:nvSpPr>
          <p:spPr>
            <a:xfrm>
              <a:off x="8661316" y="5443870"/>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600AE41-C9E2-48C2-90D1-725C3C235869}"/>
                </a:ext>
              </a:extLst>
            </p:cNvPr>
            <p:cNvSpPr/>
            <p:nvPr/>
          </p:nvSpPr>
          <p:spPr>
            <a:xfrm>
              <a:off x="8034272" y="4360648"/>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300EACB-8000-41CB-B7B9-70D75FC2AF60}"/>
                </a:ext>
              </a:extLst>
            </p:cNvPr>
            <p:cNvSpPr/>
            <p:nvPr/>
          </p:nvSpPr>
          <p:spPr>
            <a:xfrm>
              <a:off x="8605811" y="4419599"/>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8D9CE97-C3DA-4A9A-897B-20B06EBB2111}"/>
                </a:ext>
              </a:extLst>
            </p:cNvPr>
            <p:cNvSpPr/>
            <p:nvPr/>
          </p:nvSpPr>
          <p:spPr>
            <a:xfrm>
              <a:off x="7991382" y="4768409"/>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8A2776E9-80A8-4FBD-AA90-A7B83229CC7A}"/>
                </a:ext>
              </a:extLst>
            </p:cNvPr>
            <p:cNvSpPr/>
            <p:nvPr/>
          </p:nvSpPr>
          <p:spPr>
            <a:xfrm>
              <a:off x="8474403" y="5759368"/>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45BC5DD-0B42-415F-8097-9553B13A198E}"/>
                </a:ext>
              </a:extLst>
            </p:cNvPr>
            <p:cNvSpPr/>
            <p:nvPr/>
          </p:nvSpPr>
          <p:spPr>
            <a:xfrm>
              <a:off x="7503935" y="5723533"/>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1077AF16-A3A6-4617-A452-9920498EF5F6}"/>
                </a:ext>
              </a:extLst>
            </p:cNvPr>
            <p:cNvSpPr/>
            <p:nvPr/>
          </p:nvSpPr>
          <p:spPr>
            <a:xfrm>
              <a:off x="7773582" y="5363644"/>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50E7B16-6D08-49FA-A0DC-70C4F2726379}"/>
                  </a:ext>
                </a:extLst>
              </p:cNvPr>
              <p:cNvSpPr txBox="1"/>
              <p:nvPr/>
            </p:nvSpPr>
            <p:spPr>
              <a:xfrm>
                <a:off x="8395462" y="4427883"/>
                <a:ext cx="3649076"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m:t>
                      </m:r>
                      <m:r>
                        <a:rPr lang="es-ES" b="0" i="1" smtClean="0">
                          <a:latin typeface="Cambria Math" panose="02040503050406030204" pitchFamily="18" charset="0"/>
                        </a:rPr>
                        <m:t>𝐻</m:t>
                      </m:r>
                      <m:r>
                        <a:rPr lang="es-ES" b="0" i="1" smtClean="0">
                          <a:latin typeface="Cambria Math" panose="02040503050406030204" pitchFamily="18" charset="0"/>
                        </a:rPr>
                        <m:t>=0.5×</m:t>
                      </m:r>
                      <m:func>
                        <m:funcPr>
                          <m:ctrlPr>
                            <a:rPr lang="es-ES" b="0" i="1" smtClean="0">
                              <a:latin typeface="Cambria Math" panose="02040503050406030204" pitchFamily="18" charset="0"/>
                              <a:ea typeface="Cambria Math" panose="02040503050406030204" pitchFamily="18" charset="0"/>
                            </a:rPr>
                          </m:ctrlPr>
                        </m:funcPr>
                        <m:fName>
                          <m:sSub>
                            <m:sSubPr>
                              <m:ctrlPr>
                                <a:rPr lang="es-ES" b="0" i="1" smtClean="0">
                                  <a:latin typeface="Cambria Math" panose="02040503050406030204" pitchFamily="18" charset="0"/>
                                  <a:ea typeface="Cambria Math" panose="02040503050406030204" pitchFamily="18" charset="0"/>
                                </a:rPr>
                              </m:ctrlPr>
                            </m:sSubPr>
                            <m:e>
                              <m:r>
                                <m:rPr>
                                  <m:sty m:val="p"/>
                                </m:rPr>
                                <a:rPr lang="es-ES" b="0" i="0" smtClean="0">
                                  <a:latin typeface="Cambria Math" panose="02040503050406030204" pitchFamily="18" charset="0"/>
                                  <a:ea typeface="Cambria Math" panose="02040503050406030204" pitchFamily="18" charset="0"/>
                                </a:rPr>
                                <m:t>log</m:t>
                              </m:r>
                            </m:e>
                            <m:sub>
                              <m:r>
                                <a:rPr lang="es-ES" b="0" i="1" smtClean="0">
                                  <a:latin typeface="Cambria Math" panose="02040503050406030204" pitchFamily="18" charset="0"/>
                                  <a:ea typeface="Cambria Math" panose="02040503050406030204" pitchFamily="18" charset="0"/>
                                </a:rPr>
                                <m:t>2</m:t>
                              </m:r>
                            </m:sub>
                          </m:sSub>
                        </m:fName>
                        <m:e>
                          <m:r>
                            <a:rPr lang="es-ES" b="0" i="1" smtClean="0">
                              <a:latin typeface="Cambria Math" panose="02040503050406030204" pitchFamily="18" charset="0"/>
                              <a:ea typeface="Cambria Math" panose="02040503050406030204" pitchFamily="18" charset="0"/>
                            </a:rPr>
                            <m:t>0.5</m:t>
                          </m:r>
                        </m:e>
                      </m:func>
                      <m:r>
                        <a:rPr lang="es-ES" b="0" i="1" smtClean="0">
                          <a:latin typeface="Cambria Math" panose="02040503050406030204" pitchFamily="18" charset="0"/>
                          <a:ea typeface="Cambria Math" panose="02040503050406030204" pitchFamily="18" charset="0"/>
                        </a:rPr>
                        <m:t>+</m:t>
                      </m:r>
                      <m:r>
                        <a:rPr lang="es-ES" i="1">
                          <a:latin typeface="Cambria Math" panose="02040503050406030204" pitchFamily="18" charset="0"/>
                        </a:rPr>
                        <m:t>0.5</m:t>
                      </m:r>
                      <m:r>
                        <a:rPr lang="es-ES" i="1">
                          <a:latin typeface="Cambria Math" panose="02040503050406030204" pitchFamily="18" charset="0"/>
                          <a:ea typeface="Cambria Math" panose="02040503050406030204" pitchFamily="18" charset="0"/>
                        </a:rPr>
                        <m:t>×</m:t>
                      </m:r>
                      <m:func>
                        <m:funcPr>
                          <m:ctrlPr>
                            <a:rPr lang="es-ES" i="1">
                              <a:latin typeface="Cambria Math" panose="02040503050406030204" pitchFamily="18" charset="0"/>
                              <a:ea typeface="Cambria Math" panose="02040503050406030204" pitchFamily="18" charset="0"/>
                            </a:rPr>
                          </m:ctrlPr>
                        </m:funcPr>
                        <m:fName>
                          <m:sSub>
                            <m:sSubPr>
                              <m:ctrlPr>
                                <a:rPr lang="es-ES" i="1">
                                  <a:latin typeface="Cambria Math" panose="02040503050406030204" pitchFamily="18" charset="0"/>
                                  <a:ea typeface="Cambria Math" panose="02040503050406030204" pitchFamily="18" charset="0"/>
                                </a:rPr>
                              </m:ctrlPr>
                            </m:sSubPr>
                            <m:e>
                              <m:r>
                                <m:rPr>
                                  <m:sty m:val="p"/>
                                </m:rPr>
                                <a:rPr lang="es-ES">
                                  <a:latin typeface="Cambria Math" panose="02040503050406030204" pitchFamily="18" charset="0"/>
                                  <a:ea typeface="Cambria Math" panose="02040503050406030204" pitchFamily="18" charset="0"/>
                                </a:rPr>
                                <m:t>log</m:t>
                              </m:r>
                            </m:e>
                            <m:sub>
                              <m:r>
                                <a:rPr lang="es-ES" i="1">
                                  <a:latin typeface="Cambria Math" panose="02040503050406030204" pitchFamily="18" charset="0"/>
                                  <a:ea typeface="Cambria Math" panose="02040503050406030204" pitchFamily="18" charset="0"/>
                                </a:rPr>
                                <m:t>2</m:t>
                              </m:r>
                            </m:sub>
                          </m:sSub>
                        </m:fName>
                        <m:e>
                          <m:r>
                            <a:rPr lang="es-ES" i="1">
                              <a:latin typeface="Cambria Math" panose="02040503050406030204" pitchFamily="18" charset="0"/>
                              <a:ea typeface="Cambria Math" panose="02040503050406030204" pitchFamily="18" charset="0"/>
                            </a:rPr>
                            <m:t>0.5</m:t>
                          </m:r>
                        </m:e>
                      </m:func>
                    </m:oMath>
                  </m:oMathPara>
                </a14:m>
                <a:endParaRPr lang="es-ES"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𝐻</m:t>
                      </m:r>
                      <m:r>
                        <a:rPr lang="es-ES" b="0" i="1" smtClean="0">
                          <a:latin typeface="Cambria Math" panose="02040503050406030204" pitchFamily="18" charset="0"/>
                        </a:rPr>
                        <m:t>=1</m:t>
                      </m:r>
                    </m:oMath>
                  </m:oMathPara>
                </a14:m>
                <a:endParaRPr lang="en-US" dirty="0"/>
              </a:p>
            </p:txBody>
          </p:sp>
        </mc:Choice>
        <mc:Fallback xmlns="">
          <p:sp>
            <p:nvSpPr>
              <p:cNvPr id="38" name="TextBox 37">
                <a:extLst>
                  <a:ext uri="{FF2B5EF4-FFF2-40B4-BE49-F238E27FC236}">
                    <a16:creationId xmlns:a16="http://schemas.microsoft.com/office/drawing/2014/main" id="{250E7B16-6D08-49FA-A0DC-70C4F2726379}"/>
                  </a:ext>
                </a:extLst>
              </p:cNvPr>
              <p:cNvSpPr txBox="1">
                <a:spLocks noRot="1" noChangeAspect="1" noMove="1" noResize="1" noEditPoints="1" noAdjustHandles="1" noChangeArrowheads="1" noChangeShapeType="1" noTextEdit="1"/>
              </p:cNvSpPr>
              <p:nvPr/>
            </p:nvSpPr>
            <p:spPr>
              <a:xfrm>
                <a:off x="8395462" y="4427883"/>
                <a:ext cx="3649076" cy="553998"/>
              </a:xfrm>
              <a:prstGeom prst="rect">
                <a:avLst/>
              </a:prstGeom>
              <a:blipFill>
                <a:blip r:embed="rId4"/>
                <a:stretch>
                  <a:fillRect t="-1099" r="-1002" b="-3297"/>
                </a:stretch>
              </a:blipFill>
            </p:spPr>
            <p:txBody>
              <a:bodyPr/>
              <a:lstStyle/>
              <a:p>
                <a:r>
                  <a:rPr lang="en-US">
                    <a:noFill/>
                  </a:rPr>
                  <a:t> </a:t>
                </a:r>
              </a:p>
            </p:txBody>
          </p:sp>
        </mc:Fallback>
      </mc:AlternateContent>
    </p:spTree>
    <p:extLst>
      <p:ext uri="{BB962C8B-B14F-4D97-AF65-F5344CB8AC3E}">
        <p14:creationId xmlns:p14="http://schemas.microsoft.com/office/powerpoint/2010/main" val="13087579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randombar(horizontal)">
                                      <p:cBhvr>
                                        <p:cTn id="11" dur="500"/>
                                        <p:tgtEl>
                                          <p:spTgt spid="33"/>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randombar(horizontal)">
                                      <p:cBhvr>
                                        <p:cTn id="15" dur="500"/>
                                        <p:tgtEl>
                                          <p:spTgt spid="32"/>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1000"/>
                                        <p:tgtEl>
                                          <p:spTgt spid="38"/>
                                        </p:tgtEl>
                                      </p:cBhvr>
                                    </p:animEffect>
                                    <p:anim calcmode="lin" valueType="num">
                                      <p:cBhvr>
                                        <p:cTn id="20" dur="1000" fill="hold"/>
                                        <p:tgtEl>
                                          <p:spTgt spid="38"/>
                                        </p:tgtEl>
                                        <p:attrNameLst>
                                          <p:attrName>ppt_x</p:attrName>
                                        </p:attrNameLst>
                                      </p:cBhvr>
                                      <p:tavLst>
                                        <p:tav tm="0">
                                          <p:val>
                                            <p:strVal val="#ppt_x"/>
                                          </p:val>
                                        </p:tav>
                                        <p:tav tm="100000">
                                          <p:val>
                                            <p:strVal val="#ppt_x"/>
                                          </p:val>
                                        </p:tav>
                                      </p:tavLst>
                                    </p:anim>
                                    <p:anim calcmode="lin" valueType="num">
                                      <p:cBhvr>
                                        <p:cTn id="21"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755BD-C46C-4969-88F5-0EEB8CB37B16}"/>
              </a:ext>
            </a:extLst>
          </p:cNvPr>
          <p:cNvSpPr>
            <a:spLocks noGrp="1"/>
          </p:cNvSpPr>
          <p:nvPr>
            <p:ph type="title"/>
          </p:nvPr>
        </p:nvSpPr>
        <p:spPr/>
        <p:txBody>
          <a:bodyPr/>
          <a:lstStyle/>
          <a:p>
            <a:pPr algn="ctr"/>
            <a:r>
              <a:rPr lang="en-US" altLang="zh-CN" dirty="0"/>
              <a:t>Types of decision tree algorithm</a:t>
            </a:r>
            <a:endParaRPr lang="en-US" dirty="0"/>
          </a:p>
        </p:txBody>
      </p:sp>
      <p:sp>
        <p:nvSpPr>
          <p:cNvPr id="3" name="Content Placeholder 2">
            <a:extLst>
              <a:ext uri="{FF2B5EF4-FFF2-40B4-BE49-F238E27FC236}">
                <a16:creationId xmlns:a16="http://schemas.microsoft.com/office/drawing/2014/main" id="{5B4EA9DA-4BD8-4047-9061-DF86FFEA21DA}"/>
              </a:ext>
            </a:extLst>
          </p:cNvPr>
          <p:cNvSpPr>
            <a:spLocks noGrp="1"/>
          </p:cNvSpPr>
          <p:nvPr>
            <p:ph idx="1"/>
          </p:nvPr>
        </p:nvSpPr>
        <p:spPr/>
        <p:txBody>
          <a:bodyPr>
            <a:normAutofit/>
          </a:bodyPr>
          <a:lstStyle/>
          <a:p>
            <a:r>
              <a:rPr lang="en-US" dirty="0"/>
              <a:t>Iterative </a:t>
            </a:r>
            <a:r>
              <a:rPr lang="en-US" dirty="0" err="1"/>
              <a:t>Dichotomiser</a:t>
            </a:r>
            <a:r>
              <a:rPr lang="en-US" dirty="0"/>
              <a:t> 3 </a:t>
            </a:r>
            <a:r>
              <a:rPr lang="es-ES" dirty="0"/>
              <a:t>(ID3): </a:t>
            </a:r>
            <a:r>
              <a:rPr lang="en-US" altLang="zh-CN" dirty="0"/>
              <a:t>Information Gain by change in entropy</a:t>
            </a:r>
          </a:p>
          <a:p>
            <a:r>
              <a:rPr lang="en-US" dirty="0"/>
              <a:t>C4.5: Following ID3 but use of Gain Ratio to improve</a:t>
            </a:r>
          </a:p>
          <a:p>
            <a:r>
              <a:rPr lang="en-US" dirty="0"/>
              <a:t>Classification and Regression Tree (CART): binary tree using GINI index</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EC0A5F0-0705-44B4-B8AB-776728EAB471}"/>
                  </a:ext>
                </a:extLst>
              </p:cNvPr>
              <p:cNvSpPr txBox="1"/>
              <p:nvPr/>
            </p:nvSpPr>
            <p:spPr>
              <a:xfrm>
                <a:off x="1450844" y="4757969"/>
                <a:ext cx="3270575" cy="10332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𝑆h𝑎𝑛𝑛𝑜</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𝑛</m:t>
                          </m:r>
                        </m:e>
                        <m:sup>
                          <m:r>
                            <a:rPr lang="es-ES" b="0" i="1" smtClean="0">
                              <a:latin typeface="Cambria Math" panose="02040503050406030204" pitchFamily="18" charset="0"/>
                            </a:rPr>
                            <m:t>′</m:t>
                          </m:r>
                        </m:sup>
                      </m:sSup>
                      <m:r>
                        <a:rPr lang="es-ES" b="0" i="1" smtClean="0">
                          <a:latin typeface="Cambria Math" panose="02040503050406030204" pitchFamily="18" charset="0"/>
                        </a:rPr>
                        <m:t>𝑠</m:t>
                      </m:r>
                      <m:r>
                        <a:rPr lang="es-ES" b="0" i="1" smtClean="0">
                          <a:latin typeface="Cambria Math" panose="02040503050406030204" pitchFamily="18" charset="0"/>
                        </a:rPr>
                        <m:t> </m:t>
                      </m:r>
                      <m:r>
                        <a:rPr lang="es-ES" b="0" i="1" smtClean="0">
                          <a:latin typeface="Cambria Math" panose="02040503050406030204" pitchFamily="18" charset="0"/>
                        </a:rPr>
                        <m:t>𝐸𝑛𝑡𝑟𝑜𝑝𝑦</m:t>
                      </m:r>
                      <m:r>
                        <a:rPr lang="es-ES" b="0" i="1" smtClean="0">
                          <a:latin typeface="Cambria Math" panose="02040503050406030204" pitchFamily="18" charset="0"/>
                        </a:rPr>
                        <m:t>:</m:t>
                      </m:r>
                    </m:oMath>
                  </m:oMathPara>
                </a14:m>
                <a:endParaRPr lang="es-ES" b="0" dirty="0"/>
              </a:p>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𝐻</m:t>
                      </m:r>
                      <m:d>
                        <m:dPr>
                          <m:ctrlPr>
                            <a:rPr lang="es-ES" b="0" i="1" smtClean="0">
                              <a:latin typeface="Cambria Math" panose="02040503050406030204" pitchFamily="18" charset="0"/>
                            </a:rPr>
                          </m:ctrlPr>
                        </m:dPr>
                        <m:e>
                          <m:r>
                            <a:rPr lang="es-ES" b="0" i="1" smtClean="0">
                              <a:latin typeface="Cambria Math" panose="02040503050406030204" pitchFamily="18" charset="0"/>
                            </a:rPr>
                            <m:t>𝑋</m:t>
                          </m:r>
                        </m:e>
                      </m:d>
                      <m:r>
                        <a:rPr lang="es-ES" b="0" i="1" smtClean="0">
                          <a:latin typeface="Cambria Math" panose="02040503050406030204" pitchFamily="18" charset="0"/>
                        </a:rPr>
                        <m:t>=−</m:t>
                      </m:r>
                      <m:nary>
                        <m:naryPr>
                          <m:chr m:val="∑"/>
                          <m:ctrlPr>
                            <a:rPr lang="es-ES" b="0" i="1" smtClean="0">
                              <a:latin typeface="Cambria Math" panose="02040503050406030204" pitchFamily="18" charset="0"/>
                            </a:rPr>
                          </m:ctrlPr>
                        </m:naryPr>
                        <m:sub>
                          <m:r>
                            <m:rPr>
                              <m:brk m:alnAt="23"/>
                            </m:rPr>
                            <a:rPr lang="es-ES" b="0" i="1" smtClean="0">
                              <a:latin typeface="Cambria Math" panose="02040503050406030204" pitchFamily="18" charset="0"/>
                            </a:rPr>
                            <m:t>𝑖</m:t>
                          </m:r>
                          <m:r>
                            <a:rPr lang="es-ES" b="0" i="1" smtClean="0">
                              <a:latin typeface="Cambria Math" panose="02040503050406030204" pitchFamily="18" charset="0"/>
                            </a:rPr>
                            <m:t>=1</m:t>
                          </m:r>
                        </m:sub>
                        <m:sup>
                          <m:r>
                            <a:rPr lang="es-ES" b="0" i="1" smtClean="0">
                              <a:latin typeface="Cambria Math" panose="02040503050406030204" pitchFamily="18" charset="0"/>
                            </a:rPr>
                            <m:t>𝑛</m:t>
                          </m:r>
                        </m:sup>
                        <m:e>
                          <m:r>
                            <a:rPr lang="es-ES" b="0" i="1" smtClean="0">
                              <a:latin typeface="Cambria Math" panose="02040503050406030204" pitchFamily="18" charset="0"/>
                            </a:rPr>
                            <m:t>𝑃</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𝑋</m:t>
                                  </m:r>
                                </m:e>
                                <m:sub>
                                  <m:r>
                                    <a:rPr lang="es-ES" b="0" i="1" smtClean="0">
                                      <a:latin typeface="Cambria Math" panose="02040503050406030204" pitchFamily="18" charset="0"/>
                                    </a:rPr>
                                    <m:t>𝑖</m:t>
                                  </m:r>
                                </m:sub>
                              </m:sSub>
                            </m:e>
                          </m:d>
                          <m:r>
                            <a:rPr lang="es-ES" i="1">
                              <a:latin typeface="Cambria Math" panose="02040503050406030204" pitchFamily="18" charset="0"/>
                              <a:ea typeface="Cambria Math" panose="02040503050406030204" pitchFamily="18" charset="0"/>
                            </a:rPr>
                            <m:t>×</m:t>
                          </m:r>
                          <m:func>
                            <m:funcPr>
                              <m:ctrlPr>
                                <a:rPr lang="es-ES" i="1" smtClean="0">
                                  <a:latin typeface="Cambria Math" panose="02040503050406030204" pitchFamily="18" charset="0"/>
                                  <a:ea typeface="Cambria Math" panose="02040503050406030204" pitchFamily="18" charset="0"/>
                                </a:rPr>
                              </m:ctrlPr>
                            </m:funcPr>
                            <m:fName>
                              <m:sSub>
                                <m:sSubPr>
                                  <m:ctrlPr>
                                    <a:rPr lang="es-ES" i="1" smtClean="0">
                                      <a:latin typeface="Cambria Math" panose="02040503050406030204" pitchFamily="18" charset="0"/>
                                      <a:ea typeface="Cambria Math" panose="02040503050406030204" pitchFamily="18" charset="0"/>
                                    </a:rPr>
                                  </m:ctrlPr>
                                </m:sSubPr>
                                <m:e>
                                  <m:r>
                                    <m:rPr>
                                      <m:sty m:val="p"/>
                                    </m:rPr>
                                    <a:rPr lang="es-ES" i="0" smtClean="0">
                                      <a:latin typeface="Cambria Math" panose="02040503050406030204" pitchFamily="18" charset="0"/>
                                      <a:ea typeface="Cambria Math" panose="02040503050406030204" pitchFamily="18" charset="0"/>
                                    </a:rPr>
                                    <m:t>log</m:t>
                                  </m:r>
                                </m:e>
                                <m:sub>
                                  <m:r>
                                    <a:rPr lang="es-ES" b="0" i="1" smtClean="0">
                                      <a:latin typeface="Cambria Math" panose="02040503050406030204" pitchFamily="18" charset="0"/>
                                      <a:ea typeface="Cambria Math" panose="02040503050406030204" pitchFamily="18" charset="0"/>
                                    </a:rPr>
                                    <m:t>2</m:t>
                                  </m:r>
                                </m:sub>
                              </m:sSub>
                            </m:fName>
                            <m:e>
                              <m:r>
                                <a:rPr lang="es-ES" i="1">
                                  <a:latin typeface="Cambria Math" panose="02040503050406030204" pitchFamily="18" charset="0"/>
                                </a:rPr>
                                <m:t>𝑃</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𝑋</m:t>
                                      </m:r>
                                    </m:e>
                                    <m:sub>
                                      <m:r>
                                        <a:rPr lang="es-ES" i="1">
                                          <a:latin typeface="Cambria Math" panose="02040503050406030204" pitchFamily="18" charset="0"/>
                                        </a:rPr>
                                        <m:t>𝑖</m:t>
                                      </m:r>
                                    </m:sub>
                                  </m:sSub>
                                </m:e>
                              </m:d>
                            </m:e>
                          </m:func>
                        </m:e>
                      </m:nary>
                    </m:oMath>
                  </m:oMathPara>
                </a14:m>
                <a:endParaRPr lang="en-US" dirty="0"/>
              </a:p>
            </p:txBody>
          </p:sp>
        </mc:Choice>
        <mc:Fallback xmlns="">
          <p:sp>
            <p:nvSpPr>
              <p:cNvPr id="4" name="TextBox 3">
                <a:extLst>
                  <a:ext uri="{FF2B5EF4-FFF2-40B4-BE49-F238E27FC236}">
                    <a16:creationId xmlns:a16="http://schemas.microsoft.com/office/drawing/2014/main" id="{7EC0A5F0-0705-44B4-B8AB-776728EAB471}"/>
                  </a:ext>
                </a:extLst>
              </p:cNvPr>
              <p:cNvSpPr txBox="1">
                <a:spLocks noRot="1" noChangeAspect="1" noMove="1" noResize="1" noEditPoints="1" noAdjustHandles="1" noChangeArrowheads="1" noChangeShapeType="1" noTextEdit="1"/>
              </p:cNvSpPr>
              <p:nvPr/>
            </p:nvSpPr>
            <p:spPr>
              <a:xfrm>
                <a:off x="1450844" y="4757969"/>
                <a:ext cx="3270575" cy="1033232"/>
              </a:xfrm>
              <a:prstGeom prst="rect">
                <a:avLst/>
              </a:prstGeom>
              <a:blipFill>
                <a:blip r:embed="rId3"/>
                <a:stretch>
                  <a:fillRect/>
                </a:stretch>
              </a:blipFill>
            </p:spPr>
            <p:txBody>
              <a:bodyPr/>
              <a:lstStyle/>
              <a:p>
                <a:r>
                  <a:rPr lang="en-US">
                    <a:noFill/>
                  </a:rPr>
                  <a:t> </a:t>
                </a:r>
              </a:p>
            </p:txBody>
          </p:sp>
        </mc:Fallback>
      </mc:AlternateContent>
      <p:grpSp>
        <p:nvGrpSpPr>
          <p:cNvPr id="34" name="Group 33">
            <a:extLst>
              <a:ext uri="{FF2B5EF4-FFF2-40B4-BE49-F238E27FC236}">
                <a16:creationId xmlns:a16="http://schemas.microsoft.com/office/drawing/2014/main" id="{B7D4190C-5E16-49F1-A5DE-54BEF2FEB2B7}"/>
              </a:ext>
            </a:extLst>
          </p:cNvPr>
          <p:cNvGrpSpPr/>
          <p:nvPr/>
        </p:nvGrpSpPr>
        <p:grpSpPr>
          <a:xfrm>
            <a:off x="4733999" y="4695695"/>
            <a:ext cx="1423188" cy="1144744"/>
            <a:chOff x="5660904" y="4606901"/>
            <a:chExt cx="1423188" cy="1144744"/>
          </a:xfrm>
        </p:grpSpPr>
        <p:cxnSp>
          <p:nvCxnSpPr>
            <p:cNvPr id="6" name="Straight Arrow Connector 5">
              <a:extLst>
                <a:ext uri="{FF2B5EF4-FFF2-40B4-BE49-F238E27FC236}">
                  <a16:creationId xmlns:a16="http://schemas.microsoft.com/office/drawing/2014/main" id="{847A5B53-31BE-4DFF-B097-C7EFE1C0DF88}"/>
                </a:ext>
              </a:extLst>
            </p:cNvPr>
            <p:cNvCxnSpPr/>
            <p:nvPr/>
          </p:nvCxnSpPr>
          <p:spPr>
            <a:xfrm flipV="1">
              <a:off x="5660904" y="4606901"/>
              <a:ext cx="1389050" cy="57237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7" name="Straight Arrow Connector 6">
              <a:extLst>
                <a:ext uri="{FF2B5EF4-FFF2-40B4-BE49-F238E27FC236}">
                  <a16:creationId xmlns:a16="http://schemas.microsoft.com/office/drawing/2014/main" id="{8AB02331-4785-48C2-92F1-024B607A3265}"/>
                </a:ext>
              </a:extLst>
            </p:cNvPr>
            <p:cNvCxnSpPr>
              <a:cxnSpLocks/>
            </p:cNvCxnSpPr>
            <p:nvPr/>
          </p:nvCxnSpPr>
          <p:spPr>
            <a:xfrm>
              <a:off x="5695042" y="5179273"/>
              <a:ext cx="1389050" cy="57237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grpSp>
      <p:grpSp>
        <p:nvGrpSpPr>
          <p:cNvPr id="33" name="Group 32">
            <a:extLst>
              <a:ext uri="{FF2B5EF4-FFF2-40B4-BE49-F238E27FC236}">
                <a16:creationId xmlns:a16="http://schemas.microsoft.com/office/drawing/2014/main" id="{4B4D3D72-2F39-4040-BA2D-58B36AE8E34F}"/>
              </a:ext>
            </a:extLst>
          </p:cNvPr>
          <p:cNvGrpSpPr/>
          <p:nvPr/>
        </p:nvGrpSpPr>
        <p:grpSpPr>
          <a:xfrm>
            <a:off x="6158226" y="4324003"/>
            <a:ext cx="2168203" cy="1888128"/>
            <a:chOff x="7080499" y="4271853"/>
            <a:chExt cx="2168203" cy="1888128"/>
          </a:xfrm>
        </p:grpSpPr>
        <p:sp>
          <p:nvSpPr>
            <p:cNvPr id="8" name="Rectangle 7">
              <a:extLst>
                <a:ext uri="{FF2B5EF4-FFF2-40B4-BE49-F238E27FC236}">
                  <a16:creationId xmlns:a16="http://schemas.microsoft.com/office/drawing/2014/main" id="{7E61187B-FCC2-40AF-A673-B27791BC544E}"/>
                </a:ext>
              </a:extLst>
            </p:cNvPr>
            <p:cNvSpPr/>
            <p:nvPr/>
          </p:nvSpPr>
          <p:spPr>
            <a:xfrm>
              <a:off x="7084092" y="4271853"/>
              <a:ext cx="2164610" cy="8678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 name="Rectangle 8">
              <a:extLst>
                <a:ext uri="{FF2B5EF4-FFF2-40B4-BE49-F238E27FC236}">
                  <a16:creationId xmlns:a16="http://schemas.microsoft.com/office/drawing/2014/main" id="{90A12CD6-774D-4FA4-B5F5-63993423EE37}"/>
                </a:ext>
              </a:extLst>
            </p:cNvPr>
            <p:cNvSpPr/>
            <p:nvPr/>
          </p:nvSpPr>
          <p:spPr>
            <a:xfrm>
              <a:off x="7080499" y="5292117"/>
              <a:ext cx="2164610" cy="8678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8EBE4801-F1D0-4E31-8659-6ABAE9BB331A}"/>
              </a:ext>
            </a:extLst>
          </p:cNvPr>
          <p:cNvGrpSpPr/>
          <p:nvPr/>
        </p:nvGrpSpPr>
        <p:grpSpPr>
          <a:xfrm>
            <a:off x="6346685" y="4397148"/>
            <a:ext cx="1855867" cy="1767705"/>
            <a:chOff x="6346685" y="4397148"/>
            <a:chExt cx="1855867" cy="1767705"/>
          </a:xfrm>
        </p:grpSpPr>
        <p:sp>
          <p:nvSpPr>
            <p:cNvPr id="10" name="Oval 9">
              <a:extLst>
                <a:ext uri="{FF2B5EF4-FFF2-40B4-BE49-F238E27FC236}">
                  <a16:creationId xmlns:a16="http://schemas.microsoft.com/office/drawing/2014/main" id="{8CDC4E63-1D45-40A4-A472-DD90F25BF207}"/>
                </a:ext>
              </a:extLst>
            </p:cNvPr>
            <p:cNvSpPr/>
            <p:nvPr/>
          </p:nvSpPr>
          <p:spPr>
            <a:xfrm>
              <a:off x="6356133" y="4466652"/>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7DEC31E-377A-4DB4-BFEF-C6FA701B8B22}"/>
                </a:ext>
              </a:extLst>
            </p:cNvPr>
            <p:cNvSpPr/>
            <p:nvPr/>
          </p:nvSpPr>
          <p:spPr>
            <a:xfrm>
              <a:off x="6687815" y="4775309"/>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CD005D9-8B36-45EA-A32B-01A14267AD8D}"/>
                </a:ext>
              </a:extLst>
            </p:cNvPr>
            <p:cNvSpPr/>
            <p:nvPr/>
          </p:nvSpPr>
          <p:spPr>
            <a:xfrm>
              <a:off x="7005764" y="4397148"/>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612A7561-DAAA-4E0C-9FA0-241C26C08837}"/>
                </a:ext>
              </a:extLst>
            </p:cNvPr>
            <p:cNvSpPr/>
            <p:nvPr/>
          </p:nvSpPr>
          <p:spPr>
            <a:xfrm>
              <a:off x="7782670" y="4408905"/>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8CB737D-AE68-4693-A404-7D205EFFCE49}"/>
                </a:ext>
              </a:extLst>
            </p:cNvPr>
            <p:cNvSpPr/>
            <p:nvPr/>
          </p:nvSpPr>
          <p:spPr>
            <a:xfrm>
              <a:off x="7072601" y="5765541"/>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52DF0EF-712F-4012-99A0-62A5DF8D093F}"/>
                </a:ext>
              </a:extLst>
            </p:cNvPr>
            <p:cNvSpPr/>
            <p:nvPr/>
          </p:nvSpPr>
          <p:spPr>
            <a:xfrm>
              <a:off x="7248579" y="5411884"/>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2E237E3-1DCA-41F5-AD9D-5049B84370E2}"/>
                </a:ext>
              </a:extLst>
            </p:cNvPr>
            <p:cNvSpPr/>
            <p:nvPr/>
          </p:nvSpPr>
          <p:spPr>
            <a:xfrm>
              <a:off x="7610742" y="4781015"/>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600AE41-C9E2-48C2-90D1-725C3C235869}"/>
                </a:ext>
              </a:extLst>
            </p:cNvPr>
            <p:cNvSpPr/>
            <p:nvPr/>
          </p:nvSpPr>
          <p:spPr>
            <a:xfrm>
              <a:off x="7183945" y="4774286"/>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300EACB-8000-41CB-B7B9-70D75FC2AF60}"/>
                </a:ext>
              </a:extLst>
            </p:cNvPr>
            <p:cNvSpPr/>
            <p:nvPr/>
          </p:nvSpPr>
          <p:spPr>
            <a:xfrm>
              <a:off x="7867505" y="5430494"/>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8D9CE97-C3DA-4A9A-897B-20B06EBB2111}"/>
                </a:ext>
              </a:extLst>
            </p:cNvPr>
            <p:cNvSpPr/>
            <p:nvPr/>
          </p:nvSpPr>
          <p:spPr>
            <a:xfrm>
              <a:off x="7583626" y="5829806"/>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8A2776E9-80A8-4FBD-AA90-A7B83229CC7A}"/>
                </a:ext>
              </a:extLst>
            </p:cNvPr>
            <p:cNvSpPr/>
            <p:nvPr/>
          </p:nvSpPr>
          <p:spPr>
            <a:xfrm>
              <a:off x="6346685" y="5442757"/>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45BC5DD-0B42-415F-8097-9553B13A198E}"/>
                </a:ext>
              </a:extLst>
            </p:cNvPr>
            <p:cNvSpPr/>
            <p:nvPr/>
          </p:nvSpPr>
          <p:spPr>
            <a:xfrm>
              <a:off x="6602225" y="5770586"/>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1077AF16-A3A6-4617-A452-9920498EF5F6}"/>
                </a:ext>
              </a:extLst>
            </p:cNvPr>
            <p:cNvSpPr/>
            <p:nvPr/>
          </p:nvSpPr>
          <p:spPr>
            <a:xfrm>
              <a:off x="6772083" y="5430494"/>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50E7B16-6D08-49FA-A0DC-70C4F2726379}"/>
                  </a:ext>
                </a:extLst>
              </p:cNvPr>
              <p:cNvSpPr txBox="1"/>
              <p:nvPr/>
            </p:nvSpPr>
            <p:spPr>
              <a:xfrm>
                <a:off x="8395462" y="4427883"/>
                <a:ext cx="2943755" cy="8029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m:t>
                      </m:r>
                      <m:r>
                        <a:rPr lang="es-ES" b="0" i="1" smtClean="0">
                          <a:latin typeface="Cambria Math" panose="02040503050406030204" pitchFamily="18" charset="0"/>
                        </a:rPr>
                        <m:t>𝐻</m:t>
                      </m:r>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5</m:t>
                          </m:r>
                        </m:num>
                        <m:den>
                          <m:r>
                            <a:rPr lang="es-ES" b="0" i="1" smtClean="0">
                              <a:latin typeface="Cambria Math" panose="02040503050406030204" pitchFamily="18" charset="0"/>
                            </a:rPr>
                            <m:t>6</m:t>
                          </m:r>
                        </m:den>
                      </m:f>
                      <m:r>
                        <a:rPr lang="es-ES" b="0" i="1" smtClean="0">
                          <a:latin typeface="Cambria Math" panose="02040503050406030204" pitchFamily="18" charset="0"/>
                          <a:ea typeface="Cambria Math" panose="02040503050406030204" pitchFamily="18" charset="0"/>
                        </a:rPr>
                        <m:t>×</m:t>
                      </m:r>
                      <m:func>
                        <m:funcPr>
                          <m:ctrlPr>
                            <a:rPr lang="es-ES" b="0" i="1" smtClean="0">
                              <a:latin typeface="Cambria Math" panose="02040503050406030204" pitchFamily="18" charset="0"/>
                              <a:ea typeface="Cambria Math" panose="02040503050406030204" pitchFamily="18" charset="0"/>
                            </a:rPr>
                          </m:ctrlPr>
                        </m:funcPr>
                        <m:fName>
                          <m:sSub>
                            <m:sSubPr>
                              <m:ctrlPr>
                                <a:rPr lang="es-ES" b="0" i="1" smtClean="0">
                                  <a:latin typeface="Cambria Math" panose="02040503050406030204" pitchFamily="18" charset="0"/>
                                  <a:ea typeface="Cambria Math" panose="02040503050406030204" pitchFamily="18" charset="0"/>
                                </a:rPr>
                              </m:ctrlPr>
                            </m:sSubPr>
                            <m:e>
                              <m:r>
                                <m:rPr>
                                  <m:sty m:val="p"/>
                                </m:rPr>
                                <a:rPr lang="es-ES" b="0" i="0" smtClean="0">
                                  <a:latin typeface="Cambria Math" panose="02040503050406030204" pitchFamily="18" charset="0"/>
                                  <a:ea typeface="Cambria Math" panose="02040503050406030204" pitchFamily="18" charset="0"/>
                                </a:rPr>
                                <m:t>log</m:t>
                              </m:r>
                            </m:e>
                            <m:sub>
                              <m:r>
                                <a:rPr lang="es-ES" b="0" i="1" smtClean="0">
                                  <a:latin typeface="Cambria Math" panose="02040503050406030204" pitchFamily="18" charset="0"/>
                                  <a:ea typeface="Cambria Math" panose="02040503050406030204" pitchFamily="18" charset="0"/>
                                </a:rPr>
                                <m:t>2</m:t>
                              </m:r>
                            </m:sub>
                          </m:sSub>
                        </m:fName>
                        <m:e>
                          <m:f>
                            <m:fPr>
                              <m:ctrlPr>
                                <a:rPr lang="es-ES" i="1">
                                  <a:latin typeface="Cambria Math" panose="02040503050406030204" pitchFamily="18" charset="0"/>
                                </a:rPr>
                              </m:ctrlPr>
                            </m:fPr>
                            <m:num>
                              <m:r>
                                <a:rPr lang="es-ES" i="1">
                                  <a:latin typeface="Cambria Math" panose="02040503050406030204" pitchFamily="18" charset="0"/>
                                </a:rPr>
                                <m:t>5</m:t>
                              </m:r>
                            </m:num>
                            <m:den>
                              <m:r>
                                <a:rPr lang="es-ES" i="1">
                                  <a:latin typeface="Cambria Math" panose="02040503050406030204" pitchFamily="18" charset="0"/>
                                </a:rPr>
                                <m:t>6</m:t>
                              </m:r>
                            </m:den>
                          </m:f>
                        </m:e>
                      </m:func>
                      <m:r>
                        <a:rPr lang="es-ES" b="0" i="1" smtClean="0">
                          <a:latin typeface="Cambria Math" panose="02040503050406030204" pitchFamily="18" charset="0"/>
                          <a:ea typeface="Cambria Math" panose="02040503050406030204" pitchFamily="18" charset="0"/>
                        </a:rPr>
                        <m:t>+</m:t>
                      </m:r>
                      <m:f>
                        <m:fPr>
                          <m:ctrlPr>
                            <a:rPr lang="es-ES" i="1">
                              <a:latin typeface="Cambria Math" panose="02040503050406030204" pitchFamily="18" charset="0"/>
                            </a:rPr>
                          </m:ctrlPr>
                        </m:fPr>
                        <m:num>
                          <m:r>
                            <a:rPr lang="es-ES" b="0" i="1" smtClean="0">
                              <a:latin typeface="Cambria Math" panose="02040503050406030204" pitchFamily="18" charset="0"/>
                            </a:rPr>
                            <m:t>1</m:t>
                          </m:r>
                        </m:num>
                        <m:den>
                          <m:r>
                            <a:rPr lang="es-ES" i="1">
                              <a:latin typeface="Cambria Math" panose="02040503050406030204" pitchFamily="18" charset="0"/>
                            </a:rPr>
                            <m:t>6</m:t>
                          </m:r>
                        </m:den>
                      </m:f>
                      <m:r>
                        <a:rPr lang="es-ES" i="1">
                          <a:latin typeface="Cambria Math" panose="02040503050406030204" pitchFamily="18" charset="0"/>
                          <a:ea typeface="Cambria Math" panose="02040503050406030204" pitchFamily="18" charset="0"/>
                        </a:rPr>
                        <m:t>×</m:t>
                      </m:r>
                      <m:func>
                        <m:funcPr>
                          <m:ctrlPr>
                            <a:rPr lang="es-ES" i="1">
                              <a:latin typeface="Cambria Math" panose="02040503050406030204" pitchFamily="18" charset="0"/>
                              <a:ea typeface="Cambria Math" panose="02040503050406030204" pitchFamily="18" charset="0"/>
                            </a:rPr>
                          </m:ctrlPr>
                        </m:funcPr>
                        <m:fName>
                          <m:sSub>
                            <m:sSubPr>
                              <m:ctrlPr>
                                <a:rPr lang="es-ES" i="1">
                                  <a:latin typeface="Cambria Math" panose="02040503050406030204" pitchFamily="18" charset="0"/>
                                  <a:ea typeface="Cambria Math" panose="02040503050406030204" pitchFamily="18" charset="0"/>
                                </a:rPr>
                              </m:ctrlPr>
                            </m:sSubPr>
                            <m:e>
                              <m:r>
                                <m:rPr>
                                  <m:sty m:val="p"/>
                                </m:rPr>
                                <a:rPr lang="es-ES">
                                  <a:latin typeface="Cambria Math" panose="02040503050406030204" pitchFamily="18" charset="0"/>
                                  <a:ea typeface="Cambria Math" panose="02040503050406030204" pitchFamily="18" charset="0"/>
                                </a:rPr>
                                <m:t>log</m:t>
                              </m:r>
                            </m:e>
                            <m:sub>
                              <m:r>
                                <a:rPr lang="es-ES" i="1">
                                  <a:latin typeface="Cambria Math" panose="02040503050406030204" pitchFamily="18" charset="0"/>
                                  <a:ea typeface="Cambria Math" panose="02040503050406030204" pitchFamily="18" charset="0"/>
                                </a:rPr>
                                <m:t>2</m:t>
                              </m:r>
                            </m:sub>
                          </m:sSub>
                        </m:fName>
                        <m:e>
                          <m:f>
                            <m:fPr>
                              <m:ctrlPr>
                                <a:rPr lang="es-ES" i="1">
                                  <a:latin typeface="Cambria Math" panose="02040503050406030204" pitchFamily="18" charset="0"/>
                                </a:rPr>
                              </m:ctrlPr>
                            </m:fPr>
                            <m:num>
                              <m:r>
                                <a:rPr lang="es-ES" b="0" i="1" smtClean="0">
                                  <a:latin typeface="Cambria Math" panose="02040503050406030204" pitchFamily="18" charset="0"/>
                                </a:rPr>
                                <m:t>1</m:t>
                              </m:r>
                            </m:num>
                            <m:den>
                              <m:r>
                                <a:rPr lang="es-ES" i="1">
                                  <a:latin typeface="Cambria Math" panose="02040503050406030204" pitchFamily="18" charset="0"/>
                                </a:rPr>
                                <m:t>6</m:t>
                              </m:r>
                            </m:den>
                          </m:f>
                        </m:e>
                      </m:func>
                    </m:oMath>
                  </m:oMathPara>
                </a14:m>
                <a:endParaRPr lang="es-ES"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𝐻</m:t>
                      </m:r>
                      <m:r>
                        <a:rPr lang="es-ES" b="0" i="1" smtClean="0">
                          <a:latin typeface="Cambria Math" panose="02040503050406030204" pitchFamily="18" charset="0"/>
                        </a:rPr>
                        <m:t>=0.65</m:t>
                      </m:r>
                    </m:oMath>
                  </m:oMathPara>
                </a14:m>
                <a:endParaRPr lang="en-US" dirty="0"/>
              </a:p>
            </p:txBody>
          </p:sp>
        </mc:Choice>
        <mc:Fallback xmlns="">
          <p:sp>
            <p:nvSpPr>
              <p:cNvPr id="38" name="TextBox 37">
                <a:extLst>
                  <a:ext uri="{FF2B5EF4-FFF2-40B4-BE49-F238E27FC236}">
                    <a16:creationId xmlns:a16="http://schemas.microsoft.com/office/drawing/2014/main" id="{250E7B16-6D08-49FA-A0DC-70C4F2726379}"/>
                  </a:ext>
                </a:extLst>
              </p:cNvPr>
              <p:cNvSpPr txBox="1">
                <a:spLocks noRot="1" noChangeAspect="1" noMove="1" noResize="1" noEditPoints="1" noAdjustHandles="1" noChangeArrowheads="1" noChangeShapeType="1" noTextEdit="1"/>
              </p:cNvSpPr>
              <p:nvPr/>
            </p:nvSpPr>
            <p:spPr>
              <a:xfrm>
                <a:off x="8395462" y="4427883"/>
                <a:ext cx="2943755" cy="802977"/>
              </a:xfrm>
              <a:prstGeom prst="rect">
                <a:avLst/>
              </a:prstGeom>
              <a:blipFill>
                <a:blip r:embed="rId4"/>
                <a:stretch>
                  <a:fillRect b="-2273"/>
                </a:stretch>
              </a:blipFill>
            </p:spPr>
            <p:txBody>
              <a:bodyPr/>
              <a:lstStyle/>
              <a:p>
                <a:r>
                  <a:rPr lang="en-US">
                    <a:noFill/>
                  </a:rPr>
                  <a:t> </a:t>
                </a:r>
              </a:p>
            </p:txBody>
          </p:sp>
        </mc:Fallback>
      </mc:AlternateContent>
    </p:spTree>
    <p:extLst>
      <p:ext uri="{BB962C8B-B14F-4D97-AF65-F5344CB8AC3E}">
        <p14:creationId xmlns:p14="http://schemas.microsoft.com/office/powerpoint/2010/main" val="3318957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randombar(horizontal)">
                                      <p:cBhvr>
                                        <p:cTn id="11" dur="500"/>
                                        <p:tgtEl>
                                          <p:spTgt spid="33"/>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500"/>
                                        <p:tgtEl>
                                          <p:spTgt spid="5"/>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1000"/>
                                        <p:tgtEl>
                                          <p:spTgt spid="38"/>
                                        </p:tgtEl>
                                      </p:cBhvr>
                                    </p:animEffect>
                                    <p:anim calcmode="lin" valueType="num">
                                      <p:cBhvr>
                                        <p:cTn id="20" dur="1000" fill="hold"/>
                                        <p:tgtEl>
                                          <p:spTgt spid="38"/>
                                        </p:tgtEl>
                                        <p:attrNameLst>
                                          <p:attrName>ppt_x</p:attrName>
                                        </p:attrNameLst>
                                      </p:cBhvr>
                                      <p:tavLst>
                                        <p:tav tm="0">
                                          <p:val>
                                            <p:strVal val="#ppt_x"/>
                                          </p:val>
                                        </p:tav>
                                        <p:tav tm="100000">
                                          <p:val>
                                            <p:strVal val="#ppt_x"/>
                                          </p:val>
                                        </p:tav>
                                      </p:tavLst>
                                    </p:anim>
                                    <p:anim calcmode="lin" valueType="num">
                                      <p:cBhvr>
                                        <p:cTn id="21"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3">
      <a:dk1>
        <a:srgbClr val="000000"/>
      </a:dk1>
      <a:lt1>
        <a:srgbClr val="FFFFFF"/>
      </a:lt1>
      <a:dk2>
        <a:srgbClr val="A400DA"/>
      </a:dk2>
      <a:lt2>
        <a:srgbClr val="9700F3"/>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Presentation2" id="{A8D36030-6E6D-DA46-B8C9-65DC6BEB57C3}" vid="{2AB8E03C-A388-234F-952C-8AD9927CC78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MUDSS_Workshop_Template_21-22</Template>
  <TotalTime>3468</TotalTime>
  <Words>2058</Words>
  <Application>Microsoft Office PowerPoint</Application>
  <PresentationFormat>Widescreen</PresentationFormat>
  <Paragraphs>164</Paragraphs>
  <Slides>13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Avenir Next</vt:lpstr>
      <vt:lpstr>Arial</vt:lpstr>
      <vt:lpstr>Calibri</vt:lpstr>
      <vt:lpstr>Cambria Math</vt:lpstr>
      <vt:lpstr>Tw Cen MT</vt:lpstr>
      <vt:lpstr>Circuit</vt:lpstr>
      <vt:lpstr>PowerPoint Presentation</vt:lpstr>
      <vt:lpstr>How probable would you Have survived in titanic</vt:lpstr>
      <vt:lpstr>overview</vt:lpstr>
      <vt:lpstr>PowerPoint Presentation</vt:lpstr>
      <vt:lpstr>Decision Tree?</vt:lpstr>
      <vt:lpstr>Decision tree for playing tennis</vt:lpstr>
      <vt:lpstr>Pros and cons</vt:lpstr>
      <vt:lpstr>Types of decision tree algorithm</vt:lpstr>
      <vt:lpstr>Types of decision tree algorithm</vt:lpstr>
      <vt:lpstr>Types of decision tree algorithm</vt:lpstr>
      <vt:lpstr>Types of decision tree algorithm</vt:lpstr>
      <vt:lpstr>Live coding: titanic survival - Decision tree</vt:lpstr>
      <vt:lpstr>Bibliography and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Lifeng Qiu</dc:creator>
  <cp:lastModifiedBy>Lifeng Qiu</cp:lastModifiedBy>
  <cp:revision>26</cp:revision>
  <dcterms:created xsi:type="dcterms:W3CDTF">2022-01-14T21:16:16Z</dcterms:created>
  <dcterms:modified xsi:type="dcterms:W3CDTF">2022-01-18T00:13:41Z</dcterms:modified>
</cp:coreProperties>
</file>