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4" r:id="rId3"/>
    <p:sldId id="257" r:id="rId4"/>
    <p:sldId id="259" r:id="rId5"/>
    <p:sldId id="261" r:id="rId6"/>
    <p:sldId id="263" r:id="rId7"/>
    <p:sldId id="262" r:id="rId8"/>
    <p:sldId id="266" r:id="rId9"/>
    <p:sldId id="267" r:id="rId10"/>
    <p:sldId id="269" r:id="rId11"/>
    <p:sldId id="270" r:id="rId12"/>
    <p:sldId id="265" r:id="rId13"/>
    <p:sldId id="271" r:id="rId14"/>
    <p:sldId id="273" r:id="rId15"/>
    <p:sldId id="275" r:id="rId16"/>
    <p:sldId id="276" r:id="rId17"/>
    <p:sldId id="277"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82160" autoAdjust="0"/>
  </p:normalViewPr>
  <p:slideViewPr>
    <p:cSldViewPr snapToGrid="0">
      <p:cViewPr varScale="1">
        <p:scale>
          <a:sx n="90" d="100"/>
          <a:sy n="90" d="100"/>
        </p:scale>
        <p:origin x="8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01/02/2022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very common algorithm is the classification and regression tree. As its name says, it is able of classification and regression. A key characteristic of it is that it splits into binary (two) branches at most, like a binary tree. And the index used by it differs from ID3, it uses GINI index. GINI index is quite a very similar thing as the entropy, it measures the impurity of our system. Therefore, the higher GINI index means that we are in more chaotic system. </a:t>
            </a:r>
            <a:r>
              <a:rPr lang="en-US" altLang="zh-CN" dirty="0"/>
              <a:t>We take the same example as before.</a:t>
            </a:r>
          </a:p>
          <a:p>
            <a:r>
              <a:rPr lang="en-US" dirty="0"/>
              <a:t>Click. In this mixy box, our GINI has an index of 0,5. Let’s see how it is in a more pure system.</a:t>
            </a:r>
          </a:p>
        </p:txBody>
      </p:sp>
      <p:sp>
        <p:nvSpPr>
          <p:cNvPr id="4" name="Slide Number Placeholder 3"/>
          <p:cNvSpPr>
            <a:spLocks noGrp="1"/>
          </p:cNvSpPr>
          <p:nvPr>
            <p:ph type="sldNum" sz="quarter" idx="5"/>
          </p:nvPr>
        </p:nvSpPr>
        <p:spPr/>
        <p:txBody>
          <a:bodyPr/>
          <a:lstStyle/>
          <a:p>
            <a:fld id="{76682F04-6A67-4696-8350-ADB5B2C9822D}" type="slidenum">
              <a:rPr lang="en-GB" smtClean="0"/>
              <a:t>10</a:t>
            </a:fld>
            <a:endParaRPr lang="en-GB"/>
          </a:p>
        </p:txBody>
      </p:sp>
    </p:spTree>
    <p:extLst>
      <p:ext uri="{BB962C8B-B14F-4D97-AF65-F5344CB8AC3E}">
        <p14:creationId xmlns:p14="http://schemas.microsoft.com/office/powerpoint/2010/main" val="5718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here that after testing attribute B, the GINI index is lower, to 0,28. As the ID3 and CART both have similar computing method, and GINI is slight faster because logarithm is not required, we will use this algorithm in the following example.</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11</a:t>
            </a:fld>
            <a:endParaRPr lang="en-GB"/>
          </a:p>
        </p:txBody>
      </p:sp>
    </p:spTree>
    <p:extLst>
      <p:ext uri="{BB962C8B-B14F-4D97-AF65-F5344CB8AC3E}">
        <p14:creationId xmlns:p14="http://schemas.microsoft.com/office/powerpoint/2010/main" val="354596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12</a:t>
            </a:fld>
            <a:endParaRPr lang="en-GB"/>
          </a:p>
        </p:txBody>
      </p:sp>
    </p:spTree>
    <p:extLst>
      <p:ext uri="{BB962C8B-B14F-4D97-AF65-F5344CB8AC3E}">
        <p14:creationId xmlns:p14="http://schemas.microsoft.com/office/powerpoint/2010/main" val="188008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is there any way to combat the overfitting of a decision tree? Here is where random forest enters.</a:t>
            </a:r>
          </a:p>
        </p:txBody>
      </p:sp>
      <p:sp>
        <p:nvSpPr>
          <p:cNvPr id="4" name="Slide Number Placeholder 3"/>
          <p:cNvSpPr>
            <a:spLocks noGrp="1"/>
          </p:cNvSpPr>
          <p:nvPr>
            <p:ph type="sldNum" sz="quarter" idx="5"/>
          </p:nvPr>
        </p:nvSpPr>
        <p:spPr/>
        <p:txBody>
          <a:bodyPr/>
          <a:lstStyle/>
          <a:p>
            <a:fld id="{76682F04-6A67-4696-8350-ADB5B2C9822D}" type="slidenum">
              <a:rPr lang="en-GB" smtClean="0"/>
              <a:t>13</a:t>
            </a:fld>
            <a:endParaRPr lang="en-GB"/>
          </a:p>
        </p:txBody>
      </p:sp>
    </p:spTree>
    <p:extLst>
      <p:ext uri="{BB962C8B-B14F-4D97-AF65-F5344CB8AC3E}">
        <p14:creationId xmlns:p14="http://schemas.microsoft.com/office/powerpoint/2010/main" val="28051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achieved by ensemble methods. Ensemble methods is just a solution that data scientist found to reduce overfitting and models with high variance, by creating various instances of a model and decide on the final model by majority voting of the instances. This is the way we are doing it in random forest, our solution will be to create various decision trees so that they vote on the final model of decision tree. Hence, forest, because of various tree. In specific, the method applied in random forest is called bagging. Bagging is bootstrap aggregation. The idea here is to create subsets of features and data picking randomly with replacement. Then, each collection of data is used to create its own decision tree. </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14</a:t>
            </a:fld>
            <a:endParaRPr lang="en-GB"/>
          </a:p>
        </p:txBody>
      </p:sp>
    </p:spTree>
    <p:extLst>
      <p:ext uri="{BB962C8B-B14F-4D97-AF65-F5344CB8AC3E}">
        <p14:creationId xmlns:p14="http://schemas.microsoft.com/office/powerpoint/2010/main" val="4114499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forest relies heavily in this method, bagging to create mini decision trees individually. Apart of bagging, decision forest’s final step is to call for votes by majority, to decide the optimized node. As they say, two is more than the sum of one, we get a better tree after multiple trees. The resulting one is more robust to variations in data, hence better performance. Here we have a visualization of random forest simplified.</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15</a:t>
            </a:fld>
            <a:endParaRPr lang="en-GB"/>
          </a:p>
        </p:txBody>
      </p:sp>
    </p:spTree>
    <p:extLst>
      <p:ext uri="{BB962C8B-B14F-4D97-AF65-F5344CB8AC3E}">
        <p14:creationId xmlns:p14="http://schemas.microsoft.com/office/powerpoint/2010/main" val="213751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pros and cons of random forest based on decision tree are the following. First, of course, is that it decreases overfitting and high variance, that is the main purpose. Second is that it can handle high dimension data with good performance. Third is that it is not sensible to missing values. In contrast, it trades the accuracy with regression model, even worse than decision tree as it is a gathering and mean of multiple trees, it lacks accuracy.</a:t>
            </a:r>
          </a:p>
        </p:txBody>
      </p:sp>
      <p:sp>
        <p:nvSpPr>
          <p:cNvPr id="4" name="Slide Number Placeholder 3"/>
          <p:cNvSpPr>
            <a:spLocks noGrp="1"/>
          </p:cNvSpPr>
          <p:nvPr>
            <p:ph type="sldNum" sz="quarter" idx="5"/>
          </p:nvPr>
        </p:nvSpPr>
        <p:spPr/>
        <p:txBody>
          <a:bodyPr/>
          <a:lstStyle/>
          <a:p>
            <a:fld id="{76682F04-6A67-4696-8350-ADB5B2C9822D}" type="slidenum">
              <a:rPr lang="en-GB" smtClean="0"/>
              <a:t>16</a:t>
            </a:fld>
            <a:endParaRPr lang="en-GB"/>
          </a:p>
        </p:txBody>
      </p:sp>
    </p:spTree>
    <p:extLst>
      <p:ext uri="{BB962C8B-B14F-4D97-AF65-F5344CB8AC3E}">
        <p14:creationId xmlns:p14="http://schemas.microsoft.com/office/powerpoint/2010/main" val="423549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17</a:t>
            </a:fld>
            <a:endParaRPr lang="en-GB"/>
          </a:p>
        </p:txBody>
      </p:sp>
    </p:spTree>
    <p:extLst>
      <p:ext uri="{BB962C8B-B14F-4D97-AF65-F5344CB8AC3E}">
        <p14:creationId xmlns:p14="http://schemas.microsoft.com/office/powerpoint/2010/main" val="322495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mainly 3 types of implementing algorithm for decision tree.</a:t>
            </a:r>
          </a:p>
          <a:p>
            <a:r>
              <a:rPr lang="en-US" dirty="0"/>
              <a:t>The first one is called ID3, stands for iterative </a:t>
            </a:r>
            <a:r>
              <a:rPr lang="en-US" dirty="0" err="1"/>
              <a:t>dichotomiser</a:t>
            </a:r>
            <a:r>
              <a:rPr lang="en-US" dirty="0"/>
              <a:t> 3, which essentially uses the information gain by change in entropy. Entropy is this word that we always hear about but unsure what it is. Shannon, the father of Information Theory, defined the entropy with this probabilistic formula. Basically, it says that in a system, whenever you try to predict a certain state correctly by random, the more probable you are correct, the lower is the entropy. Lower entropy means more certainty and purity.</a:t>
            </a:r>
          </a:p>
          <a:p>
            <a:r>
              <a:rPr lang="en-US" dirty="0"/>
              <a:t>Click. For example, if we split a level of tree by an attribute A, and the result of split looks like this. Note that the color of the balls means the correct category that they must be. We know by our eyes that this classification is not very accurate, and how do we compute this accuracy? Here is where the entropy enters in the game. We obtain by a quick calculation that the entropy in this first box is 1. Let’s see if another attribute B makes better classification.</a:t>
            </a:r>
          </a:p>
        </p:txBody>
      </p:sp>
      <p:sp>
        <p:nvSpPr>
          <p:cNvPr id="4" name="Slide Number Placeholder 3"/>
          <p:cNvSpPr>
            <a:spLocks noGrp="1"/>
          </p:cNvSpPr>
          <p:nvPr>
            <p:ph type="sldNum" sz="quarter" idx="5"/>
          </p:nvPr>
        </p:nvSpPr>
        <p:spPr/>
        <p:txBody>
          <a:bodyPr/>
          <a:lstStyle/>
          <a:p>
            <a:fld id="{76682F04-6A67-4696-8350-ADB5B2C9822D}" type="slidenum">
              <a:rPr lang="en-GB" smtClean="0"/>
              <a:t>8</a:t>
            </a:fld>
            <a:endParaRPr lang="en-GB"/>
          </a:p>
        </p:txBody>
      </p:sp>
    </p:spTree>
    <p:extLst>
      <p:ext uri="{BB962C8B-B14F-4D97-AF65-F5344CB8AC3E}">
        <p14:creationId xmlns:p14="http://schemas.microsoft.com/office/powerpoint/2010/main" val="309492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it is obvious the balls are more correctly categorised, and effectively, the entropy is lower in this case.</a:t>
            </a:r>
          </a:p>
          <a:p>
            <a:r>
              <a:rPr lang="en-GB" dirty="0"/>
              <a:t>Knowing this property, the decision tree tries different attributes and test their Information Gain, this is the change in entropy. The attribute that can lower the most our uncertainty data will be our best choice. In this case, attribute B will be </a:t>
            </a:r>
            <a:r>
              <a:rPr lang="en-GB" dirty="0" err="1"/>
              <a:t>choosen</a:t>
            </a:r>
            <a:r>
              <a:rPr lang="en-GB" dirty="0"/>
              <a:t>.</a:t>
            </a:r>
          </a:p>
          <a:p>
            <a:r>
              <a:rPr lang="en-GB" dirty="0"/>
              <a:t>C4.5 really does the same thing, only that it optimises some biases that ID3 can have.</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9</a:t>
            </a:fld>
            <a:endParaRPr lang="en-GB"/>
          </a:p>
        </p:txBody>
      </p:sp>
    </p:spTree>
    <p:extLst>
      <p:ext uri="{BB962C8B-B14F-4D97-AF65-F5344CB8AC3E}">
        <p14:creationId xmlns:p14="http://schemas.microsoft.com/office/powerpoint/2010/main" val="34788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01/02/2022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5481402" y="4414737"/>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01949"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01949" cy="954044"/>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2789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85305"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6</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=0.28</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85305" cy="954044"/>
              </a:xfrm>
              <a:prstGeom prst="rect">
                <a:avLst/>
              </a:prstGeom>
              <a:blipFill>
                <a:blip r:embed="rId3"/>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97A920E-9155-4A1E-B677-3F67C6A2670A}"/>
              </a:ext>
            </a:extLst>
          </p:cNvPr>
          <p:cNvGrpSpPr/>
          <p:nvPr/>
        </p:nvGrpSpPr>
        <p:grpSpPr>
          <a:xfrm>
            <a:off x="5458543" y="4390732"/>
            <a:ext cx="1855867" cy="1767705"/>
            <a:chOff x="6346685" y="4397148"/>
            <a:chExt cx="1855867" cy="1767705"/>
          </a:xfrm>
        </p:grpSpPr>
        <p:sp>
          <p:nvSpPr>
            <p:cNvPr id="36" name="Oval 35">
              <a:extLst>
                <a:ext uri="{FF2B5EF4-FFF2-40B4-BE49-F238E27FC236}">
                  <a16:creationId xmlns:a16="http://schemas.microsoft.com/office/drawing/2014/main" id="{008BC794-96F6-4B82-9C0D-3B296A3C03F4}"/>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5D2FBB-5664-4F17-9D0B-3BE44B8FA43C}"/>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B54B39-9823-4C38-B0F9-0A32DC45761C}"/>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9359B7-AB9C-42F8-89BD-7F5E4846F250}"/>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1378F57-CA97-4DD3-BD13-E5C53C296B72}"/>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D2E10-5A54-4A4E-834F-B67A72E6746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518AB49-37F3-41CB-930D-3225B9DC245C}"/>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C6EA1D-6A29-4AA2-A198-5B319EDAB942}"/>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485697-7B50-43CF-9083-BEC1CD496EFB}"/>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67C11B-CA4E-4443-9304-49CB6EB39314}"/>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9087F92-03DA-4E7D-973E-959090E81464}"/>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2136F37-A3FE-4F78-BD4D-6DE43BB2D26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6B42F41-FE54-4E5F-994A-51507BE306CA}"/>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2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Random forest</a:t>
            </a:r>
          </a:p>
        </p:txBody>
      </p:sp>
    </p:spTree>
    <p:extLst>
      <p:ext uri="{BB962C8B-B14F-4D97-AF65-F5344CB8AC3E}">
        <p14:creationId xmlns:p14="http://schemas.microsoft.com/office/powerpoint/2010/main" val="419640292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p:txBody>
          <a:bodyPr/>
          <a:lstStyle/>
          <a:p>
            <a:pPr algn="ctr"/>
            <a:r>
              <a:rPr lang="en-US" dirty="0"/>
              <a:t>bagging</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idx="1"/>
          </p:nvPr>
        </p:nvSpPr>
        <p:spPr/>
        <p:txBody>
          <a:bodyPr/>
          <a:lstStyle/>
          <a:p>
            <a:r>
              <a:rPr lang="en-US" dirty="0"/>
              <a:t>Ensemble methods</a:t>
            </a:r>
          </a:p>
          <a:p>
            <a:r>
              <a:rPr lang="en-US" dirty="0"/>
              <a:t>Bagging = Bootstrap + Aggregation</a:t>
            </a:r>
          </a:p>
          <a:p>
            <a:r>
              <a:rPr lang="en-US" dirty="0"/>
              <a:t>Subset of data and features randomly with replacement</a:t>
            </a:r>
          </a:p>
          <a:p>
            <a:endParaRPr lang="en-US" dirty="0"/>
          </a:p>
          <a:p>
            <a:endParaRPr lang="en-US" dirty="0"/>
          </a:p>
        </p:txBody>
      </p:sp>
    </p:spTree>
    <p:extLst>
      <p:ext uri="{BB962C8B-B14F-4D97-AF65-F5344CB8AC3E}">
        <p14:creationId xmlns:p14="http://schemas.microsoft.com/office/powerpoint/2010/main" val="40540308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a:xfrm>
            <a:off x="1141413" y="618518"/>
            <a:ext cx="9905998" cy="1478570"/>
          </a:xfrm>
        </p:spPr>
        <p:txBody>
          <a:bodyPr anchor="ctr">
            <a:normAutofit/>
          </a:bodyPr>
          <a:lstStyle/>
          <a:p>
            <a:pPr algn="ctr"/>
            <a:r>
              <a:rPr lang="en-US" dirty="0"/>
              <a:t>Decision forest</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sz="half" idx="1"/>
          </p:nvPr>
        </p:nvSpPr>
        <p:spPr>
          <a:xfrm>
            <a:off x="1141410" y="2249486"/>
            <a:ext cx="4878389" cy="3541714"/>
          </a:xfrm>
        </p:spPr>
        <p:txBody>
          <a:bodyPr>
            <a:normAutofit/>
          </a:bodyPr>
          <a:lstStyle/>
          <a:p>
            <a:r>
              <a:rPr lang="en-US" dirty="0"/>
              <a:t>Bagging</a:t>
            </a:r>
          </a:p>
          <a:p>
            <a:r>
              <a:rPr lang="en-US" dirty="0"/>
              <a:t>Vote by majority the optimized split</a:t>
            </a:r>
          </a:p>
          <a:p>
            <a:r>
              <a:rPr lang="en-US" dirty="0"/>
              <a:t>More robust</a:t>
            </a:r>
          </a:p>
          <a:p>
            <a:endParaRPr lang="en-US" dirty="0"/>
          </a:p>
          <a:p>
            <a:endParaRPr lang="en-US" dirty="0"/>
          </a:p>
        </p:txBody>
      </p:sp>
      <p:pic>
        <p:nvPicPr>
          <p:cNvPr id="5" name="Picture 4" descr="Chart, diagram, radar chart&#10;&#10;Description automatically generated">
            <a:extLst>
              <a:ext uri="{FF2B5EF4-FFF2-40B4-BE49-F238E27FC236}">
                <a16:creationId xmlns:a16="http://schemas.microsoft.com/office/drawing/2014/main" id="{8BEEF8D1-96D4-4998-9A7B-4A86ADABBC92}"/>
              </a:ext>
            </a:extLst>
          </p:cNvPr>
          <p:cNvPicPr>
            <a:picLocks noChangeAspect="1"/>
          </p:cNvPicPr>
          <p:nvPr/>
        </p:nvPicPr>
        <p:blipFill rotWithShape="1">
          <a:blip r:embed="rId3">
            <a:extLst>
              <a:ext uri="{28A0092B-C50C-407E-A947-70E740481C1C}">
                <a14:useLocalDpi xmlns:a14="http://schemas.microsoft.com/office/drawing/2010/main" val="0"/>
              </a:ext>
            </a:extLst>
          </a:blip>
          <a:srcRect l="1270" r="711"/>
          <a:stretch/>
        </p:blipFill>
        <p:spPr>
          <a:xfrm>
            <a:off x="6287386" y="1962409"/>
            <a:ext cx="4628707" cy="3541714"/>
          </a:xfrm>
          <a:prstGeom prst="rect">
            <a:avLst/>
          </a:prstGeom>
          <a:noFill/>
        </p:spPr>
      </p:pic>
      <p:sp>
        <p:nvSpPr>
          <p:cNvPr id="6" name="TextBox 5">
            <a:extLst>
              <a:ext uri="{FF2B5EF4-FFF2-40B4-BE49-F238E27FC236}">
                <a16:creationId xmlns:a16="http://schemas.microsoft.com/office/drawing/2014/main" id="{779DDFBA-A3A8-4C03-B4E0-D026DF271D1D}"/>
              </a:ext>
            </a:extLst>
          </p:cNvPr>
          <p:cNvSpPr txBox="1"/>
          <p:nvPr/>
        </p:nvSpPr>
        <p:spPr>
          <a:xfrm>
            <a:off x="6494720" y="5181142"/>
            <a:ext cx="4788970" cy="461665"/>
          </a:xfrm>
          <a:prstGeom prst="rect">
            <a:avLst/>
          </a:prstGeom>
          <a:noFill/>
        </p:spPr>
        <p:txBody>
          <a:bodyPr wrap="square" rtlCol="0">
            <a:spAutoFit/>
          </a:bodyPr>
          <a:lstStyle/>
          <a:p>
            <a:r>
              <a:rPr lang="en-US" sz="1200" dirty="0">
                <a:solidFill>
                  <a:schemeClr val="bg1">
                    <a:lumMod val="50000"/>
                  </a:schemeClr>
                </a:solidFill>
              </a:rPr>
              <a:t>Source: https://www.kdnuggets.com/2017/10/random-forests-explained.html</a:t>
            </a:r>
          </a:p>
        </p:txBody>
      </p:sp>
    </p:spTree>
    <p:extLst>
      <p:ext uri="{BB962C8B-B14F-4D97-AF65-F5344CB8AC3E}">
        <p14:creationId xmlns:p14="http://schemas.microsoft.com/office/powerpoint/2010/main" val="42038818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Decrease overfitting and high variance</a:t>
            </a:r>
          </a:p>
          <a:p>
            <a:r>
              <a:rPr lang="en-GB" sz="1800" dirty="0"/>
              <a:t>Handles higher dimensionality data well</a:t>
            </a:r>
          </a:p>
          <a:p>
            <a:r>
              <a:rPr lang="en-GB" sz="1800" dirty="0"/>
              <a:t>Robust to missing values and maintains accuracy</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Inaccurate with regression predictions</a:t>
            </a:r>
          </a:p>
          <a:p>
            <a:endParaRPr lang="en-US" sz="1800" dirty="0"/>
          </a:p>
        </p:txBody>
      </p:sp>
    </p:spTree>
    <p:extLst>
      <p:ext uri="{BB962C8B-B14F-4D97-AF65-F5344CB8AC3E}">
        <p14:creationId xmlns:p14="http://schemas.microsoft.com/office/powerpoint/2010/main" val="6506329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forest</a:t>
            </a:r>
            <a:endParaRPr lang="en-US" dirty="0"/>
          </a:p>
        </p:txBody>
      </p:sp>
    </p:spTree>
    <p:extLst>
      <p:ext uri="{BB962C8B-B14F-4D97-AF65-F5344CB8AC3E}">
        <p14:creationId xmlns:p14="http://schemas.microsoft.com/office/powerpoint/2010/main" val="39704357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normAutofit/>
          </a:bodyPr>
          <a:lstStyle/>
          <a:p>
            <a:r>
              <a:rPr lang="en-GB" sz="1200" dirty="0"/>
              <a:t>https://www.geeksforgeeks.org/decision-tree/?ref=rp</a:t>
            </a:r>
          </a:p>
          <a:p>
            <a:r>
              <a:rPr lang="en-GB" sz="1200" dirty="0"/>
              <a:t>https://www.ryanxin.cn/archives/283</a:t>
            </a:r>
          </a:p>
          <a:p>
            <a:r>
              <a:rPr lang="en-GB" sz="1200" dirty="0"/>
              <a:t>https://www.geeksforgeeks.org/decision-tree-introduction-example/</a:t>
            </a:r>
          </a:p>
          <a:p>
            <a:r>
              <a:rPr lang="en-GB" sz="1200" dirty="0"/>
              <a:t>https://www.geeksforgeeks.org/decision-tree-implementation-python/</a:t>
            </a:r>
          </a:p>
          <a:p>
            <a:r>
              <a:rPr lang="en-GB" sz="1200" dirty="0"/>
              <a:t>https://zhuanlan.zhihu.com/p/30059442</a:t>
            </a:r>
          </a:p>
          <a:p>
            <a:r>
              <a:rPr lang="en-GB" sz="1200" dirty="0"/>
              <a:t>https://www.jianshu.com/p/655d8e555494</a:t>
            </a:r>
          </a:p>
          <a:p>
            <a:r>
              <a:rPr lang="en-GB" sz="1200" dirty="0"/>
              <a:t>https://blog.csdn.net/jiaoyangwm/article/details/79525237</a:t>
            </a:r>
          </a:p>
          <a:p>
            <a:r>
              <a:rPr lang="en-GB" sz="1200" dirty="0"/>
              <a:t>https://www.kaggle.com/c/titanic/overview</a:t>
            </a:r>
          </a:p>
          <a:p>
            <a:endParaRPr lang="en-GB" sz="1200" dirty="0"/>
          </a:p>
          <a:p>
            <a:endParaRPr lang="en-GB" sz="1200" dirty="0"/>
          </a:p>
        </p:txBody>
      </p:sp>
    </p:spTree>
    <p:extLst>
      <p:ext uri="{BB962C8B-B14F-4D97-AF65-F5344CB8AC3E}">
        <p14:creationId xmlns:p14="http://schemas.microsoft.com/office/powerpoint/2010/main" val="41756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Have </a:t>
            </a:r>
            <a:r>
              <a:rPr lang="en-GB" sz="2800" dirty="0">
                <a:solidFill>
                  <a:srgbClr val="FF0000"/>
                </a:solidFill>
              </a:rPr>
              <a:t>survived</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fontScale="92500" lnSpcReduction="2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Types of implementing algorithm</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6356133" y="4407701"/>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364907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=0.5×</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b="0" i="1" smtClean="0">
                              <a:latin typeface="Cambria Math" panose="02040503050406030204" pitchFamily="18" charset="0"/>
                              <a:ea typeface="Cambria Math" panose="02040503050406030204" pitchFamily="18" charset="0"/>
                            </a:rPr>
                            <m:t>0.5</m:t>
                          </m:r>
                        </m:e>
                      </m:func>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0.5</m:t>
                      </m:r>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ea typeface="Cambria Math" panose="02040503050406030204" pitchFamily="18" charset="0"/>
                            </a:rPr>
                            <m:t>0.5</m:t>
                          </m:r>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=1</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3649076" cy="553998"/>
              </a:xfrm>
              <a:prstGeom prst="rect">
                <a:avLst/>
              </a:prstGeom>
              <a:blipFill>
                <a:blip r:embed="rId4"/>
                <a:stretch>
                  <a:fillRect t="-1099" r="-1002" b="-3297"/>
                </a:stretch>
              </a:blipFill>
            </p:spPr>
            <p:txBody>
              <a:bodyPr/>
              <a:lstStyle/>
              <a:p>
                <a:r>
                  <a:rPr lang="en-US">
                    <a:noFill/>
                  </a:rPr>
                  <a:t> </a:t>
                </a:r>
              </a:p>
            </p:txBody>
          </p:sp>
        </mc:Fallback>
      </mc:AlternateContent>
    </p:spTree>
    <p:extLst>
      <p:ext uri="{BB962C8B-B14F-4D97-AF65-F5344CB8AC3E}">
        <p14:creationId xmlns:p14="http://schemas.microsoft.com/office/powerpoint/2010/main" val="130875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BE4801-F1D0-4E31-8659-6ABAE9BB331A}"/>
              </a:ext>
            </a:extLst>
          </p:cNvPr>
          <p:cNvGrpSpPr/>
          <p:nvPr/>
        </p:nvGrpSpPr>
        <p:grpSpPr>
          <a:xfrm>
            <a:off x="6346685" y="4397148"/>
            <a:ext cx="1855867" cy="1767705"/>
            <a:chOff x="6346685" y="4397148"/>
            <a:chExt cx="1855867" cy="1767705"/>
          </a:xfrm>
        </p:grpSpPr>
        <p:sp>
          <p:nvSpPr>
            <p:cNvPr id="10" name="Oval 9">
              <a:extLst>
                <a:ext uri="{FF2B5EF4-FFF2-40B4-BE49-F238E27FC236}">
                  <a16:creationId xmlns:a16="http://schemas.microsoft.com/office/drawing/2014/main" id="{8CDC4E63-1D45-40A4-A472-DD90F25BF207}"/>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2943755"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6</m:t>
                              </m:r>
                            </m:den>
                          </m:f>
                        </m:e>
                      </m:func>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=0.65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2943755" cy="802977"/>
              </a:xfrm>
              <a:prstGeom prst="rect">
                <a:avLst/>
              </a:prstGeom>
              <a:blipFill>
                <a:blip r:embed="rId4"/>
                <a:stretch>
                  <a:fillRect b="-2273"/>
                </a:stretch>
              </a:blipFill>
            </p:spPr>
            <p:txBody>
              <a:bodyPr/>
              <a:lstStyle/>
              <a:p>
                <a:r>
                  <a:rPr lang="en-US">
                    <a:noFill/>
                  </a:rPr>
                  <a:t> </a:t>
                </a:r>
              </a:p>
            </p:txBody>
          </p:sp>
        </mc:Fallback>
      </mc:AlternateContent>
    </p:spTree>
    <p:extLst>
      <p:ext uri="{BB962C8B-B14F-4D97-AF65-F5344CB8AC3E}">
        <p14:creationId xmlns:p14="http://schemas.microsoft.com/office/powerpoint/2010/main" val="33189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3733</TotalTime>
  <Words>2476</Words>
  <Application>Microsoft Office PowerPoint</Application>
  <PresentationFormat>Widescreen</PresentationFormat>
  <Paragraphs>192</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Avenir Next</vt:lpstr>
      <vt:lpstr>Arial</vt:lpstr>
      <vt:lpstr>Calibri</vt:lpstr>
      <vt:lpstr>Cambria Math</vt:lpstr>
      <vt:lpstr>Tw Cen MT</vt:lpstr>
      <vt:lpstr>Circuit</vt:lpstr>
      <vt:lpstr>PowerPoint Presentation</vt:lpstr>
      <vt:lpstr>How probable would you Have survived in titanic</vt:lpstr>
      <vt:lpstr>overview</vt:lpstr>
      <vt:lpstr>PowerPoint Presentation</vt:lpstr>
      <vt:lpstr>Decision Tree?</vt:lpstr>
      <vt:lpstr>Decision tree for playing tennis</vt:lpstr>
      <vt:lpstr>Pros and cons</vt:lpstr>
      <vt:lpstr>Types of decision tree algorithm</vt:lpstr>
      <vt:lpstr>Types of decision tree algorithm</vt:lpstr>
      <vt:lpstr>Types of decision tree algorithm</vt:lpstr>
      <vt:lpstr>Types of decision tree algorithm</vt:lpstr>
      <vt:lpstr>Live coding: titanic survival - Decision tree</vt:lpstr>
      <vt:lpstr>PowerPoint Presentation</vt:lpstr>
      <vt:lpstr>bagging</vt:lpstr>
      <vt:lpstr>Decision forest</vt:lpstr>
      <vt:lpstr>Pros and cons</vt:lpstr>
      <vt:lpstr>Live coding: titanic survival – decision forest</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30</cp:revision>
  <dcterms:created xsi:type="dcterms:W3CDTF">2022-01-14T21:16:16Z</dcterms:created>
  <dcterms:modified xsi:type="dcterms:W3CDTF">2022-02-01T17:10:41Z</dcterms:modified>
</cp:coreProperties>
</file>