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4" r:id="rId3"/>
    <p:sldId id="257" r:id="rId4"/>
    <p:sldId id="259" r:id="rId5"/>
    <p:sldId id="261" r:id="rId6"/>
    <p:sldId id="263" r:id="rId7"/>
    <p:sldId id="262" r:id="rId8"/>
    <p:sldId id="265"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82160" autoAdjust="0"/>
  </p:normalViewPr>
  <p:slideViewPr>
    <p:cSldViewPr snapToGrid="0">
      <p:cViewPr varScale="1">
        <p:scale>
          <a:sx n="91" d="100"/>
          <a:sy n="91" d="100"/>
        </p:scale>
        <p:origin x="764"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284"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feng Qiu" userId="f303dc712623de3c" providerId="LiveId" clId="{E72238F3-2224-409B-8214-74D7A116816F}"/>
    <pc:docChg chg="undo custSel addSld delSld modSld">
      <pc:chgData name="Lifeng Qiu" userId="f303dc712623de3c" providerId="LiveId" clId="{E72238F3-2224-409B-8214-74D7A116816F}" dt="2022-01-14T22:09:29.069" v="257" actId="790"/>
      <pc:docMkLst>
        <pc:docMk/>
      </pc:docMkLst>
      <pc:sldChg chg="modSp mod">
        <pc:chgData name="Lifeng Qiu" userId="f303dc712623de3c" providerId="LiveId" clId="{E72238F3-2224-409B-8214-74D7A116816F}" dt="2022-01-14T21:20:55.816" v="37" actId="20577"/>
        <pc:sldMkLst>
          <pc:docMk/>
          <pc:sldMk cId="991825918" sldId="256"/>
        </pc:sldMkLst>
        <pc:spChg chg="mod">
          <ac:chgData name="Lifeng Qiu" userId="f303dc712623de3c" providerId="LiveId" clId="{E72238F3-2224-409B-8214-74D7A116816F}" dt="2022-01-14T21:20:55.816" v="37" actId="20577"/>
          <ac:spMkLst>
            <pc:docMk/>
            <pc:sldMk cId="991825918" sldId="256"/>
            <ac:spMk id="3" creationId="{68D517F4-E2F7-4BA5-A8D4-2D6CDC93F097}"/>
          </ac:spMkLst>
        </pc:spChg>
      </pc:sldChg>
      <pc:sldChg chg="addSp delSp modSp new mod modClrScheme chgLayout">
        <pc:chgData name="Lifeng Qiu" userId="f303dc712623de3c" providerId="LiveId" clId="{E72238F3-2224-409B-8214-74D7A116816F}" dt="2022-01-14T22:09:29.069" v="257" actId="790"/>
        <pc:sldMkLst>
          <pc:docMk/>
          <pc:sldMk cId="3269937013" sldId="257"/>
        </pc:sldMkLst>
        <pc:spChg chg="mod ord">
          <ac:chgData name="Lifeng Qiu" userId="f303dc712623de3c" providerId="LiveId" clId="{E72238F3-2224-409B-8214-74D7A116816F}" dt="2022-01-14T21:57:33.493" v="97" actId="700"/>
          <ac:spMkLst>
            <pc:docMk/>
            <pc:sldMk cId="3269937013" sldId="257"/>
            <ac:spMk id="2" creationId="{82620229-BFD1-4FC4-AC51-71CA1ECA9BF8}"/>
          </ac:spMkLst>
        </pc:spChg>
        <pc:spChg chg="del mod">
          <ac:chgData name="Lifeng Qiu" userId="f303dc712623de3c" providerId="LiveId" clId="{E72238F3-2224-409B-8214-74D7A116816F}" dt="2022-01-14T21:56:56.119" v="96" actId="6264"/>
          <ac:spMkLst>
            <pc:docMk/>
            <pc:sldMk cId="3269937013" sldId="257"/>
            <ac:spMk id="3" creationId="{8FD72429-A1EF-4AC3-BE87-7B21284C11F4}"/>
          </ac:spMkLst>
        </pc:spChg>
        <pc:spChg chg="add del mod">
          <ac:chgData name="Lifeng Qiu" userId="f303dc712623de3c" providerId="LiveId" clId="{E72238F3-2224-409B-8214-74D7A116816F}" dt="2022-01-14T21:56:56.119" v="96" actId="6264"/>
          <ac:spMkLst>
            <pc:docMk/>
            <pc:sldMk cId="3269937013" sldId="257"/>
            <ac:spMk id="4" creationId="{36003C2B-C27E-48B2-B522-EEED4BEEF8A7}"/>
          </ac:spMkLst>
        </pc:spChg>
        <pc:spChg chg="add del mod ord">
          <ac:chgData name="Lifeng Qiu" userId="f303dc712623de3c" providerId="LiveId" clId="{E72238F3-2224-409B-8214-74D7A116816F}" dt="2022-01-14T21:57:33.493" v="97" actId="700"/>
          <ac:spMkLst>
            <pc:docMk/>
            <pc:sldMk cId="3269937013" sldId="257"/>
            <ac:spMk id="5" creationId="{B685DCC9-799E-4E0A-B852-DA91CA80C2BA}"/>
          </ac:spMkLst>
        </pc:spChg>
        <pc:spChg chg="add mod ord">
          <ac:chgData name="Lifeng Qiu" userId="f303dc712623de3c" providerId="LiveId" clId="{E72238F3-2224-409B-8214-74D7A116816F}" dt="2022-01-14T22:09:29.069" v="257" actId="790"/>
          <ac:spMkLst>
            <pc:docMk/>
            <pc:sldMk cId="3269937013" sldId="257"/>
            <ac:spMk id="6" creationId="{73A15D3F-786B-4751-8463-605FAD23C9A6}"/>
          </ac:spMkLst>
        </pc:spChg>
      </pc:sldChg>
      <pc:sldChg chg="modSp new del mod">
        <pc:chgData name="Lifeng Qiu" userId="f303dc712623de3c" providerId="LiveId" clId="{E72238F3-2224-409B-8214-74D7A116816F}" dt="2022-01-14T21:57:47.963" v="101" actId="47"/>
        <pc:sldMkLst>
          <pc:docMk/>
          <pc:sldMk cId="3455888019" sldId="258"/>
        </pc:sldMkLst>
        <pc:spChg chg="mod">
          <ac:chgData name="Lifeng Qiu" userId="f303dc712623de3c" providerId="LiveId" clId="{E72238F3-2224-409B-8214-74D7A116816F}" dt="2022-01-14T21:57:44.041" v="100" actId="21"/>
          <ac:spMkLst>
            <pc:docMk/>
            <pc:sldMk cId="3455888019" sldId="258"/>
            <ac:spMk id="2" creationId="{B966D5EB-58E0-4557-98AE-04431283A2D3}"/>
          </ac:spMkLst>
        </pc:spChg>
      </pc:sldChg>
      <pc:sldChg chg="modSp new mod">
        <pc:chgData name="Lifeng Qiu" userId="f303dc712623de3c" providerId="LiveId" clId="{E72238F3-2224-409B-8214-74D7A116816F}" dt="2022-01-14T21:57:58.669" v="103"/>
        <pc:sldMkLst>
          <pc:docMk/>
          <pc:sldMk cId="4175690866" sldId="258"/>
        </pc:sldMkLst>
        <pc:spChg chg="mod">
          <ac:chgData name="Lifeng Qiu" userId="f303dc712623de3c" providerId="LiveId" clId="{E72238F3-2224-409B-8214-74D7A116816F}" dt="2022-01-14T21:57:58.669" v="103"/>
          <ac:spMkLst>
            <pc:docMk/>
            <pc:sldMk cId="4175690866" sldId="258"/>
            <ac:spMk id="2" creationId="{B5107FA5-1280-47C6-A7F3-56691ACA32F5}"/>
          </ac:spMkLst>
        </pc:spChg>
      </pc:sldChg>
      <pc:sldChg chg="new del">
        <pc:chgData name="Lifeng Qiu" userId="f303dc712623de3c" providerId="LiveId" clId="{E72238F3-2224-409B-8214-74D7A116816F}" dt="2022-01-14T21:57:41.568" v="99" actId="47"/>
        <pc:sldMkLst>
          <pc:docMk/>
          <pc:sldMk cId="2631429215"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DA543-F40B-4023-9892-3E6E3C6ABB89}" type="datetimeFigureOut">
              <a:rPr lang="en-GB" smtClean="0"/>
              <a:t>16/01/2022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82F04-6A67-4696-8350-ADB5B2C9822D}" type="slidenum">
              <a:rPr lang="en-GB" smtClean="0"/>
              <a:t>‹#›</a:t>
            </a:fld>
            <a:endParaRPr lang="en-GB"/>
          </a:p>
        </p:txBody>
      </p:sp>
    </p:spTree>
    <p:extLst>
      <p:ext uri="{BB962C8B-B14F-4D97-AF65-F5344CB8AC3E}">
        <p14:creationId xmlns:p14="http://schemas.microsoft.com/office/powerpoint/2010/main" val="418342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1</a:t>
            </a:fld>
            <a:endParaRPr lang="en-GB" dirty="0"/>
          </a:p>
        </p:txBody>
      </p:sp>
    </p:spTree>
    <p:extLst>
      <p:ext uri="{BB962C8B-B14F-4D97-AF65-F5344CB8AC3E}">
        <p14:creationId xmlns:p14="http://schemas.microsoft.com/office/powerpoint/2010/main" val="3368617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very beginning of the workshop, let me ask you, how probable would you survive in titanic? Let's find it out in todays live coding.</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2</a:t>
            </a:fld>
            <a:endParaRPr lang="en-GB"/>
          </a:p>
        </p:txBody>
      </p:sp>
    </p:spTree>
    <p:extLst>
      <p:ext uri="{BB962C8B-B14F-4D97-AF65-F5344CB8AC3E}">
        <p14:creationId xmlns:p14="http://schemas.microsoft.com/office/powerpoint/2010/main" val="428354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Here </a:t>
            </a:r>
            <a:r>
              <a:rPr lang="es-ES" dirty="0" err="1"/>
              <a:t>we</a:t>
            </a:r>
            <a:r>
              <a:rPr lang="es-ES" dirty="0"/>
              <a:t> </a:t>
            </a:r>
            <a:r>
              <a:rPr lang="es-ES" dirty="0" err="1"/>
              <a:t>will</a:t>
            </a:r>
            <a:r>
              <a:rPr lang="es-ES" dirty="0"/>
              <a:t> </a:t>
            </a:r>
            <a:r>
              <a:rPr lang="es-ES" dirty="0" err="1"/>
              <a:t>have</a:t>
            </a:r>
            <a:r>
              <a:rPr lang="es-ES" dirty="0"/>
              <a:t> a </a:t>
            </a:r>
            <a:r>
              <a:rPr lang="es-ES" dirty="0" err="1"/>
              <a:t>quick</a:t>
            </a:r>
            <a:r>
              <a:rPr lang="es-ES" dirty="0"/>
              <a:t> </a:t>
            </a:r>
            <a:r>
              <a:rPr lang="es-ES" dirty="0" err="1"/>
              <a:t>overview</a:t>
            </a:r>
            <a:r>
              <a:rPr lang="es-ES" dirty="0"/>
              <a:t> </a:t>
            </a:r>
            <a:r>
              <a:rPr lang="es-ES" dirty="0" err="1"/>
              <a:t>over</a:t>
            </a:r>
            <a:r>
              <a:rPr lang="es-ES" dirty="0"/>
              <a:t> </a:t>
            </a:r>
            <a:r>
              <a:rPr lang="es-ES" dirty="0" err="1"/>
              <a:t>this</a:t>
            </a:r>
            <a:r>
              <a:rPr lang="es-ES" dirty="0"/>
              <a:t> workshop </a:t>
            </a:r>
            <a:r>
              <a:rPr lang="es-ES" dirty="0" err="1"/>
              <a:t>about</a:t>
            </a:r>
            <a:r>
              <a:rPr lang="es-ES" dirty="0"/>
              <a:t> </a:t>
            </a:r>
            <a:r>
              <a:rPr lang="es-ES" dirty="0" err="1"/>
              <a:t>decision</a:t>
            </a:r>
            <a:r>
              <a:rPr lang="es-ES" dirty="0"/>
              <a:t> </a:t>
            </a:r>
            <a:r>
              <a:rPr lang="es-ES" dirty="0" err="1"/>
              <a:t>tree</a:t>
            </a:r>
            <a:r>
              <a:rPr lang="es-ES" dirty="0"/>
              <a:t>.</a:t>
            </a:r>
          </a:p>
          <a:p>
            <a:r>
              <a:rPr lang="es-ES" dirty="0" err="1"/>
              <a:t>First</a:t>
            </a:r>
            <a:r>
              <a:rPr lang="es-ES" dirty="0"/>
              <a:t> </a:t>
            </a:r>
            <a:r>
              <a:rPr lang="es-ES" dirty="0" err="1"/>
              <a:t>of</a:t>
            </a:r>
            <a:r>
              <a:rPr lang="es-ES" dirty="0"/>
              <a:t> </a:t>
            </a:r>
            <a:r>
              <a:rPr lang="es-ES" dirty="0" err="1"/>
              <a:t>all</a:t>
            </a:r>
            <a:r>
              <a:rPr lang="es-ES" dirty="0"/>
              <a:t>, </a:t>
            </a:r>
            <a:r>
              <a:rPr lang="es-ES" dirty="0" err="1"/>
              <a:t>what</a:t>
            </a:r>
            <a:r>
              <a:rPr lang="es-ES" dirty="0"/>
              <a:t> </a:t>
            </a:r>
            <a:r>
              <a:rPr lang="es-ES" dirty="0" err="1"/>
              <a:t>is</a:t>
            </a:r>
            <a:r>
              <a:rPr lang="es-ES" dirty="0"/>
              <a:t> </a:t>
            </a:r>
            <a:r>
              <a:rPr lang="es-ES" dirty="0" err="1"/>
              <a:t>this</a:t>
            </a:r>
            <a:r>
              <a:rPr lang="es-ES" dirty="0"/>
              <a:t> </a:t>
            </a:r>
            <a:r>
              <a:rPr lang="es-ES" dirty="0" err="1"/>
              <a:t>decision</a:t>
            </a:r>
            <a:r>
              <a:rPr lang="es-ES" dirty="0"/>
              <a:t> </a:t>
            </a:r>
            <a:r>
              <a:rPr lang="es-ES" dirty="0" err="1"/>
              <a:t>tree</a:t>
            </a:r>
            <a:r>
              <a:rPr lang="es-ES" dirty="0"/>
              <a:t> </a:t>
            </a:r>
            <a:r>
              <a:rPr lang="es-ES" dirty="0" err="1"/>
              <a:t>about</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work</a:t>
            </a:r>
            <a:r>
              <a:rPr lang="es-ES" dirty="0"/>
              <a:t>? </a:t>
            </a:r>
            <a:r>
              <a:rPr lang="es-ES" dirty="0" err="1"/>
              <a:t>How</a:t>
            </a:r>
            <a:r>
              <a:rPr lang="es-ES" dirty="0"/>
              <a:t> </a:t>
            </a:r>
            <a:r>
              <a:rPr lang="es-ES" dirty="0" err="1"/>
              <a:t>does</a:t>
            </a:r>
            <a:r>
              <a:rPr lang="es-ES" dirty="0"/>
              <a:t> </a:t>
            </a:r>
            <a:r>
              <a:rPr lang="es-ES" dirty="0" err="1"/>
              <a:t>this</a:t>
            </a:r>
            <a:r>
              <a:rPr lang="es-ES" dirty="0"/>
              <a:t> </a:t>
            </a:r>
            <a:r>
              <a:rPr lang="es-ES" dirty="0" err="1"/>
              <a:t>help</a:t>
            </a:r>
            <a:r>
              <a:rPr lang="es-ES" dirty="0"/>
              <a:t> </a:t>
            </a:r>
            <a:r>
              <a:rPr lang="es-ES" dirty="0" err="1"/>
              <a:t>us</a:t>
            </a:r>
            <a:r>
              <a:rPr lang="es-ES" dirty="0"/>
              <a:t>?</a:t>
            </a:r>
          </a:p>
          <a:p>
            <a:r>
              <a:rPr lang="es-ES" dirty="0"/>
              <a:t>Once </a:t>
            </a:r>
            <a:r>
              <a:rPr lang="es-ES" dirty="0" err="1"/>
              <a:t>we</a:t>
            </a:r>
            <a:r>
              <a:rPr lang="es-ES" dirty="0"/>
              <a:t> </a:t>
            </a:r>
            <a:r>
              <a:rPr lang="es-ES" dirty="0" err="1"/>
              <a:t>get</a:t>
            </a:r>
            <a:r>
              <a:rPr lang="es-ES" dirty="0"/>
              <a:t> to </a:t>
            </a:r>
            <a:r>
              <a:rPr lang="es-ES" dirty="0" err="1"/>
              <a:t>know</a:t>
            </a:r>
            <a:r>
              <a:rPr lang="es-ES" dirty="0"/>
              <a:t> </a:t>
            </a:r>
            <a:r>
              <a:rPr lang="es-ES" dirty="0" err="1"/>
              <a:t>about</a:t>
            </a:r>
            <a:r>
              <a:rPr lang="es-ES" dirty="0"/>
              <a:t> </a:t>
            </a:r>
            <a:r>
              <a:rPr lang="es-ES" dirty="0" err="1"/>
              <a:t>it</a:t>
            </a:r>
            <a:r>
              <a:rPr lang="es-ES" dirty="0"/>
              <a:t>, </a:t>
            </a:r>
            <a:r>
              <a:rPr lang="es-ES" dirty="0" err="1"/>
              <a:t>what</a:t>
            </a:r>
            <a:r>
              <a:rPr lang="es-ES" dirty="0"/>
              <a:t> </a:t>
            </a:r>
            <a:r>
              <a:rPr lang="es-ES" dirty="0" err="1"/>
              <a:t>advantages</a:t>
            </a:r>
            <a:r>
              <a:rPr lang="es-ES" dirty="0"/>
              <a:t> and </a:t>
            </a:r>
            <a:r>
              <a:rPr lang="es-ES" dirty="0" err="1"/>
              <a:t>disadvantages</a:t>
            </a:r>
            <a:r>
              <a:rPr lang="es-ES" dirty="0"/>
              <a:t> </a:t>
            </a:r>
            <a:r>
              <a:rPr lang="es-ES" dirty="0" err="1"/>
              <a:t>does</a:t>
            </a:r>
            <a:r>
              <a:rPr lang="es-ES" dirty="0"/>
              <a:t> </a:t>
            </a:r>
            <a:r>
              <a:rPr lang="es-ES" dirty="0" err="1"/>
              <a:t>this</a:t>
            </a:r>
            <a:r>
              <a:rPr lang="es-ES" dirty="0"/>
              <a:t> </a:t>
            </a:r>
            <a:r>
              <a:rPr lang="es-ES" dirty="0" err="1"/>
              <a:t>algorithm</a:t>
            </a:r>
            <a:r>
              <a:rPr lang="es-ES" dirty="0"/>
              <a:t> </a:t>
            </a:r>
            <a:r>
              <a:rPr lang="es-ES" dirty="0" err="1"/>
              <a:t>have</a:t>
            </a:r>
            <a:r>
              <a:rPr lang="es-ES" dirty="0"/>
              <a:t>?</a:t>
            </a:r>
          </a:p>
          <a:p>
            <a:r>
              <a:rPr lang="es-ES" dirty="0" err="1"/>
              <a:t>Soon</a:t>
            </a:r>
            <a:r>
              <a:rPr lang="es-ES" dirty="0"/>
              <a:t> after, a </a:t>
            </a:r>
            <a:r>
              <a:rPr lang="es-ES" dirty="0" err="1"/>
              <a:t>live</a:t>
            </a:r>
            <a:r>
              <a:rPr lang="es-ES" dirty="0"/>
              <a:t> </a:t>
            </a:r>
            <a:r>
              <a:rPr lang="es-ES" dirty="0" err="1"/>
              <a:t>example</a:t>
            </a:r>
            <a:r>
              <a:rPr lang="es-ES" dirty="0"/>
              <a:t> </a:t>
            </a:r>
            <a:r>
              <a:rPr lang="es-ES" dirty="0" err="1"/>
              <a:t>is</a:t>
            </a:r>
            <a:r>
              <a:rPr lang="es-ES" dirty="0"/>
              <a:t> the </a:t>
            </a:r>
            <a:r>
              <a:rPr lang="es-ES" dirty="0" err="1"/>
              <a:t>best</a:t>
            </a:r>
            <a:r>
              <a:rPr lang="es-ES" dirty="0"/>
              <a:t> </a:t>
            </a:r>
            <a:r>
              <a:rPr lang="es-ES" dirty="0" err="1"/>
              <a:t>way</a:t>
            </a:r>
            <a:r>
              <a:rPr lang="es-ES" dirty="0"/>
              <a:t> to </a:t>
            </a:r>
            <a:r>
              <a:rPr lang="es-ES" dirty="0" err="1"/>
              <a:t>illustrate</a:t>
            </a:r>
            <a:r>
              <a:rPr lang="es-ES" dirty="0"/>
              <a:t> a decisión </a:t>
            </a:r>
            <a:r>
              <a:rPr lang="es-ES" dirty="0" err="1"/>
              <a:t>tree</a:t>
            </a:r>
            <a:r>
              <a:rPr lang="es-ES" dirty="0"/>
              <a:t>, </a:t>
            </a:r>
            <a:r>
              <a:rPr lang="es-ES" dirty="0" err="1"/>
              <a:t>where</a:t>
            </a:r>
            <a:r>
              <a:rPr lang="es-ES" dirty="0"/>
              <a:t> </a:t>
            </a:r>
            <a:r>
              <a:rPr lang="es-ES" dirty="0" err="1"/>
              <a:t>we</a:t>
            </a:r>
            <a:r>
              <a:rPr lang="es-ES" dirty="0"/>
              <a:t> </a:t>
            </a:r>
            <a:r>
              <a:rPr lang="es-ES" dirty="0" err="1"/>
              <a:t>want</a:t>
            </a:r>
            <a:r>
              <a:rPr lang="es-ES" dirty="0"/>
              <a:t> </a:t>
            </a:r>
            <a:r>
              <a:rPr lang="es-ES" dirty="0" err="1"/>
              <a:t>predict</a:t>
            </a:r>
            <a:r>
              <a:rPr lang="es-ES" dirty="0"/>
              <a:t> </a:t>
            </a:r>
            <a:r>
              <a:rPr lang="es-ES" dirty="0" err="1"/>
              <a:t>how</a:t>
            </a:r>
            <a:r>
              <a:rPr lang="es-ES" dirty="0"/>
              <a:t> probable </a:t>
            </a:r>
            <a:r>
              <a:rPr lang="es-ES" dirty="0" err="1"/>
              <a:t>would</a:t>
            </a:r>
            <a:r>
              <a:rPr lang="es-ES" dirty="0"/>
              <a:t> you </a:t>
            </a:r>
            <a:r>
              <a:rPr lang="es-ES" dirty="0" err="1"/>
              <a:t>guys</a:t>
            </a:r>
            <a:r>
              <a:rPr lang="es-ES" dirty="0"/>
              <a:t> </a:t>
            </a:r>
            <a:r>
              <a:rPr lang="es-ES" dirty="0" err="1"/>
              <a:t>survive</a:t>
            </a:r>
            <a:r>
              <a:rPr lang="es-ES" dirty="0"/>
              <a:t> in the </a:t>
            </a:r>
            <a:r>
              <a:rPr lang="es-ES" dirty="0" err="1"/>
              <a:t>disaster</a:t>
            </a:r>
            <a:r>
              <a:rPr lang="es-ES" dirty="0"/>
              <a:t> </a:t>
            </a:r>
            <a:r>
              <a:rPr lang="es-ES" dirty="0" err="1"/>
              <a:t>of</a:t>
            </a:r>
            <a:r>
              <a:rPr lang="es-ES" dirty="0"/>
              <a:t> </a:t>
            </a:r>
            <a:r>
              <a:rPr lang="es-ES" dirty="0" err="1"/>
              <a:t>Titanic</a:t>
            </a:r>
            <a:r>
              <a:rPr lang="es-ES" dirty="0"/>
              <a:t>?</a:t>
            </a:r>
          </a:p>
          <a:p>
            <a:endParaRPr lang="es-ES" dirty="0"/>
          </a:p>
          <a:p>
            <a:r>
              <a:rPr lang="es-ES" dirty="0" err="1"/>
              <a:t>On</a:t>
            </a:r>
            <a:r>
              <a:rPr lang="es-ES" dirty="0"/>
              <a:t> the </a:t>
            </a:r>
            <a:r>
              <a:rPr lang="es-ES" dirty="0" err="1"/>
              <a:t>other</a:t>
            </a:r>
            <a:r>
              <a:rPr lang="es-ES" dirty="0"/>
              <a:t> </a:t>
            </a:r>
            <a:r>
              <a:rPr lang="es-ES" dirty="0" err="1"/>
              <a:t>hand</a:t>
            </a:r>
            <a:r>
              <a:rPr lang="es-ES" dirty="0"/>
              <a:t>, </a:t>
            </a:r>
            <a:r>
              <a:rPr lang="es-ES" dirty="0" err="1"/>
              <a:t>we</a:t>
            </a:r>
            <a:r>
              <a:rPr lang="es-ES" dirty="0"/>
              <a:t> </a:t>
            </a:r>
            <a:r>
              <a:rPr lang="es-ES" dirty="0" err="1"/>
              <a:t>have</a:t>
            </a:r>
            <a:r>
              <a:rPr lang="es-ES" dirty="0"/>
              <a:t> a </a:t>
            </a:r>
            <a:r>
              <a:rPr lang="es-ES" dirty="0" err="1"/>
              <a:t>variation</a:t>
            </a:r>
            <a:r>
              <a:rPr lang="es-ES" dirty="0"/>
              <a:t> </a:t>
            </a:r>
            <a:r>
              <a:rPr lang="es-ES" dirty="0" err="1"/>
              <a:t>of</a:t>
            </a:r>
            <a:r>
              <a:rPr lang="es-ES" dirty="0"/>
              <a:t> decisión </a:t>
            </a:r>
            <a:r>
              <a:rPr lang="es-ES" dirty="0" err="1"/>
              <a:t>tree</a:t>
            </a:r>
            <a:r>
              <a:rPr lang="es-ES" dirty="0"/>
              <a:t> </a:t>
            </a:r>
            <a:r>
              <a:rPr lang="es-ES" dirty="0" err="1"/>
              <a:t>called</a:t>
            </a:r>
            <a:r>
              <a:rPr lang="es-ES" dirty="0"/>
              <a:t> </a:t>
            </a:r>
            <a:r>
              <a:rPr lang="es-ES" dirty="0" err="1"/>
              <a:t>random</a:t>
            </a:r>
            <a:r>
              <a:rPr lang="es-ES" dirty="0"/>
              <a:t> </a:t>
            </a:r>
            <a:r>
              <a:rPr lang="es-ES" dirty="0" err="1"/>
              <a:t>forest</a:t>
            </a:r>
            <a:r>
              <a:rPr lang="es-ES" dirty="0"/>
              <a:t>, </a:t>
            </a:r>
            <a:r>
              <a:rPr lang="es-ES" dirty="0" err="1"/>
              <a:t>which</a:t>
            </a:r>
            <a:r>
              <a:rPr lang="es-ES" dirty="0"/>
              <a:t> </a:t>
            </a:r>
            <a:r>
              <a:rPr lang="es-ES" dirty="0" err="1"/>
              <a:t>is</a:t>
            </a:r>
            <a:r>
              <a:rPr lang="es-ES" dirty="0"/>
              <a:t> </a:t>
            </a:r>
            <a:r>
              <a:rPr lang="es-ES" dirty="0" err="1"/>
              <a:t>very</a:t>
            </a:r>
            <a:r>
              <a:rPr lang="es-ES" dirty="0"/>
              <a:t> </a:t>
            </a:r>
            <a:r>
              <a:rPr lang="es-ES" dirty="0" err="1"/>
              <a:t>useful</a:t>
            </a:r>
            <a:r>
              <a:rPr lang="es-ES" dirty="0"/>
              <a:t> to </a:t>
            </a:r>
            <a:r>
              <a:rPr lang="es-ES" dirty="0" err="1"/>
              <a:t>solve</a:t>
            </a:r>
            <a:r>
              <a:rPr lang="es-ES" dirty="0"/>
              <a:t> </a:t>
            </a:r>
            <a:r>
              <a:rPr lang="es-ES" dirty="0" err="1"/>
              <a:t>some</a:t>
            </a:r>
            <a:r>
              <a:rPr lang="es-ES" dirty="0"/>
              <a:t> </a:t>
            </a:r>
            <a:r>
              <a:rPr lang="es-ES" dirty="0" err="1"/>
              <a:t>of</a:t>
            </a:r>
            <a:r>
              <a:rPr lang="es-ES" dirty="0"/>
              <a:t> the </a:t>
            </a:r>
            <a:r>
              <a:rPr lang="es-ES" dirty="0" err="1"/>
              <a:t>problems</a:t>
            </a:r>
            <a:r>
              <a:rPr lang="es-ES" dirty="0"/>
              <a:t> </a:t>
            </a:r>
            <a:r>
              <a:rPr lang="es-ES" dirty="0" err="1"/>
              <a:t>we</a:t>
            </a:r>
            <a:r>
              <a:rPr lang="es-ES" dirty="0"/>
              <a:t> </a:t>
            </a:r>
            <a:r>
              <a:rPr lang="es-ES" dirty="0" err="1"/>
              <a:t>encounter</a:t>
            </a:r>
            <a:r>
              <a:rPr lang="es-ES" dirty="0"/>
              <a:t> </a:t>
            </a:r>
            <a:r>
              <a:rPr lang="es-ES" dirty="0" err="1"/>
              <a:t>with</a:t>
            </a:r>
            <a:r>
              <a:rPr lang="es-ES" dirty="0"/>
              <a:t> decisión </a:t>
            </a:r>
            <a:r>
              <a:rPr lang="es-ES" dirty="0" err="1"/>
              <a:t>tree</a:t>
            </a:r>
            <a:r>
              <a:rPr lang="en-GB" dirty="0"/>
              <a:t>.</a:t>
            </a:r>
          </a:p>
          <a:p>
            <a:r>
              <a:rPr lang="en-GB" dirty="0"/>
              <a:t>In this section, we will learn what is bagging.</a:t>
            </a:r>
          </a:p>
          <a:p>
            <a:r>
              <a:rPr lang="en-GB" dirty="0"/>
              <a:t>Afterwards, pros and cons of using this algorithm.</a:t>
            </a:r>
          </a:p>
          <a:p>
            <a:r>
              <a:rPr lang="en-GB" dirty="0"/>
              <a:t>Finally, another live example with Titanic using random forest.</a:t>
            </a:r>
            <a:endParaRPr lang="es-ES" dirty="0"/>
          </a:p>
        </p:txBody>
      </p:sp>
      <p:sp>
        <p:nvSpPr>
          <p:cNvPr id="4" name="Slide Number Placeholder 3"/>
          <p:cNvSpPr>
            <a:spLocks noGrp="1"/>
          </p:cNvSpPr>
          <p:nvPr>
            <p:ph type="sldNum" sz="quarter" idx="5"/>
          </p:nvPr>
        </p:nvSpPr>
        <p:spPr/>
        <p:txBody>
          <a:bodyPr/>
          <a:lstStyle/>
          <a:p>
            <a:fld id="{76682F04-6A67-4696-8350-ADB5B2C9822D}" type="slidenum">
              <a:rPr lang="en-GB" smtClean="0"/>
              <a:t>3</a:t>
            </a:fld>
            <a:endParaRPr lang="en-GB" dirty="0"/>
          </a:p>
        </p:txBody>
      </p:sp>
    </p:spTree>
    <p:extLst>
      <p:ext uri="{BB962C8B-B14F-4D97-AF65-F5344CB8AC3E}">
        <p14:creationId xmlns:p14="http://schemas.microsoft.com/office/powerpoint/2010/main" val="1396268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this thing called decision tree? Is it evergreen? Let’s have a look down into its root mechanism.</a:t>
            </a:r>
          </a:p>
        </p:txBody>
      </p:sp>
      <p:sp>
        <p:nvSpPr>
          <p:cNvPr id="4" name="Slide Number Placeholder 3"/>
          <p:cNvSpPr>
            <a:spLocks noGrp="1"/>
          </p:cNvSpPr>
          <p:nvPr>
            <p:ph type="sldNum" sz="quarter" idx="5"/>
          </p:nvPr>
        </p:nvSpPr>
        <p:spPr/>
        <p:txBody>
          <a:bodyPr/>
          <a:lstStyle/>
          <a:p>
            <a:fld id="{76682F04-6A67-4696-8350-ADB5B2C9822D}" type="slidenum">
              <a:rPr lang="en-GB" smtClean="0"/>
              <a:t>4</a:t>
            </a:fld>
            <a:endParaRPr lang="en-GB"/>
          </a:p>
        </p:txBody>
      </p:sp>
    </p:spTree>
    <p:extLst>
      <p:ext uri="{BB962C8B-B14F-4D97-AF65-F5344CB8AC3E}">
        <p14:creationId xmlns:p14="http://schemas.microsoft.com/office/powerpoint/2010/main" val="940460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Decision tree is a type of supervised learning that is mainly used in classification problems, though it can do regression tasks.</a:t>
            </a:r>
            <a:r>
              <a:rPr lang="en-US" dirty="0"/>
              <a:t> Supervised learning means it needs some correct data at the beginning of training of the model, to let it learn under supervise. Classification problems are those tasks that we must place the entity into some category, whereas regression consists of predicting continuous values.</a:t>
            </a:r>
          </a:p>
          <a:p>
            <a:r>
              <a:rPr lang="en-US" dirty="0"/>
              <a:t>As you will see in a moment, the decision tree is very straightforward and human intuitive. What</a:t>
            </a:r>
            <a:r>
              <a:rPr lang="es-ES" dirty="0"/>
              <a:t>’s more, </a:t>
            </a:r>
            <a:r>
              <a:rPr lang="en-GB" dirty="0"/>
              <a:t>it is basically how we human think in a very basic way.</a:t>
            </a:r>
          </a:p>
          <a:p>
            <a:r>
              <a:rPr lang="en-GB" dirty="0"/>
              <a:t>A decision tree is just a flowchart with tree structure, we can understand it as a bunch of if then else statements that leads to our result. For example, should I wear an extra jacket tomorrow? Then I will first think is tomorrow windy? If not, then I wont, if yes then I will ask is tomorrow going to be hot? No, then I will wear an extra jacket. So, we can distinguish 3 elements here.</a:t>
            </a:r>
          </a:p>
          <a:p>
            <a:r>
              <a:rPr lang="en-GB" dirty="0"/>
              <a:t>Leaf nodes, are those nodes that symbolises the result of the classification, they don’t have any more children, which means that we have a decision there.</a:t>
            </a:r>
          </a:p>
          <a:p>
            <a:r>
              <a:rPr lang="en-GB" dirty="0"/>
              <a:t>Internal nodes, they are any node that is not a leaf node, this is any test or attribute to be tested by the algorithm. Condition of if and else</a:t>
            </a:r>
          </a:p>
          <a:p>
            <a:r>
              <a:rPr lang="en-GB" dirty="0"/>
              <a:t>Branches, they are the result of the test, the result of the if and else condition</a:t>
            </a:r>
          </a:p>
        </p:txBody>
      </p:sp>
      <p:sp>
        <p:nvSpPr>
          <p:cNvPr id="4" name="Slide Number Placeholder 3"/>
          <p:cNvSpPr>
            <a:spLocks noGrp="1"/>
          </p:cNvSpPr>
          <p:nvPr>
            <p:ph type="sldNum" sz="quarter" idx="5"/>
          </p:nvPr>
        </p:nvSpPr>
        <p:spPr/>
        <p:txBody>
          <a:bodyPr/>
          <a:lstStyle/>
          <a:p>
            <a:fld id="{76682F04-6A67-4696-8350-ADB5B2C9822D}" type="slidenum">
              <a:rPr lang="en-GB" smtClean="0"/>
              <a:t>5</a:t>
            </a:fld>
            <a:endParaRPr lang="en-GB"/>
          </a:p>
        </p:txBody>
      </p:sp>
    </p:spTree>
    <p:extLst>
      <p:ext uri="{BB962C8B-B14F-4D97-AF65-F5344CB8AC3E}">
        <p14:creationId xmlns:p14="http://schemas.microsoft.com/office/powerpoint/2010/main" val="217560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are going to do a simulation with a decision tree for whether we should play tennis today depending on the weather. Today is overcast, which is a good day for playing tennis, the humidity is high and wind strong, should we go out</a:t>
            </a:r>
            <a:r>
              <a:rPr lang="es-ES" dirty="0"/>
              <a:t>?</a:t>
            </a:r>
          </a:p>
          <a:p>
            <a:r>
              <a:rPr lang="en-US" altLang="zh-CN" dirty="0"/>
              <a:t>Click</a:t>
            </a:r>
            <a:r>
              <a:rPr lang="en-GB" altLang="zh-CN" dirty="0"/>
              <a:t>.</a:t>
            </a:r>
            <a:r>
              <a:rPr lang="zh-CN" altLang="en-US" dirty="0"/>
              <a:t> </a:t>
            </a:r>
            <a:r>
              <a:rPr lang="en-GB" altLang="zh-CN" dirty="0"/>
              <a:t>Judging</a:t>
            </a:r>
            <a:r>
              <a:rPr lang="zh-CN" altLang="en-US" dirty="0"/>
              <a:t> </a:t>
            </a:r>
            <a:r>
              <a:rPr lang="en-GB" altLang="zh-CN" dirty="0"/>
              <a:t>by</a:t>
            </a:r>
            <a:r>
              <a:rPr lang="zh-CN" altLang="en-US" dirty="0"/>
              <a:t> </a:t>
            </a:r>
            <a:r>
              <a:rPr lang="en-GB" altLang="zh-CN" dirty="0"/>
              <a:t>the</a:t>
            </a:r>
            <a:r>
              <a:rPr lang="zh-CN" altLang="en-US" dirty="0"/>
              <a:t> </a:t>
            </a:r>
            <a:r>
              <a:rPr lang="en-GB" altLang="zh-CN" dirty="0"/>
              <a:t>decision</a:t>
            </a:r>
            <a:r>
              <a:rPr lang="zh-CN" altLang="en-US" dirty="0"/>
              <a:t> </a:t>
            </a:r>
            <a:r>
              <a:rPr lang="en-GB" altLang="zh-CN" dirty="0"/>
              <a:t>tree,</a:t>
            </a:r>
            <a:r>
              <a:rPr lang="zh-CN" altLang="en-US" dirty="0"/>
              <a:t> </a:t>
            </a:r>
            <a:r>
              <a:rPr lang="en-GB" altLang="zh-CN" dirty="0"/>
              <a:t>yes,</a:t>
            </a:r>
            <a:r>
              <a:rPr lang="zh-CN" altLang="en-US" dirty="0"/>
              <a:t> </a:t>
            </a:r>
            <a:r>
              <a:rPr lang="en-GB" altLang="zh-CN" dirty="0"/>
              <a:t>it is good day to go out.</a:t>
            </a:r>
          </a:p>
          <a:p>
            <a:r>
              <a:rPr lang="en-GB" dirty="0"/>
              <a:t>Click. What about if it is a sunny day?</a:t>
            </a:r>
          </a:p>
          <a:p>
            <a:r>
              <a:rPr lang="en-GB" dirty="0"/>
              <a:t>Click. Then the decision tree asks for the humidity, and depending on if it is high or normal, it will decide if it is ok.</a:t>
            </a:r>
          </a:p>
          <a:p>
            <a:r>
              <a:rPr lang="en-GB" dirty="0"/>
              <a:t>Click. As our humidity is high, then the tree predicts it is not a very recommended playing tennis outside.</a:t>
            </a:r>
          </a:p>
          <a:p>
            <a:r>
              <a:rPr lang="en-GB" dirty="0"/>
              <a:t>Click. Now I propose this situation to you guys and here is the complete decision tree, anyone dare to give the answer?</a:t>
            </a:r>
          </a:p>
          <a:p>
            <a:r>
              <a:rPr lang="en-GB" dirty="0"/>
              <a:t>Click. Wonderful, the answer is yes</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6</a:t>
            </a:fld>
            <a:endParaRPr lang="en-GB"/>
          </a:p>
        </p:txBody>
      </p:sp>
    </p:spTree>
    <p:extLst>
      <p:ext uri="{BB962C8B-B14F-4D97-AF65-F5344CB8AC3E}">
        <p14:creationId xmlns:p14="http://schemas.microsoft.com/office/powerpoint/2010/main" val="110270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this quick example, we may have noticed some of the pros and cons of decision tree.</a:t>
            </a:r>
          </a:p>
          <a:p>
            <a:r>
              <a:rPr lang="en-GB" dirty="0"/>
              <a:t>In advantages, it goes without saying the easiness of decision trees to visualise. Moreover, it does not require a lot of computational power as it only needs to travel through the tree all way down. </a:t>
            </a:r>
            <a:r>
              <a:rPr lang="en-US" altLang="zh-CN" dirty="0"/>
              <a:t>Also</a:t>
            </a:r>
            <a:r>
              <a:rPr lang="en-GB" altLang="zh-CN" dirty="0"/>
              <a:t>,</a:t>
            </a:r>
            <a:r>
              <a:rPr lang="zh-CN" altLang="en-US" dirty="0"/>
              <a:t> </a:t>
            </a:r>
            <a:r>
              <a:rPr lang="en-GB" altLang="zh-CN" dirty="0"/>
              <a:t>it</a:t>
            </a:r>
            <a:r>
              <a:rPr lang="zh-CN" altLang="en-US" dirty="0"/>
              <a:t> </a:t>
            </a:r>
            <a:r>
              <a:rPr lang="en-GB" altLang="zh-CN" dirty="0"/>
              <a:t>is able to handle categorical data as continuous data, though in a limited way. It mainly deals with non-linear data, in fact, our decision tree separated the playing tennis example non-linearly. What's more, by looking at the earliest tests in the tree, we got to know the decisive attributes of the classification, as earlier branching have more impacts than late branching. In addition, when training a tree like this, we are not required to have lots of technical knowledge in the target data, as the decision tree does not need to understand the meaning of the attributes but how it affects the conclusion.</a:t>
            </a:r>
          </a:p>
          <a:p>
            <a:r>
              <a:rPr lang="en-GB" dirty="0"/>
              <a:t>On the other hand, we have some disadvantages in this algorithm. The limited handling of the continuous data is because in the end, the decision trees result is still categorical, therefore it is hard to get an accurate estimate of the continuous value. Moreover, it is very prone to overfitting, this means that it would work incredibly well in the train data, but not as well in the test data. This is due to on the very ground, decision tree is still a bunch of if and else statements, what brings nearly perfect results when testing with the data that it was constructed on, but not in the case when testing new data. Another point that you might noticed, it is does not reveal any relationship between variables. And finally, it can be computationally expensive to train, as it involves calculations and sorting to look for optimal classificatory system, meaning that it must go through quite of trainings.</a:t>
            </a:r>
            <a:endParaRPr lang="en-US" dirty="0"/>
          </a:p>
        </p:txBody>
      </p:sp>
      <p:sp>
        <p:nvSpPr>
          <p:cNvPr id="4" name="Slide Number Placeholder 3"/>
          <p:cNvSpPr>
            <a:spLocks noGrp="1"/>
          </p:cNvSpPr>
          <p:nvPr>
            <p:ph type="sldNum" sz="quarter" idx="5"/>
          </p:nvPr>
        </p:nvSpPr>
        <p:spPr/>
        <p:txBody>
          <a:bodyPr/>
          <a:lstStyle/>
          <a:p>
            <a:fld id="{76682F04-6A67-4696-8350-ADB5B2C9822D}" type="slidenum">
              <a:rPr lang="en-GB" smtClean="0"/>
              <a:t>7</a:t>
            </a:fld>
            <a:endParaRPr lang="en-GB"/>
          </a:p>
        </p:txBody>
      </p:sp>
    </p:spTree>
    <p:extLst>
      <p:ext uri="{BB962C8B-B14F-4D97-AF65-F5344CB8AC3E}">
        <p14:creationId xmlns:p14="http://schemas.microsoft.com/office/powerpoint/2010/main" val="1437162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0D65A25-5B34-480B-8A82-D452FDC7444D}" type="datetimeFigureOut">
              <a:rPr lang="es-ES" smtClean="0"/>
              <a:t>16/01/2022</a:t>
            </a:fld>
            <a:endParaRPr lang="es-ES" dirty="0"/>
          </a:p>
        </p:txBody>
      </p:sp>
      <p:sp>
        <p:nvSpPr>
          <p:cNvPr id="5" name="Footer Placeholder 4"/>
          <p:cNvSpPr>
            <a:spLocks noGrp="1"/>
          </p:cNvSpPr>
          <p:nvPr>
            <p:ph type="ftr" sz="quarter" idx="11"/>
          </p:nvPr>
        </p:nvSpPr>
        <p:spPr>
          <a:xfrm>
            <a:off x="1876424" y="5410201"/>
            <a:ext cx="5124886" cy="365125"/>
          </a:xfrm>
        </p:spPr>
        <p:txBody>
          <a:bodyPr/>
          <a:lstStyle/>
          <a:p>
            <a:endParaRPr lang="es-ES" dirty="0"/>
          </a:p>
        </p:txBody>
      </p:sp>
      <p:sp>
        <p:nvSpPr>
          <p:cNvPr id="6" name="Slide Number Placeholder 5"/>
          <p:cNvSpPr>
            <a:spLocks noGrp="1"/>
          </p:cNvSpPr>
          <p:nvPr>
            <p:ph type="sldNum" sz="quarter" idx="12"/>
          </p:nvPr>
        </p:nvSpPr>
        <p:spPr>
          <a:xfrm>
            <a:off x="9896911" y="5410199"/>
            <a:ext cx="771089" cy="365125"/>
          </a:xfrm>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97409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0546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96930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5828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05948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2989645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341918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06878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24949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44545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5885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68889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356591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8044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108540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65071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65A25-5B34-480B-8A82-D452FDC7444D}" type="datetimeFigureOut">
              <a:rPr lang="es-ES" smtClean="0"/>
              <a:t>16/01/2022</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A5BB05D0-FA1B-41E6-AE35-D03615E0DEE0}" type="slidenum">
              <a:rPr lang="es-ES" smtClean="0"/>
              <a:t>‹#›</a:t>
            </a:fld>
            <a:endParaRPr lang="es-ES" dirty="0"/>
          </a:p>
        </p:txBody>
      </p:sp>
    </p:spTree>
    <p:extLst>
      <p:ext uri="{BB962C8B-B14F-4D97-AF65-F5344CB8AC3E}">
        <p14:creationId xmlns:p14="http://schemas.microsoft.com/office/powerpoint/2010/main" val="48543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D65A25-5B34-480B-8A82-D452FDC7444D}" type="datetimeFigureOut">
              <a:rPr lang="es-ES" smtClean="0"/>
              <a:t>16/01/2022</a:t>
            </a:fld>
            <a:endParaRPr lang="es-E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BB05D0-FA1B-41E6-AE35-D03615E0DEE0}" type="slidenum">
              <a:rPr lang="es-ES" smtClean="0"/>
              <a:t>‹#›</a:t>
            </a:fld>
            <a:endParaRPr lang="es-ES" dirty="0"/>
          </a:p>
        </p:txBody>
      </p:sp>
    </p:spTree>
    <p:extLst>
      <p:ext uri="{BB962C8B-B14F-4D97-AF65-F5344CB8AC3E}">
        <p14:creationId xmlns:p14="http://schemas.microsoft.com/office/powerpoint/2010/main" val="103979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D517F4-E2F7-4BA5-A8D4-2D6CDC93F097}"/>
              </a:ext>
            </a:extLst>
          </p:cNvPr>
          <p:cNvSpPr>
            <a:spLocks noGrp="1"/>
          </p:cNvSpPr>
          <p:nvPr>
            <p:ph type="subTitle" idx="1"/>
          </p:nvPr>
        </p:nvSpPr>
        <p:spPr>
          <a:xfrm>
            <a:off x="1876424" y="4749970"/>
            <a:ext cx="8791575" cy="507830"/>
          </a:xfrm>
        </p:spPr>
        <p:txBody>
          <a:bodyPr/>
          <a:lstStyle/>
          <a:p>
            <a:pPr algn="ctr"/>
            <a:r>
              <a:rPr lang="en-GB" dirty="0">
                <a:solidFill>
                  <a:schemeClr val="tx1"/>
                </a:solidFill>
              </a:rPr>
              <a:t>Week</a:t>
            </a:r>
            <a:r>
              <a:rPr lang="es-ES" dirty="0">
                <a:solidFill>
                  <a:schemeClr val="tx1"/>
                </a:solidFill>
              </a:rPr>
              <a:t> 6: </a:t>
            </a:r>
            <a:r>
              <a:rPr lang="en-GB" dirty="0">
                <a:solidFill>
                  <a:schemeClr val="tx1"/>
                </a:solidFill>
              </a:rPr>
              <a:t>Decision</a:t>
            </a:r>
            <a:r>
              <a:rPr lang="es-ES" dirty="0">
                <a:solidFill>
                  <a:schemeClr val="tx1"/>
                </a:solidFill>
              </a:rPr>
              <a:t> </a:t>
            </a:r>
            <a:r>
              <a:rPr lang="en-GB" dirty="0">
                <a:solidFill>
                  <a:schemeClr val="tx1"/>
                </a:solidFill>
              </a:rPr>
              <a:t>tree</a:t>
            </a:r>
            <a:endParaRPr lang="es-ES" dirty="0">
              <a:solidFill>
                <a:schemeClr val="tx1"/>
              </a:solidFill>
            </a:endParaRPr>
          </a:p>
        </p:txBody>
      </p:sp>
      <p:pic>
        <p:nvPicPr>
          <p:cNvPr id="4" name="Picture 5" descr="A picture containing drawing&#10;&#10;Description automatically generated">
            <a:extLst>
              <a:ext uri="{FF2B5EF4-FFF2-40B4-BE49-F238E27FC236}">
                <a16:creationId xmlns:a16="http://schemas.microsoft.com/office/drawing/2014/main" id="{EA692CF0-1D1D-4BC9-A22F-818FB1ED635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568416" y="1391602"/>
            <a:ext cx="7055168" cy="2037398"/>
          </a:xfrm>
          <a:prstGeom prst="rect">
            <a:avLst/>
          </a:prstGeom>
        </p:spPr>
      </p:pic>
    </p:spTree>
    <p:extLst>
      <p:ext uri="{BB962C8B-B14F-4D97-AF65-F5344CB8AC3E}">
        <p14:creationId xmlns:p14="http://schemas.microsoft.com/office/powerpoint/2010/main" val="99182591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outdoor, transport, old&#10;&#10;Description automatically generated">
            <a:extLst>
              <a:ext uri="{FF2B5EF4-FFF2-40B4-BE49-F238E27FC236}">
                <a16:creationId xmlns:a16="http://schemas.microsoft.com/office/drawing/2014/main" id="{2615B05B-5EF1-4F0E-8C5E-56190E5535A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8981" y="203199"/>
            <a:ext cx="9134133" cy="6251172"/>
          </a:xfrm>
        </p:spPr>
      </p:pic>
      <p:sp>
        <p:nvSpPr>
          <p:cNvPr id="2" name="Title 1">
            <a:extLst>
              <a:ext uri="{FF2B5EF4-FFF2-40B4-BE49-F238E27FC236}">
                <a16:creationId xmlns:a16="http://schemas.microsoft.com/office/drawing/2014/main" id="{98E0753F-A6C6-4513-AC6C-902B91339917}"/>
              </a:ext>
            </a:extLst>
          </p:cNvPr>
          <p:cNvSpPr>
            <a:spLocks noGrp="1"/>
          </p:cNvSpPr>
          <p:nvPr>
            <p:ph type="title"/>
          </p:nvPr>
        </p:nvSpPr>
        <p:spPr>
          <a:xfrm>
            <a:off x="1558981" y="50800"/>
            <a:ext cx="9969273" cy="1182688"/>
          </a:xfrm>
        </p:spPr>
        <p:txBody>
          <a:bodyPr>
            <a:normAutofit/>
          </a:bodyPr>
          <a:lstStyle/>
          <a:p>
            <a:r>
              <a:rPr lang="en-GB" sz="2800" dirty="0">
                <a:solidFill>
                  <a:schemeClr val="bg1"/>
                </a:solidFill>
              </a:rPr>
              <a:t>How probable would you </a:t>
            </a:r>
            <a:r>
              <a:rPr lang="en-GB" sz="2800" dirty="0">
                <a:solidFill>
                  <a:srgbClr val="FF0000"/>
                </a:solidFill>
              </a:rPr>
              <a:t>survive</a:t>
            </a:r>
            <a:r>
              <a:rPr lang="en-GB" sz="2800" dirty="0">
                <a:solidFill>
                  <a:schemeClr val="bg1"/>
                </a:solidFill>
              </a:rPr>
              <a:t> in </a:t>
            </a:r>
            <a:r>
              <a:rPr lang="en-GB" sz="2800" dirty="0">
                <a:solidFill>
                  <a:srgbClr val="FF0000"/>
                </a:solidFill>
              </a:rPr>
              <a:t>titanic</a:t>
            </a:r>
            <a:endParaRPr lang="en-US" sz="2800" dirty="0">
              <a:solidFill>
                <a:srgbClr val="FF0000"/>
              </a:solidFill>
            </a:endParaRPr>
          </a:p>
        </p:txBody>
      </p:sp>
      <p:sp>
        <p:nvSpPr>
          <p:cNvPr id="6" name="TextBox 5">
            <a:extLst>
              <a:ext uri="{FF2B5EF4-FFF2-40B4-BE49-F238E27FC236}">
                <a16:creationId xmlns:a16="http://schemas.microsoft.com/office/drawing/2014/main" id="{045E5D94-5C30-43AB-84AC-14612C392FA9}"/>
              </a:ext>
            </a:extLst>
          </p:cNvPr>
          <p:cNvSpPr txBox="1"/>
          <p:nvPr/>
        </p:nvSpPr>
        <p:spPr>
          <a:xfrm>
            <a:off x="1466113" y="6490903"/>
            <a:ext cx="5823261" cy="276999"/>
          </a:xfrm>
          <a:prstGeom prst="rect">
            <a:avLst/>
          </a:prstGeom>
          <a:noFill/>
        </p:spPr>
        <p:txBody>
          <a:bodyPr wrap="none" rtlCol="0">
            <a:spAutoFit/>
          </a:bodyPr>
          <a:lstStyle/>
          <a:p>
            <a:r>
              <a:rPr lang="en-US" sz="1200" dirty="0">
                <a:solidFill>
                  <a:schemeClr val="bg1">
                    <a:lumMod val="50000"/>
                  </a:schemeClr>
                </a:solidFill>
              </a:rPr>
              <a:t>https://en.wikipedia.org/wiki/File:St%C3%B6wer_Titanic.jpg Titanic sinking by Willy St</a:t>
            </a:r>
            <a:r>
              <a:rPr lang="es-ES" sz="1200" dirty="0">
                <a:solidFill>
                  <a:schemeClr val="bg1">
                    <a:lumMod val="50000"/>
                  </a:schemeClr>
                </a:solidFill>
              </a:rPr>
              <a:t>ö</a:t>
            </a:r>
            <a:r>
              <a:rPr lang="en-GB" sz="1200" dirty="0">
                <a:solidFill>
                  <a:schemeClr val="bg1">
                    <a:lumMod val="50000"/>
                  </a:schemeClr>
                </a:solidFill>
              </a:rPr>
              <a:t>wer</a:t>
            </a:r>
            <a:endParaRPr lang="en-US" sz="1200" dirty="0">
              <a:solidFill>
                <a:schemeClr val="bg1">
                  <a:lumMod val="50000"/>
                </a:schemeClr>
              </a:solidFill>
            </a:endParaRPr>
          </a:p>
        </p:txBody>
      </p:sp>
    </p:spTree>
    <p:extLst>
      <p:ext uri="{BB962C8B-B14F-4D97-AF65-F5344CB8AC3E}">
        <p14:creationId xmlns:p14="http://schemas.microsoft.com/office/powerpoint/2010/main" val="838914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0229-BFD1-4FC4-AC51-71CA1ECA9BF8}"/>
              </a:ext>
            </a:extLst>
          </p:cNvPr>
          <p:cNvSpPr>
            <a:spLocks noGrp="1"/>
          </p:cNvSpPr>
          <p:nvPr>
            <p:ph type="title"/>
          </p:nvPr>
        </p:nvSpPr>
        <p:spPr/>
        <p:txBody>
          <a:bodyPr/>
          <a:lstStyle/>
          <a:p>
            <a:r>
              <a:rPr lang="en-GB" dirty="0"/>
              <a:t>overview</a:t>
            </a:r>
          </a:p>
        </p:txBody>
      </p:sp>
      <p:sp>
        <p:nvSpPr>
          <p:cNvPr id="6" name="Content Placeholder 5">
            <a:extLst>
              <a:ext uri="{FF2B5EF4-FFF2-40B4-BE49-F238E27FC236}">
                <a16:creationId xmlns:a16="http://schemas.microsoft.com/office/drawing/2014/main" id="{73A15D3F-786B-4751-8463-605FAD23C9A6}"/>
              </a:ext>
            </a:extLst>
          </p:cNvPr>
          <p:cNvSpPr>
            <a:spLocks noGrp="1"/>
          </p:cNvSpPr>
          <p:nvPr>
            <p:ph idx="1"/>
          </p:nvPr>
        </p:nvSpPr>
        <p:spPr/>
        <p:txBody>
          <a:bodyPr>
            <a:normAutofit lnSpcReduction="10000"/>
          </a:bodyPr>
          <a:lstStyle/>
          <a:p>
            <a:r>
              <a:rPr lang="en-GB" dirty="0"/>
              <a:t>Decision</a:t>
            </a:r>
            <a:r>
              <a:rPr lang="es-ES" dirty="0"/>
              <a:t> </a:t>
            </a:r>
            <a:r>
              <a:rPr lang="en-US" dirty="0"/>
              <a:t>tree</a:t>
            </a:r>
          </a:p>
          <a:p>
            <a:pPr lvl="1"/>
            <a:r>
              <a:rPr lang="es-ES" dirty="0"/>
              <a:t>Basic </a:t>
            </a:r>
            <a:r>
              <a:rPr lang="en-GB" dirty="0"/>
              <a:t>mechanism</a:t>
            </a:r>
          </a:p>
          <a:p>
            <a:pPr lvl="1"/>
            <a:r>
              <a:rPr lang="en-GB" dirty="0"/>
              <a:t>Pros and cons</a:t>
            </a:r>
          </a:p>
          <a:p>
            <a:pPr lvl="1"/>
            <a:r>
              <a:rPr lang="en-GB" dirty="0"/>
              <a:t>Live example</a:t>
            </a:r>
          </a:p>
          <a:p>
            <a:r>
              <a:rPr lang="en-GB" dirty="0"/>
              <a:t>Random forest</a:t>
            </a:r>
          </a:p>
          <a:p>
            <a:pPr lvl="1"/>
            <a:r>
              <a:rPr lang="en-GB" dirty="0"/>
              <a:t>Bagging</a:t>
            </a:r>
          </a:p>
          <a:p>
            <a:pPr lvl="1"/>
            <a:r>
              <a:rPr lang="en-GB" dirty="0"/>
              <a:t>Pros and cons</a:t>
            </a:r>
          </a:p>
          <a:p>
            <a:pPr lvl="1"/>
            <a:r>
              <a:rPr lang="en-GB" dirty="0"/>
              <a:t>Live example</a:t>
            </a:r>
          </a:p>
        </p:txBody>
      </p:sp>
    </p:spTree>
    <p:extLst>
      <p:ext uri="{BB962C8B-B14F-4D97-AF65-F5344CB8AC3E}">
        <p14:creationId xmlns:p14="http://schemas.microsoft.com/office/powerpoint/2010/main" val="326993701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F04056-55A1-4FB5-A02A-AD9C69D8C07C}"/>
              </a:ext>
            </a:extLst>
          </p:cNvPr>
          <p:cNvSpPr>
            <a:spLocks noGrp="1"/>
          </p:cNvSpPr>
          <p:nvPr>
            <p:ph type="body" idx="1"/>
          </p:nvPr>
        </p:nvSpPr>
        <p:spPr/>
        <p:txBody>
          <a:bodyPr/>
          <a:lstStyle/>
          <a:p>
            <a:endParaRPr lang="en-GB" dirty="0"/>
          </a:p>
        </p:txBody>
      </p:sp>
      <p:sp>
        <p:nvSpPr>
          <p:cNvPr id="4" name="标题 1">
            <a:extLst>
              <a:ext uri="{FF2B5EF4-FFF2-40B4-BE49-F238E27FC236}">
                <a16:creationId xmlns:a16="http://schemas.microsoft.com/office/drawing/2014/main" id="{88E1C844-5AAB-472C-9B07-82DE6E1E1188}"/>
              </a:ext>
            </a:extLst>
          </p:cNvPr>
          <p:cNvSpPr txBox="1">
            <a:spLocks/>
          </p:cNvSpPr>
          <p:nvPr/>
        </p:nvSpPr>
        <p:spPr>
          <a:xfrm>
            <a:off x="1347890" y="2004865"/>
            <a:ext cx="9905998"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a:solidFill>
                  <a:schemeClr val="bg2"/>
                </a:solidFill>
                <a:latin typeface="Avenir Next" panose="020B0503020202020204"/>
              </a:rPr>
              <a:t>Basic mechanism</a:t>
            </a:r>
          </a:p>
        </p:txBody>
      </p:sp>
    </p:spTree>
    <p:extLst>
      <p:ext uri="{BB962C8B-B14F-4D97-AF65-F5344CB8AC3E}">
        <p14:creationId xmlns:p14="http://schemas.microsoft.com/office/powerpoint/2010/main" val="114246391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A159-EB4E-4935-80F4-42C8FBBC53E6}"/>
              </a:ext>
            </a:extLst>
          </p:cNvPr>
          <p:cNvSpPr>
            <a:spLocks noGrp="1"/>
          </p:cNvSpPr>
          <p:nvPr>
            <p:ph type="title"/>
          </p:nvPr>
        </p:nvSpPr>
        <p:spPr/>
        <p:txBody>
          <a:bodyPr/>
          <a:lstStyle/>
          <a:p>
            <a:pPr algn="ctr"/>
            <a:r>
              <a:rPr lang="en-GB" dirty="0"/>
              <a:t>Decision Tree?</a:t>
            </a:r>
          </a:p>
        </p:txBody>
      </p:sp>
      <p:sp>
        <p:nvSpPr>
          <p:cNvPr id="3" name="Content Placeholder 2">
            <a:extLst>
              <a:ext uri="{FF2B5EF4-FFF2-40B4-BE49-F238E27FC236}">
                <a16:creationId xmlns:a16="http://schemas.microsoft.com/office/drawing/2014/main" id="{DF960E6F-8424-4A5A-A19E-0AF518348747}"/>
              </a:ext>
            </a:extLst>
          </p:cNvPr>
          <p:cNvSpPr>
            <a:spLocks noGrp="1"/>
          </p:cNvSpPr>
          <p:nvPr>
            <p:ph idx="1"/>
          </p:nvPr>
        </p:nvSpPr>
        <p:spPr/>
        <p:txBody>
          <a:bodyPr/>
          <a:lstStyle/>
          <a:p>
            <a:pPr marL="342900" indent="-342900">
              <a:buFontTx/>
              <a:buChar char="-"/>
            </a:pPr>
            <a:r>
              <a:rPr lang="en-GB" sz="2400" dirty="0"/>
              <a:t>Supervised classification + regression</a:t>
            </a:r>
          </a:p>
          <a:p>
            <a:pPr marL="342900" indent="-342900">
              <a:buFontTx/>
              <a:buChar char="-"/>
            </a:pPr>
            <a:r>
              <a:rPr lang="en-GB" sz="2400" dirty="0"/>
              <a:t>Straightforward, human intuitive</a:t>
            </a:r>
          </a:p>
          <a:p>
            <a:pPr marL="342900" indent="-342900">
              <a:buFontTx/>
              <a:buChar char="-"/>
            </a:pPr>
            <a:r>
              <a:rPr lang="en-GB" sz="2400" dirty="0"/>
              <a:t>Flowchart with tree structure</a:t>
            </a:r>
          </a:p>
          <a:p>
            <a:pPr marL="800100" lvl="1" indent="-342900">
              <a:buFontTx/>
              <a:buChar char="-"/>
            </a:pPr>
            <a:r>
              <a:rPr lang="en-GB" sz="2200" dirty="0"/>
              <a:t>Leaf nodes</a:t>
            </a:r>
          </a:p>
          <a:p>
            <a:pPr marL="800100" lvl="1" indent="-342900">
              <a:buFontTx/>
              <a:buChar char="-"/>
            </a:pPr>
            <a:r>
              <a:rPr lang="en-GB" sz="2200" dirty="0"/>
              <a:t>Internal nodes</a:t>
            </a:r>
          </a:p>
          <a:p>
            <a:pPr marL="800100" lvl="1" indent="-342900">
              <a:buFontTx/>
              <a:buChar char="-"/>
            </a:pPr>
            <a:r>
              <a:rPr lang="en-GB" sz="2200" dirty="0"/>
              <a:t>Branches</a:t>
            </a:r>
          </a:p>
          <a:p>
            <a:endParaRPr lang="en-GB" dirty="0"/>
          </a:p>
        </p:txBody>
      </p:sp>
      <p:sp>
        <p:nvSpPr>
          <p:cNvPr id="6" name="Rectangle 5">
            <a:extLst>
              <a:ext uri="{FF2B5EF4-FFF2-40B4-BE49-F238E27FC236}">
                <a16:creationId xmlns:a16="http://schemas.microsoft.com/office/drawing/2014/main" id="{F5AE680A-0E6F-4F8B-8063-BCAA9B5D868B}"/>
              </a:ext>
            </a:extLst>
          </p:cNvPr>
          <p:cNvSpPr/>
          <p:nvPr/>
        </p:nvSpPr>
        <p:spPr>
          <a:xfrm>
            <a:off x="6707059" y="3080126"/>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Another test</a:t>
            </a:r>
          </a:p>
        </p:txBody>
      </p:sp>
      <p:sp>
        <p:nvSpPr>
          <p:cNvPr id="9" name="Rectangle 8">
            <a:extLst>
              <a:ext uri="{FF2B5EF4-FFF2-40B4-BE49-F238E27FC236}">
                <a16:creationId xmlns:a16="http://schemas.microsoft.com/office/drawing/2014/main" id="{1835BB76-F367-4ACA-B425-CDE39CFACB53}"/>
              </a:ext>
            </a:extLst>
          </p:cNvPr>
          <p:cNvSpPr/>
          <p:nvPr/>
        </p:nvSpPr>
        <p:spPr>
          <a:xfrm>
            <a:off x="8096946" y="4320632"/>
            <a:ext cx="1475232" cy="6977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dirty="0"/>
              <a:t>Test again</a:t>
            </a:r>
          </a:p>
        </p:txBody>
      </p:sp>
      <p:sp>
        <p:nvSpPr>
          <p:cNvPr id="10" name="Rectangle 9">
            <a:extLst>
              <a:ext uri="{FF2B5EF4-FFF2-40B4-BE49-F238E27FC236}">
                <a16:creationId xmlns:a16="http://schemas.microsoft.com/office/drawing/2014/main" id="{6DEB5F58-7F8A-46BA-9944-3C643B831AD4}"/>
              </a:ext>
            </a:extLst>
          </p:cNvPr>
          <p:cNvSpPr/>
          <p:nvPr/>
        </p:nvSpPr>
        <p:spPr>
          <a:xfrm>
            <a:off x="8387966" y="1870118"/>
            <a:ext cx="1475232" cy="6977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ES" altLang="zh-CN" sz="1400" dirty="0" err="1">
                <a:solidFill>
                  <a:schemeClr val="tx1"/>
                </a:solidFill>
              </a:rPr>
              <a:t>Entity</a:t>
            </a:r>
            <a:r>
              <a:rPr lang="es-ES" altLang="zh-CN" sz="1400" dirty="0">
                <a:solidFill>
                  <a:schemeClr val="tx1"/>
                </a:solidFill>
              </a:rPr>
              <a:t> to be </a:t>
            </a:r>
            <a:r>
              <a:rPr lang="es-ES" altLang="zh-CN" sz="1400" dirty="0" err="1">
                <a:solidFill>
                  <a:schemeClr val="tx1"/>
                </a:solidFill>
              </a:rPr>
              <a:t>predicted</a:t>
            </a:r>
            <a:r>
              <a:rPr lang="es-ES" altLang="zh-CN" sz="1400" dirty="0">
                <a:solidFill>
                  <a:schemeClr val="tx1"/>
                </a:solidFill>
              </a:rPr>
              <a:t> → test</a:t>
            </a:r>
          </a:p>
        </p:txBody>
      </p:sp>
      <p:sp>
        <p:nvSpPr>
          <p:cNvPr id="11" name="Oval 10">
            <a:extLst>
              <a:ext uri="{FF2B5EF4-FFF2-40B4-BE49-F238E27FC236}">
                <a16:creationId xmlns:a16="http://schemas.microsoft.com/office/drawing/2014/main" id="{29E8CE37-7227-425B-81B7-26FC8B5145B6}"/>
              </a:ext>
            </a:extLst>
          </p:cNvPr>
          <p:cNvSpPr/>
          <p:nvPr/>
        </p:nvSpPr>
        <p:spPr>
          <a:xfrm>
            <a:off x="5775958" y="4320632"/>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2</a:t>
            </a:r>
            <a:endParaRPr lang="en-GB" sz="1400" dirty="0"/>
          </a:p>
        </p:txBody>
      </p:sp>
      <p:sp>
        <p:nvSpPr>
          <p:cNvPr id="15" name="Oval 14">
            <a:extLst>
              <a:ext uri="{FF2B5EF4-FFF2-40B4-BE49-F238E27FC236}">
                <a16:creationId xmlns:a16="http://schemas.microsoft.com/office/drawing/2014/main" id="{28AD4246-81F1-4BF2-95D6-BB7294627A86}"/>
              </a:ext>
            </a:extLst>
          </p:cNvPr>
          <p:cNvSpPr/>
          <p:nvPr/>
        </p:nvSpPr>
        <p:spPr>
          <a:xfrm>
            <a:off x="7395905" y="5488207"/>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sp>
        <p:nvSpPr>
          <p:cNvPr id="16" name="Oval 15">
            <a:extLst>
              <a:ext uri="{FF2B5EF4-FFF2-40B4-BE49-F238E27FC236}">
                <a16:creationId xmlns:a16="http://schemas.microsoft.com/office/drawing/2014/main" id="{7056DD9F-DAB9-4F94-89AE-0CDA4737387E}"/>
              </a:ext>
            </a:extLst>
          </p:cNvPr>
          <p:cNvSpPr/>
          <p:nvPr/>
        </p:nvSpPr>
        <p:spPr>
          <a:xfrm>
            <a:off x="9125582" y="5488206"/>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3</a:t>
            </a:r>
            <a:endParaRPr lang="en-GB" sz="1400" dirty="0"/>
          </a:p>
        </p:txBody>
      </p:sp>
      <p:sp>
        <p:nvSpPr>
          <p:cNvPr id="17" name="Oval 16">
            <a:extLst>
              <a:ext uri="{FF2B5EF4-FFF2-40B4-BE49-F238E27FC236}">
                <a16:creationId xmlns:a16="http://schemas.microsoft.com/office/drawing/2014/main" id="{4DD690A2-F79F-423A-9E99-F56629996377}"/>
              </a:ext>
            </a:extLst>
          </p:cNvPr>
          <p:cNvSpPr/>
          <p:nvPr/>
        </p:nvSpPr>
        <p:spPr>
          <a:xfrm>
            <a:off x="10098022" y="3006120"/>
            <a:ext cx="1402082" cy="8457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400" dirty="0" err="1"/>
              <a:t>Category</a:t>
            </a:r>
            <a:r>
              <a:rPr lang="es-ES" sz="1400" dirty="0"/>
              <a:t> 1</a:t>
            </a:r>
            <a:endParaRPr lang="en-GB" sz="1400" dirty="0"/>
          </a:p>
        </p:txBody>
      </p:sp>
      <p:grpSp>
        <p:nvGrpSpPr>
          <p:cNvPr id="26" name="Group 25">
            <a:extLst>
              <a:ext uri="{FF2B5EF4-FFF2-40B4-BE49-F238E27FC236}">
                <a16:creationId xmlns:a16="http://schemas.microsoft.com/office/drawing/2014/main" id="{852704BA-C88A-42EC-ADA9-4C830C1A0FD3}"/>
              </a:ext>
            </a:extLst>
          </p:cNvPr>
          <p:cNvGrpSpPr/>
          <p:nvPr/>
        </p:nvGrpSpPr>
        <p:grpSpPr>
          <a:xfrm>
            <a:off x="7444675" y="2532675"/>
            <a:ext cx="1680907" cy="547451"/>
            <a:chOff x="7444675" y="2532675"/>
            <a:chExt cx="1680907" cy="547451"/>
          </a:xfrm>
        </p:grpSpPr>
        <p:cxnSp>
          <p:nvCxnSpPr>
            <p:cNvPr id="21" name="Straight Arrow Connector 20">
              <a:extLst>
                <a:ext uri="{FF2B5EF4-FFF2-40B4-BE49-F238E27FC236}">
                  <a16:creationId xmlns:a16="http://schemas.microsoft.com/office/drawing/2014/main" id="{59D94C5A-2054-4CD5-A58F-B6898F947F91}"/>
                </a:ext>
              </a:extLst>
            </p:cNvPr>
            <p:cNvCxnSpPr>
              <a:stCxn id="10" idx="2"/>
              <a:endCxn id="6" idx="0"/>
            </p:cNvCxnSpPr>
            <p:nvPr/>
          </p:nvCxnSpPr>
          <p:spPr>
            <a:xfrm flipH="1">
              <a:off x="7444675" y="2567863"/>
              <a:ext cx="1680907" cy="512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866F455-B0BA-4EE4-ABA7-1E0BB66DACCF}"/>
                </a:ext>
              </a:extLst>
            </p:cNvPr>
            <p:cNvSpPr txBox="1"/>
            <p:nvPr/>
          </p:nvSpPr>
          <p:spPr>
            <a:xfrm>
              <a:off x="7748549" y="2532675"/>
              <a:ext cx="480126" cy="369332"/>
            </a:xfrm>
            <a:prstGeom prst="rect">
              <a:avLst/>
            </a:prstGeom>
            <a:noFill/>
          </p:spPr>
          <p:txBody>
            <a:bodyPr wrap="square" rtlCol="0">
              <a:spAutoFit/>
            </a:bodyPr>
            <a:lstStyle/>
            <a:p>
              <a:r>
                <a:rPr lang="en-US" dirty="0"/>
                <a:t>No</a:t>
              </a:r>
            </a:p>
          </p:txBody>
        </p:sp>
      </p:grpSp>
      <p:grpSp>
        <p:nvGrpSpPr>
          <p:cNvPr id="27" name="Group 26">
            <a:extLst>
              <a:ext uri="{FF2B5EF4-FFF2-40B4-BE49-F238E27FC236}">
                <a16:creationId xmlns:a16="http://schemas.microsoft.com/office/drawing/2014/main" id="{8AC76FBD-518D-4A86-BCFD-6154ADD5A68C}"/>
              </a:ext>
            </a:extLst>
          </p:cNvPr>
          <p:cNvGrpSpPr/>
          <p:nvPr/>
        </p:nvGrpSpPr>
        <p:grpSpPr>
          <a:xfrm>
            <a:off x="9125582" y="2566917"/>
            <a:ext cx="1673481" cy="439203"/>
            <a:chOff x="9125582" y="2566917"/>
            <a:chExt cx="1673481" cy="439203"/>
          </a:xfrm>
        </p:grpSpPr>
        <p:cxnSp>
          <p:nvCxnSpPr>
            <p:cNvPr id="24" name="Straight Arrow Connector 23">
              <a:extLst>
                <a:ext uri="{FF2B5EF4-FFF2-40B4-BE49-F238E27FC236}">
                  <a16:creationId xmlns:a16="http://schemas.microsoft.com/office/drawing/2014/main" id="{10596032-8C89-4A94-A42E-A0C561CFD962}"/>
                </a:ext>
              </a:extLst>
            </p:cNvPr>
            <p:cNvCxnSpPr>
              <a:stCxn id="10" idx="2"/>
              <a:endCxn id="17" idx="0"/>
            </p:cNvCxnSpPr>
            <p:nvPr/>
          </p:nvCxnSpPr>
          <p:spPr>
            <a:xfrm>
              <a:off x="9125582" y="2567863"/>
              <a:ext cx="1673481" cy="438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B8C34E5-CEA8-4329-8ABA-DE28648045E1}"/>
                </a:ext>
              </a:extLst>
            </p:cNvPr>
            <p:cNvSpPr txBox="1"/>
            <p:nvPr/>
          </p:nvSpPr>
          <p:spPr>
            <a:xfrm>
              <a:off x="10098022" y="2566917"/>
              <a:ext cx="521208" cy="369332"/>
            </a:xfrm>
            <a:prstGeom prst="rect">
              <a:avLst/>
            </a:prstGeom>
            <a:noFill/>
          </p:spPr>
          <p:txBody>
            <a:bodyPr wrap="square" rtlCol="0">
              <a:spAutoFit/>
            </a:bodyPr>
            <a:lstStyle/>
            <a:p>
              <a:r>
                <a:rPr lang="en-US" dirty="0"/>
                <a:t>Yes</a:t>
              </a:r>
            </a:p>
          </p:txBody>
        </p:sp>
      </p:grpSp>
      <p:grpSp>
        <p:nvGrpSpPr>
          <p:cNvPr id="38" name="Group 37">
            <a:extLst>
              <a:ext uri="{FF2B5EF4-FFF2-40B4-BE49-F238E27FC236}">
                <a16:creationId xmlns:a16="http://schemas.microsoft.com/office/drawing/2014/main" id="{7163A175-3CA6-4DBF-9BED-4ED8EA97F203}"/>
              </a:ext>
            </a:extLst>
          </p:cNvPr>
          <p:cNvGrpSpPr/>
          <p:nvPr/>
        </p:nvGrpSpPr>
        <p:grpSpPr>
          <a:xfrm>
            <a:off x="6429143" y="3777871"/>
            <a:ext cx="1015532" cy="542761"/>
            <a:chOff x="6429143" y="3777871"/>
            <a:chExt cx="1015532" cy="542761"/>
          </a:xfrm>
        </p:grpSpPr>
        <p:cxnSp>
          <p:nvCxnSpPr>
            <p:cNvPr id="29" name="Straight Arrow Connector 28">
              <a:extLst>
                <a:ext uri="{FF2B5EF4-FFF2-40B4-BE49-F238E27FC236}">
                  <a16:creationId xmlns:a16="http://schemas.microsoft.com/office/drawing/2014/main" id="{2EF00BB2-72C0-43CE-A7EA-7D08928A9C8D}"/>
                </a:ext>
              </a:extLst>
            </p:cNvPr>
            <p:cNvCxnSpPr>
              <a:stCxn id="6" idx="2"/>
              <a:endCxn id="11" idx="0"/>
            </p:cNvCxnSpPr>
            <p:nvPr/>
          </p:nvCxnSpPr>
          <p:spPr>
            <a:xfrm flipH="1">
              <a:off x="6476999" y="3777871"/>
              <a:ext cx="967676"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4DEC75D-8BDD-4313-A7F3-7F94AC25B1B6}"/>
                </a:ext>
              </a:extLst>
            </p:cNvPr>
            <p:cNvSpPr txBox="1"/>
            <p:nvPr/>
          </p:nvSpPr>
          <p:spPr>
            <a:xfrm>
              <a:off x="6429143" y="3828199"/>
              <a:ext cx="529312" cy="369332"/>
            </a:xfrm>
            <a:prstGeom prst="rect">
              <a:avLst/>
            </a:prstGeom>
            <a:noFill/>
          </p:spPr>
          <p:txBody>
            <a:bodyPr wrap="none" rtlCol="0">
              <a:spAutoFit/>
            </a:bodyPr>
            <a:lstStyle/>
            <a:p>
              <a:r>
                <a:rPr lang="en-US" dirty="0"/>
                <a:t>&lt; 5</a:t>
              </a:r>
            </a:p>
          </p:txBody>
        </p:sp>
      </p:grpSp>
      <p:grpSp>
        <p:nvGrpSpPr>
          <p:cNvPr id="39" name="Group 38">
            <a:extLst>
              <a:ext uri="{FF2B5EF4-FFF2-40B4-BE49-F238E27FC236}">
                <a16:creationId xmlns:a16="http://schemas.microsoft.com/office/drawing/2014/main" id="{AD9ABCF5-3109-4AF6-8B84-B60F92A868D5}"/>
              </a:ext>
            </a:extLst>
          </p:cNvPr>
          <p:cNvGrpSpPr/>
          <p:nvPr/>
        </p:nvGrpSpPr>
        <p:grpSpPr>
          <a:xfrm>
            <a:off x="7444675" y="3773181"/>
            <a:ext cx="1389887" cy="547451"/>
            <a:chOff x="7444675" y="3773181"/>
            <a:chExt cx="1389887" cy="547451"/>
          </a:xfrm>
        </p:grpSpPr>
        <p:cxnSp>
          <p:nvCxnSpPr>
            <p:cNvPr id="31" name="Straight Arrow Connector 30">
              <a:extLst>
                <a:ext uri="{FF2B5EF4-FFF2-40B4-BE49-F238E27FC236}">
                  <a16:creationId xmlns:a16="http://schemas.microsoft.com/office/drawing/2014/main" id="{61D089D1-B212-423A-8594-31C078FC97E0}"/>
                </a:ext>
              </a:extLst>
            </p:cNvPr>
            <p:cNvCxnSpPr>
              <a:stCxn id="6" idx="2"/>
              <a:endCxn id="9" idx="0"/>
            </p:cNvCxnSpPr>
            <p:nvPr/>
          </p:nvCxnSpPr>
          <p:spPr>
            <a:xfrm>
              <a:off x="7444675" y="3777871"/>
              <a:ext cx="1389887" cy="54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E2F0BC7C-A75E-45A0-BBE8-2554AB2F6617}"/>
                </a:ext>
              </a:extLst>
            </p:cNvPr>
            <p:cNvSpPr txBox="1"/>
            <p:nvPr/>
          </p:nvSpPr>
          <p:spPr>
            <a:xfrm>
              <a:off x="8179755" y="3773181"/>
              <a:ext cx="465192" cy="369332"/>
            </a:xfrm>
            <a:prstGeom prst="rect">
              <a:avLst/>
            </a:prstGeom>
            <a:noFill/>
          </p:spPr>
          <p:txBody>
            <a:bodyPr wrap="none" rtlCol="0">
              <a:spAutoFit/>
            </a:bodyPr>
            <a:lstStyle/>
            <a:p>
              <a:r>
                <a:rPr lang="es-ES" dirty="0"/>
                <a:t>≥5</a:t>
              </a:r>
              <a:endParaRPr lang="en-US" dirty="0"/>
            </a:p>
          </p:txBody>
        </p:sp>
      </p:grpSp>
      <p:grpSp>
        <p:nvGrpSpPr>
          <p:cNvPr id="42" name="Group 41">
            <a:extLst>
              <a:ext uri="{FF2B5EF4-FFF2-40B4-BE49-F238E27FC236}">
                <a16:creationId xmlns:a16="http://schemas.microsoft.com/office/drawing/2014/main" id="{9261FA2F-083E-4BF1-B766-3532DE028E05}"/>
              </a:ext>
            </a:extLst>
          </p:cNvPr>
          <p:cNvGrpSpPr/>
          <p:nvPr/>
        </p:nvGrpSpPr>
        <p:grpSpPr>
          <a:xfrm>
            <a:off x="7927154" y="5018377"/>
            <a:ext cx="907408" cy="469830"/>
            <a:chOff x="7927154" y="5018377"/>
            <a:chExt cx="907408" cy="469830"/>
          </a:xfrm>
        </p:grpSpPr>
        <p:cxnSp>
          <p:nvCxnSpPr>
            <p:cNvPr id="33" name="Straight Arrow Connector 32">
              <a:extLst>
                <a:ext uri="{FF2B5EF4-FFF2-40B4-BE49-F238E27FC236}">
                  <a16:creationId xmlns:a16="http://schemas.microsoft.com/office/drawing/2014/main" id="{108777CA-9CB3-49A6-B810-069903203E15}"/>
                </a:ext>
              </a:extLst>
            </p:cNvPr>
            <p:cNvCxnSpPr>
              <a:stCxn id="9" idx="2"/>
              <a:endCxn id="15" idx="0"/>
            </p:cNvCxnSpPr>
            <p:nvPr/>
          </p:nvCxnSpPr>
          <p:spPr>
            <a:xfrm flipH="1">
              <a:off x="8096946" y="5018377"/>
              <a:ext cx="737616" cy="469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17BA143D-DC06-4913-81FB-16D33E7ED5E8}"/>
                </a:ext>
              </a:extLst>
            </p:cNvPr>
            <p:cNvSpPr txBox="1"/>
            <p:nvPr/>
          </p:nvSpPr>
          <p:spPr>
            <a:xfrm>
              <a:off x="7927154" y="5042676"/>
              <a:ext cx="485197" cy="369332"/>
            </a:xfrm>
            <a:prstGeom prst="rect">
              <a:avLst/>
            </a:prstGeom>
            <a:noFill/>
          </p:spPr>
          <p:txBody>
            <a:bodyPr wrap="none" rtlCol="0">
              <a:spAutoFit/>
            </a:bodyPr>
            <a:lstStyle/>
            <a:p>
              <a:r>
                <a:rPr lang="en-GB" dirty="0"/>
                <a:t>Yes</a:t>
              </a:r>
              <a:endParaRPr lang="en-US" dirty="0"/>
            </a:p>
          </p:txBody>
        </p:sp>
      </p:grpSp>
      <p:grpSp>
        <p:nvGrpSpPr>
          <p:cNvPr id="43" name="Group 42">
            <a:extLst>
              <a:ext uri="{FF2B5EF4-FFF2-40B4-BE49-F238E27FC236}">
                <a16:creationId xmlns:a16="http://schemas.microsoft.com/office/drawing/2014/main" id="{AC6A9602-C7F3-4F7D-ADC2-94AF3B41432D}"/>
              </a:ext>
            </a:extLst>
          </p:cNvPr>
          <p:cNvGrpSpPr/>
          <p:nvPr/>
        </p:nvGrpSpPr>
        <p:grpSpPr>
          <a:xfrm>
            <a:off x="8834562" y="5018377"/>
            <a:ext cx="997280" cy="469829"/>
            <a:chOff x="8834562" y="5018377"/>
            <a:chExt cx="997280" cy="469829"/>
          </a:xfrm>
        </p:grpSpPr>
        <p:cxnSp>
          <p:nvCxnSpPr>
            <p:cNvPr id="35" name="Straight Arrow Connector 34">
              <a:extLst>
                <a:ext uri="{FF2B5EF4-FFF2-40B4-BE49-F238E27FC236}">
                  <a16:creationId xmlns:a16="http://schemas.microsoft.com/office/drawing/2014/main" id="{1A10BF14-B238-4F6A-A162-EB2379F5AD27}"/>
                </a:ext>
              </a:extLst>
            </p:cNvPr>
            <p:cNvCxnSpPr>
              <a:stCxn id="9" idx="2"/>
              <a:endCxn id="16" idx="0"/>
            </p:cNvCxnSpPr>
            <p:nvPr/>
          </p:nvCxnSpPr>
          <p:spPr>
            <a:xfrm>
              <a:off x="8834562" y="5018377"/>
              <a:ext cx="992061" cy="469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AE1488D-AF45-4D18-94A3-8D8B66DF1B5E}"/>
                </a:ext>
              </a:extLst>
            </p:cNvPr>
            <p:cNvSpPr txBox="1"/>
            <p:nvPr/>
          </p:nvSpPr>
          <p:spPr>
            <a:xfrm>
              <a:off x="9377872" y="5030224"/>
              <a:ext cx="453970" cy="369332"/>
            </a:xfrm>
            <a:prstGeom prst="rect">
              <a:avLst/>
            </a:prstGeom>
            <a:noFill/>
          </p:spPr>
          <p:txBody>
            <a:bodyPr wrap="none" rtlCol="0">
              <a:spAutoFit/>
            </a:bodyPr>
            <a:lstStyle/>
            <a:p>
              <a:r>
                <a:rPr lang="en-GB" dirty="0"/>
                <a:t>No</a:t>
              </a:r>
              <a:endParaRPr lang="en-US" dirty="0"/>
            </a:p>
          </p:txBody>
        </p:sp>
      </p:grpSp>
    </p:spTree>
    <p:extLst>
      <p:ext uri="{BB962C8B-B14F-4D97-AF65-F5344CB8AC3E}">
        <p14:creationId xmlns:p14="http://schemas.microsoft.com/office/powerpoint/2010/main" val="38666182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25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25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25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50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nodeType="withEffect">
                                  <p:stCondLst>
                                    <p:cond delay="50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E2505-97CC-4173-BB3F-A5C204AE0A26}"/>
              </a:ext>
            </a:extLst>
          </p:cNvPr>
          <p:cNvSpPr>
            <a:spLocks noGrp="1"/>
          </p:cNvSpPr>
          <p:nvPr>
            <p:ph type="title"/>
          </p:nvPr>
        </p:nvSpPr>
        <p:spPr/>
        <p:txBody>
          <a:bodyPr/>
          <a:lstStyle/>
          <a:p>
            <a:pPr algn="ctr"/>
            <a:r>
              <a:rPr lang="en-US" dirty="0"/>
              <a:t>Decision tree for playing tennis</a:t>
            </a:r>
          </a:p>
        </p:txBody>
      </p:sp>
      <p:sp>
        <p:nvSpPr>
          <p:cNvPr id="4" name="Rectangle 3">
            <a:extLst>
              <a:ext uri="{FF2B5EF4-FFF2-40B4-BE49-F238E27FC236}">
                <a16:creationId xmlns:a16="http://schemas.microsoft.com/office/drawing/2014/main" id="{282BD3D4-0218-49A9-B032-37BF327D559F}"/>
              </a:ext>
            </a:extLst>
          </p:cNvPr>
          <p:cNvSpPr/>
          <p:nvPr/>
        </p:nvSpPr>
        <p:spPr>
          <a:xfrm>
            <a:off x="4970899" y="1877896"/>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Outlook</a:t>
            </a:r>
          </a:p>
        </p:txBody>
      </p:sp>
      <p:sp>
        <p:nvSpPr>
          <p:cNvPr id="6" name="Rectangle 5">
            <a:extLst>
              <a:ext uri="{FF2B5EF4-FFF2-40B4-BE49-F238E27FC236}">
                <a16:creationId xmlns:a16="http://schemas.microsoft.com/office/drawing/2014/main" id="{FA22B08A-06D0-4E46-B503-1AAA566F1700}"/>
              </a:ext>
            </a:extLst>
          </p:cNvPr>
          <p:cNvSpPr/>
          <p:nvPr/>
        </p:nvSpPr>
        <p:spPr>
          <a:xfrm>
            <a:off x="7147458" y="3525657"/>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Wind</a:t>
            </a:r>
          </a:p>
        </p:txBody>
      </p:sp>
      <p:sp>
        <p:nvSpPr>
          <p:cNvPr id="7" name="Rectangle 6">
            <a:extLst>
              <a:ext uri="{FF2B5EF4-FFF2-40B4-BE49-F238E27FC236}">
                <a16:creationId xmlns:a16="http://schemas.microsoft.com/office/drawing/2014/main" id="{5E4E617A-4990-41E5-AB82-DD32AE391D5D}"/>
              </a:ext>
            </a:extLst>
          </p:cNvPr>
          <p:cNvSpPr/>
          <p:nvPr/>
        </p:nvSpPr>
        <p:spPr>
          <a:xfrm>
            <a:off x="2752405" y="3525657"/>
            <a:ext cx="1749021" cy="687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Humidity</a:t>
            </a:r>
          </a:p>
        </p:txBody>
      </p:sp>
      <p:cxnSp>
        <p:nvCxnSpPr>
          <p:cNvPr id="9" name="Straight Arrow Connector 8">
            <a:extLst>
              <a:ext uri="{FF2B5EF4-FFF2-40B4-BE49-F238E27FC236}">
                <a16:creationId xmlns:a16="http://schemas.microsoft.com/office/drawing/2014/main" id="{1F66020E-51E6-4528-B9E0-8B60982EE57F}"/>
              </a:ext>
            </a:extLst>
          </p:cNvPr>
          <p:cNvCxnSpPr>
            <a:stCxn id="4" idx="2"/>
            <a:endCxn id="7" idx="0"/>
          </p:cNvCxnSpPr>
          <p:nvPr/>
        </p:nvCxnSpPr>
        <p:spPr>
          <a:xfrm flipH="1">
            <a:off x="3626916" y="2565230"/>
            <a:ext cx="2218494"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a:extLst>
              <a:ext uri="{FF2B5EF4-FFF2-40B4-BE49-F238E27FC236}">
                <a16:creationId xmlns:a16="http://schemas.microsoft.com/office/drawing/2014/main" id="{F0ED1669-97D7-440B-A0EB-115031FF8921}"/>
              </a:ext>
            </a:extLst>
          </p:cNvPr>
          <p:cNvCxnSpPr>
            <a:stCxn id="4" idx="2"/>
            <a:endCxn id="6" idx="0"/>
          </p:cNvCxnSpPr>
          <p:nvPr/>
        </p:nvCxnSpPr>
        <p:spPr>
          <a:xfrm>
            <a:off x="5845410" y="2565230"/>
            <a:ext cx="2176559"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Oval 11">
            <a:extLst>
              <a:ext uri="{FF2B5EF4-FFF2-40B4-BE49-F238E27FC236}">
                <a16:creationId xmlns:a16="http://schemas.microsoft.com/office/drawing/2014/main" id="{EA2008EB-5194-49A0-8027-5131D122278D}"/>
              </a:ext>
            </a:extLst>
          </p:cNvPr>
          <p:cNvSpPr/>
          <p:nvPr/>
        </p:nvSpPr>
        <p:spPr>
          <a:xfrm>
            <a:off x="5501743" y="3525657"/>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sp>
        <p:nvSpPr>
          <p:cNvPr id="13" name="Oval 12">
            <a:extLst>
              <a:ext uri="{FF2B5EF4-FFF2-40B4-BE49-F238E27FC236}">
                <a16:creationId xmlns:a16="http://schemas.microsoft.com/office/drawing/2014/main" id="{C4A68854-B6CD-4B1F-9052-0985CC942B4D}"/>
              </a:ext>
            </a:extLst>
          </p:cNvPr>
          <p:cNvSpPr/>
          <p:nvPr/>
        </p:nvSpPr>
        <p:spPr>
          <a:xfrm>
            <a:off x="2408738"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No</a:t>
            </a:r>
            <a:endParaRPr lang="en-US" dirty="0"/>
          </a:p>
        </p:txBody>
      </p:sp>
      <p:sp>
        <p:nvSpPr>
          <p:cNvPr id="14" name="Oval 13">
            <a:extLst>
              <a:ext uri="{FF2B5EF4-FFF2-40B4-BE49-F238E27FC236}">
                <a16:creationId xmlns:a16="http://schemas.microsoft.com/office/drawing/2014/main" id="{68AF9F22-2B4A-4A60-917E-C8D47ABFCA33}"/>
              </a:ext>
            </a:extLst>
          </p:cNvPr>
          <p:cNvSpPr/>
          <p:nvPr/>
        </p:nvSpPr>
        <p:spPr>
          <a:xfrm>
            <a:off x="4157759"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sp>
        <p:nvSpPr>
          <p:cNvPr id="15" name="Oval 14">
            <a:extLst>
              <a:ext uri="{FF2B5EF4-FFF2-40B4-BE49-F238E27FC236}">
                <a16:creationId xmlns:a16="http://schemas.microsoft.com/office/drawing/2014/main" id="{8A076B49-D3E7-40FE-80E5-64D6EF4AF4F4}"/>
              </a:ext>
            </a:extLst>
          </p:cNvPr>
          <p:cNvSpPr/>
          <p:nvPr/>
        </p:nvSpPr>
        <p:spPr>
          <a:xfrm>
            <a:off x="6803791" y="5095683"/>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No</a:t>
            </a:r>
            <a:endParaRPr lang="en-US" dirty="0"/>
          </a:p>
        </p:txBody>
      </p:sp>
      <p:sp>
        <p:nvSpPr>
          <p:cNvPr id="16" name="Oval 15">
            <a:extLst>
              <a:ext uri="{FF2B5EF4-FFF2-40B4-BE49-F238E27FC236}">
                <a16:creationId xmlns:a16="http://schemas.microsoft.com/office/drawing/2014/main" id="{6E715C0B-F5CF-4F51-87AE-7AC9038EB1EE}"/>
              </a:ext>
            </a:extLst>
          </p:cNvPr>
          <p:cNvSpPr/>
          <p:nvPr/>
        </p:nvSpPr>
        <p:spPr>
          <a:xfrm>
            <a:off x="8552812" y="5086478"/>
            <a:ext cx="687334" cy="68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Yes</a:t>
            </a:r>
            <a:endParaRPr lang="en-US" dirty="0"/>
          </a:p>
        </p:txBody>
      </p:sp>
      <p:cxnSp>
        <p:nvCxnSpPr>
          <p:cNvPr id="18" name="Straight Arrow Connector 17">
            <a:extLst>
              <a:ext uri="{FF2B5EF4-FFF2-40B4-BE49-F238E27FC236}">
                <a16:creationId xmlns:a16="http://schemas.microsoft.com/office/drawing/2014/main" id="{6B85FBE6-FD52-4D9E-8466-8D82D045A97B}"/>
              </a:ext>
            </a:extLst>
          </p:cNvPr>
          <p:cNvCxnSpPr>
            <a:stCxn id="4" idx="2"/>
            <a:endCxn id="12" idx="0"/>
          </p:cNvCxnSpPr>
          <p:nvPr/>
        </p:nvCxnSpPr>
        <p:spPr>
          <a:xfrm>
            <a:off x="5845410" y="2565230"/>
            <a:ext cx="0" cy="9604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a:extLst>
              <a:ext uri="{FF2B5EF4-FFF2-40B4-BE49-F238E27FC236}">
                <a16:creationId xmlns:a16="http://schemas.microsoft.com/office/drawing/2014/main" id="{1AF4536C-D74E-44E7-B71F-2D8DC5111704}"/>
              </a:ext>
            </a:extLst>
          </p:cNvPr>
          <p:cNvCxnSpPr>
            <a:stCxn id="7" idx="2"/>
            <a:endCxn id="13" idx="0"/>
          </p:cNvCxnSpPr>
          <p:nvPr/>
        </p:nvCxnSpPr>
        <p:spPr>
          <a:xfrm flipH="1">
            <a:off x="2752405" y="4212991"/>
            <a:ext cx="874511"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7917EE5D-AD86-45C8-8516-43948440F3CC}"/>
              </a:ext>
            </a:extLst>
          </p:cNvPr>
          <p:cNvCxnSpPr>
            <a:stCxn id="7" idx="2"/>
            <a:endCxn id="14" idx="0"/>
          </p:cNvCxnSpPr>
          <p:nvPr/>
        </p:nvCxnSpPr>
        <p:spPr>
          <a:xfrm>
            <a:off x="3626916" y="4212991"/>
            <a:ext cx="874510"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13FD16BA-717C-4F21-82C0-E954989ACF19}"/>
              </a:ext>
            </a:extLst>
          </p:cNvPr>
          <p:cNvCxnSpPr>
            <a:stCxn id="6" idx="2"/>
            <a:endCxn id="15" idx="0"/>
          </p:cNvCxnSpPr>
          <p:nvPr/>
        </p:nvCxnSpPr>
        <p:spPr>
          <a:xfrm flipH="1">
            <a:off x="7147458" y="4212991"/>
            <a:ext cx="874511" cy="8826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25">
            <a:extLst>
              <a:ext uri="{FF2B5EF4-FFF2-40B4-BE49-F238E27FC236}">
                <a16:creationId xmlns:a16="http://schemas.microsoft.com/office/drawing/2014/main" id="{CBA9B56C-AC5E-498F-BC60-C27F6A3EE0BC}"/>
              </a:ext>
            </a:extLst>
          </p:cNvPr>
          <p:cNvCxnSpPr>
            <a:stCxn id="6" idx="2"/>
            <a:endCxn id="16" idx="0"/>
          </p:cNvCxnSpPr>
          <p:nvPr/>
        </p:nvCxnSpPr>
        <p:spPr>
          <a:xfrm>
            <a:off x="8021969" y="4212991"/>
            <a:ext cx="874510" cy="8734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7" name="TextBox 26">
            <a:extLst>
              <a:ext uri="{FF2B5EF4-FFF2-40B4-BE49-F238E27FC236}">
                <a16:creationId xmlns:a16="http://schemas.microsoft.com/office/drawing/2014/main" id="{58CA2785-8625-4A05-BFF8-45B13CFDB50A}"/>
              </a:ext>
            </a:extLst>
          </p:cNvPr>
          <p:cNvSpPr txBox="1"/>
          <p:nvPr/>
        </p:nvSpPr>
        <p:spPr>
          <a:xfrm>
            <a:off x="4104616" y="2714979"/>
            <a:ext cx="711605" cy="369332"/>
          </a:xfrm>
          <a:prstGeom prst="rect">
            <a:avLst/>
          </a:prstGeom>
          <a:noFill/>
        </p:spPr>
        <p:txBody>
          <a:bodyPr wrap="none" rtlCol="0">
            <a:spAutoFit/>
          </a:bodyPr>
          <a:lstStyle/>
          <a:p>
            <a:r>
              <a:rPr lang="es-ES" dirty="0" err="1"/>
              <a:t>Sunny</a:t>
            </a:r>
            <a:endParaRPr lang="en-US" dirty="0"/>
          </a:p>
        </p:txBody>
      </p:sp>
      <p:sp>
        <p:nvSpPr>
          <p:cNvPr id="28" name="TextBox 27">
            <a:extLst>
              <a:ext uri="{FF2B5EF4-FFF2-40B4-BE49-F238E27FC236}">
                <a16:creationId xmlns:a16="http://schemas.microsoft.com/office/drawing/2014/main" id="{4D03155B-14DA-4502-966C-F5672AD48B8B}"/>
              </a:ext>
            </a:extLst>
          </p:cNvPr>
          <p:cNvSpPr txBox="1"/>
          <p:nvPr/>
        </p:nvSpPr>
        <p:spPr>
          <a:xfrm>
            <a:off x="4897716" y="3057515"/>
            <a:ext cx="1005596" cy="369332"/>
          </a:xfrm>
          <a:prstGeom prst="rect">
            <a:avLst/>
          </a:prstGeom>
          <a:noFill/>
        </p:spPr>
        <p:txBody>
          <a:bodyPr wrap="none" rtlCol="0">
            <a:spAutoFit/>
          </a:bodyPr>
          <a:lstStyle/>
          <a:p>
            <a:r>
              <a:rPr lang="es-ES" dirty="0" err="1"/>
              <a:t>Overcast</a:t>
            </a:r>
            <a:endParaRPr lang="en-US" dirty="0"/>
          </a:p>
        </p:txBody>
      </p:sp>
      <p:sp>
        <p:nvSpPr>
          <p:cNvPr id="29" name="TextBox 28">
            <a:extLst>
              <a:ext uri="{FF2B5EF4-FFF2-40B4-BE49-F238E27FC236}">
                <a16:creationId xmlns:a16="http://schemas.microsoft.com/office/drawing/2014/main" id="{B2A94D58-7926-4276-985A-E9BB143A027D}"/>
              </a:ext>
            </a:extLst>
          </p:cNvPr>
          <p:cNvSpPr txBox="1"/>
          <p:nvPr/>
        </p:nvSpPr>
        <p:spPr>
          <a:xfrm>
            <a:off x="6871365" y="2722199"/>
            <a:ext cx="569771" cy="369332"/>
          </a:xfrm>
          <a:prstGeom prst="rect">
            <a:avLst/>
          </a:prstGeom>
          <a:noFill/>
        </p:spPr>
        <p:txBody>
          <a:bodyPr wrap="none" rtlCol="0">
            <a:spAutoFit/>
          </a:bodyPr>
          <a:lstStyle/>
          <a:p>
            <a:r>
              <a:rPr lang="es-ES" dirty="0"/>
              <a:t>Rain</a:t>
            </a:r>
            <a:endParaRPr lang="en-US" dirty="0"/>
          </a:p>
        </p:txBody>
      </p:sp>
      <p:sp>
        <p:nvSpPr>
          <p:cNvPr id="30" name="TextBox 29">
            <a:extLst>
              <a:ext uri="{FF2B5EF4-FFF2-40B4-BE49-F238E27FC236}">
                <a16:creationId xmlns:a16="http://schemas.microsoft.com/office/drawing/2014/main" id="{34994DC2-6D5C-4300-A9AB-62ADFF334DE2}"/>
              </a:ext>
            </a:extLst>
          </p:cNvPr>
          <p:cNvSpPr txBox="1"/>
          <p:nvPr/>
        </p:nvSpPr>
        <p:spPr>
          <a:xfrm>
            <a:off x="2493022" y="4446610"/>
            <a:ext cx="603050" cy="369332"/>
          </a:xfrm>
          <a:prstGeom prst="rect">
            <a:avLst/>
          </a:prstGeom>
          <a:noFill/>
        </p:spPr>
        <p:txBody>
          <a:bodyPr wrap="none" rtlCol="0">
            <a:spAutoFit/>
          </a:bodyPr>
          <a:lstStyle/>
          <a:p>
            <a:r>
              <a:rPr lang="es-ES" dirty="0"/>
              <a:t>High</a:t>
            </a:r>
            <a:endParaRPr lang="en-US" dirty="0"/>
          </a:p>
        </p:txBody>
      </p:sp>
      <p:sp>
        <p:nvSpPr>
          <p:cNvPr id="31" name="TextBox 30">
            <a:extLst>
              <a:ext uri="{FF2B5EF4-FFF2-40B4-BE49-F238E27FC236}">
                <a16:creationId xmlns:a16="http://schemas.microsoft.com/office/drawing/2014/main" id="{0AA40E95-782A-4F60-96AC-8F9D84853DB2}"/>
              </a:ext>
            </a:extLst>
          </p:cNvPr>
          <p:cNvSpPr txBox="1"/>
          <p:nvPr/>
        </p:nvSpPr>
        <p:spPr>
          <a:xfrm>
            <a:off x="4054453" y="4446610"/>
            <a:ext cx="867353" cy="369332"/>
          </a:xfrm>
          <a:prstGeom prst="rect">
            <a:avLst/>
          </a:prstGeom>
          <a:noFill/>
        </p:spPr>
        <p:txBody>
          <a:bodyPr wrap="none" rtlCol="0">
            <a:spAutoFit/>
          </a:bodyPr>
          <a:lstStyle/>
          <a:p>
            <a:r>
              <a:rPr lang="es-ES" dirty="0"/>
              <a:t>Normal</a:t>
            </a:r>
            <a:endParaRPr lang="en-US" dirty="0"/>
          </a:p>
        </p:txBody>
      </p:sp>
      <p:sp>
        <p:nvSpPr>
          <p:cNvPr id="32" name="TextBox 31">
            <a:extLst>
              <a:ext uri="{FF2B5EF4-FFF2-40B4-BE49-F238E27FC236}">
                <a16:creationId xmlns:a16="http://schemas.microsoft.com/office/drawing/2014/main" id="{7EA584D3-4DAD-40A1-BB5A-4949E91E53F0}"/>
              </a:ext>
            </a:extLst>
          </p:cNvPr>
          <p:cNvSpPr txBox="1"/>
          <p:nvPr/>
        </p:nvSpPr>
        <p:spPr>
          <a:xfrm>
            <a:off x="6735657" y="4444006"/>
            <a:ext cx="777970" cy="369332"/>
          </a:xfrm>
          <a:prstGeom prst="rect">
            <a:avLst/>
          </a:prstGeom>
          <a:noFill/>
        </p:spPr>
        <p:txBody>
          <a:bodyPr wrap="none" rtlCol="0">
            <a:spAutoFit/>
          </a:bodyPr>
          <a:lstStyle/>
          <a:p>
            <a:r>
              <a:rPr lang="es-ES" dirty="0" err="1"/>
              <a:t>Strong</a:t>
            </a:r>
            <a:endParaRPr lang="en-US" dirty="0"/>
          </a:p>
        </p:txBody>
      </p:sp>
      <p:sp>
        <p:nvSpPr>
          <p:cNvPr id="33" name="TextBox 32">
            <a:extLst>
              <a:ext uri="{FF2B5EF4-FFF2-40B4-BE49-F238E27FC236}">
                <a16:creationId xmlns:a16="http://schemas.microsoft.com/office/drawing/2014/main" id="{69A667DC-EF8B-4A17-97A7-83C1A10BF2AF}"/>
              </a:ext>
            </a:extLst>
          </p:cNvPr>
          <p:cNvSpPr txBox="1"/>
          <p:nvPr/>
        </p:nvSpPr>
        <p:spPr>
          <a:xfrm>
            <a:off x="8698276" y="4469671"/>
            <a:ext cx="740074" cy="369332"/>
          </a:xfrm>
          <a:prstGeom prst="rect">
            <a:avLst/>
          </a:prstGeom>
          <a:noFill/>
        </p:spPr>
        <p:txBody>
          <a:bodyPr wrap="none" rtlCol="0">
            <a:spAutoFit/>
          </a:bodyPr>
          <a:lstStyle/>
          <a:p>
            <a:r>
              <a:rPr lang="es-ES" dirty="0" err="1"/>
              <a:t>Weak</a:t>
            </a:r>
            <a:endParaRPr lang="en-US" dirty="0"/>
          </a:p>
        </p:txBody>
      </p:sp>
      <p:sp>
        <p:nvSpPr>
          <p:cNvPr id="34" name="TextBox 33">
            <a:extLst>
              <a:ext uri="{FF2B5EF4-FFF2-40B4-BE49-F238E27FC236}">
                <a16:creationId xmlns:a16="http://schemas.microsoft.com/office/drawing/2014/main" id="{A2884C20-693B-435C-98C0-2FE6DA80B260}"/>
              </a:ext>
            </a:extLst>
          </p:cNvPr>
          <p:cNvSpPr txBox="1"/>
          <p:nvPr/>
        </p:nvSpPr>
        <p:spPr>
          <a:xfrm>
            <a:off x="9438350" y="1891477"/>
            <a:ext cx="1892213" cy="400110"/>
          </a:xfrm>
          <a:prstGeom prst="rect">
            <a:avLst/>
          </a:prstGeom>
          <a:noFill/>
        </p:spPr>
        <p:txBody>
          <a:bodyPr wrap="square" rtlCol="0">
            <a:spAutoFit/>
          </a:bodyPr>
          <a:lstStyle/>
          <a:p>
            <a:r>
              <a:rPr lang="es-ES" sz="2000" dirty="0" err="1"/>
              <a:t>Today’s</a:t>
            </a:r>
            <a:r>
              <a:rPr lang="es-ES" sz="2000" dirty="0"/>
              <a:t> </a:t>
            </a:r>
            <a:r>
              <a:rPr lang="es-ES" sz="2000" dirty="0" err="1"/>
              <a:t>weather</a:t>
            </a:r>
            <a:r>
              <a:rPr lang="es-ES" sz="2000" dirty="0"/>
              <a:t>:</a:t>
            </a:r>
            <a:endParaRPr lang="en-US" sz="2000" dirty="0"/>
          </a:p>
        </p:txBody>
      </p:sp>
      <p:sp>
        <p:nvSpPr>
          <p:cNvPr id="35" name="TextBox 34">
            <a:extLst>
              <a:ext uri="{FF2B5EF4-FFF2-40B4-BE49-F238E27FC236}">
                <a16:creationId xmlns:a16="http://schemas.microsoft.com/office/drawing/2014/main" id="{6AFC84C9-A4F7-46FC-B91B-7385DC2FE9F8}"/>
              </a:ext>
            </a:extLst>
          </p:cNvPr>
          <p:cNvSpPr txBox="1"/>
          <p:nvPr/>
        </p:nvSpPr>
        <p:spPr>
          <a:xfrm>
            <a:off x="9492930" y="2318851"/>
            <a:ext cx="1607235" cy="830997"/>
          </a:xfrm>
          <a:prstGeom prst="rect">
            <a:avLst/>
          </a:prstGeom>
          <a:solidFill>
            <a:srgbClr val="FFFFFF"/>
          </a:solidFill>
          <a:ln>
            <a:solidFill>
              <a:schemeClr val="accent1"/>
            </a:solidFill>
            <a:prstDash val="lgDashDotDot"/>
          </a:ln>
          <a:effectLst/>
        </p:spPr>
        <p:txBody>
          <a:bodyPr wrap="none" rtlCol="0">
            <a:spAutoFit/>
          </a:bodyPr>
          <a:lstStyle/>
          <a:p>
            <a:r>
              <a:rPr lang="es-ES" sz="1600" dirty="0"/>
              <a:t>Outlook: </a:t>
            </a:r>
            <a:r>
              <a:rPr lang="en-US" sz="1600" dirty="0"/>
              <a:t>overcast</a:t>
            </a:r>
          </a:p>
          <a:p>
            <a:r>
              <a:rPr lang="es-ES" sz="1600" dirty="0" err="1"/>
              <a:t>Humidity</a:t>
            </a:r>
            <a:r>
              <a:rPr lang="es-ES" sz="1600" dirty="0"/>
              <a:t>: </a:t>
            </a:r>
            <a:r>
              <a:rPr lang="es-ES" sz="1600" dirty="0" err="1"/>
              <a:t>high</a:t>
            </a:r>
            <a:endParaRPr lang="es-ES" sz="1600" dirty="0"/>
          </a:p>
          <a:p>
            <a:r>
              <a:rPr lang="es-ES" sz="1600" dirty="0" err="1"/>
              <a:t>Wind</a:t>
            </a:r>
            <a:r>
              <a:rPr lang="es-ES" sz="1600" dirty="0"/>
              <a:t>: </a:t>
            </a:r>
            <a:r>
              <a:rPr lang="es-ES" sz="1600" dirty="0" err="1"/>
              <a:t>strong</a:t>
            </a:r>
            <a:endParaRPr lang="en-US" sz="1600" dirty="0"/>
          </a:p>
        </p:txBody>
      </p:sp>
      <p:sp>
        <p:nvSpPr>
          <p:cNvPr id="36" name="TextBox 35">
            <a:extLst>
              <a:ext uri="{FF2B5EF4-FFF2-40B4-BE49-F238E27FC236}">
                <a16:creationId xmlns:a16="http://schemas.microsoft.com/office/drawing/2014/main" id="{18E2AD29-A57C-452D-9ACD-FFB67574979D}"/>
              </a:ext>
            </a:extLst>
          </p:cNvPr>
          <p:cNvSpPr txBox="1"/>
          <p:nvPr/>
        </p:nvSpPr>
        <p:spPr>
          <a:xfrm>
            <a:off x="9492929" y="2321535"/>
            <a:ext cx="1607235" cy="830997"/>
          </a:xfrm>
          <a:prstGeom prst="rect">
            <a:avLst/>
          </a:prstGeom>
          <a:solidFill>
            <a:srgbClr val="FFFFFF"/>
          </a:solidFill>
          <a:ln>
            <a:solidFill>
              <a:schemeClr val="accent1"/>
            </a:solidFill>
            <a:prstDash val="lgDashDotDot"/>
          </a:ln>
          <a:effectLst/>
        </p:spPr>
        <p:txBody>
          <a:bodyPr wrap="square" rtlCol="0">
            <a:spAutoFit/>
          </a:bodyPr>
          <a:lstStyle/>
          <a:p>
            <a:r>
              <a:rPr lang="es-ES" sz="1600" dirty="0"/>
              <a:t>Outlook: </a:t>
            </a:r>
            <a:r>
              <a:rPr lang="en-US" sz="1600" dirty="0"/>
              <a:t>sunny</a:t>
            </a:r>
          </a:p>
          <a:p>
            <a:r>
              <a:rPr lang="es-ES" sz="1600" dirty="0" err="1"/>
              <a:t>Humidity</a:t>
            </a:r>
            <a:r>
              <a:rPr lang="es-ES" sz="1600" dirty="0"/>
              <a:t>: </a:t>
            </a:r>
            <a:r>
              <a:rPr lang="es-ES" sz="1600" dirty="0" err="1"/>
              <a:t>high</a:t>
            </a:r>
            <a:endParaRPr lang="es-ES" sz="1600" dirty="0"/>
          </a:p>
          <a:p>
            <a:r>
              <a:rPr lang="es-ES" sz="1600" dirty="0" err="1"/>
              <a:t>Wind</a:t>
            </a:r>
            <a:r>
              <a:rPr lang="es-ES" sz="1600" dirty="0"/>
              <a:t>: </a:t>
            </a:r>
            <a:r>
              <a:rPr lang="es-ES" sz="1600" dirty="0" err="1"/>
              <a:t>weak</a:t>
            </a:r>
            <a:endParaRPr lang="en-US" sz="1600" dirty="0"/>
          </a:p>
        </p:txBody>
      </p:sp>
      <p:sp>
        <p:nvSpPr>
          <p:cNvPr id="37" name="TextBox 36">
            <a:extLst>
              <a:ext uri="{FF2B5EF4-FFF2-40B4-BE49-F238E27FC236}">
                <a16:creationId xmlns:a16="http://schemas.microsoft.com/office/drawing/2014/main" id="{FC5F4094-0946-4394-A1E7-F3E52C33E1A9}"/>
              </a:ext>
            </a:extLst>
          </p:cNvPr>
          <p:cNvSpPr txBox="1"/>
          <p:nvPr/>
        </p:nvSpPr>
        <p:spPr>
          <a:xfrm>
            <a:off x="9492929" y="2318851"/>
            <a:ext cx="1607235" cy="830997"/>
          </a:xfrm>
          <a:prstGeom prst="rect">
            <a:avLst/>
          </a:prstGeom>
          <a:solidFill>
            <a:srgbClr val="FFFFFF"/>
          </a:solidFill>
          <a:ln>
            <a:solidFill>
              <a:schemeClr val="accent1"/>
            </a:solidFill>
            <a:prstDash val="lgDashDotDot"/>
          </a:ln>
          <a:effectLst/>
        </p:spPr>
        <p:txBody>
          <a:bodyPr wrap="square" rtlCol="0">
            <a:spAutoFit/>
          </a:bodyPr>
          <a:lstStyle/>
          <a:p>
            <a:r>
              <a:rPr lang="es-ES" sz="1600" dirty="0"/>
              <a:t>Outlook: </a:t>
            </a:r>
            <a:r>
              <a:rPr lang="en-US" sz="1600" dirty="0"/>
              <a:t>rain</a:t>
            </a:r>
          </a:p>
          <a:p>
            <a:r>
              <a:rPr lang="es-ES" sz="1600" dirty="0" err="1"/>
              <a:t>Humidity</a:t>
            </a:r>
            <a:r>
              <a:rPr lang="es-ES" sz="1600" dirty="0"/>
              <a:t>: normal</a:t>
            </a:r>
          </a:p>
          <a:p>
            <a:r>
              <a:rPr lang="es-ES" sz="1600" dirty="0" err="1"/>
              <a:t>Wind</a:t>
            </a:r>
            <a:r>
              <a:rPr lang="es-ES" sz="1600" dirty="0"/>
              <a:t>: </a:t>
            </a:r>
            <a:r>
              <a:rPr lang="es-ES" sz="1600" dirty="0" err="1"/>
              <a:t>weak</a:t>
            </a:r>
            <a:endParaRPr lang="en-US" sz="1600" dirty="0"/>
          </a:p>
        </p:txBody>
      </p:sp>
    </p:spTree>
    <p:extLst>
      <p:ext uri="{BB962C8B-B14F-4D97-AF65-F5344CB8AC3E}">
        <p14:creationId xmlns:p14="http://schemas.microsoft.com/office/powerpoint/2010/main" val="1125955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2000"/>
                                        <p:tgtEl>
                                          <p:spTgt spid="12"/>
                                        </p:tgtEl>
                                      </p:cBhvr>
                                    </p:animEffect>
                                  </p:childTnLst>
                                </p:cTn>
                              </p:par>
                            </p:childTnLst>
                          </p:cTn>
                        </p:par>
                        <p:par>
                          <p:cTn id="12" fill="hold">
                            <p:stCondLst>
                              <p:cond delay="2500"/>
                            </p:stCondLst>
                            <p:childTnLst>
                              <p:par>
                                <p:cTn id="13" presetID="7" presetClass="emph" presetSubtype="2" autoRev="1" fill="hold" grpId="2" nodeType="afterEffect">
                                  <p:stCondLst>
                                    <p:cond delay="0"/>
                                  </p:stCondLst>
                                  <p:childTnLst>
                                    <p:animClr clrSpc="rgb" dir="cw">
                                      <p:cBhvr>
                                        <p:cTn id="14" dur="2000" fill="hold"/>
                                        <p:tgtEl>
                                          <p:spTgt spid="12"/>
                                        </p:tgtEl>
                                        <p:attrNameLst>
                                          <p:attrName>stroke.color</p:attrName>
                                        </p:attrNameLst>
                                      </p:cBhvr>
                                      <p:to>
                                        <a:schemeClr val="accent2"/>
                                      </p:to>
                                    </p:animClr>
                                    <p:set>
                                      <p:cBhvr>
                                        <p:cTn id="15" dur="2000" fill="hold"/>
                                        <p:tgtEl>
                                          <p:spTgt spid="12"/>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randombar(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par>
                          <p:cTn id="42" fill="hold">
                            <p:stCondLst>
                              <p:cond delay="500"/>
                            </p:stCondLst>
                            <p:childTnLst>
                              <p:par>
                                <p:cTn id="43" presetID="21" presetClass="entr" presetSubtype="1"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heel(1)">
                                      <p:cBhvr>
                                        <p:cTn id="45" dur="2000"/>
                                        <p:tgtEl>
                                          <p:spTgt spid="13"/>
                                        </p:tgtEl>
                                      </p:cBhvr>
                                    </p:animEffect>
                                  </p:childTnLst>
                                </p:cTn>
                              </p:par>
                            </p:childTnLst>
                          </p:cTn>
                        </p:par>
                        <p:par>
                          <p:cTn id="46" fill="hold">
                            <p:stCondLst>
                              <p:cond delay="2500"/>
                            </p:stCondLst>
                            <p:childTnLst>
                              <p:par>
                                <p:cTn id="47" presetID="7" presetClass="emph" presetSubtype="2" autoRev="1" fill="hold" nodeType="afterEffect">
                                  <p:stCondLst>
                                    <p:cond delay="0"/>
                                  </p:stCondLst>
                                  <p:childTnLst>
                                    <p:animClr clrSpc="rgb" dir="cw">
                                      <p:cBhvr>
                                        <p:cTn id="48" dur="2000" fill="hold"/>
                                        <p:tgtEl>
                                          <p:spTgt spid="13"/>
                                        </p:tgtEl>
                                        <p:attrNameLst>
                                          <p:attrName>stroke.color</p:attrName>
                                        </p:attrNameLst>
                                      </p:cBhvr>
                                      <p:to>
                                        <a:schemeClr val="accent2"/>
                                      </p:to>
                                    </p:animClr>
                                    <p:set>
                                      <p:cBhvr>
                                        <p:cTn id="49" dur="2000" fill="hold"/>
                                        <p:tgtEl>
                                          <p:spTgt spid="13"/>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1000"/>
                                        <p:tgtEl>
                                          <p:spTgt spid="11"/>
                                        </p:tgtEl>
                                      </p:cBhvr>
                                    </p:animEffect>
                                    <p:anim calcmode="lin" valueType="num">
                                      <p:cBhvr>
                                        <p:cTn id="65" dur="1000" fill="hold"/>
                                        <p:tgtEl>
                                          <p:spTgt spid="11"/>
                                        </p:tgtEl>
                                        <p:attrNameLst>
                                          <p:attrName>ppt_x</p:attrName>
                                        </p:attrNameLst>
                                      </p:cBhvr>
                                      <p:tavLst>
                                        <p:tav tm="0">
                                          <p:val>
                                            <p:strVal val="#ppt_x"/>
                                          </p:val>
                                        </p:tav>
                                        <p:tav tm="100000">
                                          <p:val>
                                            <p:strVal val="#ppt_x"/>
                                          </p:val>
                                        </p:tav>
                                      </p:tavLst>
                                    </p:anim>
                                    <p:anim calcmode="lin" valueType="num">
                                      <p:cBhvr>
                                        <p:cTn id="66" dur="1000" fill="hold"/>
                                        <p:tgtEl>
                                          <p:spTgt spid="1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1000"/>
                                        <p:tgtEl>
                                          <p:spTgt spid="6"/>
                                        </p:tgtEl>
                                      </p:cBhvr>
                                    </p:animEffect>
                                    <p:anim calcmode="lin" valueType="num">
                                      <p:cBhvr>
                                        <p:cTn id="70" dur="1000" fill="hold"/>
                                        <p:tgtEl>
                                          <p:spTgt spid="6"/>
                                        </p:tgtEl>
                                        <p:attrNameLst>
                                          <p:attrName>ppt_x</p:attrName>
                                        </p:attrNameLst>
                                      </p:cBhvr>
                                      <p:tavLst>
                                        <p:tav tm="0">
                                          <p:val>
                                            <p:strVal val="#ppt_x"/>
                                          </p:val>
                                        </p:tav>
                                        <p:tav tm="100000">
                                          <p:val>
                                            <p:strVal val="#ppt_x"/>
                                          </p:val>
                                        </p:tav>
                                      </p:tavLst>
                                    </p:anim>
                                    <p:anim calcmode="lin" valueType="num">
                                      <p:cBhvr>
                                        <p:cTn id="71" dur="1000" fill="hold"/>
                                        <p:tgtEl>
                                          <p:spTgt spid="6"/>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fade">
                                      <p:cBhvr>
                                        <p:cTn id="79" dur="1000"/>
                                        <p:tgtEl>
                                          <p:spTgt spid="32"/>
                                        </p:tgtEl>
                                      </p:cBhvr>
                                    </p:animEffect>
                                    <p:anim calcmode="lin" valueType="num">
                                      <p:cBhvr>
                                        <p:cTn id="80" dur="1000" fill="hold"/>
                                        <p:tgtEl>
                                          <p:spTgt spid="32"/>
                                        </p:tgtEl>
                                        <p:attrNameLst>
                                          <p:attrName>ppt_x</p:attrName>
                                        </p:attrNameLst>
                                      </p:cBhvr>
                                      <p:tavLst>
                                        <p:tav tm="0">
                                          <p:val>
                                            <p:strVal val="#ppt_x"/>
                                          </p:val>
                                        </p:tav>
                                        <p:tav tm="100000">
                                          <p:val>
                                            <p:strVal val="#ppt_x"/>
                                          </p:val>
                                        </p:tav>
                                      </p:tavLst>
                                    </p:anim>
                                    <p:anim calcmode="lin" valueType="num">
                                      <p:cBhvr>
                                        <p:cTn id="81" dur="1000" fill="hold"/>
                                        <p:tgtEl>
                                          <p:spTgt spid="3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1000"/>
                                        <p:tgtEl>
                                          <p:spTgt spid="33"/>
                                        </p:tgtEl>
                                      </p:cBhvr>
                                    </p:animEffect>
                                    <p:anim calcmode="lin" valueType="num">
                                      <p:cBhvr>
                                        <p:cTn id="85" dur="1000" fill="hold"/>
                                        <p:tgtEl>
                                          <p:spTgt spid="33"/>
                                        </p:tgtEl>
                                        <p:attrNameLst>
                                          <p:attrName>ppt_x</p:attrName>
                                        </p:attrNameLst>
                                      </p:cBhvr>
                                      <p:tavLst>
                                        <p:tav tm="0">
                                          <p:val>
                                            <p:strVal val="#ppt_x"/>
                                          </p:val>
                                        </p:tav>
                                        <p:tav tm="100000">
                                          <p:val>
                                            <p:strVal val="#ppt_x"/>
                                          </p:val>
                                        </p:tav>
                                      </p:tavLst>
                                    </p:anim>
                                    <p:anim calcmode="lin" valueType="num">
                                      <p:cBhvr>
                                        <p:cTn id="86" dur="1000" fill="hold"/>
                                        <p:tgtEl>
                                          <p:spTgt spid="33"/>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1000"/>
                                        <p:tgtEl>
                                          <p:spTgt spid="26"/>
                                        </p:tgtEl>
                                      </p:cBhvr>
                                    </p:animEffect>
                                    <p:anim calcmode="lin" valueType="num">
                                      <p:cBhvr>
                                        <p:cTn id="90" dur="1000" fill="hold"/>
                                        <p:tgtEl>
                                          <p:spTgt spid="26"/>
                                        </p:tgtEl>
                                        <p:attrNameLst>
                                          <p:attrName>ppt_x</p:attrName>
                                        </p:attrNameLst>
                                      </p:cBhvr>
                                      <p:tavLst>
                                        <p:tav tm="0">
                                          <p:val>
                                            <p:strVal val="#ppt_x"/>
                                          </p:val>
                                        </p:tav>
                                        <p:tav tm="100000">
                                          <p:val>
                                            <p:strVal val="#ppt_x"/>
                                          </p:val>
                                        </p:tav>
                                      </p:tavLst>
                                    </p:anim>
                                    <p:anim calcmode="lin" valueType="num">
                                      <p:cBhvr>
                                        <p:cTn id="91" dur="1000" fill="hold"/>
                                        <p:tgtEl>
                                          <p:spTgt spid="26"/>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1000"/>
                                        <p:tgtEl>
                                          <p:spTgt spid="15"/>
                                        </p:tgtEl>
                                      </p:cBhvr>
                                    </p:animEffect>
                                    <p:anim calcmode="lin" valueType="num">
                                      <p:cBhvr>
                                        <p:cTn id="95" dur="1000" fill="hold"/>
                                        <p:tgtEl>
                                          <p:spTgt spid="15"/>
                                        </p:tgtEl>
                                        <p:attrNameLst>
                                          <p:attrName>ppt_x</p:attrName>
                                        </p:attrNameLst>
                                      </p:cBhvr>
                                      <p:tavLst>
                                        <p:tav tm="0">
                                          <p:val>
                                            <p:strVal val="#ppt_x"/>
                                          </p:val>
                                        </p:tav>
                                        <p:tav tm="100000">
                                          <p:val>
                                            <p:strVal val="#ppt_x"/>
                                          </p:val>
                                        </p:tav>
                                      </p:tavLst>
                                    </p:anim>
                                    <p:anim calcmode="lin" valueType="num">
                                      <p:cBhvr>
                                        <p:cTn id="96" dur="1000" fill="hold"/>
                                        <p:tgtEl>
                                          <p:spTgt spid="1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par>
                                <p:cTn id="102" presetID="14" presetClass="entr" presetSubtype="1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randombar(horizontal)">
                                      <p:cBhvr>
                                        <p:cTn id="104" dur="500"/>
                                        <p:tgtEl>
                                          <p:spTgt spid="37"/>
                                        </p:tgtEl>
                                      </p:cBhvr>
                                    </p:animEffect>
                                  </p:childTnLst>
                                </p:cTn>
                              </p:par>
                            </p:childTnLst>
                          </p:cTn>
                        </p:par>
                      </p:childTnLst>
                    </p:cTn>
                  </p:par>
                  <p:par>
                    <p:cTn id="105" fill="hold">
                      <p:stCondLst>
                        <p:cond delay="indefinite"/>
                      </p:stCondLst>
                      <p:childTnLst>
                        <p:par>
                          <p:cTn id="106" fill="hold">
                            <p:stCondLst>
                              <p:cond delay="0"/>
                            </p:stCondLst>
                            <p:childTnLst>
                              <p:par>
                                <p:cTn id="107" presetID="7" presetClass="emph" presetSubtype="2" autoRev="1" fill="hold" nodeType="clickEffect">
                                  <p:stCondLst>
                                    <p:cond delay="0"/>
                                  </p:stCondLst>
                                  <p:childTnLst>
                                    <p:animClr clrSpc="rgb" dir="cw">
                                      <p:cBhvr>
                                        <p:cTn id="108" dur="2000" fill="hold"/>
                                        <p:tgtEl>
                                          <p:spTgt spid="16"/>
                                        </p:tgtEl>
                                        <p:attrNameLst>
                                          <p:attrName>stroke.color</p:attrName>
                                        </p:attrNameLst>
                                      </p:cBhvr>
                                      <p:to>
                                        <a:schemeClr val="accent2"/>
                                      </p:to>
                                    </p:animClr>
                                    <p:set>
                                      <p:cBhvr>
                                        <p:cTn id="109"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2" grpId="2" animBg="1"/>
      <p:bldP spid="13" grpId="0" animBg="1"/>
      <p:bldP spid="14" grpId="0" animBg="1"/>
      <p:bldP spid="15" grpId="0" animBg="1"/>
      <p:bldP spid="16" grpId="0" animBg="1"/>
      <p:bldP spid="30" grpId="0"/>
      <p:bldP spid="31" grpId="0"/>
      <p:bldP spid="32" grpId="0"/>
      <p:bldP spid="33" grpId="0"/>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5BE4-E794-42E3-B101-52B4088075AF}"/>
              </a:ext>
            </a:extLst>
          </p:cNvPr>
          <p:cNvSpPr>
            <a:spLocks noGrp="1"/>
          </p:cNvSpPr>
          <p:nvPr>
            <p:ph type="title"/>
          </p:nvPr>
        </p:nvSpPr>
        <p:spPr/>
        <p:txBody>
          <a:bodyPr/>
          <a:lstStyle/>
          <a:p>
            <a:pPr algn="ctr"/>
            <a:r>
              <a:rPr lang="en-GB" dirty="0"/>
              <a:t>Pros and cons</a:t>
            </a:r>
            <a:endParaRPr lang="en-US" dirty="0"/>
          </a:p>
        </p:txBody>
      </p:sp>
      <p:sp>
        <p:nvSpPr>
          <p:cNvPr id="3" name="Text Placeholder 2">
            <a:extLst>
              <a:ext uri="{FF2B5EF4-FFF2-40B4-BE49-F238E27FC236}">
                <a16:creationId xmlns:a16="http://schemas.microsoft.com/office/drawing/2014/main" id="{B8345F90-AA07-4E0A-947E-0A412407B4C0}"/>
              </a:ext>
            </a:extLst>
          </p:cNvPr>
          <p:cNvSpPr>
            <a:spLocks noGrp="1"/>
          </p:cNvSpPr>
          <p:nvPr>
            <p:ph type="body" idx="1"/>
          </p:nvPr>
        </p:nvSpPr>
        <p:spPr/>
        <p:txBody>
          <a:bodyPr/>
          <a:lstStyle/>
          <a:p>
            <a:pPr algn="ctr"/>
            <a:r>
              <a:rPr lang="en-GB" dirty="0"/>
              <a:t>Pros</a:t>
            </a:r>
            <a:endParaRPr lang="en-US" dirty="0"/>
          </a:p>
        </p:txBody>
      </p:sp>
      <p:sp>
        <p:nvSpPr>
          <p:cNvPr id="4" name="Content Placeholder 3">
            <a:extLst>
              <a:ext uri="{FF2B5EF4-FFF2-40B4-BE49-F238E27FC236}">
                <a16:creationId xmlns:a16="http://schemas.microsoft.com/office/drawing/2014/main" id="{16E41B12-BF31-4F8A-A525-382D6974AAD8}"/>
              </a:ext>
            </a:extLst>
          </p:cNvPr>
          <p:cNvSpPr>
            <a:spLocks noGrp="1"/>
          </p:cNvSpPr>
          <p:nvPr>
            <p:ph sz="half" idx="2"/>
          </p:nvPr>
        </p:nvSpPr>
        <p:spPr/>
        <p:txBody>
          <a:bodyPr>
            <a:normAutofit/>
          </a:bodyPr>
          <a:lstStyle/>
          <a:p>
            <a:r>
              <a:rPr lang="en-GB" sz="1800" dirty="0"/>
              <a:t>Easy to understand and visualise</a:t>
            </a:r>
          </a:p>
          <a:p>
            <a:r>
              <a:rPr lang="en-GB" sz="1800" dirty="0"/>
              <a:t>Does not require a lot of computation</a:t>
            </a:r>
          </a:p>
          <a:p>
            <a:r>
              <a:rPr lang="en-GB" sz="1800" dirty="0"/>
              <a:t>Able to handle categorical and continuous data</a:t>
            </a:r>
          </a:p>
          <a:p>
            <a:r>
              <a:rPr lang="en-GB" sz="1800" dirty="0"/>
              <a:t>Can deal with non-linear data</a:t>
            </a:r>
          </a:p>
          <a:p>
            <a:r>
              <a:rPr lang="en-GB" sz="1800" dirty="0"/>
              <a:t>Reveals the important characteristics to predict</a:t>
            </a:r>
          </a:p>
          <a:p>
            <a:r>
              <a:rPr lang="en-GB" sz="1800" dirty="0"/>
              <a:t>No need for technical knowledge in the data</a:t>
            </a:r>
          </a:p>
          <a:p>
            <a:endParaRPr lang="en-GB" sz="1800" dirty="0"/>
          </a:p>
        </p:txBody>
      </p:sp>
      <p:sp>
        <p:nvSpPr>
          <p:cNvPr id="5" name="Text Placeholder 4">
            <a:extLst>
              <a:ext uri="{FF2B5EF4-FFF2-40B4-BE49-F238E27FC236}">
                <a16:creationId xmlns:a16="http://schemas.microsoft.com/office/drawing/2014/main" id="{7C365443-D584-4E49-9E47-8A991C5C64CE}"/>
              </a:ext>
            </a:extLst>
          </p:cNvPr>
          <p:cNvSpPr>
            <a:spLocks noGrp="1"/>
          </p:cNvSpPr>
          <p:nvPr>
            <p:ph type="body" sz="quarter" idx="3"/>
          </p:nvPr>
        </p:nvSpPr>
        <p:spPr/>
        <p:txBody>
          <a:bodyPr/>
          <a:lstStyle/>
          <a:p>
            <a:pPr algn="ctr"/>
            <a:r>
              <a:rPr lang="en-GB" dirty="0"/>
              <a:t>Cons</a:t>
            </a:r>
            <a:endParaRPr lang="en-US" dirty="0"/>
          </a:p>
        </p:txBody>
      </p:sp>
      <p:sp>
        <p:nvSpPr>
          <p:cNvPr id="6" name="Content Placeholder 5">
            <a:extLst>
              <a:ext uri="{FF2B5EF4-FFF2-40B4-BE49-F238E27FC236}">
                <a16:creationId xmlns:a16="http://schemas.microsoft.com/office/drawing/2014/main" id="{28369F63-A76E-4DEF-96BC-A5E393E64715}"/>
              </a:ext>
            </a:extLst>
          </p:cNvPr>
          <p:cNvSpPr>
            <a:spLocks noGrp="1"/>
          </p:cNvSpPr>
          <p:nvPr>
            <p:ph sz="quarter" idx="4"/>
          </p:nvPr>
        </p:nvSpPr>
        <p:spPr/>
        <p:txBody>
          <a:bodyPr>
            <a:normAutofit/>
          </a:bodyPr>
          <a:lstStyle/>
          <a:p>
            <a:r>
              <a:rPr lang="en-GB" sz="1800" dirty="0"/>
              <a:t>Robustly estimate a continuous value</a:t>
            </a:r>
          </a:p>
          <a:p>
            <a:r>
              <a:rPr lang="en-GB" sz="1800" dirty="0"/>
              <a:t>Very prone to overfitting</a:t>
            </a:r>
          </a:p>
          <a:p>
            <a:r>
              <a:rPr lang="en-GB" sz="1800" dirty="0"/>
              <a:t>Ignore relationship between variables</a:t>
            </a:r>
          </a:p>
          <a:p>
            <a:r>
              <a:rPr lang="en-GB" sz="1800" dirty="0"/>
              <a:t>Can be computationally expensive to train</a:t>
            </a:r>
          </a:p>
          <a:p>
            <a:endParaRPr lang="en-US" sz="1800" dirty="0"/>
          </a:p>
        </p:txBody>
      </p:sp>
    </p:spTree>
    <p:extLst>
      <p:ext uri="{BB962C8B-B14F-4D97-AF65-F5344CB8AC3E}">
        <p14:creationId xmlns:p14="http://schemas.microsoft.com/office/powerpoint/2010/main" val="16081538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AE0E-9D47-4B15-B5D7-F81CA2BDB645}"/>
              </a:ext>
            </a:extLst>
          </p:cNvPr>
          <p:cNvSpPr>
            <a:spLocks noGrp="1"/>
          </p:cNvSpPr>
          <p:nvPr>
            <p:ph type="title"/>
          </p:nvPr>
        </p:nvSpPr>
        <p:spPr>
          <a:xfrm>
            <a:off x="1143001" y="2689715"/>
            <a:ext cx="9905998" cy="1478570"/>
          </a:xfrm>
        </p:spPr>
        <p:txBody>
          <a:bodyPr/>
          <a:lstStyle/>
          <a:p>
            <a:r>
              <a:rPr lang="en-GB" dirty="0"/>
              <a:t>Live coding</a:t>
            </a:r>
            <a:r>
              <a:rPr lang="es-ES" dirty="0"/>
              <a:t>: </a:t>
            </a:r>
            <a:r>
              <a:rPr lang="en-GB" dirty="0"/>
              <a:t>titanic survival - Decision tree</a:t>
            </a:r>
            <a:endParaRPr lang="en-US" dirty="0"/>
          </a:p>
        </p:txBody>
      </p:sp>
    </p:spTree>
    <p:extLst>
      <p:ext uri="{BB962C8B-B14F-4D97-AF65-F5344CB8AC3E}">
        <p14:creationId xmlns:p14="http://schemas.microsoft.com/office/powerpoint/2010/main" val="53077977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7FA5-1280-47C6-A7F3-56691ACA32F5}"/>
              </a:ext>
            </a:extLst>
          </p:cNvPr>
          <p:cNvSpPr>
            <a:spLocks noGrp="1"/>
          </p:cNvSpPr>
          <p:nvPr>
            <p:ph type="title"/>
          </p:nvPr>
        </p:nvSpPr>
        <p:spPr/>
        <p:txBody>
          <a:bodyPr/>
          <a:lstStyle/>
          <a:p>
            <a:r>
              <a:rPr lang="en-GB" dirty="0"/>
              <a:t>Bibliography and sources</a:t>
            </a:r>
          </a:p>
        </p:txBody>
      </p:sp>
      <p:sp>
        <p:nvSpPr>
          <p:cNvPr id="3" name="Content Placeholder 2">
            <a:extLst>
              <a:ext uri="{FF2B5EF4-FFF2-40B4-BE49-F238E27FC236}">
                <a16:creationId xmlns:a16="http://schemas.microsoft.com/office/drawing/2014/main" id="{0589752C-4262-4950-9162-D0611213C7F3}"/>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17569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A8D36030-6E6D-DA46-B8C9-65DC6BEB57C3}" vid="{2AB8E03C-A388-234F-952C-8AD9927CC7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MUDSS_Workshop_Template_21-22</Template>
  <TotalTime>1630</TotalTime>
  <Words>1227</Words>
  <Application>Microsoft Office PowerPoint</Application>
  <PresentationFormat>Widescreen</PresentationFormat>
  <Paragraphs>108</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Avenir Next</vt:lpstr>
      <vt:lpstr>Arial</vt:lpstr>
      <vt:lpstr>Calibri</vt:lpstr>
      <vt:lpstr>Tw Cen MT</vt:lpstr>
      <vt:lpstr>Circuit</vt:lpstr>
      <vt:lpstr>PowerPoint Presentation</vt:lpstr>
      <vt:lpstr>How probable would you survive in titanic</vt:lpstr>
      <vt:lpstr>overview</vt:lpstr>
      <vt:lpstr>PowerPoint Presentation</vt:lpstr>
      <vt:lpstr>Decision Tree?</vt:lpstr>
      <vt:lpstr>Decision tree for playing tennis</vt:lpstr>
      <vt:lpstr>Pros and cons</vt:lpstr>
      <vt:lpstr>Live coding: titanic survival - Decision tree</vt:lpstr>
      <vt:lpstr>Bibliography and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Lifeng Qiu</dc:creator>
  <cp:lastModifiedBy>Lifeng Qiu</cp:lastModifiedBy>
  <cp:revision>16</cp:revision>
  <dcterms:created xsi:type="dcterms:W3CDTF">2022-01-14T21:16:16Z</dcterms:created>
  <dcterms:modified xsi:type="dcterms:W3CDTF">2022-01-16T15:47:20Z</dcterms:modified>
</cp:coreProperties>
</file>