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8" r:id="rId3"/>
    <p:sldId id="260" r:id="rId4"/>
    <p:sldId id="261" r:id="rId5"/>
    <p:sldId id="262" r:id="rId6"/>
    <p:sldId id="263" r:id="rId7"/>
    <p:sldId id="264" r:id="rId8"/>
    <p:sldId id="265" r:id="rId9"/>
    <p:sldId id="266" r:id="rId10"/>
    <p:sldId id="267" r:id="rId11"/>
    <p:sldId id="269" r:id="rId12"/>
    <p:sldId id="27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gsO1B3PxuK7F4XI2Op/As+CHUs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82" autoAdjust="0"/>
  </p:normalViewPr>
  <p:slideViewPr>
    <p:cSldViewPr snapToGrid="0">
      <p:cViewPr varScale="1">
        <p:scale>
          <a:sx n="88" d="100"/>
          <a:sy n="88" d="100"/>
        </p:scale>
        <p:origin x="14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2613490" y="906"/>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dirty="0"/>
        </a:p>
      </dsp:txBody>
      <dsp:txXfrm>
        <a:off x="2816025" y="203441"/>
        <a:ext cx="977925" cy="977925"/>
      </dsp:txXfrm>
    </dsp:sp>
    <dsp:sp modelId="{055CB64B-802B-45D3-8DF6-798EF262280D}">
      <dsp:nvSpPr>
        <dsp:cNvPr id="0" name=""/>
        <dsp:cNvSpPr/>
      </dsp:nvSpPr>
      <dsp:spPr>
        <a:xfrm rot="2160000">
          <a:off x="3952611" y="1062855"/>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3963123" y="1123853"/>
        <a:ext cx="256871" cy="280056"/>
      </dsp:txXfrm>
    </dsp:sp>
    <dsp:sp modelId="{B99A717E-6875-46C4-93BD-02F76F4C7222}">
      <dsp:nvSpPr>
        <dsp:cNvPr id="0" name=""/>
        <dsp:cNvSpPr/>
      </dsp:nvSpPr>
      <dsp:spPr>
        <a:xfrm>
          <a:off x="4292499" y="1220778"/>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4495034" y="1423313"/>
        <a:ext cx="977925" cy="977925"/>
      </dsp:txXfrm>
    </dsp:sp>
    <dsp:sp modelId="{A3B8EF27-070F-41BB-AB16-AA20761005A1}">
      <dsp:nvSpPr>
        <dsp:cNvPr id="0" name=""/>
        <dsp:cNvSpPr/>
      </dsp:nvSpPr>
      <dsp:spPr>
        <a:xfrm rot="6480000">
          <a:off x="4483065" y="2655915"/>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4555118" y="2696918"/>
        <a:ext cx="256871" cy="280056"/>
      </dsp:txXfrm>
    </dsp:sp>
    <dsp:sp modelId="{134C2103-362F-48D4-96DA-BDE499CBC320}">
      <dsp:nvSpPr>
        <dsp:cNvPr id="0" name=""/>
        <dsp:cNvSpPr/>
      </dsp:nvSpPr>
      <dsp:spPr>
        <a:xfrm>
          <a:off x="3651175" y="3194571"/>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3853710" y="3397106"/>
        <a:ext cx="977925" cy="977925"/>
      </dsp:txXfrm>
    </dsp:sp>
    <dsp:sp modelId="{A544EBAA-22E2-4148-9763-9BD8EDE01FA1}">
      <dsp:nvSpPr>
        <dsp:cNvPr id="0" name=""/>
        <dsp:cNvSpPr/>
      </dsp:nvSpPr>
      <dsp:spPr>
        <a:xfrm rot="10800000">
          <a:off x="3131894" y="3652689"/>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3241981" y="3746041"/>
        <a:ext cx="256871" cy="280056"/>
      </dsp:txXfrm>
    </dsp:sp>
    <dsp:sp modelId="{CCCE5FE4-A079-4A90-B5D9-DC004E46B293}">
      <dsp:nvSpPr>
        <dsp:cNvPr id="0" name=""/>
        <dsp:cNvSpPr/>
      </dsp:nvSpPr>
      <dsp:spPr>
        <a:xfrm>
          <a:off x="1575805" y="3194571"/>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1778340" y="3397106"/>
        <a:ext cx="977925" cy="977925"/>
      </dsp:txXfrm>
    </dsp:sp>
    <dsp:sp modelId="{231C9A01-8E86-4594-8128-CA1A309B1944}">
      <dsp:nvSpPr>
        <dsp:cNvPr id="0" name=""/>
        <dsp:cNvSpPr/>
      </dsp:nvSpPr>
      <dsp:spPr>
        <a:xfrm rot="15120000">
          <a:off x="1766371" y="2675669"/>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1838424" y="2821370"/>
        <a:ext cx="256871" cy="280056"/>
      </dsp:txXfrm>
    </dsp:sp>
    <dsp:sp modelId="{5C05611F-2FD6-4B23-8855-D8C95A3F0102}">
      <dsp:nvSpPr>
        <dsp:cNvPr id="0" name=""/>
        <dsp:cNvSpPr/>
      </dsp:nvSpPr>
      <dsp:spPr>
        <a:xfrm>
          <a:off x="934480" y="1220778"/>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1137015" y="1423313"/>
        <a:ext cx="977925" cy="977925"/>
      </dsp:txXfrm>
    </dsp:sp>
    <dsp:sp modelId="{B14F98F5-9C5B-4F53-A26B-4D903D14BB70}">
      <dsp:nvSpPr>
        <dsp:cNvPr id="0" name=""/>
        <dsp:cNvSpPr/>
      </dsp:nvSpPr>
      <dsp:spPr>
        <a:xfrm rot="19440000">
          <a:off x="2273602" y="1075064"/>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284114" y="1200770"/>
        <a:ext cx="256871" cy="280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noProof="0" dirty="0"/>
              <a:t>It seems obvious to be 1 2 3 4 5, and that is what exactly a model would compute. This process is called generalisation, then the final hypothesis that we give after learning is that each number is given by n. We Will be correct if the target function actually says that the next number is 5</a:t>
            </a:r>
          </a:p>
          <a:p>
            <a:pPr marL="457200" indent="-298450"/>
            <a:r>
              <a:rPr lang="en-GB" noProof="0" dirty="0"/>
              <a:t>But, wait a minute, I want to put an objection, what if the following numbers are not 5? What if the target function returns -365 for the next number?</a:t>
            </a:r>
          </a:p>
        </p:txBody>
      </p:sp>
    </p:spTree>
    <p:extLst>
      <p:ext uri="{BB962C8B-B14F-4D97-AF65-F5344CB8AC3E}">
        <p14:creationId xmlns:p14="http://schemas.microsoft.com/office/powerpoint/2010/main" val="1282274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dirty="0"/>
              <a:t>You might think it is impossible that a formula can give that sequence, in fact yes you can. We can go even further, the target function returns pi for the next number</a:t>
            </a:r>
          </a:p>
        </p:txBody>
      </p:sp>
    </p:spTree>
    <p:extLst>
      <p:ext uri="{BB962C8B-B14F-4D97-AF65-F5344CB8AC3E}">
        <p14:creationId xmlns:p14="http://schemas.microsoft.com/office/powerpoint/2010/main" val="51527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a:t>Here you </a:t>
            </a:r>
            <a:r>
              <a:rPr lang="en-US" noProof="0" dirty="0"/>
              <a:t>go</a:t>
            </a:r>
            <a:r>
              <a:rPr lang="es-ES" dirty="0"/>
              <a:t>, </a:t>
            </a:r>
            <a:r>
              <a:rPr lang="en-GB" dirty="0"/>
              <a:t>and we can have more possibilities that we shouldn’t ignore.</a:t>
            </a:r>
          </a:p>
          <a:p>
            <a:pPr marL="457200" indent="-298450"/>
            <a:r>
              <a:rPr lang="en-GB" dirty="0"/>
              <a:t>The whole point here is not to write tricky formulas to compute absurd sequence, the point I try to say, is that target function can be literally anything, and we mustn’t assume that the one that looks better is in fact the correct target function, we haven’t </a:t>
            </a:r>
            <a:r>
              <a:rPr lang="en-GB"/>
              <a:t>assumed anything.</a:t>
            </a:r>
            <a:endParaRPr lang="en-GB" dirty="0"/>
          </a:p>
        </p:txBody>
      </p:sp>
    </p:spTree>
    <p:extLst>
      <p:ext uri="{BB962C8B-B14F-4D97-AF65-F5344CB8AC3E}">
        <p14:creationId xmlns:p14="http://schemas.microsoft.com/office/powerpoint/2010/main" val="2071134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Everyone likes stories, personally, I have been fascinated by myths, Greek myths for example.</a:t>
            </a:r>
          </a:p>
          <a:p>
            <a:r>
              <a:rPr lang="en-GB" dirty="0"/>
              <a:t>To me, after doing some research and study in this topic, I truly feel like this whole process of the problem assimilates to a hero’s journey</a:t>
            </a:r>
          </a:p>
          <a:p>
            <a:r>
              <a:rPr lang="en-GB" dirty="0"/>
              <a:t>The hero’s journey according Vogler</a:t>
            </a:r>
          </a:p>
          <a:p>
            <a:r>
              <a:rPr lang="en-GB" dirty="0"/>
              <a:t>Ordinary world, call for adventure - Generalisation</a:t>
            </a:r>
          </a:p>
          <a:p>
            <a:r>
              <a:rPr lang="en-GB" dirty="0"/>
              <a:t>Approach to the inmost cave, the trial – The learning problem</a:t>
            </a:r>
          </a:p>
          <a:p>
            <a:r>
              <a:rPr lang="en-GB" dirty="0"/>
              <a:t>Reward, the road back – Probabilistic assumption</a:t>
            </a:r>
          </a:p>
          <a:p>
            <a:r>
              <a:rPr lang="en-GB" dirty="0"/>
              <a:t>The final ordeal, resurrection - Proofs</a:t>
            </a:r>
          </a:p>
          <a:p>
            <a:r>
              <a:rPr lang="en-GB" dirty="0"/>
              <a:t>Return and way to home – Learning is possible</a:t>
            </a:r>
          </a:p>
        </p:txBody>
      </p:sp>
    </p:spTree>
    <p:extLst>
      <p:ext uri="{BB962C8B-B14F-4D97-AF65-F5344CB8AC3E}">
        <p14:creationId xmlns:p14="http://schemas.microsoft.com/office/powerpoint/2010/main" val="1285949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First of all, some acknowledgement. The content of this workshop heavily relies on a course from this professor, </a:t>
            </a:r>
            <a:r>
              <a:rPr lang="en-GB" dirty="0" err="1"/>
              <a:t>Yaser</a:t>
            </a:r>
            <a:r>
              <a:rPr lang="en-GB" dirty="0"/>
              <a:t> Abu-Mostafa, from Caltech university</a:t>
            </a:r>
          </a:p>
          <a:p>
            <a:r>
              <a:rPr lang="en-GB" dirty="0"/>
              <a:t>If anyone wants to dig a bit deeper, please follow his book called learning from data</a:t>
            </a:r>
          </a:p>
          <a:p>
            <a:r>
              <a:rPr lang="en-GB" dirty="0"/>
              <a:t>I also highly recommend his course on YouTube, which is a series of video that will surely empower your machine learning understanding and skills</a:t>
            </a:r>
          </a:p>
        </p:txBody>
      </p:sp>
    </p:spTree>
    <p:extLst>
      <p:ext uri="{BB962C8B-B14F-4D97-AF65-F5344CB8AC3E}">
        <p14:creationId xmlns:p14="http://schemas.microsoft.com/office/powerpoint/2010/main" val="2559382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Generalisation is really a very wide concept. It is simply an action of concluding some knowledge after certain experience or information.</a:t>
            </a:r>
          </a:p>
          <a:p>
            <a:r>
              <a:rPr lang="en-GB" dirty="0"/>
              <a:t>Put into machine learning, it is basically what machine learning is about, to predict some unknown result from a given known data. It is a easy and simple purpose, and once we know this, we can elaborate the specific parts of process. We can visualise this with a graph and a simple example. Lets imagine a bank needs a model to decide whether or not give loan to different people. I know, the typical example </a:t>
            </a:r>
            <a:r>
              <a:rPr lang="en-GB" dirty="0">
                <a:sym typeface="Wingdings" panose="05000000000000000000" pitchFamily="2" charset="2"/>
              </a:rPr>
              <a:t></a:t>
            </a:r>
          </a:p>
          <a:p>
            <a:r>
              <a:rPr lang="en-GB" dirty="0"/>
              <a:t>Our ultimate goal, what we want to know, but we will never know, the target function. We can think it is the most correct model, omnisciently, that gives the perfect suggestion to the bank. Again, we can never know this function as there is no way we can verify it with all possible combination</a:t>
            </a:r>
          </a:p>
          <a:p>
            <a:r>
              <a:rPr lang="en-GB" dirty="0"/>
              <a:t>But what we can know about this target function, that it produces the training data. So we can say somehow the historical data of the bank reflects the result of this target function, because the data, in this case supervised, is considered correct no matter the loan was given or not. So we say that our training data comes from the target function</a:t>
            </a:r>
          </a:p>
          <a:p>
            <a:r>
              <a:rPr lang="en-GB" dirty="0"/>
              <a:t>Once we have the data, we elaborate a learning model, which consists of learning algorithm and hypothesis set. This model can be a logistic regression, perceptron, etc. In each case, the form or the equation of the model is the hypothesis set. It is a set because you can change the coefficients of the equation to form a new equation. The learning algorithm is the sharpener of the hypothesis, it corrects and shifts the hypothesis extracted from the hypothesis set to a better prediction</a:t>
            </a:r>
          </a:p>
          <a:p>
            <a:r>
              <a:rPr lang="en-GB" dirty="0"/>
              <a:t>After enough sharpening and optimization, we give our final hypothesis, the final hypothesis which we think make the best prediction.</a:t>
            </a:r>
          </a:p>
        </p:txBody>
      </p:sp>
    </p:spTree>
    <p:extLst>
      <p:ext uri="{BB962C8B-B14F-4D97-AF65-F5344CB8AC3E}">
        <p14:creationId xmlns:p14="http://schemas.microsoft.com/office/powerpoint/2010/main" val="298411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dirty="0"/>
              <a:t>On</a:t>
            </a:r>
            <a:r>
              <a:rPr lang="es-ES" dirty="0"/>
              <a:t>ce</a:t>
            </a:r>
            <a:r>
              <a:rPr lang="en-GB" dirty="0"/>
              <a:t> we understand the underlying mechanism of learning, can we really generalise? Can our model really learn? This may sound ridiculous, but lets think about it.</a:t>
            </a:r>
          </a:p>
          <a:p>
            <a:pPr marL="457200" indent="-298450"/>
            <a:r>
              <a:rPr lang="en-GB" dirty="0"/>
              <a:t>We obtain some instances of the mysterious target function, which is then used to train our new model. We can see how this inverse engineering actually has no guarantee that this process is double directional. In fact, as the target function can literally have infinitive outputs, so we theoretically need to include all those infinity outputs to be sure we have the ultimate correct model. And of course, that is not possible</a:t>
            </a:r>
          </a:p>
        </p:txBody>
      </p:sp>
    </p:spTree>
    <p:extLst>
      <p:ext uri="{BB962C8B-B14F-4D97-AF65-F5344CB8AC3E}">
        <p14:creationId xmlns:p14="http://schemas.microsoft.com/office/powerpoint/2010/main" val="53679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altLang="zh-CN" dirty="0"/>
              <a:t>Maybe we can understand it better with a simple example. We have a bin containing orange and blue balls, with replacement. That means that the fact of taking one ball doesn’t decrease this </a:t>
            </a:r>
            <a:r>
              <a:rPr lang="en-GB" altLang="zh-CN" noProof="0" dirty="0"/>
              <a:t>number of balls of this colour.</a:t>
            </a:r>
          </a:p>
          <a:p>
            <a:pPr marL="457200" indent="-298450"/>
            <a:r>
              <a:rPr lang="en-GB" noProof="0" dirty="0"/>
              <a:t>Then, of course, we don’t know anything about the bin distribution of balls, so we start taking some balls out, and we get this. Is it possible to have this result, of course yes.</a:t>
            </a:r>
            <a:endParaRPr lang="en-GB" dirty="0"/>
          </a:p>
        </p:txBody>
      </p:sp>
    </p:spTree>
    <p:extLst>
      <p:ext uri="{BB962C8B-B14F-4D97-AF65-F5344CB8AC3E}">
        <p14:creationId xmlns:p14="http://schemas.microsoft.com/office/powerpoint/2010/main" val="37052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err="1"/>
              <a:t>Then</a:t>
            </a:r>
            <a:r>
              <a:rPr lang="es-ES" dirty="0"/>
              <a:t> </a:t>
            </a:r>
            <a:r>
              <a:rPr lang="es-ES" dirty="0" err="1"/>
              <a:t>what</a:t>
            </a:r>
            <a:r>
              <a:rPr lang="es-ES" dirty="0"/>
              <a:t> </a:t>
            </a:r>
            <a:r>
              <a:rPr lang="es-ES" dirty="0" err="1"/>
              <a:t>about</a:t>
            </a:r>
            <a:r>
              <a:rPr lang="es-ES" dirty="0"/>
              <a:t> </a:t>
            </a:r>
            <a:r>
              <a:rPr lang="es-ES" dirty="0" err="1"/>
              <a:t>this</a:t>
            </a:r>
            <a:r>
              <a:rPr lang="es-ES" dirty="0"/>
              <a:t> </a:t>
            </a:r>
            <a:r>
              <a:rPr lang="es-ES" dirty="0" err="1"/>
              <a:t>bin</a:t>
            </a:r>
            <a:r>
              <a:rPr lang="es-ES" dirty="0"/>
              <a:t>? </a:t>
            </a:r>
            <a:r>
              <a:rPr lang="es-ES" dirty="0" err="1"/>
              <a:t>Is</a:t>
            </a:r>
            <a:r>
              <a:rPr lang="es-ES" dirty="0"/>
              <a:t> </a:t>
            </a:r>
            <a:r>
              <a:rPr lang="es-ES" dirty="0" err="1"/>
              <a:t>it</a:t>
            </a:r>
            <a:r>
              <a:rPr lang="es-ES" dirty="0"/>
              <a:t> </a:t>
            </a:r>
            <a:r>
              <a:rPr lang="es-ES" dirty="0" err="1"/>
              <a:t>possible</a:t>
            </a:r>
            <a:r>
              <a:rPr lang="es-ES" dirty="0"/>
              <a:t> to </a:t>
            </a:r>
            <a:r>
              <a:rPr lang="es-ES" dirty="0" err="1"/>
              <a:t>draw</a:t>
            </a:r>
            <a:r>
              <a:rPr lang="es-ES" dirty="0"/>
              <a:t> </a:t>
            </a:r>
            <a:r>
              <a:rPr lang="es-ES" dirty="0" err="1"/>
              <a:t>this</a:t>
            </a:r>
            <a:r>
              <a:rPr lang="es-ES" dirty="0"/>
              <a:t> </a:t>
            </a:r>
            <a:r>
              <a:rPr lang="es-ES" dirty="0" err="1"/>
              <a:t>result</a:t>
            </a:r>
            <a:r>
              <a:rPr lang="es-ES" dirty="0"/>
              <a:t>? Note </a:t>
            </a:r>
            <a:r>
              <a:rPr lang="es-ES" dirty="0" err="1"/>
              <a:t>how</a:t>
            </a:r>
            <a:r>
              <a:rPr lang="es-ES" dirty="0"/>
              <a:t> </a:t>
            </a:r>
            <a:r>
              <a:rPr lang="es-ES" dirty="0" err="1"/>
              <a:t>we</a:t>
            </a:r>
            <a:r>
              <a:rPr lang="es-ES" dirty="0"/>
              <a:t> </a:t>
            </a:r>
            <a:r>
              <a:rPr lang="es-ES" dirty="0" err="1"/>
              <a:t>have</a:t>
            </a:r>
            <a:r>
              <a:rPr lang="es-ES" dirty="0"/>
              <a:t> the </a:t>
            </a:r>
            <a:r>
              <a:rPr lang="es-ES" dirty="0" err="1"/>
              <a:t>same</a:t>
            </a:r>
            <a:r>
              <a:rPr lang="es-ES" dirty="0"/>
              <a:t> data </a:t>
            </a:r>
            <a:r>
              <a:rPr lang="es-ES" dirty="0" err="1"/>
              <a:t>but</a:t>
            </a:r>
            <a:r>
              <a:rPr lang="es-ES" dirty="0"/>
              <a:t> can </a:t>
            </a:r>
            <a:r>
              <a:rPr lang="es-ES" dirty="0" err="1"/>
              <a:t>had</a:t>
            </a:r>
            <a:r>
              <a:rPr lang="es-ES" dirty="0"/>
              <a:t> come </a:t>
            </a:r>
            <a:r>
              <a:rPr lang="es-ES" dirty="0" err="1"/>
              <a:t>from</a:t>
            </a:r>
            <a:r>
              <a:rPr lang="es-ES" dirty="0"/>
              <a:t> a </a:t>
            </a:r>
            <a:r>
              <a:rPr lang="es-ES" dirty="0" err="1"/>
              <a:t>different</a:t>
            </a:r>
            <a:r>
              <a:rPr lang="es-ES" dirty="0"/>
              <a:t> target </a:t>
            </a:r>
            <a:r>
              <a:rPr lang="es-ES" dirty="0" err="1"/>
              <a:t>function</a:t>
            </a:r>
            <a:endParaRPr lang="en-GB" dirty="0"/>
          </a:p>
        </p:txBody>
      </p:sp>
    </p:spTree>
    <p:extLst>
      <p:ext uri="{BB962C8B-B14F-4D97-AF65-F5344CB8AC3E}">
        <p14:creationId xmlns:p14="http://schemas.microsoft.com/office/powerpoint/2010/main" val="170463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a:t>And </a:t>
            </a:r>
            <a:r>
              <a:rPr lang="es-ES" dirty="0" err="1"/>
              <a:t>what</a:t>
            </a:r>
            <a:r>
              <a:rPr lang="es-ES" dirty="0"/>
              <a:t> </a:t>
            </a:r>
            <a:r>
              <a:rPr lang="es-ES" dirty="0" err="1"/>
              <a:t>about</a:t>
            </a:r>
            <a:r>
              <a:rPr lang="es-ES" dirty="0"/>
              <a:t> </a:t>
            </a:r>
            <a:r>
              <a:rPr lang="es-ES" dirty="0" err="1"/>
              <a:t>this</a:t>
            </a:r>
            <a:r>
              <a:rPr lang="es-ES" dirty="0"/>
              <a:t> extreme case? Can </a:t>
            </a:r>
            <a:r>
              <a:rPr lang="es-ES" dirty="0" err="1"/>
              <a:t>we</a:t>
            </a:r>
            <a:r>
              <a:rPr lang="es-ES" dirty="0"/>
              <a:t> ignore </a:t>
            </a:r>
            <a:r>
              <a:rPr lang="es-ES" dirty="0" err="1"/>
              <a:t>this</a:t>
            </a:r>
            <a:r>
              <a:rPr lang="es-ES" dirty="0"/>
              <a:t> case? </a:t>
            </a:r>
            <a:r>
              <a:rPr lang="es-ES" dirty="0" err="1"/>
              <a:t>We</a:t>
            </a:r>
            <a:r>
              <a:rPr lang="es-ES" dirty="0"/>
              <a:t> realice </a:t>
            </a:r>
            <a:r>
              <a:rPr lang="es-ES" dirty="0" err="1"/>
              <a:t>that</a:t>
            </a:r>
            <a:r>
              <a:rPr lang="es-ES" dirty="0"/>
              <a:t> </a:t>
            </a:r>
            <a:r>
              <a:rPr lang="es-ES" dirty="0" err="1"/>
              <a:t>actually</a:t>
            </a:r>
            <a:r>
              <a:rPr lang="es-ES" dirty="0"/>
              <a:t> a </a:t>
            </a:r>
            <a:r>
              <a:rPr lang="es-ES" dirty="0" err="1"/>
              <a:t>infinity</a:t>
            </a:r>
            <a:r>
              <a:rPr lang="es-ES" dirty="0"/>
              <a:t> </a:t>
            </a:r>
            <a:r>
              <a:rPr lang="es-ES" dirty="0" err="1"/>
              <a:t>of</a:t>
            </a:r>
            <a:r>
              <a:rPr lang="es-ES" dirty="0"/>
              <a:t> </a:t>
            </a:r>
            <a:r>
              <a:rPr lang="es-ES" dirty="0" err="1"/>
              <a:t>possibilities</a:t>
            </a:r>
            <a:r>
              <a:rPr lang="es-ES" dirty="0"/>
              <a:t> </a:t>
            </a:r>
            <a:r>
              <a:rPr lang="es-ES" dirty="0" err="1"/>
              <a:t>given</a:t>
            </a:r>
            <a:r>
              <a:rPr lang="es-ES" dirty="0"/>
              <a:t> a </a:t>
            </a:r>
            <a:r>
              <a:rPr lang="es-ES" dirty="0" err="1"/>
              <a:t>know</a:t>
            </a:r>
            <a:r>
              <a:rPr lang="es-ES" dirty="0"/>
              <a:t> </a:t>
            </a:r>
            <a:r>
              <a:rPr lang="es-ES" dirty="0" err="1"/>
              <a:t>dataset</a:t>
            </a:r>
            <a:endParaRPr lang="en-GB" dirty="0"/>
          </a:p>
        </p:txBody>
      </p:sp>
    </p:spTree>
    <p:extLst>
      <p:ext uri="{BB962C8B-B14F-4D97-AF65-F5344CB8AC3E}">
        <p14:creationId xmlns:p14="http://schemas.microsoft.com/office/powerpoint/2010/main" val="3752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noProof="0" dirty="0"/>
              <a:t>Now lets have a look to another example. This time we want to guess the </a:t>
            </a:r>
            <a:r>
              <a:rPr lang="en-GB" noProof="0" dirty="0" err="1"/>
              <a:t>formulat</a:t>
            </a:r>
            <a:r>
              <a:rPr lang="en-GB" noProof="0" dirty="0"/>
              <a:t> of the following sequence, what would you say?</a:t>
            </a:r>
          </a:p>
        </p:txBody>
      </p:sp>
    </p:spTree>
    <p:extLst>
      <p:ext uri="{BB962C8B-B14F-4D97-AF65-F5344CB8AC3E}">
        <p14:creationId xmlns:p14="http://schemas.microsoft.com/office/powerpoint/2010/main" val="2707617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11"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11"/>
          <p:cNvGrpSpPr/>
          <p:nvPr/>
        </p:nvGrpSpPr>
        <p:grpSpPr>
          <a:xfrm>
            <a:off x="0" y="0"/>
            <a:ext cx="2305051" cy="6858001"/>
            <a:chOff x="0" y="0"/>
            <a:chExt cx="2305051" cy="6858001"/>
          </a:xfrm>
        </p:grpSpPr>
        <p:sp>
          <p:nvSpPr>
            <p:cNvPr id="55" name="Google Shape;55;p11"/>
            <p:cNvSpPr/>
            <p:nvPr/>
          </p:nvSpPr>
          <p:spPr>
            <a:xfrm>
              <a:off x="1209675"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11"/>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1"/>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1"/>
            <p:cNvSpPr/>
            <p:nvPr/>
          </p:nvSpPr>
          <p:spPr>
            <a:xfrm>
              <a:off x="414338" y="9525"/>
              <a:ext cx="28575" cy="4481513"/>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1"/>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1"/>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dk2"/>
                </a:gs>
                <a:gs pos="100000">
                  <a:srgbClr val="C15EFF"/>
                </a:gs>
              </a:gsLst>
              <a:lin ang="5400000" scaled="0"/>
            </a:gradFill>
            <a:ln>
              <a:noFill/>
            </a:ln>
          </p:spPr>
        </p:sp>
        <p:sp>
          <p:nvSpPr>
            <p:cNvPr id="61" name="Google Shape;61;p11"/>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dk2"/>
                </a:gs>
                <a:gs pos="100000">
                  <a:srgbClr val="C15EFF"/>
                </a:gs>
              </a:gsLst>
              <a:lin ang="5400000" scaled="0"/>
            </a:gradFill>
            <a:ln>
              <a:noFill/>
            </a:ln>
          </p:spPr>
        </p:sp>
        <p:sp>
          <p:nvSpPr>
            <p:cNvPr id="62" name="Google Shape;62;p11"/>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1"/>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dk2"/>
                </a:gs>
                <a:gs pos="100000">
                  <a:srgbClr val="C15EFF"/>
                </a:gs>
              </a:gsLst>
              <a:lin ang="5400000" scaled="0"/>
            </a:gradFill>
            <a:ln>
              <a:noFill/>
            </a:ln>
          </p:spPr>
        </p:sp>
        <p:sp>
          <p:nvSpPr>
            <p:cNvPr id="64" name="Google Shape;64;p11"/>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65" name="Google Shape;65;p11"/>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1"/>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1"/>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dk2"/>
                </a:gs>
                <a:gs pos="100000">
                  <a:srgbClr val="C15EFF"/>
                </a:gs>
              </a:gsLst>
              <a:lin ang="5400000" scaled="0"/>
            </a:gradFill>
            <a:ln>
              <a:noFill/>
            </a:ln>
          </p:spPr>
        </p:sp>
        <p:sp>
          <p:nvSpPr>
            <p:cNvPr id="68" name="Google Shape;68;p11"/>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1"/>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dk2"/>
                </a:gs>
                <a:gs pos="100000">
                  <a:srgbClr val="C15EFF"/>
                </a:gs>
              </a:gsLst>
              <a:lin ang="5400000" scaled="0"/>
            </a:gradFill>
            <a:ln>
              <a:noFill/>
            </a:ln>
          </p:spPr>
        </p:sp>
        <p:sp>
          <p:nvSpPr>
            <p:cNvPr id="70" name="Google Shape;70;p11"/>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1"/>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1"/>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dk2"/>
                </a:gs>
                <a:gs pos="100000">
                  <a:srgbClr val="C15EFF"/>
                </a:gs>
              </a:gsLst>
              <a:lin ang="5400000" scaled="0"/>
            </a:gradFill>
            <a:ln>
              <a:noFill/>
            </a:ln>
          </p:spPr>
        </p:sp>
        <p:sp>
          <p:nvSpPr>
            <p:cNvPr id="73" name="Google Shape;73;p11"/>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1"/>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1"/>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dk2"/>
                </a:gs>
                <a:gs pos="100000">
                  <a:srgbClr val="C15EFF"/>
                </a:gs>
              </a:gsLst>
              <a:lin ang="5400000" scaled="0"/>
            </a:gradFill>
            <a:ln>
              <a:noFill/>
            </a:ln>
          </p:spPr>
        </p:sp>
        <p:sp>
          <p:nvSpPr>
            <p:cNvPr id="76" name="Google Shape;76;p11"/>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1"/>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dk2"/>
                </a:gs>
                <a:gs pos="100000">
                  <a:srgbClr val="C15EFF"/>
                </a:gs>
              </a:gsLst>
              <a:lin ang="5400000" scaled="0"/>
            </a:gradFill>
            <a:ln>
              <a:noFill/>
            </a:ln>
          </p:spPr>
        </p:sp>
        <p:sp>
          <p:nvSpPr>
            <p:cNvPr id="78" name="Google Shape;78;p11"/>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1"/>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dk2"/>
                </a:gs>
                <a:gs pos="100000">
                  <a:srgbClr val="C15EFF"/>
                </a:gs>
              </a:gsLst>
              <a:lin ang="5400000" scaled="0"/>
            </a:gradFill>
            <a:ln>
              <a:noFill/>
            </a:ln>
          </p:spPr>
        </p:sp>
        <p:sp>
          <p:nvSpPr>
            <p:cNvPr id="80" name="Google Shape;80;p11"/>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dk2"/>
                </a:gs>
                <a:gs pos="100000">
                  <a:srgbClr val="C15EFF"/>
                </a:gs>
              </a:gsLst>
              <a:lin ang="5400000" scaled="0"/>
            </a:gradFill>
            <a:ln>
              <a:noFill/>
            </a:ln>
          </p:spPr>
        </p:sp>
        <p:sp>
          <p:nvSpPr>
            <p:cNvPr id="82" name="Google Shape;82;p11"/>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p:nvPr/>
          </p:nvSpPr>
          <p:spPr>
            <a:xfrm>
              <a:off x="642938" y="6610350"/>
              <a:ext cx="23813" cy="242888"/>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1"/>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1"/>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dk2"/>
                </a:gs>
                <a:gs pos="100000">
                  <a:srgbClr val="C15EFF"/>
                </a:gs>
              </a:gsLst>
              <a:lin ang="5400000" scaled="0"/>
            </a:gradFill>
            <a:ln>
              <a:noFill/>
            </a:ln>
          </p:spPr>
        </p:sp>
        <p:sp>
          <p:nvSpPr>
            <p:cNvPr id="86" name="Google Shape;86;p11"/>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dk2"/>
                </a:gs>
                <a:gs pos="100000">
                  <a:srgbClr val="C15EFF"/>
                </a:gs>
              </a:gsLst>
              <a:lin ang="5400000" scaled="0"/>
            </a:gradFill>
            <a:ln>
              <a:noFill/>
            </a:ln>
          </p:spPr>
        </p:sp>
        <p:sp>
          <p:nvSpPr>
            <p:cNvPr id="87" name="Google Shape;87;p11"/>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1"/>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dk2"/>
                </a:gs>
                <a:gs pos="100000">
                  <a:srgbClr val="C15EFF"/>
                </a:gs>
              </a:gsLst>
              <a:lin ang="5400000" scaled="0"/>
            </a:gradFill>
            <a:ln>
              <a:noFill/>
            </a:ln>
          </p:spPr>
        </p:sp>
        <p:sp>
          <p:nvSpPr>
            <p:cNvPr id="89" name="Google Shape;89;p11"/>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90" name="Google Shape;90;p11"/>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1"/>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dk2"/>
                </a:gs>
                <a:gs pos="100000">
                  <a:srgbClr val="C15EFF"/>
                </a:gs>
              </a:gsLst>
              <a:lin ang="5400000" scaled="0"/>
            </a:gradFill>
            <a:ln>
              <a:noFill/>
            </a:ln>
          </p:spPr>
        </p:sp>
        <p:sp>
          <p:nvSpPr>
            <p:cNvPr id="92" name="Google Shape;92;p11"/>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1"/>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dk2"/>
                </a:gs>
                <a:gs pos="100000">
                  <a:srgbClr val="C15EFF"/>
                </a:gs>
              </a:gsLst>
              <a:lin ang="5400000" scaled="0"/>
            </a:gradFill>
            <a:ln>
              <a:noFill/>
            </a:ln>
          </p:spPr>
        </p:sp>
        <p:sp>
          <p:nvSpPr>
            <p:cNvPr id="94" name="Google Shape;94;p11"/>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11"/>
            <p:cNvSpPr/>
            <p:nvPr/>
          </p:nvSpPr>
          <p:spPr>
            <a:xfrm>
              <a:off x="1228725"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1"/>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dk2"/>
                </a:gs>
                <a:gs pos="100000">
                  <a:srgbClr val="C15EFF"/>
                </a:gs>
              </a:gsLst>
              <a:lin ang="5400000" scaled="0"/>
            </a:gradFill>
            <a:ln>
              <a:noFill/>
            </a:ln>
          </p:spPr>
        </p:sp>
        <p:sp>
          <p:nvSpPr>
            <p:cNvPr id="97" name="Google Shape;97;p11"/>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1"/>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dk2"/>
                </a:gs>
                <a:gs pos="100000">
                  <a:srgbClr val="C15EFF"/>
                </a:gs>
              </a:gsLst>
              <a:lin ang="5400000" scaled="0"/>
            </a:gradFill>
            <a:ln>
              <a:noFill/>
            </a:ln>
          </p:spPr>
        </p:sp>
        <p:sp>
          <p:nvSpPr>
            <p:cNvPr id="99" name="Google Shape;99;p11"/>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1"/>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1"/>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dk2"/>
                </a:gs>
                <a:gs pos="100000">
                  <a:srgbClr val="C15EFF"/>
                </a:gs>
              </a:gsLst>
              <a:lin ang="5400000" scaled="0"/>
            </a:gradFill>
            <a:ln>
              <a:noFill/>
            </a:ln>
          </p:spPr>
        </p:sp>
        <p:sp>
          <p:nvSpPr>
            <p:cNvPr id="102" name="Google Shape;102;p11"/>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103" name="Google Shape;103;p11"/>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1"/>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1"/>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dk2"/>
                </a:gs>
                <a:gs pos="100000">
                  <a:srgbClr val="C15EFF"/>
                </a:gs>
              </a:gsLst>
              <a:lin ang="5400000" scaled="0"/>
            </a:gradFill>
            <a:ln>
              <a:noFill/>
            </a:ln>
          </p:spPr>
        </p:sp>
        <p:sp>
          <p:nvSpPr>
            <p:cNvPr id="106" name="Google Shape;106;p11"/>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1"/>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dk2"/>
                </a:gs>
                <a:gs pos="100000">
                  <a:srgbClr val="C15EFF"/>
                </a:gs>
              </a:gsLst>
              <a:lin ang="5400000" scaled="0"/>
            </a:gradFill>
            <a:ln>
              <a:noFill/>
            </a:ln>
          </p:spPr>
        </p:sp>
        <p:sp>
          <p:nvSpPr>
            <p:cNvPr id="108" name="Google Shape;108;p11"/>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9" name="Google Shape;109;p11"/>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1"/>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dk2"/>
              </a:buClr>
              <a:buSzPts val="2500"/>
              <a:buNone/>
              <a:defRPr sz="2000" cap="none">
                <a:solidFill>
                  <a:schemeClr val="dk2"/>
                </a:solidFill>
              </a:defRPr>
            </a:lvl1pPr>
            <a:lvl2pPr lvl="1" algn="ctr">
              <a:lnSpc>
                <a:spcPct val="120000"/>
              </a:lnSpc>
              <a:spcBef>
                <a:spcPts val="500"/>
              </a:spcBef>
              <a:spcAft>
                <a:spcPts val="0"/>
              </a:spcAft>
              <a:buClr>
                <a:schemeClr val="dk1"/>
              </a:buClr>
              <a:buSzPts val="2500"/>
              <a:buNone/>
              <a:defRPr sz="2000"/>
            </a:lvl2pPr>
            <a:lvl3pPr lvl="2" algn="ctr">
              <a:lnSpc>
                <a:spcPct val="120000"/>
              </a:lnSpc>
              <a:spcBef>
                <a:spcPts val="500"/>
              </a:spcBef>
              <a:spcAft>
                <a:spcPts val="0"/>
              </a:spcAft>
              <a:buClr>
                <a:schemeClr val="dk1"/>
              </a:buClr>
              <a:buSzPts val="2250"/>
              <a:buNone/>
              <a:defRPr sz="1800"/>
            </a:lvl3pPr>
            <a:lvl4pPr lvl="3" algn="ctr">
              <a:lnSpc>
                <a:spcPct val="120000"/>
              </a:lnSpc>
              <a:spcBef>
                <a:spcPts val="500"/>
              </a:spcBef>
              <a:spcAft>
                <a:spcPts val="0"/>
              </a:spcAft>
              <a:buClr>
                <a:schemeClr val="dk1"/>
              </a:buClr>
              <a:buSzPts val="2000"/>
              <a:buNone/>
              <a:defRPr sz="1600"/>
            </a:lvl4pPr>
            <a:lvl5pPr lvl="4" algn="ctr">
              <a:lnSpc>
                <a:spcPct val="120000"/>
              </a:lnSpc>
              <a:spcBef>
                <a:spcPts val="500"/>
              </a:spcBef>
              <a:spcAft>
                <a:spcPts val="0"/>
              </a:spcAft>
              <a:buClr>
                <a:schemeClr val="dk1"/>
              </a:buClr>
              <a:buSzPts val="2000"/>
              <a:buNone/>
              <a:defRPr sz="1600"/>
            </a:lvl5pPr>
            <a:lvl6pPr lvl="5" algn="ctr">
              <a:lnSpc>
                <a:spcPct val="120000"/>
              </a:lnSpc>
              <a:spcBef>
                <a:spcPts val="500"/>
              </a:spcBef>
              <a:spcAft>
                <a:spcPts val="0"/>
              </a:spcAft>
              <a:buClr>
                <a:schemeClr val="dk1"/>
              </a:buClr>
              <a:buSzPts val="2000"/>
              <a:buNone/>
              <a:defRPr sz="1600"/>
            </a:lvl6pPr>
            <a:lvl7pPr lvl="6" algn="ctr">
              <a:lnSpc>
                <a:spcPct val="120000"/>
              </a:lnSpc>
              <a:spcBef>
                <a:spcPts val="500"/>
              </a:spcBef>
              <a:spcAft>
                <a:spcPts val="0"/>
              </a:spcAft>
              <a:buClr>
                <a:schemeClr val="dk1"/>
              </a:buClr>
              <a:buSzPts val="2000"/>
              <a:buNone/>
              <a:defRPr sz="1600"/>
            </a:lvl7pPr>
            <a:lvl8pPr lvl="7" algn="ctr">
              <a:lnSpc>
                <a:spcPct val="120000"/>
              </a:lnSpc>
              <a:spcBef>
                <a:spcPts val="500"/>
              </a:spcBef>
              <a:spcAft>
                <a:spcPts val="0"/>
              </a:spcAft>
              <a:buClr>
                <a:schemeClr val="dk1"/>
              </a:buClr>
              <a:buSzPts val="2000"/>
              <a:buNone/>
              <a:defRPr sz="1600"/>
            </a:lvl8pPr>
            <a:lvl9pPr lvl="8" algn="ctr">
              <a:lnSpc>
                <a:spcPct val="120000"/>
              </a:lnSpc>
              <a:spcBef>
                <a:spcPts val="500"/>
              </a:spcBef>
              <a:spcAft>
                <a:spcPts val="0"/>
              </a:spcAft>
              <a:buClr>
                <a:schemeClr val="dk1"/>
              </a:buClr>
              <a:buSzPts val="2000"/>
              <a:buNone/>
              <a:defRPr sz="1600"/>
            </a:lvl9pPr>
          </a:lstStyle>
          <a:p>
            <a:endParaRPr/>
          </a:p>
        </p:txBody>
      </p:sp>
      <p:sp>
        <p:nvSpPr>
          <p:cNvPr id="111" name="Google Shape;111;p11"/>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2" name="Google Shape;112;p11"/>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3" name="Google Shape;113;p11"/>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3"/>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90" name="Google Shape;190;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1" name="Google Shape;191;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2" name="Google Shape;192;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4"/>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6" name="Google Shape;196;p24"/>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7" name="Google Shape;197;p24"/>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8" name="Google Shape;198;p24"/>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9" name="Google Shape;199;p24"/>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0" name="Google Shape;200;p24"/>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1" name="Google Shape;201;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2" name="Google Shape;202;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3" name="Google Shape;203;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5"/>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7" name="Google Shape;207;p25"/>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25"/>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9" name="Google Shape;209;p25"/>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0" name="Google Shape;210;p25"/>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25"/>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2" name="Google Shape;212;p25"/>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3" name="Google Shape;213;p25"/>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25"/>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5" name="Google Shape;215;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6" name="Google Shape;216;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7" name="Google Shape;217;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6"/>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1" name="Google Shape;221;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2" name="Google Shape;222;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3" name="Google Shape;223;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27"/>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7" name="Google Shape;227;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8" name="Google Shape;228;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9" name="Google Shape;229;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1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4"/>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29" name="Google Shape;129;p14"/>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0" name="Google Shape;130;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1" name="Google Shape;131;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2" name="Google Shape;132;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15"/>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5"/>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6" name="Google Shape;136;p15"/>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7" name="Google Shape;137;p15"/>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8" name="Google Shape;138;p15"/>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9" name="Google Shape;139;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0" name="Google Shape;140;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1" name="Google Shape;141;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9" name="Google Shape;149;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0" name="Google Shape;150;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8"/>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54" name="Google Shape;154;p18"/>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55" name="Google Shape;155;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6" name="Google Shape;156;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7" name="Google Shape;157;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19"/>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19"/>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19"/>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2" name="Google Shape;162;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3" name="Google Shape;163;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4" name="Google Shape;164;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0"/>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20"/>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9" name="Google Shape;169;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0" name="Google Shape;170;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1" name="Google Shape;171;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1"/>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75" name="Google Shape;175;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6" name="Google Shape;176;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2"/>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1" name="Google Shape;181;p22"/>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2" name="Google Shape;182;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3" name="Google Shape;183;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4" name="Google Shape;184;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185" name="Google Shape;185;p22"/>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dirty="0">
                <a:solidFill>
                  <a:schemeClr val="dk1"/>
                </a:solidFill>
                <a:latin typeface="Twentieth Century"/>
                <a:ea typeface="Twentieth Century"/>
                <a:cs typeface="Twentieth Century"/>
                <a:sym typeface="Twentieth Century"/>
              </a:rPr>
              <a:t>“</a:t>
            </a:r>
            <a:endParaRPr dirty="0"/>
          </a:p>
        </p:txBody>
      </p:sp>
      <p:sp>
        <p:nvSpPr>
          <p:cNvPr id="186" name="Google Shape;186;p22"/>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dirty="0">
                <a:solidFill>
                  <a:schemeClr val="dk1"/>
                </a:solidFill>
                <a:latin typeface="Twentieth Century"/>
                <a:ea typeface="Twentieth Century"/>
                <a:cs typeface="Twentieth Century"/>
                <a:sym typeface="Twentieth Century"/>
              </a:rPr>
              <a:t>”</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0" descr="\\DROBO-FS\QuickDrops\JB\PPTX NG\Droplets\LightingOverlay.png"/>
          <p:cNvPicPr preferRelativeResize="0"/>
          <p:nvPr/>
        </p:nvPicPr>
        <p:blipFill rotWithShape="1">
          <a:blip r:embed="rId16">
            <a:alphaModFix amt="30000"/>
          </a:blip>
          <a:srcRect/>
          <a:stretch/>
        </p:blipFill>
        <p:spPr>
          <a:xfrm>
            <a:off x="0" y="-1"/>
            <a:ext cx="12192003" cy="6858001"/>
          </a:xfrm>
          <a:prstGeom prst="rect">
            <a:avLst/>
          </a:prstGeom>
          <a:noFill/>
          <a:ln>
            <a:noFill/>
          </a:ln>
        </p:spPr>
      </p:pic>
      <p:grpSp>
        <p:nvGrpSpPr>
          <p:cNvPr id="7" name="Google Shape;7;p10"/>
          <p:cNvGrpSpPr/>
          <p:nvPr/>
        </p:nvGrpSpPr>
        <p:grpSpPr>
          <a:xfrm>
            <a:off x="-14288" y="0"/>
            <a:ext cx="12053888" cy="6858001"/>
            <a:chOff x="-14288" y="0"/>
            <a:chExt cx="12053888" cy="6858001"/>
          </a:xfrm>
        </p:grpSpPr>
        <p:grpSp>
          <p:nvGrpSpPr>
            <p:cNvPr id="8" name="Google Shape;8;p10"/>
            <p:cNvGrpSpPr/>
            <p:nvPr/>
          </p:nvGrpSpPr>
          <p:grpSpPr>
            <a:xfrm>
              <a:off x="-14288" y="0"/>
              <a:ext cx="1220788" cy="6858001"/>
              <a:chOff x="-14288" y="0"/>
              <a:chExt cx="1220788" cy="6858001"/>
            </a:xfrm>
          </p:grpSpPr>
          <p:sp>
            <p:nvSpPr>
              <p:cNvPr id="9" name="Google Shape;9;p10"/>
              <p:cNvSpPr/>
              <p:nvPr/>
            </p:nvSpPr>
            <p:spPr>
              <a:xfrm>
                <a:off x="114300"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10"/>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10"/>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10"/>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dk2"/>
                  </a:gs>
                  <a:gs pos="100000">
                    <a:srgbClr val="C15EFF"/>
                  </a:gs>
                </a:gsLst>
                <a:lin ang="5400000" scaled="0"/>
              </a:gradFill>
              <a:ln>
                <a:noFill/>
              </a:ln>
            </p:spPr>
          </p:sp>
          <p:sp>
            <p:nvSpPr>
              <p:cNvPr id="13" name="Google Shape;13;p10"/>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10"/>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dk2"/>
                  </a:gs>
                  <a:gs pos="100000">
                    <a:srgbClr val="C15EFF"/>
                  </a:gs>
                </a:gsLst>
                <a:lin ang="5400000" scaled="0"/>
              </a:gradFill>
              <a:ln>
                <a:noFill/>
              </a:ln>
            </p:spPr>
          </p:sp>
          <p:sp>
            <p:nvSpPr>
              <p:cNvPr id="15" name="Google Shape;15;p10"/>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16" name="Google Shape;16;p10"/>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10"/>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10"/>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dk2"/>
                  </a:gs>
                  <a:gs pos="100000">
                    <a:srgbClr val="C15EFF"/>
                  </a:gs>
                </a:gsLst>
                <a:lin ang="5400000" scaled="0"/>
              </a:gradFill>
              <a:ln>
                <a:noFill/>
              </a:ln>
            </p:spPr>
          </p:sp>
          <p:sp>
            <p:nvSpPr>
              <p:cNvPr id="19" name="Google Shape;19;p10"/>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 name="Google Shape;20;p10"/>
              <p:cNvCxnSpPr/>
              <p:nvPr/>
            </p:nvCxnSpPr>
            <p:spPr>
              <a:xfrm>
                <a:off x="-4763" y="9525"/>
                <a:ext cx="0" cy="0"/>
              </a:xfrm>
              <a:prstGeom prst="straightConnector1">
                <a:avLst/>
              </a:prstGeom>
              <a:gradFill>
                <a:gsLst>
                  <a:gs pos="0">
                    <a:schemeClr val="dk2"/>
                  </a:gs>
                  <a:gs pos="100000">
                    <a:srgbClr val="C15EFF"/>
                  </a:gs>
                </a:gsLst>
                <a:lin ang="5400000" scaled="0"/>
              </a:gradFill>
              <a:ln w="9525" cap="flat" cmpd="sng">
                <a:solidFill>
                  <a:srgbClr val="FFFFFF"/>
                </a:solidFill>
                <a:prstDash val="solid"/>
                <a:miter lim="800000"/>
                <a:headEnd type="none" w="med" len="med"/>
                <a:tailEnd type="none" w="med" len="med"/>
              </a:ln>
            </p:spPr>
          </p:cxnSp>
          <p:sp>
            <p:nvSpPr>
              <p:cNvPr id="21" name="Google Shape;21;p10"/>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dk2"/>
                  </a:gs>
                  <a:gs pos="100000">
                    <a:srgbClr val="C15EFF"/>
                  </a:gs>
                </a:gsLst>
                <a:lin ang="5400000" scaled="0"/>
              </a:gradFill>
              <a:ln>
                <a:noFill/>
              </a:ln>
            </p:spPr>
          </p:sp>
          <p:sp>
            <p:nvSpPr>
              <p:cNvPr id="22" name="Google Shape;22;p10"/>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dk2"/>
                  </a:gs>
                  <a:gs pos="100000">
                    <a:srgbClr val="C15EFF"/>
                  </a:gs>
                </a:gsLst>
                <a:lin ang="5400000" scaled="0"/>
              </a:gradFill>
              <a:ln>
                <a:noFill/>
              </a:ln>
            </p:spPr>
          </p:sp>
          <p:sp>
            <p:nvSpPr>
              <p:cNvPr id="23" name="Google Shape;23;p10"/>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24" name="Google Shape;24;p10"/>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10"/>
              <p:cNvSpPr/>
              <p:nvPr/>
            </p:nvSpPr>
            <p:spPr>
              <a:xfrm>
                <a:off x="133350"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10"/>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dk2"/>
                  </a:gs>
                  <a:gs pos="100000">
                    <a:srgbClr val="C15EFF"/>
                  </a:gs>
                </a:gsLst>
                <a:lin ang="5400000" scaled="0"/>
              </a:gradFill>
              <a:ln>
                <a:noFill/>
              </a:ln>
            </p:spPr>
          </p:sp>
          <p:sp>
            <p:nvSpPr>
              <p:cNvPr id="27" name="Google Shape;27;p10"/>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10"/>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dk2"/>
                  </a:gs>
                  <a:gs pos="100000">
                    <a:srgbClr val="C15EFF"/>
                  </a:gs>
                </a:gsLst>
                <a:lin ang="5400000" scaled="0"/>
              </a:gradFill>
              <a:ln>
                <a:noFill/>
              </a:ln>
            </p:spPr>
          </p:sp>
          <p:sp>
            <p:nvSpPr>
              <p:cNvPr id="29" name="Google Shape;29;p10"/>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10"/>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dk2"/>
                  </a:gs>
                  <a:gs pos="100000">
                    <a:srgbClr val="C15EFF"/>
                  </a:gs>
                </a:gsLst>
                <a:lin ang="5400000" scaled="0"/>
              </a:gradFill>
              <a:ln>
                <a:noFill/>
              </a:ln>
            </p:spPr>
          </p:sp>
          <p:sp>
            <p:nvSpPr>
              <p:cNvPr id="31" name="Google Shape;31;p10"/>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32" name="Google Shape;32;p10"/>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10"/>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10"/>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dk2"/>
                  </a:gs>
                  <a:gs pos="100000">
                    <a:srgbClr val="C15EFF"/>
                  </a:gs>
                </a:gsLst>
                <a:lin ang="5400000" scaled="0"/>
              </a:gradFill>
              <a:ln>
                <a:noFill/>
              </a:ln>
            </p:spPr>
          </p:sp>
          <p:sp>
            <p:nvSpPr>
              <p:cNvPr id="35" name="Google Shape;35;p10"/>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 name="Google Shape;36;p10"/>
            <p:cNvGrpSpPr/>
            <p:nvPr/>
          </p:nvGrpSpPr>
          <p:grpSpPr>
            <a:xfrm>
              <a:off x="11364912" y="0"/>
              <a:ext cx="674688" cy="6848476"/>
              <a:chOff x="11364912" y="0"/>
              <a:chExt cx="674688" cy="6848476"/>
            </a:xfrm>
          </p:grpSpPr>
          <p:sp>
            <p:nvSpPr>
              <p:cNvPr id="37" name="Google Shape;37;p10"/>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A400DA">
                      <a:alpha val="80000"/>
                    </a:srgbClr>
                  </a:gs>
                  <a:gs pos="100000">
                    <a:srgbClr val="C15EFF">
                      <a:alpha val="60000"/>
                    </a:srgbClr>
                  </a:gs>
                </a:gsLst>
                <a:lin ang="5400000" scaled="0"/>
              </a:gradFill>
              <a:ln>
                <a:noFill/>
              </a:ln>
            </p:spPr>
          </p:sp>
          <p:sp>
            <p:nvSpPr>
              <p:cNvPr id="38" name="Google Shape;38;p10"/>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10"/>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10"/>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A400DA">
                      <a:alpha val="80000"/>
                    </a:srgbClr>
                  </a:gs>
                  <a:gs pos="100000">
                    <a:srgbClr val="C15EFF">
                      <a:alpha val="60000"/>
                    </a:srgbClr>
                  </a:gs>
                </a:gsLst>
                <a:lin ang="5400000" scaled="0"/>
              </a:gradFill>
              <a:ln>
                <a:noFill/>
              </a:ln>
            </p:spPr>
          </p:sp>
          <p:sp>
            <p:nvSpPr>
              <p:cNvPr id="41" name="Google Shape;41;p10"/>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10"/>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A400DA">
                      <a:alpha val="80000"/>
                    </a:srgbClr>
                  </a:gs>
                  <a:gs pos="100000">
                    <a:srgbClr val="C15EFF">
                      <a:alpha val="60000"/>
                    </a:srgbClr>
                  </a:gs>
                </a:gsLst>
                <a:lin ang="5400000" scaled="0"/>
              </a:gradFill>
              <a:ln>
                <a:noFill/>
              </a:ln>
            </p:spPr>
          </p:sp>
          <p:sp>
            <p:nvSpPr>
              <p:cNvPr id="43" name="Google Shape;43;p10"/>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10"/>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A400DA">
                      <a:alpha val="80000"/>
                    </a:srgbClr>
                  </a:gs>
                  <a:gs pos="100000">
                    <a:srgbClr val="C15EFF">
                      <a:alpha val="60000"/>
                    </a:srgbClr>
                  </a:gs>
                </a:gsLst>
                <a:lin ang="5400000" scaled="0"/>
              </a:gradFill>
              <a:ln>
                <a:noFill/>
              </a:ln>
            </p:spPr>
          </p:sp>
          <p:sp>
            <p:nvSpPr>
              <p:cNvPr id="45" name="Google Shape;45;p10"/>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10"/>
              <p:cNvSpPr/>
              <p:nvPr/>
            </p:nvSpPr>
            <p:spPr>
              <a:xfrm>
                <a:off x="11939587" y="6596063"/>
                <a:ext cx="23813" cy="252413"/>
              </a:xfrm>
              <a:prstGeom prst="rect">
                <a:avLst/>
              </a:pr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7" name="Google Shape;47;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dk1"/>
              </a:buClr>
              <a:buSzPts val="3000"/>
              <a:buFont typeface="Arial"/>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dk1"/>
              </a:buClr>
              <a:buSzPts val="2500"/>
              <a:buFont typeface="Arial"/>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dk1"/>
              </a:buClr>
              <a:buSzPts val="2250"/>
              <a:buFont typeface="Arial"/>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49" name="Google Shape;49;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50" name="Google Shape;50;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51" name="Google Shape;51;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 descr="A picture containing drawing&#10;&#10;Description automatically generated"/>
          <p:cNvPicPr preferRelativeResize="0"/>
          <p:nvPr/>
        </p:nvPicPr>
        <p:blipFill rotWithShape="1">
          <a:blip r:embed="rId3">
            <a:alphaModFix/>
          </a:blip>
          <a:srcRect/>
          <a:stretch/>
        </p:blipFill>
        <p:spPr>
          <a:xfrm>
            <a:off x="2416015" y="1322851"/>
            <a:ext cx="7055168" cy="2037398"/>
          </a:xfrm>
          <a:prstGeom prst="rect">
            <a:avLst/>
          </a:prstGeom>
          <a:noFill/>
          <a:ln>
            <a:noFill/>
          </a:ln>
        </p:spPr>
      </p:pic>
      <p:sp>
        <p:nvSpPr>
          <p:cNvPr id="235" name="Google Shape;235;p1"/>
          <p:cNvSpPr txBox="1"/>
          <p:nvPr/>
        </p:nvSpPr>
        <p:spPr>
          <a:xfrm>
            <a:off x="2416015" y="4221652"/>
            <a:ext cx="7015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Avenir"/>
                <a:ea typeface="Avenir"/>
                <a:cs typeface="Avenir"/>
                <a:sym typeface="Avenir"/>
              </a:rPr>
              <a:t>Week 8: Theory of </a:t>
            </a:r>
            <a:r>
              <a:rPr lang="en-GB" sz="3600" dirty="0">
                <a:solidFill>
                  <a:schemeClr val="dk1"/>
                </a:solidFill>
                <a:latin typeface="Avenir"/>
                <a:ea typeface="Avenir"/>
                <a:cs typeface="Avenir"/>
                <a:sym typeface="Avenir"/>
              </a:rPr>
              <a:t>Generalisation</a:t>
            </a:r>
            <a:endParaRPr lang="en-GB" dirty="0"/>
          </a:p>
        </p:txBody>
      </p:sp>
      <p:pic>
        <p:nvPicPr>
          <p:cNvPr id="236" name="Google Shape;236;p1"/>
          <p:cNvPicPr preferRelativeResize="0"/>
          <p:nvPr/>
        </p:nvPicPr>
        <p:blipFill rotWithShape="1">
          <a:blip r:embed="rId4">
            <a:alphaModFix/>
          </a:blip>
          <a:srcRect l="15083" t="29978" r="15020" b="27322"/>
          <a:stretch/>
        </p:blipFill>
        <p:spPr>
          <a:xfrm>
            <a:off x="9650638" y="505175"/>
            <a:ext cx="2239450" cy="719475"/>
          </a:xfrm>
          <a:prstGeom prst="rect">
            <a:avLst/>
          </a:prstGeom>
          <a:noFill/>
          <a:ln>
            <a:noFill/>
          </a:ln>
        </p:spPr>
      </p:pic>
      <p:pic>
        <p:nvPicPr>
          <p:cNvPr id="237" name="Google Shape;237;p1"/>
          <p:cNvPicPr preferRelativeResize="0"/>
          <p:nvPr/>
        </p:nvPicPr>
        <p:blipFill rotWithShape="1">
          <a:blip r:embed="rId5">
            <a:alphaModFix/>
          </a:blip>
          <a:srcRect l="18881" r="21873"/>
          <a:stretch/>
        </p:blipFill>
        <p:spPr>
          <a:xfrm>
            <a:off x="9952550" y="1820450"/>
            <a:ext cx="1635625" cy="1380375"/>
          </a:xfrm>
          <a:prstGeom prst="rect">
            <a:avLst/>
          </a:prstGeom>
          <a:noFill/>
          <a:ln>
            <a:noFill/>
          </a:ln>
        </p:spPr>
      </p:pic>
      <p:pic>
        <p:nvPicPr>
          <p:cNvPr id="238" name="Google Shape;238;p1"/>
          <p:cNvPicPr preferRelativeResize="0"/>
          <p:nvPr/>
        </p:nvPicPr>
        <p:blipFill>
          <a:blip r:embed="rId6">
            <a:alphaModFix/>
          </a:blip>
          <a:stretch>
            <a:fillRect/>
          </a:stretch>
        </p:blipFill>
        <p:spPr>
          <a:xfrm>
            <a:off x="9650650" y="4011400"/>
            <a:ext cx="2239425" cy="768150"/>
          </a:xfrm>
          <a:prstGeom prst="rect">
            <a:avLst/>
          </a:prstGeom>
          <a:noFill/>
          <a:ln>
            <a:noFill/>
          </a:ln>
        </p:spPr>
      </p:pic>
      <p:pic>
        <p:nvPicPr>
          <p:cNvPr id="239" name="Google Shape;239;p1"/>
          <p:cNvPicPr preferRelativeResize="0"/>
          <p:nvPr/>
        </p:nvPicPr>
        <p:blipFill>
          <a:blip r:embed="rId7">
            <a:alphaModFix/>
          </a:blip>
          <a:stretch>
            <a:fillRect/>
          </a:stretch>
        </p:blipFill>
        <p:spPr>
          <a:xfrm>
            <a:off x="9650650" y="6000100"/>
            <a:ext cx="2366152" cy="3443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mc:Choice xmlns:a14="http://schemas.microsoft.com/office/drawing/2010/main"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n-GB" dirty="0">
                <a:solidFill>
                  <a:schemeClr val="bg2"/>
                </a:solidFill>
              </a:rPr>
              <a:t>5, …</a:t>
            </a:r>
            <a:r>
              <a:rPr lang="en-GB" dirty="0"/>
              <a:t> </a:t>
            </a:r>
          </a:p>
        </p:txBody>
      </p:sp>
      <mc:AlternateContent xmlns:mc="http://schemas.openxmlformats.org/markup-compatibility/2006">
        <mc:Choice xmlns:a14="http://schemas.microsoft.com/office/drawing/2010/main"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oMath>
                </a14:m>
                <a:endParaRPr lang="en-GB" dirty="0">
                  <a:solidFill>
                    <a:schemeClr val="tx1"/>
                  </a:solidFill>
                </a:endParaRPr>
              </a:p>
            </p:txBody>
          </p:sp>
        </mc:Choice>
        <mc:Fallback>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59257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mc:Choice xmlns:a14="http://schemas.microsoft.com/office/drawing/2010/main"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n-GB" dirty="0">
                <a:solidFill>
                  <a:schemeClr val="bg2"/>
                </a:solidFill>
              </a:rPr>
              <a:t>-365, …</a:t>
            </a:r>
            <a:r>
              <a:rPr lang="en-GB" dirty="0"/>
              <a:t> </a:t>
            </a:r>
          </a:p>
        </p:txBody>
      </p:sp>
      <mc:AlternateContent xmlns:mc="http://schemas.openxmlformats.org/markup-compatibility/2006">
        <mc:Choice xmlns:a14="http://schemas.microsoft.com/office/drawing/2010/main"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fontScale="92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i="1">
                        <a:solidFill>
                          <a:schemeClr val="tx1"/>
                        </a:solidFill>
                        <a:latin typeface="Cambria Math" panose="02040503050406030204" pitchFamily="18" charset="0"/>
                      </a:rPr>
                      <m:t>=-370 +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4631</m:t>
                        </m:r>
                        <m:r>
                          <a:rPr lang="es-ES" b="0" i="1" smtClean="0">
                            <a:solidFill>
                              <a:schemeClr val="tx1"/>
                            </a:solidFill>
                            <a:latin typeface="Cambria Math" panose="02040503050406030204" pitchFamily="18" charset="0"/>
                          </a:rPr>
                          <m:t>𝑛</m:t>
                        </m:r>
                      </m:num>
                      <m:den>
                        <m:r>
                          <a:rPr lang="es-ES" b="0" i="1" smtClean="0">
                            <a:solidFill>
                              <a:schemeClr val="tx1"/>
                            </a:solidFill>
                            <a:latin typeface="Cambria Math" panose="02040503050406030204" pitchFamily="18" charset="0"/>
                          </a:rPr>
                          <m:t>6</m:t>
                        </m:r>
                      </m:den>
                    </m:f>
                    <m:r>
                      <a:rPr lang="es-ES" i="1">
                        <a:solidFill>
                          <a:schemeClr val="tx1"/>
                        </a:solidFill>
                        <a:latin typeface="Cambria Math" panose="02040503050406030204" pitchFamily="18" charset="0"/>
                      </a:rPr>
                      <m:t>-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6475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2</m:t>
                            </m:r>
                          </m:sup>
                        </m:sSup>
                      </m:num>
                      <m:den>
                        <m:r>
                          <a:rPr lang="es-ES" b="0" i="1" smtClean="0">
                            <a:solidFill>
                              <a:schemeClr val="tx1"/>
                            </a:solidFill>
                            <a:latin typeface="Cambria Math" panose="02040503050406030204" pitchFamily="18" charset="0"/>
                          </a:rPr>
                          <m:t>12</m:t>
                        </m:r>
                      </m:den>
                    </m:f>
                    <m:r>
                      <a:rPr lang="es-ES" i="1">
                        <a:solidFill>
                          <a:schemeClr val="tx1"/>
                        </a:solidFill>
                        <a:latin typeface="Cambria Math" panose="02040503050406030204" pitchFamily="18" charset="0"/>
                      </a:rPr>
                      <m:t>+</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925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3</m:t>
                            </m:r>
                          </m:sup>
                        </m:sSup>
                      </m:num>
                      <m:den>
                        <m:r>
                          <a:rPr lang="es-ES" b="0" i="1" smtClean="0">
                            <a:solidFill>
                              <a:schemeClr val="tx1"/>
                            </a:solidFill>
                            <a:latin typeface="Cambria Math" panose="02040503050406030204" pitchFamily="18" charset="0"/>
                          </a:rPr>
                          <m:t>6</m:t>
                        </m:r>
                      </m:den>
                    </m:f>
                    <m:r>
                      <a:rPr lang="es-ES" i="1">
                        <a:solidFill>
                          <a:schemeClr val="tx1"/>
                        </a:solidFill>
                        <a:latin typeface="Cambria Math" panose="02040503050406030204" pitchFamily="18" charset="0"/>
                      </a:rPr>
                      <m:t>-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185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4</m:t>
                            </m:r>
                          </m:sup>
                        </m:sSup>
                      </m:num>
                      <m:den>
                        <m:r>
                          <a:rPr lang="es-ES" b="0" i="1" smtClean="0">
                            <a:solidFill>
                              <a:schemeClr val="tx1"/>
                            </a:solidFill>
                            <a:latin typeface="Cambria Math" panose="02040503050406030204" pitchFamily="18" charset="0"/>
                          </a:rPr>
                          <m:t>12</m:t>
                        </m:r>
                      </m:den>
                    </m:f>
                  </m:oMath>
                </a14:m>
                <a:endParaRPr lang="en-GB" dirty="0">
                  <a:solidFill>
                    <a:schemeClr val="tx1"/>
                  </a:solidFill>
                </a:endParaRPr>
              </a:p>
            </p:txBody>
          </p:sp>
        </mc:Choice>
        <mc:Fallback>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2842256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mc:Choice xmlns:a14="http://schemas.microsoft.com/office/drawing/2010/main"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l-GR" dirty="0">
                <a:solidFill>
                  <a:schemeClr val="bg2"/>
                </a:solidFill>
              </a:rPr>
              <a:t>π</a:t>
            </a:r>
            <a:r>
              <a:rPr lang="en-GB" dirty="0">
                <a:solidFill>
                  <a:schemeClr val="bg2"/>
                </a:solidFill>
              </a:rPr>
              <a:t>, …</a:t>
            </a:r>
            <a:r>
              <a:rPr lang="en-GB" dirty="0"/>
              <a:t> </a:t>
            </a:r>
          </a:p>
        </p:txBody>
      </p:sp>
      <mc:AlternateContent xmlns:mc="http://schemas.openxmlformats.org/markup-compatibility/2006">
        <mc:Choice xmlns:a14="http://schemas.microsoft.com/office/drawing/2010/main"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i="1">
                        <a:solidFill>
                          <a:schemeClr val="tx1"/>
                        </a:solidFill>
                        <a:latin typeface="Cambria Math" panose="02040503050406030204" pitchFamily="18" charset="0"/>
                      </a:rPr>
                      <m:t>=</m:t>
                    </m:r>
                    <m:f>
                      <m:fPr>
                        <m:ctrlPr>
                          <a:rPr lang="es-ES" i="1" smtClean="0">
                            <a:solidFill>
                              <a:schemeClr val="tx1"/>
                            </a:solidFill>
                            <a:latin typeface="Cambria Math" panose="02040503050406030204" pitchFamily="18" charset="0"/>
                          </a:rPr>
                        </m:ctrlPr>
                      </m:fPr>
                      <m:num>
                        <m:r>
                          <a:rPr lang="es-ES" i="1" smtClean="0">
                            <a:solidFill>
                              <a:schemeClr val="tx1"/>
                            </a:solidFill>
                            <a:latin typeface="Cambria Math" panose="02040503050406030204" pitchFamily="18" charset="0"/>
                            <a:ea typeface="Cambria Math" panose="02040503050406030204" pitchFamily="18" charset="0"/>
                          </a:rPr>
                          <m:t>𝜋</m:t>
                        </m:r>
                        <m:r>
                          <a:rPr lang="es-ES" b="0" i="1" smtClean="0">
                            <a:solidFill>
                              <a:schemeClr val="tx1"/>
                            </a:solidFill>
                            <a:latin typeface="Cambria Math" panose="02040503050406030204" pitchFamily="18" charset="0"/>
                            <a:ea typeface="Cambria Math" panose="02040503050406030204" pitchFamily="18" charset="0"/>
                          </a:rPr>
                          <m:t>−5</m:t>
                        </m:r>
                      </m:num>
                      <m:den>
                        <m:r>
                          <a:rPr lang="es-ES" b="0" i="1" smtClean="0">
                            <a:solidFill>
                              <a:schemeClr val="tx1"/>
                            </a:solidFill>
                            <a:latin typeface="Cambria Math" panose="02040503050406030204" pitchFamily="18" charset="0"/>
                          </a:rPr>
                          <m:t>24</m:t>
                        </m:r>
                      </m:den>
                    </m:f>
                    <m:d>
                      <m:dPr>
                        <m:ctrlPr>
                          <a:rPr lang="es-ES" b="0" i="1" smtClean="0">
                            <a:solidFill>
                              <a:schemeClr val="tx1"/>
                            </a:solidFill>
                            <a:latin typeface="Cambria Math" panose="02040503050406030204" pitchFamily="18" charset="0"/>
                          </a:rPr>
                        </m:ctrlPr>
                      </m:dPr>
                      <m:e>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4</m:t>
                            </m:r>
                          </m:sup>
                        </m:sSup>
                        <m:r>
                          <a:rPr lang="es-ES" b="0" i="1" smtClean="0">
                            <a:solidFill>
                              <a:schemeClr val="tx1"/>
                            </a:solidFill>
                            <a:latin typeface="Cambria Math" panose="02040503050406030204" pitchFamily="18" charset="0"/>
                          </a:rPr>
                          <m:t>−10</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3</m:t>
                            </m:r>
                          </m:sup>
                        </m:sSup>
                        <m:r>
                          <a:rPr lang="es-ES" b="0" i="1" smtClean="0">
                            <a:solidFill>
                              <a:schemeClr val="tx1"/>
                            </a:solidFill>
                            <a:latin typeface="Cambria Math" panose="02040503050406030204" pitchFamily="18" charset="0"/>
                          </a:rPr>
                          <m:t>+35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2</m:t>
                            </m:r>
                          </m:sup>
                        </m:sSup>
                        <m:r>
                          <a:rPr lang="es-ES" b="0" i="1" smtClean="0">
                            <a:solidFill>
                              <a:schemeClr val="tx1"/>
                            </a:solidFill>
                            <a:latin typeface="Cambria Math" panose="02040503050406030204" pitchFamily="18" charset="0"/>
                          </a:rPr>
                          <m:t>−50</m:t>
                        </m:r>
                        <m:r>
                          <a:rPr lang="es-ES" b="0" i="1" smtClean="0">
                            <a:solidFill>
                              <a:schemeClr val="tx1"/>
                            </a:solidFill>
                            <a:latin typeface="Cambria Math" panose="02040503050406030204" pitchFamily="18" charset="0"/>
                          </a:rPr>
                          <m:t>𝑛</m:t>
                        </m:r>
                      </m:e>
                    </m:d>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oMath>
                </a14:m>
                <a:endParaRPr lang="en-GB" dirty="0">
                  <a:solidFill>
                    <a:schemeClr val="tx1"/>
                  </a:solidFill>
                </a:endParaRPr>
              </a:p>
            </p:txBody>
          </p:sp>
        </mc:Choice>
        <mc:Fallback>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2936961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0909-04CC-47F0-93A5-5FB882641A12}"/>
              </a:ext>
            </a:extLst>
          </p:cNvPr>
          <p:cNvSpPr>
            <a:spLocks noGrp="1"/>
          </p:cNvSpPr>
          <p:nvPr>
            <p:ph type="title"/>
          </p:nvPr>
        </p:nvSpPr>
        <p:spPr/>
        <p:txBody>
          <a:bodyPr/>
          <a:lstStyle/>
          <a:p>
            <a:pPr algn="ctr"/>
            <a:r>
              <a:rPr lang="en-US" dirty="0"/>
              <a:t>Overview</a:t>
            </a:r>
          </a:p>
        </p:txBody>
      </p:sp>
      <p:sp>
        <p:nvSpPr>
          <p:cNvPr id="3" name="Text Placeholder 2">
            <a:extLst>
              <a:ext uri="{FF2B5EF4-FFF2-40B4-BE49-F238E27FC236}">
                <a16:creationId xmlns:a16="http://schemas.microsoft.com/office/drawing/2014/main" id="{5B65F532-72C1-4251-83AA-2EDD17AC7F41}"/>
              </a:ext>
            </a:extLst>
          </p:cNvPr>
          <p:cNvSpPr>
            <a:spLocks noGrp="1"/>
          </p:cNvSpPr>
          <p:nvPr>
            <p:ph type="body" idx="1"/>
          </p:nvPr>
        </p:nvSpPr>
        <p:spPr/>
        <p:txBody>
          <a:bodyPr/>
          <a:lstStyle/>
          <a:p>
            <a:r>
              <a:rPr lang="en-US" dirty="0"/>
              <a:t>Generalisation</a:t>
            </a:r>
          </a:p>
          <a:p>
            <a:r>
              <a:rPr lang="en-US" dirty="0"/>
              <a:t>The </a:t>
            </a:r>
            <a:r>
              <a:rPr lang="en-GB" dirty="0"/>
              <a:t>learning</a:t>
            </a:r>
            <a:r>
              <a:rPr lang="en-US" dirty="0"/>
              <a:t> problem</a:t>
            </a:r>
          </a:p>
          <a:p>
            <a:r>
              <a:rPr lang="en-US" dirty="0"/>
              <a:t>Probabilistic assumption</a:t>
            </a:r>
          </a:p>
          <a:p>
            <a:r>
              <a:rPr lang="en-US" dirty="0"/>
              <a:t>Proofs – way to solution</a:t>
            </a:r>
          </a:p>
          <a:p>
            <a:r>
              <a:rPr lang="en-US" dirty="0"/>
              <a:t>Learning is possible!</a:t>
            </a:r>
          </a:p>
          <a:p>
            <a:endParaRPr lang="en-US" dirty="0"/>
          </a:p>
        </p:txBody>
      </p:sp>
      <p:graphicFrame>
        <p:nvGraphicFramePr>
          <p:cNvPr id="4" name="图示 3"/>
          <p:cNvGraphicFramePr/>
          <p:nvPr>
            <p:extLst>
              <p:ext uri="{D42A27DB-BD31-4B8C-83A1-F6EECF244321}">
                <p14:modId xmlns:p14="http://schemas.microsoft.com/office/powerpoint/2010/main" val="4294388367"/>
              </p:ext>
            </p:extLst>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7868397" y="1686423"/>
            <a:ext cx="1523253" cy="1523253"/>
          </a:xfrm>
          <a:prstGeom prst="rect">
            <a:avLst/>
          </a:prstGeom>
        </p:spPr>
      </p:pic>
    </p:spTree>
    <p:extLst>
      <p:ext uri="{BB962C8B-B14F-4D97-AF65-F5344CB8AC3E}">
        <p14:creationId xmlns:p14="http://schemas.microsoft.com/office/powerpoint/2010/main" val="37605166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0" presetClass="path" presetSubtype="0" accel="50000" decel="50000" fill="hold" nodeType="clickEffect">
                                  <p:stCondLst>
                                    <p:cond delay="0"/>
                                  </p:stCondLst>
                                  <p:childTnLst>
                                    <p:animMotion origin="layout" path="M -2.5E-6 -4.44444E-6 L 0.0711 -4.44444E-6 C 0.10287 -4.44444E-6 0.14219 0.04931 0.14219 0.08936 L 0.14219 0.17894 " pathEditMode="relative" rAng="0" ptsTypes="AAAA">
                                      <p:cBhvr>
                                        <p:cTn id="16" dur="2000" fill="hold"/>
                                        <p:tgtEl>
                                          <p:spTgt spid="5"/>
                                        </p:tgtEl>
                                        <p:attrNameLst>
                                          <p:attrName>ppt_x</p:attrName>
                                          <p:attrName>ppt_y</p:attrName>
                                        </p:attrNameLst>
                                      </p:cBhvr>
                                      <p:rCtr x="7109" y="8935"/>
                                    </p:animMotion>
                                  </p:childTnLst>
                                </p:cTn>
                              </p:par>
                            </p:childTnLst>
                          </p:cTn>
                        </p:par>
                      </p:childTnLst>
                    </p:cTn>
                  </p:par>
                  <p:par>
                    <p:cTn id="17" fill="hold">
                      <p:stCondLst>
                        <p:cond delay="indefinite"/>
                      </p:stCondLst>
                      <p:childTnLst>
                        <p:par>
                          <p:cTn id="18" fill="hold">
                            <p:stCondLst>
                              <p:cond delay="0"/>
                            </p:stCondLst>
                            <p:childTnLst>
                              <p:par>
                                <p:cTn id="19" presetID="36" presetClass="path" presetSubtype="0" accel="50000" decel="50000" fill="hold" nodeType="clickEffect">
                                  <p:stCondLst>
                                    <p:cond delay="0"/>
                                  </p:stCondLst>
                                  <p:childTnLst>
                                    <p:animMotion origin="layout" path="M 0.14219 0.17894 L 0.14219 0.32014 C 0.14219 0.38334 0.12552 0.46135 0.11198 0.46135 L 0.0819 0.46135 " pathEditMode="relative" rAng="0" ptsTypes="AAAA">
                                      <p:cBhvr>
                                        <p:cTn id="20" dur="2000" fill="hold"/>
                                        <p:tgtEl>
                                          <p:spTgt spid="5"/>
                                        </p:tgtEl>
                                        <p:attrNameLst>
                                          <p:attrName>ppt_x</p:attrName>
                                          <p:attrName>ppt_y</p:attrName>
                                        </p:attrNameLst>
                                      </p:cBhvr>
                                      <p:rCtr x="-3021" y="14120"/>
                                    </p:animMotion>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0819 0.46135 L 0.03568 0.53658 C 0.02617 0.55348 0.01172 0.5632 -0.00338 0.5632 C -0.0207 0.5632 -0.0345 0.55348 -0.04401 0.53658 L -0.0901 0.46135 " pathEditMode="relative" rAng="0" ptsTypes="AAAAA">
                                      <p:cBhvr>
                                        <p:cTn id="24" dur="2000" fill="hold"/>
                                        <p:tgtEl>
                                          <p:spTgt spid="5"/>
                                        </p:tgtEl>
                                        <p:attrNameLst>
                                          <p:attrName>ppt_x</p:attrName>
                                          <p:attrName>ppt_y</p:attrName>
                                        </p:attrNameLst>
                                      </p:cBhvr>
                                      <p:rCtr x="-8607" y="5093"/>
                                    </p:animMotion>
                                  </p:childTnLst>
                                </p:cTn>
                              </p:par>
                            </p:childTnLst>
                          </p:cTn>
                        </p:par>
                      </p:childTnLst>
                    </p:cTn>
                  </p:par>
                  <p:par>
                    <p:cTn id="25" fill="hold">
                      <p:stCondLst>
                        <p:cond delay="indefinite"/>
                      </p:stCondLst>
                      <p:childTnLst>
                        <p:par>
                          <p:cTn id="26" fill="hold">
                            <p:stCondLst>
                              <p:cond delay="0"/>
                            </p:stCondLst>
                            <p:childTnLst>
                              <p:par>
                                <p:cTn id="27" presetID="43" presetClass="path" presetSubtype="0" accel="50000" decel="50000" fill="hold" nodeType="clickEffect">
                                  <p:stCondLst>
                                    <p:cond delay="0"/>
                                  </p:stCondLst>
                                  <p:childTnLst>
                                    <p:animMotion origin="layout" path="M -0.0901 0.46135 L -0.1181 0.46135 C -0.13073 0.46135 -0.14609 0.38264 -0.14609 0.31875 L -0.14609 0.17639 " pathEditMode="relative" rAng="0" ptsTypes="AAAA">
                                      <p:cBhvr>
                                        <p:cTn id="28" dur="2000" fill="hold"/>
                                        <p:tgtEl>
                                          <p:spTgt spid="5"/>
                                        </p:tgtEl>
                                        <p:attrNameLst>
                                          <p:attrName>ppt_x</p:attrName>
                                          <p:attrName>ppt_y</p:attrName>
                                        </p:attrNameLst>
                                      </p:cBhvr>
                                      <p:rCtr x="-2799" y="-14259"/>
                                    </p:animMotion>
                                  </p:childTnLst>
                                </p:cTn>
                              </p:par>
                            </p:childTnLst>
                          </p:cTn>
                        </p:par>
                      </p:childTnLst>
                    </p:cTn>
                  </p:par>
                  <p:par>
                    <p:cTn id="29" fill="hold">
                      <p:stCondLst>
                        <p:cond delay="indefinite"/>
                      </p:stCondLst>
                      <p:childTnLst>
                        <p:par>
                          <p:cTn id="30" fill="hold">
                            <p:stCondLst>
                              <p:cond delay="0"/>
                            </p:stCondLst>
                            <p:childTnLst>
                              <p:par>
                                <p:cTn id="31" presetID="57" presetClass="path" presetSubtype="0" accel="50000" decel="50000" fill="hold" nodeType="clickEffect">
                                  <p:stCondLst>
                                    <p:cond delay="0"/>
                                  </p:stCondLst>
                                  <p:childTnLst>
                                    <p:animMotion origin="layout" path="M -0.14609 0.17639 L -0.14609 0.0875 C -0.14609 0.04746 -0.10729 -0.00138 -0.07578 -0.00138 L -0.00547 -0.00138 " pathEditMode="relative" rAng="0" ptsTypes="AAAA">
                                      <p:cBhvr>
                                        <p:cTn id="32" dur="2000" fill="hold"/>
                                        <p:tgtEl>
                                          <p:spTgt spid="5"/>
                                        </p:tgtEl>
                                        <p:attrNameLst>
                                          <p:attrName>ppt_x</p:attrName>
                                          <p:attrName>ppt_y</p:attrName>
                                        </p:attrNameLst>
                                      </p:cBhvr>
                                      <p:rCtr x="7031" y="-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Acknowledgement</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Content from </a:t>
            </a:r>
            <a:r>
              <a:rPr lang="en-GB" dirty="0" err="1"/>
              <a:t>Dr.</a:t>
            </a:r>
            <a:r>
              <a:rPr lang="en-GB" dirty="0"/>
              <a:t> </a:t>
            </a:r>
            <a:r>
              <a:rPr lang="en-GB" dirty="0" err="1"/>
              <a:t>Yaser</a:t>
            </a:r>
            <a:r>
              <a:rPr lang="en-GB" dirty="0"/>
              <a:t> Abu-Mostafa, Caltech, 2012</a:t>
            </a:r>
          </a:p>
          <a:p>
            <a:r>
              <a:rPr lang="en-GB" dirty="0"/>
              <a:t>“Learning From Data” </a:t>
            </a:r>
          </a:p>
          <a:p>
            <a:r>
              <a:rPr lang="en-GB" dirty="0"/>
              <a:t>https://www.youtube.com/watch?v=mbyG85GZ0PI </a:t>
            </a:r>
          </a:p>
        </p:txBody>
      </p:sp>
    </p:spTree>
    <p:extLst>
      <p:ext uri="{BB962C8B-B14F-4D97-AF65-F5344CB8AC3E}">
        <p14:creationId xmlns:p14="http://schemas.microsoft.com/office/powerpoint/2010/main" val="34848756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Generalisation</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Predict unknown result from known data</a:t>
            </a:r>
          </a:p>
          <a:p>
            <a:endParaRPr lang="en-GB" dirty="0"/>
          </a:p>
        </p:txBody>
      </p:sp>
      <p:grpSp>
        <p:nvGrpSpPr>
          <p:cNvPr id="28" name="Group 27">
            <a:extLst>
              <a:ext uri="{FF2B5EF4-FFF2-40B4-BE49-F238E27FC236}">
                <a16:creationId xmlns:a16="http://schemas.microsoft.com/office/drawing/2014/main" id="{AD6160D4-64F2-48BD-BF5C-1B7770CE2B62}"/>
              </a:ext>
            </a:extLst>
          </p:cNvPr>
          <p:cNvGrpSpPr/>
          <p:nvPr/>
        </p:nvGrpSpPr>
        <p:grpSpPr>
          <a:xfrm>
            <a:off x="1515834" y="3320929"/>
            <a:ext cx="9413425" cy="2332615"/>
            <a:chOff x="1515834" y="3320929"/>
            <a:chExt cx="9413425" cy="2332615"/>
          </a:xfrm>
        </p:grpSpPr>
        <p:grpSp>
          <p:nvGrpSpPr>
            <p:cNvPr id="6" name="Group 5">
              <a:extLst>
                <a:ext uri="{FF2B5EF4-FFF2-40B4-BE49-F238E27FC236}">
                  <a16:creationId xmlns:a16="http://schemas.microsoft.com/office/drawing/2014/main" id="{7272E1AC-6D27-4001-A662-38CB8125DE85}"/>
                </a:ext>
              </a:extLst>
            </p:cNvPr>
            <p:cNvGrpSpPr/>
            <p:nvPr/>
          </p:nvGrpSpPr>
          <p:grpSpPr>
            <a:xfrm>
              <a:off x="1515834" y="3320929"/>
              <a:ext cx="3107871" cy="1045030"/>
              <a:chOff x="1458685" y="3429000"/>
              <a:chExt cx="3107871" cy="1045030"/>
            </a:xfrm>
          </p:grpSpPr>
          <p:sp>
            <p:nvSpPr>
              <p:cNvPr id="5" name="TextBox 4">
                <a:extLst>
                  <a:ext uri="{FF2B5EF4-FFF2-40B4-BE49-F238E27FC236}">
                    <a16:creationId xmlns:a16="http://schemas.microsoft.com/office/drawing/2014/main" id="{28B9AEC3-A990-413E-9520-2920752CA16F}"/>
                  </a:ext>
                </a:extLst>
              </p:cNvPr>
              <p:cNvSpPr txBox="1"/>
              <p:nvPr/>
            </p:nvSpPr>
            <p:spPr>
              <a:xfrm>
                <a:off x="1572984"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TARGET FUNCTION</a:t>
                </a:r>
              </a:p>
            </p:txBody>
          </p:sp>
          <p:sp>
            <p:nvSpPr>
              <p:cNvPr id="4" name="Cloud 3">
                <a:extLst>
                  <a:ext uri="{FF2B5EF4-FFF2-40B4-BE49-F238E27FC236}">
                    <a16:creationId xmlns:a16="http://schemas.microsoft.com/office/drawing/2014/main" id="{3A5A52FB-EE9C-4B2F-8E17-2ABB4F63065B}"/>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grpSp>
          <p:nvGrpSpPr>
            <p:cNvPr id="9" name="Group 8">
              <a:extLst>
                <a:ext uri="{FF2B5EF4-FFF2-40B4-BE49-F238E27FC236}">
                  <a16:creationId xmlns:a16="http://schemas.microsoft.com/office/drawing/2014/main" id="{3C92EE20-7405-498B-A172-27ED9F69AF66}"/>
                </a:ext>
              </a:extLst>
            </p:cNvPr>
            <p:cNvGrpSpPr/>
            <p:nvPr/>
          </p:nvGrpSpPr>
          <p:grpSpPr>
            <a:xfrm>
              <a:off x="1687284" y="4811486"/>
              <a:ext cx="2764973" cy="842058"/>
              <a:chOff x="1687284" y="4811486"/>
              <a:chExt cx="2764973" cy="842058"/>
            </a:xfrm>
          </p:grpSpPr>
          <p:sp>
            <p:nvSpPr>
              <p:cNvPr id="7" name="Rectangle 6">
                <a:extLst>
                  <a:ext uri="{FF2B5EF4-FFF2-40B4-BE49-F238E27FC236}">
                    <a16:creationId xmlns:a16="http://schemas.microsoft.com/office/drawing/2014/main" id="{39E13B37-F64A-4237-A204-D2A089A8382F}"/>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8" name="TextBox 7">
                <a:extLst>
                  <a:ext uri="{FF2B5EF4-FFF2-40B4-BE49-F238E27FC236}">
                    <a16:creationId xmlns:a16="http://schemas.microsoft.com/office/drawing/2014/main" id="{86FE25F6-19B9-43C8-BF1B-FB4E0DD8BD56}"/>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TRAINING DATA</a:t>
                </a:r>
              </a:p>
            </p:txBody>
          </p:sp>
        </p:grpSp>
        <p:grpSp>
          <p:nvGrpSpPr>
            <p:cNvPr id="10" name="Group 9">
              <a:extLst>
                <a:ext uri="{FF2B5EF4-FFF2-40B4-BE49-F238E27FC236}">
                  <a16:creationId xmlns:a16="http://schemas.microsoft.com/office/drawing/2014/main" id="{1D745CB9-7B6C-4C4C-8DA6-490CD798C2F4}"/>
                </a:ext>
              </a:extLst>
            </p:cNvPr>
            <p:cNvGrpSpPr/>
            <p:nvPr/>
          </p:nvGrpSpPr>
          <p:grpSpPr>
            <a:xfrm>
              <a:off x="5399313" y="4811486"/>
              <a:ext cx="2764973" cy="842058"/>
              <a:chOff x="1687284" y="4811486"/>
              <a:chExt cx="2764973" cy="842058"/>
            </a:xfrm>
          </p:grpSpPr>
          <p:sp>
            <p:nvSpPr>
              <p:cNvPr id="11" name="Rectangle 10">
                <a:extLst>
                  <a:ext uri="{FF2B5EF4-FFF2-40B4-BE49-F238E27FC236}">
                    <a16:creationId xmlns:a16="http://schemas.microsoft.com/office/drawing/2014/main" id="{1638441A-FEE9-4BF7-819C-30C6742A723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2" name="TextBox 11">
                <a:extLst>
                  <a:ext uri="{FF2B5EF4-FFF2-40B4-BE49-F238E27FC236}">
                    <a16:creationId xmlns:a16="http://schemas.microsoft.com/office/drawing/2014/main" id="{9F5E1897-852E-4D83-9157-9E7511DDB863}"/>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LEARNING ALGO</a:t>
                </a:r>
              </a:p>
            </p:txBody>
          </p:sp>
        </p:grpSp>
        <p:grpSp>
          <p:nvGrpSpPr>
            <p:cNvPr id="13" name="Group 12">
              <a:extLst>
                <a:ext uri="{FF2B5EF4-FFF2-40B4-BE49-F238E27FC236}">
                  <a16:creationId xmlns:a16="http://schemas.microsoft.com/office/drawing/2014/main" id="{FDC59FC8-A005-4A42-89BB-7F18A8F6B063}"/>
                </a:ext>
              </a:extLst>
            </p:cNvPr>
            <p:cNvGrpSpPr/>
            <p:nvPr/>
          </p:nvGrpSpPr>
          <p:grpSpPr>
            <a:xfrm>
              <a:off x="8164286" y="4811486"/>
              <a:ext cx="2764973" cy="842058"/>
              <a:chOff x="1687284" y="4811486"/>
              <a:chExt cx="2764973" cy="842058"/>
            </a:xfrm>
          </p:grpSpPr>
          <p:sp>
            <p:nvSpPr>
              <p:cNvPr id="14" name="Rectangle 13">
                <a:extLst>
                  <a:ext uri="{FF2B5EF4-FFF2-40B4-BE49-F238E27FC236}">
                    <a16:creationId xmlns:a16="http://schemas.microsoft.com/office/drawing/2014/main" id="{FA9205E8-DDE8-434A-BD4D-8AB4D1B17F0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5" name="TextBox 14">
                <a:extLst>
                  <a:ext uri="{FF2B5EF4-FFF2-40B4-BE49-F238E27FC236}">
                    <a16:creationId xmlns:a16="http://schemas.microsoft.com/office/drawing/2014/main" id="{F738136C-065D-4DBC-98BC-372240EFC92C}"/>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HYPOTHESIS SET</a:t>
                </a:r>
              </a:p>
            </p:txBody>
          </p:sp>
        </p:grpSp>
        <p:grpSp>
          <p:nvGrpSpPr>
            <p:cNvPr id="17" name="Group 16">
              <a:extLst>
                <a:ext uri="{FF2B5EF4-FFF2-40B4-BE49-F238E27FC236}">
                  <a16:creationId xmlns:a16="http://schemas.microsoft.com/office/drawing/2014/main" id="{09BEB9BD-C675-4BA9-B171-EDF589B0E2C2}"/>
                </a:ext>
              </a:extLst>
            </p:cNvPr>
            <p:cNvGrpSpPr/>
            <p:nvPr/>
          </p:nvGrpSpPr>
          <p:grpSpPr>
            <a:xfrm flipH="1">
              <a:off x="6724649" y="3342700"/>
              <a:ext cx="3050722" cy="1045030"/>
              <a:chOff x="1401535" y="3429000"/>
              <a:chExt cx="3050722" cy="1045030"/>
            </a:xfrm>
          </p:grpSpPr>
          <p:sp>
            <p:nvSpPr>
              <p:cNvPr id="18" name="TextBox 17">
                <a:extLst>
                  <a:ext uri="{FF2B5EF4-FFF2-40B4-BE49-F238E27FC236}">
                    <a16:creationId xmlns:a16="http://schemas.microsoft.com/office/drawing/2014/main" id="{8D86D749-53E2-4138-8175-5445A03B27BE}"/>
                  </a:ext>
                </a:extLst>
              </p:cNvPr>
              <p:cNvSpPr txBox="1"/>
              <p:nvPr/>
            </p:nvSpPr>
            <p:spPr>
              <a:xfrm>
                <a:off x="1401535"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FINAL HYPOTHESIS</a:t>
                </a:r>
              </a:p>
            </p:txBody>
          </p:sp>
          <p:sp>
            <p:nvSpPr>
              <p:cNvPr id="19" name="Cloud 18">
                <a:extLst>
                  <a:ext uri="{FF2B5EF4-FFF2-40B4-BE49-F238E27FC236}">
                    <a16:creationId xmlns:a16="http://schemas.microsoft.com/office/drawing/2014/main" id="{63E39BEE-011F-4F82-BB84-41F081FE1794}"/>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cxnSp>
          <p:nvCxnSpPr>
            <p:cNvPr id="21" name="Straight Arrow Connector 20">
              <a:extLst>
                <a:ext uri="{FF2B5EF4-FFF2-40B4-BE49-F238E27FC236}">
                  <a16:creationId xmlns:a16="http://schemas.microsoft.com/office/drawing/2014/main" id="{0A6FAA31-D0F9-4F93-8E69-B73CF4DD553C}"/>
                </a:ext>
              </a:extLst>
            </p:cNvPr>
            <p:cNvCxnSpPr>
              <a:stCxn id="4" idx="1"/>
              <a:endCxn id="7" idx="0"/>
            </p:cNvCxnSpPr>
            <p:nvPr/>
          </p:nvCxnSpPr>
          <p:spPr>
            <a:xfrm>
              <a:off x="3012620" y="4364846"/>
              <a:ext cx="57151" cy="44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8BA5EA1-D9B7-48D0-BAC8-925E0B62ACC2}"/>
                </a:ext>
              </a:extLst>
            </p:cNvPr>
            <p:cNvCxnSpPr>
              <a:stCxn id="8" idx="3"/>
              <a:endCxn id="12" idx="1"/>
            </p:cNvCxnSpPr>
            <p:nvPr/>
          </p:nvCxnSpPr>
          <p:spPr>
            <a:xfrm>
              <a:off x="4452257" y="5196295"/>
              <a:ext cx="947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0599BEF-79BD-4DB2-B0C1-70F4EA8B341D}"/>
                </a:ext>
              </a:extLst>
            </p:cNvPr>
            <p:cNvCxnSpPr>
              <a:stCxn id="11" idx="0"/>
              <a:endCxn id="19" idx="1"/>
            </p:cNvCxnSpPr>
            <p:nvPr/>
          </p:nvCxnSpPr>
          <p:spPr>
            <a:xfrm flipV="1">
              <a:off x="6781800" y="4386617"/>
              <a:ext cx="1439635"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B5C4698-0FF4-4D3D-86A0-3030A26252AE}"/>
                </a:ext>
              </a:extLst>
            </p:cNvPr>
            <p:cNvCxnSpPr>
              <a:stCxn id="14" idx="0"/>
              <a:endCxn id="19" idx="1"/>
            </p:cNvCxnSpPr>
            <p:nvPr/>
          </p:nvCxnSpPr>
          <p:spPr>
            <a:xfrm flipH="1" flipV="1">
              <a:off x="8221435" y="4386617"/>
              <a:ext cx="1325338"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7620DAD-0E3B-42AB-8C21-6B53168962A6}"/>
              </a:ext>
            </a:extLst>
          </p:cNvPr>
          <p:cNvGrpSpPr/>
          <p:nvPr/>
        </p:nvGrpSpPr>
        <p:grpSpPr>
          <a:xfrm>
            <a:off x="10513619" y="683426"/>
            <a:ext cx="1290764" cy="902788"/>
            <a:chOff x="5325036" y="1686423"/>
            <a:chExt cx="6609976" cy="4623157"/>
          </a:xfrm>
        </p:grpSpPr>
        <p:graphicFrame>
          <p:nvGraphicFramePr>
            <p:cNvPr id="24" name="图示 3">
              <a:extLst>
                <a:ext uri="{FF2B5EF4-FFF2-40B4-BE49-F238E27FC236}">
                  <a16:creationId xmlns:a16="http://schemas.microsoft.com/office/drawing/2014/main" id="{18DF01D2-41C2-4E8B-9E10-CA86C2673542}"/>
                </a:ext>
              </a:extLst>
            </p:cNvPr>
            <p:cNvGraphicFramePr/>
            <p:nvPr>
              <p:extLst>
                <p:ext uri="{D42A27DB-BD31-4B8C-83A1-F6EECF244321}">
                  <p14:modId xmlns:p14="http://schemas.microsoft.com/office/powerpoint/2010/main" val="2275487051"/>
                </p:ext>
              </p:extLst>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7868397" y="1686423"/>
              <a:ext cx="1523253" cy="1523253"/>
            </a:xfrm>
            <a:prstGeom prst="rect">
              <a:avLst/>
            </a:prstGeom>
          </p:spPr>
        </p:pic>
      </p:grpSp>
    </p:spTree>
    <p:extLst>
      <p:ext uri="{BB962C8B-B14F-4D97-AF65-F5344CB8AC3E}">
        <p14:creationId xmlns:p14="http://schemas.microsoft.com/office/powerpoint/2010/main" val="16844057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1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a:xfrm>
            <a:off x="1143001" y="2689715"/>
            <a:ext cx="9905998" cy="1478570"/>
          </a:xfrm>
        </p:spPr>
        <p:txBody>
          <a:bodyPr/>
          <a:lstStyle/>
          <a:p>
            <a:pPr algn="ctr"/>
            <a:r>
              <a:rPr lang="en-US" altLang="zh-CN" dirty="0"/>
              <a:t>Is</a:t>
            </a:r>
            <a:r>
              <a:rPr lang="es-ES" altLang="zh-CN" dirty="0"/>
              <a:t> generalisation really </a:t>
            </a:r>
            <a:r>
              <a:rPr lang="es-ES" altLang="zh-CN" b="1" dirty="0"/>
              <a:t>POSSIBLE</a:t>
            </a:r>
            <a:r>
              <a:rPr lang="es-ES" altLang="zh-CN" dirty="0"/>
              <a:t>?</a:t>
            </a:r>
            <a:br>
              <a:rPr lang="en-GB" dirty="0"/>
            </a:br>
            <a:endParaRPr lang="en-GB" dirty="0"/>
          </a:p>
        </p:txBody>
      </p:sp>
      <p:grpSp>
        <p:nvGrpSpPr>
          <p:cNvPr id="16" name="Group 15">
            <a:extLst>
              <a:ext uri="{FF2B5EF4-FFF2-40B4-BE49-F238E27FC236}">
                <a16:creationId xmlns:a16="http://schemas.microsoft.com/office/drawing/2014/main" id="{ED819CBE-DD48-453D-B6B0-F66C11076B29}"/>
              </a:ext>
            </a:extLst>
          </p:cNvPr>
          <p:cNvGrpSpPr/>
          <p:nvPr/>
        </p:nvGrpSpPr>
        <p:grpSpPr>
          <a:xfrm>
            <a:off x="10513619" y="692151"/>
            <a:ext cx="1290764" cy="894063"/>
            <a:chOff x="10513619" y="692151"/>
            <a:chExt cx="1290764" cy="894063"/>
          </a:xfrm>
        </p:grpSpPr>
        <p:graphicFrame>
          <p:nvGraphicFramePr>
            <p:cNvPr id="30" name="图示 3">
              <a:extLst>
                <a:ext uri="{FF2B5EF4-FFF2-40B4-BE49-F238E27FC236}">
                  <a16:creationId xmlns:a16="http://schemas.microsoft.com/office/drawing/2014/main" id="{F9AADA79-A14D-402F-A6A1-B10C86D6A5AF}"/>
                </a:ext>
              </a:extLst>
            </p:cNvPr>
            <p:cNvGraphicFramePr/>
            <p:nvPr>
              <p:extLst>
                <p:ext uri="{D42A27DB-BD31-4B8C-83A1-F6EECF244321}">
                  <p14:modId xmlns:p14="http://schemas.microsoft.com/office/powerpoint/2010/main" val="3432921732"/>
                </p:ext>
              </p:extLst>
            </p:nvPr>
          </p:nvGraphicFramePr>
          <p:xfrm>
            <a:off x="10513619" y="692151"/>
            <a:ext cx="1290764" cy="89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图片 4">
              <a:extLst>
                <a:ext uri="{FF2B5EF4-FFF2-40B4-BE49-F238E27FC236}">
                  <a16:creationId xmlns:a16="http://schemas.microsoft.com/office/drawing/2014/main" id="{734031B5-F781-4A68-B336-49721C25E39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11336391" y="920605"/>
              <a:ext cx="297453" cy="297454"/>
            </a:xfrm>
            <a:prstGeom prst="rect">
              <a:avLst/>
            </a:prstGeom>
          </p:spPr>
        </p:pic>
      </p:grpSp>
    </p:spTree>
    <p:extLst>
      <p:ext uri="{BB962C8B-B14F-4D97-AF65-F5344CB8AC3E}">
        <p14:creationId xmlns:p14="http://schemas.microsoft.com/office/powerpoint/2010/main" val="3521928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5CA3316D-6123-43FB-AB2F-7CAD35C55B5F}"/>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6BA9AB4-C245-40B4-8BBD-5419669B5A74}"/>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0B304D2-2621-4841-A773-E1448AC9684C}"/>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773C34A2-01E3-4F8D-AC60-DA2FA236662A}"/>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575F7BA3-16B5-4B5D-9C6A-FABC67966A4C}"/>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Tree>
    <p:extLst>
      <p:ext uri="{BB962C8B-B14F-4D97-AF65-F5344CB8AC3E}">
        <p14:creationId xmlns:p14="http://schemas.microsoft.com/office/powerpoint/2010/main" val="397189702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
        <p:nvSpPr>
          <p:cNvPr id="161" name="Flowchart: Connector 160">
            <a:extLst>
              <a:ext uri="{FF2B5EF4-FFF2-40B4-BE49-F238E27FC236}">
                <a16:creationId xmlns:a16="http://schemas.microsoft.com/office/drawing/2014/main" id="{2B24D9FF-4B91-4327-981D-EF27639DBC81}"/>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Flowchart: Connector 161">
            <a:extLst>
              <a:ext uri="{FF2B5EF4-FFF2-40B4-BE49-F238E27FC236}">
                <a16:creationId xmlns:a16="http://schemas.microsoft.com/office/drawing/2014/main" id="{A9B1E34A-6E04-4446-80F5-19C1A4B20141}"/>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Flowchart: Connector 162">
            <a:extLst>
              <a:ext uri="{FF2B5EF4-FFF2-40B4-BE49-F238E27FC236}">
                <a16:creationId xmlns:a16="http://schemas.microsoft.com/office/drawing/2014/main" id="{5E877EF4-9D3F-4111-B48C-11AF7B680C85}"/>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Flowchart: Connector 163">
            <a:extLst>
              <a:ext uri="{FF2B5EF4-FFF2-40B4-BE49-F238E27FC236}">
                <a16:creationId xmlns:a16="http://schemas.microsoft.com/office/drawing/2014/main" id="{872991A7-A570-4547-BB7D-F83A3F0C8913}"/>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Flowchart: Connector 164">
            <a:extLst>
              <a:ext uri="{FF2B5EF4-FFF2-40B4-BE49-F238E27FC236}">
                <a16:creationId xmlns:a16="http://schemas.microsoft.com/office/drawing/2014/main" id="{C9C93AD2-02A3-4C39-8A90-B7BE4D37E102}"/>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72789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5CA3316D-6123-43FB-AB2F-7CAD35C55B5F}"/>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6BA9AB4-C245-40B4-8BBD-5419669B5A74}"/>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0B304D2-2621-4841-A773-E1448AC9684C}"/>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773C34A2-01E3-4F8D-AC60-DA2FA236662A}"/>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575F7BA3-16B5-4B5D-9C6A-FABC67966A4C}"/>
              </a:ext>
            </a:extLst>
          </p:cNvPr>
          <p:cNvSpPr/>
          <p:nvPr/>
        </p:nvSpPr>
        <p:spPr>
          <a:xfrm>
            <a:off x="9906000" y="372523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Tree>
    <p:extLst>
      <p:ext uri="{BB962C8B-B14F-4D97-AF65-F5344CB8AC3E}">
        <p14:creationId xmlns:p14="http://schemas.microsoft.com/office/powerpoint/2010/main" val="4214063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p>
        </p:txBody>
      </p:sp>
    </p:spTree>
    <p:extLst>
      <p:ext uri="{BB962C8B-B14F-4D97-AF65-F5344CB8AC3E}">
        <p14:creationId xmlns:p14="http://schemas.microsoft.com/office/powerpoint/2010/main" val="8746160"/>
      </p:ext>
    </p:extLst>
  </p:cSld>
  <p:clrMapOvr>
    <a:masterClrMapping/>
  </p:clrMapOvr>
  <p:transition spd="slow">
    <p:push dir="u"/>
  </p:transition>
</p:sld>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1074</TotalTime>
  <Words>1190</Words>
  <Application>Microsoft Office PowerPoint</Application>
  <PresentationFormat>Widescreen</PresentationFormat>
  <Paragraphs>71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Avenir</vt:lpstr>
      <vt:lpstr>Twentieth Century</vt:lpstr>
      <vt:lpstr>Arial</vt:lpstr>
      <vt:lpstr>Cambria</vt:lpstr>
      <vt:lpstr>Cambria Math</vt:lpstr>
      <vt:lpstr>Circuit</vt:lpstr>
      <vt:lpstr>PowerPoint Presentation</vt:lpstr>
      <vt:lpstr>Overview</vt:lpstr>
      <vt:lpstr>Acknowledgement</vt:lpstr>
      <vt:lpstr>Generalisation</vt:lpstr>
      <vt:lpstr>Is generalisation really POSSIBLE? </vt:lpstr>
      <vt:lpstr>Bin-ball visualisation</vt:lpstr>
      <vt:lpstr>Bin-ball visualisation</vt:lpstr>
      <vt:lpstr>Bin-ball visualisation</vt:lpstr>
      <vt:lpstr>Guess the sequence</vt:lpstr>
      <vt:lpstr>Guess the sequence</vt:lpstr>
      <vt:lpstr>Guess the sequence</vt:lpstr>
      <vt:lpstr>Guess the sequence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 Shameela Essack</dc:creator>
  <cp:lastModifiedBy>Lifeng Qiu</cp:lastModifiedBy>
  <cp:revision>14</cp:revision>
  <dcterms:created xsi:type="dcterms:W3CDTF">2020-09-22T10:35:01Z</dcterms:created>
  <dcterms:modified xsi:type="dcterms:W3CDTF">2022-02-26T01:12:40Z</dcterms:modified>
</cp:coreProperties>
</file>