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4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6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21DD75-883B-4212-879D-CB476A849C1F}" type="doc">
      <dgm:prSet loTypeId="urn:microsoft.com/office/officeart/2005/8/layout/process1" loCatId="process" qsTypeId="urn:microsoft.com/office/officeart/2005/8/quickstyle/simple1" qsCatId="simple" csTypeId="urn:microsoft.com/office/officeart/2005/8/colors/accent0_2" csCatId="mainScheme" phldr="1"/>
      <dgm:spPr/>
    </dgm:pt>
    <dgm:pt modelId="{B71ECD79-399D-4EF1-B7F5-9D6B00ED3712}">
      <dgm:prSet phldrT="[文本]"/>
      <dgm:spPr/>
      <dgm:t>
        <a:bodyPr/>
        <a:lstStyle/>
        <a:p>
          <a:r>
            <a:rPr lang="es-ES" altLang="zh-CN" dirty="0" smtClean="0"/>
            <a:t>Train</a:t>
          </a:r>
          <a:endParaRPr lang="zh-CN" altLang="en-US" dirty="0"/>
        </a:p>
      </dgm:t>
    </dgm:pt>
    <dgm:pt modelId="{AB0AE8C2-CA39-462F-A152-94B039B96597}" type="parTrans" cxnId="{C453986C-605E-4304-A6D0-856C8BD22F51}">
      <dgm:prSet/>
      <dgm:spPr/>
      <dgm:t>
        <a:bodyPr/>
        <a:lstStyle/>
        <a:p>
          <a:endParaRPr lang="zh-CN" altLang="en-US"/>
        </a:p>
      </dgm:t>
    </dgm:pt>
    <dgm:pt modelId="{F26DB925-66D7-4CF5-A947-C88EEAFF393E}" type="sibTrans" cxnId="{C453986C-605E-4304-A6D0-856C8BD22F51}">
      <dgm:prSet/>
      <dgm:spPr/>
      <dgm:t>
        <a:bodyPr/>
        <a:lstStyle/>
        <a:p>
          <a:endParaRPr lang="zh-CN" altLang="en-US"/>
        </a:p>
      </dgm:t>
    </dgm:pt>
    <dgm:pt modelId="{BDD8B992-235B-4716-ADDC-2DC808948AF9}">
      <dgm:prSet phldrT="[文本]"/>
      <dgm:spPr/>
      <dgm:t>
        <a:bodyPr/>
        <a:lstStyle/>
        <a:p>
          <a:r>
            <a:rPr lang="es-ES" altLang="zh-CN" dirty="0" smtClean="0"/>
            <a:t>Validate</a:t>
          </a:r>
          <a:endParaRPr lang="zh-CN" altLang="en-US" dirty="0"/>
        </a:p>
      </dgm:t>
    </dgm:pt>
    <dgm:pt modelId="{8B684D36-C867-4DD4-BAF8-EA0F2DF2283C}" type="parTrans" cxnId="{6253B7A5-0998-41FB-974F-0EC54C0732EC}">
      <dgm:prSet/>
      <dgm:spPr/>
      <dgm:t>
        <a:bodyPr/>
        <a:lstStyle/>
        <a:p>
          <a:endParaRPr lang="zh-CN" altLang="en-US"/>
        </a:p>
      </dgm:t>
    </dgm:pt>
    <dgm:pt modelId="{E06AD049-111F-4923-B64C-2DC05498B866}" type="sibTrans" cxnId="{6253B7A5-0998-41FB-974F-0EC54C0732EC}">
      <dgm:prSet/>
      <dgm:spPr/>
      <dgm:t>
        <a:bodyPr/>
        <a:lstStyle/>
        <a:p>
          <a:endParaRPr lang="zh-CN" altLang="en-US"/>
        </a:p>
      </dgm:t>
    </dgm:pt>
    <dgm:pt modelId="{7B6BF069-3223-453C-A974-337E17853717}">
      <dgm:prSet phldrT="[文本]"/>
      <dgm:spPr/>
      <dgm:t>
        <a:bodyPr/>
        <a:lstStyle/>
        <a:p>
          <a:r>
            <a:rPr lang="es-ES" altLang="zh-CN" dirty="0" smtClean="0"/>
            <a:t>Test</a:t>
          </a:r>
          <a:endParaRPr lang="zh-CN" altLang="en-US" dirty="0"/>
        </a:p>
      </dgm:t>
    </dgm:pt>
    <dgm:pt modelId="{078EB2FA-0A55-4C4F-832A-D1CF0E4570FE}" type="parTrans" cxnId="{156D5245-6283-45A5-9B48-FE8B30F19324}">
      <dgm:prSet/>
      <dgm:spPr/>
      <dgm:t>
        <a:bodyPr/>
        <a:lstStyle/>
        <a:p>
          <a:endParaRPr lang="zh-CN" altLang="en-US"/>
        </a:p>
      </dgm:t>
    </dgm:pt>
    <dgm:pt modelId="{0CB6C5C9-6C2F-4A61-958B-0D2522508637}" type="sibTrans" cxnId="{156D5245-6283-45A5-9B48-FE8B30F19324}">
      <dgm:prSet/>
      <dgm:spPr/>
      <dgm:t>
        <a:bodyPr/>
        <a:lstStyle/>
        <a:p>
          <a:endParaRPr lang="zh-CN" altLang="en-US"/>
        </a:p>
      </dgm:t>
    </dgm:pt>
    <dgm:pt modelId="{077D815F-0747-4E89-A2A3-DD84DC46087D}" type="pres">
      <dgm:prSet presAssocID="{A221DD75-883B-4212-879D-CB476A849C1F}" presName="Name0" presStyleCnt="0">
        <dgm:presLayoutVars>
          <dgm:dir/>
          <dgm:resizeHandles val="exact"/>
        </dgm:presLayoutVars>
      </dgm:prSet>
      <dgm:spPr/>
    </dgm:pt>
    <dgm:pt modelId="{AE4A74C7-25CF-45FD-9021-BED9E842F9CD}" type="pres">
      <dgm:prSet presAssocID="{B71ECD79-399D-4EF1-B7F5-9D6B00ED371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A6B774-9CBF-4A17-A224-3807BBD37D96}" type="pres">
      <dgm:prSet presAssocID="{F26DB925-66D7-4CF5-A947-C88EEAFF393E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4BC4E074-25D0-4009-B18B-FA621E21AA3A}" type="pres">
      <dgm:prSet presAssocID="{F26DB925-66D7-4CF5-A947-C88EEAFF393E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CBCAAF69-4DEB-4653-98C3-0FE659236C72}" type="pres">
      <dgm:prSet presAssocID="{BDD8B992-235B-4716-ADDC-2DC808948AF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0F215B-B069-4C6D-907D-B59DF738FE2B}" type="pres">
      <dgm:prSet presAssocID="{E06AD049-111F-4923-B64C-2DC05498B866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2941B57F-C6BA-4E52-9FF7-C5B9FB4C5BED}" type="pres">
      <dgm:prSet presAssocID="{E06AD049-111F-4923-B64C-2DC05498B866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0E9468DE-3350-4DC7-B9E9-ABD0EF0DB196}" type="pres">
      <dgm:prSet presAssocID="{7B6BF069-3223-453C-A974-337E1785371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D3B6291-1F78-4201-9837-6B8954216195}" type="presOf" srcId="{BDD8B992-235B-4716-ADDC-2DC808948AF9}" destId="{CBCAAF69-4DEB-4653-98C3-0FE659236C72}" srcOrd="0" destOrd="0" presId="urn:microsoft.com/office/officeart/2005/8/layout/process1"/>
    <dgm:cxn modelId="{C453986C-605E-4304-A6D0-856C8BD22F51}" srcId="{A221DD75-883B-4212-879D-CB476A849C1F}" destId="{B71ECD79-399D-4EF1-B7F5-9D6B00ED3712}" srcOrd="0" destOrd="0" parTransId="{AB0AE8C2-CA39-462F-A152-94B039B96597}" sibTransId="{F26DB925-66D7-4CF5-A947-C88EEAFF393E}"/>
    <dgm:cxn modelId="{6253B7A5-0998-41FB-974F-0EC54C0732EC}" srcId="{A221DD75-883B-4212-879D-CB476A849C1F}" destId="{BDD8B992-235B-4716-ADDC-2DC808948AF9}" srcOrd="1" destOrd="0" parTransId="{8B684D36-C867-4DD4-BAF8-EA0F2DF2283C}" sibTransId="{E06AD049-111F-4923-B64C-2DC05498B866}"/>
    <dgm:cxn modelId="{2E4317A8-7EFC-4B86-9E4B-E6BE41CFE86C}" type="presOf" srcId="{E06AD049-111F-4923-B64C-2DC05498B866}" destId="{2941B57F-C6BA-4E52-9FF7-C5B9FB4C5BED}" srcOrd="1" destOrd="0" presId="urn:microsoft.com/office/officeart/2005/8/layout/process1"/>
    <dgm:cxn modelId="{3FC21113-CD3D-4236-8E18-0CD6433C6D8F}" type="presOf" srcId="{E06AD049-111F-4923-B64C-2DC05498B866}" destId="{350F215B-B069-4C6D-907D-B59DF738FE2B}" srcOrd="0" destOrd="0" presId="urn:microsoft.com/office/officeart/2005/8/layout/process1"/>
    <dgm:cxn modelId="{C9CE644B-6E13-453F-8CD1-96E6BB5A53C2}" type="presOf" srcId="{B71ECD79-399D-4EF1-B7F5-9D6B00ED3712}" destId="{AE4A74C7-25CF-45FD-9021-BED9E842F9CD}" srcOrd="0" destOrd="0" presId="urn:microsoft.com/office/officeart/2005/8/layout/process1"/>
    <dgm:cxn modelId="{156D5245-6283-45A5-9B48-FE8B30F19324}" srcId="{A221DD75-883B-4212-879D-CB476A849C1F}" destId="{7B6BF069-3223-453C-A974-337E17853717}" srcOrd="2" destOrd="0" parTransId="{078EB2FA-0A55-4C4F-832A-D1CF0E4570FE}" sibTransId="{0CB6C5C9-6C2F-4A61-958B-0D2522508637}"/>
    <dgm:cxn modelId="{F7BE5BF1-DADD-4A69-9C6E-EA6AF1EDDE4B}" type="presOf" srcId="{F26DB925-66D7-4CF5-A947-C88EEAFF393E}" destId="{1FA6B774-9CBF-4A17-A224-3807BBD37D96}" srcOrd="0" destOrd="0" presId="urn:microsoft.com/office/officeart/2005/8/layout/process1"/>
    <dgm:cxn modelId="{A1A864F0-E6AE-4271-967E-BB8B394E51DB}" type="presOf" srcId="{7B6BF069-3223-453C-A974-337E17853717}" destId="{0E9468DE-3350-4DC7-B9E9-ABD0EF0DB196}" srcOrd="0" destOrd="0" presId="urn:microsoft.com/office/officeart/2005/8/layout/process1"/>
    <dgm:cxn modelId="{4AF575E3-A9E3-4832-8DCA-D21CC5F5FA8F}" type="presOf" srcId="{A221DD75-883B-4212-879D-CB476A849C1F}" destId="{077D815F-0747-4E89-A2A3-DD84DC46087D}" srcOrd="0" destOrd="0" presId="urn:microsoft.com/office/officeart/2005/8/layout/process1"/>
    <dgm:cxn modelId="{BA82D8C7-D23C-48F1-A40B-2452400FBCF8}" type="presOf" srcId="{F26DB925-66D7-4CF5-A947-C88EEAFF393E}" destId="{4BC4E074-25D0-4009-B18B-FA621E21AA3A}" srcOrd="1" destOrd="0" presId="urn:microsoft.com/office/officeart/2005/8/layout/process1"/>
    <dgm:cxn modelId="{C7FD5254-370F-45A8-978B-9ADDC63FDE2C}" type="presParOf" srcId="{077D815F-0747-4E89-A2A3-DD84DC46087D}" destId="{AE4A74C7-25CF-45FD-9021-BED9E842F9CD}" srcOrd="0" destOrd="0" presId="urn:microsoft.com/office/officeart/2005/8/layout/process1"/>
    <dgm:cxn modelId="{731EC564-F48A-4CE6-A1A1-10FE8C6F415B}" type="presParOf" srcId="{077D815F-0747-4E89-A2A3-DD84DC46087D}" destId="{1FA6B774-9CBF-4A17-A224-3807BBD37D96}" srcOrd="1" destOrd="0" presId="urn:microsoft.com/office/officeart/2005/8/layout/process1"/>
    <dgm:cxn modelId="{6408A4B4-113E-4423-A49C-B59D82BEFAF3}" type="presParOf" srcId="{1FA6B774-9CBF-4A17-A224-3807BBD37D96}" destId="{4BC4E074-25D0-4009-B18B-FA621E21AA3A}" srcOrd="0" destOrd="0" presId="urn:microsoft.com/office/officeart/2005/8/layout/process1"/>
    <dgm:cxn modelId="{70526E58-D916-4C11-8CCB-0AB2B90270CD}" type="presParOf" srcId="{077D815F-0747-4E89-A2A3-DD84DC46087D}" destId="{CBCAAF69-4DEB-4653-98C3-0FE659236C72}" srcOrd="2" destOrd="0" presId="urn:microsoft.com/office/officeart/2005/8/layout/process1"/>
    <dgm:cxn modelId="{9C6EECD7-597F-4C25-BBF1-C14DDEC7A60D}" type="presParOf" srcId="{077D815F-0747-4E89-A2A3-DD84DC46087D}" destId="{350F215B-B069-4C6D-907D-B59DF738FE2B}" srcOrd="3" destOrd="0" presId="urn:microsoft.com/office/officeart/2005/8/layout/process1"/>
    <dgm:cxn modelId="{A533D432-5808-4AE1-8D89-E3B0F7C30577}" type="presParOf" srcId="{350F215B-B069-4C6D-907D-B59DF738FE2B}" destId="{2941B57F-C6BA-4E52-9FF7-C5B9FB4C5BED}" srcOrd="0" destOrd="0" presId="urn:microsoft.com/office/officeart/2005/8/layout/process1"/>
    <dgm:cxn modelId="{48659CEC-932A-443A-9BEE-CA8DE5FEA6BD}" type="presParOf" srcId="{077D815F-0747-4E89-A2A3-DD84DC46087D}" destId="{0E9468DE-3350-4DC7-B9E9-ABD0EF0DB19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4A74C7-25CF-45FD-9021-BED9E842F9CD}">
      <dsp:nvSpPr>
        <dsp:cNvPr id="0" name=""/>
        <dsp:cNvSpPr/>
      </dsp:nvSpPr>
      <dsp:spPr>
        <a:xfrm>
          <a:off x="4652" y="1007585"/>
          <a:ext cx="1390454" cy="8342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zh-CN" sz="2600" kern="1200" dirty="0" smtClean="0"/>
            <a:t>Train</a:t>
          </a:r>
          <a:endParaRPr lang="zh-CN" altLang="en-US" sz="2600" kern="1200" dirty="0"/>
        </a:p>
      </dsp:txBody>
      <dsp:txXfrm>
        <a:off x="29087" y="1032020"/>
        <a:ext cx="1341584" cy="785402"/>
      </dsp:txXfrm>
    </dsp:sp>
    <dsp:sp modelId="{1FA6B774-9CBF-4A17-A224-3807BBD37D96}">
      <dsp:nvSpPr>
        <dsp:cNvPr id="0" name=""/>
        <dsp:cNvSpPr/>
      </dsp:nvSpPr>
      <dsp:spPr>
        <a:xfrm>
          <a:off x="1534152" y="1252305"/>
          <a:ext cx="294776" cy="34483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534152" y="1321271"/>
        <a:ext cx="206343" cy="206900"/>
      </dsp:txXfrm>
    </dsp:sp>
    <dsp:sp modelId="{CBCAAF69-4DEB-4653-98C3-0FE659236C72}">
      <dsp:nvSpPr>
        <dsp:cNvPr id="0" name=""/>
        <dsp:cNvSpPr/>
      </dsp:nvSpPr>
      <dsp:spPr>
        <a:xfrm>
          <a:off x="1951288" y="1007585"/>
          <a:ext cx="1390454" cy="8342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zh-CN" sz="2600" kern="1200" dirty="0" smtClean="0"/>
            <a:t>Validate</a:t>
          </a:r>
          <a:endParaRPr lang="zh-CN" altLang="en-US" sz="2600" kern="1200" dirty="0"/>
        </a:p>
      </dsp:txBody>
      <dsp:txXfrm>
        <a:off x="1975723" y="1032020"/>
        <a:ext cx="1341584" cy="785402"/>
      </dsp:txXfrm>
    </dsp:sp>
    <dsp:sp modelId="{350F215B-B069-4C6D-907D-B59DF738FE2B}">
      <dsp:nvSpPr>
        <dsp:cNvPr id="0" name=""/>
        <dsp:cNvSpPr/>
      </dsp:nvSpPr>
      <dsp:spPr>
        <a:xfrm>
          <a:off x="3480788" y="1252305"/>
          <a:ext cx="294776" cy="34483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480788" y="1321271"/>
        <a:ext cx="206343" cy="206900"/>
      </dsp:txXfrm>
    </dsp:sp>
    <dsp:sp modelId="{0E9468DE-3350-4DC7-B9E9-ABD0EF0DB196}">
      <dsp:nvSpPr>
        <dsp:cNvPr id="0" name=""/>
        <dsp:cNvSpPr/>
      </dsp:nvSpPr>
      <dsp:spPr>
        <a:xfrm>
          <a:off x="3897925" y="1007585"/>
          <a:ext cx="1390454" cy="8342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zh-CN" sz="2600" kern="1200" dirty="0" smtClean="0"/>
            <a:t>Test</a:t>
          </a:r>
          <a:endParaRPr lang="zh-CN" altLang="en-US" sz="2600" kern="1200" dirty="0"/>
        </a:p>
      </dsp:txBody>
      <dsp:txXfrm>
        <a:off x="3922360" y="1032020"/>
        <a:ext cx="1341584" cy="785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53C38B0-4F3C-49B8-8CAC-02B41E069EF2}" type="datetimeFigureOut">
              <a:rPr lang="es-ES" smtClean="0"/>
              <a:t>20/10/2021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513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20/10/2021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27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20/10/2021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9012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20/10/2021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8907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20/10/2021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009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20/10/2021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4399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20/10/2021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005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20/10/2021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5524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20/10/2021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88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20/10/2021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04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20/10/2021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464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20/10/2021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46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20/10/2021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27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20/10/2021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5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20/10/2021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93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20/10/2021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32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20/10/2021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973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C38B0-4F3C-49B8-8CAC-02B41E069EF2}" type="datetimeFigureOut">
              <a:rPr lang="es-ES" smtClean="0"/>
              <a:t>20/10/2021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348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ightwoodventures.com/evaluating-fund-performance-using-regression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17291" y="4708168"/>
            <a:ext cx="9399638" cy="896220"/>
          </a:xfrm>
        </p:spPr>
        <p:txBody>
          <a:bodyPr/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3600" cap="none" dirty="0">
                <a:solidFill>
                  <a:srgbClr val="000000"/>
                </a:solidFill>
                <a:latin typeface="Avenir Next" panose="020B0503020202020204" pitchFamily="34" charset="0"/>
              </a:rPr>
              <a:t>Core Workshop </a:t>
            </a:r>
            <a:r>
              <a:rPr lang="en-US" sz="3600" cap="none" dirty="0" smtClean="0">
                <a:solidFill>
                  <a:srgbClr val="000000"/>
                </a:solidFill>
                <a:latin typeface="Avenir Next" panose="020B0503020202020204" pitchFamily="34" charset="0"/>
              </a:rPr>
              <a:t>3: Polynomial Regression</a:t>
            </a:r>
            <a:endParaRPr lang="en-US" sz="3600" cap="none" dirty="0">
              <a:solidFill>
                <a:srgbClr val="000000"/>
              </a:solidFill>
              <a:latin typeface="Avenir Next" panose="020B0503020202020204" pitchFamily="34" charset="0"/>
            </a:endParaRPr>
          </a:p>
          <a:p>
            <a:endParaRPr lang="es-ES" dirty="0"/>
          </a:p>
        </p:txBody>
      </p:sp>
      <p:pic>
        <p:nvPicPr>
          <p:cNvPr id="4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52EDA1-EE42-4245-9CBC-D0502CDC4DB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015" y="1322851"/>
            <a:ext cx="7055168" cy="203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7890" y="2004865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Avenir Next" panose="020B0503020202020204"/>
              </a:rPr>
              <a:t>Over/</a:t>
            </a:r>
            <a:r>
              <a:rPr lang="en-US" dirty="0" err="1" smtClean="0">
                <a:solidFill>
                  <a:schemeClr val="bg2"/>
                </a:solidFill>
                <a:latin typeface="Avenir Next" panose="020B0503020202020204"/>
              </a:rPr>
              <a:t>underfitting</a:t>
            </a:r>
            <a:r>
              <a:rPr lang="en-US" dirty="0" smtClean="0">
                <a:solidFill>
                  <a:schemeClr val="bg2"/>
                </a:solidFill>
                <a:latin typeface="Avenir Next" panose="020B0503020202020204"/>
              </a:rPr>
              <a:t> and </a:t>
            </a:r>
            <a:r>
              <a:rPr lang="en-US" dirty="0" err="1" smtClean="0">
                <a:solidFill>
                  <a:schemeClr val="bg2"/>
                </a:solidFill>
                <a:latin typeface="Avenir Next" panose="020B0503020202020204"/>
              </a:rPr>
              <a:t>hyperparameters</a:t>
            </a:r>
            <a:endParaRPr lang="en-US" dirty="0">
              <a:solidFill>
                <a:schemeClr val="bg2"/>
              </a:solidFill>
              <a:latin typeface="Avenir Next" panose="020B050302020202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954" y="5311878"/>
            <a:ext cx="1205997" cy="12059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152" y="3483435"/>
            <a:ext cx="3959863" cy="291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5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Avenir Next"/>
              </a:rPr>
              <a:t>Underfitting vs overfitting</a:t>
            </a:r>
            <a:endParaRPr lang="es-ES" dirty="0">
              <a:latin typeface="Avenir Nex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Which degree?</a:t>
            </a:r>
          </a:p>
          <a:p>
            <a:r>
              <a:rPr lang="es-ES" dirty="0" smtClean="0"/>
              <a:t>Underfitting</a:t>
            </a:r>
          </a:p>
          <a:p>
            <a:pPr lvl="1"/>
            <a:r>
              <a:rPr lang="es-ES" dirty="0" smtClean="0"/>
              <a:t>Not enough trained</a:t>
            </a:r>
          </a:p>
          <a:p>
            <a:r>
              <a:rPr lang="es-ES" dirty="0" smtClean="0"/>
              <a:t>Overfitting</a:t>
            </a:r>
          </a:p>
          <a:p>
            <a:pPr lvl="1"/>
            <a:r>
              <a:rPr lang="es-ES" dirty="0" smtClean="0"/>
              <a:t>Too well trained</a:t>
            </a:r>
          </a:p>
          <a:p>
            <a:r>
              <a:rPr lang="es-ES" dirty="0" smtClean="0"/>
              <a:t>Find a balance</a:t>
            </a:r>
          </a:p>
          <a:p>
            <a:endParaRPr lang="es-E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289" y="2097088"/>
            <a:ext cx="5361173" cy="36463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497" y="4715197"/>
            <a:ext cx="1616792" cy="107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1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Avenir Next"/>
              </a:rPr>
              <a:t>Hyperparameters</a:t>
            </a:r>
            <a:endParaRPr lang="es-ES" dirty="0">
              <a:latin typeface="Avenir Nex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Parameters: what model optimizes</a:t>
            </a:r>
          </a:p>
          <a:p>
            <a:r>
              <a:rPr lang="es-ES" dirty="0" smtClean="0"/>
              <a:t>Hyperparameters: how model looks like, structure, learning process</a:t>
            </a:r>
          </a:p>
          <a:p>
            <a:r>
              <a:rPr lang="es-ES" dirty="0" smtClean="0"/>
              <a:t>Best balance between train loss and test loss</a:t>
            </a:r>
          </a:p>
          <a:p>
            <a:endParaRPr lang="es-E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240" y="3996516"/>
            <a:ext cx="4017362" cy="243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2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7890" y="2004865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Avenir Next" panose="020B0503020202020204"/>
              </a:rPr>
              <a:t>Cross validation</a:t>
            </a:r>
            <a:endParaRPr lang="en-US" dirty="0">
              <a:solidFill>
                <a:schemeClr val="bg2"/>
              </a:solidFill>
              <a:latin typeface="Avenir Next" panose="020B0503020202020204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981201" y="3542071"/>
            <a:ext cx="8300884" cy="2229465"/>
            <a:chOff x="1981201" y="3542071"/>
            <a:chExt cx="8300884" cy="2229465"/>
          </a:xfrm>
        </p:grpSpPr>
        <p:grpSp>
          <p:nvGrpSpPr>
            <p:cNvPr id="29" name="组合 28"/>
            <p:cNvGrpSpPr/>
            <p:nvPr/>
          </p:nvGrpSpPr>
          <p:grpSpPr>
            <a:xfrm>
              <a:off x="1981201" y="3746091"/>
              <a:ext cx="8003458" cy="2025445"/>
              <a:chOff x="1656736" y="3347884"/>
              <a:chExt cx="8003458" cy="2025445"/>
            </a:xfrm>
          </p:grpSpPr>
          <p:sp>
            <p:nvSpPr>
              <p:cNvPr id="23" name="任意多边形 22"/>
              <p:cNvSpPr/>
              <p:nvPr/>
            </p:nvSpPr>
            <p:spPr>
              <a:xfrm>
                <a:off x="1784555" y="3745798"/>
                <a:ext cx="7875639" cy="1165415"/>
              </a:xfrm>
              <a:custGeom>
                <a:avLst/>
                <a:gdLst>
                  <a:gd name="connsiteX0" fmla="*/ 0 w 7875639"/>
                  <a:gd name="connsiteY0" fmla="*/ 1076925 h 1165415"/>
                  <a:gd name="connsiteX1" fmla="*/ 2713703 w 7875639"/>
                  <a:gd name="connsiteY1" fmla="*/ 292 h 1165415"/>
                  <a:gd name="connsiteX2" fmla="*/ 5383161 w 7875639"/>
                  <a:gd name="connsiteY2" fmla="*/ 1165415 h 1165415"/>
                  <a:gd name="connsiteX3" fmla="*/ 7875639 w 7875639"/>
                  <a:gd name="connsiteY3" fmla="*/ 292 h 1165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5639" h="1165415">
                    <a:moveTo>
                      <a:pt x="0" y="1076925"/>
                    </a:moveTo>
                    <a:cubicBezTo>
                      <a:pt x="908255" y="531234"/>
                      <a:pt x="1816510" y="-14456"/>
                      <a:pt x="2713703" y="292"/>
                    </a:cubicBezTo>
                    <a:cubicBezTo>
                      <a:pt x="3610896" y="15040"/>
                      <a:pt x="4522838" y="1165415"/>
                      <a:pt x="5383161" y="1165415"/>
                    </a:cubicBezTo>
                    <a:cubicBezTo>
                      <a:pt x="6243484" y="1165415"/>
                      <a:pt x="7401233" y="206769"/>
                      <a:pt x="7875639" y="292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 flipV="1">
                <a:off x="1656736" y="3745798"/>
                <a:ext cx="7875639" cy="1165415"/>
              </a:xfrm>
              <a:custGeom>
                <a:avLst/>
                <a:gdLst>
                  <a:gd name="connsiteX0" fmla="*/ 0 w 7875639"/>
                  <a:gd name="connsiteY0" fmla="*/ 1076925 h 1165415"/>
                  <a:gd name="connsiteX1" fmla="*/ 2713703 w 7875639"/>
                  <a:gd name="connsiteY1" fmla="*/ 292 h 1165415"/>
                  <a:gd name="connsiteX2" fmla="*/ 5383161 w 7875639"/>
                  <a:gd name="connsiteY2" fmla="*/ 1165415 h 1165415"/>
                  <a:gd name="connsiteX3" fmla="*/ 7875639 w 7875639"/>
                  <a:gd name="connsiteY3" fmla="*/ 292 h 1165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5639" h="1165415">
                    <a:moveTo>
                      <a:pt x="0" y="1076925"/>
                    </a:moveTo>
                    <a:cubicBezTo>
                      <a:pt x="908255" y="531234"/>
                      <a:pt x="1816510" y="-14456"/>
                      <a:pt x="2713703" y="292"/>
                    </a:cubicBezTo>
                    <a:cubicBezTo>
                      <a:pt x="3610896" y="15040"/>
                      <a:pt x="4522838" y="1165415"/>
                      <a:pt x="5383161" y="1165415"/>
                    </a:cubicBezTo>
                    <a:cubicBezTo>
                      <a:pt x="6243484" y="1165415"/>
                      <a:pt x="7401233" y="206769"/>
                      <a:pt x="7875639" y="292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>
                <a:off x="1784555" y="3347884"/>
                <a:ext cx="7875639" cy="2025445"/>
              </a:xfrm>
              <a:custGeom>
                <a:avLst/>
                <a:gdLst>
                  <a:gd name="connsiteX0" fmla="*/ 0 w 7875639"/>
                  <a:gd name="connsiteY0" fmla="*/ 1076925 h 1165415"/>
                  <a:gd name="connsiteX1" fmla="*/ 2713703 w 7875639"/>
                  <a:gd name="connsiteY1" fmla="*/ 292 h 1165415"/>
                  <a:gd name="connsiteX2" fmla="*/ 5383161 w 7875639"/>
                  <a:gd name="connsiteY2" fmla="*/ 1165415 h 1165415"/>
                  <a:gd name="connsiteX3" fmla="*/ 7875639 w 7875639"/>
                  <a:gd name="connsiteY3" fmla="*/ 292 h 1165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5639" h="1165415">
                    <a:moveTo>
                      <a:pt x="0" y="1076925"/>
                    </a:moveTo>
                    <a:cubicBezTo>
                      <a:pt x="908255" y="531234"/>
                      <a:pt x="1816510" y="-14456"/>
                      <a:pt x="2713703" y="292"/>
                    </a:cubicBezTo>
                    <a:cubicBezTo>
                      <a:pt x="3610896" y="15040"/>
                      <a:pt x="4522838" y="1165415"/>
                      <a:pt x="5383161" y="1165415"/>
                    </a:cubicBezTo>
                    <a:cubicBezTo>
                      <a:pt x="6243484" y="1165415"/>
                      <a:pt x="7401233" y="206769"/>
                      <a:pt x="7875639" y="292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9856840" y="3542071"/>
              <a:ext cx="425245" cy="1912015"/>
              <a:chOff x="9856840" y="3542071"/>
              <a:chExt cx="425245" cy="1912015"/>
            </a:xfrm>
          </p:grpSpPr>
          <p:sp>
            <p:nvSpPr>
              <p:cNvPr id="30" name="等腰三角形 29"/>
              <p:cNvSpPr/>
              <p:nvPr/>
            </p:nvSpPr>
            <p:spPr>
              <a:xfrm rot="5400000">
                <a:off x="9856840" y="3598606"/>
                <a:ext cx="481779" cy="368710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等腰三角形 30"/>
              <p:cNvSpPr/>
              <p:nvPr/>
            </p:nvSpPr>
            <p:spPr>
              <a:xfrm rot="5400000">
                <a:off x="9856839" y="4102152"/>
                <a:ext cx="481779" cy="368710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 rot="5400000">
                <a:off x="9800305" y="5028842"/>
                <a:ext cx="481779" cy="368710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963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Avenir Next"/>
              </a:rPr>
              <a:t>Validation process</a:t>
            </a:r>
            <a:endParaRPr lang="es-ES" dirty="0">
              <a:latin typeface="Avenir Nex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How to optimize polynomial feature?</a:t>
            </a:r>
          </a:p>
          <a:p>
            <a:r>
              <a:rPr lang="es-ES" dirty="0" smtClean="0"/>
              <a:t>Validation set and test</a:t>
            </a:r>
          </a:p>
          <a:p>
            <a:r>
              <a:rPr lang="es-ES" dirty="0" smtClean="0"/>
              <a:t>Iterate through hyperparameters to find the best</a:t>
            </a:r>
          </a:p>
          <a:p>
            <a:pPr lvl="1"/>
            <a:r>
              <a:rPr lang="es-ES" dirty="0" smtClean="0"/>
              <a:t>Find best parameter for certain hyperparameter</a:t>
            </a:r>
          </a:p>
          <a:p>
            <a:pPr lvl="1"/>
            <a:r>
              <a:rPr lang="es-ES" dirty="0" smtClean="0"/>
              <a:t>Validate with validation test</a:t>
            </a:r>
          </a:p>
          <a:p>
            <a:pPr lvl="1"/>
            <a:r>
              <a:rPr lang="es-ES" dirty="0" smtClean="0"/>
              <a:t>Find best hyperparameter</a:t>
            </a:r>
          </a:p>
          <a:p>
            <a:endParaRPr lang="es-E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903832108"/>
              </p:ext>
            </p:extLst>
          </p:nvPr>
        </p:nvGraphicFramePr>
        <p:xfrm>
          <a:off x="5397910" y="4518878"/>
          <a:ext cx="5293032" cy="284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311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Avenir Next" panose="020B0503020202020204"/>
              </a:rPr>
              <a:t>K-folds cross validation</a:t>
            </a:r>
            <a:endParaRPr lang="es-ES" dirty="0">
              <a:latin typeface="Avenir Next" panose="020B0503020202020204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noFill/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s-ES" dirty="0" smtClean="0"/>
              <a:t>K-folds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Cross validate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Least loss average hyperparameter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Live code</a:t>
            </a:r>
            <a:endParaRPr lang="es-E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449" y="1314160"/>
            <a:ext cx="6463590" cy="4477040"/>
          </a:xfrm>
        </p:spPr>
      </p:pic>
      <p:sp>
        <p:nvSpPr>
          <p:cNvPr id="8" name="文本框 7"/>
          <p:cNvSpPr txBox="1"/>
          <p:nvPr/>
        </p:nvSpPr>
        <p:spPr>
          <a:xfrm>
            <a:off x="4742449" y="6357259"/>
            <a:ext cx="6622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Source: sklearn, https://scikit-learn.org/stable/modules/cross_validation.html</a:t>
            </a:r>
          </a:p>
        </p:txBody>
      </p:sp>
    </p:spTree>
    <p:extLst>
      <p:ext uri="{BB962C8B-B14F-4D97-AF65-F5344CB8AC3E}">
        <p14:creationId xmlns:p14="http://schemas.microsoft.com/office/powerpoint/2010/main" val="46161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7890" y="2004865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Avenir Next" panose="020B0503020202020204"/>
              </a:rPr>
              <a:t>The end, thanks for your attention!</a:t>
            </a:r>
            <a:endParaRPr lang="en-US" dirty="0">
              <a:solidFill>
                <a:schemeClr val="bg2"/>
              </a:solidFill>
              <a:latin typeface="Avenir Next" panose="020B05030202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73792" y="3743224"/>
            <a:ext cx="365657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 questions</a:t>
            </a:r>
            <a:r>
              <a:rPr lang="es-ES" altLang="zh-CN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?</a:t>
            </a:r>
            <a:endParaRPr lang="zh-CN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52EDA1-EE42-4245-9CBC-D0502CDC4DB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230" y="5757339"/>
            <a:ext cx="2730658" cy="78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Avenir Next"/>
              </a:rPr>
              <a:t>Overview</a:t>
            </a:r>
            <a:endParaRPr lang="es-ES" dirty="0">
              <a:latin typeface="Avenir Nex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Real World Application</a:t>
            </a:r>
          </a:p>
          <a:p>
            <a:r>
              <a:rPr lang="es-ES" dirty="0" smtClean="0"/>
              <a:t>Linear Regression: Recap and Problem</a:t>
            </a:r>
          </a:p>
          <a:p>
            <a:r>
              <a:rPr lang="es-ES" dirty="0" smtClean="0"/>
              <a:t>Solution: Polynomial Regression</a:t>
            </a:r>
          </a:p>
          <a:p>
            <a:r>
              <a:rPr lang="es-ES" dirty="0" smtClean="0"/>
              <a:t>Overfitting/Underfitting -&gt; Hyperparameters</a:t>
            </a:r>
          </a:p>
          <a:p>
            <a:r>
              <a:rPr lang="es-ES" dirty="0" smtClean="0"/>
              <a:t>Cross Validation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793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7890" y="2004865"/>
            <a:ext cx="9905998" cy="1478570"/>
          </a:xfrm>
        </p:spPr>
        <p:txBody>
          <a:bodyPr/>
          <a:lstStyle/>
          <a:p>
            <a:pPr algn="ctr"/>
            <a:r>
              <a:rPr lang="es-ES" dirty="0" smtClean="0">
                <a:solidFill>
                  <a:schemeClr val="bg2"/>
                </a:solidFill>
                <a:latin typeface="Avenir Next" panose="020B0503020202020204"/>
              </a:rPr>
              <a:t>Polynomial regression in real world</a:t>
            </a:r>
            <a:endParaRPr lang="es-ES" dirty="0">
              <a:solidFill>
                <a:schemeClr val="bg2"/>
              </a:solidFill>
              <a:latin typeface="Avenir Next" panose="020B0503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108" y="3984880"/>
            <a:ext cx="2389239" cy="22772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354" y="4182241"/>
            <a:ext cx="2353150" cy="188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0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Avenir Next" panose="020B0503020202020204"/>
              </a:rPr>
              <a:t>E.g.</a:t>
            </a:r>
            <a:br>
              <a:rPr lang="es-ES" dirty="0" smtClean="0">
                <a:latin typeface="Avenir Next" panose="020B0503020202020204"/>
              </a:rPr>
            </a:br>
            <a:r>
              <a:rPr lang="es-ES" dirty="0" smtClean="0">
                <a:latin typeface="Avenir Next" panose="020B0503020202020204"/>
              </a:rPr>
              <a:t>Wealth Management</a:t>
            </a:r>
            <a:endParaRPr lang="es-ES" dirty="0">
              <a:latin typeface="Avenir Next" panose="020B0503020202020204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782" y="609601"/>
            <a:ext cx="3092244" cy="3092244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noFill/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s-ES" dirty="0" smtClean="0"/>
              <a:t>BrightWood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Funds performance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Statistical model on benchmarks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More in: </a:t>
            </a:r>
            <a:r>
              <a:rPr lang="en-US" u="sng" dirty="0">
                <a:hlinkClick r:id="rId3"/>
              </a:rPr>
              <a:t>http://www.brightwoodventures.com/evaluating-fund-performance-using-regression/</a:t>
            </a:r>
            <a:r>
              <a:rPr lang="en-US" dirty="0"/>
              <a:t> </a:t>
            </a:r>
            <a:endParaRPr lang="es-ES" dirty="0" smtClean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901" y="3253863"/>
            <a:ext cx="42862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9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7890" y="2004865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  <a:latin typeface="Avenir Next" panose="020B0503020202020204"/>
              </a:rPr>
              <a:t>Linear Regression: Recap and Problem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2" t="11664" r="62648" b="19518"/>
          <a:stretch/>
        </p:blipFill>
        <p:spPr>
          <a:xfrm>
            <a:off x="8067368" y="3483435"/>
            <a:ext cx="2831692" cy="2713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705399" y="4424788"/>
                <a:ext cx="4369627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5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s-E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5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ES" sz="5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99" y="4424788"/>
                <a:ext cx="4369627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1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Avenir Next" panose="020B0503020202020204"/>
              </a:rPr>
              <a:t>Quick Recap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Tx/>
                  <a:buChar char="-"/>
                </a:pPr>
                <a:r>
                  <a:rPr lang="es-ES" dirty="0"/>
                  <a:t>Supervised</a:t>
                </a:r>
              </a:p>
              <a:p>
                <a:pPr marL="285750" indent="-285750">
                  <a:buFontTx/>
                  <a:buChar char="-"/>
                </a:pPr>
                <a:r>
                  <a:rPr lang="es-ES" dirty="0"/>
                  <a:t>Feature and label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s-ES" dirty="0"/>
              </a:p>
              <a:p>
                <a:pPr marL="285750" indent="-285750">
                  <a:buFontTx/>
                  <a:buChar char="-"/>
                </a:pPr>
                <a:r>
                  <a:rPr lang="es-ES" dirty="0"/>
                  <a:t>Smallest loss for least squares</a:t>
                </a:r>
              </a:p>
              <a:p>
                <a:pPr marL="285750" indent="-285750">
                  <a:buFontTx/>
                  <a:buChar char="-"/>
                </a:pPr>
                <a:r>
                  <a:rPr lang="es-ES" dirty="0"/>
                  <a:t>Example: People-&gt;Pizza</a:t>
                </a:r>
              </a:p>
              <a:p>
                <a:pPr marL="285750" indent="-285750">
                  <a:buFontTx/>
                  <a:buChar char="-"/>
                </a:pPr>
                <a:endParaRPr lang="es-ES" dirty="0"/>
              </a:p>
              <a:p>
                <a:pPr marL="285750" indent="-285750">
                  <a:buFontTx/>
                  <a:buChar char="-"/>
                </a:pPr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4" t="-172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160" y="1869749"/>
            <a:ext cx="3109950" cy="392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1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Avenir Next" panose="020B0503020202020204"/>
              </a:rPr>
              <a:t>Problems?</a:t>
            </a:r>
            <a:endParaRPr lang="es-E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ES" dirty="0"/>
              <a:t>What if curved?</a:t>
            </a:r>
          </a:p>
          <a:p>
            <a:pPr marL="285750" indent="-285750">
              <a:buFontTx/>
              <a:buChar char="-"/>
            </a:pPr>
            <a:r>
              <a:rPr lang="es-ES" dirty="0"/>
              <a:t>Structure differs from straight line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Underfitting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Height vs Weight live code</a:t>
            </a: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endParaRPr lang="es-E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2" t="11664" r="62648" b="19518"/>
          <a:stretch/>
        </p:blipFill>
        <p:spPr>
          <a:xfrm>
            <a:off x="7433186" y="1740310"/>
            <a:ext cx="3363007" cy="322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6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7890" y="2004865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Avenir Next" panose="020B0503020202020204"/>
              </a:rPr>
              <a:t>Solution: polynomial regression</a:t>
            </a:r>
            <a:endParaRPr lang="en-US" dirty="0">
              <a:solidFill>
                <a:schemeClr val="bg2"/>
              </a:solidFill>
              <a:latin typeface="Avenir Next" panose="020B0503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5" t="13497" r="11323" b="12222"/>
          <a:stretch/>
        </p:blipFill>
        <p:spPr>
          <a:xfrm>
            <a:off x="6931742" y="3569110"/>
            <a:ext cx="3406877" cy="253672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2735686" y="3751094"/>
            <a:ext cx="2177410" cy="2129249"/>
            <a:chOff x="2735686" y="3751094"/>
            <a:chExt cx="2177410" cy="212924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084551">
              <a:off x="2759766" y="3727014"/>
              <a:ext cx="2129249" cy="217741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498859">
              <a:off x="3217074" y="4995944"/>
              <a:ext cx="714288" cy="71633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749992">
              <a:off x="3604897" y="3982734"/>
              <a:ext cx="714288" cy="716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578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Avenir Next" panose="020B0503020202020204"/>
              </a:rPr>
              <a:t>Polynomial feature</a:t>
            </a:r>
            <a:endParaRPr lang="es-ES" dirty="0">
              <a:latin typeface="Avenir Next" panose="020B05030202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9905999" cy="4239803"/>
              </a:xfrm>
            </p:spPr>
            <p:txBody>
              <a:bodyPr>
                <a:normAutofit/>
              </a:bodyPr>
              <a:lstStyle/>
              <a:p>
                <a:r>
                  <a:rPr lang="es-ES" dirty="0" smtClean="0"/>
                  <a:t>Increase degree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ES" dirty="0" smtClean="0"/>
              </a:p>
              <a:p>
                <a:r>
                  <a:rPr lang="es-ES" dirty="0" smtClean="0"/>
                  <a:t>Extend degree feature through every degree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[1,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]→[1,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… 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ES" dirty="0" smtClean="0"/>
              </a:p>
              <a:p>
                <a:pPr lvl="1"/>
                <a:r>
                  <a:rPr lang="es-ES" dirty="0" smtClean="0"/>
                  <a:t>Multi-dimensional: polynomial combinations.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−&gt;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baseline="30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baseline="30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</m:oMath>
                </a14:m>
                <a:endParaRPr lang="es-ES" dirty="0" smtClean="0"/>
              </a:p>
              <a:p>
                <a:r>
                  <a:rPr lang="es-ES" dirty="0" smtClean="0"/>
                  <a:t>Ordinary linear least squares, Ridge, Lasso, Elastic Net...</a:t>
                </a:r>
              </a:p>
              <a:p>
                <a:r>
                  <a:rPr lang="es-ES" dirty="0" smtClean="0"/>
                  <a:t>Live code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9905999" cy="4239803"/>
              </a:xfrm>
              <a:blipFill>
                <a:blip r:embed="rId2"/>
                <a:stretch>
                  <a:fillRect l="-1231" t="-186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18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UDSS">
  <a:themeElements>
    <a:clrScheme name="自定义 4">
      <a:dk1>
        <a:srgbClr val="000000"/>
      </a:dk1>
      <a:lt1>
        <a:srgbClr val="FFFFFF"/>
      </a:lt1>
      <a:dk2>
        <a:srgbClr val="A400DA"/>
      </a:dk2>
      <a:lt2>
        <a:srgbClr val="9700F3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A400DA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DSS" id="{92B055A5-643C-4C46-B47C-36903B0F3522}" vid="{01551D06-7D73-40B1-AB77-868E33FEA7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1491</TotalTime>
  <Words>315</Words>
  <Application>Microsoft Office PowerPoint</Application>
  <PresentationFormat>宽屏</PresentationFormat>
  <Paragraphs>67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Avenir Next</vt:lpstr>
      <vt:lpstr>宋体</vt:lpstr>
      <vt:lpstr>Arial</vt:lpstr>
      <vt:lpstr>Cambria Math</vt:lpstr>
      <vt:lpstr>Trebuchet MS</vt:lpstr>
      <vt:lpstr>Tw Cen MT</vt:lpstr>
      <vt:lpstr>MUDSS</vt:lpstr>
      <vt:lpstr>PowerPoint 演示文稿</vt:lpstr>
      <vt:lpstr>Overview</vt:lpstr>
      <vt:lpstr>Polynomial regression in real world</vt:lpstr>
      <vt:lpstr>E.g. Wealth Management</vt:lpstr>
      <vt:lpstr>Linear Regression: Recap and Problem</vt:lpstr>
      <vt:lpstr>Quick Recap</vt:lpstr>
      <vt:lpstr>Problems?</vt:lpstr>
      <vt:lpstr>Solution: polynomial regression</vt:lpstr>
      <vt:lpstr>Polynomial feature</vt:lpstr>
      <vt:lpstr>Over/underfitting and hyperparameters</vt:lpstr>
      <vt:lpstr>Underfitting vs overfitting</vt:lpstr>
      <vt:lpstr>Hyperparameters</vt:lpstr>
      <vt:lpstr>Cross validation</vt:lpstr>
      <vt:lpstr>Validation process</vt:lpstr>
      <vt:lpstr>K-folds cross validation</vt:lpstr>
      <vt:lpstr>The end, 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裘力丰</dc:creator>
  <cp:lastModifiedBy>裘力丰</cp:lastModifiedBy>
  <cp:revision>35</cp:revision>
  <dcterms:created xsi:type="dcterms:W3CDTF">2021-09-09T15:34:35Z</dcterms:created>
  <dcterms:modified xsi:type="dcterms:W3CDTF">2021-10-20T16:45:57Z</dcterms:modified>
</cp:coreProperties>
</file>