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58" r:id="rId5"/>
    <p:sldId id="265" r:id="rId6"/>
    <p:sldId id="259" r:id="rId7"/>
    <p:sldId id="260" r:id="rId8"/>
    <p:sldId id="261" r:id="rId9"/>
    <p:sldId id="262" r:id="rId10"/>
    <p:sldId id="263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4B8BE-85DB-C675-8749-5A7A3542357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4FBF6F-AB14-4D52-6A4E-19A1951DB88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ED0D2-CBD0-56A4-B67D-0B589F8464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7DE2-9A86-4CDB-97AC-05CA9135670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5FC30-9F5B-5128-84DB-2419F7AAD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DDAA9E-D907-809A-6917-73AF1D890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9D2B-5BCF-4E16-95A9-12CE2079C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937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C36BA-D6AC-1DBA-9750-0499470ADB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0FE014E-0876-9C8C-19B7-13299B7A19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A66A2C-D40E-EE88-A619-52E73D39AB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7DE2-9A86-4CDB-97AC-05CA9135670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F5C968-DF5B-F2EC-70A7-5743053B2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DFECA6-56C7-AA34-1FE8-68B45F68F6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9D2B-5BCF-4E16-95A9-12CE2079C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37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FDF81C-352B-0FB8-73EC-F276808231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DF490FB-7CFB-7ED6-E21E-9CEE5B5003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191D7-64E1-CEE3-0C85-2032DAEB9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7DE2-9A86-4CDB-97AC-05CA9135670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A5EC8F-AD73-F169-D4AB-2DEAE93F6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651A5-8B1A-4F18-DB94-153832CCB0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9D2B-5BCF-4E16-95A9-12CE2079C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40B5-C99C-E55D-8548-9B27676FE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D6DE2F-962E-6930-22BA-C9B32BD3A1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B6303-71F7-F914-5FC5-0A3F9C100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7DE2-9A86-4CDB-97AC-05CA9135670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734DB-324C-4A8D-F75D-3AFE37C112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F2F4D6-D66E-66A6-CBDE-C17DE0D1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9D2B-5BCF-4E16-95A9-12CE2079C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2010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EE38-3124-43F7-1B7A-63D541E45F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6E18C0-0C98-F89F-CA13-38D86E6EB7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54676-6CF7-410A-3F82-25661253E9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7DE2-9A86-4CDB-97AC-05CA9135670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A7550-360B-24BD-31CB-D1AD6962A5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1E1EA-7DBD-6C2B-956D-5FDA924474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9D2B-5BCF-4E16-95A9-12CE2079C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565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CC4A5E-7004-23C5-6C6E-6782D076D1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E2DBE-6D21-267B-F2A6-A3F7D41643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EC93A5-F139-3CF4-C653-A376C93FD8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AF9DC7-B120-0BE6-0192-2A8BFA6A43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7DE2-9A86-4CDB-97AC-05CA9135670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80BAEA-7FE8-C28C-3F28-A16A087BC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CC8A1F-2E5C-B73C-F4A3-B4C927B0A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9D2B-5BCF-4E16-95A9-12CE2079C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213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19624-8BD7-1C5C-4449-9051B26C3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087932-1855-A14B-63BB-3011CFC69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F3382A-6A3A-79A9-253A-004FE279D5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794642-D966-7B66-6710-DB985F652A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57C4F9-89E4-2069-573E-A7256DC57F0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CDC71A7-36D0-E1DF-CEFF-9B3BA517F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7DE2-9A86-4CDB-97AC-05CA9135670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9D9158-4C50-0697-8827-5638B213F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63FBD4-9BFF-3627-E052-43CDBB4BD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9D2B-5BCF-4E16-95A9-12CE2079C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583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CACA9-C6B4-F23B-9EE7-36A6A9070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84D2FE-052B-D459-7D08-B1EA89E59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7DE2-9A86-4CDB-97AC-05CA9135670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76464-CDAC-79FB-812A-EF13A6D4B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43D371-485E-F9D0-581B-A320FEE3E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9D2B-5BCF-4E16-95A9-12CE2079C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3388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D4EB02-8F12-3361-2679-3347C84B7E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7DE2-9A86-4CDB-97AC-05CA9135670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CDCD3C-E218-00EA-5007-5017CF59C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E354F5-2C88-9921-C6E7-60D48FF45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9D2B-5BCF-4E16-95A9-12CE2079C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92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3F3B3D-DAB6-ED73-F97B-46C83F0AD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66128C-B14F-54DB-B48B-96FE321D6F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946DFD-CE49-C8CF-50A7-D428D1E128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1CDD1-89E5-5BDF-DEE7-FC137C03F3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7DE2-9A86-4CDB-97AC-05CA9135670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A600BE-4270-255B-CCD6-FAD073AEB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1E5D3E-3D5B-D3B0-C487-971BF8609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9D2B-5BCF-4E16-95A9-12CE2079C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036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6F941E-CBAB-B67B-3AB5-A18C7C5BA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544120-6F2A-3082-9469-AA8CC002E3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242310-1A9D-2AC9-98EF-29F514DC1A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BD91A1-B9BE-FE65-6C2F-3E91406B5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87DE2-9A86-4CDB-97AC-05CA9135670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3A1422-CF3A-034E-9A85-AA1A08113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7D7C89-FF41-89AC-941A-5FF9D4B14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3B9D2B-5BCF-4E16-95A9-12CE2079C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03200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0E676F-7AD6-92EA-CB77-A29156D71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9D4848-0F4E-DA12-B262-C96D86B260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EA7EFD-82D0-1542-0E26-519F266D90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F87DE2-9A86-4CDB-97AC-05CA91356703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1C7D80-17E8-0B2C-F9B6-D796FE8947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682DBA-EDB1-DA4D-F1E2-635C15200F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3B9D2B-5BCF-4E16-95A9-12CE2079C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148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13" Type="http://schemas.openxmlformats.org/officeDocument/2006/relationships/image" Target="../media/image22.png"/><Relationship Id="rId18" Type="http://schemas.openxmlformats.org/officeDocument/2006/relationships/image" Target="../media/image25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12" Type="http://schemas.openxmlformats.org/officeDocument/2006/relationships/image" Target="../media/image21.png"/><Relationship Id="rId17" Type="http://schemas.openxmlformats.org/officeDocument/2006/relationships/image" Target="../media/image29.png"/><Relationship Id="rId2" Type="http://schemas.openxmlformats.org/officeDocument/2006/relationships/image" Target="../media/image14.png"/><Relationship Id="rId16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11" Type="http://schemas.openxmlformats.org/officeDocument/2006/relationships/image" Target="../media/image23.png"/><Relationship Id="rId5" Type="http://schemas.openxmlformats.org/officeDocument/2006/relationships/image" Target="../media/image17.png"/><Relationship Id="rId15" Type="http://schemas.openxmlformats.org/officeDocument/2006/relationships/image" Target="../media/image27.png"/><Relationship Id="rId4" Type="http://schemas.openxmlformats.org/officeDocument/2006/relationships/image" Target="../media/image16.png"/><Relationship Id="rId14" Type="http://schemas.openxmlformats.org/officeDocument/2006/relationships/image" Target="../media/image2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32.png"/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4.png"/><Relationship Id="rId7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170.png"/><Relationship Id="rId9" Type="http://schemas.openxmlformats.org/officeDocument/2006/relationships/image" Target="../media/image3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50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5" Type="http://schemas.openxmlformats.org/officeDocument/2006/relationships/image" Target="../media/image430.png"/><Relationship Id="rId4" Type="http://schemas.openxmlformats.org/officeDocument/2006/relationships/image" Target="../media/image4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E01D7-C953-5824-6AD8-CE7C5CAE78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sz="5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Crystallography of tungsten</a:t>
            </a:r>
            <a:endParaRPr lang="en-US"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A34F6A-D6AE-F293-C09F-F05B57ACA7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099163"/>
            <a:ext cx="9144000" cy="1655762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729B31E-543B-4FA9-A0C4-10FC6519B442}"/>
              </a:ext>
            </a:extLst>
          </p:cNvPr>
          <p:cNvSpPr txBox="1"/>
          <p:nvPr/>
        </p:nvSpPr>
        <p:spPr>
          <a:xfrm>
            <a:off x="4512874" y="3993061"/>
            <a:ext cx="316625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Bochuan Sun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Material Science &amp; Engineering</a:t>
            </a:r>
          </a:p>
          <a:p>
            <a:pPr algn="ctr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Clemson University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AB28A2D-2D93-8CB7-5206-146C92DDC15C}"/>
              </a:ext>
            </a:extLst>
          </p:cNvPr>
          <p:cNvGrpSpPr/>
          <p:nvPr/>
        </p:nvGrpSpPr>
        <p:grpSpPr>
          <a:xfrm>
            <a:off x="559217" y="4731725"/>
            <a:ext cx="2238304" cy="1945724"/>
            <a:chOff x="636155" y="1115715"/>
            <a:chExt cx="3650177" cy="329596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AA46C6C-0E36-0755-1B63-ADB8DB8A1C0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317" y="1158844"/>
              <a:ext cx="3557012" cy="3252835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B692596-8CE4-CD5D-945C-76763BE29514}"/>
                </a:ext>
              </a:extLst>
            </p:cNvPr>
            <p:cNvSpPr/>
            <p:nvPr/>
          </p:nvSpPr>
          <p:spPr>
            <a:xfrm>
              <a:off x="1733499" y="111571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B5CBC0A-23B6-7C5B-3FA7-30CD9FA1F529}"/>
                </a:ext>
              </a:extLst>
            </p:cNvPr>
            <p:cNvSpPr/>
            <p:nvPr/>
          </p:nvSpPr>
          <p:spPr>
            <a:xfrm>
              <a:off x="3920488" y="111571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5B0DD0B0-9014-37B5-EB48-5A21DE43C48B}"/>
                </a:ext>
              </a:extLst>
            </p:cNvPr>
            <p:cNvSpPr/>
            <p:nvPr/>
          </p:nvSpPr>
          <p:spPr>
            <a:xfrm>
              <a:off x="3926332" y="3540534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EC69EBB-6B20-72A3-A22B-F01C4F176F05}"/>
                </a:ext>
              </a:extLst>
            </p:cNvPr>
            <p:cNvSpPr/>
            <p:nvPr/>
          </p:nvSpPr>
          <p:spPr>
            <a:xfrm>
              <a:off x="2813209" y="403357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A496964F-66D0-8319-F625-2407AA6F51A8}"/>
                </a:ext>
              </a:extLst>
            </p:cNvPr>
            <p:cNvSpPr/>
            <p:nvPr/>
          </p:nvSpPr>
          <p:spPr>
            <a:xfrm>
              <a:off x="636155" y="161365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3D89FF-834F-C7BE-608C-40E6331BEA31}"/>
                </a:ext>
              </a:extLst>
            </p:cNvPr>
            <p:cNvSpPr/>
            <p:nvPr/>
          </p:nvSpPr>
          <p:spPr>
            <a:xfrm>
              <a:off x="636155" y="4051679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2D84192-BF98-4834-C2FF-5964A70D7E10}"/>
                </a:ext>
              </a:extLst>
            </p:cNvPr>
            <p:cNvSpPr/>
            <p:nvPr/>
          </p:nvSpPr>
          <p:spPr>
            <a:xfrm>
              <a:off x="1733499" y="3540534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2E87B3B-5F14-5A38-3536-778C07BACB45}"/>
                </a:ext>
              </a:extLst>
            </p:cNvPr>
            <p:cNvSpPr/>
            <p:nvPr/>
          </p:nvSpPr>
          <p:spPr>
            <a:xfrm>
              <a:off x="2813209" y="161365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39B2228D-A293-5B8E-8545-17B4A9FFBA9E}"/>
                </a:ext>
              </a:extLst>
            </p:cNvPr>
            <p:cNvSpPr/>
            <p:nvPr/>
          </p:nvSpPr>
          <p:spPr>
            <a:xfrm>
              <a:off x="2294823" y="26052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F720A93E-42C9-8FAD-2823-6EFD6F200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32796" y="870258"/>
            <a:ext cx="1270408" cy="98394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06E65DF-9001-90F8-A8A6-FDCDA63172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4761" y="790647"/>
            <a:ext cx="1334243" cy="1222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38822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9E3BB30-100C-14B5-B34C-B29F2C24EA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465" y="1353813"/>
            <a:ext cx="4648711" cy="22524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555E9A1-96B1-A7D0-C503-33E563F2C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1465" y="3853650"/>
            <a:ext cx="4193880" cy="22524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94E090-A64C-C5B3-BB8B-0A193F4ADF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7305" y="1264617"/>
            <a:ext cx="5370179" cy="216438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04DA69E-84BE-6064-2FF0-19187DA3F9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02490" y="3974948"/>
            <a:ext cx="5139807" cy="240025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8958C5-7D05-937F-F595-DCFD06A82413}"/>
              </a:ext>
            </a:extLst>
          </p:cNvPr>
          <p:cNvSpPr txBox="1"/>
          <p:nvPr/>
        </p:nvSpPr>
        <p:spPr>
          <a:xfrm>
            <a:off x="4242768" y="0"/>
            <a:ext cx="37064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Intersection of dislocations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B6187D7-00CE-0350-CA00-E8812A722FE6}"/>
              </a:ext>
            </a:extLst>
          </p:cNvPr>
          <p:cNvSpPr txBox="1"/>
          <p:nvPr/>
        </p:nvSpPr>
        <p:spPr>
          <a:xfrm>
            <a:off x="149290" y="855068"/>
            <a:ext cx="224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edge dislocations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D9C00C4-7144-237E-71E3-7DA5A9D1F740}"/>
              </a:ext>
            </a:extLst>
          </p:cNvPr>
          <p:cNvSpPr txBox="1"/>
          <p:nvPr/>
        </p:nvSpPr>
        <p:spPr>
          <a:xfrm>
            <a:off x="6802490" y="855068"/>
            <a:ext cx="3189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 edge and a screw dislocation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8A5A44-2715-B889-3104-9212099A26B0}"/>
              </a:ext>
            </a:extLst>
          </p:cNvPr>
          <p:cNvSpPr txBox="1"/>
          <p:nvPr/>
        </p:nvSpPr>
        <p:spPr>
          <a:xfrm>
            <a:off x="6802490" y="3392552"/>
            <a:ext cx="23287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screw dislocations</a:t>
            </a:r>
          </a:p>
        </p:txBody>
      </p:sp>
    </p:spTree>
    <p:extLst>
      <p:ext uri="{BB962C8B-B14F-4D97-AF65-F5344CB8AC3E}">
        <p14:creationId xmlns:p14="http://schemas.microsoft.com/office/powerpoint/2010/main" val="23172605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4">
            <a:extLst>
              <a:ext uri="{FF2B5EF4-FFF2-40B4-BE49-F238E27FC236}">
                <a16:creationId xmlns:a16="http://schemas.microsoft.com/office/drawing/2014/main" id="{2B799C4F-EAEF-30ED-1CC0-5529F3991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48246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Any Questions</a:t>
            </a:r>
          </a:p>
        </p:txBody>
      </p:sp>
    </p:spTree>
    <p:extLst>
      <p:ext uri="{BB962C8B-B14F-4D97-AF65-F5344CB8AC3E}">
        <p14:creationId xmlns:p14="http://schemas.microsoft.com/office/powerpoint/2010/main" val="22600891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E30741-D300-C459-A93A-62841D68F3DA}"/>
                  </a:ext>
                </a:extLst>
              </p:cNvPr>
              <p:cNvSpPr txBox="1"/>
              <p:nvPr/>
            </p:nvSpPr>
            <p:spPr>
              <a:xfrm>
                <a:off x="2261802" y="964154"/>
                <a:ext cx="2367764" cy="604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𝑒𝑑𝑔𝑒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EE30741-D300-C459-A93A-62841D68F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1802" y="964154"/>
                <a:ext cx="2367764" cy="60497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279146-5C01-1ECC-9C89-FF6536182A5D}"/>
                  </a:ext>
                </a:extLst>
              </p:cNvPr>
              <p:cNvSpPr txBox="1"/>
              <p:nvPr/>
            </p:nvSpPr>
            <p:spPr>
              <a:xfrm>
                <a:off x="7692372" y="964154"/>
                <a:ext cx="1873013" cy="55585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𝑠𝑐𝑟𝑒𝑤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π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𝑙𝑛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D279146-5C01-1ECC-9C89-FF6536182A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372" y="964154"/>
                <a:ext cx="1873013" cy="55585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F8DBD03-39EE-54AB-E5EE-B1512935C65D}"/>
                  </a:ext>
                </a:extLst>
              </p:cNvPr>
              <p:cNvSpPr txBox="1"/>
              <p:nvPr/>
            </p:nvSpPr>
            <p:spPr>
              <a:xfrm>
                <a:off x="1376913" y="3244334"/>
                <a:ext cx="2898229" cy="369332"/>
              </a:xfrm>
              <a:prstGeom prst="rect">
                <a:avLst/>
              </a:prstGeom>
              <a:noFill/>
              <a:ln>
                <a:solidFill>
                  <a:srgbClr val="FF0000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Peach-Koehler force: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F8DBD03-39EE-54AB-E5EE-B1512935C6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6913" y="3244334"/>
                <a:ext cx="2898229" cy="369332"/>
              </a:xfrm>
              <a:prstGeom prst="rect">
                <a:avLst/>
              </a:prstGeom>
              <a:blipFill>
                <a:blip r:embed="rId4"/>
                <a:stretch>
                  <a:fillRect l="-1677" t="-6349" b="-22222"/>
                </a:stretch>
              </a:blipFill>
              <a:ln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58803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CA5353A9-C3C9-B7BD-9679-E6026887DA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5611" y="964065"/>
            <a:ext cx="8280778" cy="277751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3028475-F688-EDFB-7CE8-80904750C2A1}"/>
              </a:ext>
            </a:extLst>
          </p:cNvPr>
          <p:cNvSpPr txBox="1"/>
          <p:nvPr/>
        </p:nvSpPr>
        <p:spPr>
          <a:xfrm>
            <a:off x="1837853" y="3947311"/>
            <a:ext cx="25157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Face-centered cubic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fcc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494BD31-8427-AA6C-D67E-24C894A34993}"/>
              </a:ext>
            </a:extLst>
          </p:cNvPr>
          <p:cNvSpPr txBox="1"/>
          <p:nvPr/>
        </p:nvSpPr>
        <p:spPr>
          <a:xfrm>
            <a:off x="4615758" y="3947311"/>
            <a:ext cx="26216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Body-centered cubic (bcc)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EA760DF-E30C-0F4D-461C-335CADB7AA74}"/>
              </a:ext>
            </a:extLst>
          </p:cNvPr>
          <p:cNvSpPr txBox="1"/>
          <p:nvPr/>
        </p:nvSpPr>
        <p:spPr>
          <a:xfrm>
            <a:off x="7392246" y="3947311"/>
            <a:ext cx="30380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Hexagonal Close Packed (hcp)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694E308-B516-8313-F9E7-2A9A4ABAB186}"/>
              </a:ext>
            </a:extLst>
          </p:cNvPr>
          <p:cNvSpPr txBox="1"/>
          <p:nvPr/>
        </p:nvSpPr>
        <p:spPr>
          <a:xfrm>
            <a:off x="3469385" y="168700"/>
            <a:ext cx="49143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Common crystal structure of metals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6DE1A13-A349-B6D9-52AD-6C5BED4ADFED}"/>
              </a:ext>
            </a:extLst>
          </p:cNvPr>
          <p:cNvSpPr txBox="1"/>
          <p:nvPr/>
        </p:nvSpPr>
        <p:spPr>
          <a:xfrm>
            <a:off x="5112879" y="4970605"/>
            <a:ext cx="162737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l-GR" dirty="0">
                <a:latin typeface="Times New Roman" panose="02020603050405020304" pitchFamily="18" charset="0"/>
                <a:cs typeface="Times New Roman" panose="02020603050405020304" pitchFamily="18" charset="0"/>
              </a:rPr>
              <a:t>α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-iron (Fe)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Tungsten (W)</a:t>
            </a:r>
          </a:p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Chromium (Cr)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706516-AD0A-3E56-F347-82346DDD2251}"/>
              </a:ext>
            </a:extLst>
          </p:cNvPr>
          <p:cNvSpPr txBox="1"/>
          <p:nvPr/>
        </p:nvSpPr>
        <p:spPr>
          <a:xfrm>
            <a:off x="2282044" y="4970605"/>
            <a:ext cx="16273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de-DE" dirty="0"/>
              <a:t>Aluminum (Al)</a:t>
            </a:r>
          </a:p>
          <a:p>
            <a:r>
              <a:rPr lang="de-DE" dirty="0"/>
              <a:t>Copper (Cu)</a:t>
            </a:r>
          </a:p>
          <a:p>
            <a:r>
              <a:rPr lang="de-DE" dirty="0"/>
              <a:t>Gold (Au)</a:t>
            </a:r>
          </a:p>
          <a:p>
            <a:r>
              <a:rPr lang="de-DE" dirty="0"/>
              <a:t>Silver (Ag)</a:t>
            </a:r>
          </a:p>
          <a:p>
            <a:r>
              <a:rPr lang="de-DE" dirty="0"/>
              <a:t>Nickel (</a:t>
            </a:r>
            <a:r>
              <a:rPr lang="de-DE"/>
              <a:t>Ni)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F08CB42-E832-03E1-F4F0-0CFFB9F3A916}"/>
              </a:ext>
            </a:extLst>
          </p:cNvPr>
          <p:cNvSpPr txBox="1"/>
          <p:nvPr/>
        </p:nvSpPr>
        <p:spPr>
          <a:xfrm>
            <a:off x="8007798" y="4970605"/>
            <a:ext cx="1806906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Magnesium (Mg)</a:t>
            </a:r>
          </a:p>
          <a:p>
            <a:r>
              <a:rPr lang="en-US" dirty="0"/>
              <a:t>Titanium (</a:t>
            </a:r>
            <a:r>
              <a:rPr lang="en-US" dirty="0" err="1"/>
              <a:t>Ti</a:t>
            </a:r>
            <a:r>
              <a:rPr lang="en-US" dirty="0"/>
              <a:t>)</a:t>
            </a:r>
          </a:p>
          <a:p>
            <a:r>
              <a:rPr lang="en-US" dirty="0"/>
              <a:t>Zinc (Zn)</a:t>
            </a:r>
          </a:p>
          <a:p>
            <a:r>
              <a:rPr lang="en-US" dirty="0"/>
              <a:t>Cadmium (Cd)</a:t>
            </a:r>
          </a:p>
        </p:txBody>
      </p:sp>
    </p:spTree>
    <p:extLst>
      <p:ext uri="{BB962C8B-B14F-4D97-AF65-F5344CB8AC3E}">
        <p14:creationId xmlns:p14="http://schemas.microsoft.com/office/powerpoint/2010/main" val="1394587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513D3B7-6098-44A6-2821-2CD8405EDA85}"/>
              </a:ext>
            </a:extLst>
          </p:cNvPr>
          <p:cNvSpPr txBox="1"/>
          <p:nvPr/>
        </p:nvSpPr>
        <p:spPr>
          <a:xfrm>
            <a:off x="4142162" y="95370"/>
            <a:ext cx="3156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Crystal structure of 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7A21A3-CEE5-D7EE-834A-6BCCBD038CC0}"/>
              </a:ext>
            </a:extLst>
          </p:cNvPr>
          <p:cNvSpPr txBox="1"/>
          <p:nvPr/>
        </p:nvSpPr>
        <p:spPr>
          <a:xfrm>
            <a:off x="97484" y="964090"/>
            <a:ext cx="51800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most cases, tungsten is body-centered cubic (BCC):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A09EB6F-0143-6CD2-3139-953FFEE1643A}"/>
              </a:ext>
            </a:extLst>
          </p:cNvPr>
          <p:cNvSpPr txBox="1"/>
          <p:nvPr/>
        </p:nvSpPr>
        <p:spPr>
          <a:xfrm>
            <a:off x="1481598" y="5593718"/>
            <a:ext cx="206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2 atoms per unit cell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9624FF4-E829-05BF-1A37-61CD7078BF74}"/>
              </a:ext>
            </a:extLst>
          </p:cNvPr>
          <p:cNvGrpSpPr/>
          <p:nvPr/>
        </p:nvGrpSpPr>
        <p:grpSpPr>
          <a:xfrm>
            <a:off x="677829" y="1928180"/>
            <a:ext cx="3650177" cy="3295964"/>
            <a:chOff x="636155" y="1115715"/>
            <a:chExt cx="3650177" cy="329596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C3CB22D7-0AF8-5F2A-050B-248281AE997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317" y="1158844"/>
              <a:ext cx="3557012" cy="3252835"/>
            </a:xfrm>
            <a:prstGeom prst="rect">
              <a:avLst/>
            </a:prstGeom>
          </p:spPr>
        </p:pic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434EE22A-43BB-369C-012F-730AADC1590C}"/>
                </a:ext>
              </a:extLst>
            </p:cNvPr>
            <p:cNvSpPr/>
            <p:nvPr/>
          </p:nvSpPr>
          <p:spPr>
            <a:xfrm>
              <a:off x="1733499" y="111571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C0F068A4-712E-8A75-04B3-EFF608C38C24}"/>
                </a:ext>
              </a:extLst>
            </p:cNvPr>
            <p:cNvSpPr/>
            <p:nvPr/>
          </p:nvSpPr>
          <p:spPr>
            <a:xfrm>
              <a:off x="3920488" y="111571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656078F-8139-A786-68A7-17B28C476CD9}"/>
                </a:ext>
              </a:extLst>
            </p:cNvPr>
            <p:cNvSpPr/>
            <p:nvPr/>
          </p:nvSpPr>
          <p:spPr>
            <a:xfrm>
              <a:off x="3926332" y="3540534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2BEAF15D-2CA4-950C-B281-875F5ABD62C4}"/>
                </a:ext>
              </a:extLst>
            </p:cNvPr>
            <p:cNvSpPr/>
            <p:nvPr/>
          </p:nvSpPr>
          <p:spPr>
            <a:xfrm>
              <a:off x="2813209" y="4033573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52D657C-C26C-4052-D7A6-F64D63F5C8AD}"/>
                </a:ext>
              </a:extLst>
            </p:cNvPr>
            <p:cNvSpPr/>
            <p:nvPr/>
          </p:nvSpPr>
          <p:spPr>
            <a:xfrm>
              <a:off x="636155" y="161365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181649A-BCA9-91E4-AFC8-CA9F7EEDF233}"/>
                </a:ext>
              </a:extLst>
            </p:cNvPr>
            <p:cNvSpPr/>
            <p:nvPr/>
          </p:nvSpPr>
          <p:spPr>
            <a:xfrm>
              <a:off x="636155" y="4051679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1452C6F-CFBE-6A01-EDEF-FB40DD4AEAF1}"/>
                </a:ext>
              </a:extLst>
            </p:cNvPr>
            <p:cNvSpPr/>
            <p:nvPr/>
          </p:nvSpPr>
          <p:spPr>
            <a:xfrm>
              <a:off x="1733499" y="3540534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5E2EDF5-F82C-763B-F764-FEC6404FA420}"/>
                </a:ext>
              </a:extLst>
            </p:cNvPr>
            <p:cNvSpPr/>
            <p:nvPr/>
          </p:nvSpPr>
          <p:spPr>
            <a:xfrm>
              <a:off x="2813209" y="1613655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EB2EC29-AE1E-B7D2-2AC7-4C6C647E2893}"/>
                </a:ext>
              </a:extLst>
            </p:cNvPr>
            <p:cNvSpPr/>
            <p:nvPr/>
          </p:nvSpPr>
          <p:spPr>
            <a:xfrm>
              <a:off x="2294823" y="2605261"/>
              <a:ext cx="360000" cy="360000"/>
            </a:xfrm>
            <a:prstGeom prst="ellipse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W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3B26BA0B-831E-81C2-37C6-C92497E799AB}"/>
              </a:ext>
            </a:extLst>
          </p:cNvPr>
          <p:cNvSpPr txBox="1"/>
          <p:nvPr/>
        </p:nvSpPr>
        <p:spPr>
          <a:xfrm>
            <a:off x="1037829" y="6104863"/>
            <a:ext cx="26923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Lattice parameter: 3.165 Å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101FB04-C9C8-5840-FC6C-5BDD78F90EC5}"/>
              </a:ext>
            </a:extLst>
          </p:cNvPr>
          <p:cNvSpPr txBox="1"/>
          <p:nvPr/>
        </p:nvSpPr>
        <p:spPr>
          <a:xfrm>
            <a:off x="6692223" y="666213"/>
            <a:ext cx="2253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Tetrahedral interstitial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388F8DD-F774-4921-B2A2-14B8549A7C69}"/>
              </a:ext>
            </a:extLst>
          </p:cNvPr>
          <p:cNvSpPr txBox="1"/>
          <p:nvPr/>
        </p:nvSpPr>
        <p:spPr>
          <a:xfrm>
            <a:off x="9439497" y="666213"/>
            <a:ext cx="22193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Octahedral interstitial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E499ECF-1F81-92A5-6CA0-DF0C18D457EF}"/>
                  </a:ext>
                </a:extLst>
              </p:cNvPr>
              <p:cNvSpPr txBox="1"/>
              <p:nvPr/>
            </p:nvSpPr>
            <p:spPr>
              <a:xfrm>
                <a:off x="7282838" y="1165399"/>
                <a:ext cx="889987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(0,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BE499ECF-1F81-92A5-6CA0-DF0C18D457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2838" y="1165399"/>
                <a:ext cx="889987" cy="483466"/>
              </a:xfrm>
              <a:prstGeom prst="rect">
                <a:avLst/>
              </a:prstGeom>
              <a:blipFill>
                <a:blip r:embed="rId3"/>
                <a:stretch>
                  <a:fillRect l="-6164" r="-4795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0DF98BC-0A75-0CA4-4AD4-6213E0F45FA6}"/>
                  </a:ext>
                </a:extLst>
              </p:cNvPr>
              <p:cNvSpPr txBox="1"/>
              <p:nvPr/>
            </p:nvSpPr>
            <p:spPr>
              <a:xfrm>
                <a:off x="9713867" y="1165399"/>
                <a:ext cx="1670650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70DF98BC-0A75-0CA4-4AD4-6213E0F45F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3867" y="1165399"/>
                <a:ext cx="1670650" cy="483466"/>
              </a:xfrm>
              <a:prstGeom prst="rect">
                <a:avLst/>
              </a:prstGeom>
              <a:blipFill>
                <a:blip r:embed="rId4"/>
                <a:stretch>
                  <a:fillRect l="-2909" r="-2182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TextBox 30">
            <a:extLst>
              <a:ext uri="{FF2B5EF4-FFF2-40B4-BE49-F238E27FC236}">
                <a16:creationId xmlns:a16="http://schemas.microsoft.com/office/drawing/2014/main" id="{7C975A5C-77B8-2BE6-CC44-6A59CA3F55FC}"/>
              </a:ext>
            </a:extLst>
          </p:cNvPr>
          <p:cNvSpPr txBox="1"/>
          <p:nvPr/>
        </p:nvSpPr>
        <p:spPr>
          <a:xfrm>
            <a:off x="7035023" y="6058812"/>
            <a:ext cx="44700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number of interstitial atoms per unit cell: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D31EF08-D876-B7AB-38E8-630126B95AEB}"/>
              </a:ext>
            </a:extLst>
          </p:cNvPr>
          <p:cNvGrpSpPr/>
          <p:nvPr/>
        </p:nvGrpSpPr>
        <p:grpSpPr>
          <a:xfrm>
            <a:off x="6411895" y="1723363"/>
            <a:ext cx="5488892" cy="4381500"/>
            <a:chOff x="6411895" y="1723363"/>
            <a:chExt cx="5488892" cy="438150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AB34F50-DD41-E2D5-57F7-6EA2C28FD671}"/>
                </a:ext>
              </a:extLst>
            </p:cNvPr>
            <p:cNvGrpSpPr/>
            <p:nvPr/>
          </p:nvGrpSpPr>
          <p:grpSpPr>
            <a:xfrm>
              <a:off x="6411895" y="1723363"/>
              <a:ext cx="5488892" cy="4381500"/>
              <a:chOff x="6551413" y="1148756"/>
              <a:chExt cx="5488892" cy="4381500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517E40FD-2B17-677C-DF78-BF03A25150F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l="60028"/>
              <a:stretch/>
            </p:blipFill>
            <p:spPr>
              <a:xfrm>
                <a:off x="9337116" y="1148756"/>
                <a:ext cx="2703189" cy="4381500"/>
              </a:xfrm>
              <a:prstGeom prst="rect">
                <a:avLst/>
              </a:prstGeom>
            </p:spPr>
          </p:pic>
          <p:pic>
            <p:nvPicPr>
              <p:cNvPr id="21" name="Picture 20">
                <a:extLst>
                  <a:ext uri="{FF2B5EF4-FFF2-40B4-BE49-F238E27FC236}">
                    <a16:creationId xmlns:a16="http://schemas.microsoft.com/office/drawing/2014/main" id="{090FB816-1F94-F648-738B-7BBD7EB474A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551413" y="1204112"/>
                <a:ext cx="2631875" cy="4241750"/>
              </a:xfrm>
              <a:prstGeom prst="rect">
                <a:avLst/>
              </a:prstGeom>
            </p:spPr>
          </p:pic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407FE04-DED4-74D8-4CE7-99097CB94EF3}"/>
                  </a:ext>
                </a:extLst>
              </p:cNvPr>
              <p:cNvSpPr/>
              <p:nvPr/>
            </p:nvSpPr>
            <p:spPr>
              <a:xfrm>
                <a:off x="8138187" y="3240453"/>
                <a:ext cx="180000" cy="18000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0000"/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DC05DB25-598A-735C-3346-165AAB30580B}"/>
                  </a:ext>
                </a:extLst>
              </p:cNvPr>
              <p:cNvSpPr/>
              <p:nvPr/>
            </p:nvSpPr>
            <p:spPr>
              <a:xfrm>
                <a:off x="10662081" y="3216881"/>
                <a:ext cx="180000" cy="180000"/>
              </a:xfrm>
              <a:prstGeom prst="ellipse">
                <a:avLst/>
              </a:prstGeom>
              <a:gradFill flip="none" rotWithShape="1">
                <a:gsLst>
                  <a:gs pos="100000">
                    <a:srgbClr val="FF0000"/>
                  </a:gs>
                  <a:gs pos="0">
                    <a:schemeClr val="bg1">
                      <a:lumMod val="95000"/>
                    </a:schemeClr>
                  </a:gs>
                  <a:gs pos="100000">
                    <a:schemeClr val="accent1">
                      <a:tint val="23500"/>
                      <a:satMod val="16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</a:t>
                </a:r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66F9D644-527E-C103-0963-650AD98E1D8F}"/>
                </a:ext>
              </a:extLst>
            </p:cNvPr>
            <p:cNvSpPr/>
            <p:nvPr/>
          </p:nvSpPr>
          <p:spPr>
            <a:xfrm>
              <a:off x="11127659" y="3067418"/>
              <a:ext cx="180000" cy="180000"/>
            </a:xfrm>
            <a:prstGeom prst="ellipse">
              <a:avLst/>
            </a:prstGeom>
            <a:gradFill flip="none" rotWithShape="1">
              <a:gsLst>
                <a:gs pos="100000">
                  <a:srgbClr val="FF0000"/>
                </a:gs>
                <a:gs pos="0">
                  <a:schemeClr val="bg1">
                    <a:lumMod val="95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BE25FADA-810B-73B5-E945-A43C74453C79}"/>
              </a:ext>
            </a:extLst>
          </p:cNvPr>
          <p:cNvSpPr txBox="1"/>
          <p:nvPr/>
        </p:nvSpPr>
        <p:spPr>
          <a:xfrm>
            <a:off x="7518479" y="64664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889B2F4-AA74-D3BD-78AB-8FD136620A4B}"/>
              </a:ext>
            </a:extLst>
          </p:cNvPr>
          <p:cNvSpPr txBox="1"/>
          <p:nvPr/>
        </p:nvSpPr>
        <p:spPr>
          <a:xfrm>
            <a:off x="10358581" y="64710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803717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3739F12-4D1D-B255-ED58-3D6960CC7602}"/>
              </a:ext>
            </a:extLst>
          </p:cNvPr>
          <p:cNvSpPr txBox="1"/>
          <p:nvPr/>
        </p:nvSpPr>
        <p:spPr>
          <a:xfrm>
            <a:off x="586539" y="190407"/>
            <a:ext cx="5301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formation energy of hydrogen (H) and helium (He) interstitial atoms in W (in eV)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1B8F6A7-A71E-50BB-557D-A5B4E091EB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8215876"/>
              </p:ext>
            </p:extLst>
          </p:nvPr>
        </p:nvGraphicFramePr>
        <p:xfrm>
          <a:off x="291344" y="2661416"/>
          <a:ext cx="586262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2524">
                  <a:extLst>
                    <a:ext uri="{9D8B030D-6E8A-4147-A177-3AD203B41FA5}">
                      <a16:colId xmlns:a16="http://schemas.microsoft.com/office/drawing/2014/main" val="3827540744"/>
                    </a:ext>
                  </a:extLst>
                </a:gridCol>
                <a:gridCol w="1172524">
                  <a:extLst>
                    <a:ext uri="{9D8B030D-6E8A-4147-A177-3AD203B41FA5}">
                      <a16:colId xmlns:a16="http://schemas.microsoft.com/office/drawing/2014/main" val="3580341394"/>
                    </a:ext>
                  </a:extLst>
                </a:gridCol>
                <a:gridCol w="1172524">
                  <a:extLst>
                    <a:ext uri="{9D8B030D-6E8A-4147-A177-3AD203B41FA5}">
                      <a16:colId xmlns:a16="http://schemas.microsoft.com/office/drawing/2014/main" val="3702233031"/>
                    </a:ext>
                  </a:extLst>
                </a:gridCol>
                <a:gridCol w="1172524">
                  <a:extLst>
                    <a:ext uri="{9D8B030D-6E8A-4147-A177-3AD203B41FA5}">
                      <a16:colId xmlns:a16="http://schemas.microsoft.com/office/drawing/2014/main" val="1281628413"/>
                    </a:ext>
                  </a:extLst>
                </a:gridCol>
                <a:gridCol w="1172524">
                  <a:extLst>
                    <a:ext uri="{9D8B030D-6E8A-4147-A177-3AD203B41FA5}">
                      <a16:colId xmlns:a16="http://schemas.microsoft.com/office/drawing/2014/main" val="18400756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OIS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</a:t>
                      </a:r>
                      <a:r>
                        <a:rPr lang="en-US" baseline="-25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</a:t>
                      </a:r>
                      <a:r>
                        <a:rPr lang="en-US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OIS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He</a:t>
                      </a:r>
                      <a:r>
                        <a:rPr lang="en-US" baseline="-250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TIS</a:t>
                      </a:r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9948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94596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1.28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6.07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79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1.32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0.92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5390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[4]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1656863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2EB94C6F-6A08-AAC4-020C-3389A1BEB2AA}"/>
              </a:ext>
            </a:extLst>
          </p:cNvPr>
          <p:cNvSpPr txBox="1"/>
          <p:nvPr/>
        </p:nvSpPr>
        <p:spPr>
          <a:xfrm>
            <a:off x="0" y="6304002"/>
            <a:ext cx="623279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1</a:t>
            </a:r>
            <a:r>
              <a:rPr lang="en-US"/>
              <a:t>. </a:t>
            </a:r>
            <a:r>
              <a:rPr lang="en-US" dirty="0"/>
              <a:t>You, Yu-Wei, et al. "Effects of self-interstitial atom on behaviors of hydrogen and helium in tungsten</a:t>
            </a:r>
            <a:r>
              <a:rPr lang="en-US"/>
              <a:t>." Physica Scripta</a:t>
            </a:r>
            <a:r>
              <a:rPr lang="en-US" dirty="0"/>
              <a:t> 95.7 (2020): </a:t>
            </a:r>
            <a:r>
              <a:rPr lang="en-US"/>
              <a:t>075708.</a:t>
            </a:r>
            <a:endParaRPr lang="en-US" dirty="0"/>
          </a:p>
          <a:p>
            <a:r>
              <a:rPr lang="en-US" dirty="0"/>
              <a:t>2</a:t>
            </a:r>
            <a:r>
              <a:rPr lang="en-US"/>
              <a:t>. </a:t>
            </a:r>
            <a:r>
              <a:rPr lang="en-US" dirty="0"/>
              <a:t>Jiang, B., F. R. Wan, and W. T</a:t>
            </a:r>
            <a:r>
              <a:rPr lang="en-US"/>
              <a:t>. Geng</a:t>
            </a:r>
            <a:r>
              <a:rPr lang="en-US" dirty="0"/>
              <a:t>. "Strong hydrogen trapping at helium in tungsten: Density functional theory calculations</a:t>
            </a:r>
            <a:r>
              <a:rPr lang="en-US"/>
              <a:t>." </a:t>
            </a:r>
            <a:r>
              <a:rPr lang="en-US" dirty="0"/>
              <a:t>Physical </a:t>
            </a:r>
            <a:r>
              <a:rPr lang="en-US"/>
              <a:t>Review B</a:t>
            </a:r>
            <a:r>
              <a:rPr lang="en-US" dirty="0"/>
              <a:t> 81.13 (2010): 134112.</a:t>
            </a:r>
          </a:p>
          <a:p>
            <a:r>
              <a:rPr lang="en-US"/>
              <a:t>3.</a:t>
            </a:r>
            <a:r>
              <a:rPr lang="en-US" dirty="0"/>
              <a:t> Lee, Seung-Cheol</a:t>
            </a:r>
            <a:r>
              <a:rPr lang="en-US"/>
              <a:t>, Jung-Hae</a:t>
            </a:r>
            <a:r>
              <a:rPr lang="en-US" dirty="0"/>
              <a:t> Choi, and June Gunn Lee. "Energetics of He and H atoms with vacancies in tungsten: First-principles approach</a:t>
            </a:r>
            <a:r>
              <a:rPr lang="en-US"/>
              <a:t>." </a:t>
            </a:r>
            <a:r>
              <a:rPr lang="en-US" dirty="0"/>
              <a:t>Journal of </a:t>
            </a:r>
            <a:r>
              <a:rPr lang="en-US"/>
              <a:t>nuclear materials</a:t>
            </a:r>
            <a:r>
              <a:rPr lang="en-US" dirty="0"/>
              <a:t> 383.3 (2009): </a:t>
            </a:r>
            <a:r>
              <a:rPr lang="en-US"/>
              <a:t>244-246.</a:t>
            </a:r>
            <a:endParaRPr lang="en-US" dirty="0"/>
          </a:p>
          <a:p>
            <a:r>
              <a:rPr lang="en-US"/>
              <a:t>4.</a:t>
            </a:r>
            <a:r>
              <a:rPr lang="en-US" dirty="0"/>
              <a:t> Zu</a:t>
            </a:r>
            <a:r>
              <a:rPr lang="en-US"/>
              <a:t>, Xiaotao</a:t>
            </a:r>
            <a:r>
              <a:rPr lang="en-US" dirty="0"/>
              <a:t> T., et al. "Properties of helium defects in bcc </a:t>
            </a:r>
            <a:r>
              <a:rPr lang="en-US"/>
              <a:t>and fcc</a:t>
            </a:r>
            <a:r>
              <a:rPr lang="en-US" dirty="0"/>
              <a:t> metals investigated with density functional theory</a:t>
            </a:r>
            <a:r>
              <a:rPr lang="en-US"/>
              <a:t>." </a:t>
            </a:r>
            <a:r>
              <a:rPr lang="en-US" dirty="0"/>
              <a:t>Physical </a:t>
            </a:r>
            <a:r>
              <a:rPr lang="en-US"/>
              <a:t>Review B</a:t>
            </a:r>
            <a:r>
              <a:rPr lang="en-US" dirty="0"/>
              <a:t> 80.5 (2009): 054104.</a:t>
            </a:r>
          </a:p>
          <a:p>
            <a:r>
              <a:rPr lang="en-US" dirty="0"/>
              <a:t>5</a:t>
            </a:r>
            <a:r>
              <a:rPr lang="en-US"/>
              <a:t>. Becquart</a:t>
            </a:r>
            <a:r>
              <a:rPr lang="en-US" dirty="0"/>
              <a:t>, C. S., and C. Domain. "A density functional theory assessment of the </a:t>
            </a:r>
            <a:r>
              <a:rPr lang="en-US"/>
              <a:t>clustering behaviour</a:t>
            </a:r>
            <a:r>
              <a:rPr lang="en-US" dirty="0"/>
              <a:t> of He and H in tungsten</a:t>
            </a:r>
            <a:r>
              <a:rPr lang="en-US"/>
              <a:t>." </a:t>
            </a:r>
            <a:r>
              <a:rPr lang="en-US" dirty="0"/>
              <a:t>Journal of </a:t>
            </a:r>
            <a:r>
              <a:rPr lang="en-US"/>
              <a:t>Nuclear Materials</a:t>
            </a:r>
            <a:r>
              <a:rPr lang="en-US" dirty="0"/>
              <a:t> 386 (2009): </a:t>
            </a:r>
            <a:r>
              <a:rPr lang="en-US"/>
              <a:t>109-111.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762631B-990D-E3D1-8387-642CAE53A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56326" y="1298450"/>
            <a:ext cx="4781550" cy="18478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53ACE9F-388F-B902-5266-C232A447B7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5014" y="3459551"/>
            <a:ext cx="2924175" cy="15906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4CD8DBF-9778-6A40-CDAE-942AED4FA3FB}"/>
              </a:ext>
            </a:extLst>
          </p:cNvPr>
          <p:cNvSpPr txBox="1"/>
          <p:nvPr/>
        </p:nvSpPr>
        <p:spPr>
          <a:xfrm>
            <a:off x="7193405" y="190407"/>
            <a:ext cx="4232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He-He binding energy in W </a:t>
            </a:r>
            <a:r>
              <a:rPr lang="en-US" baseline="30000" dirty="0"/>
              <a:t>[5]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B8020D8-F6B2-F89C-31B0-BF4BD7515FF7}"/>
              </a:ext>
            </a:extLst>
          </p:cNvPr>
          <p:cNvSpPr txBox="1"/>
          <p:nvPr/>
        </p:nvSpPr>
        <p:spPr>
          <a:xfrm>
            <a:off x="7577089" y="5307782"/>
            <a:ext cx="31400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FIA is the first inserted He atom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2AEC61E-1402-BB27-6E04-0FCEC941A62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7319" y="686431"/>
            <a:ext cx="4219575" cy="40005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95615B97-ECD9-A8CE-DF7A-F84C2E80AE5E}"/>
              </a:ext>
            </a:extLst>
          </p:cNvPr>
          <p:cNvSpPr txBox="1"/>
          <p:nvPr/>
        </p:nvSpPr>
        <p:spPr>
          <a:xfrm>
            <a:off x="6822268" y="5934670"/>
            <a:ext cx="4649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(H-H binding energy is repulsive: 0 to -0.47 eV)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CC9C4A6-802E-BF1D-6C91-EAE6BC38143D}"/>
              </a:ext>
            </a:extLst>
          </p:cNvPr>
          <p:cNvSpPr txBox="1"/>
          <p:nvPr/>
        </p:nvSpPr>
        <p:spPr>
          <a:xfrm>
            <a:off x="1518216" y="5161403"/>
            <a:ext cx="3437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 and H atoms prefer to sit in TIS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EA9465-74A4-156B-F61E-A5079E0D17EC}"/>
                  </a:ext>
                </a:extLst>
              </p:cNvPr>
              <p:cNvSpPr txBox="1"/>
              <p:nvPr/>
            </p:nvSpPr>
            <p:spPr>
              <a:xfrm>
                <a:off x="1865712" y="1163467"/>
                <a:ext cx="2713884" cy="3943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Int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E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 + Int)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-E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(NW)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-E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(Int)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EEA9465-74A4-156B-F61E-A5079E0D1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5712" y="1163467"/>
                <a:ext cx="2713884" cy="394339"/>
              </a:xfrm>
              <a:prstGeom prst="rect">
                <a:avLst/>
              </a:prstGeom>
              <a:blipFill>
                <a:blip r:embed="rId5"/>
                <a:stretch>
                  <a:fillRect t="-4615" b="-2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15FA6B-D14E-6D2A-2CC6-CC9C8ED41828}"/>
                  </a:ext>
                </a:extLst>
              </p:cNvPr>
              <p:cNvSpPr txBox="1"/>
              <p:nvPr/>
            </p:nvSpPr>
            <p:spPr>
              <a:xfrm>
                <a:off x="2186569" y="1773896"/>
                <a:ext cx="2707793" cy="4834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 i="1">
                    <a:latin typeface="Cambria Math" panose="02040503050406030204" pitchFamily="18" charset="0"/>
                    <a:cs typeface="Times New Roman" panose="02020603050405020304" pitchFamily="18" charset="0"/>
                  </a:defRPr>
                </a:lvl1pPr>
              </a:lstStyle>
              <a:p>
                <a:r>
                  <a:rPr lang="en-US" altLang="zh-CN" i="0"/>
                  <a:t>E</a:t>
                </a:r>
                <a:r>
                  <a:rPr lang="en-US" altLang="zh-CN" i="0" dirty="0"/>
                  <a:t>(Int)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i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altLang="zh-CN" i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sSub>
                          <m:sSub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zh-CN" i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zh-CN" i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i="0" dirty="0"/>
                  <a:t>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CN" i="0">
                            <a:latin typeface="Cambria Math" panose="02040503050406030204" pitchFamily="18" charset="0"/>
                          </a:rPr>
                          <m:t>He</m:t>
                        </m:r>
                      </m:sub>
                    </m:sSub>
                    <m:r>
                      <a:rPr lang="en-US" altLang="zh-CN" i="0">
                        <a:latin typeface="Cambria Math" panose="02040503050406030204" pitchFamily="18" charset="0"/>
                      </a:rPr>
                      <m:t> (</m:t>
                    </m:r>
                    <m:r>
                      <m:rPr>
                        <m:sty m:val="p"/>
                      </m:rPr>
                      <a:rPr lang="en-US" altLang="zh-CN" i="0">
                        <a:latin typeface="Cambria Math" panose="02040503050406030204" pitchFamily="18" charset="0"/>
                      </a:rPr>
                      <m:t>fcc</m:t>
                    </m:r>
                    <m:r>
                      <a:rPr lang="en-US" altLang="zh-CN" i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i="0" dirty="0"/>
                  <a:t>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D15FA6B-D14E-6D2A-2CC6-CC9C8ED418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569" y="1773896"/>
                <a:ext cx="2707793" cy="483466"/>
              </a:xfrm>
              <a:prstGeom prst="rect">
                <a:avLst/>
              </a:prstGeom>
              <a:blipFill>
                <a:blip r:embed="rId6"/>
                <a:stretch>
                  <a:fillRect l="-1871" b="-63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val 1">
            <a:extLst>
              <a:ext uri="{FF2B5EF4-FFF2-40B4-BE49-F238E27FC236}">
                <a16:creationId xmlns:a16="http://schemas.microsoft.com/office/drawing/2014/main" id="{75560AB3-DB87-670F-87A6-D34FD3BC7BEA}"/>
              </a:ext>
            </a:extLst>
          </p:cNvPr>
          <p:cNvSpPr/>
          <p:nvPr/>
        </p:nvSpPr>
        <p:spPr>
          <a:xfrm>
            <a:off x="9366294" y="4727965"/>
            <a:ext cx="126000" cy="1260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603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F115A381-A871-53E1-8E90-0A721CA344FF}"/>
              </a:ext>
            </a:extLst>
          </p:cNvPr>
          <p:cNvSpPr txBox="1"/>
          <p:nvPr/>
        </p:nvSpPr>
        <p:spPr>
          <a:xfrm>
            <a:off x="649080" y="23291"/>
            <a:ext cx="53011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formation energy of W-SIA in W 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[1,2]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3F96DA96-A8A0-1B6C-75DA-13908A2A07B0}"/>
              </a:ext>
            </a:extLst>
          </p:cNvPr>
          <p:cNvSpPr txBox="1"/>
          <p:nvPr/>
        </p:nvSpPr>
        <p:spPr>
          <a:xfrm>
            <a:off x="-43691" y="6041436"/>
            <a:ext cx="72467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6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[1] Nguyen-</a:t>
            </a:r>
            <a:r>
              <a:rPr lang="en-US" dirty="0" err="1"/>
              <a:t>Manh</a:t>
            </a:r>
            <a:r>
              <a:rPr lang="en-US" dirty="0"/>
              <a:t>, D., A. P. Horsfield, and S. L. </a:t>
            </a:r>
            <a:r>
              <a:rPr lang="en-US" dirty="0" err="1"/>
              <a:t>Dudarev</a:t>
            </a:r>
            <a:r>
              <a:rPr lang="en-US" dirty="0"/>
              <a:t>. "Self-interstitial atom defects in bcc transition metals: Group-specific trends." Physical Review B 73.2 (2006): 020101.</a:t>
            </a:r>
          </a:p>
          <a:p>
            <a:r>
              <a:rPr lang="en-US" dirty="0"/>
              <a:t>[2] </a:t>
            </a:r>
            <a:r>
              <a:rPr lang="en-US" dirty="0" err="1"/>
              <a:t>Becquart</a:t>
            </a:r>
            <a:r>
              <a:rPr lang="en-US" dirty="0"/>
              <a:t>, C. S., and C. Domain. "Ab initio calculations about intrinsic point defects and He in W." Nuclear Instruments and Methods in Physics Research Section B: Beam Interactions with Materials and Atoms 255.1 (2007): 23-26.</a:t>
            </a:r>
          </a:p>
          <a:p>
            <a:r>
              <a:rPr lang="en-US" dirty="0"/>
              <a:t>[3] D. Nguyen-</a:t>
            </a:r>
            <a:r>
              <a:rPr lang="en-US" dirty="0" err="1"/>
              <a:t>Manh</a:t>
            </a:r>
            <a:r>
              <a:rPr lang="en-US" dirty="0"/>
              <a:t>, A.P. Horsfield, S.L. </a:t>
            </a:r>
            <a:r>
              <a:rPr lang="en-US" dirty="0" err="1"/>
              <a:t>Dudarev</a:t>
            </a:r>
            <a:r>
              <a:rPr lang="en-US" dirty="0"/>
              <a:t>, Phys. Rev. B 73 (2006) 020101</a:t>
            </a:r>
          </a:p>
          <a:p>
            <a:r>
              <a:rPr lang="en-US" dirty="0"/>
              <a:t>[4]</a:t>
            </a:r>
            <a:r>
              <a:rPr lang="en-US" b="0" i="0" dirty="0">
                <a:solidFill>
                  <a:srgbClr val="222222"/>
                </a:solidFill>
                <a:effectLst/>
              </a:rPr>
              <a:t> </a:t>
            </a:r>
            <a:r>
              <a:rPr lang="en-US" b="0" i="0" dirty="0">
                <a:solidFill>
                  <a:srgbClr val="2E2E2E"/>
                </a:solidFill>
                <a:effectLst/>
              </a:rPr>
              <a:t>K. </a:t>
            </a:r>
            <a:r>
              <a:rPr lang="en-US" b="0" i="0" dirty="0" err="1">
                <a:solidFill>
                  <a:srgbClr val="2E2E2E"/>
                </a:solidFill>
                <a:effectLst/>
              </a:rPr>
              <a:t>Heinola</a:t>
            </a:r>
            <a:r>
              <a:rPr lang="en-US" b="0" i="0" dirty="0">
                <a:solidFill>
                  <a:srgbClr val="2E2E2E"/>
                </a:solidFill>
                <a:effectLst/>
              </a:rPr>
              <a:t>, T. </a:t>
            </a:r>
            <a:r>
              <a:rPr lang="en-US" b="0" i="0" dirty="0" err="1">
                <a:solidFill>
                  <a:srgbClr val="2E2E2E"/>
                </a:solidFill>
                <a:effectLst/>
              </a:rPr>
              <a:t>Ahlgren</a:t>
            </a:r>
            <a:r>
              <a:rPr lang="en-US" b="0" i="0" dirty="0">
                <a:solidFill>
                  <a:srgbClr val="2E2E2E"/>
                </a:solidFill>
                <a:effectLst/>
              </a:rPr>
              <a:t>, A. </a:t>
            </a:r>
            <a:r>
              <a:rPr lang="en-US" b="0" i="0" dirty="0" err="1">
                <a:solidFill>
                  <a:srgbClr val="2E2E2E"/>
                </a:solidFill>
                <a:effectLst/>
              </a:rPr>
              <a:t>Kuronen</a:t>
            </a:r>
            <a:r>
              <a:rPr lang="en-US" b="0" i="0" dirty="0">
                <a:solidFill>
                  <a:srgbClr val="2E2E2E"/>
                </a:solidFill>
                <a:effectLst/>
              </a:rPr>
              <a:t>, K. </a:t>
            </a:r>
            <a:r>
              <a:rPr lang="en-US" b="0" i="0" dirty="0" err="1">
                <a:solidFill>
                  <a:srgbClr val="2E2E2E"/>
                </a:solidFill>
                <a:effectLst/>
              </a:rPr>
              <a:t>Nordlund</a:t>
            </a:r>
            <a:r>
              <a:rPr lang="en-US" b="0" i="0" dirty="0">
                <a:solidFill>
                  <a:srgbClr val="2E2E2E"/>
                </a:solidFill>
                <a:effectLst/>
              </a:rPr>
              <a:t>, Tungsten properties and defects studied by computational methods, Accelerator Laboratory, Department of Physical Sciences, University of Helsinki, The Second German-Finnish Workshop on Material Migration in Fusion Devices – Measurements and Modelling, </a:t>
            </a:r>
            <a:r>
              <a:rPr lang="en-US" b="0" i="0" dirty="0" err="1">
                <a:solidFill>
                  <a:srgbClr val="2E2E2E"/>
                </a:solidFill>
                <a:effectLst/>
              </a:rPr>
              <a:t>Tervaniemi</a:t>
            </a:r>
            <a:r>
              <a:rPr lang="en-US" b="0" i="0" dirty="0">
                <a:solidFill>
                  <a:srgbClr val="2E2E2E"/>
                </a:solidFill>
                <a:effectLst/>
              </a:rPr>
              <a:t>, Finland, 26–27 February 2007.</a:t>
            </a:r>
            <a:endParaRPr lang="en-US" b="0" i="0" dirty="0">
              <a:solidFill>
                <a:srgbClr val="222222"/>
              </a:solidFill>
              <a:effectLst/>
            </a:endParaRPr>
          </a:p>
          <a:p>
            <a:r>
              <a:rPr lang="en-US" dirty="0"/>
              <a:t>[5]</a:t>
            </a:r>
            <a:r>
              <a:rPr lang="en-US" b="0" i="0" dirty="0">
                <a:solidFill>
                  <a:srgbClr val="737373"/>
                </a:solidFill>
                <a:effectLst/>
              </a:rPr>
              <a:t> </a:t>
            </a:r>
            <a:r>
              <a:rPr lang="en-US" b="0" i="0" dirty="0" err="1">
                <a:solidFill>
                  <a:srgbClr val="737373"/>
                </a:solidFill>
                <a:effectLst/>
              </a:rPr>
              <a:t>Landolt-Börnstein</a:t>
            </a:r>
            <a:r>
              <a:rPr lang="en-US" b="0" i="0" dirty="0">
                <a:solidFill>
                  <a:srgbClr val="737373"/>
                </a:solidFill>
                <a:effectLst/>
              </a:rPr>
              <a:t>, Numerical Data and Functional Relationships in Science and Technology, New Series, vol. III/25, Springer, Heidelberg (1991)</a:t>
            </a:r>
          </a:p>
          <a:p>
            <a:r>
              <a:rPr lang="en-US" dirty="0">
                <a:solidFill>
                  <a:srgbClr val="737373"/>
                </a:solidFill>
              </a:rPr>
              <a:t>[6] </a:t>
            </a:r>
            <a:r>
              <a:rPr lang="en-US" dirty="0">
                <a:solidFill>
                  <a:srgbClr val="2E2E2E"/>
                </a:solidFill>
              </a:rPr>
              <a:t>Oda, Yasuhiro, et al. "First-principles study on migration of vacancy in tungsten." Plasma and Fusion Research 9 (2014): 3401117-3401117.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EE23186-5A0E-FB68-812D-492DBD4E6B9C}"/>
              </a:ext>
            </a:extLst>
          </p:cNvPr>
          <p:cNvSpPr txBox="1"/>
          <p:nvPr/>
        </p:nvSpPr>
        <p:spPr>
          <a:xfrm>
            <a:off x="6154747" y="21492"/>
            <a:ext cx="59504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formation energy of vacancy in W </a:t>
            </a:r>
            <a:r>
              <a:rPr lang="en-US" sz="24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[3, 4, 5]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396193C0-67C2-D3DE-349E-77335C3BB9E7}"/>
              </a:ext>
            </a:extLst>
          </p:cNvPr>
          <p:cNvGrpSpPr/>
          <p:nvPr/>
        </p:nvGrpSpPr>
        <p:grpSpPr>
          <a:xfrm>
            <a:off x="6091089" y="1792202"/>
            <a:ext cx="6100911" cy="1082178"/>
            <a:chOff x="6114193" y="2383842"/>
            <a:chExt cx="6077807" cy="1082178"/>
          </a:xfrm>
        </p:grpSpPr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C443FE7A-EFD9-6A5D-2E3F-C30C721522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114193" y="2383842"/>
              <a:ext cx="6077807" cy="981075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7F8AC92E-C750-2F65-B612-7979173250E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408931" y="3045975"/>
              <a:ext cx="438150" cy="390525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4366E49F-FB4F-2B93-40AF-7153EE9C77E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419588" y="3075495"/>
              <a:ext cx="438150" cy="390525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A37358F4-188F-0229-E0D1-FFAC55594796}"/>
                </a:ext>
              </a:extLst>
            </p:cNvPr>
            <p:cNvSpPr txBox="1"/>
            <p:nvPr/>
          </p:nvSpPr>
          <p:spPr>
            <a:xfrm>
              <a:off x="7746516" y="3066440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[3]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67469F38-FC6F-C0FA-0610-46355D305E5A}"/>
                </a:ext>
              </a:extLst>
            </p:cNvPr>
            <p:cNvSpPr txBox="1"/>
            <p:nvPr/>
          </p:nvSpPr>
          <p:spPr>
            <a:xfrm>
              <a:off x="10309344" y="3066440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[4]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BEA73251-B2D8-D304-77F9-E927036F5B3B}"/>
                </a:ext>
              </a:extLst>
            </p:cNvPr>
            <p:cNvSpPr txBox="1"/>
            <p:nvPr/>
          </p:nvSpPr>
          <p:spPr>
            <a:xfrm>
              <a:off x="11340237" y="3064081"/>
              <a:ext cx="348172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[5]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BF04BB4-C2BE-0BBD-C7E6-22A3D2509E28}"/>
              </a:ext>
            </a:extLst>
          </p:cNvPr>
          <p:cNvSpPr txBox="1"/>
          <p:nvPr/>
        </p:nvSpPr>
        <p:spPr>
          <a:xfrm>
            <a:off x="6817303" y="3005367"/>
            <a:ext cx="51513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24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The binding energy of vacancies in W </a:t>
            </a:r>
            <a:r>
              <a:rPr lang="en-US" baseline="30000" dirty="0"/>
              <a:t>[6]</a:t>
            </a:r>
            <a:endParaRPr lang="en-US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5F72B1B-9DB4-AFD0-252B-6443C08F579B}"/>
              </a:ext>
            </a:extLst>
          </p:cNvPr>
          <p:cNvGrpSpPr/>
          <p:nvPr/>
        </p:nvGrpSpPr>
        <p:grpSpPr>
          <a:xfrm>
            <a:off x="353029" y="1298500"/>
            <a:ext cx="4797083" cy="1968477"/>
            <a:chOff x="299000" y="1036237"/>
            <a:chExt cx="4797083" cy="1968477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C72F47F-B15C-D389-7B8B-FD68FE19C5F2}"/>
                </a:ext>
              </a:extLst>
            </p:cNvPr>
            <p:cNvGrpSpPr/>
            <p:nvPr/>
          </p:nvGrpSpPr>
          <p:grpSpPr>
            <a:xfrm>
              <a:off x="299000" y="1036237"/>
              <a:ext cx="3123174" cy="1511929"/>
              <a:chOff x="1574152" y="114980"/>
              <a:chExt cx="5050389" cy="2456204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F190DF51-85F4-29A4-8305-BA3CE7DDE6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69811" y="285184"/>
                <a:ext cx="2324100" cy="2286000"/>
              </a:xfrm>
              <a:prstGeom prst="rect">
                <a:avLst/>
              </a:prstGeom>
            </p:spPr>
          </p:pic>
          <p:pic>
            <p:nvPicPr>
              <p:cNvPr id="9" name="Picture 8">
                <a:extLst>
                  <a:ext uri="{FF2B5EF4-FFF2-40B4-BE49-F238E27FC236}">
                    <a16:creationId xmlns:a16="http://schemas.microsoft.com/office/drawing/2014/main" id="{09BA65E3-B9BF-B3D3-C6F4-F8C668A886E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574152" y="114980"/>
                <a:ext cx="571500" cy="619125"/>
              </a:xfrm>
              <a:prstGeom prst="rect">
                <a:avLst/>
              </a:prstGeom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902312C4-8047-36EC-EC48-5DE38AD956D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205191" y="457199"/>
                <a:ext cx="2419350" cy="2009775"/>
              </a:xfrm>
              <a:prstGeom prst="rect">
                <a:avLst/>
              </a:prstGeom>
            </p:spPr>
          </p:pic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E8FB10AF-D547-6AF5-CA56-B54B15F8E7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3971921" y="362143"/>
                <a:ext cx="578994" cy="151042"/>
              </a:xfrm>
              <a:prstGeom prst="rect">
                <a:avLst/>
              </a:prstGeom>
            </p:spPr>
          </p:pic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CE09297-406A-BA15-DAAF-A8892447F155}"/>
                </a:ext>
              </a:extLst>
            </p:cNvPr>
            <p:cNvGrpSpPr/>
            <p:nvPr/>
          </p:nvGrpSpPr>
          <p:grpSpPr>
            <a:xfrm>
              <a:off x="556772" y="2733955"/>
              <a:ext cx="2716245" cy="270759"/>
              <a:chOff x="2036495" y="2864680"/>
              <a:chExt cx="2716245" cy="270759"/>
            </a:xfrm>
          </p:grpSpPr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B6EC0FB-325B-F083-59B6-BCE2C4838261}"/>
                  </a:ext>
                </a:extLst>
              </p:cNvPr>
              <p:cNvSpPr txBox="1"/>
              <p:nvPr/>
            </p:nvSpPr>
            <p:spPr>
              <a:xfrm>
                <a:off x="2036495" y="2864680"/>
                <a:ext cx="12250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&lt;1 1 1&gt; Dumbbell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33EC6C2-5DEC-7042-79BD-580B423F9D0C}"/>
                  </a:ext>
                </a:extLst>
              </p:cNvPr>
              <p:cNvSpPr txBox="1"/>
              <p:nvPr/>
            </p:nvSpPr>
            <p:spPr>
              <a:xfrm>
                <a:off x="3527725" y="2873829"/>
                <a:ext cx="1225015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1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&lt;1 1 0&gt; Dumbbell</a:t>
                </a:r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1A2F1749-AA43-0E6C-035B-08A42CBDEECF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3714958" y="1310054"/>
              <a:ext cx="1381125" cy="127635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BBCEE937-73D0-1A9F-1CE1-1CF484B8561F}"/>
                </a:ext>
              </a:extLst>
            </p:cNvPr>
            <p:cNvSpPr txBox="1"/>
            <p:nvPr/>
          </p:nvSpPr>
          <p:spPr>
            <a:xfrm>
              <a:off x="3792211" y="2743104"/>
              <a:ext cx="1226618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&lt;1 1 1&gt; Crowdion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2232F44-C62E-F27D-6ECD-5DF39DFFCD4D}"/>
                  </a:ext>
                </a:extLst>
              </p:cNvPr>
              <p:cNvSpPr txBox="1"/>
              <p:nvPr/>
            </p:nvSpPr>
            <p:spPr>
              <a:xfrm>
                <a:off x="1647730" y="500094"/>
                <a:ext cx="2452146" cy="39639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f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SIA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E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W+SIA)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-E</a:t>
                </a:r>
                <a:r>
                  <a:rPr lang="en-US" altLang="zh-CN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(N+1)W</a:t>
                </a:r>
                <a:endParaRPr lang="en-US" baseline="-250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2232F44-C62E-F27D-6ECD-5DF39DFFCD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7730" y="500094"/>
                <a:ext cx="2452146" cy="396391"/>
              </a:xfrm>
              <a:prstGeom prst="rect">
                <a:avLst/>
              </a:prstGeom>
              <a:blipFill>
                <a:blip r:embed="rId11"/>
                <a:stretch>
                  <a:fillRect t="-1538" b="-230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8303544C-B977-6257-4A9F-5715F85745C0}"/>
              </a:ext>
            </a:extLst>
          </p:cNvPr>
          <p:cNvGrpSpPr/>
          <p:nvPr/>
        </p:nvGrpSpPr>
        <p:grpSpPr>
          <a:xfrm>
            <a:off x="820329" y="3414528"/>
            <a:ext cx="4905375" cy="2325522"/>
            <a:chOff x="820329" y="3414528"/>
            <a:chExt cx="4905375" cy="2325522"/>
          </a:xfrm>
        </p:grpSpPr>
        <p:pic>
          <p:nvPicPr>
            <p:cNvPr id="35" name="Picture 34">
              <a:extLst>
                <a:ext uri="{FF2B5EF4-FFF2-40B4-BE49-F238E27FC236}">
                  <a16:creationId xmlns:a16="http://schemas.microsoft.com/office/drawing/2014/main" id="{90F0362A-A70D-4491-A107-5CA40ADAB9B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/>
            <a:srcRect t="1553"/>
            <a:stretch/>
          </p:blipFill>
          <p:spPr>
            <a:xfrm>
              <a:off x="820329" y="3414528"/>
              <a:ext cx="4905375" cy="2325522"/>
            </a:xfrm>
            <a:prstGeom prst="rect">
              <a:avLst/>
            </a:prstGeom>
          </p:spPr>
        </p:pic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8D175E5B-4B3D-CCF5-1988-77858B837F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/>
            <a:stretch>
              <a:fillRect/>
            </a:stretch>
          </p:blipFill>
          <p:spPr>
            <a:xfrm>
              <a:off x="4759579" y="3461653"/>
              <a:ext cx="265093" cy="257928"/>
            </a:xfrm>
            <a:prstGeom prst="rect">
              <a:avLst/>
            </a:prstGeom>
          </p:spPr>
        </p:pic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6C96A1EC-4671-D1E9-CFA2-3F75D5D1EFF7}"/>
              </a:ext>
            </a:extLst>
          </p:cNvPr>
          <p:cNvSpPr txBox="1"/>
          <p:nvPr/>
        </p:nvSpPr>
        <p:spPr>
          <a:xfrm>
            <a:off x="4783787" y="3437163"/>
            <a:ext cx="48176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420CFAF-1673-20A7-63C0-8440ED65D84A}"/>
                  </a:ext>
                </a:extLst>
              </p:cNvPr>
              <p:cNvSpPr txBox="1"/>
              <p:nvPr/>
            </p:nvSpPr>
            <p:spPr>
              <a:xfrm>
                <a:off x="7623430" y="553276"/>
                <a:ext cx="2501326" cy="3943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>
                <a:defPPr>
                  <a:defRPr lang="en-US"/>
                </a:defPPr>
                <a:lvl1pPr>
                  <a:defRPr>
                    <a:latin typeface="Cambria Math" panose="02040503050406030204" pitchFamily="18" charset="0"/>
                    <a:cs typeface="Times New Roman" panose="02020603050405020304" pitchFamily="18" charset="0"/>
                  </a:defRPr>
                </a:lvl1pPr>
              </a:lstStyle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f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𝑎𝑐</m:t>
                        </m:r>
                      </m:sup>
                    </m:sSubSup>
                  </m:oMath>
                </a14:m>
                <a:r>
                  <a:rPr lang="en-US" dirty="0"/>
                  <a:t>= E</a:t>
                </a:r>
                <a:r>
                  <a:rPr lang="en-US" baseline="-25000" dirty="0"/>
                  <a:t>(</a:t>
                </a:r>
                <a:r>
                  <a:rPr lang="en-US" baseline="-25000" dirty="0" err="1"/>
                  <a:t>NW+Vac</a:t>
                </a:r>
                <a:r>
                  <a:rPr lang="en-US" baseline="-25000" dirty="0"/>
                  <a:t>)</a:t>
                </a:r>
                <a:r>
                  <a:rPr lang="en-US" dirty="0"/>
                  <a:t>-E</a:t>
                </a:r>
                <a:r>
                  <a:rPr lang="en-US" baseline="-25000" dirty="0"/>
                  <a:t>(N-1)W</a:t>
                </a: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3420CFAF-1673-20A7-63C0-8440ED65D8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430" y="553276"/>
                <a:ext cx="2501326" cy="394339"/>
              </a:xfrm>
              <a:prstGeom prst="rect">
                <a:avLst/>
              </a:prstGeom>
              <a:blipFill>
                <a:blip r:embed="rId14"/>
                <a:stretch>
                  <a:fillRect t="-6250" b="-218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8DE97FB-9887-838A-D07A-3B474D79452A}"/>
                  </a:ext>
                </a:extLst>
              </p:cNvPr>
              <p:cNvSpPr txBox="1"/>
              <p:nvPr/>
            </p:nvSpPr>
            <p:spPr>
              <a:xfrm>
                <a:off x="8040082" y="1063007"/>
                <a:ext cx="1860959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(N-1)W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NW</a:t>
                </a:r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68DE97FB-9887-838A-D07A-3B474D7945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0082" y="1063007"/>
                <a:ext cx="1860959" cy="484172"/>
              </a:xfrm>
              <a:prstGeom prst="rect">
                <a:avLst/>
              </a:prstGeom>
              <a:blipFill>
                <a:blip r:embed="rId15"/>
                <a:stretch>
                  <a:fillRect l="-2951" b="-62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E774C0A-F2B5-69F8-1E32-E459F42AE955}"/>
                  </a:ext>
                </a:extLst>
              </p:cNvPr>
              <p:cNvSpPr txBox="1"/>
              <p:nvPr/>
            </p:nvSpPr>
            <p:spPr>
              <a:xfrm>
                <a:off x="7955193" y="3524252"/>
                <a:ext cx="3294492" cy="38619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n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- 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-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1)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</m:sup>
                    </m:sSubSup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E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W</m:t>
                        </m:r>
                      </m:sub>
                      <m:sup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AE774C0A-F2B5-69F8-1E32-E459F42AE9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5193" y="3524252"/>
                <a:ext cx="3294492" cy="386196"/>
              </a:xfrm>
              <a:prstGeom prst="rect">
                <a:avLst/>
              </a:prstGeom>
              <a:blipFill>
                <a:blip r:embed="rId16"/>
                <a:stretch>
                  <a:fillRect l="-1667" t="-3175" b="-253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9528A3-84A7-F767-960C-AA031FDD7772}"/>
                  </a:ext>
                </a:extLst>
              </p:cNvPr>
              <p:cNvSpPr txBox="1"/>
              <p:nvPr/>
            </p:nvSpPr>
            <p:spPr>
              <a:xfrm>
                <a:off x="1925690" y="919290"/>
                <a:ext cx="1896225" cy="48417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(N+1)W</a:t>
                </a:r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</a:t>
                </a:r>
                <a:r>
                  <a:rPr lang="en-US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NW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B9528A3-84A7-F767-960C-AA031FDD77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25690" y="919290"/>
                <a:ext cx="1896225" cy="484172"/>
              </a:xfrm>
              <a:prstGeom prst="rect">
                <a:avLst/>
              </a:prstGeom>
              <a:blipFill>
                <a:blip r:embed="rId17"/>
                <a:stretch>
                  <a:fillRect l="-2894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BCE5693-62B4-99F5-D306-04F27EC4E1AA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613720" y="3967668"/>
            <a:ext cx="3276600" cy="2581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0497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E290AB28-46F7-1F64-2D90-8F6B06B8D68A}"/>
              </a:ext>
            </a:extLst>
          </p:cNvPr>
          <p:cNvSpPr txBox="1"/>
          <p:nvPr/>
        </p:nvSpPr>
        <p:spPr>
          <a:xfrm>
            <a:off x="1781563" y="389297"/>
            <a:ext cx="23849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Edge dislocation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1FAA21-920E-ABB2-A044-E5F5E66ADF65}"/>
              </a:ext>
            </a:extLst>
          </p:cNvPr>
          <p:cNvSpPr txBox="1"/>
          <p:nvPr/>
        </p:nvSpPr>
        <p:spPr>
          <a:xfrm>
            <a:off x="7797048" y="389297"/>
            <a:ext cx="24653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Screw dislocation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33E6DA-A21F-6947-5A04-030A0CD682EB}"/>
                  </a:ext>
                </a:extLst>
              </p:cNvPr>
              <p:cNvSpPr txBox="1"/>
              <p:nvPr/>
            </p:nvSpPr>
            <p:spPr>
              <a:xfrm>
                <a:off x="1378759" y="1381035"/>
                <a:ext cx="3190595" cy="4103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⊥</m:t>
                      </m:r>
                      <m:acc>
                        <m:accPr>
                          <m:chr m:val="⃑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</m:acc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1D33E6DA-A21F-6947-5A04-030A0CD682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8759" y="1381035"/>
                <a:ext cx="3190595" cy="410305"/>
              </a:xfrm>
              <a:prstGeom prst="rect">
                <a:avLst/>
              </a:prstGeom>
              <a:blipFill>
                <a:blip r:embed="rId2"/>
                <a:stretch>
                  <a:fillRect t="-5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8CDDDE-4EF7-E8D6-B9B0-BD2E6023C7A4}"/>
                  </a:ext>
                </a:extLst>
              </p:cNvPr>
              <p:cNvSpPr txBox="1"/>
              <p:nvPr/>
            </p:nvSpPr>
            <p:spPr>
              <a:xfrm>
                <a:off x="5944157" y="1381034"/>
                <a:ext cx="6097508" cy="4103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⃑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𝒃</m:t>
                          </m:r>
                        </m:e>
                      </m:acc>
                      <m:r>
                        <a:rPr lang="zh-CN" altLang="en-US" b="1" i="1">
                          <a:latin typeface="Cambria Math" panose="02040503050406030204" pitchFamily="18" charset="0"/>
                        </a:rPr>
                        <m:t>∥</m:t>
                      </m:r>
                      <m:acc>
                        <m:accPr>
                          <m:chr m:val="⃑"/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𝒍</m:t>
                          </m:r>
                        </m:e>
                      </m:acc>
                    </m:oMath>
                  </m:oMathPara>
                </a14:m>
                <a:endParaRPr lang="en-US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28CDDDE-4EF7-E8D6-B9B0-BD2E6023C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4157" y="1381034"/>
                <a:ext cx="6097508" cy="410305"/>
              </a:xfrm>
              <a:prstGeom prst="rect">
                <a:avLst/>
              </a:prstGeom>
              <a:blipFill>
                <a:blip r:embed="rId3"/>
                <a:stretch>
                  <a:fillRect t="-5970"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FF3B77-C9C9-752A-530C-884ED546CF18}"/>
                  </a:ext>
                </a:extLst>
              </p:cNvPr>
              <p:cNvSpPr txBox="1"/>
              <p:nvPr/>
            </p:nvSpPr>
            <p:spPr>
              <a:xfrm>
                <a:off x="2409610" y="5363483"/>
                <a:ext cx="1450333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&lt;1 1 1&gt; 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7FF3B77-C9C9-752A-530C-884ED546CF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9610" y="5363483"/>
                <a:ext cx="1450333" cy="461473"/>
              </a:xfrm>
              <a:prstGeom prst="rect">
                <a:avLst/>
              </a:prstGeom>
              <a:blipFill>
                <a:blip r:embed="rId4"/>
                <a:stretch>
                  <a:fillRect r="-2941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393EDA1D-6B99-E6CF-A72F-E8D5D086C545}"/>
              </a:ext>
            </a:extLst>
          </p:cNvPr>
          <p:cNvSpPr txBox="1"/>
          <p:nvPr/>
        </p:nvSpPr>
        <p:spPr>
          <a:xfrm flipH="1">
            <a:off x="4961100" y="4691679"/>
            <a:ext cx="19661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this dissertation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5C9C46C-F06F-D246-E728-6976D1E3FCAE}"/>
              </a:ext>
            </a:extLst>
          </p:cNvPr>
          <p:cNvSpPr txBox="1"/>
          <p:nvPr/>
        </p:nvSpPr>
        <p:spPr>
          <a:xfrm>
            <a:off x="1943966" y="6099370"/>
            <a:ext cx="206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Glide plane: {1 1 0}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F6CC2D-1260-22B0-B0DE-76EA95972441}"/>
                  </a:ext>
                </a:extLst>
              </p:cNvPr>
              <p:cNvSpPr txBox="1"/>
              <p:nvPr/>
            </p:nvSpPr>
            <p:spPr>
              <a:xfrm>
                <a:off x="8463423" y="5354962"/>
                <a:ext cx="1450333" cy="46147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acc>
                      <m:accPr>
                        <m:chr m:val="⃑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𝒃</m:t>
                        </m:r>
                      </m:e>
                    </m:acc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&lt;1 1 1&gt; 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F6CC2D-1260-22B0-B0DE-76EA959724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63423" y="5354962"/>
                <a:ext cx="1450333" cy="461473"/>
              </a:xfrm>
              <a:prstGeom prst="rect">
                <a:avLst/>
              </a:prstGeom>
              <a:blipFill>
                <a:blip r:embed="rId5"/>
                <a:stretch>
                  <a:fillRect r="-2941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0BB4C72A-CCFE-1BF2-815C-28D8A70349DE}"/>
              </a:ext>
            </a:extLst>
          </p:cNvPr>
          <p:cNvSpPr txBox="1"/>
          <p:nvPr/>
        </p:nvSpPr>
        <p:spPr>
          <a:xfrm>
            <a:off x="0" y="6657572"/>
            <a:ext cx="262924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i="1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https://www.doitpoms.ac.uk/tlplib/dislocations/burgers.php</a:t>
            </a:r>
            <a:endParaRPr lang="en-US" sz="8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F9E49E1-0EA8-B733-8469-67F6D73BA1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00" y="1938308"/>
            <a:ext cx="5562600" cy="1895475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59E26F99-C845-5687-C23C-E25238D881A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96000" y="1899987"/>
            <a:ext cx="5867400" cy="251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8041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50F4DBE-85CC-7041-011A-E38C57BBCAC6}"/>
              </a:ext>
            </a:extLst>
          </p:cNvPr>
          <p:cNvSpPr txBox="1"/>
          <p:nvPr/>
        </p:nvSpPr>
        <p:spPr>
          <a:xfrm>
            <a:off x="4960975" y="11587"/>
            <a:ext cx="2363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Dislocation glide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833DBBC0-1426-5C76-FEDA-B88F8E1207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37"/>
          <a:stretch/>
        </p:blipFill>
        <p:spPr>
          <a:xfrm>
            <a:off x="6727730" y="537386"/>
            <a:ext cx="5224829" cy="2337705"/>
          </a:xfrm>
          <a:prstGeom prst="rect">
            <a:avLst/>
          </a:prstGeom>
        </p:spPr>
      </p:pic>
      <p:grpSp>
        <p:nvGrpSpPr>
          <p:cNvPr id="214" name="Group 213">
            <a:extLst>
              <a:ext uri="{FF2B5EF4-FFF2-40B4-BE49-F238E27FC236}">
                <a16:creationId xmlns:a16="http://schemas.microsoft.com/office/drawing/2014/main" id="{EB2BF6CF-48A7-590D-B381-E6A0570D91E4}"/>
              </a:ext>
            </a:extLst>
          </p:cNvPr>
          <p:cNvGrpSpPr/>
          <p:nvPr/>
        </p:nvGrpSpPr>
        <p:grpSpPr>
          <a:xfrm>
            <a:off x="6858749" y="3097820"/>
            <a:ext cx="4605776" cy="2284513"/>
            <a:chOff x="6938799" y="4240077"/>
            <a:chExt cx="4605776" cy="2284513"/>
          </a:xfrm>
        </p:grpSpPr>
        <p:grpSp>
          <p:nvGrpSpPr>
            <p:cNvPr id="188" name="Group 187">
              <a:extLst>
                <a:ext uri="{FF2B5EF4-FFF2-40B4-BE49-F238E27FC236}">
                  <a16:creationId xmlns:a16="http://schemas.microsoft.com/office/drawing/2014/main" id="{D641EF39-120C-9D6A-5625-13F18134C34F}"/>
                </a:ext>
              </a:extLst>
            </p:cNvPr>
            <p:cNvGrpSpPr/>
            <p:nvPr/>
          </p:nvGrpSpPr>
          <p:grpSpPr>
            <a:xfrm>
              <a:off x="7217944" y="4240077"/>
              <a:ext cx="4326631" cy="2284513"/>
              <a:chOff x="5229690" y="3410323"/>
              <a:chExt cx="4326631" cy="2284513"/>
            </a:xfrm>
          </p:grpSpPr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4941DC09-AC60-EB08-EB30-C745FE8991DD}"/>
                  </a:ext>
                </a:extLst>
              </p:cNvPr>
              <p:cNvSpPr/>
              <p:nvPr/>
            </p:nvSpPr>
            <p:spPr>
              <a:xfrm>
                <a:off x="5232238" y="3902044"/>
                <a:ext cx="270000" cy="27000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B67B24C0-FF22-1052-64C5-D11E0A91E803}"/>
                  </a:ext>
                </a:extLst>
              </p:cNvPr>
              <p:cNvSpPr/>
              <p:nvPr/>
            </p:nvSpPr>
            <p:spPr>
              <a:xfrm>
                <a:off x="5826000" y="3902044"/>
                <a:ext cx="270000" cy="27000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05C7B455-5075-BA67-1289-0C27A5DED553}"/>
                  </a:ext>
                </a:extLst>
              </p:cNvPr>
              <p:cNvSpPr/>
              <p:nvPr/>
            </p:nvSpPr>
            <p:spPr>
              <a:xfrm>
                <a:off x="5229690" y="4407530"/>
                <a:ext cx="270000" cy="27000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0A57D2C7-5960-9DDD-61ED-5AD4D89A20FF}"/>
                  </a:ext>
                </a:extLst>
              </p:cNvPr>
              <p:cNvSpPr/>
              <p:nvPr/>
            </p:nvSpPr>
            <p:spPr>
              <a:xfrm>
                <a:off x="5816947" y="4407530"/>
                <a:ext cx="270000" cy="27000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4C8E4BA9-3095-3243-09B1-48D29DF7D7DE}"/>
                  </a:ext>
                </a:extLst>
              </p:cNvPr>
              <p:cNvSpPr/>
              <p:nvPr/>
            </p:nvSpPr>
            <p:spPr>
              <a:xfrm>
                <a:off x="6419764" y="3902044"/>
                <a:ext cx="270000" cy="27000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DD6EE16B-F404-3DA9-BC94-EB0F0E95E4FC}"/>
                  </a:ext>
                </a:extLst>
              </p:cNvPr>
              <p:cNvSpPr/>
              <p:nvPr/>
            </p:nvSpPr>
            <p:spPr>
              <a:xfrm>
                <a:off x="6419764" y="4407530"/>
                <a:ext cx="270000" cy="27000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79DA82EF-79AD-AFCC-596B-95724F04E930}"/>
                  </a:ext>
                </a:extLst>
              </p:cNvPr>
              <p:cNvSpPr/>
              <p:nvPr/>
            </p:nvSpPr>
            <p:spPr>
              <a:xfrm>
                <a:off x="5826106" y="4913016"/>
                <a:ext cx="270000" cy="27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EB9D404D-4C99-7AD0-65FB-2A3CC4D39CEB}"/>
                  </a:ext>
                </a:extLst>
              </p:cNvPr>
              <p:cNvSpPr/>
              <p:nvPr/>
            </p:nvSpPr>
            <p:spPr>
              <a:xfrm>
                <a:off x="5229690" y="4913016"/>
                <a:ext cx="270000" cy="27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D0926F8-07CA-9CE6-0D32-F382F8E36ECE}"/>
                  </a:ext>
                </a:extLst>
              </p:cNvPr>
              <p:cNvSpPr/>
              <p:nvPr/>
            </p:nvSpPr>
            <p:spPr>
              <a:xfrm>
                <a:off x="6417215" y="4913016"/>
                <a:ext cx="270000" cy="27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E1381AE6-C093-4E8F-0419-1F0CCAD1DAFE}"/>
                  </a:ext>
                </a:extLst>
              </p:cNvPr>
              <p:cNvCxnSpPr>
                <a:stCxn id="22" idx="6"/>
                <a:endCxn id="23" idx="2"/>
              </p:cNvCxnSpPr>
              <p:nvPr/>
            </p:nvCxnSpPr>
            <p:spPr>
              <a:xfrm>
                <a:off x="5502238" y="4037044"/>
                <a:ext cx="32376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317AA5B5-E8BB-1382-E296-824D927014B4}"/>
                  </a:ext>
                </a:extLst>
              </p:cNvPr>
              <p:cNvCxnSpPr/>
              <p:nvPr/>
            </p:nvCxnSpPr>
            <p:spPr>
              <a:xfrm>
                <a:off x="6096000" y="4037044"/>
                <a:ext cx="32376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2989CB2D-CF74-B26A-9B2C-380DE0EDC239}"/>
                  </a:ext>
                </a:extLst>
              </p:cNvPr>
              <p:cNvCxnSpPr/>
              <p:nvPr/>
            </p:nvCxnSpPr>
            <p:spPr>
              <a:xfrm>
                <a:off x="5489558" y="4542530"/>
                <a:ext cx="32376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78E5216-E2AE-8692-E2A6-DF52FB0FAB0C}"/>
                  </a:ext>
                </a:extLst>
              </p:cNvPr>
              <p:cNvCxnSpPr/>
              <p:nvPr/>
            </p:nvCxnSpPr>
            <p:spPr>
              <a:xfrm>
                <a:off x="6096000" y="4542530"/>
                <a:ext cx="32376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0A1D18A-5E6D-E3CD-B6BD-B8489F1CDD53}"/>
                  </a:ext>
                </a:extLst>
              </p:cNvPr>
              <p:cNvCxnSpPr/>
              <p:nvPr/>
            </p:nvCxnSpPr>
            <p:spPr>
              <a:xfrm>
                <a:off x="5506432" y="5048016"/>
                <a:ext cx="3237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FD4A2A6C-2CB4-290C-3649-72A139878B00}"/>
                  </a:ext>
                </a:extLst>
              </p:cNvPr>
              <p:cNvCxnSpPr/>
              <p:nvPr/>
            </p:nvCxnSpPr>
            <p:spPr>
              <a:xfrm>
                <a:off x="6082087" y="5045706"/>
                <a:ext cx="3237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28520391-59B6-DD88-65F1-320942D1F5C3}"/>
                  </a:ext>
                </a:extLst>
              </p:cNvPr>
              <p:cNvCxnSpPr>
                <a:cxnSpLocks/>
                <a:endCxn id="24" idx="0"/>
              </p:cNvCxnSpPr>
              <p:nvPr/>
            </p:nvCxnSpPr>
            <p:spPr>
              <a:xfrm>
                <a:off x="5364690" y="4172044"/>
                <a:ext cx="0" cy="23548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C73F28B3-6FAE-DE55-988C-B7F514D7B4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8220" y="4677530"/>
                <a:ext cx="0" cy="2354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34057D21-EAA7-9F6B-8780-3A478DC681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1000" y="4172044"/>
                <a:ext cx="0" cy="23548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A3FBCB5C-84DB-1CD7-0CB3-7DC1565C73C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2215" y="4172044"/>
                <a:ext cx="0" cy="23548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EA784D9A-96EC-E77A-91FB-F308F444B56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1000" y="4677530"/>
                <a:ext cx="0" cy="2354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AA93428-5F59-1133-90E0-D3567E4D972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46691" y="4677530"/>
                <a:ext cx="0" cy="2354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B4FDCC0-B4FA-999D-9C3D-FC5797A77246}"/>
                  </a:ext>
                </a:extLst>
              </p:cNvPr>
              <p:cNvSpPr/>
              <p:nvPr/>
            </p:nvSpPr>
            <p:spPr>
              <a:xfrm>
                <a:off x="5651439" y="4913016"/>
                <a:ext cx="269998" cy="26998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50E7EAC6-394E-53DF-9A70-7059D6154ACB}"/>
                  </a:ext>
                </a:extLst>
              </p:cNvPr>
              <p:cNvSpPr/>
              <p:nvPr/>
            </p:nvSpPr>
            <p:spPr>
              <a:xfrm>
                <a:off x="6247853" y="4910712"/>
                <a:ext cx="269998" cy="26998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1F6238E4-19F0-8E65-12F1-E4BCD4FA2F35}"/>
                  </a:ext>
                </a:extLst>
              </p:cNvPr>
              <p:cNvSpPr/>
              <p:nvPr/>
            </p:nvSpPr>
            <p:spPr>
              <a:xfrm>
                <a:off x="6838960" y="4910711"/>
                <a:ext cx="269998" cy="26998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6605A2CF-16EA-DA46-8F99-F648EDE301CC}"/>
                  </a:ext>
                </a:extLst>
              </p:cNvPr>
              <p:cNvCxnSpPr>
                <a:stCxn id="24" idx="5"/>
                <a:endCxn id="46" idx="1"/>
              </p:cNvCxnSpPr>
              <p:nvPr/>
            </p:nvCxnSpPr>
            <p:spPr>
              <a:xfrm>
                <a:off x="5460149" y="4637989"/>
                <a:ext cx="230830" cy="31456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0C56CB78-BDAD-9773-9181-7EF4441C634B}"/>
                  </a:ext>
                </a:extLst>
              </p:cNvPr>
              <p:cNvCxnSpPr>
                <a:cxnSpLocks/>
                <a:stCxn id="25" idx="5"/>
                <a:endCxn id="47" idx="1"/>
              </p:cNvCxnSpPr>
              <p:nvPr/>
            </p:nvCxnSpPr>
            <p:spPr>
              <a:xfrm>
                <a:off x="6047406" y="4637989"/>
                <a:ext cx="239987" cy="31226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BB65BC53-F684-F252-FE41-05FC6EBD9E34}"/>
                  </a:ext>
                </a:extLst>
              </p:cNvPr>
              <p:cNvCxnSpPr>
                <a:cxnSpLocks/>
                <a:stCxn id="27" idx="5"/>
                <a:endCxn id="48" idx="1"/>
              </p:cNvCxnSpPr>
              <p:nvPr/>
            </p:nvCxnSpPr>
            <p:spPr>
              <a:xfrm>
                <a:off x="6650223" y="4637989"/>
                <a:ext cx="228277" cy="31226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1" name="Oval 60">
                <a:extLst>
                  <a:ext uri="{FF2B5EF4-FFF2-40B4-BE49-F238E27FC236}">
                    <a16:creationId xmlns:a16="http://schemas.microsoft.com/office/drawing/2014/main" id="{DC4F7D1F-58AA-5A21-F429-0362AB65854A}"/>
                  </a:ext>
                </a:extLst>
              </p:cNvPr>
              <p:cNvSpPr/>
              <p:nvPr/>
            </p:nvSpPr>
            <p:spPr>
              <a:xfrm>
                <a:off x="5236432" y="5413181"/>
                <a:ext cx="270000" cy="27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8D083AE1-F609-9268-2595-87ECE481735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74962" y="5177695"/>
                <a:ext cx="0" cy="2354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3" name="Oval 62">
                <a:extLst>
                  <a:ext uri="{FF2B5EF4-FFF2-40B4-BE49-F238E27FC236}">
                    <a16:creationId xmlns:a16="http://schemas.microsoft.com/office/drawing/2014/main" id="{6303E3C6-6D69-7239-3FFC-217166D0D0F0}"/>
                  </a:ext>
                </a:extLst>
              </p:cNvPr>
              <p:cNvSpPr/>
              <p:nvPr/>
            </p:nvSpPr>
            <p:spPr>
              <a:xfrm>
                <a:off x="5816880" y="5418488"/>
                <a:ext cx="270000" cy="27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DF23AAF3-7095-BC12-9DFB-3289574796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55410" y="5183002"/>
                <a:ext cx="0" cy="2354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7B27F6D3-A3DB-31BC-029D-756EA7117FED}"/>
                  </a:ext>
                </a:extLst>
              </p:cNvPr>
              <p:cNvSpPr/>
              <p:nvPr/>
            </p:nvSpPr>
            <p:spPr>
              <a:xfrm>
                <a:off x="6413127" y="5413181"/>
                <a:ext cx="270000" cy="27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03353E74-A0B1-82D5-2F5C-E2C94E62761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1657" y="5177695"/>
                <a:ext cx="0" cy="2354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00B28D21-B474-1D4C-65CD-369E09B29A6E}"/>
                  </a:ext>
                </a:extLst>
              </p:cNvPr>
              <p:cNvCxnSpPr/>
              <p:nvPr/>
            </p:nvCxnSpPr>
            <p:spPr>
              <a:xfrm>
                <a:off x="5506432" y="5553501"/>
                <a:ext cx="3237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95D068F8-EC5F-9A38-5ED0-608EDE1E28A8}"/>
                  </a:ext>
                </a:extLst>
              </p:cNvPr>
              <p:cNvCxnSpPr/>
              <p:nvPr/>
            </p:nvCxnSpPr>
            <p:spPr>
              <a:xfrm>
                <a:off x="6085972" y="5553501"/>
                <a:ext cx="3237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3F2D645B-FCA2-8EB5-605C-66B31DEC4381}"/>
                  </a:ext>
                </a:extLst>
              </p:cNvPr>
              <p:cNvCxnSpPr>
                <a:cxnSpLocks/>
                <a:stCxn id="46" idx="6"/>
                <a:endCxn id="47" idx="2"/>
              </p:cNvCxnSpPr>
              <p:nvPr/>
            </p:nvCxnSpPr>
            <p:spPr>
              <a:xfrm flipV="1">
                <a:off x="5921437" y="5045706"/>
                <a:ext cx="326416" cy="230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FF2B5EF4-FFF2-40B4-BE49-F238E27FC236}">
                    <a16:creationId xmlns:a16="http://schemas.microsoft.com/office/drawing/2014/main" id="{1B494064-EF73-095D-AD42-4D9A2DD4F555}"/>
                  </a:ext>
                </a:extLst>
              </p:cNvPr>
              <p:cNvCxnSpPr>
                <a:cxnSpLocks/>
                <a:endCxn id="48" idx="2"/>
              </p:cNvCxnSpPr>
              <p:nvPr/>
            </p:nvCxnSpPr>
            <p:spPr>
              <a:xfrm flipV="1">
                <a:off x="6516084" y="5045705"/>
                <a:ext cx="322876" cy="115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9146ABFA-BF5A-4FDB-EF9B-BE8DF88DF96B}"/>
                  </a:ext>
                </a:extLst>
              </p:cNvPr>
              <p:cNvSpPr/>
              <p:nvPr/>
            </p:nvSpPr>
            <p:spPr>
              <a:xfrm>
                <a:off x="6838960" y="5413181"/>
                <a:ext cx="269998" cy="26998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02349E00-DFFA-818D-B7CF-23DC738FAD76}"/>
                  </a:ext>
                </a:extLst>
              </p:cNvPr>
              <p:cNvSpPr/>
              <p:nvPr/>
            </p:nvSpPr>
            <p:spPr>
              <a:xfrm>
                <a:off x="6247853" y="5418488"/>
                <a:ext cx="269998" cy="26998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364F1B8A-F865-423E-2C9E-88D562548D31}"/>
                  </a:ext>
                </a:extLst>
              </p:cNvPr>
              <p:cNvSpPr/>
              <p:nvPr/>
            </p:nvSpPr>
            <p:spPr>
              <a:xfrm>
                <a:off x="5651439" y="5413181"/>
                <a:ext cx="269998" cy="26998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8BD412DC-7B22-8FE3-ED13-77BC3D0642D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14062" y="5542761"/>
                <a:ext cx="326416" cy="230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FF2B5EF4-FFF2-40B4-BE49-F238E27FC236}">
                    <a16:creationId xmlns:a16="http://schemas.microsoft.com/office/drawing/2014/main" id="{3CA33016-0EB9-343B-65ED-45E1E9D8877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510476" y="5540242"/>
                <a:ext cx="326416" cy="230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0C92EB80-E714-3C8A-DFF1-5F04BD43809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973959" y="5177695"/>
                <a:ext cx="0" cy="23548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FF2B5EF4-FFF2-40B4-BE49-F238E27FC236}">
                    <a16:creationId xmlns:a16="http://schemas.microsoft.com/office/drawing/2014/main" id="{911449BB-4905-F692-465C-77FF8E19D85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387345" y="5177695"/>
                <a:ext cx="0" cy="23548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589003FC-3EDA-CDBB-35C0-7E4FBBAFE07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89763" y="5175347"/>
                <a:ext cx="0" cy="23548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1" name="Oval 90">
                <a:extLst>
                  <a:ext uri="{FF2B5EF4-FFF2-40B4-BE49-F238E27FC236}">
                    <a16:creationId xmlns:a16="http://schemas.microsoft.com/office/drawing/2014/main" id="{981056F7-CE61-A388-9314-1B9C56835836}"/>
                  </a:ext>
                </a:extLst>
              </p:cNvPr>
              <p:cNvSpPr/>
              <p:nvPr/>
            </p:nvSpPr>
            <p:spPr>
              <a:xfrm>
                <a:off x="7679601" y="3908392"/>
                <a:ext cx="270000" cy="27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2" name="Oval 91">
                <a:extLst>
                  <a:ext uri="{FF2B5EF4-FFF2-40B4-BE49-F238E27FC236}">
                    <a16:creationId xmlns:a16="http://schemas.microsoft.com/office/drawing/2014/main" id="{F2402BDE-3016-E2E2-776A-E6E0DAC8120D}"/>
                  </a:ext>
                </a:extLst>
              </p:cNvPr>
              <p:cNvSpPr/>
              <p:nvPr/>
            </p:nvSpPr>
            <p:spPr>
              <a:xfrm>
                <a:off x="8273363" y="3908392"/>
                <a:ext cx="270000" cy="27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3" name="Oval 92">
                <a:extLst>
                  <a:ext uri="{FF2B5EF4-FFF2-40B4-BE49-F238E27FC236}">
                    <a16:creationId xmlns:a16="http://schemas.microsoft.com/office/drawing/2014/main" id="{46DC5903-D4F1-B9CF-31AA-1267F17F5B88}"/>
                  </a:ext>
                </a:extLst>
              </p:cNvPr>
              <p:cNvSpPr/>
              <p:nvPr/>
            </p:nvSpPr>
            <p:spPr>
              <a:xfrm>
                <a:off x="7677053" y="4413878"/>
                <a:ext cx="270000" cy="27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4" name="Oval 93">
                <a:extLst>
                  <a:ext uri="{FF2B5EF4-FFF2-40B4-BE49-F238E27FC236}">
                    <a16:creationId xmlns:a16="http://schemas.microsoft.com/office/drawing/2014/main" id="{7BA79CFD-866B-4151-8066-24DFD2926847}"/>
                  </a:ext>
                </a:extLst>
              </p:cNvPr>
              <p:cNvSpPr/>
              <p:nvPr/>
            </p:nvSpPr>
            <p:spPr>
              <a:xfrm>
                <a:off x="8264310" y="4413878"/>
                <a:ext cx="270000" cy="27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5" name="Oval 94">
                <a:extLst>
                  <a:ext uri="{FF2B5EF4-FFF2-40B4-BE49-F238E27FC236}">
                    <a16:creationId xmlns:a16="http://schemas.microsoft.com/office/drawing/2014/main" id="{1AC2B5EE-77C8-467C-0172-004B9ED60DAD}"/>
                  </a:ext>
                </a:extLst>
              </p:cNvPr>
              <p:cNvSpPr/>
              <p:nvPr/>
            </p:nvSpPr>
            <p:spPr>
              <a:xfrm>
                <a:off x="8867127" y="3908392"/>
                <a:ext cx="270000" cy="27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6" name="Oval 95">
                <a:extLst>
                  <a:ext uri="{FF2B5EF4-FFF2-40B4-BE49-F238E27FC236}">
                    <a16:creationId xmlns:a16="http://schemas.microsoft.com/office/drawing/2014/main" id="{FADEF6FD-27BD-DE56-D8F3-A71E7681FBFB}"/>
                  </a:ext>
                </a:extLst>
              </p:cNvPr>
              <p:cNvSpPr/>
              <p:nvPr/>
            </p:nvSpPr>
            <p:spPr>
              <a:xfrm>
                <a:off x="8867127" y="4413878"/>
                <a:ext cx="270000" cy="27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7" name="Oval 96">
                <a:extLst>
                  <a:ext uri="{FF2B5EF4-FFF2-40B4-BE49-F238E27FC236}">
                    <a16:creationId xmlns:a16="http://schemas.microsoft.com/office/drawing/2014/main" id="{7F4DE8CE-17CA-170A-11C0-E3F900526C8E}"/>
                  </a:ext>
                </a:extLst>
              </p:cNvPr>
              <p:cNvSpPr/>
              <p:nvPr/>
            </p:nvSpPr>
            <p:spPr>
              <a:xfrm>
                <a:off x="8273469" y="4919364"/>
                <a:ext cx="270000" cy="27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8" name="Oval 97">
                <a:extLst>
                  <a:ext uri="{FF2B5EF4-FFF2-40B4-BE49-F238E27FC236}">
                    <a16:creationId xmlns:a16="http://schemas.microsoft.com/office/drawing/2014/main" id="{81D839D3-7A2E-F667-5678-BE4F13AE60C7}"/>
                  </a:ext>
                </a:extLst>
              </p:cNvPr>
              <p:cNvSpPr/>
              <p:nvPr/>
            </p:nvSpPr>
            <p:spPr>
              <a:xfrm>
                <a:off x="7677053" y="4919364"/>
                <a:ext cx="270000" cy="27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9" name="Oval 98">
                <a:extLst>
                  <a:ext uri="{FF2B5EF4-FFF2-40B4-BE49-F238E27FC236}">
                    <a16:creationId xmlns:a16="http://schemas.microsoft.com/office/drawing/2014/main" id="{B5B8097D-C66B-6885-450A-5F39E74470BB}"/>
                  </a:ext>
                </a:extLst>
              </p:cNvPr>
              <p:cNvSpPr/>
              <p:nvPr/>
            </p:nvSpPr>
            <p:spPr>
              <a:xfrm>
                <a:off x="8864578" y="4919364"/>
                <a:ext cx="270000" cy="27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00" name="Straight Connector 99">
                <a:extLst>
                  <a:ext uri="{FF2B5EF4-FFF2-40B4-BE49-F238E27FC236}">
                    <a16:creationId xmlns:a16="http://schemas.microsoft.com/office/drawing/2014/main" id="{5F42DBF5-946E-C16A-9055-4D19DE78D975}"/>
                  </a:ext>
                </a:extLst>
              </p:cNvPr>
              <p:cNvCxnSpPr>
                <a:cxnSpLocks/>
                <a:stCxn id="91" idx="6"/>
                <a:endCxn id="92" idx="2"/>
              </p:cNvCxnSpPr>
              <p:nvPr/>
            </p:nvCxnSpPr>
            <p:spPr>
              <a:xfrm>
                <a:off x="7949601" y="4043392"/>
                <a:ext cx="3237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FF2B5EF4-FFF2-40B4-BE49-F238E27FC236}">
                    <a16:creationId xmlns:a16="http://schemas.microsoft.com/office/drawing/2014/main" id="{B3C7E653-6550-4DBC-F708-C045B646454A}"/>
                  </a:ext>
                </a:extLst>
              </p:cNvPr>
              <p:cNvCxnSpPr/>
              <p:nvPr/>
            </p:nvCxnSpPr>
            <p:spPr>
              <a:xfrm>
                <a:off x="8543363" y="4043392"/>
                <a:ext cx="3237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FF2B5EF4-FFF2-40B4-BE49-F238E27FC236}">
                    <a16:creationId xmlns:a16="http://schemas.microsoft.com/office/drawing/2014/main" id="{D2A59E50-3383-BE05-B2CE-31053CDA8CE8}"/>
                  </a:ext>
                </a:extLst>
              </p:cNvPr>
              <p:cNvCxnSpPr/>
              <p:nvPr/>
            </p:nvCxnSpPr>
            <p:spPr>
              <a:xfrm>
                <a:off x="7936921" y="4548878"/>
                <a:ext cx="3237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FF2B5EF4-FFF2-40B4-BE49-F238E27FC236}">
                    <a16:creationId xmlns:a16="http://schemas.microsoft.com/office/drawing/2014/main" id="{107A588F-F8A3-B918-0A6E-743C223AFBEC}"/>
                  </a:ext>
                </a:extLst>
              </p:cNvPr>
              <p:cNvCxnSpPr/>
              <p:nvPr/>
            </p:nvCxnSpPr>
            <p:spPr>
              <a:xfrm>
                <a:off x="8543363" y="4548878"/>
                <a:ext cx="3237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4" name="Straight Connector 103">
                <a:extLst>
                  <a:ext uri="{FF2B5EF4-FFF2-40B4-BE49-F238E27FC236}">
                    <a16:creationId xmlns:a16="http://schemas.microsoft.com/office/drawing/2014/main" id="{71E7EB9F-60D3-C9D6-210E-A71910759DA8}"/>
                  </a:ext>
                </a:extLst>
              </p:cNvPr>
              <p:cNvCxnSpPr/>
              <p:nvPr/>
            </p:nvCxnSpPr>
            <p:spPr>
              <a:xfrm>
                <a:off x="7953795" y="5054364"/>
                <a:ext cx="3237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5" name="Straight Connector 104">
                <a:extLst>
                  <a:ext uri="{FF2B5EF4-FFF2-40B4-BE49-F238E27FC236}">
                    <a16:creationId xmlns:a16="http://schemas.microsoft.com/office/drawing/2014/main" id="{2642C71F-809B-CE6C-931A-2244566D1346}"/>
                  </a:ext>
                </a:extLst>
              </p:cNvPr>
              <p:cNvCxnSpPr/>
              <p:nvPr/>
            </p:nvCxnSpPr>
            <p:spPr>
              <a:xfrm>
                <a:off x="8529450" y="5052054"/>
                <a:ext cx="3237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Straight Connector 105">
                <a:extLst>
                  <a:ext uri="{FF2B5EF4-FFF2-40B4-BE49-F238E27FC236}">
                    <a16:creationId xmlns:a16="http://schemas.microsoft.com/office/drawing/2014/main" id="{C32256C4-1581-64A4-8EBC-FF192C6775FF}"/>
                  </a:ext>
                </a:extLst>
              </p:cNvPr>
              <p:cNvCxnSpPr>
                <a:cxnSpLocks/>
                <a:endCxn id="93" idx="0"/>
              </p:cNvCxnSpPr>
              <p:nvPr/>
            </p:nvCxnSpPr>
            <p:spPr>
              <a:xfrm>
                <a:off x="7812053" y="4178392"/>
                <a:ext cx="0" cy="2354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7" name="Straight Connector 106">
                <a:extLst>
                  <a:ext uri="{FF2B5EF4-FFF2-40B4-BE49-F238E27FC236}">
                    <a16:creationId xmlns:a16="http://schemas.microsoft.com/office/drawing/2014/main" id="{F0D0EFFF-3961-B048-FB06-0648DFE2F2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5583" y="4683878"/>
                <a:ext cx="0" cy="2354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8" name="Straight Connector 107">
                <a:extLst>
                  <a:ext uri="{FF2B5EF4-FFF2-40B4-BE49-F238E27FC236}">
                    <a16:creationId xmlns:a16="http://schemas.microsoft.com/office/drawing/2014/main" id="{06F00F7E-03C4-6887-5062-2687ECF2D35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08363" y="4178392"/>
                <a:ext cx="0" cy="2354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Straight Connector 108">
                <a:extLst>
                  <a:ext uri="{FF2B5EF4-FFF2-40B4-BE49-F238E27FC236}">
                    <a16:creationId xmlns:a16="http://schemas.microsoft.com/office/drawing/2014/main" id="{62AF2E64-F925-FCB3-C032-4A653FE8CB0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9578" y="4178392"/>
                <a:ext cx="0" cy="2354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0" name="Straight Connector 109">
                <a:extLst>
                  <a:ext uri="{FF2B5EF4-FFF2-40B4-BE49-F238E27FC236}">
                    <a16:creationId xmlns:a16="http://schemas.microsoft.com/office/drawing/2014/main" id="{259417E3-1EB0-3175-FC06-8E1970308C4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08363" y="4683878"/>
                <a:ext cx="0" cy="2354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1" name="Straight Connector 110">
                <a:extLst>
                  <a:ext uri="{FF2B5EF4-FFF2-40B4-BE49-F238E27FC236}">
                    <a16:creationId xmlns:a16="http://schemas.microsoft.com/office/drawing/2014/main" id="{8EEAF80A-712B-E61A-407D-2616E89386E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4054" y="4683878"/>
                <a:ext cx="0" cy="2354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2" name="Oval 111">
                <a:extLst>
                  <a:ext uri="{FF2B5EF4-FFF2-40B4-BE49-F238E27FC236}">
                    <a16:creationId xmlns:a16="http://schemas.microsoft.com/office/drawing/2014/main" id="{FD0EC24B-FF3F-2B15-816C-02AB06BDB749}"/>
                  </a:ext>
                </a:extLst>
              </p:cNvPr>
              <p:cNvSpPr/>
              <p:nvPr/>
            </p:nvSpPr>
            <p:spPr>
              <a:xfrm>
                <a:off x="8098802" y="4919364"/>
                <a:ext cx="269998" cy="26998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3" name="Oval 112">
                <a:extLst>
                  <a:ext uri="{FF2B5EF4-FFF2-40B4-BE49-F238E27FC236}">
                    <a16:creationId xmlns:a16="http://schemas.microsoft.com/office/drawing/2014/main" id="{4037D268-18A8-28FA-1058-A1EDC466EC0E}"/>
                  </a:ext>
                </a:extLst>
              </p:cNvPr>
              <p:cNvSpPr/>
              <p:nvPr/>
            </p:nvSpPr>
            <p:spPr>
              <a:xfrm>
                <a:off x="8695216" y="4917060"/>
                <a:ext cx="269998" cy="26998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4" name="Oval 113">
                <a:extLst>
                  <a:ext uri="{FF2B5EF4-FFF2-40B4-BE49-F238E27FC236}">
                    <a16:creationId xmlns:a16="http://schemas.microsoft.com/office/drawing/2014/main" id="{F351EB0B-AB1F-D256-7CAF-C7A928DC6EC1}"/>
                  </a:ext>
                </a:extLst>
              </p:cNvPr>
              <p:cNvSpPr/>
              <p:nvPr/>
            </p:nvSpPr>
            <p:spPr>
              <a:xfrm>
                <a:off x="9286323" y="4917059"/>
                <a:ext cx="269998" cy="26998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18" name="Oval 117">
                <a:extLst>
                  <a:ext uri="{FF2B5EF4-FFF2-40B4-BE49-F238E27FC236}">
                    <a16:creationId xmlns:a16="http://schemas.microsoft.com/office/drawing/2014/main" id="{5ED91FCF-44F6-CB66-A91D-F63A54F67AEC}"/>
                  </a:ext>
                </a:extLst>
              </p:cNvPr>
              <p:cNvSpPr/>
              <p:nvPr/>
            </p:nvSpPr>
            <p:spPr>
              <a:xfrm>
                <a:off x="7683795" y="5419529"/>
                <a:ext cx="270000" cy="27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D0648984-59C0-3E4A-B084-458E434002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22325" y="5184043"/>
                <a:ext cx="0" cy="2354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Oval 119">
                <a:extLst>
                  <a:ext uri="{FF2B5EF4-FFF2-40B4-BE49-F238E27FC236}">
                    <a16:creationId xmlns:a16="http://schemas.microsoft.com/office/drawing/2014/main" id="{CF9F8AF8-B301-9657-8CC7-55079FBB911E}"/>
                  </a:ext>
                </a:extLst>
              </p:cNvPr>
              <p:cNvSpPr/>
              <p:nvPr/>
            </p:nvSpPr>
            <p:spPr>
              <a:xfrm>
                <a:off x="8264243" y="5424836"/>
                <a:ext cx="270000" cy="27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F7E989F7-AE43-D428-2190-E56C17385A4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02773" y="5189350"/>
                <a:ext cx="0" cy="2354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2" name="Oval 121">
                <a:extLst>
                  <a:ext uri="{FF2B5EF4-FFF2-40B4-BE49-F238E27FC236}">
                    <a16:creationId xmlns:a16="http://schemas.microsoft.com/office/drawing/2014/main" id="{0853FE02-DA0D-1308-CAE2-A46255C65A80}"/>
                  </a:ext>
                </a:extLst>
              </p:cNvPr>
              <p:cNvSpPr/>
              <p:nvPr/>
            </p:nvSpPr>
            <p:spPr>
              <a:xfrm>
                <a:off x="8860490" y="5419529"/>
                <a:ext cx="270000" cy="270000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23" name="Straight Connector 122">
                <a:extLst>
                  <a:ext uri="{FF2B5EF4-FFF2-40B4-BE49-F238E27FC236}">
                    <a16:creationId xmlns:a16="http://schemas.microsoft.com/office/drawing/2014/main" id="{222C5674-0450-D6DC-0EA2-9A318591FA1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999020" y="5184043"/>
                <a:ext cx="0" cy="2354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>
                <a:extLst>
                  <a:ext uri="{FF2B5EF4-FFF2-40B4-BE49-F238E27FC236}">
                    <a16:creationId xmlns:a16="http://schemas.microsoft.com/office/drawing/2014/main" id="{80ABF6EF-6F2D-5601-B076-6959B6969B40}"/>
                  </a:ext>
                </a:extLst>
              </p:cNvPr>
              <p:cNvCxnSpPr/>
              <p:nvPr/>
            </p:nvCxnSpPr>
            <p:spPr>
              <a:xfrm>
                <a:off x="7953795" y="5559849"/>
                <a:ext cx="3237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>
                <a:extLst>
                  <a:ext uri="{FF2B5EF4-FFF2-40B4-BE49-F238E27FC236}">
                    <a16:creationId xmlns:a16="http://schemas.microsoft.com/office/drawing/2014/main" id="{458AD369-2A65-B17E-DA45-903418388430}"/>
                  </a:ext>
                </a:extLst>
              </p:cNvPr>
              <p:cNvCxnSpPr/>
              <p:nvPr/>
            </p:nvCxnSpPr>
            <p:spPr>
              <a:xfrm>
                <a:off x="8533335" y="5559849"/>
                <a:ext cx="323762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6" name="Straight Connector 125">
                <a:extLst>
                  <a:ext uri="{FF2B5EF4-FFF2-40B4-BE49-F238E27FC236}">
                    <a16:creationId xmlns:a16="http://schemas.microsoft.com/office/drawing/2014/main" id="{700F2560-D808-6DDB-9E9E-81783C3CE307}"/>
                  </a:ext>
                </a:extLst>
              </p:cNvPr>
              <p:cNvCxnSpPr>
                <a:cxnSpLocks/>
                <a:stCxn id="112" idx="6"/>
                <a:endCxn id="113" idx="2"/>
              </p:cNvCxnSpPr>
              <p:nvPr/>
            </p:nvCxnSpPr>
            <p:spPr>
              <a:xfrm flipV="1">
                <a:off x="8368800" y="5052054"/>
                <a:ext cx="326416" cy="230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687600BF-7B51-A581-4713-3A4EA9C1EB4D}"/>
                  </a:ext>
                </a:extLst>
              </p:cNvPr>
              <p:cNvCxnSpPr>
                <a:cxnSpLocks/>
                <a:endCxn id="114" idx="2"/>
              </p:cNvCxnSpPr>
              <p:nvPr/>
            </p:nvCxnSpPr>
            <p:spPr>
              <a:xfrm flipV="1">
                <a:off x="8963447" y="5052053"/>
                <a:ext cx="322876" cy="115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8" name="Oval 127">
                <a:extLst>
                  <a:ext uri="{FF2B5EF4-FFF2-40B4-BE49-F238E27FC236}">
                    <a16:creationId xmlns:a16="http://schemas.microsoft.com/office/drawing/2014/main" id="{B80B4743-A210-2908-5158-91FA170CF5A0}"/>
                  </a:ext>
                </a:extLst>
              </p:cNvPr>
              <p:cNvSpPr/>
              <p:nvPr/>
            </p:nvSpPr>
            <p:spPr>
              <a:xfrm>
                <a:off x="9286323" y="5419529"/>
                <a:ext cx="269998" cy="26998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9" name="Oval 128">
                <a:extLst>
                  <a:ext uri="{FF2B5EF4-FFF2-40B4-BE49-F238E27FC236}">
                    <a16:creationId xmlns:a16="http://schemas.microsoft.com/office/drawing/2014/main" id="{0DAD8E62-CF39-1D25-AD53-E0B3DAB6814B}"/>
                  </a:ext>
                </a:extLst>
              </p:cNvPr>
              <p:cNvSpPr/>
              <p:nvPr/>
            </p:nvSpPr>
            <p:spPr>
              <a:xfrm>
                <a:off x="8695216" y="5424836"/>
                <a:ext cx="269998" cy="26998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0" name="Oval 129">
                <a:extLst>
                  <a:ext uri="{FF2B5EF4-FFF2-40B4-BE49-F238E27FC236}">
                    <a16:creationId xmlns:a16="http://schemas.microsoft.com/office/drawing/2014/main" id="{3835AC15-8288-8EC4-4C5F-9459F26F0D13}"/>
                  </a:ext>
                </a:extLst>
              </p:cNvPr>
              <p:cNvSpPr/>
              <p:nvPr/>
            </p:nvSpPr>
            <p:spPr>
              <a:xfrm>
                <a:off x="8098802" y="5419529"/>
                <a:ext cx="269998" cy="269987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4BCD3F85-9D21-FB83-927E-101EE1E8E81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61425" y="5549109"/>
                <a:ext cx="326416" cy="230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93221B95-61D9-23CA-790D-A35F22541EB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57839" y="5546590"/>
                <a:ext cx="326416" cy="230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>
                <a:extLst>
                  <a:ext uri="{FF2B5EF4-FFF2-40B4-BE49-F238E27FC236}">
                    <a16:creationId xmlns:a16="http://schemas.microsoft.com/office/drawing/2014/main" id="{02BF4E00-398C-6A9E-18D1-F3CD8B9AC7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1322" y="5184043"/>
                <a:ext cx="0" cy="23548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>
                <a:extLst>
                  <a:ext uri="{FF2B5EF4-FFF2-40B4-BE49-F238E27FC236}">
                    <a16:creationId xmlns:a16="http://schemas.microsoft.com/office/drawing/2014/main" id="{6A25D7F3-B45F-5E03-DF6B-340DD31B6C1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34708" y="5184043"/>
                <a:ext cx="0" cy="23548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>
                <a:extLst>
                  <a:ext uri="{FF2B5EF4-FFF2-40B4-BE49-F238E27FC236}">
                    <a16:creationId xmlns:a16="http://schemas.microsoft.com/office/drawing/2014/main" id="{7598D186-51ED-B713-17ED-7322098EFB8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7126" y="5181695"/>
                <a:ext cx="0" cy="23548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6" name="Oval 135">
                <a:extLst>
                  <a:ext uri="{FF2B5EF4-FFF2-40B4-BE49-F238E27FC236}">
                    <a16:creationId xmlns:a16="http://schemas.microsoft.com/office/drawing/2014/main" id="{3A2C1D35-CEA7-53B5-49F8-5D2342CEFA54}"/>
                  </a:ext>
                </a:extLst>
              </p:cNvPr>
              <p:cNvSpPr/>
              <p:nvPr/>
            </p:nvSpPr>
            <p:spPr>
              <a:xfrm>
                <a:off x="9284255" y="3908392"/>
                <a:ext cx="270000" cy="27000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7" name="Oval 136">
                <a:extLst>
                  <a:ext uri="{FF2B5EF4-FFF2-40B4-BE49-F238E27FC236}">
                    <a16:creationId xmlns:a16="http://schemas.microsoft.com/office/drawing/2014/main" id="{E0276AD6-919B-715E-BFC2-4BA6BD38DE19}"/>
                  </a:ext>
                </a:extLst>
              </p:cNvPr>
              <p:cNvSpPr/>
              <p:nvPr/>
            </p:nvSpPr>
            <p:spPr>
              <a:xfrm>
                <a:off x="9279725" y="4421369"/>
                <a:ext cx="270000" cy="27000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8" name="Oval 137">
                <a:extLst>
                  <a:ext uri="{FF2B5EF4-FFF2-40B4-BE49-F238E27FC236}">
                    <a16:creationId xmlns:a16="http://schemas.microsoft.com/office/drawing/2014/main" id="{85A389CA-52C6-8416-D5B9-EB4DE8F3FF27}"/>
                  </a:ext>
                </a:extLst>
              </p:cNvPr>
              <p:cNvSpPr/>
              <p:nvPr/>
            </p:nvSpPr>
            <p:spPr>
              <a:xfrm>
                <a:off x="8684508" y="3899665"/>
                <a:ext cx="270000" cy="27000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39" name="Oval 138">
                <a:extLst>
                  <a:ext uri="{FF2B5EF4-FFF2-40B4-BE49-F238E27FC236}">
                    <a16:creationId xmlns:a16="http://schemas.microsoft.com/office/drawing/2014/main" id="{F1800EE0-AC5A-6B13-61C7-98443B75530D}"/>
                  </a:ext>
                </a:extLst>
              </p:cNvPr>
              <p:cNvSpPr/>
              <p:nvPr/>
            </p:nvSpPr>
            <p:spPr>
              <a:xfrm>
                <a:off x="8679978" y="4412642"/>
                <a:ext cx="270000" cy="27000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0" name="Oval 139">
                <a:extLst>
                  <a:ext uri="{FF2B5EF4-FFF2-40B4-BE49-F238E27FC236}">
                    <a16:creationId xmlns:a16="http://schemas.microsoft.com/office/drawing/2014/main" id="{5565B462-E64C-BD69-14B7-8DD1B6E2EF00}"/>
                  </a:ext>
                </a:extLst>
              </p:cNvPr>
              <p:cNvSpPr/>
              <p:nvPr/>
            </p:nvSpPr>
            <p:spPr>
              <a:xfrm>
                <a:off x="8097209" y="3908392"/>
                <a:ext cx="270000" cy="27000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41" name="Oval 140">
                <a:extLst>
                  <a:ext uri="{FF2B5EF4-FFF2-40B4-BE49-F238E27FC236}">
                    <a16:creationId xmlns:a16="http://schemas.microsoft.com/office/drawing/2014/main" id="{605BCB35-4BA7-B2F7-9501-742689B65B69}"/>
                  </a:ext>
                </a:extLst>
              </p:cNvPr>
              <p:cNvSpPr/>
              <p:nvPr/>
            </p:nvSpPr>
            <p:spPr>
              <a:xfrm>
                <a:off x="8092679" y="4421369"/>
                <a:ext cx="270000" cy="27000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5" name="Straight Connector 144">
                <a:extLst>
                  <a:ext uri="{FF2B5EF4-FFF2-40B4-BE49-F238E27FC236}">
                    <a16:creationId xmlns:a16="http://schemas.microsoft.com/office/drawing/2014/main" id="{A9EC80C9-97A3-175F-EC7D-2BA069D4ECD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37126" y="4675225"/>
                <a:ext cx="0" cy="23548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6" name="Straight Connector 145">
                <a:extLst>
                  <a:ext uri="{FF2B5EF4-FFF2-40B4-BE49-F238E27FC236}">
                    <a16:creationId xmlns:a16="http://schemas.microsoft.com/office/drawing/2014/main" id="{EBDA68EC-B6D6-3465-7C2A-98D1BD7497E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27679" y="4178392"/>
                <a:ext cx="0" cy="23548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7" name="Straight Connector 146">
                <a:extLst>
                  <a:ext uri="{FF2B5EF4-FFF2-40B4-BE49-F238E27FC236}">
                    <a16:creationId xmlns:a16="http://schemas.microsoft.com/office/drawing/2014/main" id="{9558C9EC-D657-A0D9-80C6-D4C4D369A8C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17732" y="4185883"/>
                <a:ext cx="0" cy="23548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8" name="Straight Connector 147">
                <a:extLst>
                  <a:ext uri="{FF2B5EF4-FFF2-40B4-BE49-F238E27FC236}">
                    <a16:creationId xmlns:a16="http://schemas.microsoft.com/office/drawing/2014/main" id="{1E3167DC-8129-372B-6BCE-CC92F5794C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1322" y="4178392"/>
                <a:ext cx="0" cy="23548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9" name="Straight Connector 148">
                <a:extLst>
                  <a:ext uri="{FF2B5EF4-FFF2-40B4-BE49-F238E27FC236}">
                    <a16:creationId xmlns:a16="http://schemas.microsoft.com/office/drawing/2014/main" id="{8E84FCB1-0DA6-CE5C-AFAB-3840D7B628C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814978" y="4691369"/>
                <a:ext cx="0" cy="23548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0" name="Straight Connector 149">
                <a:extLst>
                  <a:ext uri="{FF2B5EF4-FFF2-40B4-BE49-F238E27FC236}">
                    <a16:creationId xmlns:a16="http://schemas.microsoft.com/office/drawing/2014/main" id="{5382961E-3C29-771C-3C9B-D7270DD8C7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421322" y="4683878"/>
                <a:ext cx="0" cy="23548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1" name="Oval 150">
                <a:extLst>
                  <a:ext uri="{FF2B5EF4-FFF2-40B4-BE49-F238E27FC236}">
                    <a16:creationId xmlns:a16="http://schemas.microsoft.com/office/drawing/2014/main" id="{FE113D73-5B38-1449-1937-9701B324BF1A}"/>
                  </a:ext>
                </a:extLst>
              </p:cNvPr>
              <p:cNvSpPr/>
              <p:nvPr/>
            </p:nvSpPr>
            <p:spPr>
              <a:xfrm>
                <a:off x="5232238" y="3424253"/>
                <a:ext cx="270000" cy="27000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2" name="Oval 151">
                <a:extLst>
                  <a:ext uri="{FF2B5EF4-FFF2-40B4-BE49-F238E27FC236}">
                    <a16:creationId xmlns:a16="http://schemas.microsoft.com/office/drawing/2014/main" id="{CF03B0F4-C4FE-D213-22E4-C35648190FF9}"/>
                  </a:ext>
                </a:extLst>
              </p:cNvPr>
              <p:cNvSpPr/>
              <p:nvPr/>
            </p:nvSpPr>
            <p:spPr>
              <a:xfrm>
                <a:off x="5826000" y="3424253"/>
                <a:ext cx="270000" cy="27000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53" name="Oval 152">
                <a:extLst>
                  <a:ext uri="{FF2B5EF4-FFF2-40B4-BE49-F238E27FC236}">
                    <a16:creationId xmlns:a16="http://schemas.microsoft.com/office/drawing/2014/main" id="{8FB014E8-D672-3411-689C-CA8C987B5B77}"/>
                  </a:ext>
                </a:extLst>
              </p:cNvPr>
              <p:cNvSpPr/>
              <p:nvPr/>
            </p:nvSpPr>
            <p:spPr>
              <a:xfrm>
                <a:off x="6419764" y="3424253"/>
                <a:ext cx="270000" cy="27000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54" name="Straight Connector 153">
                <a:extLst>
                  <a:ext uri="{FF2B5EF4-FFF2-40B4-BE49-F238E27FC236}">
                    <a16:creationId xmlns:a16="http://schemas.microsoft.com/office/drawing/2014/main" id="{C6B68932-155F-C79C-8FCD-C46FDEDA0E43}"/>
                  </a:ext>
                </a:extLst>
              </p:cNvPr>
              <p:cNvCxnSpPr>
                <a:stCxn id="151" idx="6"/>
                <a:endCxn id="152" idx="2"/>
              </p:cNvCxnSpPr>
              <p:nvPr/>
            </p:nvCxnSpPr>
            <p:spPr>
              <a:xfrm>
                <a:off x="5502238" y="3559253"/>
                <a:ext cx="32376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5" name="Straight Connector 154">
                <a:extLst>
                  <a:ext uri="{FF2B5EF4-FFF2-40B4-BE49-F238E27FC236}">
                    <a16:creationId xmlns:a16="http://schemas.microsoft.com/office/drawing/2014/main" id="{7E2B65F2-C86A-29FD-4DCE-1C00E3685CE3}"/>
                  </a:ext>
                </a:extLst>
              </p:cNvPr>
              <p:cNvCxnSpPr/>
              <p:nvPr/>
            </p:nvCxnSpPr>
            <p:spPr>
              <a:xfrm>
                <a:off x="6096000" y="3559253"/>
                <a:ext cx="32376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6" name="Straight Connector 155">
                <a:extLst>
                  <a:ext uri="{FF2B5EF4-FFF2-40B4-BE49-F238E27FC236}">
                    <a16:creationId xmlns:a16="http://schemas.microsoft.com/office/drawing/2014/main" id="{2357F9AE-38C8-38E1-5686-E72F53EA142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364690" y="3694253"/>
                <a:ext cx="0" cy="23548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7" name="Straight Connector 156">
                <a:extLst>
                  <a:ext uri="{FF2B5EF4-FFF2-40B4-BE49-F238E27FC236}">
                    <a16:creationId xmlns:a16="http://schemas.microsoft.com/office/drawing/2014/main" id="{40C44B19-5C1F-F496-A238-5138A029B72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961000" y="3694253"/>
                <a:ext cx="0" cy="23548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8" name="Straight Connector 157">
                <a:extLst>
                  <a:ext uri="{FF2B5EF4-FFF2-40B4-BE49-F238E27FC236}">
                    <a16:creationId xmlns:a16="http://schemas.microsoft.com/office/drawing/2014/main" id="{154DB5BA-BB17-728F-256A-6E5C24C390A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552215" y="3694253"/>
                <a:ext cx="0" cy="23548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7" name="Oval 166">
                <a:extLst>
                  <a:ext uri="{FF2B5EF4-FFF2-40B4-BE49-F238E27FC236}">
                    <a16:creationId xmlns:a16="http://schemas.microsoft.com/office/drawing/2014/main" id="{1E0D3F96-95D5-D80A-2294-C97A5C369A47}"/>
                  </a:ext>
                </a:extLst>
              </p:cNvPr>
              <p:cNvSpPr/>
              <p:nvPr/>
            </p:nvSpPr>
            <p:spPr>
              <a:xfrm>
                <a:off x="7681961" y="3410323"/>
                <a:ext cx="270000" cy="27000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8" name="Oval 167">
                <a:extLst>
                  <a:ext uri="{FF2B5EF4-FFF2-40B4-BE49-F238E27FC236}">
                    <a16:creationId xmlns:a16="http://schemas.microsoft.com/office/drawing/2014/main" id="{139D826C-2E1E-52A0-5A16-D42214EFF692}"/>
                  </a:ext>
                </a:extLst>
              </p:cNvPr>
              <p:cNvSpPr/>
              <p:nvPr/>
            </p:nvSpPr>
            <p:spPr>
              <a:xfrm>
                <a:off x="8275723" y="3410323"/>
                <a:ext cx="270000" cy="27000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Oval 168">
                <a:extLst>
                  <a:ext uri="{FF2B5EF4-FFF2-40B4-BE49-F238E27FC236}">
                    <a16:creationId xmlns:a16="http://schemas.microsoft.com/office/drawing/2014/main" id="{09314C77-6325-2412-994F-85C03563C2AD}"/>
                  </a:ext>
                </a:extLst>
              </p:cNvPr>
              <p:cNvSpPr/>
              <p:nvPr/>
            </p:nvSpPr>
            <p:spPr>
              <a:xfrm>
                <a:off x="8869487" y="3410323"/>
                <a:ext cx="270000" cy="270000"/>
              </a:xfrm>
              <a:prstGeom prst="ellipse">
                <a:avLst/>
              </a:prstGeom>
              <a:solidFill>
                <a:srgbClr val="0070C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70" name="Straight Connector 169">
                <a:extLst>
                  <a:ext uri="{FF2B5EF4-FFF2-40B4-BE49-F238E27FC236}">
                    <a16:creationId xmlns:a16="http://schemas.microsoft.com/office/drawing/2014/main" id="{3DA9E5BD-1FA9-5B58-E0D4-9AF4EFEAC4FC}"/>
                  </a:ext>
                </a:extLst>
              </p:cNvPr>
              <p:cNvCxnSpPr>
                <a:stCxn id="167" idx="6"/>
                <a:endCxn id="168" idx="2"/>
              </p:cNvCxnSpPr>
              <p:nvPr/>
            </p:nvCxnSpPr>
            <p:spPr>
              <a:xfrm>
                <a:off x="7951961" y="3545323"/>
                <a:ext cx="32376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1" name="Straight Connector 170">
                <a:extLst>
                  <a:ext uri="{FF2B5EF4-FFF2-40B4-BE49-F238E27FC236}">
                    <a16:creationId xmlns:a16="http://schemas.microsoft.com/office/drawing/2014/main" id="{ED7AFB24-2EFE-104C-CA56-A8B697CDC324}"/>
                  </a:ext>
                </a:extLst>
              </p:cNvPr>
              <p:cNvCxnSpPr/>
              <p:nvPr/>
            </p:nvCxnSpPr>
            <p:spPr>
              <a:xfrm>
                <a:off x="8545723" y="3545323"/>
                <a:ext cx="323762" cy="0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2" name="Straight Connector 171">
                <a:extLst>
                  <a:ext uri="{FF2B5EF4-FFF2-40B4-BE49-F238E27FC236}">
                    <a16:creationId xmlns:a16="http://schemas.microsoft.com/office/drawing/2014/main" id="{15CB44B3-F600-595D-4EA3-E56EF45B6E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814413" y="3680323"/>
                <a:ext cx="0" cy="2354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3" name="Straight Connector 172">
                <a:extLst>
                  <a:ext uri="{FF2B5EF4-FFF2-40B4-BE49-F238E27FC236}">
                    <a16:creationId xmlns:a16="http://schemas.microsoft.com/office/drawing/2014/main" id="{3B3870DD-4655-FE50-75E2-A84BBB8DA81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410723" y="3680323"/>
                <a:ext cx="0" cy="2354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4" name="Straight Connector 173">
                <a:extLst>
                  <a:ext uri="{FF2B5EF4-FFF2-40B4-BE49-F238E27FC236}">
                    <a16:creationId xmlns:a16="http://schemas.microsoft.com/office/drawing/2014/main" id="{B4A43659-F27B-C323-6A32-E5909B226F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001938" y="3680323"/>
                <a:ext cx="0" cy="23548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5" name="Straight Connector 174">
                <a:extLst>
                  <a:ext uri="{FF2B5EF4-FFF2-40B4-BE49-F238E27FC236}">
                    <a16:creationId xmlns:a16="http://schemas.microsoft.com/office/drawing/2014/main" id="{48788732-7C69-34CF-2F9D-A284E2EEC64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29913" y="3629114"/>
                <a:ext cx="239732" cy="303392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" name="Straight Connector 175">
                <a:extLst>
                  <a:ext uri="{FF2B5EF4-FFF2-40B4-BE49-F238E27FC236}">
                    <a16:creationId xmlns:a16="http://schemas.microsoft.com/office/drawing/2014/main" id="{B22D6928-33E2-058B-6E43-222DCA770DAD}"/>
                  </a:ext>
                </a:extLst>
              </p:cNvPr>
              <p:cNvCxnSpPr>
                <a:cxnSpLocks/>
                <a:stCxn id="168" idx="5"/>
                <a:endCxn id="138" idx="1"/>
              </p:cNvCxnSpPr>
              <p:nvPr/>
            </p:nvCxnSpPr>
            <p:spPr>
              <a:xfrm>
                <a:off x="8506182" y="3640782"/>
                <a:ext cx="217867" cy="298424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7" name="Straight Connector 176">
                <a:extLst>
                  <a:ext uri="{FF2B5EF4-FFF2-40B4-BE49-F238E27FC236}">
                    <a16:creationId xmlns:a16="http://schemas.microsoft.com/office/drawing/2014/main" id="{7A69CA6D-1349-440A-E5BC-98D75C66C69D}"/>
                  </a:ext>
                </a:extLst>
              </p:cNvPr>
              <p:cNvCxnSpPr>
                <a:cxnSpLocks/>
                <a:stCxn id="169" idx="5"/>
                <a:endCxn id="136" idx="1"/>
              </p:cNvCxnSpPr>
              <p:nvPr/>
            </p:nvCxnSpPr>
            <p:spPr>
              <a:xfrm>
                <a:off x="9099946" y="3640782"/>
                <a:ext cx="223850" cy="307151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>
                <a:extLst>
                  <a:ext uri="{FF2B5EF4-FFF2-40B4-BE49-F238E27FC236}">
                    <a16:creationId xmlns:a16="http://schemas.microsoft.com/office/drawing/2014/main" id="{A26E058E-D6CC-7D56-E3E7-6BAF413E3A1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59609" y="4048500"/>
                <a:ext cx="322876" cy="115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5" name="Straight Connector 184">
                <a:extLst>
                  <a:ext uri="{FF2B5EF4-FFF2-40B4-BE49-F238E27FC236}">
                    <a16:creationId xmlns:a16="http://schemas.microsoft.com/office/drawing/2014/main" id="{566E23CC-6A31-CDEE-CD71-8E7DEB35A5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53379" y="4048172"/>
                <a:ext cx="322876" cy="115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6" name="Straight Connector 185">
                <a:extLst>
                  <a:ext uri="{FF2B5EF4-FFF2-40B4-BE49-F238E27FC236}">
                    <a16:creationId xmlns:a16="http://schemas.microsoft.com/office/drawing/2014/main" id="{ABE4469E-9B8A-1807-5EBB-560AC0C73F5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62741" y="4545647"/>
                <a:ext cx="322876" cy="115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>
                <a:extLst>
                  <a:ext uri="{FF2B5EF4-FFF2-40B4-BE49-F238E27FC236}">
                    <a16:creationId xmlns:a16="http://schemas.microsoft.com/office/drawing/2014/main" id="{43B2EC0A-18A3-CDDA-DD25-15D0DECEDBC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958768" y="4553627"/>
                <a:ext cx="322876" cy="1156"/>
              </a:xfrm>
              <a:prstGeom prst="line">
                <a:avLst/>
              </a:prstGeom>
              <a:ln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pic>
          <p:nvPicPr>
            <p:cNvPr id="192" name="Picture 191">
              <a:extLst>
                <a:ext uri="{FF2B5EF4-FFF2-40B4-BE49-F238E27FC236}">
                  <a16:creationId xmlns:a16="http://schemas.microsoft.com/office/drawing/2014/main" id="{AC894436-FEF7-2AE2-5D51-36DA4D6D2C9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09736" y="5168324"/>
              <a:ext cx="419100" cy="495300"/>
            </a:xfrm>
            <a:prstGeom prst="rect">
              <a:avLst/>
            </a:prstGeom>
          </p:spPr>
        </p:pic>
        <p:cxnSp>
          <p:nvCxnSpPr>
            <p:cNvPr id="196" name="Straight Arrow Connector 195">
              <a:extLst>
                <a:ext uri="{FF2B5EF4-FFF2-40B4-BE49-F238E27FC236}">
                  <a16:creationId xmlns:a16="http://schemas.microsoft.com/office/drawing/2014/main" id="{80D59DDC-919C-E664-9C32-F8A27212513F}"/>
                </a:ext>
              </a:extLst>
            </p:cNvPr>
            <p:cNvCxnSpPr/>
            <p:nvPr/>
          </p:nvCxnSpPr>
          <p:spPr>
            <a:xfrm>
              <a:off x="8268395" y="4701270"/>
              <a:ext cx="841341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FC7B7FF0-2F72-6578-BE30-ECF678A70E71}"/>
                </a:ext>
              </a:extLst>
            </p:cNvPr>
            <p:cNvSpPr txBox="1"/>
            <p:nvPr/>
          </p:nvSpPr>
          <p:spPr>
            <a:xfrm>
              <a:off x="8251284" y="4502962"/>
              <a:ext cx="8755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Sheer stress</a:t>
              </a:r>
            </a:p>
          </p:txBody>
        </p:sp>
        <p:cxnSp>
          <p:nvCxnSpPr>
            <p:cNvPr id="199" name="Straight Arrow Connector 198">
              <a:extLst>
                <a:ext uri="{FF2B5EF4-FFF2-40B4-BE49-F238E27FC236}">
                  <a16:creationId xmlns:a16="http://schemas.microsoft.com/office/drawing/2014/main" id="{ED41F03C-32FB-7BC3-9BEA-5B7F2F430D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59167" y="4707220"/>
              <a:ext cx="705993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04" name="Straight Arrow Connector 203">
              <a:extLst>
                <a:ext uri="{FF2B5EF4-FFF2-40B4-BE49-F238E27FC236}">
                  <a16:creationId xmlns:a16="http://schemas.microsoft.com/office/drawing/2014/main" id="{3164D8B0-7622-933D-9AD0-6ED838EF5E2C}"/>
                </a:ext>
              </a:extLst>
            </p:cNvPr>
            <p:cNvCxnSpPr/>
            <p:nvPr/>
          </p:nvCxnSpPr>
          <p:spPr>
            <a:xfrm flipH="1">
              <a:off x="6952068" y="4702953"/>
              <a:ext cx="1070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98D8B6E0-D204-22F2-984B-AE883B9D3592}"/>
                </a:ext>
              </a:extLst>
            </p:cNvPr>
            <p:cNvSpPr txBox="1"/>
            <p:nvPr/>
          </p:nvSpPr>
          <p:spPr>
            <a:xfrm>
              <a:off x="6938799" y="4500305"/>
              <a:ext cx="875561" cy="2616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1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Sheer stress</a:t>
              </a:r>
            </a:p>
          </p:txBody>
        </p:sp>
      </p:grpSp>
      <p:grpSp>
        <p:nvGrpSpPr>
          <p:cNvPr id="213" name="Group 212">
            <a:extLst>
              <a:ext uri="{FF2B5EF4-FFF2-40B4-BE49-F238E27FC236}">
                <a16:creationId xmlns:a16="http://schemas.microsoft.com/office/drawing/2014/main" id="{2DFDE484-4CFB-3B6F-3021-D5F5F442FCEF}"/>
              </a:ext>
            </a:extLst>
          </p:cNvPr>
          <p:cNvGrpSpPr/>
          <p:nvPr/>
        </p:nvGrpSpPr>
        <p:grpSpPr>
          <a:xfrm>
            <a:off x="263624" y="1825194"/>
            <a:ext cx="6191760" cy="2358158"/>
            <a:chOff x="132549" y="3576424"/>
            <a:chExt cx="6191760" cy="235815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2DC93D95-D39F-9639-894E-476B5D0D8414}"/>
                </a:ext>
              </a:extLst>
            </p:cNvPr>
            <p:cNvSpPr txBox="1"/>
            <p:nvPr/>
          </p:nvSpPr>
          <p:spPr>
            <a:xfrm>
              <a:off x="132549" y="3576424"/>
              <a:ext cx="619176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The glide plane contains the dislocation line and burgers vector.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0F9A6DD8-264A-16EA-9518-60EDCC89BE3E}"/>
                    </a:ext>
                  </a:extLst>
                </p:cNvPr>
                <p:cNvSpPr txBox="1"/>
                <p:nvPr/>
              </p:nvSpPr>
              <p:spPr>
                <a:xfrm>
                  <a:off x="2187048" y="4051979"/>
                  <a:ext cx="992258" cy="31816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𝒏</m:t>
                            </m:r>
                          </m:e>
                        </m:acc>
                        <m:r>
                          <a:rPr lang="en-US" b="1" i="1">
                            <a:latin typeface="Cambria Math" panose="02040503050406030204" pitchFamily="18" charset="0"/>
                          </a:rPr>
                          <m:t>=</m:t>
                        </m:r>
                        <m:acc>
                          <m:accPr>
                            <m:chr m:val="⃑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acc>
                        <m:r>
                          <a:rPr lang="en-US" b="1" i="1">
                            <a:latin typeface="Cambria Math" panose="02040503050406030204" pitchFamily="18" charset="0"/>
                          </a:rPr>
                          <m:t>×</m:t>
                        </m:r>
                        <m:acc>
                          <m:accPr>
                            <m:chr m:val="⃑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m:oMathPara>
                  </a14:m>
                  <a:endParaRPr lang="en-US" b="1" i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mc:Choice>
          <mc:Fallback xmlns="">
            <p:sp>
              <p:nvSpPr>
                <p:cNvPr id="206" name="TextBox 205">
                  <a:extLst>
                    <a:ext uri="{FF2B5EF4-FFF2-40B4-BE49-F238E27FC236}">
                      <a16:creationId xmlns:a16="http://schemas.microsoft.com/office/drawing/2014/main" id="{0F9A6DD8-264A-16EA-9518-60EDCC89BE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7048" y="4051979"/>
                  <a:ext cx="992258" cy="318164"/>
                </a:xfrm>
                <a:prstGeom prst="rect">
                  <a:avLst/>
                </a:prstGeom>
                <a:blipFill>
                  <a:blip r:embed="rId4"/>
                  <a:stretch>
                    <a:fillRect l="-3086" t="-23077" r="-31481" b="-96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2" name="Group 211">
              <a:extLst>
                <a:ext uri="{FF2B5EF4-FFF2-40B4-BE49-F238E27FC236}">
                  <a16:creationId xmlns:a16="http://schemas.microsoft.com/office/drawing/2014/main" id="{C8B5F6AC-BB11-14F8-9DE7-7CC1C4394618}"/>
                </a:ext>
              </a:extLst>
            </p:cNvPr>
            <p:cNvGrpSpPr/>
            <p:nvPr/>
          </p:nvGrpSpPr>
          <p:grpSpPr>
            <a:xfrm>
              <a:off x="417264" y="4572602"/>
              <a:ext cx="4936176" cy="1361980"/>
              <a:chOff x="1911086" y="4110273"/>
              <a:chExt cx="4936176" cy="1361980"/>
            </a:xfrm>
          </p:grpSpPr>
          <p:sp>
            <p:nvSpPr>
              <p:cNvPr id="207" name="TextBox 206">
                <a:extLst>
                  <a:ext uri="{FF2B5EF4-FFF2-40B4-BE49-F238E27FC236}">
                    <a16:creationId xmlns:a16="http://schemas.microsoft.com/office/drawing/2014/main" id="{78A0A142-8CAD-9035-EACA-3DEA1C899008}"/>
                  </a:ext>
                </a:extLst>
              </p:cNvPr>
              <p:cNvSpPr txBox="1"/>
              <p:nvPr/>
            </p:nvSpPr>
            <p:spPr>
              <a:xfrm>
                <a:off x="1981310" y="4116037"/>
                <a:ext cx="486595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Edge dislocation:                    unique glide plane                   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83313657-6889-A94A-9920-D18801D84B8D}"/>
                      </a:ext>
                    </a:extLst>
                  </p:cNvPr>
                  <p:cNvSpPr txBox="1"/>
                  <p:nvPr/>
                </p:nvSpPr>
                <p:spPr>
                  <a:xfrm>
                    <a:off x="3822586" y="4110273"/>
                    <a:ext cx="730895" cy="41030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14:m>
                      <m:oMath xmlns:m="http://schemas.openxmlformats.org/officeDocument/2006/math">
                        <m:acc>
                          <m:accPr>
                            <m:chr m:val="⃑"/>
                            <m:ctrlPr>
                              <a:rPr lang="en-US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𝒃</m:t>
                            </m:r>
                          </m:e>
                        </m:acc>
                        <m:r>
                          <a:rPr lang="zh-CN" altLang="en-US" b="1" i="1">
                            <a:latin typeface="Cambria Math" panose="02040503050406030204" pitchFamily="18" charset="0"/>
                          </a:rPr>
                          <m:t>⊥</m:t>
                        </m:r>
                        <m:acc>
                          <m:accPr>
                            <m:chr m:val="⃑"/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1" i="1">
                                <a:latin typeface="Cambria Math" panose="02040503050406030204" pitchFamily="18" charset="0"/>
                              </a:rPr>
                              <m:t>𝒍</m:t>
                            </m:r>
                          </m:e>
                        </m:acc>
                      </m:oMath>
                    </a14:m>
                    <a:r>
                      <a:rPr lang="en-US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a:t> </a:t>
                    </a:r>
                  </a:p>
                </p:txBody>
              </p:sp>
            </mc:Choice>
            <mc:Fallback xmlns="">
              <p:sp>
                <p:nvSpPr>
                  <p:cNvPr id="208" name="TextBox 207">
                    <a:extLst>
                      <a:ext uri="{FF2B5EF4-FFF2-40B4-BE49-F238E27FC236}">
                        <a16:creationId xmlns:a16="http://schemas.microsoft.com/office/drawing/2014/main" id="{83313657-6889-A94A-9920-D18801D84B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22586" y="4110273"/>
                    <a:ext cx="730895" cy="41030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t="-7463" r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0" name="TextBox 209">
                <a:extLst>
                  <a:ext uri="{FF2B5EF4-FFF2-40B4-BE49-F238E27FC236}">
                    <a16:creationId xmlns:a16="http://schemas.microsoft.com/office/drawing/2014/main" id="{ACBF6ECD-BA0C-2141-9A60-CB5757108357}"/>
                  </a:ext>
                </a:extLst>
              </p:cNvPr>
              <p:cNvSpPr txBox="1"/>
              <p:nvPr/>
            </p:nvSpPr>
            <p:spPr>
              <a:xfrm>
                <a:off x="1911086" y="5050980"/>
                <a:ext cx="490149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Screw dislocation:                    arbitrary glide plane                   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A34B9ED9-8780-8143-3E07-41A746912104}"/>
                      </a:ext>
                    </a:extLst>
                  </p:cNvPr>
                  <p:cNvSpPr txBox="1"/>
                  <p:nvPr/>
                </p:nvSpPr>
                <p:spPr>
                  <a:xfrm>
                    <a:off x="3581390" y="5061948"/>
                    <a:ext cx="1140861" cy="410305"/>
                  </a:xfrm>
                  <a:prstGeom prst="rect">
                    <a:avLst/>
                  </a:prstGeom>
                  <a:noFill/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acc>
                            <m:accPr>
                              <m:chr m:val="⃑"/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e>
                          </m:acc>
                          <m:r>
                            <a:rPr lang="zh-CN" altLang="en-US" b="1" i="1">
                              <a:latin typeface="Cambria Math" panose="02040503050406030204" pitchFamily="18" charset="0"/>
                            </a:rPr>
                            <m:t>∥</m:t>
                          </m:r>
                          <m:acc>
                            <m:accPr>
                              <m:chr m:val="⃑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𝒍</m:t>
                              </m:r>
                            </m:e>
                          </m:acc>
                        </m:oMath>
                      </m:oMathPara>
                    </a14:m>
                    <a:endParaRPr lang="en-US" b="1" dirty="0">
                      <a:latin typeface="Times New Roman" panose="02020603050405020304" pitchFamily="18" charset="0"/>
                      <a:cs typeface="Times New Roman" panose="020206030504050203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211" name="TextBox 210">
                    <a:extLst>
                      <a:ext uri="{FF2B5EF4-FFF2-40B4-BE49-F238E27FC236}">
                        <a16:creationId xmlns:a16="http://schemas.microsoft.com/office/drawing/2014/main" id="{A34B9ED9-8780-8143-3E07-41A74691210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81390" y="5061948"/>
                    <a:ext cx="1140861" cy="41030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7463" b="-149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p:grpSp>
        <p:nvGrpSpPr>
          <p:cNvPr id="235" name="Group 234">
            <a:extLst>
              <a:ext uri="{FF2B5EF4-FFF2-40B4-BE49-F238E27FC236}">
                <a16:creationId xmlns:a16="http://schemas.microsoft.com/office/drawing/2014/main" id="{5C5C3736-4AE9-CB7E-E063-7D4D9788AF1E}"/>
              </a:ext>
            </a:extLst>
          </p:cNvPr>
          <p:cNvGrpSpPr/>
          <p:nvPr/>
        </p:nvGrpSpPr>
        <p:grpSpPr>
          <a:xfrm>
            <a:off x="1195980" y="4391877"/>
            <a:ext cx="3902603" cy="1192729"/>
            <a:chOff x="7504871" y="5506880"/>
            <a:chExt cx="3902603" cy="1192729"/>
          </a:xfrm>
        </p:grpSpPr>
        <p:pic>
          <p:nvPicPr>
            <p:cNvPr id="220" name="Picture 219">
              <a:extLst>
                <a:ext uri="{FF2B5EF4-FFF2-40B4-BE49-F238E27FC236}">
                  <a16:creationId xmlns:a16="http://schemas.microsoft.com/office/drawing/2014/main" id="{11DA3014-29AA-8568-A5CF-54CBFF5AC7B3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79074" y="5506880"/>
              <a:ext cx="361950" cy="371475"/>
            </a:xfrm>
            <a:prstGeom prst="rect">
              <a:avLst/>
            </a:prstGeom>
          </p:spPr>
        </p:pic>
        <p:pic>
          <p:nvPicPr>
            <p:cNvPr id="224" name="Picture 223">
              <a:extLst>
                <a:ext uri="{FF2B5EF4-FFF2-40B4-BE49-F238E27FC236}">
                  <a16:creationId xmlns:a16="http://schemas.microsoft.com/office/drawing/2014/main" id="{A5D872F4-D5CE-287E-AA6F-A4DE4D14CAB7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740242" y="5730209"/>
              <a:ext cx="2914650" cy="969400"/>
            </a:xfrm>
            <a:prstGeom prst="rect">
              <a:avLst/>
            </a:prstGeom>
          </p:spPr>
        </p:pic>
        <p:pic>
          <p:nvPicPr>
            <p:cNvPr id="226" name="Picture 225">
              <a:extLst>
                <a:ext uri="{FF2B5EF4-FFF2-40B4-BE49-F238E27FC236}">
                  <a16:creationId xmlns:a16="http://schemas.microsoft.com/office/drawing/2014/main" id="{C0F7E1B2-CE6A-B48F-C72E-B5D503938E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7504871" y="5700712"/>
              <a:ext cx="409575" cy="476250"/>
            </a:xfrm>
            <a:prstGeom prst="rect">
              <a:avLst/>
            </a:prstGeom>
          </p:spPr>
        </p:pic>
        <p:pic>
          <p:nvPicPr>
            <p:cNvPr id="228" name="Picture 227">
              <a:extLst>
                <a:ext uri="{FF2B5EF4-FFF2-40B4-BE49-F238E27FC236}">
                  <a16:creationId xmlns:a16="http://schemas.microsoft.com/office/drawing/2014/main" id="{E48D6A68-D3B9-6E82-42A3-A9D3879FE2F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421298" y="5595157"/>
              <a:ext cx="1986176" cy="190874"/>
            </a:xfrm>
            <a:prstGeom prst="rect">
              <a:avLst/>
            </a:prstGeom>
          </p:spPr>
        </p:pic>
        <p:pic>
          <p:nvPicPr>
            <p:cNvPr id="232" name="Picture 231">
              <a:extLst>
                <a:ext uri="{FF2B5EF4-FFF2-40B4-BE49-F238E27FC236}">
                  <a16:creationId xmlns:a16="http://schemas.microsoft.com/office/drawing/2014/main" id="{0DEE0565-D0A0-9147-D8A3-D209F0172E06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382208" y="6229570"/>
              <a:ext cx="763122" cy="172487"/>
            </a:xfrm>
            <a:prstGeom prst="rect">
              <a:avLst/>
            </a:prstGeom>
          </p:spPr>
        </p:pic>
        <p:pic>
          <p:nvPicPr>
            <p:cNvPr id="234" name="Picture 233">
              <a:extLst>
                <a:ext uri="{FF2B5EF4-FFF2-40B4-BE49-F238E27FC236}">
                  <a16:creationId xmlns:a16="http://schemas.microsoft.com/office/drawing/2014/main" id="{DF28463E-A9CC-8120-2791-59613F6F72F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8092390" y="5519748"/>
              <a:ext cx="1031546" cy="238586"/>
            </a:xfrm>
            <a:prstGeom prst="rect">
              <a:avLst/>
            </a:prstGeom>
          </p:spPr>
        </p:pic>
      </p:grpSp>
      <p:cxnSp>
        <p:nvCxnSpPr>
          <p:cNvPr id="237" name="Straight Connector 236">
            <a:extLst>
              <a:ext uri="{FF2B5EF4-FFF2-40B4-BE49-F238E27FC236}">
                <a16:creationId xmlns:a16="http://schemas.microsoft.com/office/drawing/2014/main" id="{8B51E649-C9F5-90CE-2769-55EAAB7BA836}"/>
              </a:ext>
            </a:extLst>
          </p:cNvPr>
          <p:cNvCxnSpPr>
            <a:cxnSpLocks/>
          </p:cNvCxnSpPr>
          <p:nvPr/>
        </p:nvCxnSpPr>
        <p:spPr>
          <a:xfrm>
            <a:off x="6599976" y="2875091"/>
            <a:ext cx="5423026" cy="0"/>
          </a:xfrm>
          <a:prstGeom prst="line">
            <a:avLst/>
          </a:prstGeom>
          <a:ln w="9525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09293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855A561B-93B3-8CB2-ED0B-EE3CB077AFCB}"/>
              </a:ext>
            </a:extLst>
          </p:cNvPr>
          <p:cNvSpPr txBox="1"/>
          <p:nvPr/>
        </p:nvSpPr>
        <p:spPr>
          <a:xfrm>
            <a:off x="4388143" y="303234"/>
            <a:ext cx="31582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algn="ctr"/>
            <a:r>
              <a:rPr lang="en-US" dirty="0"/>
              <a:t>Edge dislocation climb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5C4BD4-C669-74BC-3317-5B23CFD4B155}"/>
              </a:ext>
            </a:extLst>
          </p:cNvPr>
          <p:cNvSpPr txBox="1"/>
          <p:nvPr/>
        </p:nvSpPr>
        <p:spPr>
          <a:xfrm>
            <a:off x="1747003" y="4521616"/>
            <a:ext cx="84405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After absorbing point defects (addition or removal of atoms) edge dislocation can climb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4ABA2EAB-7EFB-E8DC-95A0-712ADABC5917}"/>
              </a:ext>
            </a:extLst>
          </p:cNvPr>
          <p:cNvGrpSpPr/>
          <p:nvPr/>
        </p:nvGrpSpPr>
        <p:grpSpPr>
          <a:xfrm>
            <a:off x="2709711" y="1674348"/>
            <a:ext cx="6515100" cy="2019300"/>
            <a:chOff x="2709712" y="916474"/>
            <a:chExt cx="6515100" cy="201930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7F92F7F3-1E25-A8E8-0790-FB6E3F69D4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09712" y="916474"/>
              <a:ext cx="6515100" cy="201930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EDE87FD-A0E7-B490-0E6D-49A81651D43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216147" y="2223428"/>
              <a:ext cx="180000" cy="135000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16B8AE7-083A-A5A2-67F3-6824E74FCC5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260536" y="2232481"/>
              <a:ext cx="108452" cy="314325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255CF338-D376-CA42-E237-F6C55A79F26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9018" y="1845161"/>
              <a:ext cx="180975" cy="1619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79667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D1754291-0E52-916B-610C-89EB9425E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6475" y="1459824"/>
            <a:ext cx="6105525" cy="18192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A790296-6BA1-6E37-C1AA-62D1881C1EFB}"/>
              </a:ext>
            </a:extLst>
          </p:cNvPr>
          <p:cNvSpPr txBox="1"/>
          <p:nvPr/>
        </p:nvSpPr>
        <p:spPr>
          <a:xfrm>
            <a:off x="3874170" y="36255"/>
            <a:ext cx="44246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2400" b="1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Interaction between dislocations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67D408C-4E92-6641-CA9A-2F7321ED5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58290"/>
            <a:ext cx="2876550" cy="24098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9AE6581-6C3A-0131-04F5-B67E5124FE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76550" y="1258290"/>
            <a:ext cx="2876550" cy="2362200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03D31A5B-BA12-B886-8949-BAF127CA80AC}"/>
              </a:ext>
            </a:extLst>
          </p:cNvPr>
          <p:cNvSpPr txBox="1"/>
          <p:nvPr/>
        </p:nvSpPr>
        <p:spPr>
          <a:xfrm>
            <a:off x="2022662" y="794206"/>
            <a:ext cx="1729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Edge dislocation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7048E5F-E28F-E602-82D4-D2AAD971FC27}"/>
              </a:ext>
            </a:extLst>
          </p:cNvPr>
          <p:cNvSpPr txBox="1"/>
          <p:nvPr/>
        </p:nvSpPr>
        <p:spPr>
          <a:xfrm>
            <a:off x="8231873" y="794206"/>
            <a:ext cx="1832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Screw dislocation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3B27152-3870-C438-FA05-4E55EA51120F}"/>
              </a:ext>
            </a:extLst>
          </p:cNvPr>
          <p:cNvCxnSpPr/>
          <p:nvPr/>
        </p:nvCxnSpPr>
        <p:spPr>
          <a:xfrm>
            <a:off x="3087232" y="1774480"/>
            <a:ext cx="1530035" cy="0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2869824-14BC-6C8D-BBE4-1720A4254087}"/>
              </a:ext>
            </a:extLst>
          </p:cNvPr>
          <p:cNvCxnSpPr>
            <a:cxnSpLocks/>
          </p:cNvCxnSpPr>
          <p:nvPr/>
        </p:nvCxnSpPr>
        <p:spPr>
          <a:xfrm>
            <a:off x="4644430" y="1792586"/>
            <a:ext cx="0" cy="149556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FD2C12D-FE92-529D-42E9-5F4851B5DE2C}"/>
                  </a:ext>
                </a:extLst>
              </p:cNvPr>
              <p:cNvSpPr txBox="1"/>
              <p:nvPr/>
            </p:nvSpPr>
            <p:spPr>
              <a:xfrm>
                <a:off x="1682039" y="4380860"/>
                <a:ext cx="2882905" cy="62183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BFD2C12D-FE92-529D-42E9-5F4851B5DE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039" y="4380860"/>
                <a:ext cx="2882905" cy="62183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6A8315-621C-09D4-86B2-02B9E30BEDD4}"/>
                  </a:ext>
                </a:extLst>
              </p:cNvPr>
              <p:cNvSpPr txBox="1"/>
              <p:nvPr/>
            </p:nvSpPr>
            <p:spPr>
              <a:xfrm>
                <a:off x="1577395" y="5297223"/>
                <a:ext cx="2987549" cy="60497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(1−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ν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(3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9B6A8315-621C-09D4-86B2-02B9E30BED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7395" y="5297223"/>
                <a:ext cx="2987549" cy="60497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39EF19F-E5B0-AABD-F67D-19FDFA9B5CFA}"/>
                  </a:ext>
                </a:extLst>
              </p:cNvPr>
              <p:cNvSpPr txBox="1"/>
              <p:nvPr/>
            </p:nvSpPr>
            <p:spPr>
              <a:xfrm>
                <a:off x="8650709" y="4241003"/>
                <a:ext cx="1139735" cy="5259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m:rPr>
                              <m:sty m:val="p"/>
                            </m:rPr>
                            <a:rPr lang="el-GR" b="0" i="1" smtClean="0">
                              <a:latin typeface="Cambria Math" panose="02040503050406030204" pitchFamily="18" charset="0"/>
                            </a:rPr>
                            <m:t>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m:oMathPara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39EF19F-E5B0-AABD-F67D-19FDFA9B5C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50709" y="4241003"/>
                <a:ext cx="1139735" cy="52597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BF07AC63-0193-5202-6E17-B50EC24657F0}"/>
              </a:ext>
            </a:extLst>
          </p:cNvPr>
          <p:cNvSpPr txBox="1"/>
          <p:nvPr/>
        </p:nvSpPr>
        <p:spPr>
          <a:xfrm>
            <a:off x="8374455" y="5117972"/>
            <a:ext cx="183095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G: shear modulus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ν: Poisson’s ratio </a:t>
            </a:r>
          </a:p>
        </p:txBody>
      </p:sp>
    </p:spTree>
    <p:extLst>
      <p:ext uri="{BB962C8B-B14F-4D97-AF65-F5344CB8AC3E}">
        <p14:creationId xmlns:p14="http://schemas.microsoft.com/office/powerpoint/2010/main" val="26302856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1984</TotalTime>
  <Words>1005</Words>
  <Application>Microsoft Office PowerPoint</Application>
  <PresentationFormat>Widescreen</PresentationFormat>
  <Paragraphs>147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Times New Roman</vt:lpstr>
      <vt:lpstr>Office Theme</vt:lpstr>
      <vt:lpstr>Crystallography of tungsten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Any Questions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Crystallography of tungsten</dc:title>
  <dc:creator>Bochuan Sun</dc:creator>
  <cp:lastModifiedBy>Bochuan Sun</cp:lastModifiedBy>
  <cp:revision>61</cp:revision>
  <dcterms:created xsi:type="dcterms:W3CDTF">2023-04-19T15:59:56Z</dcterms:created>
  <dcterms:modified xsi:type="dcterms:W3CDTF">2023-05-09T22:57:10Z</dcterms:modified>
</cp:coreProperties>
</file>