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4F9E172C.xml" ContentType="application/vnd.ms-powerpoint.comments+xml"/>
  <Override PartName="/ppt/comments/modernComment_105_543D7B04.xml" ContentType="application/vnd.ms-powerpoint.comments+xml"/>
  <Override PartName="/ppt/comments/modernComment_106_D481ACF4.xml" ContentType="application/vnd.ms-powerpoint.comments+xml"/>
  <Override PartName="/ppt/comments/modernComment_103_4B1657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0" r:id="rId4"/>
    <p:sldId id="266" r:id="rId5"/>
    <p:sldId id="257" r:id="rId6"/>
    <p:sldId id="268" r:id="rId7"/>
    <p:sldId id="261" r:id="rId8"/>
    <p:sldId id="264" r:id="rId9"/>
    <p:sldId id="263" r:id="rId10"/>
    <p:sldId id="262" r:id="rId11"/>
    <p:sldId id="259" r:id="rId12"/>
    <p:sldId id="258" r:id="rId13"/>
    <p:sldId id="265"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3A16C20-E37D-4BBB-C92B-D69C03AF52DF}" name="Enrique Martinez Saez" initials="EM" userId="S::enrique@clemson.edu::4cd5e752-f3b0-4b63-9958-92a4c1a43d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1_4F9E172C.xml><?xml version="1.0" encoding="utf-8"?>
<p188:cmLst xmlns:a="http://schemas.openxmlformats.org/drawingml/2006/main" xmlns:r="http://schemas.openxmlformats.org/officeDocument/2006/relationships" xmlns:p188="http://schemas.microsoft.com/office/powerpoint/2018/8/main">
  <p188:cm id="{A6FB7563-DEFC-0246-B38A-C6C5EF1A8E17}" authorId="{83A16C20-E37D-4BBB-C92B-D69C03AF52DF}" created="2023-05-03T17:45:02.616">
    <pc:sldMkLst xmlns:pc="http://schemas.microsoft.com/office/powerpoint/2013/main/command">
      <pc:docMk/>
      <pc:sldMk cId="1335760684" sldId="257"/>
    </pc:sldMkLst>
    <p188:txBody>
      <a:bodyPr/>
      <a:lstStyle/>
      <a:p>
        <a:r>
          <a:rPr lang="en-US"/>
          <a:t>Show first a figure with the multiscale modeling framework and say on which ones you will focus.
Then I would follow certain order in accuracy, maybe starting with DFT and finishing with CE.
For the MD you need to say what equations the method is solving. Check the ICME slides, there are things that you can extract from those.</a:t>
        </a:r>
      </a:p>
    </p188:txBody>
  </p188:cm>
</p188:cmLst>
</file>

<file path=ppt/comments/modernComment_103_4B16579.xml><?xml version="1.0" encoding="utf-8"?>
<p188:cmLst xmlns:a="http://schemas.openxmlformats.org/drawingml/2006/main" xmlns:r="http://schemas.openxmlformats.org/officeDocument/2006/relationships" xmlns:p188="http://schemas.microsoft.com/office/powerpoint/2018/8/main">
  <p188:cm id="{E071327B-20E3-054A-9A01-D0D74C4DC3E0}" authorId="{83A16C20-E37D-4BBB-C92B-D69C03AF52DF}" created="2023-05-03T17:52:22.814">
    <pc:sldMkLst xmlns:pc="http://schemas.microsoft.com/office/powerpoint/2013/main/command">
      <pc:docMk/>
      <pc:sldMk cId="78734713" sldId="259"/>
    </pc:sldMkLst>
    <p188:txBody>
      <a:bodyPr/>
      <a:lstStyle/>
      <a:p>
        <a:r>
          <a:rPr lang="en-US"/>
          <a:t>I don’t think you need this. Better say what kind of things you can compute with the tool.</a:t>
        </a:r>
      </a:p>
    </p188:txBody>
  </p188:cm>
</p188:cmLst>
</file>

<file path=ppt/comments/modernComment_105_543D7B04.xml><?xml version="1.0" encoding="utf-8"?>
<p188:cmLst xmlns:a="http://schemas.openxmlformats.org/drawingml/2006/main" xmlns:r="http://schemas.openxmlformats.org/officeDocument/2006/relationships" xmlns:p188="http://schemas.microsoft.com/office/powerpoint/2018/8/main">
  <p188:cm id="{28F61273-658F-F242-B334-733DA329DED6}" authorId="{83A16C20-E37D-4BBB-C92B-D69C03AF52DF}" created="2023-05-03T17:50:38.573">
    <pc:sldMkLst xmlns:pc="http://schemas.microsoft.com/office/powerpoint/2013/main/command">
      <pc:docMk/>
      <pc:sldMk cId="1413315332" sldId="261"/>
    </pc:sldMkLst>
    <p188:txBody>
      <a:bodyPr/>
      <a:lstStyle/>
      <a:p>
        <a:r>
          <a:rPr lang="en-US"/>
          <a:t>You might need to say something about Monte Carlo. How does it work?
And also how to compute the thermal properties, I.e., entropy and then free energy. Do you know how the entropy is computed?</a:t>
        </a:r>
      </a:p>
    </p188:txBody>
  </p188:cm>
</p188:cmLst>
</file>

<file path=ppt/comments/modernComment_106_D481ACF4.xml><?xml version="1.0" encoding="utf-8"?>
<p188:cmLst xmlns:a="http://schemas.openxmlformats.org/drawingml/2006/main" xmlns:r="http://schemas.openxmlformats.org/officeDocument/2006/relationships" xmlns:p188="http://schemas.microsoft.com/office/powerpoint/2018/8/main">
  <p188:cm id="{A04132D5-DEA5-044C-B408-EDD0EB2BB611}" authorId="{83A16C20-E37D-4BBB-C92B-D69C03AF52DF}" created="2023-05-03T17:51:38.780">
    <pc:sldMkLst xmlns:pc="http://schemas.microsoft.com/office/powerpoint/2013/main/command">
      <pc:docMk/>
      <pc:sldMk cId="3565268212" sldId="262"/>
    </pc:sldMkLst>
    <p188:txBody>
      <a:bodyPr/>
      <a:lstStyle/>
      <a:p>
        <a:r>
          <a:rPr lang="en-US"/>
          <a:t>I don’t think this is needed. It is more important to understand what kind of things we can compute with this tool.</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1B94-B65D-985E-842A-66B4667AAF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8EF99F-6848-698B-BDFD-5C1BB4573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F7538B-A999-EAD5-4A7D-F3F7BBBA5887}"/>
              </a:ext>
            </a:extLst>
          </p:cNvPr>
          <p:cNvSpPr>
            <a:spLocks noGrp="1"/>
          </p:cNvSpPr>
          <p:nvPr>
            <p:ph type="dt" sz="half" idx="10"/>
          </p:nvPr>
        </p:nvSpPr>
        <p:spPr/>
        <p:txBody>
          <a:bodyPr/>
          <a:lstStyle/>
          <a:p>
            <a:fld id="{4039B17B-EC08-4310-B9DE-82A81B844CD2}" type="datetimeFigureOut">
              <a:rPr lang="en-US" smtClean="0"/>
              <a:t>5/9/2023</a:t>
            </a:fld>
            <a:endParaRPr lang="en-US"/>
          </a:p>
        </p:txBody>
      </p:sp>
      <p:sp>
        <p:nvSpPr>
          <p:cNvPr id="5" name="Footer Placeholder 4">
            <a:extLst>
              <a:ext uri="{FF2B5EF4-FFF2-40B4-BE49-F238E27FC236}">
                <a16:creationId xmlns:a16="http://schemas.microsoft.com/office/drawing/2014/main" id="{E127CB79-ED36-1F8A-3C98-F39B338C5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F5A82-6C30-31A8-C23B-AE8D103BF786}"/>
              </a:ext>
            </a:extLst>
          </p:cNvPr>
          <p:cNvSpPr>
            <a:spLocks noGrp="1"/>
          </p:cNvSpPr>
          <p:nvPr>
            <p:ph type="sldNum" sz="quarter" idx="12"/>
          </p:nvPr>
        </p:nvSpPr>
        <p:spPr/>
        <p:txBody>
          <a:bodyPr/>
          <a:lstStyle/>
          <a:p>
            <a:fld id="{3D983FD6-03C3-4146-BC02-5CD3C7350C0D}" type="slidenum">
              <a:rPr lang="en-US" smtClean="0"/>
              <a:t>‹#›</a:t>
            </a:fld>
            <a:endParaRPr lang="en-US"/>
          </a:p>
        </p:txBody>
      </p:sp>
    </p:spTree>
    <p:extLst>
      <p:ext uri="{BB962C8B-B14F-4D97-AF65-F5344CB8AC3E}">
        <p14:creationId xmlns:p14="http://schemas.microsoft.com/office/powerpoint/2010/main" val="2578787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5D75-DAD8-A043-838C-150AA316C4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689DD6-79BB-7011-6A91-8D5F877C03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C2A96-9D49-7722-6015-2814C8DB0419}"/>
              </a:ext>
            </a:extLst>
          </p:cNvPr>
          <p:cNvSpPr>
            <a:spLocks noGrp="1"/>
          </p:cNvSpPr>
          <p:nvPr>
            <p:ph type="dt" sz="half" idx="10"/>
          </p:nvPr>
        </p:nvSpPr>
        <p:spPr/>
        <p:txBody>
          <a:bodyPr/>
          <a:lstStyle/>
          <a:p>
            <a:fld id="{4039B17B-EC08-4310-B9DE-82A81B844CD2}" type="datetimeFigureOut">
              <a:rPr lang="en-US" smtClean="0"/>
              <a:t>5/9/2023</a:t>
            </a:fld>
            <a:endParaRPr lang="en-US"/>
          </a:p>
        </p:txBody>
      </p:sp>
      <p:sp>
        <p:nvSpPr>
          <p:cNvPr id="5" name="Footer Placeholder 4">
            <a:extLst>
              <a:ext uri="{FF2B5EF4-FFF2-40B4-BE49-F238E27FC236}">
                <a16:creationId xmlns:a16="http://schemas.microsoft.com/office/drawing/2014/main" id="{F112AE0E-A486-4BEA-4B59-59322876E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EF7D4-3E37-AE4C-22DB-4377EDBFDF73}"/>
              </a:ext>
            </a:extLst>
          </p:cNvPr>
          <p:cNvSpPr>
            <a:spLocks noGrp="1"/>
          </p:cNvSpPr>
          <p:nvPr>
            <p:ph type="sldNum" sz="quarter" idx="12"/>
          </p:nvPr>
        </p:nvSpPr>
        <p:spPr/>
        <p:txBody>
          <a:bodyPr/>
          <a:lstStyle/>
          <a:p>
            <a:fld id="{3D983FD6-03C3-4146-BC02-5CD3C7350C0D}" type="slidenum">
              <a:rPr lang="en-US" smtClean="0"/>
              <a:t>‹#›</a:t>
            </a:fld>
            <a:endParaRPr lang="en-US"/>
          </a:p>
        </p:txBody>
      </p:sp>
    </p:spTree>
    <p:extLst>
      <p:ext uri="{BB962C8B-B14F-4D97-AF65-F5344CB8AC3E}">
        <p14:creationId xmlns:p14="http://schemas.microsoft.com/office/powerpoint/2010/main" val="2823904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054422-D7DE-D650-5C56-DD9F811622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907D3-ADA7-168C-95EC-363EA53234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6FDE8-7F9E-79A7-74F9-A72809AF29E5}"/>
              </a:ext>
            </a:extLst>
          </p:cNvPr>
          <p:cNvSpPr>
            <a:spLocks noGrp="1"/>
          </p:cNvSpPr>
          <p:nvPr>
            <p:ph type="dt" sz="half" idx="10"/>
          </p:nvPr>
        </p:nvSpPr>
        <p:spPr/>
        <p:txBody>
          <a:bodyPr/>
          <a:lstStyle/>
          <a:p>
            <a:fld id="{4039B17B-EC08-4310-B9DE-82A81B844CD2}" type="datetimeFigureOut">
              <a:rPr lang="en-US" smtClean="0"/>
              <a:t>5/9/2023</a:t>
            </a:fld>
            <a:endParaRPr lang="en-US"/>
          </a:p>
        </p:txBody>
      </p:sp>
      <p:sp>
        <p:nvSpPr>
          <p:cNvPr id="5" name="Footer Placeholder 4">
            <a:extLst>
              <a:ext uri="{FF2B5EF4-FFF2-40B4-BE49-F238E27FC236}">
                <a16:creationId xmlns:a16="http://schemas.microsoft.com/office/drawing/2014/main" id="{82A7F414-519E-2967-B91B-912B79A71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C33EE-8301-0DFF-0AB1-869747C3D0AB}"/>
              </a:ext>
            </a:extLst>
          </p:cNvPr>
          <p:cNvSpPr>
            <a:spLocks noGrp="1"/>
          </p:cNvSpPr>
          <p:nvPr>
            <p:ph type="sldNum" sz="quarter" idx="12"/>
          </p:nvPr>
        </p:nvSpPr>
        <p:spPr/>
        <p:txBody>
          <a:bodyPr/>
          <a:lstStyle/>
          <a:p>
            <a:fld id="{3D983FD6-03C3-4146-BC02-5CD3C7350C0D}" type="slidenum">
              <a:rPr lang="en-US" smtClean="0"/>
              <a:t>‹#›</a:t>
            </a:fld>
            <a:endParaRPr lang="en-US"/>
          </a:p>
        </p:txBody>
      </p:sp>
    </p:spTree>
    <p:extLst>
      <p:ext uri="{BB962C8B-B14F-4D97-AF65-F5344CB8AC3E}">
        <p14:creationId xmlns:p14="http://schemas.microsoft.com/office/powerpoint/2010/main" val="343292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CA0F-E385-BEAC-554B-5DB408C4D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B0F69A-921E-7ED7-2100-6A08AE7E7C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34F26-55D7-55EA-64EA-30CCC6255DCA}"/>
              </a:ext>
            </a:extLst>
          </p:cNvPr>
          <p:cNvSpPr>
            <a:spLocks noGrp="1"/>
          </p:cNvSpPr>
          <p:nvPr>
            <p:ph type="dt" sz="half" idx="10"/>
          </p:nvPr>
        </p:nvSpPr>
        <p:spPr/>
        <p:txBody>
          <a:bodyPr/>
          <a:lstStyle/>
          <a:p>
            <a:fld id="{4039B17B-EC08-4310-B9DE-82A81B844CD2}" type="datetimeFigureOut">
              <a:rPr lang="en-US" smtClean="0"/>
              <a:t>5/9/2023</a:t>
            </a:fld>
            <a:endParaRPr lang="en-US"/>
          </a:p>
        </p:txBody>
      </p:sp>
      <p:sp>
        <p:nvSpPr>
          <p:cNvPr id="5" name="Footer Placeholder 4">
            <a:extLst>
              <a:ext uri="{FF2B5EF4-FFF2-40B4-BE49-F238E27FC236}">
                <a16:creationId xmlns:a16="http://schemas.microsoft.com/office/drawing/2014/main" id="{66FB9EF3-D3C2-3A42-237D-512786189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BC892-88BB-8203-B454-AA4E0D6ACB1C}"/>
              </a:ext>
            </a:extLst>
          </p:cNvPr>
          <p:cNvSpPr>
            <a:spLocks noGrp="1"/>
          </p:cNvSpPr>
          <p:nvPr>
            <p:ph type="sldNum" sz="quarter" idx="12"/>
          </p:nvPr>
        </p:nvSpPr>
        <p:spPr/>
        <p:txBody>
          <a:bodyPr/>
          <a:lstStyle/>
          <a:p>
            <a:fld id="{3D983FD6-03C3-4146-BC02-5CD3C7350C0D}" type="slidenum">
              <a:rPr lang="en-US" smtClean="0"/>
              <a:t>‹#›</a:t>
            </a:fld>
            <a:endParaRPr lang="en-US"/>
          </a:p>
        </p:txBody>
      </p:sp>
    </p:spTree>
    <p:extLst>
      <p:ext uri="{BB962C8B-B14F-4D97-AF65-F5344CB8AC3E}">
        <p14:creationId xmlns:p14="http://schemas.microsoft.com/office/powerpoint/2010/main" val="2730713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3C1-C1CF-7BF2-2041-C6A8ACE7A6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539780-C28A-F414-615F-480E581366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81311-DAF0-3FC3-E4AF-B238C98270E7}"/>
              </a:ext>
            </a:extLst>
          </p:cNvPr>
          <p:cNvSpPr>
            <a:spLocks noGrp="1"/>
          </p:cNvSpPr>
          <p:nvPr>
            <p:ph type="dt" sz="half" idx="10"/>
          </p:nvPr>
        </p:nvSpPr>
        <p:spPr/>
        <p:txBody>
          <a:bodyPr/>
          <a:lstStyle/>
          <a:p>
            <a:fld id="{4039B17B-EC08-4310-B9DE-82A81B844CD2}" type="datetimeFigureOut">
              <a:rPr lang="en-US" smtClean="0"/>
              <a:t>5/9/2023</a:t>
            </a:fld>
            <a:endParaRPr lang="en-US"/>
          </a:p>
        </p:txBody>
      </p:sp>
      <p:sp>
        <p:nvSpPr>
          <p:cNvPr id="5" name="Footer Placeholder 4">
            <a:extLst>
              <a:ext uri="{FF2B5EF4-FFF2-40B4-BE49-F238E27FC236}">
                <a16:creationId xmlns:a16="http://schemas.microsoft.com/office/drawing/2014/main" id="{AD9EED6D-D621-31E8-9534-C7BC7B1E5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73800-F9BB-3508-44C9-EA3E5CEDE071}"/>
              </a:ext>
            </a:extLst>
          </p:cNvPr>
          <p:cNvSpPr>
            <a:spLocks noGrp="1"/>
          </p:cNvSpPr>
          <p:nvPr>
            <p:ph type="sldNum" sz="quarter" idx="12"/>
          </p:nvPr>
        </p:nvSpPr>
        <p:spPr/>
        <p:txBody>
          <a:bodyPr/>
          <a:lstStyle/>
          <a:p>
            <a:fld id="{3D983FD6-03C3-4146-BC02-5CD3C7350C0D}" type="slidenum">
              <a:rPr lang="en-US" smtClean="0"/>
              <a:t>‹#›</a:t>
            </a:fld>
            <a:endParaRPr lang="en-US"/>
          </a:p>
        </p:txBody>
      </p:sp>
    </p:spTree>
    <p:extLst>
      <p:ext uri="{BB962C8B-B14F-4D97-AF65-F5344CB8AC3E}">
        <p14:creationId xmlns:p14="http://schemas.microsoft.com/office/powerpoint/2010/main" val="395108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EF04-534A-9706-AC76-F28EEE32B7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9B945-15D0-53E6-A411-D42DE1353B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92A848-BF35-BCB1-CBD4-E6E05AFDF7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ED40B3-15C9-90D9-86D7-38A99D07A061}"/>
              </a:ext>
            </a:extLst>
          </p:cNvPr>
          <p:cNvSpPr>
            <a:spLocks noGrp="1"/>
          </p:cNvSpPr>
          <p:nvPr>
            <p:ph type="dt" sz="half" idx="10"/>
          </p:nvPr>
        </p:nvSpPr>
        <p:spPr/>
        <p:txBody>
          <a:bodyPr/>
          <a:lstStyle/>
          <a:p>
            <a:fld id="{4039B17B-EC08-4310-B9DE-82A81B844CD2}" type="datetimeFigureOut">
              <a:rPr lang="en-US" smtClean="0"/>
              <a:t>5/9/2023</a:t>
            </a:fld>
            <a:endParaRPr lang="en-US"/>
          </a:p>
        </p:txBody>
      </p:sp>
      <p:sp>
        <p:nvSpPr>
          <p:cNvPr id="6" name="Footer Placeholder 5">
            <a:extLst>
              <a:ext uri="{FF2B5EF4-FFF2-40B4-BE49-F238E27FC236}">
                <a16:creationId xmlns:a16="http://schemas.microsoft.com/office/drawing/2014/main" id="{BB302243-0A83-04C6-A5E5-84EB932B2C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3E442-15EC-BF9D-0C32-C84269EBB1A9}"/>
              </a:ext>
            </a:extLst>
          </p:cNvPr>
          <p:cNvSpPr>
            <a:spLocks noGrp="1"/>
          </p:cNvSpPr>
          <p:nvPr>
            <p:ph type="sldNum" sz="quarter" idx="12"/>
          </p:nvPr>
        </p:nvSpPr>
        <p:spPr/>
        <p:txBody>
          <a:bodyPr/>
          <a:lstStyle/>
          <a:p>
            <a:fld id="{3D983FD6-03C3-4146-BC02-5CD3C7350C0D}" type="slidenum">
              <a:rPr lang="en-US" smtClean="0"/>
              <a:t>‹#›</a:t>
            </a:fld>
            <a:endParaRPr lang="en-US"/>
          </a:p>
        </p:txBody>
      </p:sp>
    </p:spTree>
    <p:extLst>
      <p:ext uri="{BB962C8B-B14F-4D97-AF65-F5344CB8AC3E}">
        <p14:creationId xmlns:p14="http://schemas.microsoft.com/office/powerpoint/2010/main" val="994132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245C-8E82-4733-CD54-AA8FD80C5A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9957F5-2F3B-CC2F-3D79-942A0C013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06A86B-C6AD-2A56-ABBD-D7D2F8E57D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B0A7A4-4FFE-AC6B-BECF-888A32104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C66FEF-07C3-BD0A-5CF8-FB9FEFF19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5CC8FE-19AA-33C1-1885-FC8D8D41A606}"/>
              </a:ext>
            </a:extLst>
          </p:cNvPr>
          <p:cNvSpPr>
            <a:spLocks noGrp="1"/>
          </p:cNvSpPr>
          <p:nvPr>
            <p:ph type="dt" sz="half" idx="10"/>
          </p:nvPr>
        </p:nvSpPr>
        <p:spPr/>
        <p:txBody>
          <a:bodyPr/>
          <a:lstStyle/>
          <a:p>
            <a:fld id="{4039B17B-EC08-4310-B9DE-82A81B844CD2}" type="datetimeFigureOut">
              <a:rPr lang="en-US" smtClean="0"/>
              <a:t>5/9/2023</a:t>
            </a:fld>
            <a:endParaRPr lang="en-US"/>
          </a:p>
        </p:txBody>
      </p:sp>
      <p:sp>
        <p:nvSpPr>
          <p:cNvPr id="8" name="Footer Placeholder 7">
            <a:extLst>
              <a:ext uri="{FF2B5EF4-FFF2-40B4-BE49-F238E27FC236}">
                <a16:creationId xmlns:a16="http://schemas.microsoft.com/office/drawing/2014/main" id="{CBAF6475-99FF-E27F-3F32-FCD01DF5D7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B722B5-4F3F-7343-5438-C5B1BD3B33F0}"/>
              </a:ext>
            </a:extLst>
          </p:cNvPr>
          <p:cNvSpPr>
            <a:spLocks noGrp="1"/>
          </p:cNvSpPr>
          <p:nvPr>
            <p:ph type="sldNum" sz="quarter" idx="12"/>
          </p:nvPr>
        </p:nvSpPr>
        <p:spPr/>
        <p:txBody>
          <a:bodyPr/>
          <a:lstStyle/>
          <a:p>
            <a:fld id="{3D983FD6-03C3-4146-BC02-5CD3C7350C0D}" type="slidenum">
              <a:rPr lang="en-US" smtClean="0"/>
              <a:t>‹#›</a:t>
            </a:fld>
            <a:endParaRPr lang="en-US"/>
          </a:p>
        </p:txBody>
      </p:sp>
    </p:spTree>
    <p:extLst>
      <p:ext uri="{BB962C8B-B14F-4D97-AF65-F5344CB8AC3E}">
        <p14:creationId xmlns:p14="http://schemas.microsoft.com/office/powerpoint/2010/main" val="2422619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CC05-32E5-2313-404A-1BE8B8B18E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D16900-B1AB-CA3E-87C8-6D0F44B856B6}"/>
              </a:ext>
            </a:extLst>
          </p:cNvPr>
          <p:cNvSpPr>
            <a:spLocks noGrp="1"/>
          </p:cNvSpPr>
          <p:nvPr>
            <p:ph type="dt" sz="half" idx="10"/>
          </p:nvPr>
        </p:nvSpPr>
        <p:spPr/>
        <p:txBody>
          <a:bodyPr/>
          <a:lstStyle/>
          <a:p>
            <a:fld id="{4039B17B-EC08-4310-B9DE-82A81B844CD2}" type="datetimeFigureOut">
              <a:rPr lang="en-US" smtClean="0"/>
              <a:t>5/9/2023</a:t>
            </a:fld>
            <a:endParaRPr lang="en-US"/>
          </a:p>
        </p:txBody>
      </p:sp>
      <p:sp>
        <p:nvSpPr>
          <p:cNvPr id="4" name="Footer Placeholder 3">
            <a:extLst>
              <a:ext uri="{FF2B5EF4-FFF2-40B4-BE49-F238E27FC236}">
                <a16:creationId xmlns:a16="http://schemas.microsoft.com/office/drawing/2014/main" id="{D17C42C8-C58E-A895-910E-797F7CF2ED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BAAB46-96A0-FAFB-4E1F-F604D7D61011}"/>
              </a:ext>
            </a:extLst>
          </p:cNvPr>
          <p:cNvSpPr>
            <a:spLocks noGrp="1"/>
          </p:cNvSpPr>
          <p:nvPr>
            <p:ph type="sldNum" sz="quarter" idx="12"/>
          </p:nvPr>
        </p:nvSpPr>
        <p:spPr/>
        <p:txBody>
          <a:bodyPr/>
          <a:lstStyle/>
          <a:p>
            <a:fld id="{3D983FD6-03C3-4146-BC02-5CD3C7350C0D}" type="slidenum">
              <a:rPr lang="en-US" smtClean="0"/>
              <a:t>‹#›</a:t>
            </a:fld>
            <a:endParaRPr lang="en-US"/>
          </a:p>
        </p:txBody>
      </p:sp>
    </p:spTree>
    <p:extLst>
      <p:ext uri="{BB962C8B-B14F-4D97-AF65-F5344CB8AC3E}">
        <p14:creationId xmlns:p14="http://schemas.microsoft.com/office/powerpoint/2010/main" val="32609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7B5D0C-3F2B-E519-9F1A-A7E28DD0A486}"/>
              </a:ext>
            </a:extLst>
          </p:cNvPr>
          <p:cNvSpPr>
            <a:spLocks noGrp="1"/>
          </p:cNvSpPr>
          <p:nvPr>
            <p:ph type="dt" sz="half" idx="10"/>
          </p:nvPr>
        </p:nvSpPr>
        <p:spPr/>
        <p:txBody>
          <a:bodyPr/>
          <a:lstStyle/>
          <a:p>
            <a:fld id="{4039B17B-EC08-4310-B9DE-82A81B844CD2}" type="datetimeFigureOut">
              <a:rPr lang="en-US" smtClean="0"/>
              <a:t>5/9/2023</a:t>
            </a:fld>
            <a:endParaRPr lang="en-US"/>
          </a:p>
        </p:txBody>
      </p:sp>
      <p:sp>
        <p:nvSpPr>
          <p:cNvPr id="3" name="Footer Placeholder 2">
            <a:extLst>
              <a:ext uri="{FF2B5EF4-FFF2-40B4-BE49-F238E27FC236}">
                <a16:creationId xmlns:a16="http://schemas.microsoft.com/office/drawing/2014/main" id="{421D5B9B-19EF-B40F-3F9D-C7A28E0D91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277BE0-03BF-53E8-9BE4-DA78E5FD3C43}"/>
              </a:ext>
            </a:extLst>
          </p:cNvPr>
          <p:cNvSpPr>
            <a:spLocks noGrp="1"/>
          </p:cNvSpPr>
          <p:nvPr>
            <p:ph type="sldNum" sz="quarter" idx="12"/>
          </p:nvPr>
        </p:nvSpPr>
        <p:spPr/>
        <p:txBody>
          <a:bodyPr/>
          <a:lstStyle/>
          <a:p>
            <a:fld id="{3D983FD6-03C3-4146-BC02-5CD3C7350C0D}" type="slidenum">
              <a:rPr lang="en-US" smtClean="0"/>
              <a:t>‹#›</a:t>
            </a:fld>
            <a:endParaRPr lang="en-US"/>
          </a:p>
        </p:txBody>
      </p:sp>
    </p:spTree>
    <p:extLst>
      <p:ext uri="{BB962C8B-B14F-4D97-AF65-F5344CB8AC3E}">
        <p14:creationId xmlns:p14="http://schemas.microsoft.com/office/powerpoint/2010/main" val="616652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09D4-8811-F03C-86A0-7A180F69D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CF4651-2904-F73E-D05D-36676F0DC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C661E2-D6AF-AD8F-0222-22B25CCD5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D881F-D230-DFF6-7B42-07B81145813B}"/>
              </a:ext>
            </a:extLst>
          </p:cNvPr>
          <p:cNvSpPr>
            <a:spLocks noGrp="1"/>
          </p:cNvSpPr>
          <p:nvPr>
            <p:ph type="dt" sz="half" idx="10"/>
          </p:nvPr>
        </p:nvSpPr>
        <p:spPr/>
        <p:txBody>
          <a:bodyPr/>
          <a:lstStyle/>
          <a:p>
            <a:fld id="{4039B17B-EC08-4310-B9DE-82A81B844CD2}" type="datetimeFigureOut">
              <a:rPr lang="en-US" smtClean="0"/>
              <a:t>5/9/2023</a:t>
            </a:fld>
            <a:endParaRPr lang="en-US"/>
          </a:p>
        </p:txBody>
      </p:sp>
      <p:sp>
        <p:nvSpPr>
          <p:cNvPr id="6" name="Footer Placeholder 5">
            <a:extLst>
              <a:ext uri="{FF2B5EF4-FFF2-40B4-BE49-F238E27FC236}">
                <a16:creationId xmlns:a16="http://schemas.microsoft.com/office/drawing/2014/main" id="{FFA52681-7491-53DA-A793-C52941E23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F01FF3-F43B-2604-96E9-07C700FA6972}"/>
              </a:ext>
            </a:extLst>
          </p:cNvPr>
          <p:cNvSpPr>
            <a:spLocks noGrp="1"/>
          </p:cNvSpPr>
          <p:nvPr>
            <p:ph type="sldNum" sz="quarter" idx="12"/>
          </p:nvPr>
        </p:nvSpPr>
        <p:spPr/>
        <p:txBody>
          <a:bodyPr/>
          <a:lstStyle/>
          <a:p>
            <a:fld id="{3D983FD6-03C3-4146-BC02-5CD3C7350C0D}" type="slidenum">
              <a:rPr lang="en-US" smtClean="0"/>
              <a:t>‹#›</a:t>
            </a:fld>
            <a:endParaRPr lang="en-US"/>
          </a:p>
        </p:txBody>
      </p:sp>
    </p:spTree>
    <p:extLst>
      <p:ext uri="{BB962C8B-B14F-4D97-AF65-F5344CB8AC3E}">
        <p14:creationId xmlns:p14="http://schemas.microsoft.com/office/powerpoint/2010/main" val="1311986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902E-6426-846D-4FF5-F98D23EA5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5821CC-2E26-A63E-DD5A-2AE282F771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FCF54-3E6A-C929-3B3A-E64A0A03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E2A98-60F4-2EB7-991E-AAD5A8EA89DD}"/>
              </a:ext>
            </a:extLst>
          </p:cNvPr>
          <p:cNvSpPr>
            <a:spLocks noGrp="1"/>
          </p:cNvSpPr>
          <p:nvPr>
            <p:ph type="dt" sz="half" idx="10"/>
          </p:nvPr>
        </p:nvSpPr>
        <p:spPr/>
        <p:txBody>
          <a:bodyPr/>
          <a:lstStyle/>
          <a:p>
            <a:fld id="{4039B17B-EC08-4310-B9DE-82A81B844CD2}" type="datetimeFigureOut">
              <a:rPr lang="en-US" smtClean="0"/>
              <a:t>5/9/2023</a:t>
            </a:fld>
            <a:endParaRPr lang="en-US"/>
          </a:p>
        </p:txBody>
      </p:sp>
      <p:sp>
        <p:nvSpPr>
          <p:cNvPr id="6" name="Footer Placeholder 5">
            <a:extLst>
              <a:ext uri="{FF2B5EF4-FFF2-40B4-BE49-F238E27FC236}">
                <a16:creationId xmlns:a16="http://schemas.microsoft.com/office/drawing/2014/main" id="{2CD18D0E-7114-69E2-E776-21BA37E8B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EEBA8-E3DB-8B88-4604-9F4959D9A162}"/>
              </a:ext>
            </a:extLst>
          </p:cNvPr>
          <p:cNvSpPr>
            <a:spLocks noGrp="1"/>
          </p:cNvSpPr>
          <p:nvPr>
            <p:ph type="sldNum" sz="quarter" idx="12"/>
          </p:nvPr>
        </p:nvSpPr>
        <p:spPr/>
        <p:txBody>
          <a:bodyPr/>
          <a:lstStyle/>
          <a:p>
            <a:fld id="{3D983FD6-03C3-4146-BC02-5CD3C7350C0D}" type="slidenum">
              <a:rPr lang="en-US" smtClean="0"/>
              <a:t>‹#›</a:t>
            </a:fld>
            <a:endParaRPr lang="en-US"/>
          </a:p>
        </p:txBody>
      </p:sp>
    </p:spTree>
    <p:extLst>
      <p:ext uri="{BB962C8B-B14F-4D97-AF65-F5344CB8AC3E}">
        <p14:creationId xmlns:p14="http://schemas.microsoft.com/office/powerpoint/2010/main" val="368596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C2F3E-0F41-06C9-8F8C-583AD741A4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1C064D-1427-FE80-D2B3-085B2B287E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00092-0EB0-4F79-AA5F-EBC332EF8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9B17B-EC08-4310-B9DE-82A81B844CD2}" type="datetimeFigureOut">
              <a:rPr lang="en-US" smtClean="0"/>
              <a:t>5/9/2023</a:t>
            </a:fld>
            <a:endParaRPr lang="en-US"/>
          </a:p>
        </p:txBody>
      </p:sp>
      <p:sp>
        <p:nvSpPr>
          <p:cNvPr id="5" name="Footer Placeholder 4">
            <a:extLst>
              <a:ext uri="{FF2B5EF4-FFF2-40B4-BE49-F238E27FC236}">
                <a16:creationId xmlns:a16="http://schemas.microsoft.com/office/drawing/2014/main" id="{7A22BCCE-9FEE-0701-786B-950957E7B6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6B4D72-4458-5336-E98A-BF45D205F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83FD6-03C3-4146-BC02-5CD3C7350C0D}" type="slidenum">
              <a:rPr lang="en-US" smtClean="0"/>
              <a:t>‹#›</a:t>
            </a:fld>
            <a:endParaRPr lang="en-US"/>
          </a:p>
        </p:txBody>
      </p:sp>
    </p:spTree>
    <p:extLst>
      <p:ext uri="{BB962C8B-B14F-4D97-AF65-F5344CB8AC3E}">
        <p14:creationId xmlns:p14="http://schemas.microsoft.com/office/powerpoint/2010/main" val="2255656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8/10/relationships/comments" Target="../comments/modernComment_106_D481ACF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microsoft.com/office/2018/10/relationships/comments" Target="../comments/modernComment_103_4B1657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1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01_4F9E172C.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microsoft.com/office/2018/10/relationships/comments" Target="../comments/modernComment_105_543D7B0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DC03-51ED-E7BB-4841-7933C83FB7A7}"/>
              </a:ext>
            </a:extLst>
          </p:cNvPr>
          <p:cNvSpPr>
            <a:spLocks noGrp="1"/>
          </p:cNvSpPr>
          <p:nvPr>
            <p:ph type="ctrTitle"/>
          </p:nvPr>
        </p:nvSpPr>
        <p:spPr>
          <a:xfrm>
            <a:off x="1524000" y="1397952"/>
            <a:ext cx="9144000" cy="2387600"/>
          </a:xfrm>
        </p:spPr>
        <p:txBody>
          <a:bodyPr>
            <a:noAutofit/>
          </a:bodyPr>
          <a:lstStyle/>
          <a:p>
            <a:r>
              <a:rPr lang="en-US" altLang="zh-CN" sz="5400" dirty="0">
                <a:latin typeface="Times" panose="02020603050405020304" pitchFamily="18" charset="0"/>
                <a:cs typeface="Times" panose="02020603050405020304" pitchFamily="18" charset="0"/>
              </a:rPr>
              <a:t>Computational methodologies applied in this dissertation</a:t>
            </a:r>
            <a:endParaRPr lang="en-US" sz="5400" dirty="0">
              <a:latin typeface="Times" panose="02020603050405020304" pitchFamily="18" charset="0"/>
              <a:cs typeface="Times" panose="02020603050405020304" pitchFamily="18" charset="0"/>
            </a:endParaRPr>
          </a:p>
        </p:txBody>
      </p:sp>
      <p:pic>
        <p:nvPicPr>
          <p:cNvPr id="5" name="Picture 4">
            <a:extLst>
              <a:ext uri="{FF2B5EF4-FFF2-40B4-BE49-F238E27FC236}">
                <a16:creationId xmlns:a16="http://schemas.microsoft.com/office/drawing/2014/main" id="{C4AC1F6A-7DA6-4897-F742-60DAEB0EA35F}"/>
              </a:ext>
            </a:extLst>
          </p:cNvPr>
          <p:cNvPicPr>
            <a:picLocks noChangeAspect="1"/>
          </p:cNvPicPr>
          <p:nvPr/>
        </p:nvPicPr>
        <p:blipFill>
          <a:blip r:embed="rId2"/>
          <a:stretch>
            <a:fillRect/>
          </a:stretch>
        </p:blipFill>
        <p:spPr>
          <a:xfrm>
            <a:off x="10424821" y="430860"/>
            <a:ext cx="971550" cy="752475"/>
          </a:xfrm>
          <a:prstGeom prst="rect">
            <a:avLst/>
          </a:prstGeom>
        </p:spPr>
      </p:pic>
      <p:pic>
        <p:nvPicPr>
          <p:cNvPr id="7" name="Picture 6">
            <a:extLst>
              <a:ext uri="{FF2B5EF4-FFF2-40B4-BE49-F238E27FC236}">
                <a16:creationId xmlns:a16="http://schemas.microsoft.com/office/drawing/2014/main" id="{E357AB93-0A61-E5D4-3010-B0CA158E823B}"/>
              </a:ext>
            </a:extLst>
          </p:cNvPr>
          <p:cNvPicPr>
            <a:picLocks noChangeAspect="1"/>
          </p:cNvPicPr>
          <p:nvPr/>
        </p:nvPicPr>
        <p:blipFill>
          <a:blip r:embed="rId3"/>
          <a:stretch>
            <a:fillRect/>
          </a:stretch>
        </p:blipFill>
        <p:spPr>
          <a:xfrm>
            <a:off x="391886" y="247345"/>
            <a:ext cx="1221824" cy="1119504"/>
          </a:xfrm>
          <a:prstGeom prst="rect">
            <a:avLst/>
          </a:prstGeom>
        </p:spPr>
      </p:pic>
      <p:sp>
        <p:nvSpPr>
          <p:cNvPr id="4" name="TextBox 3">
            <a:extLst>
              <a:ext uri="{FF2B5EF4-FFF2-40B4-BE49-F238E27FC236}">
                <a16:creationId xmlns:a16="http://schemas.microsoft.com/office/drawing/2014/main" id="{5117091A-1862-B8BA-DDE0-C799526DB1BA}"/>
              </a:ext>
            </a:extLst>
          </p:cNvPr>
          <p:cNvSpPr txBox="1"/>
          <p:nvPr/>
        </p:nvSpPr>
        <p:spPr>
          <a:xfrm>
            <a:off x="5540720" y="1635623"/>
            <a:ext cx="1110560" cy="461665"/>
          </a:xfrm>
          <a:prstGeom prst="rect">
            <a:avLst/>
          </a:prstGeom>
        </p:spPr>
        <p:txBody>
          <a:bodyPr wrap="none" rtlCol="0">
            <a:spAutoFit/>
          </a:bodyPr>
          <a:lstStyle/>
          <a:p>
            <a:r>
              <a:rPr lang="en-US" sz="2400" dirty="0">
                <a:latin typeface="Times" panose="02020603050405020304" pitchFamily="18" charset="0"/>
                <a:cs typeface="Times" panose="02020603050405020304" pitchFamily="18" charset="0"/>
              </a:rPr>
              <a:t>Topic 3</a:t>
            </a:r>
          </a:p>
        </p:txBody>
      </p:sp>
      <p:sp>
        <p:nvSpPr>
          <p:cNvPr id="6" name="TextBox 5">
            <a:extLst>
              <a:ext uri="{FF2B5EF4-FFF2-40B4-BE49-F238E27FC236}">
                <a16:creationId xmlns:a16="http://schemas.microsoft.com/office/drawing/2014/main" id="{5E5081D9-6FE7-8DDD-E814-6F90C3399AA4}"/>
              </a:ext>
            </a:extLst>
          </p:cNvPr>
          <p:cNvSpPr txBox="1"/>
          <p:nvPr/>
        </p:nvSpPr>
        <p:spPr>
          <a:xfrm>
            <a:off x="4512874" y="4023223"/>
            <a:ext cx="3166252" cy="1477328"/>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Bochuan Sun</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Material Science &amp; Engineering</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Clemson University</a:t>
            </a:r>
          </a:p>
        </p:txBody>
      </p:sp>
    </p:spTree>
    <p:extLst>
      <p:ext uri="{BB962C8B-B14F-4D97-AF65-F5344CB8AC3E}">
        <p14:creationId xmlns:p14="http://schemas.microsoft.com/office/powerpoint/2010/main" val="299568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4E54C8-55CA-8275-7662-C39B07B6072C}"/>
              </a:ext>
            </a:extLst>
          </p:cNvPr>
          <p:cNvSpPr txBox="1"/>
          <p:nvPr/>
        </p:nvSpPr>
        <p:spPr>
          <a:xfrm>
            <a:off x="747196" y="90535"/>
            <a:ext cx="10697608" cy="1384995"/>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DFT calculations are usually implemented by VASP (Vienna Ab initio Simulation Package) codes, which include: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POSCAR: initial configuration (atom type, number of atoms, size of the sample, atom position)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POTCAR: </a:t>
            </a:r>
            <a:r>
              <a:rPr lang="en-US" sz="1800" dirty="0">
                <a:solidFill>
                  <a:srgbClr val="000000"/>
                </a:solidFill>
                <a:effectLst/>
                <a:latin typeface="Times New Roman" panose="02020603050405020304" pitchFamily="18" charset="0"/>
                <a:ea typeface="SimSun" panose="02010600030101010101" pitchFamily="2" charset="-122"/>
              </a:rPr>
              <a:t>pseudopotentials of each element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INCAR: VASP commands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KPOINT: Set up the number of k-points in the first Brillouin zone.</a:t>
            </a:r>
          </a:p>
        </p:txBody>
      </p:sp>
      <p:pic>
        <p:nvPicPr>
          <p:cNvPr id="6" name="Picture 5">
            <a:extLst>
              <a:ext uri="{FF2B5EF4-FFF2-40B4-BE49-F238E27FC236}">
                <a16:creationId xmlns:a16="http://schemas.microsoft.com/office/drawing/2014/main" id="{80145E6E-21ED-D05B-5766-3C888E17E3A8}"/>
              </a:ext>
            </a:extLst>
          </p:cNvPr>
          <p:cNvPicPr>
            <a:picLocks noChangeAspect="1"/>
          </p:cNvPicPr>
          <p:nvPr/>
        </p:nvPicPr>
        <p:blipFill>
          <a:blip r:embed="rId3"/>
          <a:stretch>
            <a:fillRect/>
          </a:stretch>
        </p:blipFill>
        <p:spPr>
          <a:xfrm>
            <a:off x="819150" y="2501161"/>
            <a:ext cx="1409700" cy="3286125"/>
          </a:xfrm>
          <a:prstGeom prst="rect">
            <a:avLst/>
          </a:prstGeom>
        </p:spPr>
      </p:pic>
      <p:sp>
        <p:nvSpPr>
          <p:cNvPr id="7" name="TextBox 6">
            <a:extLst>
              <a:ext uri="{FF2B5EF4-FFF2-40B4-BE49-F238E27FC236}">
                <a16:creationId xmlns:a16="http://schemas.microsoft.com/office/drawing/2014/main" id="{F733BCD5-9036-C5EB-87EA-85395F47966C}"/>
              </a:ext>
            </a:extLst>
          </p:cNvPr>
          <p:cNvSpPr txBox="1"/>
          <p:nvPr/>
        </p:nvSpPr>
        <p:spPr>
          <a:xfrm>
            <a:off x="2701710" y="1689152"/>
            <a:ext cx="9490290" cy="5078313"/>
          </a:xfrm>
          <a:prstGeom prst="rect">
            <a:avLst/>
          </a:prstGeom>
          <a:noFill/>
        </p:spPr>
        <p:txBody>
          <a:bodyPr wrap="non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dirty="0"/>
              <a:t>PREC: specifies the precision of the calculation</a:t>
            </a:r>
          </a:p>
          <a:p>
            <a:r>
              <a:rPr lang="en-US" dirty="0"/>
              <a:t>ENCUT: energy cutoff</a:t>
            </a:r>
          </a:p>
          <a:p>
            <a:r>
              <a:rPr lang="en-US" dirty="0"/>
              <a:t>ISTART: controls how the calculation is started</a:t>
            </a:r>
          </a:p>
          <a:p>
            <a:r>
              <a:rPr lang="en-US" dirty="0"/>
              <a:t>ISMEAR: specifies the type of smearing method used for electronic occupancies</a:t>
            </a:r>
          </a:p>
          <a:p>
            <a:r>
              <a:rPr lang="en-US" dirty="0"/>
              <a:t>SIGMA: sets the width of the smearing</a:t>
            </a:r>
          </a:p>
          <a:p>
            <a:r>
              <a:rPr lang="en-US" dirty="0"/>
              <a:t>NSW: specifies the maximum number of ionic steps to take in the relaxation of the atomic positions</a:t>
            </a:r>
          </a:p>
          <a:p>
            <a:r>
              <a:rPr lang="en-US" dirty="0"/>
              <a:t>NELMIN: sets the minimum number of electronic steps</a:t>
            </a:r>
          </a:p>
          <a:p>
            <a:r>
              <a:rPr lang="en-US" dirty="0"/>
              <a:t>NELM: sets the maximum number of electronic steps</a:t>
            </a:r>
          </a:p>
          <a:p>
            <a:r>
              <a:rPr lang="en-US" dirty="0"/>
              <a:t>IBRION: the type of ionic relaxation method</a:t>
            </a:r>
          </a:p>
          <a:p>
            <a:r>
              <a:rPr lang="en-US" dirty="0"/>
              <a:t>POTIM: sets the time step for ionic relaxation</a:t>
            </a:r>
          </a:p>
          <a:p>
            <a:r>
              <a:rPr lang="en-US" dirty="0"/>
              <a:t>ISIF: specifies the type of ionic relaxation and force calculations to perform</a:t>
            </a:r>
          </a:p>
          <a:p>
            <a:r>
              <a:rPr lang="en-US" dirty="0"/>
              <a:t>ISYM: controls the symmetry operations used to generate equivalent k-points and atomic positions</a:t>
            </a:r>
          </a:p>
          <a:p>
            <a:r>
              <a:rPr lang="en-US" dirty="0"/>
              <a:t>EDIFF and EDIFFG: sets the convergence criteria</a:t>
            </a:r>
          </a:p>
          <a:p>
            <a:r>
              <a:rPr lang="en-US" dirty="0"/>
              <a:t>LREAL: controls whether to use real-space or reciprocal-space projection</a:t>
            </a:r>
          </a:p>
          <a:p>
            <a:r>
              <a:rPr lang="en-US" dirty="0"/>
              <a:t>LWAVE: controls whether to write the WAVECAR file</a:t>
            </a:r>
          </a:p>
          <a:p>
            <a:r>
              <a:rPr lang="en-US" dirty="0"/>
              <a:t>LCHARG: controls whether to write the CHGCAR file</a:t>
            </a:r>
          </a:p>
          <a:p>
            <a:r>
              <a:rPr lang="en-US" dirty="0"/>
              <a:t>NCORE: sets the number of cores to use for the calculation</a:t>
            </a:r>
          </a:p>
          <a:p>
            <a:r>
              <a:rPr lang="en-US" dirty="0"/>
              <a:t>KPAR: sets the number of k-points to compute simultaneously in parallel</a:t>
            </a:r>
          </a:p>
        </p:txBody>
      </p:sp>
    </p:spTree>
    <p:extLst>
      <p:ext uri="{BB962C8B-B14F-4D97-AF65-F5344CB8AC3E}">
        <p14:creationId xmlns:p14="http://schemas.microsoft.com/office/powerpoint/2010/main" val="3565268212"/>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B0938B-8E57-C178-41BB-ABC17D3F466A}"/>
              </a:ext>
            </a:extLst>
          </p:cNvPr>
          <p:cNvPicPr>
            <a:picLocks noChangeAspect="1"/>
          </p:cNvPicPr>
          <p:nvPr/>
        </p:nvPicPr>
        <p:blipFill>
          <a:blip r:embed="rId3"/>
          <a:stretch>
            <a:fillRect/>
          </a:stretch>
        </p:blipFill>
        <p:spPr>
          <a:xfrm>
            <a:off x="0" y="0"/>
            <a:ext cx="9796021" cy="6858000"/>
          </a:xfrm>
          <a:prstGeom prst="rect">
            <a:avLst/>
          </a:prstGeom>
        </p:spPr>
      </p:pic>
      <p:sp>
        <p:nvSpPr>
          <p:cNvPr id="6" name="TextBox 5">
            <a:extLst>
              <a:ext uri="{FF2B5EF4-FFF2-40B4-BE49-F238E27FC236}">
                <a16:creationId xmlns:a16="http://schemas.microsoft.com/office/drawing/2014/main" id="{B6331565-D025-9E7E-D011-3E4D23EC33CB}"/>
              </a:ext>
            </a:extLst>
          </p:cNvPr>
          <p:cNvSpPr txBox="1"/>
          <p:nvPr/>
        </p:nvSpPr>
        <p:spPr>
          <a:xfrm>
            <a:off x="5258911" y="2347250"/>
            <a:ext cx="837089" cy="261610"/>
          </a:xfrm>
          <a:prstGeom prst="rect">
            <a:avLst/>
          </a:prstGeom>
          <a:noFill/>
        </p:spPr>
        <p:txBody>
          <a:bodyPr wrap="none" rtlCol="0">
            <a:spAutoFit/>
          </a:bodyPr>
          <a:lstStyle/>
          <a:p>
            <a:r>
              <a:rPr lang="en-US" sz="1050" dirty="0">
                <a:solidFill>
                  <a:srgbClr val="FF0000"/>
                </a:solidFill>
                <a:latin typeface="Times New Roman" panose="02020603050405020304" pitchFamily="18" charset="0"/>
                <a:cs typeface="Times New Roman" panose="02020603050405020304" pitchFamily="18" charset="0"/>
              </a:rPr>
              <a:t>Create void</a:t>
            </a:r>
          </a:p>
        </p:txBody>
      </p:sp>
      <p:sp>
        <p:nvSpPr>
          <p:cNvPr id="7" name="TextBox 6">
            <a:extLst>
              <a:ext uri="{FF2B5EF4-FFF2-40B4-BE49-F238E27FC236}">
                <a16:creationId xmlns:a16="http://schemas.microsoft.com/office/drawing/2014/main" id="{AECA4FD4-B4CF-65D9-5BD7-313F352CCE05}"/>
              </a:ext>
            </a:extLst>
          </p:cNvPr>
          <p:cNvSpPr txBox="1"/>
          <p:nvPr/>
        </p:nvSpPr>
        <p:spPr>
          <a:xfrm>
            <a:off x="3908734" y="1636205"/>
            <a:ext cx="1561646" cy="253916"/>
          </a:xfrm>
          <a:prstGeom prst="rect">
            <a:avLst/>
          </a:prstGeom>
          <a:noFill/>
        </p:spPr>
        <p:txBody>
          <a:bodyPr wrap="none" rtlCol="0">
            <a:spAutoFit/>
          </a:bodyPr>
          <a:lstStyle/>
          <a:p>
            <a:r>
              <a:rPr lang="en-US" sz="1050" dirty="0">
                <a:solidFill>
                  <a:srgbClr val="FF0000"/>
                </a:solidFill>
                <a:latin typeface="Times New Roman" panose="02020603050405020304" pitchFamily="18" charset="0"/>
                <a:cs typeface="Times New Roman" panose="02020603050405020304" pitchFamily="18" charset="0"/>
              </a:rPr>
              <a:t>Read initial configuration</a:t>
            </a:r>
          </a:p>
        </p:txBody>
      </p:sp>
      <p:sp>
        <p:nvSpPr>
          <p:cNvPr id="8" name="TextBox 7">
            <a:extLst>
              <a:ext uri="{FF2B5EF4-FFF2-40B4-BE49-F238E27FC236}">
                <a16:creationId xmlns:a16="http://schemas.microsoft.com/office/drawing/2014/main" id="{CAF55FAB-D9B4-0C12-8021-0D243878F571}"/>
              </a:ext>
            </a:extLst>
          </p:cNvPr>
          <p:cNvSpPr txBox="1"/>
          <p:nvPr/>
        </p:nvSpPr>
        <p:spPr>
          <a:xfrm>
            <a:off x="3212292" y="1199586"/>
            <a:ext cx="1042273" cy="253916"/>
          </a:xfrm>
          <a:prstGeom prst="rect">
            <a:avLst/>
          </a:prstGeom>
          <a:noFill/>
        </p:spPr>
        <p:txBody>
          <a:bodyPr wrap="none" rtlCol="0">
            <a:spAutoFit/>
          </a:bodyPr>
          <a:lstStyle/>
          <a:p>
            <a:r>
              <a:rPr lang="en-US" sz="1050" dirty="0">
                <a:solidFill>
                  <a:srgbClr val="FF0000"/>
                </a:solidFill>
                <a:latin typeface="Times New Roman" panose="02020603050405020304" pitchFamily="18" charset="0"/>
                <a:cs typeface="Times New Roman" panose="02020603050405020304" pitchFamily="18" charset="0"/>
              </a:rPr>
              <a:t>Set up variables</a:t>
            </a:r>
          </a:p>
        </p:txBody>
      </p:sp>
      <p:sp>
        <p:nvSpPr>
          <p:cNvPr id="9" name="TextBox 8">
            <a:extLst>
              <a:ext uri="{FF2B5EF4-FFF2-40B4-BE49-F238E27FC236}">
                <a16:creationId xmlns:a16="http://schemas.microsoft.com/office/drawing/2014/main" id="{D46E2DD5-449F-B4A4-42F9-E40C5AC4C0C1}"/>
              </a:ext>
            </a:extLst>
          </p:cNvPr>
          <p:cNvSpPr txBox="1"/>
          <p:nvPr/>
        </p:nvSpPr>
        <p:spPr>
          <a:xfrm>
            <a:off x="3908734" y="1940724"/>
            <a:ext cx="1657826" cy="253916"/>
          </a:xfrm>
          <a:prstGeom prst="rect">
            <a:avLst/>
          </a:prstGeom>
          <a:noFill/>
        </p:spPr>
        <p:txBody>
          <a:bodyPr wrap="none" rtlCol="0">
            <a:spAutoFit/>
          </a:bodyPr>
          <a:lstStyle/>
          <a:p>
            <a:r>
              <a:rPr lang="en-US" sz="1050" dirty="0">
                <a:solidFill>
                  <a:srgbClr val="FF0000"/>
                </a:solidFill>
                <a:latin typeface="Times New Roman" panose="02020603050405020304" pitchFamily="18" charset="0"/>
                <a:cs typeface="Times New Roman" panose="02020603050405020304" pitchFamily="18" charset="0"/>
              </a:rPr>
              <a:t>Read interatomic potentials</a:t>
            </a:r>
          </a:p>
        </p:txBody>
      </p:sp>
      <p:sp>
        <p:nvSpPr>
          <p:cNvPr id="10" name="TextBox 9">
            <a:extLst>
              <a:ext uri="{FF2B5EF4-FFF2-40B4-BE49-F238E27FC236}">
                <a16:creationId xmlns:a16="http://schemas.microsoft.com/office/drawing/2014/main" id="{9DA2234E-BDBE-376E-E9AE-3CBB7DC2B1C7}"/>
              </a:ext>
            </a:extLst>
          </p:cNvPr>
          <p:cNvSpPr txBox="1"/>
          <p:nvPr/>
        </p:nvSpPr>
        <p:spPr>
          <a:xfrm>
            <a:off x="2970657" y="472835"/>
            <a:ext cx="938077" cy="253916"/>
          </a:xfrm>
          <a:prstGeom prst="rect">
            <a:avLst/>
          </a:prstGeom>
          <a:noFill/>
        </p:spPr>
        <p:txBody>
          <a:bodyPr wrap="none" rtlCol="0">
            <a:spAutoFit/>
          </a:bodyPr>
          <a:lstStyle>
            <a:defPPr>
              <a:defRPr lang="en-US"/>
            </a:defPPr>
            <a:lvl1pPr>
              <a:defRPr sz="1050">
                <a:solidFill>
                  <a:srgbClr val="FF0000"/>
                </a:solidFill>
                <a:latin typeface="Times New Roman" panose="02020603050405020304" pitchFamily="18" charset="0"/>
                <a:cs typeface="Times New Roman" panose="02020603050405020304" pitchFamily="18" charset="0"/>
              </a:defRPr>
            </a:lvl1pPr>
          </a:lstStyle>
          <a:p>
            <a:r>
              <a:rPr lang="en-US" dirty="0"/>
              <a:t>Set </a:t>
            </a:r>
            <a:r>
              <a:rPr lang="en-US"/>
              <a:t>up sample</a:t>
            </a:r>
            <a:endParaRPr lang="en-US" dirty="0"/>
          </a:p>
        </p:txBody>
      </p:sp>
      <p:sp>
        <p:nvSpPr>
          <p:cNvPr id="11" name="TextBox 10">
            <a:extLst>
              <a:ext uri="{FF2B5EF4-FFF2-40B4-BE49-F238E27FC236}">
                <a16:creationId xmlns:a16="http://schemas.microsoft.com/office/drawing/2014/main" id="{E9B74EAE-180F-AB1F-7B3E-9A6E9EE15000}"/>
              </a:ext>
            </a:extLst>
          </p:cNvPr>
          <p:cNvSpPr txBox="1"/>
          <p:nvPr/>
        </p:nvSpPr>
        <p:spPr>
          <a:xfrm>
            <a:off x="3711921" y="3248692"/>
            <a:ext cx="2550698" cy="253916"/>
          </a:xfrm>
          <a:prstGeom prst="rect">
            <a:avLst/>
          </a:prstGeom>
          <a:noFill/>
        </p:spPr>
        <p:txBody>
          <a:bodyPr wrap="none" rtlCol="0">
            <a:spAutoFit/>
          </a:bodyPr>
          <a:lstStyle>
            <a:defPPr>
              <a:defRPr lang="en-US"/>
            </a:defPPr>
            <a:lvl1pPr>
              <a:defRPr sz="1050">
                <a:solidFill>
                  <a:srgbClr val="FF0000"/>
                </a:solidFill>
                <a:latin typeface="Times New Roman" panose="02020603050405020304" pitchFamily="18" charset="0"/>
                <a:cs typeface="Times New Roman" panose="02020603050405020304" pitchFamily="18" charset="0"/>
              </a:defRPr>
            </a:lvl1pPr>
          </a:lstStyle>
          <a:p>
            <a:r>
              <a:rPr lang="en-US" dirty="0"/>
              <a:t>Simulation settings and run time parameters</a:t>
            </a:r>
          </a:p>
        </p:txBody>
      </p:sp>
      <p:sp>
        <p:nvSpPr>
          <p:cNvPr id="12" name="TextBox 11">
            <a:extLst>
              <a:ext uri="{FF2B5EF4-FFF2-40B4-BE49-F238E27FC236}">
                <a16:creationId xmlns:a16="http://schemas.microsoft.com/office/drawing/2014/main" id="{54449F11-71E1-B439-7057-6A9661F37DAA}"/>
              </a:ext>
            </a:extLst>
          </p:cNvPr>
          <p:cNvSpPr txBox="1"/>
          <p:nvPr/>
        </p:nvSpPr>
        <p:spPr>
          <a:xfrm>
            <a:off x="660903" y="3630021"/>
            <a:ext cx="1120820" cy="253916"/>
          </a:xfrm>
          <a:prstGeom prst="rect">
            <a:avLst/>
          </a:prstGeom>
          <a:noFill/>
        </p:spPr>
        <p:txBody>
          <a:bodyPr wrap="none" rtlCol="0">
            <a:spAutoFit/>
          </a:bodyPr>
          <a:lstStyle>
            <a:defPPr>
              <a:defRPr lang="en-US"/>
            </a:defPPr>
            <a:lvl1pPr>
              <a:defRPr sz="1050">
                <a:solidFill>
                  <a:srgbClr val="FF0000"/>
                </a:solidFill>
                <a:latin typeface="Times New Roman" panose="02020603050405020304" pitchFamily="18" charset="0"/>
                <a:cs typeface="Times New Roman" panose="02020603050405020304" pitchFamily="18" charset="0"/>
              </a:defRPr>
            </a:lvl1pPr>
          </a:lstStyle>
          <a:p>
            <a:r>
              <a:rPr lang="en-US" dirty="0"/>
              <a:t>Output command</a:t>
            </a:r>
          </a:p>
        </p:txBody>
      </p:sp>
      <p:sp>
        <p:nvSpPr>
          <p:cNvPr id="13" name="TextBox 12">
            <a:extLst>
              <a:ext uri="{FF2B5EF4-FFF2-40B4-BE49-F238E27FC236}">
                <a16:creationId xmlns:a16="http://schemas.microsoft.com/office/drawing/2014/main" id="{2BA7B6CE-7F2F-E23D-4D4D-C004C80F3C3F}"/>
              </a:ext>
            </a:extLst>
          </p:cNvPr>
          <p:cNvSpPr txBox="1"/>
          <p:nvPr/>
        </p:nvSpPr>
        <p:spPr>
          <a:xfrm>
            <a:off x="6183517" y="5893806"/>
            <a:ext cx="1661032" cy="253916"/>
          </a:xfrm>
          <a:prstGeom prst="rect">
            <a:avLst/>
          </a:prstGeom>
          <a:noFill/>
        </p:spPr>
        <p:txBody>
          <a:bodyPr wrap="none" rtlCol="0">
            <a:spAutoFit/>
          </a:bodyPr>
          <a:lstStyle>
            <a:defPPr>
              <a:defRPr lang="en-US"/>
            </a:defPPr>
            <a:lvl1pPr>
              <a:defRPr sz="1050">
                <a:solidFill>
                  <a:srgbClr val="FF0000"/>
                </a:solidFill>
                <a:latin typeface="Times New Roman" panose="02020603050405020304" pitchFamily="18" charset="0"/>
                <a:cs typeface="Times New Roman" panose="02020603050405020304" pitchFamily="18" charset="0"/>
              </a:defRPr>
            </a:lvl1pPr>
          </a:lstStyle>
          <a:p>
            <a:r>
              <a:rPr lang="en-US" dirty="0"/>
              <a:t>Apply </a:t>
            </a:r>
            <a:r>
              <a:rPr lang="en-US" altLang="zh-CN" dirty="0"/>
              <a:t>Langevin thermostat</a:t>
            </a:r>
            <a:endParaRPr lang="en-US" dirty="0"/>
          </a:p>
        </p:txBody>
      </p:sp>
      <p:sp>
        <p:nvSpPr>
          <p:cNvPr id="14" name="TextBox 13">
            <a:extLst>
              <a:ext uri="{FF2B5EF4-FFF2-40B4-BE49-F238E27FC236}">
                <a16:creationId xmlns:a16="http://schemas.microsoft.com/office/drawing/2014/main" id="{15612551-B5DF-A4A1-BA53-2CDBF0BF0852}"/>
              </a:ext>
            </a:extLst>
          </p:cNvPr>
          <p:cNvSpPr txBox="1"/>
          <p:nvPr/>
        </p:nvSpPr>
        <p:spPr>
          <a:xfrm>
            <a:off x="5513148" y="5470491"/>
            <a:ext cx="1165704" cy="253916"/>
          </a:xfrm>
          <a:prstGeom prst="rect">
            <a:avLst/>
          </a:prstGeom>
          <a:noFill/>
        </p:spPr>
        <p:txBody>
          <a:bodyPr wrap="none" rtlCol="0">
            <a:spAutoFit/>
          </a:bodyPr>
          <a:lstStyle>
            <a:defPPr>
              <a:defRPr lang="en-US"/>
            </a:defPPr>
            <a:lvl1pPr>
              <a:defRPr sz="1050">
                <a:solidFill>
                  <a:srgbClr val="FF0000"/>
                </a:solidFill>
                <a:latin typeface="Times New Roman" panose="02020603050405020304" pitchFamily="18" charset="0"/>
                <a:cs typeface="Times New Roman" panose="02020603050405020304" pitchFamily="18" charset="0"/>
              </a:defRPr>
            </a:lvl1pPr>
          </a:lstStyle>
          <a:p>
            <a:r>
              <a:rPr lang="en-US" dirty="0"/>
              <a:t>Set </a:t>
            </a:r>
            <a:r>
              <a:rPr lang="en-US"/>
              <a:t>initial velocity</a:t>
            </a:r>
            <a:endParaRPr lang="en-US" dirty="0"/>
          </a:p>
        </p:txBody>
      </p:sp>
    </p:spTree>
    <p:extLst>
      <p:ext uri="{BB962C8B-B14F-4D97-AF65-F5344CB8AC3E}">
        <p14:creationId xmlns:p14="http://schemas.microsoft.com/office/powerpoint/2010/main" val="78734713"/>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107524-F90D-BCAD-C6A0-C88EB7CD29CF}"/>
              </a:ext>
            </a:extLst>
          </p:cNvPr>
          <p:cNvSpPr txBox="1"/>
          <p:nvPr/>
        </p:nvSpPr>
        <p:spPr>
          <a:xfrm>
            <a:off x="0" y="1184767"/>
            <a:ext cx="5767057" cy="1015663"/>
          </a:xfrm>
          <a:prstGeom prst="rect">
            <a:avLst/>
          </a:prstGeom>
          <a:noFill/>
        </p:spPr>
        <p:txBody>
          <a:bodyPr wrap="square">
            <a:spAutoFit/>
          </a:bodyPr>
          <a:lstStyle/>
          <a:p>
            <a:endParaRPr lang="en-US" sz="2000" b="1" dirty="0">
              <a:solidFill>
                <a:srgbClr val="000000"/>
              </a:solidFill>
              <a:latin typeface="Times" panose="02020603050405020304" pitchFamily="18" charset="0"/>
              <a:ea typeface="SimSun" panose="02010600030101010101" pitchFamily="2" charset="-122"/>
              <a:cs typeface="Times" panose="02020603050405020304" pitchFamily="18" charset="0"/>
            </a:endParaRPr>
          </a:p>
          <a:p>
            <a:endParaRPr lang="en-US" sz="2000" b="1" dirty="0">
              <a:solidFill>
                <a:srgbClr val="000000"/>
              </a:solidFill>
              <a:effectLst/>
              <a:latin typeface="Times" panose="02020603050405020304" pitchFamily="18" charset="0"/>
              <a:ea typeface="SimSun" panose="02010600030101010101" pitchFamily="2" charset="-122"/>
              <a:cs typeface="Times" panose="02020603050405020304" pitchFamily="18" charset="0"/>
            </a:endParaRPr>
          </a:p>
          <a:p>
            <a:r>
              <a:rPr lang="en-US" sz="2000" dirty="0">
                <a:solidFill>
                  <a:srgbClr val="000000"/>
                </a:solidFill>
                <a:latin typeface="Times" panose="02020603050405020304" pitchFamily="18" charset="0"/>
                <a:ea typeface="SimSun" panose="02010600030101010101" pitchFamily="2" charset="-122"/>
                <a:cs typeface="Times" panose="02020603050405020304" pitchFamily="18" charset="0"/>
              </a:rPr>
              <a:t>The Hamiltonian of a system:</a:t>
            </a:r>
            <a:endParaRPr lang="en-US" sz="2000" dirty="0"/>
          </a:p>
        </p:txBody>
      </p:sp>
      <p:grpSp>
        <p:nvGrpSpPr>
          <p:cNvPr id="14" name="Group 13">
            <a:extLst>
              <a:ext uri="{FF2B5EF4-FFF2-40B4-BE49-F238E27FC236}">
                <a16:creationId xmlns:a16="http://schemas.microsoft.com/office/drawing/2014/main" id="{542B835A-6FE4-812A-07ED-4AC67C389C75}"/>
              </a:ext>
            </a:extLst>
          </p:cNvPr>
          <p:cNvGrpSpPr/>
          <p:nvPr/>
        </p:nvGrpSpPr>
        <p:grpSpPr>
          <a:xfrm>
            <a:off x="3505117" y="1429401"/>
            <a:ext cx="7950957" cy="2015297"/>
            <a:chOff x="3215406" y="381192"/>
            <a:chExt cx="7950957" cy="2015297"/>
          </a:xfrm>
        </p:grpSpPr>
        <p:pic>
          <p:nvPicPr>
            <p:cNvPr id="7" name="Picture 6">
              <a:extLst>
                <a:ext uri="{FF2B5EF4-FFF2-40B4-BE49-F238E27FC236}">
                  <a16:creationId xmlns:a16="http://schemas.microsoft.com/office/drawing/2014/main" id="{92DE200C-A8AF-52B4-0C4B-E2B07F2EAB61}"/>
                </a:ext>
              </a:extLst>
            </p:cNvPr>
            <p:cNvPicPr>
              <a:picLocks noChangeAspect="1"/>
            </p:cNvPicPr>
            <p:nvPr/>
          </p:nvPicPr>
          <p:blipFill>
            <a:blip r:embed="rId2"/>
            <a:stretch>
              <a:fillRect/>
            </a:stretch>
          </p:blipFill>
          <p:spPr>
            <a:xfrm>
              <a:off x="3651138" y="558164"/>
              <a:ext cx="7515225" cy="1838325"/>
            </a:xfrm>
            <a:prstGeom prst="rect">
              <a:avLst/>
            </a:prstGeom>
          </p:spPr>
        </p:pic>
        <p:sp>
          <p:nvSpPr>
            <p:cNvPr id="9" name="TextBox 8">
              <a:extLst>
                <a:ext uri="{FF2B5EF4-FFF2-40B4-BE49-F238E27FC236}">
                  <a16:creationId xmlns:a16="http://schemas.microsoft.com/office/drawing/2014/main" id="{411E53CC-CF7D-2166-3EB3-4377D10A5E62}"/>
                </a:ext>
              </a:extLst>
            </p:cNvPr>
            <p:cNvSpPr txBox="1"/>
            <p:nvPr/>
          </p:nvSpPr>
          <p:spPr>
            <a:xfrm>
              <a:off x="3215406" y="381192"/>
              <a:ext cx="1787669" cy="246221"/>
            </a:xfrm>
            <a:prstGeom prst="rect">
              <a:avLst/>
            </a:prstGeom>
            <a:noFill/>
          </p:spPr>
          <p:txBody>
            <a:bodyPr wrap="none" rtlCol="0">
              <a:spAutoFit/>
            </a:bodyPr>
            <a:lstStyle/>
            <a:p>
              <a:r>
                <a:rPr lang="en-US" sz="1000" dirty="0"/>
                <a:t>The kinetic energy of electrons</a:t>
              </a:r>
            </a:p>
          </p:txBody>
        </p:sp>
        <p:sp>
          <p:nvSpPr>
            <p:cNvPr id="10" name="TextBox 9">
              <a:extLst>
                <a:ext uri="{FF2B5EF4-FFF2-40B4-BE49-F238E27FC236}">
                  <a16:creationId xmlns:a16="http://schemas.microsoft.com/office/drawing/2014/main" id="{72EE2572-290B-7C74-AE02-108D4FBFCDE5}"/>
                </a:ext>
              </a:extLst>
            </p:cNvPr>
            <p:cNvSpPr txBox="1"/>
            <p:nvPr/>
          </p:nvSpPr>
          <p:spPr>
            <a:xfrm>
              <a:off x="5143346" y="381192"/>
              <a:ext cx="1766830" cy="246221"/>
            </a:xfrm>
            <a:prstGeom prst="rect">
              <a:avLst/>
            </a:prstGeom>
            <a:noFill/>
          </p:spPr>
          <p:txBody>
            <a:bodyPr wrap="none" rtlCol="0">
              <a:spAutoFit/>
            </a:bodyPr>
            <a:lstStyle/>
            <a:p>
              <a:r>
                <a:rPr lang="en-US" sz="1000" dirty="0"/>
                <a:t>The kinetic energy of nucleus</a:t>
              </a:r>
            </a:p>
          </p:txBody>
        </p:sp>
        <p:sp>
          <p:nvSpPr>
            <p:cNvPr id="11" name="TextBox 10">
              <a:extLst>
                <a:ext uri="{FF2B5EF4-FFF2-40B4-BE49-F238E27FC236}">
                  <a16:creationId xmlns:a16="http://schemas.microsoft.com/office/drawing/2014/main" id="{D3206885-29CE-DE6B-6E29-94304EF8753C}"/>
                </a:ext>
              </a:extLst>
            </p:cNvPr>
            <p:cNvSpPr txBox="1"/>
            <p:nvPr/>
          </p:nvSpPr>
          <p:spPr>
            <a:xfrm>
              <a:off x="7092202" y="383728"/>
              <a:ext cx="1890261" cy="246221"/>
            </a:xfrm>
            <a:prstGeom prst="rect">
              <a:avLst/>
            </a:prstGeom>
            <a:noFill/>
          </p:spPr>
          <p:txBody>
            <a:bodyPr wrap="none" rtlCol="0">
              <a:spAutoFit/>
            </a:bodyPr>
            <a:lstStyle>
              <a:defPPr>
                <a:defRPr lang="en-US"/>
              </a:defPPr>
              <a:lvl1pPr>
                <a:defRPr sz="1000"/>
              </a:lvl1pPr>
            </a:lstStyle>
            <a:p>
              <a:r>
                <a:rPr lang="en-US" dirty="0"/>
                <a:t>Interaction potential of elections</a:t>
              </a:r>
            </a:p>
          </p:txBody>
        </p:sp>
        <p:sp>
          <p:nvSpPr>
            <p:cNvPr id="12" name="TextBox 11">
              <a:extLst>
                <a:ext uri="{FF2B5EF4-FFF2-40B4-BE49-F238E27FC236}">
                  <a16:creationId xmlns:a16="http://schemas.microsoft.com/office/drawing/2014/main" id="{F83BDF87-8636-93B0-6AF6-BF9570D8E184}"/>
                </a:ext>
              </a:extLst>
            </p:cNvPr>
            <p:cNvSpPr txBox="1"/>
            <p:nvPr/>
          </p:nvSpPr>
          <p:spPr>
            <a:xfrm>
              <a:off x="9259114" y="383109"/>
              <a:ext cx="1821332" cy="246221"/>
            </a:xfrm>
            <a:prstGeom prst="rect">
              <a:avLst/>
            </a:prstGeom>
            <a:noFill/>
          </p:spPr>
          <p:txBody>
            <a:bodyPr wrap="none" rtlCol="0">
              <a:spAutoFit/>
            </a:bodyPr>
            <a:lstStyle>
              <a:defPPr>
                <a:defRPr lang="en-US"/>
              </a:defPPr>
              <a:lvl1pPr>
                <a:defRPr sz="1000"/>
              </a:lvl1pPr>
            </a:lstStyle>
            <a:p>
              <a:r>
                <a:rPr lang="en-US" dirty="0"/>
                <a:t>Interaction potential of nucleus</a:t>
              </a:r>
            </a:p>
          </p:txBody>
        </p:sp>
        <p:sp>
          <p:nvSpPr>
            <p:cNvPr id="13" name="TextBox 12">
              <a:extLst>
                <a:ext uri="{FF2B5EF4-FFF2-40B4-BE49-F238E27FC236}">
                  <a16:creationId xmlns:a16="http://schemas.microsoft.com/office/drawing/2014/main" id="{90D17AF4-C3C9-FA1E-9C85-0A4F692B5787}"/>
                </a:ext>
              </a:extLst>
            </p:cNvPr>
            <p:cNvSpPr txBox="1"/>
            <p:nvPr/>
          </p:nvSpPr>
          <p:spPr>
            <a:xfrm>
              <a:off x="5980832" y="1459997"/>
              <a:ext cx="2943434" cy="246221"/>
            </a:xfrm>
            <a:prstGeom prst="rect">
              <a:avLst/>
            </a:prstGeom>
            <a:noFill/>
          </p:spPr>
          <p:txBody>
            <a:bodyPr wrap="none" rtlCol="0">
              <a:spAutoFit/>
            </a:bodyPr>
            <a:lstStyle>
              <a:defPPr>
                <a:defRPr lang="en-US"/>
              </a:defPPr>
              <a:lvl1pPr>
                <a:defRPr sz="1000"/>
              </a:lvl1pPr>
            </a:lstStyle>
            <a:p>
              <a:r>
                <a:rPr lang="en-US" dirty="0"/>
                <a:t>Interaction potential between electrons and  nucleus</a:t>
              </a:r>
            </a:p>
          </p:txBody>
        </p:sp>
      </p:grpSp>
      <p:sp>
        <p:nvSpPr>
          <p:cNvPr id="16" name="TextBox 15">
            <a:extLst>
              <a:ext uri="{FF2B5EF4-FFF2-40B4-BE49-F238E27FC236}">
                <a16:creationId xmlns:a16="http://schemas.microsoft.com/office/drawing/2014/main" id="{49A92225-F4FF-5353-B6A6-078D253EF248}"/>
              </a:ext>
            </a:extLst>
          </p:cNvPr>
          <p:cNvSpPr txBox="1"/>
          <p:nvPr/>
        </p:nvSpPr>
        <p:spPr>
          <a:xfrm>
            <a:off x="229352" y="4361132"/>
            <a:ext cx="11733291"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Since the electrons are much smaller and move much faster than the nucleus (10</a:t>
            </a:r>
            <a:r>
              <a:rPr lang="en-US" baseline="30000" dirty="0">
                <a:latin typeface="Times" panose="02020603050405020304" pitchFamily="18" charset="0"/>
                <a:cs typeface="Times" panose="02020603050405020304" pitchFamily="18" charset="0"/>
              </a:rPr>
              <a:t>3~4</a:t>
            </a:r>
            <a:r>
              <a:rPr lang="en-US" dirty="0">
                <a:latin typeface="Times" panose="02020603050405020304" pitchFamily="18" charset="0"/>
                <a:cs typeface="Times" panose="02020603050405020304" pitchFamily="18" charset="0"/>
              </a:rPr>
              <a:t>), when studying electron motion, the nucleus is assumed to be stationary at the lattice sites. Only the Coulomb force between the electron and the nucleus is considered.</a:t>
            </a:r>
          </a:p>
        </p:txBody>
      </p:sp>
      <p:sp>
        <p:nvSpPr>
          <p:cNvPr id="17" name="TextBox 16">
            <a:extLst>
              <a:ext uri="{FF2B5EF4-FFF2-40B4-BE49-F238E27FC236}">
                <a16:creationId xmlns:a16="http://schemas.microsoft.com/office/drawing/2014/main" id="{F67FC57E-AFFA-0007-D92F-A16ACD64253A}"/>
              </a:ext>
            </a:extLst>
          </p:cNvPr>
          <p:cNvSpPr txBox="1"/>
          <p:nvPr/>
        </p:nvSpPr>
        <p:spPr>
          <a:xfrm>
            <a:off x="4279796" y="564249"/>
            <a:ext cx="3632405" cy="369332"/>
          </a:xfrm>
          <a:prstGeom prst="rect">
            <a:avLst/>
          </a:prstGeom>
          <a:noFill/>
        </p:spPr>
        <p:txBody>
          <a:bodyPr wrap="none" rtlCol="0">
            <a:spAutoFit/>
          </a:bodyPr>
          <a:lstStyle/>
          <a:p>
            <a:r>
              <a:rPr lang="en-US" sz="1800" b="1" dirty="0">
                <a:solidFill>
                  <a:srgbClr val="000000"/>
                </a:solidFill>
                <a:effectLst/>
                <a:latin typeface="Times" panose="02020603050405020304" pitchFamily="18" charset="0"/>
                <a:ea typeface="SimSun" panose="02010600030101010101" pitchFamily="2" charset="-122"/>
                <a:cs typeface="Times" panose="02020603050405020304" pitchFamily="18" charset="0"/>
              </a:rPr>
              <a:t>Born-Oppenheimer approximation</a:t>
            </a:r>
          </a:p>
        </p:txBody>
      </p:sp>
    </p:spTree>
    <p:extLst>
      <p:ext uri="{BB962C8B-B14F-4D97-AF65-F5344CB8AC3E}">
        <p14:creationId xmlns:p14="http://schemas.microsoft.com/office/powerpoint/2010/main" val="168485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E65BA2-E462-AA32-453D-EA8315C5D2D5}"/>
              </a:ext>
            </a:extLst>
          </p:cNvPr>
          <p:cNvSpPr>
            <a:spLocks noGrp="1"/>
          </p:cNvSpPr>
          <p:nvPr>
            <p:ph idx="1"/>
          </p:nvPr>
        </p:nvSpPr>
        <p:spPr/>
        <p:txBody>
          <a:bodyPr>
            <a:normAutofit/>
          </a:bodyPr>
          <a:lstStyle/>
          <a:p>
            <a:r>
              <a:rPr lang="en-US" sz="2000" dirty="0">
                <a:solidFill>
                  <a:srgbClr val="202122"/>
                </a:solidFill>
                <a:latin typeface="Times" panose="02020603050405020304" pitchFamily="18" charset="0"/>
                <a:cs typeface="Times" panose="02020603050405020304" pitchFamily="18" charset="0"/>
              </a:rPr>
              <a:t>NVE (micro-canonical ensemble): potential energy and kinetic energy can be converted into each other.</a:t>
            </a:r>
          </a:p>
          <a:p>
            <a:r>
              <a:rPr lang="en-US" sz="2000" dirty="0">
                <a:solidFill>
                  <a:srgbClr val="202122"/>
                </a:solidFill>
                <a:latin typeface="Times" panose="02020603050405020304" pitchFamily="18" charset="0"/>
                <a:cs typeface="Times" panose="02020603050405020304" pitchFamily="18" charset="0"/>
              </a:rPr>
              <a:t>NVT (canonical ensemble): give or get energy from a big heat source, but the temperature keeps, can be used to learn a local area of a big system. </a:t>
            </a:r>
          </a:p>
          <a:p>
            <a:r>
              <a:rPr lang="en-US" sz="2000" dirty="0">
                <a:solidFill>
                  <a:srgbClr val="202122"/>
                </a:solidFill>
                <a:latin typeface="Times" panose="02020603050405020304" pitchFamily="18" charset="0"/>
                <a:cs typeface="Times" panose="02020603050405020304" pitchFamily="18" charset="0"/>
              </a:rPr>
              <a:t>NPT: relax the system to keep the pressure</a:t>
            </a:r>
          </a:p>
          <a:p>
            <a:r>
              <a:rPr lang="en-US" sz="2000" dirty="0">
                <a:solidFill>
                  <a:srgbClr val="202122"/>
                </a:solidFill>
                <a:latin typeface="Times" panose="02020603050405020304" pitchFamily="18" charset="0"/>
                <a:cs typeface="Times" panose="02020603050405020304" pitchFamily="18" charset="0"/>
              </a:rPr>
              <a:t>µVT(</a:t>
            </a:r>
            <a:r>
              <a:rPr lang="en-US" sz="2000" dirty="0">
                <a:solidFill>
                  <a:srgbClr val="FF0000"/>
                </a:solidFill>
                <a:latin typeface="Times" panose="02020603050405020304" pitchFamily="18" charset="0"/>
                <a:cs typeface="Times" panose="02020603050405020304" pitchFamily="18" charset="0"/>
              </a:rPr>
              <a:t>GCE</a:t>
            </a:r>
            <a:r>
              <a:rPr lang="en-US" sz="2000" dirty="0">
                <a:solidFill>
                  <a:srgbClr val="202122"/>
                </a:solidFill>
                <a:latin typeface="Times" panose="02020603050405020304" pitchFamily="18" charset="0"/>
                <a:cs typeface="Times" panose="02020603050405020304" pitchFamily="18" charset="0"/>
              </a:rPr>
              <a:t>): allow the particle change, but since the system needs to get equilibrium, the chemical potential needs to be kept.</a:t>
            </a:r>
          </a:p>
          <a:p>
            <a:endParaRPr lang="en-US" sz="2000" dirty="0">
              <a:solidFill>
                <a:srgbClr val="202122"/>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14068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7F207B-AA80-409F-E2E3-B15FF37EC108}"/>
              </a:ext>
            </a:extLst>
          </p:cNvPr>
          <p:cNvSpPr txBox="1"/>
          <p:nvPr/>
        </p:nvSpPr>
        <p:spPr>
          <a:xfrm>
            <a:off x="217283" y="99588"/>
            <a:ext cx="3518912"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xx: 1, </a:t>
            </a:r>
            <a:r>
              <a:rPr lang="en-US" dirty="0" err="1">
                <a:latin typeface="Times" panose="02020603050405020304" pitchFamily="18" charset="0"/>
                <a:cs typeface="Times" panose="02020603050405020304" pitchFamily="18" charset="0"/>
              </a:rPr>
              <a:t>yy</a:t>
            </a:r>
            <a:r>
              <a:rPr lang="en-US" dirty="0">
                <a:latin typeface="Times" panose="02020603050405020304" pitchFamily="18" charset="0"/>
                <a:cs typeface="Times" panose="02020603050405020304" pitchFamily="18" charset="0"/>
              </a:rPr>
              <a:t>: 2, </a:t>
            </a:r>
            <a:r>
              <a:rPr lang="en-US" dirty="0" err="1">
                <a:latin typeface="Times" panose="02020603050405020304" pitchFamily="18" charset="0"/>
                <a:cs typeface="Times" panose="02020603050405020304" pitchFamily="18" charset="0"/>
              </a:rPr>
              <a:t>zz</a:t>
            </a:r>
            <a:r>
              <a:rPr lang="en-US" dirty="0">
                <a:latin typeface="Times" panose="02020603050405020304" pitchFamily="18" charset="0"/>
                <a:cs typeface="Times" panose="02020603050405020304" pitchFamily="18" charset="0"/>
              </a:rPr>
              <a:t>: 3, </a:t>
            </a:r>
            <a:r>
              <a:rPr lang="en-US" dirty="0" err="1">
                <a:latin typeface="Times" panose="02020603050405020304" pitchFamily="18" charset="0"/>
                <a:cs typeface="Times" panose="02020603050405020304" pitchFamily="18" charset="0"/>
              </a:rPr>
              <a:t>yz</a:t>
            </a:r>
            <a:r>
              <a:rPr lang="en-US" dirty="0">
                <a:latin typeface="Times" panose="02020603050405020304" pitchFamily="18" charset="0"/>
                <a:cs typeface="Times" panose="02020603050405020304" pitchFamily="18" charset="0"/>
              </a:rPr>
              <a:t>: 4, </a:t>
            </a:r>
            <a:r>
              <a:rPr lang="en-US" dirty="0" err="1">
                <a:latin typeface="Times" panose="02020603050405020304" pitchFamily="18" charset="0"/>
                <a:cs typeface="Times" panose="02020603050405020304" pitchFamily="18" charset="0"/>
              </a:rPr>
              <a:t>xz</a:t>
            </a:r>
            <a:r>
              <a:rPr lang="en-US" dirty="0">
                <a:latin typeface="Times" panose="02020603050405020304" pitchFamily="18" charset="0"/>
                <a:cs typeface="Times" panose="02020603050405020304" pitchFamily="18" charset="0"/>
              </a:rPr>
              <a:t>: 5, </a:t>
            </a:r>
            <a:r>
              <a:rPr lang="en-US" dirty="0" err="1">
                <a:latin typeface="Times" panose="02020603050405020304" pitchFamily="18" charset="0"/>
                <a:cs typeface="Times" panose="02020603050405020304" pitchFamily="18" charset="0"/>
              </a:rPr>
              <a:t>xy</a:t>
            </a:r>
            <a:r>
              <a:rPr lang="en-US" dirty="0">
                <a:latin typeface="Times" panose="02020603050405020304" pitchFamily="18" charset="0"/>
                <a:cs typeface="Times" panose="02020603050405020304" pitchFamily="18" charset="0"/>
              </a:rPr>
              <a:t>: 6</a:t>
            </a:r>
          </a:p>
        </p:txBody>
      </p:sp>
      <p:pic>
        <p:nvPicPr>
          <p:cNvPr id="6" name="Picture 5">
            <a:extLst>
              <a:ext uri="{FF2B5EF4-FFF2-40B4-BE49-F238E27FC236}">
                <a16:creationId xmlns:a16="http://schemas.microsoft.com/office/drawing/2014/main" id="{0F449376-D0B9-C5C7-9703-2BED69717BAC}"/>
              </a:ext>
            </a:extLst>
          </p:cNvPr>
          <p:cNvPicPr>
            <a:picLocks noChangeAspect="1"/>
          </p:cNvPicPr>
          <p:nvPr/>
        </p:nvPicPr>
        <p:blipFill>
          <a:blip r:embed="rId2"/>
          <a:stretch>
            <a:fillRect/>
          </a:stretch>
        </p:blipFill>
        <p:spPr>
          <a:xfrm>
            <a:off x="4033837" y="544717"/>
            <a:ext cx="4124325" cy="1676400"/>
          </a:xfrm>
          <a:prstGeom prst="rect">
            <a:avLst/>
          </a:prstGeom>
        </p:spPr>
      </p:pic>
      <p:sp>
        <p:nvSpPr>
          <p:cNvPr id="7" name="TextBox 6">
            <a:extLst>
              <a:ext uri="{FF2B5EF4-FFF2-40B4-BE49-F238E27FC236}">
                <a16:creationId xmlns:a16="http://schemas.microsoft.com/office/drawing/2014/main" id="{304B5C61-61BE-13D8-2DF3-9A51789ABA9D}"/>
              </a:ext>
            </a:extLst>
          </p:cNvPr>
          <p:cNvSpPr txBox="1"/>
          <p:nvPr/>
        </p:nvSpPr>
        <p:spPr>
          <a:xfrm>
            <a:off x="217283" y="2453489"/>
            <a:ext cx="7482626"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In bcc cells, because of the symmetry, only C11, </a:t>
            </a:r>
            <a:r>
              <a:rPr lang="en-US" altLang="zh-CN" dirty="0">
                <a:latin typeface="Times" panose="02020603050405020304" pitchFamily="18" charset="0"/>
                <a:cs typeface="Times" panose="02020603050405020304" pitchFamily="18" charset="0"/>
              </a:rPr>
              <a:t>C12 and C44 are independent</a:t>
            </a:r>
            <a:endParaRPr lang="en-US" dirty="0">
              <a:latin typeface="Times" panose="02020603050405020304" pitchFamily="18" charset="0"/>
              <a:cs typeface="Times" panose="02020603050405020304" pitchFamily="18" charset="0"/>
            </a:endParaRPr>
          </a:p>
        </p:txBody>
      </p:sp>
      <p:sp>
        <p:nvSpPr>
          <p:cNvPr id="8" name="TextBox 7">
            <a:extLst>
              <a:ext uri="{FF2B5EF4-FFF2-40B4-BE49-F238E27FC236}">
                <a16:creationId xmlns:a16="http://schemas.microsoft.com/office/drawing/2014/main" id="{1872F445-707A-3782-3B29-3EFC4A353904}"/>
              </a:ext>
            </a:extLst>
          </p:cNvPr>
          <p:cNvSpPr txBox="1"/>
          <p:nvPr/>
        </p:nvSpPr>
        <p:spPr>
          <a:xfrm>
            <a:off x="263253" y="3327552"/>
            <a:ext cx="6156301" cy="369332"/>
          </a:xfrm>
          <a:prstGeom prst="rect">
            <a:avLst/>
          </a:prstGeom>
          <a:noFill/>
        </p:spPr>
        <p:txBody>
          <a:bodyPr wrap="none" rtlCol="0">
            <a:spAutoFit/>
          </a:bodyPr>
          <a:lstStyle>
            <a:defPPr>
              <a:defRPr lang="en-US"/>
            </a:defPPr>
          </a:lstStyle>
          <a:p>
            <a:r>
              <a:rPr lang="nn-NO" dirty="0">
                <a:latin typeface="Times" panose="02020603050405020304" pitchFamily="18" charset="0"/>
                <a:cs typeface="Times" panose="02020603050405020304" pitchFamily="18" charset="0"/>
              </a:rPr>
              <a:t>9KV​=(C11​+C22​+C33​)+2(C12​+C23​+C31​)=3C11+6C12 (in bcc)</a:t>
            </a:r>
            <a:endParaRPr lang="en-US" dirty="0">
              <a:latin typeface="Times" panose="02020603050405020304" pitchFamily="18" charset="0"/>
              <a:cs typeface="Times" panose="02020603050405020304" pitchFamily="18" charset="0"/>
            </a:endParaRPr>
          </a:p>
        </p:txBody>
      </p:sp>
      <p:sp>
        <p:nvSpPr>
          <p:cNvPr id="9" name="TextBox 8">
            <a:extLst>
              <a:ext uri="{FF2B5EF4-FFF2-40B4-BE49-F238E27FC236}">
                <a16:creationId xmlns:a16="http://schemas.microsoft.com/office/drawing/2014/main" id="{A817E28D-87A0-3F1B-731A-3F00295DC915}"/>
              </a:ext>
            </a:extLst>
          </p:cNvPr>
          <p:cNvSpPr txBox="1"/>
          <p:nvPr/>
        </p:nvSpPr>
        <p:spPr>
          <a:xfrm>
            <a:off x="217283" y="2958220"/>
            <a:ext cx="2811732"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Bulk modulus Voigt average</a:t>
            </a:r>
          </a:p>
        </p:txBody>
      </p:sp>
      <p:sp>
        <p:nvSpPr>
          <p:cNvPr id="10" name="TextBox 9">
            <a:extLst>
              <a:ext uri="{FF2B5EF4-FFF2-40B4-BE49-F238E27FC236}">
                <a16:creationId xmlns:a16="http://schemas.microsoft.com/office/drawing/2014/main" id="{54583030-07FF-F192-21DE-703B318AB52E}"/>
              </a:ext>
            </a:extLst>
          </p:cNvPr>
          <p:cNvSpPr txBox="1"/>
          <p:nvPr/>
        </p:nvSpPr>
        <p:spPr>
          <a:xfrm>
            <a:off x="217283" y="3832283"/>
            <a:ext cx="2903102"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Shear modulus Voigt average</a:t>
            </a:r>
          </a:p>
        </p:txBody>
      </p:sp>
      <p:sp>
        <p:nvSpPr>
          <p:cNvPr id="11" name="TextBox 10">
            <a:extLst>
              <a:ext uri="{FF2B5EF4-FFF2-40B4-BE49-F238E27FC236}">
                <a16:creationId xmlns:a16="http://schemas.microsoft.com/office/drawing/2014/main" id="{A3F8EBDB-2279-6764-C916-7A9011B5E477}"/>
              </a:ext>
            </a:extLst>
          </p:cNvPr>
          <p:cNvSpPr txBox="1"/>
          <p:nvPr/>
        </p:nvSpPr>
        <p:spPr>
          <a:xfrm>
            <a:off x="217283" y="4337014"/>
            <a:ext cx="7950061" cy="369332"/>
          </a:xfrm>
          <a:prstGeom prst="rect">
            <a:avLst/>
          </a:prstGeom>
          <a:noFill/>
        </p:spPr>
        <p:txBody>
          <a:bodyPr wrap="none" rtlCol="0">
            <a:spAutoFit/>
          </a:bodyPr>
          <a:lstStyle>
            <a:defPPr>
              <a:defRPr lang="en-US"/>
            </a:defPPr>
          </a:lstStyle>
          <a:p>
            <a:r>
              <a:rPr lang="en-US" dirty="0">
                <a:latin typeface="Times" panose="02020603050405020304" pitchFamily="18" charset="0"/>
                <a:cs typeface="Times" panose="02020603050405020304" pitchFamily="18" charset="0"/>
              </a:rPr>
              <a:t>15GV​=(C11+C22+C33)−(C12​+C23​+C31​)+3(C44​+C55​+C66​) = 3C11 -3C12+9C44</a:t>
            </a:r>
          </a:p>
        </p:txBody>
      </p:sp>
    </p:spTree>
    <p:extLst>
      <p:ext uri="{BB962C8B-B14F-4D97-AF65-F5344CB8AC3E}">
        <p14:creationId xmlns:p14="http://schemas.microsoft.com/office/powerpoint/2010/main" val="733113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AD758D-2FD1-14A9-EA97-70164A603F82}"/>
              </a:ext>
            </a:extLst>
          </p:cNvPr>
          <p:cNvPicPr>
            <a:picLocks noChangeAspect="1"/>
          </p:cNvPicPr>
          <p:nvPr/>
        </p:nvPicPr>
        <p:blipFill>
          <a:blip r:embed="rId2"/>
          <a:stretch>
            <a:fillRect/>
          </a:stretch>
        </p:blipFill>
        <p:spPr>
          <a:xfrm>
            <a:off x="438540" y="852407"/>
            <a:ext cx="4935894" cy="6005593"/>
          </a:xfrm>
          <a:prstGeom prst="rect">
            <a:avLst/>
          </a:prstGeom>
        </p:spPr>
      </p:pic>
      <p:pic>
        <p:nvPicPr>
          <p:cNvPr id="7" name="Picture 6">
            <a:extLst>
              <a:ext uri="{FF2B5EF4-FFF2-40B4-BE49-F238E27FC236}">
                <a16:creationId xmlns:a16="http://schemas.microsoft.com/office/drawing/2014/main" id="{48DFAD31-D6D0-EF95-B803-4495D7C07C14}"/>
              </a:ext>
            </a:extLst>
          </p:cNvPr>
          <p:cNvPicPr>
            <a:picLocks noChangeAspect="1"/>
          </p:cNvPicPr>
          <p:nvPr/>
        </p:nvPicPr>
        <p:blipFill>
          <a:blip r:embed="rId3"/>
          <a:stretch>
            <a:fillRect/>
          </a:stretch>
        </p:blipFill>
        <p:spPr>
          <a:xfrm>
            <a:off x="5970710" y="951651"/>
            <a:ext cx="5536198" cy="3171353"/>
          </a:xfrm>
          <a:prstGeom prst="rect">
            <a:avLst/>
          </a:prstGeom>
        </p:spPr>
      </p:pic>
      <p:sp>
        <p:nvSpPr>
          <p:cNvPr id="8" name="TextBox 7">
            <a:extLst>
              <a:ext uri="{FF2B5EF4-FFF2-40B4-BE49-F238E27FC236}">
                <a16:creationId xmlns:a16="http://schemas.microsoft.com/office/drawing/2014/main" id="{C4A9E5D7-B5A2-27FF-22AD-367708E35149}"/>
              </a:ext>
            </a:extLst>
          </p:cNvPr>
          <p:cNvSpPr txBox="1"/>
          <p:nvPr/>
        </p:nvSpPr>
        <p:spPr>
          <a:xfrm>
            <a:off x="307818" y="226337"/>
            <a:ext cx="5438605"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Backup slide: details of cluster expansion methodology</a:t>
            </a:r>
          </a:p>
        </p:txBody>
      </p:sp>
      <p:grpSp>
        <p:nvGrpSpPr>
          <p:cNvPr id="2" name="Group 1">
            <a:extLst>
              <a:ext uri="{FF2B5EF4-FFF2-40B4-BE49-F238E27FC236}">
                <a16:creationId xmlns:a16="http://schemas.microsoft.com/office/drawing/2014/main" id="{44560BCC-823F-D64D-F085-5DBEC5EC63A3}"/>
              </a:ext>
            </a:extLst>
          </p:cNvPr>
          <p:cNvGrpSpPr/>
          <p:nvPr/>
        </p:nvGrpSpPr>
        <p:grpSpPr>
          <a:xfrm>
            <a:off x="4137434" y="4813318"/>
            <a:ext cx="3453473" cy="261610"/>
            <a:chOff x="4137434" y="4857654"/>
            <a:chExt cx="3453473" cy="261610"/>
          </a:xfrm>
        </p:grpSpPr>
        <p:cxnSp>
          <p:nvCxnSpPr>
            <p:cNvPr id="10" name="Straight Arrow Connector 9">
              <a:extLst>
                <a:ext uri="{FF2B5EF4-FFF2-40B4-BE49-F238E27FC236}">
                  <a16:creationId xmlns:a16="http://schemas.microsoft.com/office/drawing/2014/main" id="{69D42986-753C-3A09-AEEC-352358DBDA58}"/>
                </a:ext>
              </a:extLst>
            </p:cNvPr>
            <p:cNvCxnSpPr>
              <a:cxnSpLocks/>
            </p:cNvCxnSpPr>
            <p:nvPr/>
          </p:nvCxnSpPr>
          <p:spPr>
            <a:xfrm flipH="1">
              <a:off x="4137434" y="4988459"/>
              <a:ext cx="715223"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92DF9AD0-99B8-B9C0-005A-AB0336CD06D9}"/>
                </a:ext>
              </a:extLst>
            </p:cNvPr>
            <p:cNvSpPr txBox="1"/>
            <p:nvPr/>
          </p:nvSpPr>
          <p:spPr>
            <a:xfrm>
              <a:off x="4852657" y="4857654"/>
              <a:ext cx="2738250" cy="261610"/>
            </a:xfrm>
            <a:prstGeom prst="rect">
              <a:avLst/>
            </a:prstGeom>
            <a:noFill/>
            <a:ln>
              <a:solidFill>
                <a:srgbClr val="FF0000"/>
              </a:solidFill>
            </a:ln>
          </p:spPr>
          <p:txBody>
            <a:bodyPr wrap="none" rtlCol="0">
              <a:spAutoFit/>
            </a:bodyPr>
            <a:lstStyle>
              <a:defPPr>
                <a:defRPr lang="en-US"/>
              </a:defPPr>
              <a:lvl1pPr>
                <a:defRPr>
                  <a:latin typeface="Times" panose="02020603050405020304" pitchFamily="18" charset="0"/>
                  <a:cs typeface="Times" panose="02020603050405020304" pitchFamily="18" charset="0"/>
                </a:defRPr>
              </a:lvl1pPr>
            </a:lstStyle>
            <a:p>
              <a:r>
                <a:rPr lang="en-US" sz="1100" b="1" dirty="0">
                  <a:solidFill>
                    <a:srgbClr val="FF0000"/>
                  </a:solidFill>
                </a:rPr>
                <a:t>Controls the accuracy of cluster expansion</a:t>
              </a:r>
            </a:p>
          </p:txBody>
        </p:sp>
      </p:grpSp>
      <p:cxnSp>
        <p:nvCxnSpPr>
          <p:cNvPr id="14" name="Straight Arrow Connector 13">
            <a:extLst>
              <a:ext uri="{FF2B5EF4-FFF2-40B4-BE49-F238E27FC236}">
                <a16:creationId xmlns:a16="http://schemas.microsoft.com/office/drawing/2014/main" id="{3D9D0066-E71E-296F-D6EF-559B83F5723B}"/>
              </a:ext>
            </a:extLst>
          </p:cNvPr>
          <p:cNvCxnSpPr>
            <a:cxnSpLocks/>
          </p:cNvCxnSpPr>
          <p:nvPr/>
        </p:nvCxnSpPr>
        <p:spPr>
          <a:xfrm flipV="1">
            <a:off x="8926717" y="3947311"/>
            <a:ext cx="0" cy="16305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4232597-FA25-F23D-EC59-0EE2D6D650A5}"/>
              </a:ext>
            </a:extLst>
          </p:cNvPr>
          <p:cNvSpPr txBox="1"/>
          <p:nvPr/>
        </p:nvSpPr>
        <p:spPr>
          <a:xfrm>
            <a:off x="6644369" y="5577875"/>
            <a:ext cx="5109091" cy="261610"/>
          </a:xfrm>
          <a:prstGeom prst="rect">
            <a:avLst/>
          </a:prstGeom>
          <a:noFill/>
          <a:ln>
            <a:solidFill>
              <a:srgbClr val="FF0000"/>
            </a:solidFill>
          </a:ln>
        </p:spPr>
        <p:txBody>
          <a:bodyPr wrap="none" rtlCol="0">
            <a:spAutoFit/>
          </a:bodyPr>
          <a:lstStyle>
            <a:defPPr>
              <a:defRPr lang="en-US"/>
            </a:defPPr>
            <a:lvl1pPr>
              <a:defRPr sz="1100" b="1">
                <a:solidFill>
                  <a:srgbClr val="FF0000"/>
                </a:solidFill>
                <a:latin typeface="Times" panose="02020603050405020304" pitchFamily="18" charset="0"/>
                <a:cs typeface="Times" panose="02020603050405020304" pitchFamily="18" charset="0"/>
              </a:defRPr>
            </a:lvl1pPr>
          </a:lstStyle>
          <a:p>
            <a:r>
              <a:rPr lang="en-US" dirty="0"/>
              <a:t>To have the minimum configuration for the selected temperature </a:t>
            </a:r>
            <a:r>
              <a:rPr lang="en-US"/>
              <a:t>and composition</a:t>
            </a:r>
            <a:endParaRPr lang="en-US" dirty="0"/>
          </a:p>
        </p:txBody>
      </p:sp>
      <p:sp>
        <p:nvSpPr>
          <p:cNvPr id="17" name="TextBox 16">
            <a:extLst>
              <a:ext uri="{FF2B5EF4-FFF2-40B4-BE49-F238E27FC236}">
                <a16:creationId xmlns:a16="http://schemas.microsoft.com/office/drawing/2014/main" id="{C1F4AD85-A1D3-12ED-B346-5E85DDEC38DE}"/>
              </a:ext>
            </a:extLst>
          </p:cNvPr>
          <p:cNvSpPr txBox="1"/>
          <p:nvPr/>
        </p:nvSpPr>
        <p:spPr>
          <a:xfrm>
            <a:off x="4556540" y="1138024"/>
            <a:ext cx="1414170" cy="261610"/>
          </a:xfrm>
          <a:prstGeom prst="rect">
            <a:avLst/>
          </a:prstGeom>
          <a:noFill/>
          <a:ln>
            <a:solidFill>
              <a:srgbClr val="FF0000"/>
            </a:solidFill>
          </a:ln>
        </p:spPr>
        <p:txBody>
          <a:bodyPr wrap="none" rtlCol="0">
            <a:spAutoFit/>
          </a:bodyPr>
          <a:lstStyle>
            <a:defPPr>
              <a:defRPr lang="en-US"/>
            </a:defPPr>
            <a:lvl1pPr>
              <a:defRPr sz="1100" b="1">
                <a:solidFill>
                  <a:srgbClr val="FF0000"/>
                </a:solidFill>
                <a:latin typeface="Times" panose="02020603050405020304" pitchFamily="18" charset="0"/>
                <a:cs typeface="Times" panose="02020603050405020304" pitchFamily="18" charset="0"/>
              </a:defRPr>
            </a:lvl1pPr>
          </a:lstStyle>
          <a:p>
            <a:r>
              <a:rPr lang="en-US" altLang="zh-CN" dirty="0"/>
              <a:t>m can be found here</a:t>
            </a:r>
            <a:endParaRPr lang="en-US" dirty="0"/>
          </a:p>
        </p:txBody>
      </p:sp>
      <p:sp>
        <p:nvSpPr>
          <p:cNvPr id="18" name="TextBox 17">
            <a:extLst>
              <a:ext uri="{FF2B5EF4-FFF2-40B4-BE49-F238E27FC236}">
                <a16:creationId xmlns:a16="http://schemas.microsoft.com/office/drawing/2014/main" id="{CB55C4C7-9244-7477-7146-50C6CDE0EE55}"/>
              </a:ext>
            </a:extLst>
          </p:cNvPr>
          <p:cNvSpPr txBox="1"/>
          <p:nvPr/>
        </p:nvSpPr>
        <p:spPr>
          <a:xfrm>
            <a:off x="1612950" y="4500983"/>
            <a:ext cx="1414170" cy="261610"/>
          </a:xfrm>
          <a:prstGeom prst="rect">
            <a:avLst/>
          </a:prstGeom>
          <a:noFill/>
          <a:ln>
            <a:solidFill>
              <a:srgbClr val="FF0000"/>
            </a:solidFill>
          </a:ln>
        </p:spPr>
        <p:txBody>
          <a:bodyPr wrap="none" rtlCol="0">
            <a:spAutoFit/>
          </a:bodyPr>
          <a:lstStyle>
            <a:defPPr>
              <a:defRPr lang="en-US"/>
            </a:defPPr>
            <a:lvl1pPr>
              <a:defRPr sz="1100" b="1">
                <a:solidFill>
                  <a:srgbClr val="FF0000"/>
                </a:solidFill>
                <a:latin typeface="Times" panose="02020603050405020304" pitchFamily="18" charset="0"/>
                <a:cs typeface="Times" panose="02020603050405020304" pitchFamily="18" charset="0"/>
              </a:defRPr>
            </a:lvl1pPr>
          </a:lstStyle>
          <a:p>
            <a:r>
              <a:rPr lang="en-US" altLang="zh-CN" dirty="0"/>
              <a:t>J can be found here</a:t>
            </a: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1424EB6-66B4-0185-A4B3-5B155411FEED}"/>
                  </a:ext>
                </a:extLst>
              </p:cNvPr>
              <p:cNvSpPr txBox="1"/>
              <p:nvPr/>
            </p:nvSpPr>
            <p:spPr>
              <a:xfrm>
                <a:off x="4258402" y="5704854"/>
                <a:ext cx="1414170" cy="261610"/>
              </a:xfrm>
              <a:prstGeom prst="rect">
                <a:avLst/>
              </a:prstGeom>
              <a:noFill/>
              <a:ln>
                <a:solidFill>
                  <a:srgbClr val="FF0000"/>
                </a:solidFill>
              </a:ln>
            </p:spPr>
            <p:txBody>
              <a:bodyPr wrap="none" rtlCol="0">
                <a:spAutoFit/>
              </a:bodyPr>
              <a:lstStyle>
                <a:defPPr>
                  <a:defRPr lang="en-US"/>
                </a:defPPr>
                <a:lvl1pPr>
                  <a:defRPr sz="1100" b="1">
                    <a:solidFill>
                      <a:srgbClr val="FF0000"/>
                    </a:solidFill>
                    <a:latin typeface="Times" panose="02020603050405020304" pitchFamily="18" charset="0"/>
                    <a:cs typeface="Times" panose="02020603050405020304" pitchFamily="18" charset="0"/>
                  </a:defRPr>
                </a:lvl1pPr>
              </a:lstStyle>
              <a:p>
                <a14:m>
                  <m:oMath xmlns:m="http://schemas.openxmlformats.org/officeDocument/2006/math">
                    <m:r>
                      <a:rPr lang="en-US" i="1" smtClean="0">
                        <a:latin typeface="Cambria Math" panose="02040503050406030204" pitchFamily="18" charset="0"/>
                      </a:rPr>
                      <m:t>𝛤</m:t>
                    </m:r>
                  </m:oMath>
                </a14:m>
                <a:r>
                  <a:rPr lang="en-US" altLang="zh-CN" dirty="0"/>
                  <a:t> can be found here</a:t>
                </a:r>
                <a:endParaRPr lang="en-US" dirty="0"/>
              </a:p>
            </p:txBody>
          </p:sp>
        </mc:Choice>
        <mc:Fallback xmlns="">
          <p:sp>
            <p:nvSpPr>
              <p:cNvPr id="19" name="TextBox 18">
                <a:extLst>
                  <a:ext uri="{FF2B5EF4-FFF2-40B4-BE49-F238E27FC236}">
                    <a16:creationId xmlns:a16="http://schemas.microsoft.com/office/drawing/2014/main" id="{31424EB6-66B4-0185-A4B3-5B155411FEED}"/>
                  </a:ext>
                </a:extLst>
              </p:cNvPr>
              <p:cNvSpPr txBox="1">
                <a:spLocks noRot="1" noChangeAspect="1" noMove="1" noResize="1" noEditPoints="1" noAdjustHandles="1" noChangeArrowheads="1" noChangeShapeType="1" noTextEdit="1"/>
              </p:cNvSpPr>
              <p:nvPr/>
            </p:nvSpPr>
            <p:spPr>
              <a:xfrm>
                <a:off x="4258402" y="5704854"/>
                <a:ext cx="1414170" cy="261610"/>
              </a:xfrm>
              <a:prstGeom prst="rect">
                <a:avLst/>
              </a:prstGeom>
              <a:blipFill>
                <a:blip r:embed="rId4"/>
                <a:stretch>
                  <a:fillRect b="-13333"/>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B3E0176-C3DC-B1A1-5479-37558FCF8C44}"/>
                  </a:ext>
                </a:extLst>
              </p:cNvPr>
              <p:cNvSpPr txBox="1"/>
              <p:nvPr/>
            </p:nvSpPr>
            <p:spPr>
              <a:xfrm>
                <a:off x="5786674" y="112359"/>
                <a:ext cx="6097508" cy="764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r>
                            <a:rPr lang="en-US" i="1">
                              <a:latin typeface="Cambria Math" panose="02040503050406030204" pitchFamily="18" charset="0"/>
                            </a:rPr>
                            <m:t>𝐻</m:t>
                          </m:r>
                        </m:e>
                        <m:sub>
                          <m:r>
                            <a:rPr lang="en-US" i="1">
                              <a:latin typeface="Cambria Math" panose="02040503050406030204" pitchFamily="18" charset="0"/>
                            </a:rPr>
                            <m:t>𝑚𝑖𝑥</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𝑖</m:t>
                              </m:r>
                            </m:e>
                          </m:acc>
                        </m:e>
                      </m:d>
                      <m:r>
                        <a:rPr lang="en-US">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𝜔</m:t>
                          </m:r>
                        </m:sub>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𝜔</m:t>
                              </m:r>
                            </m:sub>
                          </m:sSub>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𝜔</m:t>
                              </m:r>
                            </m:sub>
                          </m:sSub>
                          <m:r>
                            <a:rPr lang="en-US">
                              <a:latin typeface="Cambria Math" panose="02040503050406030204" pitchFamily="18" charset="0"/>
                            </a:rPr>
                            <m:t>&lt;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𝛤</m:t>
                                  </m:r>
                                </m:e>
                                <m:sub>
                                  <m:r>
                                    <a:rPr lang="en-US" i="1">
                                      <a:latin typeface="Cambria Math" panose="02040503050406030204" pitchFamily="18" charset="0"/>
                                    </a:rPr>
                                    <m:t>𝜔</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𝑖</m:t>
                                      </m:r>
                                    </m:e>
                                  </m:acc>
                                </m:e>
                              </m:d>
                              <m:r>
                                <a:rPr lang="en-US">
                                  <a:latin typeface="Cambria Math" panose="02040503050406030204" pitchFamily="18" charset="0"/>
                                </a:rPr>
                                <m:t>&gt;</m:t>
                              </m:r>
                            </m:e>
                            <m:sub>
                              <m:r>
                                <a:rPr lang="en-US" i="1">
                                  <a:latin typeface="Cambria Math" panose="02040503050406030204" pitchFamily="18" charset="0"/>
                                </a:rPr>
                                <m:t>𝜔</m:t>
                              </m:r>
                            </m:sub>
                          </m:sSub>
                        </m:e>
                      </m:nary>
                    </m:oMath>
                  </m:oMathPara>
                </a14:m>
                <a:endParaRPr lang="en-US" dirty="0"/>
              </a:p>
            </p:txBody>
          </p:sp>
        </mc:Choice>
        <mc:Fallback xmlns="">
          <p:sp>
            <p:nvSpPr>
              <p:cNvPr id="20" name="TextBox 19">
                <a:extLst>
                  <a:ext uri="{FF2B5EF4-FFF2-40B4-BE49-F238E27FC236}">
                    <a16:creationId xmlns:a16="http://schemas.microsoft.com/office/drawing/2014/main" id="{3B3E0176-C3DC-B1A1-5479-37558FCF8C44}"/>
                  </a:ext>
                </a:extLst>
              </p:cNvPr>
              <p:cNvSpPr txBox="1">
                <a:spLocks noRot="1" noChangeAspect="1" noMove="1" noResize="1" noEditPoints="1" noAdjustHandles="1" noChangeArrowheads="1" noChangeShapeType="1" noTextEdit="1"/>
              </p:cNvSpPr>
              <p:nvPr/>
            </p:nvSpPr>
            <p:spPr>
              <a:xfrm>
                <a:off x="5786674" y="112359"/>
                <a:ext cx="6097508" cy="76405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7427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D4BB-C812-9A01-831F-2E55FC2940C7}"/>
              </a:ext>
            </a:extLst>
          </p:cNvPr>
          <p:cNvSpPr>
            <a:spLocks noGrp="1"/>
          </p:cNvSpPr>
          <p:nvPr>
            <p:ph type="title"/>
          </p:nvPr>
        </p:nvSpPr>
        <p:spPr>
          <a:xfrm>
            <a:off x="720505" y="-243909"/>
            <a:ext cx="10515600" cy="1325563"/>
          </a:xfrm>
          <a:noFill/>
        </p:spPr>
        <p:txBody>
          <a:bodyPr vert="horz" wrap="none" lIns="91440" tIns="45720" rIns="91440" bIns="45720" rtlCol="0" anchor="ctr">
            <a:spAutoFit/>
          </a:bodyPr>
          <a:lstStyle/>
          <a:p>
            <a:pPr algn="ctr"/>
            <a:r>
              <a:rPr lang="en-US" sz="2400" b="1" dirty="0">
                <a:solidFill>
                  <a:srgbClr val="000000"/>
                </a:solidFill>
                <a:latin typeface="Times" panose="02020603050405020304" pitchFamily="18" charset="0"/>
                <a:ea typeface="SimSun" panose="02010600030101010101" pitchFamily="2" charset="-122"/>
                <a:cs typeface="Times" panose="02020603050405020304" pitchFamily="18" charset="0"/>
              </a:rPr>
              <a:t>Multiscale modeling</a:t>
            </a:r>
          </a:p>
        </p:txBody>
      </p:sp>
      <p:pic>
        <p:nvPicPr>
          <p:cNvPr id="5" name="Content Placeholder 4">
            <a:extLst>
              <a:ext uri="{FF2B5EF4-FFF2-40B4-BE49-F238E27FC236}">
                <a16:creationId xmlns:a16="http://schemas.microsoft.com/office/drawing/2014/main" id="{540FA297-DB68-372C-FDF8-B6FB6F8142AE}"/>
              </a:ext>
            </a:extLst>
          </p:cNvPr>
          <p:cNvPicPr>
            <a:picLocks noGrp="1" noChangeAspect="1"/>
          </p:cNvPicPr>
          <p:nvPr>
            <p:ph idx="1"/>
          </p:nvPr>
        </p:nvPicPr>
        <p:blipFill>
          <a:blip r:embed="rId2"/>
          <a:stretch>
            <a:fillRect/>
          </a:stretch>
        </p:blipFill>
        <p:spPr>
          <a:xfrm>
            <a:off x="1838561" y="1212779"/>
            <a:ext cx="8209156" cy="4952631"/>
          </a:xfrm>
        </p:spPr>
      </p:pic>
      <p:sp>
        <p:nvSpPr>
          <p:cNvPr id="6" name="Oval 5">
            <a:extLst>
              <a:ext uri="{FF2B5EF4-FFF2-40B4-BE49-F238E27FC236}">
                <a16:creationId xmlns:a16="http://schemas.microsoft.com/office/drawing/2014/main" id="{1B901B3F-3694-A8C2-0D92-34765974C21D}"/>
              </a:ext>
            </a:extLst>
          </p:cNvPr>
          <p:cNvSpPr/>
          <p:nvPr/>
        </p:nvSpPr>
        <p:spPr>
          <a:xfrm>
            <a:off x="3793402" y="4997512"/>
            <a:ext cx="1452379" cy="7444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latin typeface="Times" panose="02020603050405020304" pitchFamily="18" charset="0"/>
                <a:ea typeface="SimSun" panose="02010600030101010101" pitchFamily="2" charset="-122"/>
                <a:cs typeface="Times" panose="02020603050405020304" pitchFamily="18" charset="0"/>
              </a:rPr>
              <a:t>Metropolis Monte Carlo </a:t>
            </a:r>
          </a:p>
        </p:txBody>
      </p:sp>
    </p:spTree>
    <p:extLst>
      <p:ext uri="{BB962C8B-B14F-4D97-AF65-F5344CB8AC3E}">
        <p14:creationId xmlns:p14="http://schemas.microsoft.com/office/powerpoint/2010/main" val="321602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9469-1D54-665D-CA09-75A6B8D8017D}"/>
              </a:ext>
            </a:extLst>
          </p:cNvPr>
          <p:cNvSpPr>
            <a:spLocks noGrp="1"/>
          </p:cNvSpPr>
          <p:nvPr>
            <p:ph type="title"/>
          </p:nvPr>
        </p:nvSpPr>
        <p:spPr>
          <a:xfrm>
            <a:off x="4753324" y="217886"/>
            <a:ext cx="2685351" cy="341632"/>
          </a:xfrm>
          <a:noFill/>
        </p:spPr>
        <p:txBody>
          <a:bodyPr vert="horz" wrap="none" lIns="91440" tIns="45720" rIns="91440" bIns="45720" rtlCol="0" anchor="ctr">
            <a:spAutoFit/>
          </a:bodyPr>
          <a:lstStyle/>
          <a:p>
            <a:pPr algn="ctr"/>
            <a:r>
              <a:rPr lang="en-US" sz="2400" b="1" dirty="0">
                <a:solidFill>
                  <a:srgbClr val="000000"/>
                </a:solidFill>
                <a:latin typeface="Times" panose="02020603050405020304" pitchFamily="18" charset="0"/>
                <a:ea typeface="SimSun" panose="02010600030101010101" pitchFamily="2" charset="-122"/>
                <a:cs typeface="Times" panose="02020603050405020304" pitchFamily="18" charset="0"/>
              </a:rPr>
              <a:t>Density functional theory</a:t>
            </a:r>
          </a:p>
        </p:txBody>
      </p:sp>
      <p:sp>
        <p:nvSpPr>
          <p:cNvPr id="4" name="TextBox 3">
            <a:extLst>
              <a:ext uri="{FF2B5EF4-FFF2-40B4-BE49-F238E27FC236}">
                <a16:creationId xmlns:a16="http://schemas.microsoft.com/office/drawing/2014/main" id="{C7A7E7B4-0247-1005-DE48-E9EBBAD71E53}"/>
              </a:ext>
            </a:extLst>
          </p:cNvPr>
          <p:cNvSpPr txBox="1"/>
          <p:nvPr/>
        </p:nvSpPr>
        <p:spPr>
          <a:xfrm>
            <a:off x="4962732" y="559518"/>
            <a:ext cx="2105063" cy="276999"/>
          </a:xfrm>
          <a:prstGeom prst="rect">
            <a:avLst/>
          </a:prstGeom>
          <a:noFill/>
        </p:spPr>
        <p:txBody>
          <a:bodyPr wrap="none" rtlCol="0">
            <a:spAutoFit/>
          </a:bodyPr>
          <a:lstStyle>
            <a:defPPr>
              <a:defRPr lang="en-US"/>
            </a:defPPr>
            <a:lvl1pPr>
              <a:defRPr sz="1200" b="0">
                <a:latin typeface="Times New Roman" panose="02020603050405020304" pitchFamily="18" charset="0"/>
                <a:cs typeface="Times New Roman" panose="02020603050405020304" pitchFamily="18" charset="0"/>
              </a:defRPr>
            </a:lvl1pPr>
          </a:lstStyle>
          <a:p>
            <a:r>
              <a:rPr lang="en-US" dirty="0">
                <a:latin typeface="Times" panose="02020603050405020304" pitchFamily="18" charset="0"/>
                <a:cs typeface="Times" panose="02020603050405020304" pitchFamily="18" charset="0"/>
              </a:rPr>
              <a:t>Ground-state electron structure</a:t>
            </a:r>
          </a:p>
        </p:txBody>
      </p:sp>
      <p:pic>
        <p:nvPicPr>
          <p:cNvPr id="6" name="Picture 5">
            <a:extLst>
              <a:ext uri="{FF2B5EF4-FFF2-40B4-BE49-F238E27FC236}">
                <a16:creationId xmlns:a16="http://schemas.microsoft.com/office/drawing/2014/main" id="{6A8E3DA6-9027-D11A-F001-9D25A2B6BF11}"/>
              </a:ext>
            </a:extLst>
          </p:cNvPr>
          <p:cNvPicPr>
            <a:picLocks noChangeAspect="1"/>
          </p:cNvPicPr>
          <p:nvPr/>
        </p:nvPicPr>
        <p:blipFill>
          <a:blip r:embed="rId2"/>
          <a:stretch>
            <a:fillRect/>
          </a:stretch>
        </p:blipFill>
        <p:spPr>
          <a:xfrm>
            <a:off x="7453702" y="918225"/>
            <a:ext cx="4019550" cy="5143500"/>
          </a:xfrm>
          <a:prstGeom prst="rect">
            <a:avLst/>
          </a:prstGeom>
        </p:spPr>
      </p:pic>
      <p:sp>
        <p:nvSpPr>
          <p:cNvPr id="7" name="TextBox 6">
            <a:extLst>
              <a:ext uri="{FF2B5EF4-FFF2-40B4-BE49-F238E27FC236}">
                <a16:creationId xmlns:a16="http://schemas.microsoft.com/office/drawing/2014/main" id="{84635131-2865-36AB-2D58-3DF3A4FC11ED}"/>
              </a:ext>
            </a:extLst>
          </p:cNvPr>
          <p:cNvSpPr txBox="1"/>
          <p:nvPr/>
        </p:nvSpPr>
        <p:spPr>
          <a:xfrm>
            <a:off x="0" y="6644516"/>
            <a:ext cx="2345514" cy="215444"/>
          </a:xfrm>
          <a:prstGeom prst="rect">
            <a:avLst/>
          </a:prstGeom>
          <a:noFill/>
        </p:spPr>
        <p:txBody>
          <a:bodyPr wrap="none" rtlCol="0">
            <a:spAutoFit/>
          </a:bodyPr>
          <a:lstStyle>
            <a:defPPr>
              <a:defRPr lang="en-US"/>
            </a:defPPr>
            <a:lvl1pPr>
              <a:defRPr sz="800" b="0" i="1">
                <a:solidFill>
                  <a:srgbClr val="222222"/>
                </a:solidFill>
                <a:effectLst/>
                <a:latin typeface="Arial" panose="020B0604020202020204" pitchFamily="34" charset="0"/>
              </a:defRPr>
            </a:lvl1pPr>
            <a:lvl2pPr>
              <a:defRPr/>
            </a:lvl2pPr>
            <a:lvl3pPr>
              <a:defRPr/>
            </a:lvl3pPr>
            <a:lvl4pPr>
              <a:defRPr/>
            </a:lvl4pPr>
            <a:lvl5pPr>
              <a:defRPr/>
            </a:lvl5pPr>
            <a:lvl6pPr>
              <a:defRPr/>
            </a:lvl6pPr>
            <a:lvl7pPr>
              <a:defRPr/>
            </a:lvl7pPr>
            <a:lvl8pPr>
              <a:defRPr/>
            </a:lvl8pPr>
            <a:lvl9pPr>
              <a:defRPr/>
            </a:lvl9pPr>
          </a:lstStyle>
          <a:p>
            <a:r>
              <a:rPr lang="en-US" dirty="0">
                <a:latin typeface="Times" panose="02020603050405020304" pitchFamily="18" charset="0"/>
                <a:cs typeface="Times" panose="02020603050405020304" pitchFamily="18" charset="0"/>
              </a:rPr>
              <a:t>https://www.iue.tuwien.ac.at/phd/goes/dissse14</a:t>
            </a:r>
            <a:r>
              <a:rPr lang="en-US">
                <a:latin typeface="Times" panose="02020603050405020304" pitchFamily="18" charset="0"/>
                <a:cs typeface="Times" panose="02020603050405020304" pitchFamily="18" charset="0"/>
              </a:rPr>
              <a:t>.html</a:t>
            </a:r>
            <a:endParaRPr lang="en-US" dirty="0">
              <a:latin typeface="Times" panose="02020603050405020304" pitchFamily="18" charset="0"/>
              <a:cs typeface="Times" panose="02020603050405020304" pitchFamily="18" charset="0"/>
            </a:endParaRPr>
          </a:p>
        </p:txBody>
      </p:sp>
      <p:grpSp>
        <p:nvGrpSpPr>
          <p:cNvPr id="3" name="Group 2">
            <a:extLst>
              <a:ext uri="{FF2B5EF4-FFF2-40B4-BE49-F238E27FC236}">
                <a16:creationId xmlns:a16="http://schemas.microsoft.com/office/drawing/2014/main" id="{2EB03BCC-B15E-0FA8-546D-B119E80F66FC}"/>
              </a:ext>
            </a:extLst>
          </p:cNvPr>
          <p:cNvGrpSpPr/>
          <p:nvPr/>
        </p:nvGrpSpPr>
        <p:grpSpPr>
          <a:xfrm>
            <a:off x="1353434" y="1455124"/>
            <a:ext cx="4285552" cy="4801863"/>
            <a:chOff x="6423375" y="1274054"/>
            <a:chExt cx="4285552" cy="4801863"/>
          </a:xfrm>
        </p:grpSpPr>
        <p:pic>
          <p:nvPicPr>
            <p:cNvPr id="16" name="Picture 15">
              <a:extLst>
                <a:ext uri="{FF2B5EF4-FFF2-40B4-BE49-F238E27FC236}">
                  <a16:creationId xmlns:a16="http://schemas.microsoft.com/office/drawing/2014/main" id="{2D4803ED-7DCF-858F-9160-EDCAF90EA7F8}"/>
                </a:ext>
              </a:extLst>
            </p:cNvPr>
            <p:cNvPicPr>
              <a:picLocks noChangeAspect="1"/>
            </p:cNvPicPr>
            <p:nvPr/>
          </p:nvPicPr>
          <p:blipFill>
            <a:blip r:embed="rId3"/>
            <a:stretch>
              <a:fillRect/>
            </a:stretch>
          </p:blipFill>
          <p:spPr>
            <a:xfrm>
              <a:off x="6819476" y="1274054"/>
              <a:ext cx="2247900" cy="552450"/>
            </a:xfrm>
            <a:prstGeom prst="rect">
              <a:avLst/>
            </a:prstGeom>
          </p:spPr>
        </p:pic>
        <p:pic>
          <p:nvPicPr>
            <p:cNvPr id="17" name="Picture 16">
              <a:extLst>
                <a:ext uri="{FF2B5EF4-FFF2-40B4-BE49-F238E27FC236}">
                  <a16:creationId xmlns:a16="http://schemas.microsoft.com/office/drawing/2014/main" id="{24E21ED9-3893-F1C8-D40B-BB7A463F64E9}"/>
                </a:ext>
              </a:extLst>
            </p:cNvPr>
            <p:cNvPicPr>
              <a:picLocks noChangeAspect="1"/>
            </p:cNvPicPr>
            <p:nvPr/>
          </p:nvPicPr>
          <p:blipFill>
            <a:blip r:embed="rId4"/>
            <a:stretch>
              <a:fillRect/>
            </a:stretch>
          </p:blipFill>
          <p:spPr>
            <a:xfrm>
              <a:off x="6804575" y="1894533"/>
              <a:ext cx="3743325" cy="1257300"/>
            </a:xfrm>
            <a:prstGeom prst="rect">
              <a:avLst/>
            </a:prstGeom>
          </p:spPr>
        </p:pic>
        <p:pic>
          <p:nvPicPr>
            <p:cNvPr id="18" name="Picture 17">
              <a:extLst>
                <a:ext uri="{FF2B5EF4-FFF2-40B4-BE49-F238E27FC236}">
                  <a16:creationId xmlns:a16="http://schemas.microsoft.com/office/drawing/2014/main" id="{05C279A2-8C07-C250-D22B-4D578BAF8776}"/>
                </a:ext>
              </a:extLst>
            </p:cNvPr>
            <p:cNvPicPr>
              <a:picLocks noChangeAspect="1"/>
            </p:cNvPicPr>
            <p:nvPr/>
          </p:nvPicPr>
          <p:blipFill>
            <a:blip r:embed="rId5"/>
            <a:stretch>
              <a:fillRect/>
            </a:stretch>
          </p:blipFill>
          <p:spPr>
            <a:xfrm>
              <a:off x="6804575" y="3269239"/>
              <a:ext cx="2486025" cy="495300"/>
            </a:xfrm>
            <a:prstGeom prst="rect">
              <a:avLst/>
            </a:prstGeom>
          </p:spPr>
        </p:pic>
        <p:pic>
          <p:nvPicPr>
            <p:cNvPr id="19" name="Picture 18">
              <a:extLst>
                <a:ext uri="{FF2B5EF4-FFF2-40B4-BE49-F238E27FC236}">
                  <a16:creationId xmlns:a16="http://schemas.microsoft.com/office/drawing/2014/main" id="{AB4E0B22-AFC7-9FAC-FC32-9A58A6B92A5F}"/>
                </a:ext>
              </a:extLst>
            </p:cNvPr>
            <p:cNvPicPr>
              <a:picLocks noChangeAspect="1"/>
            </p:cNvPicPr>
            <p:nvPr/>
          </p:nvPicPr>
          <p:blipFill>
            <a:blip r:embed="rId6"/>
            <a:stretch>
              <a:fillRect/>
            </a:stretch>
          </p:blipFill>
          <p:spPr>
            <a:xfrm>
              <a:off x="8810201" y="2072799"/>
              <a:ext cx="257175" cy="314325"/>
            </a:xfrm>
            <a:prstGeom prst="rect">
              <a:avLst/>
            </a:prstGeom>
          </p:spPr>
        </p:pic>
        <p:pic>
          <p:nvPicPr>
            <p:cNvPr id="20" name="Picture 19">
              <a:extLst>
                <a:ext uri="{FF2B5EF4-FFF2-40B4-BE49-F238E27FC236}">
                  <a16:creationId xmlns:a16="http://schemas.microsoft.com/office/drawing/2014/main" id="{F9A40851-4DC6-53DD-8296-7FA7C202095F}"/>
                </a:ext>
              </a:extLst>
            </p:cNvPr>
            <p:cNvPicPr>
              <a:picLocks noChangeAspect="1"/>
            </p:cNvPicPr>
            <p:nvPr/>
          </p:nvPicPr>
          <p:blipFill>
            <a:blip r:embed="rId6"/>
            <a:stretch>
              <a:fillRect/>
            </a:stretch>
          </p:blipFill>
          <p:spPr>
            <a:xfrm>
              <a:off x="9256129" y="3242320"/>
              <a:ext cx="257175" cy="314325"/>
            </a:xfrm>
            <a:prstGeom prst="rect">
              <a:avLst/>
            </a:prstGeom>
          </p:spPr>
        </p:pic>
        <p:pic>
          <p:nvPicPr>
            <p:cNvPr id="21" name="Picture 20">
              <a:extLst>
                <a:ext uri="{FF2B5EF4-FFF2-40B4-BE49-F238E27FC236}">
                  <a16:creationId xmlns:a16="http://schemas.microsoft.com/office/drawing/2014/main" id="{99B9CFCB-03DF-11F6-DB8B-61D8DDA902AB}"/>
                </a:ext>
              </a:extLst>
            </p:cNvPr>
            <p:cNvPicPr>
              <a:picLocks noChangeAspect="1"/>
            </p:cNvPicPr>
            <p:nvPr/>
          </p:nvPicPr>
          <p:blipFill>
            <a:blip r:embed="rId7"/>
            <a:stretch>
              <a:fillRect/>
            </a:stretch>
          </p:blipFill>
          <p:spPr>
            <a:xfrm>
              <a:off x="6873951" y="5685392"/>
              <a:ext cx="2114550" cy="390525"/>
            </a:xfrm>
            <a:prstGeom prst="rect">
              <a:avLst/>
            </a:prstGeom>
          </p:spPr>
        </p:pic>
        <p:sp>
          <p:nvSpPr>
            <p:cNvPr id="22" name="TextBox 21">
              <a:extLst>
                <a:ext uri="{FF2B5EF4-FFF2-40B4-BE49-F238E27FC236}">
                  <a16:creationId xmlns:a16="http://schemas.microsoft.com/office/drawing/2014/main" id="{8EE11299-4CF8-A831-8DD5-5E027B268AC2}"/>
                </a:ext>
              </a:extLst>
            </p:cNvPr>
            <p:cNvSpPr txBox="1"/>
            <p:nvPr/>
          </p:nvSpPr>
          <p:spPr>
            <a:xfrm>
              <a:off x="6528497" y="4083702"/>
              <a:ext cx="4012947" cy="1444113"/>
            </a:xfrm>
            <a:prstGeom prst="rect">
              <a:avLst/>
            </a:prstGeom>
            <a:noFill/>
          </p:spPr>
          <p:txBody>
            <a:bodyPr wrap="square">
              <a:spAutoFit/>
            </a:bodyPr>
            <a:lstStyle/>
            <a:p>
              <a:pPr marL="342900" lvl="0" indent="-342900" algn="just">
                <a:lnSpc>
                  <a:spcPct val="150000"/>
                </a:lnSpc>
                <a:buFont typeface="+mj-lt"/>
                <a:buAutoNum type="arabicParenR"/>
              </a:pPr>
              <a:r>
                <a:rPr lang="en-US" sz="1200" dirty="0">
                  <a:solidFill>
                    <a:srgbClr val="000000"/>
                  </a:solidFill>
                  <a:effectLst/>
                  <a:latin typeface="Times" panose="02020603050405020304" pitchFamily="18" charset="0"/>
                  <a:ea typeface="SimSun" panose="02010600030101010101" pitchFamily="2" charset="-122"/>
                  <a:cs typeface="Times" panose="02020603050405020304" pitchFamily="18" charset="0"/>
                </a:rPr>
                <a:t>The ground-state electron density uniquely determines the electronic wavefunction.</a:t>
              </a:r>
              <a:endParaRPr lang="en-US" sz="1200" dirty="0">
                <a:effectLst/>
                <a:latin typeface="Times" panose="02020603050405020304" pitchFamily="18" charset="0"/>
                <a:ea typeface="SimSun" panose="02010600030101010101" pitchFamily="2" charset="-122"/>
                <a:cs typeface="Times" panose="02020603050405020304" pitchFamily="18" charset="0"/>
              </a:endParaRPr>
            </a:p>
            <a:p>
              <a:pPr marL="342900" indent="-342900" algn="just">
                <a:lnSpc>
                  <a:spcPct val="150000"/>
                </a:lnSpc>
                <a:buFont typeface="+mj-lt"/>
                <a:buAutoNum type="arabicParenR"/>
              </a:pPr>
              <a:r>
                <a:rPr lang="en-US" sz="1200" dirty="0">
                  <a:solidFill>
                    <a:srgbClr val="000000"/>
                  </a:solidFill>
                  <a:latin typeface="Times" panose="02020603050405020304" pitchFamily="18" charset="0"/>
                  <a:ea typeface="SimSun" panose="02010600030101010101" pitchFamily="2" charset="-122"/>
                  <a:cs typeface="Times" panose="02020603050405020304" pitchFamily="18" charset="0"/>
                </a:rPr>
                <a:t>The energy of an electron distribution can be described as a functional of the electron density, and this functional is a minimum ground-state density.</a:t>
              </a:r>
            </a:p>
          </p:txBody>
        </p:sp>
        <p:pic>
          <p:nvPicPr>
            <p:cNvPr id="23" name="Picture 22">
              <a:extLst>
                <a:ext uri="{FF2B5EF4-FFF2-40B4-BE49-F238E27FC236}">
                  <a16:creationId xmlns:a16="http://schemas.microsoft.com/office/drawing/2014/main" id="{B662434A-00B5-2486-BA0E-0E180B04AD43}"/>
                </a:ext>
              </a:extLst>
            </p:cNvPr>
            <p:cNvPicPr>
              <a:picLocks noChangeAspect="1"/>
            </p:cNvPicPr>
            <p:nvPr/>
          </p:nvPicPr>
          <p:blipFill>
            <a:blip r:embed="rId8"/>
            <a:stretch>
              <a:fillRect/>
            </a:stretch>
          </p:blipFill>
          <p:spPr>
            <a:xfrm>
              <a:off x="7931226" y="5726910"/>
              <a:ext cx="319088" cy="323850"/>
            </a:xfrm>
            <a:prstGeom prst="rect">
              <a:avLst/>
            </a:prstGeom>
            <a:ln>
              <a:noFill/>
            </a:ln>
          </p:spPr>
        </p:pic>
        <p:cxnSp>
          <p:nvCxnSpPr>
            <p:cNvPr id="24" name="Straight Arrow Connector 23">
              <a:extLst>
                <a:ext uri="{FF2B5EF4-FFF2-40B4-BE49-F238E27FC236}">
                  <a16:creationId xmlns:a16="http://schemas.microsoft.com/office/drawing/2014/main" id="{D4A68B64-E44B-F1A3-BDDC-660AF61706E0}"/>
                </a:ext>
              </a:extLst>
            </p:cNvPr>
            <p:cNvCxnSpPr>
              <a:cxnSpLocks/>
            </p:cNvCxnSpPr>
            <p:nvPr/>
          </p:nvCxnSpPr>
          <p:spPr>
            <a:xfrm>
              <a:off x="7931226" y="5856623"/>
              <a:ext cx="319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A97E0D4-B223-17D1-9F97-B66BEE4025DD}"/>
                </a:ext>
              </a:extLst>
            </p:cNvPr>
            <p:cNvCxnSpPr/>
            <p:nvPr/>
          </p:nvCxnSpPr>
          <p:spPr>
            <a:xfrm flipH="1">
              <a:off x="7857562" y="5865676"/>
              <a:ext cx="352849"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4CD978C-68E1-A1A1-022F-B4BE0F76C2B0}"/>
                </a:ext>
              </a:extLst>
            </p:cNvPr>
            <p:cNvSpPr txBox="1"/>
            <p:nvPr/>
          </p:nvSpPr>
          <p:spPr>
            <a:xfrm>
              <a:off x="6423375" y="1678661"/>
              <a:ext cx="620683" cy="261610"/>
            </a:xfrm>
            <a:prstGeom prst="rect">
              <a:avLst/>
            </a:prstGeom>
            <a:noFill/>
          </p:spPr>
          <p:txBody>
            <a:bodyPr wrap="none" rtlCol="0">
              <a:spAutoFit/>
            </a:bodyPr>
            <a:lstStyle/>
            <a:p>
              <a:r>
                <a:rPr lang="en-US" sz="1100" b="1" dirty="0">
                  <a:solidFill>
                    <a:srgbClr val="FF0000"/>
                  </a:solidFill>
                  <a:latin typeface="Times" panose="02020603050405020304" pitchFamily="18" charset="0"/>
                  <a:cs typeface="Times" panose="02020603050405020304" pitchFamily="18" charset="0"/>
                </a:rPr>
                <a:t>Kinetic</a:t>
              </a:r>
            </a:p>
          </p:txBody>
        </p:sp>
        <p:sp>
          <p:nvSpPr>
            <p:cNvPr id="27" name="TextBox 26">
              <a:extLst>
                <a:ext uri="{FF2B5EF4-FFF2-40B4-BE49-F238E27FC236}">
                  <a16:creationId xmlns:a16="http://schemas.microsoft.com/office/drawing/2014/main" id="{277DB378-FBAB-15FF-22E2-8ABC3DAB2A9B}"/>
                </a:ext>
              </a:extLst>
            </p:cNvPr>
            <p:cNvSpPr txBox="1"/>
            <p:nvPr/>
          </p:nvSpPr>
          <p:spPr>
            <a:xfrm>
              <a:off x="6423375" y="2319648"/>
              <a:ext cx="2565126" cy="261610"/>
            </a:xfrm>
            <a:prstGeom prst="rect">
              <a:avLst/>
            </a:prstGeom>
            <a:noFill/>
          </p:spPr>
          <p:txBody>
            <a:bodyPr wrap="none" rtlCol="0">
              <a:spAutoFit/>
            </a:bodyPr>
            <a:lstStyle/>
            <a:p>
              <a:r>
                <a:rPr lang="en-US" sz="1100" b="1" dirty="0">
                  <a:solidFill>
                    <a:srgbClr val="FF0000"/>
                  </a:solidFill>
                  <a:latin typeface="Times" panose="02020603050405020304" pitchFamily="18" charset="0"/>
                  <a:cs typeface="Times" panose="02020603050405020304" pitchFamily="18" charset="0"/>
                </a:rPr>
                <a:t>Interaction potential (electron-electron)</a:t>
              </a:r>
            </a:p>
          </p:txBody>
        </p:sp>
        <p:sp>
          <p:nvSpPr>
            <p:cNvPr id="28" name="TextBox 27">
              <a:extLst>
                <a:ext uri="{FF2B5EF4-FFF2-40B4-BE49-F238E27FC236}">
                  <a16:creationId xmlns:a16="http://schemas.microsoft.com/office/drawing/2014/main" id="{CD114DF5-BFCB-E754-9E92-EE5238C74AEB}"/>
                </a:ext>
              </a:extLst>
            </p:cNvPr>
            <p:cNvSpPr txBox="1"/>
            <p:nvPr/>
          </p:nvSpPr>
          <p:spPr>
            <a:xfrm>
              <a:off x="6429788" y="3073849"/>
              <a:ext cx="1274708" cy="261610"/>
            </a:xfrm>
            <a:prstGeom prst="rect">
              <a:avLst/>
            </a:prstGeom>
            <a:noFill/>
          </p:spPr>
          <p:txBody>
            <a:bodyPr wrap="none" rtlCol="0">
              <a:spAutoFit/>
            </a:bodyPr>
            <a:lstStyle/>
            <a:p>
              <a:r>
                <a:rPr lang="en-US" sz="1100" b="1" dirty="0">
                  <a:solidFill>
                    <a:srgbClr val="FF0000"/>
                  </a:solidFill>
                  <a:latin typeface="Times" panose="02020603050405020304" pitchFamily="18" charset="0"/>
                  <a:cs typeface="Times" panose="02020603050405020304" pitchFamily="18" charset="0"/>
                </a:rPr>
                <a:t>External potential</a:t>
              </a:r>
            </a:p>
          </p:txBody>
        </p:sp>
        <p:sp>
          <p:nvSpPr>
            <p:cNvPr id="29" name="Rectangle 28">
              <a:extLst>
                <a:ext uri="{FF2B5EF4-FFF2-40B4-BE49-F238E27FC236}">
                  <a16:creationId xmlns:a16="http://schemas.microsoft.com/office/drawing/2014/main" id="{57C1A865-4919-EC58-CA72-64108C50FB02}"/>
                </a:ext>
              </a:extLst>
            </p:cNvPr>
            <p:cNvSpPr/>
            <p:nvPr/>
          </p:nvSpPr>
          <p:spPr>
            <a:xfrm>
              <a:off x="6482098" y="1700398"/>
              <a:ext cx="4226829" cy="13816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panose="02020603050405020304" pitchFamily="18" charset="0"/>
                <a:cs typeface="Times" panose="02020603050405020304" pitchFamily="18" charset="0"/>
              </a:endParaRPr>
            </a:p>
          </p:txBody>
        </p:sp>
        <p:sp>
          <p:nvSpPr>
            <p:cNvPr id="30" name="TextBox 29">
              <a:extLst>
                <a:ext uri="{FF2B5EF4-FFF2-40B4-BE49-F238E27FC236}">
                  <a16:creationId xmlns:a16="http://schemas.microsoft.com/office/drawing/2014/main" id="{36590221-EBA4-BC00-BF3C-C4F57CA6837A}"/>
                </a:ext>
              </a:extLst>
            </p:cNvPr>
            <p:cNvSpPr txBox="1"/>
            <p:nvPr/>
          </p:nvSpPr>
          <p:spPr>
            <a:xfrm>
              <a:off x="9256129" y="1940271"/>
              <a:ext cx="1133644" cy="369332"/>
            </a:xfrm>
            <a:prstGeom prst="rect">
              <a:avLst/>
            </a:prstGeom>
            <a:noFill/>
          </p:spPr>
          <p:txBody>
            <a:bodyPr wrap="none" rtlCol="0">
              <a:spAutoFit/>
            </a:bodyPr>
            <a:lstStyle/>
            <a:p>
              <a:r>
                <a:rPr lang="en-US" b="1" dirty="0">
                  <a:solidFill>
                    <a:schemeClr val="accent2">
                      <a:lumMod val="75000"/>
                    </a:schemeClr>
                  </a:solidFill>
                  <a:latin typeface="Times" panose="02020603050405020304" pitchFamily="18" charset="0"/>
                  <a:cs typeface="Times" panose="02020603050405020304" pitchFamily="18" charset="0"/>
                </a:rPr>
                <a:t>Universal</a:t>
              </a:r>
            </a:p>
          </p:txBody>
        </p:sp>
      </p:grpSp>
      <p:sp>
        <p:nvSpPr>
          <p:cNvPr id="5" name="TextBox 4">
            <a:extLst>
              <a:ext uri="{FF2B5EF4-FFF2-40B4-BE49-F238E27FC236}">
                <a16:creationId xmlns:a16="http://schemas.microsoft.com/office/drawing/2014/main" id="{74CC9110-8F8B-D052-B5FF-530641FBB359}"/>
              </a:ext>
            </a:extLst>
          </p:cNvPr>
          <p:cNvSpPr txBox="1"/>
          <p:nvPr/>
        </p:nvSpPr>
        <p:spPr>
          <a:xfrm>
            <a:off x="2509629" y="3903752"/>
            <a:ext cx="1933734" cy="369332"/>
          </a:xfrm>
          <a:prstGeom prst="rect">
            <a:avLst/>
          </a:prstGeom>
          <a:noFill/>
        </p:spPr>
        <p:txBody>
          <a:bodyPr wrap="none" rtlCol="0">
            <a:spAutoFit/>
          </a:bodyPr>
          <a:lstStyle/>
          <a:p>
            <a:r>
              <a:rPr lang="en-US" dirty="0">
                <a:solidFill>
                  <a:srgbClr val="0070C0"/>
                </a:solidFill>
                <a:latin typeface="Times" panose="02020603050405020304" pitchFamily="18" charset="0"/>
                <a:cs typeface="Times" panose="02020603050405020304" pitchFamily="18" charset="0"/>
              </a:rPr>
              <a:t>Kohn-Sham theory</a:t>
            </a:r>
          </a:p>
        </p:txBody>
      </p:sp>
    </p:spTree>
    <p:extLst>
      <p:ext uri="{BB962C8B-B14F-4D97-AF65-F5344CB8AC3E}">
        <p14:creationId xmlns:p14="http://schemas.microsoft.com/office/powerpoint/2010/main" val="279526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7A5D02-2C04-C84D-BA4E-EEE9D988FE0A}"/>
              </a:ext>
            </a:extLst>
          </p:cNvPr>
          <p:cNvSpPr>
            <a:spLocks noGrp="1"/>
          </p:cNvSpPr>
          <p:nvPr>
            <p:ph type="title"/>
          </p:nvPr>
        </p:nvSpPr>
        <p:spPr>
          <a:xfrm>
            <a:off x="4012744" y="207800"/>
            <a:ext cx="4166525" cy="341632"/>
          </a:xfrm>
          <a:noFill/>
        </p:spPr>
        <p:txBody>
          <a:bodyPr vert="horz" wrap="none" lIns="91440" tIns="45720" rIns="91440" bIns="45720" rtlCol="0" anchor="ctr">
            <a:spAutoFit/>
          </a:bodyPr>
          <a:lstStyle/>
          <a:p>
            <a:pPr algn="ctr"/>
            <a:r>
              <a:rPr lang="fr-FR" sz="2400" b="1" dirty="0">
                <a:solidFill>
                  <a:srgbClr val="000000"/>
                </a:solidFill>
                <a:latin typeface="Times" panose="02020603050405020304" pitchFamily="18" charset="0"/>
                <a:ea typeface="SimSun" panose="02010600030101010101" pitchFamily="2" charset="-122"/>
                <a:cs typeface="Times" panose="02020603050405020304" pitchFamily="18" charset="0"/>
              </a:rPr>
              <a:t>Application </a:t>
            </a:r>
            <a:r>
              <a:rPr lang="fr-FR" sz="2400" b="1">
                <a:solidFill>
                  <a:srgbClr val="000000"/>
                </a:solidFill>
                <a:latin typeface="Times" panose="02020603050405020304" pitchFamily="18" charset="0"/>
                <a:ea typeface="SimSun" panose="02010600030101010101" pitchFamily="2" charset="-122"/>
                <a:cs typeface="Times" panose="02020603050405020304" pitchFamily="18" charset="0"/>
              </a:rPr>
              <a:t>of density functional theory </a:t>
            </a:r>
            <a:endParaRPr lang="en-US" sz="2400" b="1" dirty="0">
              <a:solidFill>
                <a:srgbClr val="000000"/>
              </a:solidFill>
              <a:latin typeface="Times" panose="02020603050405020304" pitchFamily="18" charset="0"/>
              <a:ea typeface="SimSun" panose="02010600030101010101" pitchFamily="2" charset="-122"/>
              <a:cs typeface="Times" panose="02020603050405020304" pitchFamily="18" charset="0"/>
            </a:endParaRPr>
          </a:p>
        </p:txBody>
      </p:sp>
      <p:pic>
        <p:nvPicPr>
          <p:cNvPr id="6" name="Picture 5">
            <a:extLst>
              <a:ext uri="{FF2B5EF4-FFF2-40B4-BE49-F238E27FC236}">
                <a16:creationId xmlns:a16="http://schemas.microsoft.com/office/drawing/2014/main" id="{FD71A165-B65E-8B24-75D3-F9B253679E3A}"/>
              </a:ext>
            </a:extLst>
          </p:cNvPr>
          <p:cNvPicPr>
            <a:picLocks noChangeAspect="1"/>
          </p:cNvPicPr>
          <p:nvPr/>
        </p:nvPicPr>
        <p:blipFill rotWithShape="1">
          <a:blip r:embed="rId2"/>
          <a:srcRect l="18503" t="15080" r="14037" b="16231"/>
          <a:stretch/>
        </p:blipFill>
        <p:spPr>
          <a:xfrm>
            <a:off x="8759063" y="2223654"/>
            <a:ext cx="3213980" cy="3141552"/>
          </a:xfrm>
          <a:prstGeom prst="rect">
            <a:avLst/>
          </a:prstGeom>
        </p:spPr>
      </p:pic>
      <p:sp>
        <p:nvSpPr>
          <p:cNvPr id="7" name="TextBox 6">
            <a:extLst>
              <a:ext uri="{FF2B5EF4-FFF2-40B4-BE49-F238E27FC236}">
                <a16:creationId xmlns:a16="http://schemas.microsoft.com/office/drawing/2014/main" id="{1DE4C2F1-2939-8CD2-9B50-0A4968AF555D}"/>
              </a:ext>
            </a:extLst>
          </p:cNvPr>
          <p:cNvSpPr txBox="1"/>
          <p:nvPr/>
        </p:nvSpPr>
        <p:spPr>
          <a:xfrm>
            <a:off x="688063" y="1499906"/>
            <a:ext cx="7879208" cy="3046988"/>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panose="02020603050405020304" pitchFamily="18" charset="0"/>
                <a:cs typeface="Times" panose="02020603050405020304" pitchFamily="18" charset="0"/>
              </a:rPr>
              <a:t>Study the energy of the system</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Solve the Kohn-sham equations and get the electron structure</a:t>
            </a:r>
          </a:p>
          <a:p>
            <a:endParaRPr lang="en-US"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US"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US"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US"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sz="2400" dirty="0">
                <a:latin typeface="Times" panose="02020603050405020304" pitchFamily="18" charset="0"/>
                <a:cs typeface="Times" panose="02020603050405020304" pitchFamily="18" charset="0"/>
              </a:rPr>
              <a:t>Study elastic properties</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VASP codes can apply a small strain to the system and calculate the resulting stress</a:t>
            </a:r>
          </a:p>
        </p:txBody>
      </p:sp>
      <p:pic>
        <p:nvPicPr>
          <p:cNvPr id="10" name="Picture 9">
            <a:extLst>
              <a:ext uri="{FF2B5EF4-FFF2-40B4-BE49-F238E27FC236}">
                <a16:creationId xmlns:a16="http://schemas.microsoft.com/office/drawing/2014/main" id="{797F2307-3BB9-3922-A235-CC18F13A8647}"/>
              </a:ext>
            </a:extLst>
          </p:cNvPr>
          <p:cNvPicPr>
            <a:picLocks noChangeAspect="1"/>
          </p:cNvPicPr>
          <p:nvPr/>
        </p:nvPicPr>
        <p:blipFill>
          <a:blip r:embed="rId3"/>
          <a:stretch>
            <a:fillRect/>
          </a:stretch>
        </p:blipFill>
        <p:spPr>
          <a:xfrm>
            <a:off x="688063" y="4612089"/>
            <a:ext cx="828675" cy="400050"/>
          </a:xfrm>
          <a:prstGeom prst="rect">
            <a:avLst/>
          </a:prstGeom>
        </p:spPr>
      </p:pic>
      <p:sp>
        <p:nvSpPr>
          <p:cNvPr id="11" name="TextBox 10">
            <a:extLst>
              <a:ext uri="{FF2B5EF4-FFF2-40B4-BE49-F238E27FC236}">
                <a16:creationId xmlns:a16="http://schemas.microsoft.com/office/drawing/2014/main" id="{FBD168A0-C870-E25B-0291-07ABD74B3BD5}"/>
              </a:ext>
            </a:extLst>
          </p:cNvPr>
          <p:cNvSpPr txBox="1"/>
          <p:nvPr/>
        </p:nvSpPr>
        <p:spPr>
          <a:xfrm>
            <a:off x="817829" y="6255945"/>
            <a:ext cx="10556341" cy="369332"/>
          </a:xfrm>
          <a:prstGeom prst="rect">
            <a:avLst/>
          </a:prstGeom>
          <a:noFill/>
        </p:spPr>
        <p:txBody>
          <a:bodyPr wrap="square" rtlCol="0">
            <a:spAutoFit/>
          </a:bodyPr>
          <a:lstStyle/>
          <a:p>
            <a:r>
              <a:rPr lang="en-US" b="1" dirty="0">
                <a:solidFill>
                  <a:srgbClr val="FF0000"/>
                </a:solidFill>
                <a:latin typeface="Times" panose="02020603050405020304" pitchFamily="18" charset="0"/>
                <a:cs typeface="Times" panose="02020603050405020304" pitchFamily="18" charset="0"/>
              </a:rPr>
              <a:t>The number of atoms is restricted (usually tens to hundreds) otherwise the cost will be super huge!</a:t>
            </a:r>
          </a:p>
        </p:txBody>
      </p:sp>
      <p:sp>
        <p:nvSpPr>
          <p:cNvPr id="5" name="TextBox 4">
            <a:extLst>
              <a:ext uri="{FF2B5EF4-FFF2-40B4-BE49-F238E27FC236}">
                <a16:creationId xmlns:a16="http://schemas.microsoft.com/office/drawing/2014/main" id="{FB688F77-B7D3-152F-5054-CF965FF98CEA}"/>
              </a:ext>
            </a:extLst>
          </p:cNvPr>
          <p:cNvSpPr txBox="1"/>
          <p:nvPr/>
        </p:nvSpPr>
        <p:spPr>
          <a:xfrm>
            <a:off x="8408176" y="1577323"/>
            <a:ext cx="3699850" cy="646331"/>
          </a:xfrm>
          <a:prstGeom prst="rect">
            <a:avLst/>
          </a:prstGeom>
          <a:noFill/>
        </p:spPr>
        <p:txBody>
          <a:bodyPr wrap="square" rtlCol="0">
            <a:spAutoFit/>
          </a:bodyPr>
          <a:lstStyle>
            <a:defPPr>
              <a:defRPr lang="en-US"/>
            </a:defPPr>
            <a:lvl1pPr>
              <a:defRPr>
                <a:latin typeface="Times" panose="02020603050405020304" pitchFamily="18" charset="0"/>
                <a:cs typeface="Times" panose="02020603050405020304" pitchFamily="18" charset="0"/>
              </a:defRPr>
            </a:lvl1pPr>
          </a:lstStyle>
          <a:p>
            <a:pPr algn="ctr"/>
            <a:r>
              <a:rPr lang="en-US" dirty="0"/>
              <a:t>The binding energy of an interstitial atom and a vacancy in W</a:t>
            </a:r>
          </a:p>
        </p:txBody>
      </p:sp>
    </p:spTree>
    <p:extLst>
      <p:ext uri="{BB962C8B-B14F-4D97-AF65-F5344CB8AC3E}">
        <p14:creationId xmlns:p14="http://schemas.microsoft.com/office/powerpoint/2010/main" val="301177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C26F-8D43-8000-9226-E5E125B6A399}"/>
              </a:ext>
            </a:extLst>
          </p:cNvPr>
          <p:cNvSpPr>
            <a:spLocks noGrp="1"/>
          </p:cNvSpPr>
          <p:nvPr>
            <p:ph type="title"/>
          </p:nvPr>
        </p:nvSpPr>
        <p:spPr>
          <a:xfrm>
            <a:off x="4454044" y="319147"/>
            <a:ext cx="3283912" cy="341632"/>
          </a:xfrm>
          <a:noFill/>
        </p:spPr>
        <p:txBody>
          <a:bodyPr vert="horz" wrap="none" lIns="91440" tIns="45720" rIns="91440" bIns="45720" rtlCol="0" anchor="ctr">
            <a:spAutoFit/>
          </a:bodyPr>
          <a:lstStyle/>
          <a:p>
            <a:pPr algn="ctr"/>
            <a:r>
              <a:rPr lang="en-US" sz="2400" b="1" dirty="0">
                <a:solidFill>
                  <a:srgbClr val="000000"/>
                </a:solidFill>
                <a:latin typeface="Times" panose="02020603050405020304" pitchFamily="18" charset="0"/>
                <a:ea typeface="SimSun" panose="02010600030101010101" pitchFamily="2" charset="-122"/>
                <a:cs typeface="Times" panose="02020603050405020304" pitchFamily="18" charset="0"/>
              </a:rPr>
              <a:t>Molecular dynamics simulation</a:t>
            </a:r>
          </a:p>
        </p:txBody>
      </p:sp>
      <p:grpSp>
        <p:nvGrpSpPr>
          <p:cNvPr id="4" name="Group 3">
            <a:extLst>
              <a:ext uri="{FF2B5EF4-FFF2-40B4-BE49-F238E27FC236}">
                <a16:creationId xmlns:a16="http://schemas.microsoft.com/office/drawing/2014/main" id="{E1C8F315-B4A5-BFE7-62F4-A3589A124B5E}"/>
              </a:ext>
            </a:extLst>
          </p:cNvPr>
          <p:cNvGrpSpPr/>
          <p:nvPr/>
        </p:nvGrpSpPr>
        <p:grpSpPr>
          <a:xfrm>
            <a:off x="691044" y="2173634"/>
            <a:ext cx="3616981" cy="3652396"/>
            <a:chOff x="130436" y="2024760"/>
            <a:chExt cx="3413099" cy="4366385"/>
          </a:xfrm>
        </p:grpSpPr>
        <p:sp>
          <p:nvSpPr>
            <p:cNvPr id="5" name="Rectangle: Rounded Corners 4">
              <a:extLst>
                <a:ext uri="{FF2B5EF4-FFF2-40B4-BE49-F238E27FC236}">
                  <a16:creationId xmlns:a16="http://schemas.microsoft.com/office/drawing/2014/main" id="{4AC756F8-483A-0C3A-B4CC-C4893CAFF50F}"/>
                </a:ext>
              </a:extLst>
            </p:cNvPr>
            <p:cNvSpPr/>
            <p:nvPr/>
          </p:nvSpPr>
          <p:spPr>
            <a:xfrm>
              <a:off x="913127" y="2024760"/>
              <a:ext cx="2199138" cy="550654"/>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Initial atomic model</a:t>
              </a:r>
            </a:p>
          </p:txBody>
        </p:sp>
        <p:sp>
          <p:nvSpPr>
            <p:cNvPr id="6" name="Rectangle: Rounded Corners 5">
              <a:extLst>
                <a:ext uri="{FF2B5EF4-FFF2-40B4-BE49-F238E27FC236}">
                  <a16:creationId xmlns:a16="http://schemas.microsoft.com/office/drawing/2014/main" id="{23B7D86E-031E-DDCB-9323-14DE65BF645A}"/>
                </a:ext>
              </a:extLst>
            </p:cNvPr>
            <p:cNvSpPr/>
            <p:nvPr/>
          </p:nvSpPr>
          <p:spPr>
            <a:xfrm>
              <a:off x="494537" y="3169884"/>
              <a:ext cx="3048998" cy="85684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Calculate molecular forces acting on each atom</a:t>
              </a:r>
            </a:p>
          </p:txBody>
        </p:sp>
        <p:sp>
          <p:nvSpPr>
            <p:cNvPr id="7" name="Rectangle: Rounded Corners 6">
              <a:extLst>
                <a:ext uri="{FF2B5EF4-FFF2-40B4-BE49-F238E27FC236}">
                  <a16:creationId xmlns:a16="http://schemas.microsoft.com/office/drawing/2014/main" id="{34CDD6A7-6234-51AF-B87F-760AF199AB44}"/>
                </a:ext>
              </a:extLst>
            </p:cNvPr>
            <p:cNvSpPr/>
            <p:nvPr/>
          </p:nvSpPr>
          <p:spPr>
            <a:xfrm>
              <a:off x="494537" y="4584002"/>
              <a:ext cx="3048998" cy="722208"/>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Move each atom according to those forces</a:t>
              </a:r>
            </a:p>
          </p:txBody>
        </p:sp>
        <p:sp>
          <p:nvSpPr>
            <p:cNvPr id="8" name="Rectangle: Rounded Corners 7">
              <a:extLst>
                <a:ext uri="{FF2B5EF4-FFF2-40B4-BE49-F238E27FC236}">
                  <a16:creationId xmlns:a16="http://schemas.microsoft.com/office/drawing/2014/main" id="{37FE3318-22F0-9C3F-3CDF-02FF5E192DA9}"/>
                </a:ext>
              </a:extLst>
            </p:cNvPr>
            <p:cNvSpPr/>
            <p:nvPr/>
          </p:nvSpPr>
          <p:spPr>
            <a:xfrm>
              <a:off x="494537" y="5846758"/>
              <a:ext cx="3048998" cy="544387"/>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Advance simulation time</a:t>
              </a:r>
            </a:p>
          </p:txBody>
        </p:sp>
        <p:cxnSp>
          <p:nvCxnSpPr>
            <p:cNvPr id="9" name="Straight Arrow Connector 8">
              <a:extLst>
                <a:ext uri="{FF2B5EF4-FFF2-40B4-BE49-F238E27FC236}">
                  <a16:creationId xmlns:a16="http://schemas.microsoft.com/office/drawing/2014/main" id="{9B5FD775-CA38-2486-4CB9-0860091A4DB9}"/>
                </a:ext>
              </a:extLst>
            </p:cNvPr>
            <p:cNvCxnSpPr>
              <a:cxnSpLocks/>
              <a:stCxn id="5" idx="2"/>
              <a:endCxn id="6" idx="0"/>
            </p:cNvCxnSpPr>
            <p:nvPr/>
          </p:nvCxnSpPr>
          <p:spPr>
            <a:xfrm>
              <a:off x="2012696" y="2575414"/>
              <a:ext cx="6340" cy="59447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8723D6A0-8197-5FAA-F2FA-7502676EC935}"/>
                </a:ext>
              </a:extLst>
            </p:cNvPr>
            <p:cNvCxnSpPr>
              <a:cxnSpLocks/>
              <a:stCxn id="6" idx="2"/>
              <a:endCxn id="7" idx="0"/>
            </p:cNvCxnSpPr>
            <p:nvPr/>
          </p:nvCxnSpPr>
          <p:spPr>
            <a:xfrm>
              <a:off x="2019036" y="4026724"/>
              <a:ext cx="0" cy="55727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785AD17-DC3B-74ED-FCF8-B70B3AEBC478}"/>
                </a:ext>
              </a:extLst>
            </p:cNvPr>
            <p:cNvCxnSpPr>
              <a:cxnSpLocks/>
              <a:stCxn id="7" idx="2"/>
              <a:endCxn id="8" idx="0"/>
            </p:cNvCxnSpPr>
            <p:nvPr/>
          </p:nvCxnSpPr>
          <p:spPr>
            <a:xfrm>
              <a:off x="2019036" y="5306210"/>
              <a:ext cx="0" cy="54054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26CF9574-A4DE-75E1-1D69-BD3FB8E26311}"/>
                </a:ext>
              </a:extLst>
            </p:cNvPr>
            <p:cNvCxnSpPr>
              <a:cxnSpLocks/>
              <a:endCxn id="6" idx="1"/>
            </p:cNvCxnSpPr>
            <p:nvPr/>
          </p:nvCxnSpPr>
          <p:spPr>
            <a:xfrm rot="5400000" flipH="1" flipV="1">
              <a:off x="-943312" y="4681104"/>
              <a:ext cx="2520649" cy="355049"/>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B4BEC07-3B30-E091-7DC3-7E48990C6032}"/>
                </a:ext>
              </a:extLst>
            </p:cNvPr>
            <p:cNvCxnSpPr>
              <a:cxnSpLocks/>
            </p:cNvCxnSpPr>
            <p:nvPr/>
          </p:nvCxnSpPr>
          <p:spPr>
            <a:xfrm flipH="1">
              <a:off x="130436" y="6118952"/>
              <a:ext cx="367200" cy="0"/>
            </a:xfrm>
            <a:prstGeom prst="line">
              <a:avLst/>
            </a:prstGeom>
            <a:ln w="25400"/>
          </p:spPr>
          <p:style>
            <a:lnRef idx="1">
              <a:schemeClr val="dk1"/>
            </a:lnRef>
            <a:fillRef idx="0">
              <a:schemeClr val="dk1"/>
            </a:fillRef>
            <a:effectRef idx="0">
              <a:schemeClr val="dk1"/>
            </a:effectRef>
            <a:fontRef idx="minor">
              <a:schemeClr val="tx1"/>
            </a:fontRef>
          </p:style>
        </p:cxnSp>
      </p:grpSp>
      <p:sp>
        <p:nvSpPr>
          <p:cNvPr id="14" name="TextBox 13">
            <a:extLst>
              <a:ext uri="{FF2B5EF4-FFF2-40B4-BE49-F238E27FC236}">
                <a16:creationId xmlns:a16="http://schemas.microsoft.com/office/drawing/2014/main" id="{A9DAAEF8-7EBD-394E-860B-CBB32F6BEBAD}"/>
              </a:ext>
            </a:extLst>
          </p:cNvPr>
          <p:cNvSpPr txBox="1"/>
          <p:nvPr/>
        </p:nvSpPr>
        <p:spPr>
          <a:xfrm>
            <a:off x="5046176" y="2943668"/>
            <a:ext cx="6826313" cy="304698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Initial configuration file (data file): include the number of atoms, the size of the sample, atom types, and the position of each atom.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Interatomic potential: describe the atom-atom interactions.</a:t>
            </a:r>
            <a:r>
              <a:rPr lang="en-US"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p>
          <a:p>
            <a:endParaRPr 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Input file: </a:t>
            </a:r>
            <a:r>
              <a:rPr 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contains various types of commands</a:t>
            </a:r>
          </a:p>
          <a:p>
            <a:pPr marL="285750" indent="-285750">
              <a:buFont typeface="Arial" panose="020B0604020202020204" pitchFamily="34" charset="0"/>
              <a:buChar char="•"/>
            </a:pPr>
            <a:r>
              <a:rPr 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System size and shape</a:t>
            </a:r>
          </a:p>
          <a:p>
            <a:pPr marL="285750" indent="-285750">
              <a:buFont typeface="Arial" panose="020B0604020202020204" pitchFamily="34" charset="0"/>
              <a:buChar char="•"/>
            </a:pPr>
            <a:r>
              <a:rPr 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Atom type definitions and positions</a:t>
            </a:r>
          </a:p>
          <a:p>
            <a:pPr marL="285750" indent="-285750">
              <a:buFont typeface="Arial" panose="020B0604020202020204" pitchFamily="34" charset="0"/>
              <a:buChar char="•"/>
            </a:pPr>
            <a:r>
              <a:rPr 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Force field or potential energy function parameters</a:t>
            </a:r>
          </a:p>
          <a:p>
            <a:pPr marL="285750" indent="-285750">
              <a:buFont typeface="Arial" panose="020B0604020202020204" pitchFamily="34" charset="0"/>
              <a:buChar char="•"/>
            </a:pPr>
            <a:r>
              <a:rPr 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Simulation settings and run time parameters</a:t>
            </a:r>
          </a:p>
          <a:p>
            <a:pPr marL="285750" indent="-285750">
              <a:buFont typeface="Arial" panose="020B0604020202020204" pitchFamily="34" charset="0"/>
              <a:buChar char="•"/>
            </a:pPr>
            <a:r>
              <a:rPr 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Thermodynamic or statistical measures to be computed</a:t>
            </a:r>
          </a:p>
          <a:p>
            <a:pPr marL="285750" indent="-285750">
              <a:buFont typeface="Arial" panose="020B0604020202020204" pitchFamily="34" charset="0"/>
              <a:buChar char="•"/>
            </a:pPr>
            <a:r>
              <a:rPr 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Output file specifications and data analysis commands.</a:t>
            </a:r>
          </a:p>
        </p:txBody>
      </p:sp>
      <p:sp>
        <p:nvSpPr>
          <p:cNvPr id="15" name="TextBox 14">
            <a:extLst>
              <a:ext uri="{FF2B5EF4-FFF2-40B4-BE49-F238E27FC236}">
                <a16:creationId xmlns:a16="http://schemas.microsoft.com/office/drawing/2014/main" id="{4043ED34-FE53-F1C1-0426-78CC57F967F1}"/>
              </a:ext>
            </a:extLst>
          </p:cNvPr>
          <p:cNvSpPr txBox="1"/>
          <p:nvPr/>
        </p:nvSpPr>
        <p:spPr>
          <a:xfrm>
            <a:off x="5334220" y="660779"/>
            <a:ext cx="1523559" cy="276999"/>
          </a:xfrm>
          <a:prstGeom prst="rect">
            <a:avLst/>
          </a:prstGeom>
          <a:noFill/>
        </p:spPr>
        <p:txBody>
          <a:bodyPr wrap="none" rtlCol="0">
            <a:spAutoFit/>
          </a:bodyPr>
          <a:lstStyle>
            <a:defPPr>
              <a:defRPr lang="en-US"/>
            </a:defPPr>
            <a:lvl1pPr>
              <a:defRPr sz="1200" b="1"/>
            </a:lvl1pPr>
          </a:lstStyle>
          <a:p>
            <a:r>
              <a:rPr lang="en-US" b="0" dirty="0">
                <a:latin typeface="Times New Roman" panose="02020603050405020304" pitchFamily="18" charset="0"/>
                <a:cs typeface="Times New Roman" panose="02020603050405020304" pitchFamily="18" charset="0"/>
              </a:rPr>
              <a:t>Trajectories of atoms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8B99922-3A59-5ECF-098F-0B5E2E94E158}"/>
                  </a:ext>
                </a:extLst>
              </p:cNvPr>
              <p:cNvSpPr txBox="1"/>
              <p:nvPr/>
            </p:nvSpPr>
            <p:spPr>
              <a:xfrm>
                <a:off x="7401397" y="2077663"/>
                <a:ext cx="1603772"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m:rPr>
                          <m:sty m:val="p"/>
                        </m:rP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E</m:t>
                          </m:r>
                        </m:e>
                        <m:sub>
                          <m:r>
                            <a:rPr lang="en-US" b="0" i="1" smtClean="0">
                              <a:latin typeface="Cambria Math" panose="02040503050406030204" pitchFamily="18" charset="0"/>
                              <a:ea typeface="Cambria Math" panose="02040503050406030204" pitchFamily="18" charset="0"/>
                            </a:rPr>
                            <m:t>𝑝𝑜𝑡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𝑚𝑎</m:t>
                      </m:r>
                    </m:oMath>
                  </m:oMathPara>
                </a14:m>
                <a:endParaRPr lang="en-US" dirty="0"/>
              </a:p>
            </p:txBody>
          </p:sp>
        </mc:Choice>
        <mc:Fallback xmlns="">
          <p:sp>
            <p:nvSpPr>
              <p:cNvPr id="16" name="TextBox 15">
                <a:extLst>
                  <a:ext uri="{FF2B5EF4-FFF2-40B4-BE49-F238E27FC236}">
                    <a16:creationId xmlns:a16="http://schemas.microsoft.com/office/drawing/2014/main" id="{88B99922-3A59-5ECF-098F-0B5E2E94E158}"/>
                  </a:ext>
                </a:extLst>
              </p:cNvPr>
              <p:cNvSpPr txBox="1">
                <a:spLocks noRot="1" noChangeAspect="1" noMove="1" noResize="1" noEditPoints="1" noAdjustHandles="1" noChangeArrowheads="1" noChangeShapeType="1" noTextEdit="1"/>
              </p:cNvSpPr>
              <p:nvPr/>
            </p:nvSpPr>
            <p:spPr>
              <a:xfrm>
                <a:off x="7401397" y="2077663"/>
                <a:ext cx="1603772" cy="390748"/>
              </a:xfrm>
              <a:prstGeom prst="rect">
                <a:avLst/>
              </a:prstGeom>
              <a:blipFill>
                <a:blip r:embed="rId3"/>
                <a:stretch>
                  <a:fillRect b="-6250"/>
                </a:stretch>
              </a:blipFill>
            </p:spPr>
            <p:txBody>
              <a:bodyPr/>
              <a:lstStyle/>
              <a:p>
                <a:r>
                  <a:rPr lang="en-US">
                    <a:noFill/>
                  </a:rPr>
                  <a:t> </a:t>
                </a:r>
              </a:p>
            </p:txBody>
          </p:sp>
        </mc:Fallback>
      </mc:AlternateContent>
    </p:spTree>
    <p:extLst>
      <p:ext uri="{BB962C8B-B14F-4D97-AF65-F5344CB8AC3E}">
        <p14:creationId xmlns:p14="http://schemas.microsoft.com/office/powerpoint/2010/main" val="1335760684"/>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55FE43-1574-3EF0-0FAB-6466B72811F8}"/>
              </a:ext>
            </a:extLst>
          </p:cNvPr>
          <p:cNvSpPr txBox="1"/>
          <p:nvPr/>
        </p:nvSpPr>
        <p:spPr>
          <a:xfrm>
            <a:off x="3936748" y="212639"/>
            <a:ext cx="4809971" cy="369332"/>
          </a:xfrm>
          <a:prstGeom prst="rect">
            <a:avLst/>
          </a:prstGeom>
          <a:noFill/>
        </p:spPr>
        <p:txBody>
          <a:bodyPr vert="horz" wrap="none" lIns="91440" tIns="45720" rIns="91440" bIns="45720" rtlCol="0" anchor="ctr">
            <a:spAutoFit/>
          </a:bodyPr>
          <a:lstStyle>
            <a:lvl1pPr algn="ctr">
              <a:lnSpc>
                <a:spcPct val="90000"/>
              </a:lnSpc>
              <a:spcBef>
                <a:spcPct val="0"/>
              </a:spcBef>
              <a:buNone/>
              <a:defRPr sz="2400" b="1">
                <a:solidFill>
                  <a:srgbClr val="000000"/>
                </a:solidFill>
                <a:latin typeface="Times" panose="02020603050405020304" pitchFamily="18" charset="0"/>
                <a:ea typeface="SimSun" panose="02010600030101010101" pitchFamily="2" charset="-122"/>
                <a:cs typeface="Times" panose="02020603050405020304" pitchFamily="18" charset="0"/>
              </a:defRPr>
            </a:lvl1pPr>
          </a:lstStyle>
          <a:p>
            <a:r>
              <a:rPr lang="en-US" dirty="0"/>
              <a:t>Application of molecular dynamics simulation</a:t>
            </a:r>
          </a:p>
        </p:txBody>
      </p:sp>
      <p:sp>
        <p:nvSpPr>
          <p:cNvPr id="5" name="TextBox 4">
            <a:extLst>
              <a:ext uri="{FF2B5EF4-FFF2-40B4-BE49-F238E27FC236}">
                <a16:creationId xmlns:a16="http://schemas.microsoft.com/office/drawing/2014/main" id="{6FD174D7-2ED6-7B79-96AA-47BADAD092FB}"/>
              </a:ext>
            </a:extLst>
          </p:cNvPr>
          <p:cNvSpPr txBox="1"/>
          <p:nvPr/>
        </p:nvSpPr>
        <p:spPr>
          <a:xfrm>
            <a:off x="389299" y="914400"/>
            <a:ext cx="11036174"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Allow to track the trajectory of each atom and the configuration change of the sample with a large number of atoms (can be over 100,000)</a:t>
            </a:r>
          </a:p>
        </p:txBody>
      </p:sp>
      <p:pic>
        <p:nvPicPr>
          <p:cNvPr id="7" name="Picture 6">
            <a:extLst>
              <a:ext uri="{FF2B5EF4-FFF2-40B4-BE49-F238E27FC236}">
                <a16:creationId xmlns:a16="http://schemas.microsoft.com/office/drawing/2014/main" id="{40126383-9AD4-EA2E-9AC3-6C03503CDE28}"/>
              </a:ext>
            </a:extLst>
          </p:cNvPr>
          <p:cNvPicPr>
            <a:picLocks noChangeAspect="1"/>
          </p:cNvPicPr>
          <p:nvPr/>
        </p:nvPicPr>
        <p:blipFill rotWithShape="1">
          <a:blip r:embed="rId2"/>
          <a:srcRect l="3737" t="8602" r="2722" b="8020"/>
          <a:stretch/>
        </p:blipFill>
        <p:spPr>
          <a:xfrm>
            <a:off x="276130" y="2037030"/>
            <a:ext cx="3466064" cy="2965879"/>
          </a:xfrm>
          <a:prstGeom prst="rect">
            <a:avLst/>
          </a:prstGeom>
        </p:spPr>
      </p:pic>
      <p:sp>
        <p:nvSpPr>
          <p:cNvPr id="9" name="TextBox 8">
            <a:extLst>
              <a:ext uri="{FF2B5EF4-FFF2-40B4-BE49-F238E27FC236}">
                <a16:creationId xmlns:a16="http://schemas.microsoft.com/office/drawing/2014/main" id="{0E350078-6E28-4417-522B-490658E48E73}"/>
              </a:ext>
            </a:extLst>
          </p:cNvPr>
          <p:cNvSpPr txBox="1"/>
          <p:nvPr/>
        </p:nvSpPr>
        <p:spPr>
          <a:xfrm>
            <a:off x="1887267" y="5795210"/>
            <a:ext cx="8417465" cy="646331"/>
          </a:xfrm>
          <a:prstGeom prst="rect">
            <a:avLst/>
          </a:prstGeom>
          <a:noFill/>
        </p:spPr>
        <p:txBody>
          <a:bodyPr wrap="square" rtlCol="0">
            <a:spAutoFit/>
          </a:bodyPr>
          <a:lstStyle/>
          <a:p>
            <a:r>
              <a:rPr lang="en-US" b="1" dirty="0">
                <a:solidFill>
                  <a:srgbClr val="FF0000"/>
                </a:solidFill>
                <a:latin typeface="Times" panose="02020603050405020304" pitchFamily="18" charset="0"/>
                <a:cs typeface="Times" panose="02020603050405020304" pitchFamily="18" charset="0"/>
              </a:rPr>
              <a:t>The accuracy and feasibility highly depend on the interatomic potential, for the high entropy alloys we studying, the interatomic potential is not established yet.</a:t>
            </a:r>
          </a:p>
        </p:txBody>
      </p:sp>
      <p:pic>
        <p:nvPicPr>
          <p:cNvPr id="8" name="Picture 7">
            <a:extLst>
              <a:ext uri="{FF2B5EF4-FFF2-40B4-BE49-F238E27FC236}">
                <a16:creationId xmlns:a16="http://schemas.microsoft.com/office/drawing/2014/main" id="{BDCC4863-5458-8052-685D-B5E36C150299}"/>
              </a:ext>
            </a:extLst>
          </p:cNvPr>
          <p:cNvPicPr>
            <a:picLocks noChangeAspect="1"/>
          </p:cNvPicPr>
          <p:nvPr/>
        </p:nvPicPr>
        <p:blipFill>
          <a:blip r:embed="rId3"/>
          <a:stretch>
            <a:fillRect/>
          </a:stretch>
        </p:blipFill>
        <p:spPr>
          <a:xfrm>
            <a:off x="4174354" y="1856258"/>
            <a:ext cx="3466064" cy="3327422"/>
          </a:xfrm>
          <a:prstGeom prst="rect">
            <a:avLst/>
          </a:prstGeom>
        </p:spPr>
      </p:pic>
      <p:pic>
        <p:nvPicPr>
          <p:cNvPr id="11" name="Picture 10">
            <a:extLst>
              <a:ext uri="{FF2B5EF4-FFF2-40B4-BE49-F238E27FC236}">
                <a16:creationId xmlns:a16="http://schemas.microsoft.com/office/drawing/2014/main" id="{5B0AADCE-9CDA-1D26-69C2-A08B90984454}"/>
              </a:ext>
            </a:extLst>
          </p:cNvPr>
          <p:cNvPicPr>
            <a:picLocks noChangeAspect="1"/>
          </p:cNvPicPr>
          <p:nvPr/>
        </p:nvPicPr>
        <p:blipFill rotWithShape="1">
          <a:blip r:embed="rId4"/>
          <a:srcRect t="4538" b="5236"/>
          <a:stretch/>
        </p:blipFill>
        <p:spPr>
          <a:xfrm>
            <a:off x="8074292" y="2014259"/>
            <a:ext cx="3841578" cy="3327422"/>
          </a:xfrm>
          <a:prstGeom prst="rect">
            <a:avLst/>
          </a:prstGeom>
        </p:spPr>
      </p:pic>
    </p:spTree>
    <p:extLst>
      <p:ext uri="{BB962C8B-B14F-4D97-AF65-F5344CB8AC3E}">
        <p14:creationId xmlns:p14="http://schemas.microsoft.com/office/powerpoint/2010/main" val="205837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E14EF6-C91C-08AD-FFC9-94960F5C5A2E}"/>
              </a:ext>
            </a:extLst>
          </p:cNvPr>
          <p:cNvSpPr txBox="1"/>
          <p:nvPr/>
        </p:nvSpPr>
        <p:spPr>
          <a:xfrm>
            <a:off x="5117687" y="153908"/>
            <a:ext cx="1956626" cy="341632"/>
          </a:xfrm>
          <a:prstGeom prst="rect">
            <a:avLst/>
          </a:prstGeom>
          <a:noFill/>
        </p:spPr>
        <p:txBody>
          <a:bodyPr vert="horz" wrap="none" lIns="91440" tIns="45720" rIns="91440" bIns="45720" rtlCol="0" anchor="ctr">
            <a:spAutoFit/>
          </a:bodyPr>
          <a:lstStyle>
            <a:lvl1pPr algn="ctr">
              <a:lnSpc>
                <a:spcPct val="90000"/>
              </a:lnSpc>
              <a:spcBef>
                <a:spcPct val="0"/>
              </a:spcBef>
              <a:buNone/>
              <a:defRPr sz="2400" b="1">
                <a:solidFill>
                  <a:srgbClr val="000000"/>
                </a:solidFill>
                <a:latin typeface="Times" panose="02020603050405020304" pitchFamily="18" charset="0"/>
                <a:ea typeface="SimSun" panose="02010600030101010101" pitchFamily="2" charset="-122"/>
                <a:cs typeface="Times" panose="02020603050405020304" pitchFamily="18" charset="0"/>
              </a:defRPr>
            </a:lvl1pPr>
          </a:lstStyle>
          <a:p>
            <a:r>
              <a:rPr lang="en-US" dirty="0"/>
              <a:t>Cluster expansion</a:t>
            </a:r>
          </a:p>
        </p:txBody>
      </p:sp>
      <p:grpSp>
        <p:nvGrpSpPr>
          <p:cNvPr id="5" name="Group 4">
            <a:extLst>
              <a:ext uri="{FF2B5EF4-FFF2-40B4-BE49-F238E27FC236}">
                <a16:creationId xmlns:a16="http://schemas.microsoft.com/office/drawing/2014/main" id="{2F1C5A9C-75D2-AF36-1E33-5E3C7C53B6C7}"/>
              </a:ext>
            </a:extLst>
          </p:cNvPr>
          <p:cNvGrpSpPr/>
          <p:nvPr/>
        </p:nvGrpSpPr>
        <p:grpSpPr>
          <a:xfrm>
            <a:off x="1077950" y="1057426"/>
            <a:ext cx="3952875" cy="4078326"/>
            <a:chOff x="8747778" y="3455410"/>
            <a:chExt cx="2956965" cy="3362842"/>
          </a:xfrm>
        </p:grpSpPr>
        <p:sp>
          <p:nvSpPr>
            <p:cNvPr id="6" name="Rectangle: Rounded Corners 5">
              <a:extLst>
                <a:ext uri="{FF2B5EF4-FFF2-40B4-BE49-F238E27FC236}">
                  <a16:creationId xmlns:a16="http://schemas.microsoft.com/office/drawing/2014/main" id="{EE7DE7DE-6E29-DC3E-C6F6-C0B18F913593}"/>
                </a:ext>
              </a:extLst>
            </p:cNvPr>
            <p:cNvSpPr/>
            <p:nvPr/>
          </p:nvSpPr>
          <p:spPr>
            <a:xfrm>
              <a:off x="8747780" y="3455410"/>
              <a:ext cx="2956963" cy="550654"/>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1">
                      <a:lumMod val="75000"/>
                    </a:schemeClr>
                  </a:solidFill>
                  <a:latin typeface="Times" panose="02020603050405020304" pitchFamily="18" charset="0"/>
                  <a:cs typeface="Times" panose="02020603050405020304" pitchFamily="18" charset="0"/>
                </a:rPr>
                <a:t>First principal calculations (DFT)</a:t>
              </a:r>
            </a:p>
          </p:txBody>
        </p:sp>
        <mc:AlternateContent xmlns:mc="http://schemas.openxmlformats.org/markup-compatibility/2006">
          <mc:Choice xmlns:a14="http://schemas.microsoft.com/office/drawing/2010/main" Requires="a14">
            <p:sp>
              <p:nvSpPr>
                <p:cNvPr id="7" name="Rectangle: Rounded Corners 6">
                  <a:extLst>
                    <a:ext uri="{FF2B5EF4-FFF2-40B4-BE49-F238E27FC236}">
                      <a16:creationId xmlns:a16="http://schemas.microsoft.com/office/drawing/2014/main" id="{FAFFAADD-964E-0123-BDAF-937F20292807}"/>
                    </a:ext>
                  </a:extLst>
                </p:cNvPr>
                <p:cNvSpPr/>
                <p:nvPr/>
              </p:nvSpPr>
              <p:spPr>
                <a:xfrm>
                  <a:off x="8747779" y="4357537"/>
                  <a:ext cx="2956963" cy="669498"/>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1">
                          <a:lumMod val="75000"/>
                        </a:schemeClr>
                      </a:solidFill>
                      <a:latin typeface="Times" panose="02020603050405020304" pitchFamily="18" charset="0"/>
                      <a:cs typeface="Times" panose="02020603050405020304" pitchFamily="18" charset="0"/>
                    </a:rPr>
                    <a:t>Cluster expansion</a:t>
                  </a:r>
                </a:p>
                <a:p>
                  <a:pPr algn="ctr"/>
                  <a:r>
                    <a:rPr lang="en-US" dirty="0">
                      <a:solidFill>
                        <a:schemeClr val="accent1">
                          <a:lumMod val="75000"/>
                        </a:schemeClr>
                      </a:solidFill>
                      <a:latin typeface="Times" panose="02020603050405020304" pitchFamily="18" charset="0"/>
                      <a:cs typeface="Times" panose="02020603050405020304" pitchFamily="18" charset="0"/>
                    </a:rPr>
                    <a:t>Fit </a:t>
                  </a:r>
                  <a:r>
                    <a:rPr lang="en-US" dirty="0" err="1">
                      <a:solidFill>
                        <a:schemeClr val="accent1">
                          <a:lumMod val="75000"/>
                        </a:schemeClr>
                      </a:solidFill>
                      <a:latin typeface="Times" panose="02020603050405020304" pitchFamily="18" charset="0"/>
                      <a:cs typeface="Times" panose="02020603050405020304" pitchFamily="18" charset="0"/>
                    </a:rPr>
                    <a:t>eci</a:t>
                  </a:r>
                  <a:r>
                    <a:rPr lang="en-US" dirty="0">
                      <a:solidFill>
                        <a:schemeClr val="accent1">
                          <a:lumMod val="75000"/>
                        </a:schemeClr>
                      </a:solidFill>
                      <a:latin typeface="Times" panose="02020603050405020304" pitchFamily="18" charset="0"/>
                      <a:cs typeface="Times" panose="02020603050405020304" pitchFamily="18" charset="0"/>
                    </a:rPr>
                    <a:t> (</a:t>
                  </a:r>
                  <a14:m>
                    <m:oMath xmlns:m="http://schemas.openxmlformats.org/officeDocument/2006/math">
                      <m:sSub>
                        <m:sSubPr>
                          <m:ctrlPr>
                            <a:rPr lang="en-US" i="1">
                              <a:solidFill>
                                <a:schemeClr val="accent1">
                                  <a:lumMod val="75000"/>
                                </a:schemeClr>
                              </a:solidFill>
                              <a:latin typeface="Cambria Math" panose="02040503050406030204" pitchFamily="18" charset="0"/>
                              <a:cs typeface="Times" panose="02020603050405020304" pitchFamily="18" charset="0"/>
                            </a:rPr>
                          </m:ctrlPr>
                        </m:sSubPr>
                        <m:e>
                          <m:r>
                            <a:rPr lang="en-US" b="0" i="0" smtClean="0">
                              <a:solidFill>
                                <a:schemeClr val="accent1">
                                  <a:lumMod val="75000"/>
                                </a:schemeClr>
                              </a:solidFill>
                              <a:latin typeface="Cambria Math" panose="02040503050406030204" pitchFamily="18" charset="0"/>
                              <a:cs typeface="Times" panose="02020603050405020304" pitchFamily="18" charset="0"/>
                            </a:rPr>
                            <m:t> </m:t>
                          </m:r>
                          <m:r>
                            <a:rPr lang="en-US">
                              <a:solidFill>
                                <a:schemeClr val="accent1">
                                  <a:lumMod val="75000"/>
                                </a:schemeClr>
                              </a:solidFill>
                              <a:latin typeface="Cambria Math" panose="02040503050406030204" pitchFamily="18" charset="0"/>
                              <a:cs typeface="Times" panose="02020603050405020304" pitchFamily="18" charset="0"/>
                            </a:rPr>
                            <m:t>𝐽</m:t>
                          </m:r>
                        </m:e>
                        <m:sub>
                          <m:r>
                            <a:rPr lang="en-US">
                              <a:solidFill>
                                <a:schemeClr val="accent1">
                                  <a:lumMod val="75000"/>
                                </a:schemeClr>
                              </a:solidFill>
                              <a:latin typeface="Cambria Math" panose="02040503050406030204" pitchFamily="18" charset="0"/>
                              <a:cs typeface="Times" panose="02020603050405020304" pitchFamily="18" charset="0"/>
                            </a:rPr>
                            <m:t>𝜔</m:t>
                          </m:r>
                        </m:sub>
                      </m:sSub>
                    </m:oMath>
                  </a14:m>
                  <a:r>
                    <a:rPr lang="en-US" dirty="0">
                      <a:solidFill>
                        <a:schemeClr val="accent1">
                          <a:lumMod val="75000"/>
                        </a:schemeClr>
                      </a:solidFill>
                      <a:latin typeface="Times" panose="02020603050405020304" pitchFamily="18" charset="0"/>
                      <a:cs typeface="Times" panose="02020603050405020304" pitchFamily="18" charset="0"/>
                    </a:rPr>
                    <a:t>) based on DFT results</a:t>
                  </a:r>
                </a:p>
              </p:txBody>
            </p:sp>
          </mc:Choice>
          <mc:Fallback>
            <p:sp>
              <p:nvSpPr>
                <p:cNvPr id="7" name="Rectangle: Rounded Corners 6">
                  <a:extLst>
                    <a:ext uri="{FF2B5EF4-FFF2-40B4-BE49-F238E27FC236}">
                      <a16:creationId xmlns:a16="http://schemas.microsoft.com/office/drawing/2014/main" id="{FAFFAADD-964E-0123-BDAF-937F20292807}"/>
                    </a:ext>
                  </a:extLst>
                </p:cNvPr>
                <p:cNvSpPr>
                  <a:spLocks noRot="1" noChangeAspect="1" noMove="1" noResize="1" noEditPoints="1" noAdjustHandles="1" noChangeArrowheads="1" noChangeShapeType="1" noTextEdit="1"/>
                </p:cNvSpPr>
                <p:nvPr/>
              </p:nvSpPr>
              <p:spPr>
                <a:xfrm>
                  <a:off x="8747779" y="4357537"/>
                  <a:ext cx="2956963" cy="669498"/>
                </a:xfrm>
                <a:prstGeom prst="roundRect">
                  <a:avLst/>
                </a:prstGeom>
                <a:blipFill>
                  <a:blip r:embed="rId3"/>
                  <a:stretch>
                    <a:fillRect b="-741"/>
                  </a:stretch>
                </a:blipFill>
              </p:spPr>
              <p:txBody>
                <a:bodyPr/>
                <a:lstStyle/>
                <a:p>
                  <a:r>
                    <a:rPr lang="en-US">
                      <a:noFill/>
                    </a:rPr>
                    <a:t> </a:t>
                  </a:r>
                </a:p>
              </p:txBody>
            </p:sp>
          </mc:Fallback>
        </mc:AlternateContent>
        <p:sp>
          <p:nvSpPr>
            <p:cNvPr id="8" name="Rectangle: Rounded Corners 7">
              <a:extLst>
                <a:ext uri="{FF2B5EF4-FFF2-40B4-BE49-F238E27FC236}">
                  <a16:creationId xmlns:a16="http://schemas.microsoft.com/office/drawing/2014/main" id="{3934DA2C-1256-EFFD-A81F-01FA9C8876C5}"/>
                </a:ext>
              </a:extLst>
            </p:cNvPr>
            <p:cNvSpPr/>
            <p:nvPr/>
          </p:nvSpPr>
          <p:spPr>
            <a:xfrm>
              <a:off x="8747778" y="5378508"/>
              <a:ext cx="2956963" cy="550654"/>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1">
                      <a:lumMod val="75000"/>
                    </a:schemeClr>
                  </a:solidFill>
                  <a:latin typeface="Times" panose="02020603050405020304" pitchFamily="18" charset="0"/>
                  <a:cs typeface="Times" panose="02020603050405020304" pitchFamily="18" charset="0"/>
                </a:rPr>
                <a:t>Monte Carlo simulations</a:t>
              </a:r>
            </a:p>
          </p:txBody>
        </p:sp>
        <p:cxnSp>
          <p:nvCxnSpPr>
            <p:cNvPr id="9" name="Straight Arrow Connector 8">
              <a:extLst>
                <a:ext uri="{FF2B5EF4-FFF2-40B4-BE49-F238E27FC236}">
                  <a16:creationId xmlns:a16="http://schemas.microsoft.com/office/drawing/2014/main" id="{71B18DB4-EBBC-2ED1-EEE8-172334E48399}"/>
                </a:ext>
              </a:extLst>
            </p:cNvPr>
            <p:cNvCxnSpPr>
              <a:cxnSpLocks/>
              <a:stCxn id="7" idx="2"/>
              <a:endCxn id="8" idx="0"/>
            </p:cNvCxnSpPr>
            <p:nvPr/>
          </p:nvCxnSpPr>
          <p:spPr>
            <a:xfrm flipH="1">
              <a:off x="10226260" y="5027035"/>
              <a:ext cx="1" cy="35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0615928-65A0-2879-D59A-676DC5309C1D}"/>
                </a:ext>
              </a:extLst>
            </p:cNvPr>
            <p:cNvCxnSpPr>
              <a:stCxn id="8" idx="2"/>
            </p:cNvCxnSpPr>
            <p:nvPr/>
          </p:nvCxnSpPr>
          <p:spPr>
            <a:xfrm flipH="1">
              <a:off x="10226259" y="5929162"/>
              <a:ext cx="1" cy="338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79A216E6-F9F3-2124-5B6F-3C096BE255A9}"/>
                </a:ext>
              </a:extLst>
            </p:cNvPr>
            <p:cNvSpPr/>
            <p:nvPr/>
          </p:nvSpPr>
          <p:spPr>
            <a:xfrm>
              <a:off x="8747778" y="6267598"/>
              <a:ext cx="2956963" cy="550654"/>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accent1">
                      <a:lumMod val="75000"/>
                    </a:schemeClr>
                  </a:solidFill>
                  <a:latin typeface="Times" panose="02020603050405020304" pitchFamily="18" charset="0"/>
                  <a:cs typeface="Times" panose="02020603050405020304" pitchFamily="18" charset="0"/>
                </a:rPr>
                <a:t>Thermal properties</a:t>
              </a:r>
              <a:endParaRPr lang="en-US" dirty="0">
                <a:solidFill>
                  <a:schemeClr val="accent1">
                    <a:lumMod val="75000"/>
                  </a:schemeClr>
                </a:solidFill>
                <a:latin typeface="Times" panose="02020603050405020304" pitchFamily="18" charset="0"/>
                <a:cs typeface="Times" panose="02020603050405020304" pitchFamily="18" charset="0"/>
              </a:endParaRPr>
            </a:p>
          </p:txBody>
        </p:sp>
      </p:gr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D323F9E-B6BA-182F-EA8B-B49087293170}"/>
                  </a:ext>
                </a:extLst>
              </p:cNvPr>
              <p:cNvSpPr txBox="1"/>
              <p:nvPr/>
            </p:nvSpPr>
            <p:spPr>
              <a:xfrm>
                <a:off x="5638224" y="869507"/>
                <a:ext cx="6097508" cy="764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r>
                            <a:rPr lang="en-US" i="1">
                              <a:latin typeface="Cambria Math" panose="02040503050406030204" pitchFamily="18" charset="0"/>
                            </a:rPr>
                            <m:t>𝐻</m:t>
                          </m:r>
                        </m:e>
                        <m:sub>
                          <m:r>
                            <a:rPr lang="en-US" i="1">
                              <a:latin typeface="Cambria Math" panose="02040503050406030204" pitchFamily="18" charset="0"/>
                            </a:rPr>
                            <m:t>𝑚𝑖𝑥</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𝑖</m:t>
                              </m:r>
                            </m:e>
                          </m:acc>
                        </m:e>
                      </m:d>
                      <m:r>
                        <a:rPr lang="en-US">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𝜔</m:t>
                          </m:r>
                        </m:sub>
                        <m:sup/>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𝜔</m:t>
                              </m:r>
                            </m:sub>
                          </m:sSub>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𝜔</m:t>
                              </m:r>
                            </m:sub>
                          </m:sSub>
                          <m:r>
                            <a:rPr lang="en-US">
                              <a:latin typeface="Cambria Math" panose="02040503050406030204" pitchFamily="18" charset="0"/>
                            </a:rPr>
                            <m:t>&lt;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𝛤</m:t>
                                  </m:r>
                                </m:e>
                                <m:sub>
                                  <m:r>
                                    <a:rPr lang="en-US" i="1">
                                      <a:latin typeface="Cambria Math" panose="02040503050406030204" pitchFamily="18" charset="0"/>
                                    </a:rPr>
                                    <m:t>𝜔</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𝑖</m:t>
                                      </m:r>
                                    </m:e>
                                  </m:acc>
                                </m:e>
                              </m:d>
                              <m:r>
                                <a:rPr lang="en-US">
                                  <a:latin typeface="Cambria Math" panose="02040503050406030204" pitchFamily="18" charset="0"/>
                                </a:rPr>
                                <m:t>&gt;</m:t>
                              </m:r>
                            </m:e>
                            <m:sub>
                              <m:r>
                                <a:rPr lang="en-US" i="1">
                                  <a:latin typeface="Cambria Math" panose="02040503050406030204" pitchFamily="18" charset="0"/>
                                </a:rPr>
                                <m:t>𝜔</m:t>
                              </m:r>
                            </m:sub>
                          </m:sSub>
                        </m:e>
                      </m:nary>
                    </m:oMath>
                  </m:oMathPara>
                </a14:m>
                <a:endParaRPr lang="en-US" dirty="0">
                  <a:latin typeface="Times" panose="02020603050405020304" pitchFamily="18" charset="0"/>
                  <a:cs typeface="Times" panose="02020603050405020304" pitchFamily="18" charset="0"/>
                </a:endParaRPr>
              </a:p>
            </p:txBody>
          </p:sp>
        </mc:Choice>
        <mc:Fallback>
          <p:sp>
            <p:nvSpPr>
              <p:cNvPr id="12" name="TextBox 11">
                <a:extLst>
                  <a:ext uri="{FF2B5EF4-FFF2-40B4-BE49-F238E27FC236}">
                    <a16:creationId xmlns:a16="http://schemas.microsoft.com/office/drawing/2014/main" id="{9D323F9E-B6BA-182F-EA8B-B49087293170}"/>
                  </a:ext>
                </a:extLst>
              </p:cNvPr>
              <p:cNvSpPr txBox="1">
                <a:spLocks noRot="1" noChangeAspect="1" noMove="1" noResize="1" noEditPoints="1" noAdjustHandles="1" noChangeArrowheads="1" noChangeShapeType="1" noTextEdit="1"/>
              </p:cNvSpPr>
              <p:nvPr/>
            </p:nvSpPr>
            <p:spPr>
              <a:xfrm>
                <a:off x="5638224" y="869507"/>
                <a:ext cx="6097508" cy="76405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4A74462-F781-F407-24E2-A6624246883C}"/>
                  </a:ext>
                </a:extLst>
              </p:cNvPr>
              <p:cNvSpPr txBox="1"/>
              <p:nvPr/>
            </p:nvSpPr>
            <p:spPr>
              <a:xfrm>
                <a:off x="6920404" y="1821179"/>
                <a:ext cx="3726717" cy="2031325"/>
              </a:xfrm>
              <a:prstGeom prst="rect">
                <a:avLst/>
              </a:prstGeom>
              <a:noFill/>
            </p:spPr>
            <p:txBody>
              <a:bodyPr wrap="square" rtlCol="0">
                <a:spAutoFit/>
              </a:bodyPr>
              <a:lstStyle/>
              <a:p>
                <a:r>
                  <a:rPr lang="en-US" sz="1400" b="1" dirty="0">
                    <a:latin typeface="Times" panose="02020603050405020304" pitchFamily="18" charset="0"/>
                    <a:cs typeface="Times" panose="02020603050405020304" pitchFamily="18" charset="0"/>
                  </a:rPr>
                  <a:t>m</a:t>
                </a:r>
                <a:r>
                  <a:rPr lang="en-US" sz="1400" dirty="0">
                    <a:latin typeface="Times" panose="02020603050405020304" pitchFamily="18" charset="0"/>
                    <a:cs typeface="Times" panose="02020603050405020304" pitchFamily="18" charset="0"/>
                  </a:rPr>
                  <a:t>: multiplicity</a:t>
                </a:r>
              </a:p>
              <a:p>
                <a:r>
                  <a:rPr lang="en-US" sz="1400" b="1" dirty="0">
                    <a:latin typeface="Times" panose="02020603050405020304" pitchFamily="18" charset="0"/>
                    <a:cs typeface="Times" panose="02020603050405020304" pitchFamily="18" charset="0"/>
                  </a:rPr>
                  <a:t>J</a:t>
                </a:r>
                <a:r>
                  <a:rPr lang="en-US" sz="1400" dirty="0">
                    <a:latin typeface="Times" panose="02020603050405020304" pitchFamily="18" charset="0"/>
                    <a:cs typeface="Times" panose="02020603050405020304" pitchFamily="18" charset="0"/>
                  </a:rPr>
                  <a:t>: the concentration-independent effective cluster interaction (</a:t>
                </a:r>
                <a:r>
                  <a:rPr lang="en-US" sz="1400" dirty="0" err="1">
                    <a:latin typeface="Times" panose="02020603050405020304" pitchFamily="18" charset="0"/>
                    <a:cs typeface="Times" panose="02020603050405020304" pitchFamily="18" charset="0"/>
                  </a:rPr>
                  <a:t>eci</a:t>
                </a:r>
                <a:r>
                  <a:rPr lang="en-US" sz="1400" dirty="0">
                    <a:latin typeface="Times" panose="02020603050405020304" pitchFamily="18" charset="0"/>
                    <a:cs typeface="Times" panose="02020603050405020304" pitchFamily="18" charset="0"/>
                  </a:rPr>
                  <a:t>)</a:t>
                </a:r>
              </a:p>
              <a:p>
                <a:endParaRPr lang="en-US" sz="1400" dirty="0">
                  <a:latin typeface="Times" panose="02020603050405020304" pitchFamily="18" charset="0"/>
                  <a:cs typeface="Times" panose="02020603050405020304" pitchFamily="18" charset="0"/>
                </a:endParaRPr>
              </a:p>
              <a:p>
                <a:endParaRPr lang="en-US" sz="1400" dirty="0">
                  <a:latin typeface="Times" panose="02020603050405020304" pitchFamily="18" charset="0"/>
                  <a:cs typeface="Times" panose="02020603050405020304" pitchFamily="18" charset="0"/>
                </a:endParaRPr>
              </a:p>
              <a:p>
                <a:endParaRPr lang="en-US" sz="1400" dirty="0">
                  <a:latin typeface="Times" panose="02020603050405020304" pitchFamily="18" charset="0"/>
                  <a:cs typeface="Times" panose="02020603050405020304" pitchFamily="18" charset="0"/>
                </a:endParaRPr>
              </a:p>
              <a:p>
                <a:endParaRPr lang="en-US" sz="1400" dirty="0">
                  <a:latin typeface="Times" panose="02020603050405020304" pitchFamily="18" charset="0"/>
                  <a:cs typeface="Times" panose="02020603050405020304" pitchFamily="18" charset="0"/>
                </a:endParaRPr>
              </a:p>
              <a:p>
                <a:endParaRPr lang="en-US" sz="1400" dirty="0">
                  <a:latin typeface="Times" panose="02020603050405020304" pitchFamily="18" charset="0"/>
                  <a:cs typeface="Times" panose="02020603050405020304" pitchFamily="18" charset="0"/>
                </a:endParaRPr>
              </a:p>
              <a:p>
                <a14:m>
                  <m:oMath xmlns:m="http://schemas.openxmlformats.org/officeDocument/2006/math">
                    <m:r>
                      <a:rPr lang="en-US" sz="1400" b="1">
                        <a:latin typeface="Cambria Math" panose="02040503050406030204" pitchFamily="18" charset="0"/>
                      </a:rPr>
                      <m:t>&lt;</m:t>
                    </m:r>
                    <m:sSub>
                      <m:sSubPr>
                        <m:ctrlPr>
                          <a:rPr lang="en-US" sz="1400" b="1" i="1">
                            <a:latin typeface="Cambria Math" panose="02040503050406030204" pitchFamily="18" charset="0"/>
                          </a:rPr>
                        </m:ctrlPr>
                      </m:sSubPr>
                      <m:e>
                        <m:sSub>
                          <m:sSubPr>
                            <m:ctrlPr>
                              <a:rPr lang="en-US" sz="1400" b="1" i="1">
                                <a:latin typeface="Cambria Math" panose="02040503050406030204" pitchFamily="18" charset="0"/>
                              </a:rPr>
                            </m:ctrlPr>
                          </m:sSubPr>
                          <m:e>
                            <m:r>
                              <a:rPr lang="en-US" sz="1400" b="1" i="1">
                                <a:latin typeface="Cambria Math" panose="02040503050406030204" pitchFamily="18" charset="0"/>
                              </a:rPr>
                              <m:t>𝚪</m:t>
                            </m:r>
                          </m:e>
                          <m:sub>
                            <m:r>
                              <a:rPr lang="en-US" sz="1400" b="1" i="1">
                                <a:latin typeface="Cambria Math" panose="02040503050406030204" pitchFamily="18" charset="0"/>
                              </a:rPr>
                              <m:t>𝛚</m:t>
                            </m:r>
                          </m:sub>
                        </m:sSub>
                        <m:d>
                          <m:dPr>
                            <m:ctrlPr>
                              <a:rPr lang="en-US" sz="1400" b="1" i="1">
                                <a:latin typeface="Cambria Math" panose="02040503050406030204" pitchFamily="18" charset="0"/>
                              </a:rPr>
                            </m:ctrlPr>
                          </m:d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𝐢</m:t>
                                </m:r>
                              </m:e>
                            </m:acc>
                          </m:e>
                        </m:d>
                        <m:r>
                          <a:rPr lang="en-US" sz="1400" b="1">
                            <a:latin typeface="Cambria Math" panose="02040503050406030204" pitchFamily="18" charset="0"/>
                          </a:rPr>
                          <m:t>&gt;</m:t>
                        </m:r>
                      </m:e>
                      <m:sub>
                        <m:r>
                          <a:rPr lang="en-US" sz="1400" b="1" i="1">
                            <a:latin typeface="Cambria Math" panose="02040503050406030204" pitchFamily="18" charset="0"/>
                          </a:rPr>
                          <m:t>𝛚</m:t>
                        </m:r>
                      </m:sub>
                    </m:sSub>
                    <m:r>
                      <a:rPr lang="en-US" sz="1400">
                        <a:latin typeface="Cambria Math" panose="02040503050406030204" pitchFamily="18" charset="0"/>
                      </a:rPr>
                      <m:t>: </m:t>
                    </m:r>
                  </m:oMath>
                </a14:m>
                <a:r>
                  <a:rPr lang="en-US" sz="1400" dirty="0">
                    <a:latin typeface="Times" panose="02020603050405020304" pitchFamily="18" charset="0"/>
                    <a:cs typeface="Times" panose="02020603050405020304" pitchFamily="18" charset="0"/>
                  </a:rPr>
                  <a:t>the average correlation function</a:t>
                </a:r>
              </a:p>
            </p:txBody>
          </p:sp>
        </mc:Choice>
        <mc:Fallback>
          <p:sp>
            <p:nvSpPr>
              <p:cNvPr id="13" name="TextBox 12">
                <a:extLst>
                  <a:ext uri="{FF2B5EF4-FFF2-40B4-BE49-F238E27FC236}">
                    <a16:creationId xmlns:a16="http://schemas.microsoft.com/office/drawing/2014/main" id="{44A74462-F781-F407-24E2-A6624246883C}"/>
                  </a:ext>
                </a:extLst>
              </p:cNvPr>
              <p:cNvSpPr txBox="1">
                <a:spLocks noRot="1" noChangeAspect="1" noMove="1" noResize="1" noEditPoints="1" noAdjustHandles="1" noChangeArrowheads="1" noChangeShapeType="1" noTextEdit="1"/>
              </p:cNvSpPr>
              <p:nvPr/>
            </p:nvSpPr>
            <p:spPr>
              <a:xfrm>
                <a:off x="6920404" y="1821179"/>
                <a:ext cx="3726717" cy="2031325"/>
              </a:xfrm>
              <a:prstGeom prst="rect">
                <a:avLst/>
              </a:prstGeom>
              <a:blipFill>
                <a:blip r:embed="rId5"/>
                <a:stretch>
                  <a:fillRect l="-490" t="-601" r="-980" b="-21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6529049E-190E-3352-8224-3EA160DBB688}"/>
                  </a:ext>
                </a:extLst>
              </p:cNvPr>
              <p:cNvSpPr txBox="1"/>
              <p:nvPr/>
            </p:nvSpPr>
            <p:spPr>
              <a:xfrm>
                <a:off x="6931528" y="4079890"/>
                <a:ext cx="4722891" cy="4512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i="1" smtClean="0">
                              <a:solidFill>
                                <a:srgbClr val="836967"/>
                              </a:solidFill>
                              <a:latin typeface="Cambria Math" panose="02040503050406030204" pitchFamily="18" charset="0"/>
                            </a:rPr>
                          </m:ctrlPr>
                        </m:eqArrPr>
                        <m:e>
                          <m:r>
                            <a:rPr lang="en-US">
                              <a:latin typeface="Cambria Math" panose="02040503050406030204" pitchFamily="18" charset="0"/>
                            </a:rPr>
                            <m:t>&amp;</m:t>
                          </m:r>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𝛤</m:t>
                              </m:r>
                            </m:e>
                            <m:sub>
                              <m:r>
                                <a:rPr lang="en-US" i="1">
                                  <a:latin typeface="Cambria Math" panose="02040503050406030204" pitchFamily="18" charset="0"/>
                                </a:rPr>
                                <m:t>𝜔</m:t>
                              </m:r>
                            </m:sub>
                            <m:sup>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𝑠</m:t>
                                  </m:r>
                                </m:e>
                              </m:d>
                            </m:sup>
                          </m:sSubSup>
                          <m:d>
                            <m:dPr>
                              <m:ctrlPr>
                                <a:rPr lang="en-US" i="1">
                                  <a:solidFill>
                                    <a:srgbClr val="836967"/>
                                  </a:solidFill>
                                  <a:latin typeface="Cambria Math" panose="02040503050406030204" pitchFamily="18" charset="0"/>
                                </a:rPr>
                              </m:ctrlPr>
                            </m:dP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𝑖</m:t>
                                  </m:r>
                                </m:e>
                              </m:acc>
                            </m:e>
                          </m:d>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𝛾</m:t>
                              </m:r>
                            </m:e>
                            <m: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𝑗</m:t>
                                  </m:r>
                                </m:e>
                                <m:sub>
                                  <m:r>
                                    <a:rPr lang="en-US" i="0">
                                      <a:latin typeface="Cambria Math" panose="02040503050406030204" pitchFamily="18" charset="0"/>
                                    </a:rPr>
                                    <m:t>1</m:t>
                                  </m:r>
                                </m:sub>
                              </m:sSub>
                              <m:r>
                                <a:rPr lang="en-US" i="0">
                                  <a:latin typeface="Cambria Math" panose="02040503050406030204" pitchFamily="18" charset="0"/>
                                </a:rPr>
                                <m:t>,</m:t>
                              </m:r>
                              <m:r>
                                <a:rPr lang="en-US" i="1">
                                  <a:latin typeface="Cambria Math" panose="02040503050406030204" pitchFamily="18" charset="0"/>
                                </a:rPr>
                                <m:t>𝐾</m:t>
                              </m:r>
                            </m:sub>
                          </m:sSub>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𝑖</m:t>
                                  </m:r>
                                </m:e>
                                <m:sub>
                                  <m:r>
                                    <a:rPr lang="en-US" i="0">
                                      <a:latin typeface="Cambria Math" panose="02040503050406030204" pitchFamily="18" charset="0"/>
                                    </a:rPr>
                                    <m:t>1</m:t>
                                  </m:r>
                                </m:sub>
                              </m:sSub>
                            </m:e>
                          </m:d>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𝛾</m:t>
                              </m:r>
                            </m:e>
                            <m: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𝑗</m:t>
                                  </m:r>
                                </m:e>
                                <m:sub>
                                  <m:r>
                                    <a:rPr lang="en-US" i="0">
                                      <a:latin typeface="Cambria Math" panose="02040503050406030204" pitchFamily="18" charset="0"/>
                                    </a:rPr>
                                    <m:t>2</m:t>
                                  </m:r>
                                </m:sub>
                              </m:sSub>
                              <m:r>
                                <a:rPr lang="en-US" i="0">
                                  <a:latin typeface="Cambria Math" panose="02040503050406030204" pitchFamily="18" charset="0"/>
                                </a:rPr>
                                <m:t>,</m:t>
                              </m:r>
                              <m:r>
                                <a:rPr lang="en-US" i="1">
                                  <a:latin typeface="Cambria Math" panose="02040503050406030204" pitchFamily="18" charset="0"/>
                                </a:rPr>
                                <m:t>𝐾</m:t>
                              </m:r>
                            </m:sub>
                          </m:sSub>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𝑖</m:t>
                                  </m:r>
                                </m:e>
                                <m:sub>
                                  <m:r>
                                    <a:rPr lang="en-US" i="0">
                                      <a:latin typeface="Cambria Math" panose="02040503050406030204" pitchFamily="18" charset="0"/>
                                    </a:rPr>
                                    <m:t>2</m:t>
                                  </m:r>
                                </m:sub>
                              </m:sSub>
                            </m:e>
                          </m:d>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𝛾</m:t>
                              </m:r>
                            </m:e>
                            <m: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𝑗</m:t>
                                  </m:r>
                                </m:e>
                                <m:sub>
                                  <m:r>
                                    <a:rPr lang="en-US" i="0">
                                      <a:latin typeface="Cambria Math" panose="02040503050406030204" pitchFamily="18" charset="0"/>
                                    </a:rPr>
                                    <m:t>3</m:t>
                                  </m:r>
                                </m:sub>
                              </m:sSub>
                              <m:r>
                                <a:rPr lang="en-US" i="0">
                                  <a:latin typeface="Cambria Math" panose="02040503050406030204" pitchFamily="18" charset="0"/>
                                </a:rPr>
                                <m:t>,</m:t>
                              </m:r>
                              <m:r>
                                <a:rPr lang="en-US" i="1">
                                  <a:latin typeface="Cambria Math" panose="02040503050406030204" pitchFamily="18" charset="0"/>
                                </a:rPr>
                                <m:t>𝐾</m:t>
                              </m:r>
                            </m:sub>
                          </m:sSub>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𝑖</m:t>
                                  </m:r>
                                </m:e>
                                <m:sub>
                                  <m:r>
                                    <a:rPr lang="en-US" i="0">
                                      <a:latin typeface="Cambria Math" panose="02040503050406030204" pitchFamily="18" charset="0"/>
                                    </a:rPr>
                                    <m:t>3</m:t>
                                  </m:r>
                                </m:sub>
                              </m:sSub>
                            </m:e>
                          </m:d>
                          <m:sSub>
                            <m:sSubPr>
                              <m:ctrlPr>
                                <a:rPr lang="en-US" i="1">
                                  <a:solidFill>
                                    <a:srgbClr val="836967"/>
                                  </a:solidFill>
                                  <a:latin typeface="Cambria Math" panose="02040503050406030204" pitchFamily="18" charset="0"/>
                                </a:rPr>
                              </m:ctrlPr>
                            </m:sSubPr>
                            <m:e>
                              <m:r>
                                <a:rPr lang="en-US" i="0">
                                  <a:latin typeface="Cambria Math" panose="02040503050406030204" pitchFamily="18" charset="0"/>
                                </a:rPr>
                                <m:t>∙∙∙</m:t>
                              </m:r>
                              <m:r>
                                <a:rPr lang="en-US" i="1">
                                  <a:latin typeface="Cambria Math" panose="02040503050406030204" pitchFamily="18" charset="0"/>
                                </a:rPr>
                                <m:t>𝛾</m:t>
                              </m:r>
                            </m:e>
                            <m: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𝜔</m:t>
                                  </m:r>
                                </m:sub>
                              </m:sSub>
                              <m:r>
                                <a:rPr lang="en-US" i="0">
                                  <a:latin typeface="Cambria Math" panose="02040503050406030204" pitchFamily="18" charset="0"/>
                                </a:rPr>
                                <m:t>,</m:t>
                              </m:r>
                              <m:r>
                                <a:rPr lang="en-US" i="1">
                                  <a:latin typeface="Cambria Math" panose="02040503050406030204" pitchFamily="18" charset="0"/>
                                </a:rPr>
                                <m:t>𝐾</m:t>
                              </m:r>
                            </m:sub>
                          </m:sSub>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𝜔</m:t>
                                  </m:r>
                                </m:sub>
                              </m:sSub>
                            </m:e>
                          </m:d>
                          <m:r>
                            <a:rPr lang="en-US" i="0">
                              <a:latin typeface="Cambria Math" panose="02040503050406030204" pitchFamily="18" charset="0"/>
                            </a:rPr>
                            <m:t>#</m:t>
                          </m:r>
                        </m:e>
                      </m:eqArr>
                    </m:oMath>
                  </m:oMathPara>
                </a14:m>
                <a:endParaRPr lang="en-US" dirty="0">
                  <a:latin typeface="Times" panose="02020603050405020304" pitchFamily="18" charset="0"/>
                  <a:cs typeface="Times" panose="02020603050405020304" pitchFamily="18" charset="0"/>
                </a:endParaRPr>
              </a:p>
            </p:txBody>
          </p:sp>
        </mc:Choice>
        <mc:Fallback>
          <p:sp>
            <p:nvSpPr>
              <p:cNvPr id="18" name="TextBox 17">
                <a:extLst>
                  <a:ext uri="{FF2B5EF4-FFF2-40B4-BE49-F238E27FC236}">
                    <a16:creationId xmlns:a16="http://schemas.microsoft.com/office/drawing/2014/main" id="{6529049E-190E-3352-8224-3EA160DBB688}"/>
                  </a:ext>
                </a:extLst>
              </p:cNvPr>
              <p:cNvSpPr txBox="1">
                <a:spLocks noRot="1" noChangeAspect="1" noMove="1" noResize="1" noEditPoints="1" noAdjustHandles="1" noChangeArrowheads="1" noChangeShapeType="1" noTextEdit="1"/>
              </p:cNvSpPr>
              <p:nvPr/>
            </p:nvSpPr>
            <p:spPr>
              <a:xfrm>
                <a:off x="6931528" y="4079890"/>
                <a:ext cx="4722891" cy="451277"/>
              </a:xfrm>
              <a:prstGeom prst="rect">
                <a:avLst/>
              </a:prstGeom>
              <a:blipFill>
                <a:blip r:embed="rId6"/>
                <a:stretch>
                  <a:fillRect t="-5405" b="-67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F320E5B4-C805-272C-E847-851D69B0CA62}"/>
                  </a:ext>
                </a:extLst>
              </p:cNvPr>
              <p:cNvSpPr txBox="1"/>
              <p:nvPr/>
            </p:nvSpPr>
            <p:spPr>
              <a:xfrm>
                <a:off x="6920404" y="4807585"/>
                <a:ext cx="4468916" cy="328167"/>
              </a:xfrm>
              <a:prstGeom prst="rect">
                <a:avLst/>
              </a:prstGeom>
              <a:noFill/>
            </p:spPr>
            <p:txBody>
              <a:bodyPr wrap="none" rtlCol="0">
                <a:spAutoFit/>
              </a:bodyPr>
              <a:lstStyle/>
              <a:p>
                <a14:m>
                  <m:oMath xmlns:m="http://schemas.openxmlformats.org/officeDocument/2006/math">
                    <m:sSub>
                      <m:sSubPr>
                        <m:ctrlPr>
                          <a:rPr lang="en-US" sz="1400" b="1" i="1" smtClean="0">
                            <a:latin typeface="Cambria Math" panose="02040503050406030204" pitchFamily="18" charset="0"/>
                            <a:cs typeface="Times New Roman" panose="02020603050405020304" pitchFamily="18" charset="0"/>
                          </a:rPr>
                        </m:ctrlPr>
                      </m:sSubPr>
                      <m:e>
                        <m:r>
                          <a:rPr lang="en-US" sz="1400" b="1" i="1">
                            <a:latin typeface="Cambria Math" panose="02040503050406030204" pitchFamily="18" charset="0"/>
                            <a:cs typeface="Times New Roman" panose="02020603050405020304" pitchFamily="18" charset="0"/>
                          </a:rPr>
                          <m:t>𝜸</m:t>
                        </m:r>
                      </m:e>
                      <m:sub>
                        <m:sSub>
                          <m:sSubPr>
                            <m:ctrlPr>
                              <a:rPr lang="en-US" sz="1400" b="1" i="1">
                                <a:latin typeface="Cambria Math" panose="02040503050406030204" pitchFamily="18" charset="0"/>
                                <a:cs typeface="Times New Roman" panose="02020603050405020304" pitchFamily="18" charset="0"/>
                              </a:rPr>
                            </m:ctrlPr>
                          </m:sSubPr>
                          <m:e>
                            <m:r>
                              <a:rPr lang="en-US" sz="1400" b="1" i="1">
                                <a:latin typeface="Cambria Math" panose="02040503050406030204" pitchFamily="18" charset="0"/>
                                <a:cs typeface="Times New Roman" panose="02020603050405020304" pitchFamily="18" charset="0"/>
                              </a:rPr>
                              <m:t>𝒋</m:t>
                            </m:r>
                          </m:e>
                          <m:sub>
                            <m:r>
                              <a:rPr lang="en-US" sz="1400" b="1" i="1">
                                <a:latin typeface="Cambria Math" panose="02040503050406030204" pitchFamily="18" charset="0"/>
                                <a:cs typeface="Times New Roman" panose="02020603050405020304" pitchFamily="18" charset="0"/>
                              </a:rPr>
                              <m:t>𝟏</m:t>
                            </m:r>
                          </m:sub>
                        </m:sSub>
                        <m:r>
                          <a:rPr lang="en-US" sz="1400" b="1">
                            <a:latin typeface="Cambria Math" panose="02040503050406030204" pitchFamily="18" charset="0"/>
                            <a:cs typeface="Times New Roman" panose="02020603050405020304" pitchFamily="18" charset="0"/>
                          </a:rPr>
                          <m:t>,</m:t>
                        </m:r>
                        <m:r>
                          <a:rPr lang="en-US" sz="1400" b="1" i="1">
                            <a:latin typeface="Cambria Math" panose="02040503050406030204" pitchFamily="18" charset="0"/>
                            <a:cs typeface="Times New Roman" panose="02020603050405020304" pitchFamily="18" charset="0"/>
                          </a:rPr>
                          <m:t>𝑲</m:t>
                        </m:r>
                      </m:sub>
                    </m:sSub>
                    <m:d>
                      <m:dPr>
                        <m:ctrlPr>
                          <a:rPr lang="en-US" sz="1400" b="1" i="1">
                            <a:latin typeface="Cambria Math" panose="02040503050406030204" pitchFamily="18" charset="0"/>
                            <a:cs typeface="Times New Roman" panose="02020603050405020304" pitchFamily="18" charset="0"/>
                          </a:rPr>
                        </m:ctrlPr>
                      </m:dPr>
                      <m:e>
                        <m:sSub>
                          <m:sSubPr>
                            <m:ctrlPr>
                              <a:rPr lang="en-US" sz="1400" b="1" i="1">
                                <a:latin typeface="Cambria Math" panose="02040503050406030204" pitchFamily="18" charset="0"/>
                                <a:cs typeface="Times New Roman" panose="02020603050405020304" pitchFamily="18" charset="0"/>
                              </a:rPr>
                            </m:ctrlPr>
                          </m:sSubPr>
                          <m:e>
                            <m:r>
                              <a:rPr lang="en-US" sz="1400" b="1" i="1">
                                <a:latin typeface="Cambria Math" panose="02040503050406030204" pitchFamily="18" charset="0"/>
                                <a:cs typeface="Times New Roman" panose="02020603050405020304" pitchFamily="18" charset="0"/>
                              </a:rPr>
                              <m:t>𝒊</m:t>
                            </m:r>
                          </m:e>
                          <m:sub>
                            <m:r>
                              <a:rPr lang="en-US" sz="1400" b="1" i="1">
                                <a:latin typeface="Cambria Math" panose="02040503050406030204" pitchFamily="18" charset="0"/>
                                <a:cs typeface="Times New Roman" panose="02020603050405020304" pitchFamily="18" charset="0"/>
                              </a:rPr>
                              <m:t>𝟏</m:t>
                            </m:r>
                          </m:sub>
                        </m:sSub>
                      </m:e>
                    </m:d>
                    <m:r>
                      <a:rPr lang="en-US" sz="1400" b="0" i="0" smtClean="0">
                        <a:latin typeface="Cambria Math" panose="02040503050406030204" pitchFamily="18" charset="0"/>
                        <a:cs typeface="Times New Roman" panose="02020603050405020304" pitchFamily="18" charset="0"/>
                      </a:rPr>
                      <m:t>:</m:t>
                    </m:r>
                    <m:r>
                      <a:rPr lang="en-US" sz="1400" b="1" i="0" smtClean="0">
                        <a:latin typeface="Cambria Math" panose="02040503050406030204" pitchFamily="18" charset="0"/>
                        <a:cs typeface="Times New Roman" panose="02020603050405020304" pitchFamily="18" charset="0"/>
                      </a:rPr>
                      <m:t> </m:t>
                    </m:r>
                  </m:oMath>
                </a14:m>
                <a:r>
                  <a:rPr lang="en-US" altLang="zh-CN" sz="1400" dirty="0">
                    <a:latin typeface="Times" panose="02020603050405020304" pitchFamily="18" charset="0"/>
                    <a:cs typeface="Times" panose="02020603050405020304" pitchFamily="18" charset="0"/>
                  </a:rPr>
                  <a:t>point functions tell the occupancy of each cluster</a:t>
                </a:r>
                <a:endParaRPr lang="en-US" sz="1400" b="1" dirty="0">
                  <a:latin typeface="Times" panose="02020603050405020304" pitchFamily="18" charset="0"/>
                  <a:cs typeface="Times" panose="02020603050405020304" pitchFamily="18" charset="0"/>
                </a:endParaRPr>
              </a:p>
            </p:txBody>
          </p:sp>
        </mc:Choice>
        <mc:Fallback>
          <p:sp>
            <p:nvSpPr>
              <p:cNvPr id="19" name="TextBox 18">
                <a:extLst>
                  <a:ext uri="{FF2B5EF4-FFF2-40B4-BE49-F238E27FC236}">
                    <a16:creationId xmlns:a16="http://schemas.microsoft.com/office/drawing/2014/main" id="{F320E5B4-C805-272C-E847-851D69B0CA62}"/>
                  </a:ext>
                </a:extLst>
              </p:cNvPr>
              <p:cNvSpPr txBox="1">
                <a:spLocks noRot="1" noChangeAspect="1" noMove="1" noResize="1" noEditPoints="1" noAdjustHandles="1" noChangeArrowheads="1" noChangeShapeType="1" noTextEdit="1"/>
              </p:cNvSpPr>
              <p:nvPr/>
            </p:nvSpPr>
            <p:spPr>
              <a:xfrm>
                <a:off x="6920404" y="4807585"/>
                <a:ext cx="4468916" cy="328167"/>
              </a:xfrm>
              <a:prstGeom prst="rect">
                <a:avLst/>
              </a:prstGeom>
              <a:blipFill>
                <a:blip r:embed="rId7"/>
                <a:stretch>
                  <a:fillRect t="-3774" b="-13208"/>
                </a:stretch>
              </a:blipFill>
            </p:spPr>
            <p:txBody>
              <a:bodyPr/>
              <a:lstStyle/>
              <a:p>
                <a:r>
                  <a:rPr lang="en-US">
                    <a:noFill/>
                  </a:rPr>
                  <a:t> </a:t>
                </a:r>
              </a:p>
            </p:txBody>
          </p:sp>
        </mc:Fallback>
      </mc:AlternateContent>
      <p:pic>
        <p:nvPicPr>
          <p:cNvPr id="23" name="Picture 22">
            <a:extLst>
              <a:ext uri="{FF2B5EF4-FFF2-40B4-BE49-F238E27FC236}">
                <a16:creationId xmlns:a16="http://schemas.microsoft.com/office/drawing/2014/main" id="{050A77FF-D533-EB2A-02D3-88C7E2CB7DFE}"/>
              </a:ext>
            </a:extLst>
          </p:cNvPr>
          <p:cNvPicPr>
            <a:picLocks noChangeAspect="1"/>
          </p:cNvPicPr>
          <p:nvPr/>
        </p:nvPicPr>
        <p:blipFill>
          <a:blip r:embed="rId8"/>
          <a:stretch>
            <a:fillRect/>
          </a:stretch>
        </p:blipFill>
        <p:spPr>
          <a:xfrm>
            <a:off x="6920404" y="5334621"/>
            <a:ext cx="3952875" cy="1095375"/>
          </a:xfrm>
          <a:prstGeom prst="rect">
            <a:avLst/>
          </a:prstGeom>
        </p:spPr>
      </p:pic>
      <p:pic>
        <p:nvPicPr>
          <p:cNvPr id="25" name="Picture 24">
            <a:extLst>
              <a:ext uri="{FF2B5EF4-FFF2-40B4-BE49-F238E27FC236}">
                <a16:creationId xmlns:a16="http://schemas.microsoft.com/office/drawing/2014/main" id="{5476BF2F-BD09-9421-795E-26893F2907D7}"/>
              </a:ext>
            </a:extLst>
          </p:cNvPr>
          <p:cNvPicPr>
            <a:picLocks noChangeAspect="1"/>
          </p:cNvPicPr>
          <p:nvPr/>
        </p:nvPicPr>
        <p:blipFill>
          <a:blip r:embed="rId9"/>
          <a:stretch>
            <a:fillRect/>
          </a:stretch>
        </p:blipFill>
        <p:spPr>
          <a:xfrm>
            <a:off x="9016749" y="6329983"/>
            <a:ext cx="276225" cy="200025"/>
          </a:xfrm>
          <a:prstGeom prst="rect">
            <a:avLst/>
          </a:prstGeom>
        </p:spPr>
      </p:pic>
      <p:cxnSp>
        <p:nvCxnSpPr>
          <p:cNvPr id="2" name="Straight Arrow Connector 1">
            <a:extLst>
              <a:ext uri="{FF2B5EF4-FFF2-40B4-BE49-F238E27FC236}">
                <a16:creationId xmlns:a16="http://schemas.microsoft.com/office/drawing/2014/main" id="{8B4EC4BC-C1E2-A41E-599C-2B3E66FD049F}"/>
              </a:ext>
            </a:extLst>
          </p:cNvPr>
          <p:cNvCxnSpPr>
            <a:cxnSpLocks/>
          </p:cNvCxnSpPr>
          <p:nvPr/>
        </p:nvCxnSpPr>
        <p:spPr>
          <a:xfrm flipH="1">
            <a:off x="3141246" y="1879862"/>
            <a:ext cx="1" cy="426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52CC356-D553-40E0-2507-F69D85983F1D}"/>
              </a:ext>
            </a:extLst>
          </p:cNvPr>
          <p:cNvSpPr txBox="1"/>
          <p:nvPr/>
        </p:nvSpPr>
        <p:spPr>
          <a:xfrm>
            <a:off x="5401834" y="458039"/>
            <a:ext cx="1385316" cy="276999"/>
          </a:xfrm>
          <a:prstGeom prst="rect">
            <a:avLst/>
          </a:prstGeom>
          <a:noFill/>
        </p:spPr>
        <p:txBody>
          <a:bodyPr wrap="none" rtlCol="0">
            <a:spAutoFit/>
          </a:bodyPr>
          <a:lstStyle>
            <a:defPPr>
              <a:defRPr lang="en-US"/>
            </a:defPPr>
            <a:lvl1pPr>
              <a:defRPr sz="1200" b="0">
                <a:latin typeface="Times New Roman" panose="02020603050405020304" pitchFamily="18" charset="0"/>
                <a:cs typeface="Times New Roman" panose="02020603050405020304" pitchFamily="18" charset="0"/>
              </a:defRPr>
            </a:lvl1pPr>
          </a:lstStyle>
          <a:p>
            <a:r>
              <a:rPr lang="en-US" dirty="0">
                <a:latin typeface="Times" panose="02020603050405020304" pitchFamily="18" charset="0"/>
                <a:cs typeface="Times" panose="02020603050405020304" pitchFamily="18" charset="0"/>
              </a:rPr>
              <a:t>Enthalpy </a:t>
            </a:r>
            <a:r>
              <a:rPr lang="en-US">
                <a:latin typeface="Times" panose="02020603050405020304" pitchFamily="18" charset="0"/>
                <a:cs typeface="Times" panose="02020603050405020304" pitchFamily="18" charset="0"/>
              </a:rPr>
              <a:t>of mixing</a:t>
            </a:r>
            <a:endParaRPr lang="en-US"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77C8DEF-0F55-B70B-2CC6-89C666896F17}"/>
                  </a:ext>
                </a:extLst>
              </p:cNvPr>
              <p:cNvSpPr txBox="1"/>
              <p:nvPr/>
            </p:nvSpPr>
            <p:spPr>
              <a:xfrm>
                <a:off x="6920403" y="2549967"/>
                <a:ext cx="3041154" cy="87126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rPr>
                                    <m:t>𝑚𝑖𝑥</m:t>
                                  </m:r>
                                </m:sub>
                                <m:sup>
                                  <m:r>
                                    <a:rPr lang="en-US" i="1">
                                      <a:latin typeface="Cambria Math" panose="02040503050406030204" pitchFamily="18" charset="0"/>
                                    </a:rPr>
                                    <m:t>𝐶𝐸</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rPr>
                                    <m:t>𝑚𝑖𝑥</m:t>
                                  </m:r>
                                </m:sub>
                                <m:sup>
                                  <m:r>
                                    <a:rPr lang="en-US" i="1">
                                      <a:latin typeface="Cambria Math" panose="02040503050406030204" pitchFamily="18" charset="0"/>
                                    </a:rPr>
                                    <m:t>𝐷𝐹𝑇</m:t>
                                  </m:r>
                                </m:sup>
                              </m:sSubSup>
                              <m:r>
                                <a:rPr lang="en-US" i="1">
                                  <a:latin typeface="Cambria Math" panose="02040503050406030204" pitchFamily="18" charset="0"/>
                                </a:rPr>
                                <m:t>)</m:t>
                              </m:r>
                            </m:e>
                            <m:sup>
                              <m:r>
                                <a:rPr lang="en-US" b="0" i="1" smtClean="0">
                                  <a:latin typeface="Cambria Math" panose="02040503050406030204" pitchFamily="18" charset="0"/>
                                </a:rPr>
                                <m:t>2</m:t>
                              </m:r>
                            </m:sup>
                          </m:sSup>
                        </m:e>
                      </m:nary>
                    </m:oMath>
                  </m:oMathPara>
                </a14:m>
                <a:endParaRPr lang="en-US" dirty="0">
                  <a:latin typeface="Times" panose="02020603050405020304" pitchFamily="18" charset="0"/>
                  <a:cs typeface="Times" panose="02020603050405020304" pitchFamily="18" charset="0"/>
                </a:endParaRPr>
              </a:p>
            </p:txBody>
          </p:sp>
        </mc:Choice>
        <mc:Fallback>
          <p:sp>
            <p:nvSpPr>
              <p:cNvPr id="14" name="TextBox 13">
                <a:extLst>
                  <a:ext uri="{FF2B5EF4-FFF2-40B4-BE49-F238E27FC236}">
                    <a16:creationId xmlns:a16="http://schemas.microsoft.com/office/drawing/2014/main" id="{577C8DEF-0F55-B70B-2CC6-89C666896F17}"/>
                  </a:ext>
                </a:extLst>
              </p:cNvPr>
              <p:cNvSpPr txBox="1">
                <a:spLocks noRot="1" noChangeAspect="1" noMove="1" noResize="1" noEditPoints="1" noAdjustHandles="1" noChangeArrowheads="1" noChangeShapeType="1" noTextEdit="1"/>
              </p:cNvSpPr>
              <p:nvPr/>
            </p:nvSpPr>
            <p:spPr>
              <a:xfrm>
                <a:off x="6920403" y="2549967"/>
                <a:ext cx="3041154" cy="871264"/>
              </a:xfrm>
              <a:prstGeom prst="rect">
                <a:avLst/>
              </a:prstGeom>
              <a:blipFill>
                <a:blip r:embed="rId10"/>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4491BA2-EC78-17E1-6E87-B150705707FD}"/>
              </a:ext>
            </a:extLst>
          </p:cNvPr>
          <p:cNvSpPr txBox="1"/>
          <p:nvPr/>
        </p:nvSpPr>
        <p:spPr>
          <a:xfrm>
            <a:off x="10003007" y="2886486"/>
            <a:ext cx="2222083" cy="276999"/>
          </a:xfrm>
          <a:prstGeom prst="rect">
            <a:avLst/>
          </a:prstGeom>
          <a:noFill/>
        </p:spPr>
        <p:txBody>
          <a:bodyPr wrap="none" rtlCol="0">
            <a:spAutoFit/>
          </a:bodyPr>
          <a:lstStyle/>
          <a:p>
            <a:r>
              <a:rPr lang="en-US" sz="1200" dirty="0">
                <a:latin typeface="Times" panose="02020603050405020304" pitchFamily="18" charset="0"/>
                <a:cs typeface="Times" panose="02020603050405020304" pitchFamily="18" charset="0"/>
              </a:rPr>
              <a:t>Mean squared error loss function</a:t>
            </a:r>
          </a:p>
        </p:txBody>
      </p:sp>
    </p:spTree>
    <p:extLst>
      <p:ext uri="{BB962C8B-B14F-4D97-AF65-F5344CB8AC3E}">
        <p14:creationId xmlns:p14="http://schemas.microsoft.com/office/powerpoint/2010/main" val="141331533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D418-E8D8-A13F-91B7-36CB460BF714}"/>
              </a:ext>
            </a:extLst>
          </p:cNvPr>
          <p:cNvSpPr>
            <a:spLocks noGrp="1"/>
          </p:cNvSpPr>
          <p:nvPr>
            <p:ph type="title"/>
          </p:nvPr>
        </p:nvSpPr>
        <p:spPr>
          <a:xfrm>
            <a:off x="4370592" y="177265"/>
            <a:ext cx="3450816" cy="424732"/>
          </a:xfrm>
          <a:noFill/>
        </p:spPr>
        <p:txBody>
          <a:bodyPr vert="horz" wrap="none" lIns="91440" tIns="45720" rIns="91440" bIns="45720" rtlCol="0" anchor="ctr">
            <a:spAutoFit/>
          </a:bodyPr>
          <a:lstStyle/>
          <a:p>
            <a:pPr algn="ctr"/>
            <a:r>
              <a:rPr lang="en-US" sz="2400" b="1" dirty="0">
                <a:solidFill>
                  <a:srgbClr val="000000"/>
                </a:solidFill>
                <a:latin typeface="Times" panose="02020603050405020304" pitchFamily="18" charset="0"/>
                <a:ea typeface="SimSun" panose="02010600030101010101" pitchFamily="2" charset="-122"/>
                <a:cs typeface="Times" panose="02020603050405020304" pitchFamily="18" charset="0"/>
              </a:rPr>
              <a:t>Metropolis Monte Carlo </a:t>
            </a:r>
          </a:p>
        </p:txBody>
      </p:sp>
      <p:pic>
        <p:nvPicPr>
          <p:cNvPr id="7" name="Picture 6">
            <a:extLst>
              <a:ext uri="{FF2B5EF4-FFF2-40B4-BE49-F238E27FC236}">
                <a16:creationId xmlns:a16="http://schemas.microsoft.com/office/drawing/2014/main" id="{C8DE7E43-3AAA-4C3F-0B02-825128F3CDAC}"/>
              </a:ext>
            </a:extLst>
          </p:cNvPr>
          <p:cNvPicPr>
            <a:picLocks noChangeAspect="1"/>
          </p:cNvPicPr>
          <p:nvPr/>
        </p:nvPicPr>
        <p:blipFill rotWithShape="1">
          <a:blip r:embed="rId2"/>
          <a:srcRect l="51403"/>
          <a:stretch/>
        </p:blipFill>
        <p:spPr>
          <a:xfrm>
            <a:off x="1408278" y="1829911"/>
            <a:ext cx="3031920" cy="990600"/>
          </a:xfrm>
          <a:prstGeom prst="rect">
            <a:avLst/>
          </a:prstGeom>
        </p:spPr>
      </p:pic>
      <p:sp>
        <p:nvSpPr>
          <p:cNvPr id="8" name="TextBox 7">
            <a:extLst>
              <a:ext uri="{FF2B5EF4-FFF2-40B4-BE49-F238E27FC236}">
                <a16:creationId xmlns:a16="http://schemas.microsoft.com/office/drawing/2014/main" id="{E76D0BCE-148D-DEAE-2ED6-EBBD69DB79BF}"/>
              </a:ext>
            </a:extLst>
          </p:cNvPr>
          <p:cNvSpPr txBox="1"/>
          <p:nvPr/>
        </p:nvSpPr>
        <p:spPr>
          <a:xfrm>
            <a:off x="0" y="6642556"/>
            <a:ext cx="3342582" cy="215444"/>
          </a:xfrm>
          <a:prstGeom prst="rect">
            <a:avLst/>
          </a:prstGeom>
          <a:noFill/>
        </p:spPr>
        <p:txBody>
          <a:bodyPr wrap="none" rtlCol="0">
            <a:spAutoFit/>
          </a:bodyPr>
          <a:lstStyle>
            <a:defPPr>
              <a:defRPr lang="en-US"/>
            </a:defPPr>
            <a:lvl1pPr>
              <a:defRPr sz="800" b="0" i="1">
                <a:solidFill>
                  <a:srgbClr val="222222"/>
                </a:solidFill>
                <a:effectLst/>
                <a:latin typeface="Times" panose="02020603050405020304" pitchFamily="18" charset="0"/>
                <a:cs typeface="Times" panose="02020603050405020304" pitchFamily="18" charset="0"/>
              </a:defRPr>
            </a:lvl1pPr>
          </a:lstStyle>
          <a:p>
            <a:r>
              <a:rPr lang="en-US" dirty="0"/>
              <a:t>https://hpc-lr.umontpellier.fr/wp-content/uploads/2018/03/6-Poster_L2C</a:t>
            </a:r>
            <a:r>
              <a:rPr lang="en-US"/>
              <a:t>.pdf</a:t>
            </a:r>
            <a:endParaRPr lang="en-US" dirty="0"/>
          </a:p>
        </p:txBody>
      </p:sp>
      <p:pic>
        <p:nvPicPr>
          <p:cNvPr id="10" name="Picture 9">
            <a:extLst>
              <a:ext uri="{FF2B5EF4-FFF2-40B4-BE49-F238E27FC236}">
                <a16:creationId xmlns:a16="http://schemas.microsoft.com/office/drawing/2014/main" id="{B67FDB22-08E6-F3DE-C486-CDB4E2DAFCEF}"/>
              </a:ext>
            </a:extLst>
          </p:cNvPr>
          <p:cNvPicPr>
            <a:picLocks noChangeAspect="1"/>
          </p:cNvPicPr>
          <p:nvPr/>
        </p:nvPicPr>
        <p:blipFill>
          <a:blip r:embed="rId3"/>
          <a:stretch>
            <a:fillRect/>
          </a:stretch>
        </p:blipFill>
        <p:spPr>
          <a:xfrm>
            <a:off x="1126747" y="4770662"/>
            <a:ext cx="3390900" cy="514350"/>
          </a:xfrm>
          <a:prstGeom prst="rect">
            <a:avLst/>
          </a:prstGeom>
        </p:spPr>
      </p:pic>
      <p:pic>
        <p:nvPicPr>
          <p:cNvPr id="12" name="Picture 11">
            <a:extLst>
              <a:ext uri="{FF2B5EF4-FFF2-40B4-BE49-F238E27FC236}">
                <a16:creationId xmlns:a16="http://schemas.microsoft.com/office/drawing/2014/main" id="{8867C983-1F29-B770-2D94-0DA66A1234B9}"/>
              </a:ext>
            </a:extLst>
          </p:cNvPr>
          <p:cNvPicPr>
            <a:picLocks noChangeAspect="1"/>
          </p:cNvPicPr>
          <p:nvPr/>
        </p:nvPicPr>
        <p:blipFill>
          <a:blip r:embed="rId4"/>
          <a:stretch>
            <a:fillRect/>
          </a:stretch>
        </p:blipFill>
        <p:spPr>
          <a:xfrm>
            <a:off x="1126747" y="2890110"/>
            <a:ext cx="3714750" cy="1666875"/>
          </a:xfrm>
          <a:prstGeom prst="rect">
            <a:avLst/>
          </a:prstGeom>
        </p:spPr>
      </p:pic>
      <p:sp>
        <p:nvSpPr>
          <p:cNvPr id="13" name="TextBox 12">
            <a:extLst>
              <a:ext uri="{FF2B5EF4-FFF2-40B4-BE49-F238E27FC236}">
                <a16:creationId xmlns:a16="http://schemas.microsoft.com/office/drawing/2014/main" id="{9ADEA085-B68B-1E20-274E-502F9A1CADC1}"/>
              </a:ext>
            </a:extLst>
          </p:cNvPr>
          <p:cNvSpPr txBox="1"/>
          <p:nvPr/>
        </p:nvSpPr>
        <p:spPr>
          <a:xfrm>
            <a:off x="914400" y="755185"/>
            <a:ext cx="10447699"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In the HEA project, we combined Metropolis Monte Carlo and cluster expansion to obtain the equilibrium states with the minimum free energy for a given composition at a given temperature, and by using thermodynamic integration, we can calculate the free energy of mixing.</a:t>
            </a:r>
          </a:p>
        </p:txBody>
      </p:sp>
      <p:grpSp>
        <p:nvGrpSpPr>
          <p:cNvPr id="3" name="Group 2">
            <a:extLst>
              <a:ext uri="{FF2B5EF4-FFF2-40B4-BE49-F238E27FC236}">
                <a16:creationId xmlns:a16="http://schemas.microsoft.com/office/drawing/2014/main" id="{ADEE6FA7-B976-B66E-7320-4E6E1BD70C79}"/>
              </a:ext>
            </a:extLst>
          </p:cNvPr>
          <p:cNvGrpSpPr/>
          <p:nvPr/>
        </p:nvGrpSpPr>
        <p:grpSpPr>
          <a:xfrm>
            <a:off x="6737688" y="2949914"/>
            <a:ext cx="3539623" cy="2635351"/>
            <a:chOff x="801511" y="2368176"/>
            <a:chExt cx="3539623" cy="2635351"/>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40BC256-B6CE-EED2-FE34-46BA664DCAA3}"/>
                    </a:ext>
                  </a:extLst>
                </p:cNvPr>
                <p:cNvSpPr txBox="1"/>
                <p:nvPr/>
              </p:nvSpPr>
              <p:spPr>
                <a:xfrm>
                  <a:off x="1348290" y="4634195"/>
                  <a:ext cx="23803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𝐹</m:t>
                            </m:r>
                          </m:e>
                          <m:sub>
                            <m:r>
                              <a:rPr lang="en-US" smtClean="0">
                                <a:latin typeface="Cambria Math" panose="02040503050406030204" pitchFamily="18" charset="0"/>
                              </a:rPr>
                              <m:t>𝑚𝑖𝑥</m:t>
                            </m:r>
                          </m:sub>
                        </m:sSub>
                        <m:r>
                          <a:rPr lang="en-US" smtClean="0">
                            <a:latin typeface="Cambria Math" panose="02040503050406030204" pitchFamily="18" charset="0"/>
                          </a:rPr>
                          <m:t>= </m:t>
                        </m:r>
                        <m:sSub>
                          <m:sSubPr>
                            <m:ctrlPr>
                              <a:rPr lang="en-US" i="1" smtClean="0">
                                <a:latin typeface="Cambria Math" panose="02040503050406030204" pitchFamily="18" charset="0"/>
                              </a:rPr>
                            </m:ctrlPr>
                          </m:sSubPr>
                          <m:e>
                            <m:r>
                              <a:rPr lang="en-US" smtClean="0">
                                <a:latin typeface="Cambria Math" panose="02040503050406030204" pitchFamily="18" charset="0"/>
                              </a:rPr>
                              <m:t>𝐻</m:t>
                            </m:r>
                          </m:e>
                          <m:sub>
                            <m:r>
                              <a:rPr lang="en-US" smtClean="0">
                                <a:latin typeface="Cambria Math" panose="02040503050406030204" pitchFamily="18" charset="0"/>
                              </a:rPr>
                              <m:t>𝑚𝑖𝑥</m:t>
                            </m:r>
                          </m:sub>
                        </m:sSub>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𝑇𝑆</m:t>
                            </m:r>
                          </m:e>
                          <m:sub>
                            <m:r>
                              <a:rPr lang="en-US" b="0" i="1" smtClean="0">
                                <a:latin typeface="Cambria Math" panose="02040503050406030204" pitchFamily="18" charset="0"/>
                              </a:rPr>
                              <m:t>𝑚𝑖𝑥</m:t>
                            </m:r>
                          </m:sub>
                        </m:sSub>
                      </m:oMath>
                    </m:oMathPara>
                  </a14:m>
                  <a:endParaRPr lang="en-US" dirty="0">
                    <a:latin typeface="Times" pitchFamily="2" charset="0"/>
                  </a:endParaRPr>
                </a:p>
              </p:txBody>
            </p:sp>
          </mc:Choice>
          <mc:Fallback>
            <p:sp>
              <p:nvSpPr>
                <p:cNvPr id="4" name="TextBox 3">
                  <a:extLst>
                    <a:ext uri="{FF2B5EF4-FFF2-40B4-BE49-F238E27FC236}">
                      <a16:creationId xmlns:a16="http://schemas.microsoft.com/office/drawing/2014/main" id="{F40BC256-B6CE-EED2-FE34-46BA664DCAA3}"/>
                    </a:ext>
                  </a:extLst>
                </p:cNvPr>
                <p:cNvSpPr txBox="1">
                  <a:spLocks noRot="1" noChangeAspect="1" noMove="1" noResize="1" noEditPoints="1" noAdjustHandles="1" noChangeArrowheads="1" noChangeShapeType="1" noTextEdit="1"/>
                </p:cNvSpPr>
                <p:nvPr/>
              </p:nvSpPr>
              <p:spPr>
                <a:xfrm>
                  <a:off x="1348290" y="4634195"/>
                  <a:ext cx="2380395" cy="369332"/>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C13C264-577E-A1B6-C651-53A4952FB681}"/>
                    </a:ext>
                  </a:extLst>
                </p:cNvPr>
                <p:cNvSpPr txBox="1"/>
                <p:nvPr/>
              </p:nvSpPr>
              <p:spPr>
                <a:xfrm>
                  <a:off x="801511" y="2368176"/>
                  <a:ext cx="3539623" cy="6934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𝐶</m:t>
                        </m:r>
                        <m:d>
                          <m:dPr>
                            <m:ctrlPr>
                              <a:rPr lang="en-US" i="1" smtClean="0">
                                <a:latin typeface="Cambria Math" panose="02040503050406030204" pitchFamily="18" charset="0"/>
                              </a:rPr>
                            </m:ctrlPr>
                          </m:dPr>
                          <m:e>
                            <m:r>
                              <a:rPr lang="en-US" smtClean="0">
                                <a:latin typeface="Cambria Math" panose="02040503050406030204" pitchFamily="18" charset="0"/>
                              </a:rPr>
                              <m:t>𝑇</m:t>
                            </m:r>
                          </m:e>
                        </m:d>
                        <m:r>
                          <a:rPr lang="en-US" smtClean="0">
                            <a:latin typeface="Cambria Math" panose="02040503050406030204" pitchFamily="18" charset="0"/>
                          </a:rPr>
                          <m:t>=</m:t>
                        </m:r>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smtClean="0">
                                        <a:latin typeface="Cambria Math" panose="02040503050406030204" pitchFamily="18" charset="0"/>
                                      </a:rPr>
                                      <m:t>𝐻</m:t>
                                    </m:r>
                                  </m:e>
                                  <m:sub>
                                    <m:r>
                                      <a:rPr lang="en-US" smtClean="0">
                                        <a:latin typeface="Cambria Math" panose="02040503050406030204" pitchFamily="18" charset="0"/>
                                      </a:rPr>
                                      <m:t>𝑚𝑖𝑥</m:t>
                                    </m:r>
                                  </m:sub>
                                </m:sSub>
                                <m:sSup>
                                  <m:sSupPr>
                                    <m:ctrlPr>
                                      <a:rPr lang="en-US" i="1" smtClean="0">
                                        <a:latin typeface="Cambria Math" panose="02040503050406030204" pitchFamily="18" charset="0"/>
                                      </a:rPr>
                                    </m:ctrlPr>
                                  </m:sSupPr>
                                  <m:e>
                                    <m:r>
                                      <a:rPr lang="en-US" smtClean="0">
                                        <a:latin typeface="Cambria Math" panose="02040503050406030204" pitchFamily="18" charset="0"/>
                                      </a:rPr>
                                      <m:t>(</m:t>
                                    </m:r>
                                    <m:r>
                                      <a:rPr lang="en-US" smtClean="0">
                                        <a:latin typeface="Cambria Math" panose="02040503050406030204" pitchFamily="18" charset="0"/>
                                      </a:rPr>
                                      <m:t>𝑇</m:t>
                                    </m:r>
                                    <m:r>
                                      <a:rPr lang="en-US" smtClean="0">
                                        <a:latin typeface="Cambria Math" panose="02040503050406030204" pitchFamily="18" charset="0"/>
                                      </a:rPr>
                                      <m:t>)</m:t>
                                    </m:r>
                                  </m:e>
                                  <m:sup>
                                    <m:r>
                                      <a:rPr lang="en-US" smtClean="0">
                                        <a:latin typeface="Cambria Math" panose="02040503050406030204" pitchFamily="18" charset="0"/>
                                      </a:rPr>
                                      <m:t>2</m:t>
                                    </m:r>
                                  </m:sup>
                                </m:sSup>
                              </m:e>
                            </m:d>
                            <m:r>
                              <a:rPr lang="en-US" smtClean="0">
                                <a:latin typeface="Cambria Math" panose="02040503050406030204" pitchFamily="18" charset="0"/>
                              </a:rPr>
                              <m:t>−</m:t>
                            </m:r>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𝐻</m:t>
                                        </m:r>
                                      </m:e>
                                      <m:sub>
                                        <m:r>
                                          <a:rPr lang="en-US">
                                            <a:latin typeface="Cambria Math" panose="02040503050406030204" pitchFamily="18" charset="0"/>
                                          </a:rPr>
                                          <m:t>𝑚𝑖𝑥</m:t>
                                        </m:r>
                                      </m:sub>
                                    </m:sSub>
                                    <m:r>
                                      <a:rPr lang="en-US">
                                        <a:latin typeface="Cambria Math" panose="02040503050406030204" pitchFamily="18" charset="0"/>
                                      </a:rPr>
                                      <m:t>(</m:t>
                                    </m:r>
                                    <m:r>
                                      <a:rPr lang="en-US">
                                        <a:latin typeface="Cambria Math" panose="02040503050406030204" pitchFamily="18" charset="0"/>
                                      </a:rPr>
                                      <m:t>𝑇</m:t>
                                    </m:r>
                                    <m:r>
                                      <a:rPr lang="en-US">
                                        <a:latin typeface="Cambria Math" panose="02040503050406030204" pitchFamily="18" charset="0"/>
                                      </a:rPr>
                                      <m:t>)</m:t>
                                    </m:r>
                                  </m:e>
                                </m:d>
                              </m:e>
                              <m:sup>
                                <m:r>
                                  <a:rPr lang="en-US" smtClean="0">
                                    <a:latin typeface="Cambria Math" panose="02040503050406030204" pitchFamily="18" charset="0"/>
                                  </a:rPr>
                                  <m:t>2</m:t>
                                </m:r>
                              </m:sup>
                            </m:sSup>
                          </m:num>
                          <m:den>
                            <m:sSub>
                              <m:sSubPr>
                                <m:ctrlPr>
                                  <a:rPr lang="en-US" i="1" smtClean="0">
                                    <a:latin typeface="Cambria Math" panose="02040503050406030204" pitchFamily="18" charset="0"/>
                                  </a:rPr>
                                </m:ctrlPr>
                              </m:sSubPr>
                              <m:e>
                                <m:r>
                                  <a:rPr lang="en-US" smtClean="0">
                                    <a:latin typeface="Cambria Math" panose="02040503050406030204" pitchFamily="18" charset="0"/>
                                  </a:rPr>
                                  <m:t>𝑘</m:t>
                                </m:r>
                              </m:e>
                              <m:sub>
                                <m:r>
                                  <a:rPr lang="en-US" smtClean="0">
                                    <a:latin typeface="Cambria Math" panose="02040503050406030204" pitchFamily="18" charset="0"/>
                                  </a:rPr>
                                  <m:t>𝐵</m:t>
                                </m:r>
                              </m:sub>
                            </m:sSub>
                            <m:sSup>
                              <m:sSupPr>
                                <m:ctrlPr>
                                  <a:rPr lang="en-US" i="1" smtClean="0">
                                    <a:latin typeface="Cambria Math" panose="02040503050406030204" pitchFamily="18" charset="0"/>
                                  </a:rPr>
                                </m:ctrlPr>
                              </m:sSupPr>
                              <m:e>
                                <m:r>
                                  <a:rPr lang="en-US" smtClean="0">
                                    <a:latin typeface="Cambria Math" panose="02040503050406030204" pitchFamily="18" charset="0"/>
                                  </a:rPr>
                                  <m:t>𝑇</m:t>
                                </m:r>
                              </m:e>
                              <m:sup>
                                <m:r>
                                  <a:rPr lang="en-US" smtClean="0">
                                    <a:latin typeface="Cambria Math" panose="02040503050406030204" pitchFamily="18" charset="0"/>
                                  </a:rPr>
                                  <m:t>2</m:t>
                                </m:r>
                              </m:sup>
                            </m:sSup>
                          </m:den>
                        </m:f>
                      </m:oMath>
                    </m:oMathPara>
                  </a14:m>
                  <a:endParaRPr lang="en-US" dirty="0">
                    <a:latin typeface="Times" pitchFamily="2" charset="0"/>
                  </a:endParaRPr>
                </a:p>
              </p:txBody>
            </p:sp>
          </mc:Choice>
          <mc:Fallback>
            <p:sp>
              <p:nvSpPr>
                <p:cNvPr id="5" name="TextBox 4">
                  <a:extLst>
                    <a:ext uri="{FF2B5EF4-FFF2-40B4-BE49-F238E27FC236}">
                      <a16:creationId xmlns:a16="http://schemas.microsoft.com/office/drawing/2014/main" id="{8C13C264-577E-A1B6-C651-53A4952FB681}"/>
                    </a:ext>
                  </a:extLst>
                </p:cNvPr>
                <p:cNvSpPr txBox="1">
                  <a:spLocks noRot="1" noChangeAspect="1" noMove="1" noResize="1" noEditPoints="1" noAdjustHandles="1" noChangeArrowheads="1" noChangeShapeType="1" noTextEdit="1"/>
                </p:cNvSpPr>
                <p:nvPr/>
              </p:nvSpPr>
              <p:spPr>
                <a:xfrm>
                  <a:off x="801511" y="2368176"/>
                  <a:ext cx="3539623" cy="69346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7558950-113C-050D-E758-2EA0AE8981EA}"/>
                    </a:ext>
                  </a:extLst>
                </p:cNvPr>
                <p:cNvSpPr txBox="1"/>
                <p:nvPr/>
              </p:nvSpPr>
              <p:spPr>
                <a:xfrm>
                  <a:off x="1140926" y="3475605"/>
                  <a:ext cx="2410403" cy="669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𝑆</m:t>
                            </m:r>
                          </m:e>
                          <m:sub>
                            <m:r>
                              <a:rPr lang="en-US" b="0" i="1" smtClean="0">
                                <a:latin typeface="Cambria Math" panose="02040503050406030204" pitchFamily="18" charset="0"/>
                              </a:rPr>
                              <m:t>𝑚𝑖𝑥</m:t>
                            </m:r>
                          </m:sub>
                        </m:sSub>
                        <m:d>
                          <m:dPr>
                            <m:ctrlPr>
                              <a:rPr lang="en-US" i="1" smtClean="0">
                                <a:latin typeface="Cambria Math" panose="02040503050406030204" pitchFamily="18" charset="0"/>
                              </a:rPr>
                            </m:ctrlPr>
                          </m:dPr>
                          <m:e>
                            <m:r>
                              <a:rPr lang="en-US" smtClean="0">
                                <a:latin typeface="Cambria Math" panose="02040503050406030204" pitchFamily="18" charset="0"/>
                              </a:rPr>
                              <m:t>𝑇</m:t>
                            </m:r>
                          </m:e>
                        </m:d>
                        <m:r>
                          <a:rPr lang="en-US" smtClean="0">
                            <a:latin typeface="Cambria Math" panose="02040503050406030204" pitchFamily="18" charset="0"/>
                          </a:rPr>
                          <m:t>=</m:t>
                        </m:r>
                        <m:nary>
                          <m:naryPr>
                            <m:ctrlPr>
                              <a:rPr lang="en-US" i="1" smtClean="0">
                                <a:latin typeface="Cambria Math" panose="02040503050406030204" pitchFamily="18" charset="0"/>
                              </a:rPr>
                            </m:ctrlPr>
                          </m:naryPr>
                          <m:sub>
                            <m:r>
                              <m:rPr>
                                <m:brk m:alnAt="23"/>
                              </m:rPr>
                              <a:rPr lang="en-US" smtClean="0">
                                <a:latin typeface="Cambria Math" panose="02040503050406030204" pitchFamily="18" charset="0"/>
                              </a:rPr>
                              <m:t>0</m:t>
                            </m:r>
                          </m:sub>
                          <m:sup>
                            <m:r>
                              <a:rPr lang="en-US" smtClean="0">
                                <a:latin typeface="Cambria Math" panose="02040503050406030204" pitchFamily="18" charset="0"/>
                              </a:rPr>
                              <m:t>𝑇</m:t>
                            </m:r>
                          </m:sup>
                          <m:e>
                            <m:f>
                              <m:fPr>
                                <m:ctrlPr>
                                  <a:rPr lang="en-US" i="1" smtClean="0">
                                    <a:latin typeface="Cambria Math" panose="02040503050406030204" pitchFamily="18" charset="0"/>
                                  </a:rPr>
                                </m:ctrlPr>
                              </m:fPr>
                              <m:num>
                                <m:r>
                                  <a:rPr lang="en-US" b="0" i="1" smtClean="0">
                                    <a:latin typeface="Cambria Math" panose="02040503050406030204" pitchFamily="18" charset="0"/>
                                  </a:rPr>
                                  <m:t>𝐶</m:t>
                                </m:r>
                                <m:r>
                                  <a:rPr lang="en-US" smtClean="0">
                                    <a:latin typeface="Cambria Math" panose="02040503050406030204" pitchFamily="18" charset="0"/>
                                  </a:rPr>
                                  <m:t>(</m:t>
                                </m:r>
                                <m:sSup>
                                  <m:sSupPr>
                                    <m:ctrlPr>
                                      <a:rPr lang="en-US" i="1" smtClean="0">
                                        <a:latin typeface="Cambria Math" panose="02040503050406030204" pitchFamily="18" charset="0"/>
                                      </a:rPr>
                                    </m:ctrlPr>
                                  </m:sSupPr>
                                  <m:e>
                                    <m:r>
                                      <a:rPr lang="en-US" smtClean="0">
                                        <a:latin typeface="Cambria Math" panose="02040503050406030204" pitchFamily="18" charset="0"/>
                                      </a:rPr>
                                      <m:t>𝑇</m:t>
                                    </m:r>
                                  </m:e>
                                  <m:sup>
                                    <m:r>
                                      <m:rPr>
                                        <m:nor/>
                                      </m:rPr>
                                      <a:rPr lang="en-US">
                                        <a:latin typeface="Times" pitchFamily="2" charset="0"/>
                                      </a:rPr>
                                      <m:t>′</m:t>
                                    </m:r>
                                  </m:sup>
                                </m:sSup>
                                <m:r>
                                  <a:rPr lang="en-US" smtClean="0">
                                    <a:latin typeface="Cambria Math" panose="02040503050406030204" pitchFamily="18" charset="0"/>
                                  </a:rPr>
                                  <m:t>)</m:t>
                                </m:r>
                              </m:num>
                              <m:den>
                                <m:sSup>
                                  <m:sSupPr>
                                    <m:ctrlPr>
                                      <a:rPr lang="en-US" i="1">
                                        <a:latin typeface="Cambria Math" panose="02040503050406030204" pitchFamily="18" charset="0"/>
                                      </a:rPr>
                                    </m:ctrlPr>
                                  </m:sSupPr>
                                  <m:e>
                                    <m:r>
                                      <a:rPr lang="en-US">
                                        <a:latin typeface="Cambria Math" panose="02040503050406030204" pitchFamily="18" charset="0"/>
                                      </a:rPr>
                                      <m:t>𝑇</m:t>
                                    </m:r>
                                  </m:e>
                                  <m:sup>
                                    <m:r>
                                      <m:rPr>
                                        <m:nor/>
                                      </m:rPr>
                                      <a:rPr lang="en-US">
                                        <a:latin typeface="Times" pitchFamily="2" charset="0"/>
                                      </a:rPr>
                                      <m:t>′</m:t>
                                    </m:r>
                                  </m:sup>
                                </m:sSup>
                              </m:den>
                            </m:f>
                            <m:r>
                              <a:rPr lang="en-US" smtClean="0">
                                <a:latin typeface="Cambria Math" panose="02040503050406030204" pitchFamily="18" charset="0"/>
                              </a:rPr>
                              <m:t>𝑑</m:t>
                            </m:r>
                            <m:sSup>
                              <m:sSupPr>
                                <m:ctrlPr>
                                  <a:rPr lang="en-US" i="1">
                                    <a:latin typeface="Cambria Math" panose="02040503050406030204" pitchFamily="18" charset="0"/>
                                  </a:rPr>
                                </m:ctrlPr>
                              </m:sSupPr>
                              <m:e>
                                <m:r>
                                  <a:rPr lang="en-US">
                                    <a:latin typeface="Cambria Math" panose="02040503050406030204" pitchFamily="18" charset="0"/>
                                  </a:rPr>
                                  <m:t>𝑇</m:t>
                                </m:r>
                              </m:e>
                              <m:sup>
                                <m:r>
                                  <m:rPr>
                                    <m:nor/>
                                  </m:rPr>
                                  <a:rPr lang="en-US">
                                    <a:latin typeface="Times" pitchFamily="2" charset="0"/>
                                  </a:rPr>
                                  <m:t>′</m:t>
                                </m:r>
                              </m:sup>
                            </m:sSup>
                          </m:e>
                        </m:nary>
                      </m:oMath>
                    </m:oMathPara>
                  </a14:m>
                  <a:endParaRPr lang="en-US" dirty="0">
                    <a:latin typeface="Times" pitchFamily="2" charset="0"/>
                  </a:endParaRPr>
                </a:p>
              </p:txBody>
            </p:sp>
          </mc:Choice>
          <mc:Fallback>
            <p:sp>
              <p:nvSpPr>
                <p:cNvPr id="6" name="TextBox 5">
                  <a:extLst>
                    <a:ext uri="{FF2B5EF4-FFF2-40B4-BE49-F238E27FC236}">
                      <a16:creationId xmlns:a16="http://schemas.microsoft.com/office/drawing/2014/main" id="{B7558950-113C-050D-E758-2EA0AE8981EA}"/>
                    </a:ext>
                  </a:extLst>
                </p:cNvPr>
                <p:cNvSpPr txBox="1">
                  <a:spLocks noRot="1" noChangeAspect="1" noMove="1" noResize="1" noEditPoints="1" noAdjustHandles="1" noChangeArrowheads="1" noChangeShapeType="1" noTextEdit="1"/>
                </p:cNvSpPr>
                <p:nvPr/>
              </p:nvSpPr>
              <p:spPr>
                <a:xfrm>
                  <a:off x="1140926" y="3475605"/>
                  <a:ext cx="2410403" cy="66954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EF3882A-C4E8-99A0-19BF-5E3D24A61CE5}"/>
                  </a:ext>
                </a:extLst>
              </p:cNvPr>
              <p:cNvSpPr txBox="1"/>
              <p:nvPr/>
            </p:nvSpPr>
            <p:spPr>
              <a:xfrm>
                <a:off x="1228787" y="5572138"/>
                <a:ext cx="3186819" cy="39158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l-GR" i="1" smtClean="0">
                              <a:latin typeface="Cambria Math" panose="02040503050406030204" pitchFamily="18" charset="0"/>
                            </a:rPr>
                            <m:t>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𝐴𝑐𝑐</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𝑓</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l-GR" i="1">
                              <a:latin typeface="Cambria Math" panose="02040503050406030204" pitchFamily="18" charset="0"/>
                            </a:rPr>
                            <m:t>𝜋</m:t>
                          </m:r>
                        </m:e>
                        <m:sub>
                          <m:r>
                            <a:rPr lang="en-US" b="0" i="1" smtClean="0">
                              <a:latin typeface="Cambria Math" panose="02040503050406030204" pitchFamily="18" charset="0"/>
                            </a:rPr>
                            <m:t>𝑓</m:t>
                          </m:r>
                        </m:sub>
                      </m:sSub>
                      <m:sSub>
                        <m:sSubPr>
                          <m:ctrlPr>
                            <a:rPr lang="en-US" i="1">
                              <a:latin typeface="Cambria Math" panose="02040503050406030204" pitchFamily="18" charset="0"/>
                            </a:rPr>
                          </m:ctrlPr>
                        </m:sSubPr>
                        <m:e>
                          <m:r>
                            <a:rPr lang="en-US" i="1">
                              <a:latin typeface="Cambria Math" panose="02040503050406030204" pitchFamily="18" charset="0"/>
                            </a:rPr>
                            <m:t>𝐴𝑐𝑐</m:t>
                          </m:r>
                        </m:e>
                        <m:sub>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𝑖</m:t>
                          </m:r>
                        </m:sub>
                      </m:sSub>
                    </m:oMath>
                  </m:oMathPara>
                </a14:m>
                <a:endParaRPr lang="en-US" i="1" dirty="0"/>
              </a:p>
            </p:txBody>
          </p:sp>
        </mc:Choice>
        <mc:Fallback>
          <p:sp>
            <p:nvSpPr>
              <p:cNvPr id="9" name="TextBox 8">
                <a:extLst>
                  <a:ext uri="{FF2B5EF4-FFF2-40B4-BE49-F238E27FC236}">
                    <a16:creationId xmlns:a16="http://schemas.microsoft.com/office/drawing/2014/main" id="{FEF3882A-C4E8-99A0-19BF-5E3D24A61CE5}"/>
                  </a:ext>
                </a:extLst>
              </p:cNvPr>
              <p:cNvSpPr txBox="1">
                <a:spLocks noRot="1" noChangeAspect="1" noMove="1" noResize="1" noEditPoints="1" noAdjustHandles="1" noChangeArrowheads="1" noChangeShapeType="1" noTextEdit="1"/>
              </p:cNvSpPr>
              <p:nvPr/>
            </p:nvSpPr>
            <p:spPr>
              <a:xfrm>
                <a:off x="1228787" y="5572138"/>
                <a:ext cx="3186819" cy="391582"/>
              </a:xfrm>
              <a:prstGeom prst="rect">
                <a:avLst/>
              </a:prstGeom>
              <a:blipFill>
                <a:blip r:embed="rId8"/>
                <a:stretch>
                  <a:fillRect b="-10938"/>
                </a:stretch>
              </a:blipFill>
              <a:ln>
                <a:noFill/>
              </a:ln>
            </p:spPr>
            <p:txBody>
              <a:bodyPr/>
              <a:lstStyle/>
              <a:p>
                <a:r>
                  <a:rPr lang="en-US">
                    <a:noFill/>
                  </a:rPr>
                  <a:t> </a:t>
                </a:r>
              </a:p>
            </p:txBody>
          </p:sp>
        </mc:Fallback>
      </mc:AlternateContent>
      <p:sp>
        <p:nvSpPr>
          <p:cNvPr id="11" name="TextBox 10">
            <a:extLst>
              <a:ext uri="{FF2B5EF4-FFF2-40B4-BE49-F238E27FC236}">
                <a16:creationId xmlns:a16="http://schemas.microsoft.com/office/drawing/2014/main" id="{76861BCF-EF64-F372-A61A-DE9438D17822}"/>
              </a:ext>
            </a:extLst>
          </p:cNvPr>
          <p:cNvSpPr txBox="1"/>
          <p:nvPr/>
        </p:nvSpPr>
        <p:spPr>
          <a:xfrm>
            <a:off x="7776396" y="2140545"/>
            <a:ext cx="1962204" cy="369332"/>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Over 10,000 atoms</a:t>
            </a:r>
          </a:p>
        </p:txBody>
      </p:sp>
    </p:spTree>
    <p:extLst>
      <p:ext uri="{BB962C8B-B14F-4D97-AF65-F5344CB8AC3E}">
        <p14:creationId xmlns:p14="http://schemas.microsoft.com/office/powerpoint/2010/main" val="395845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a:extLst>
              <a:ext uri="{FF2B5EF4-FFF2-40B4-BE49-F238E27FC236}">
                <a16:creationId xmlns:a16="http://schemas.microsoft.com/office/drawing/2014/main" id="{B9D00E09-9553-8955-99EA-74301D8A0D36}"/>
              </a:ext>
            </a:extLst>
          </p:cNvPr>
          <p:cNvSpPr txBox="1">
            <a:spLocks/>
          </p:cNvSpPr>
          <p:nvPr/>
        </p:nvSpPr>
        <p:spPr>
          <a:xfrm>
            <a:off x="838200" y="25126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1275984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TotalTime>
  <Words>1085</Words>
  <Application>Microsoft Office PowerPoint</Application>
  <PresentationFormat>Widescreen</PresentationFormat>
  <Paragraphs>141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Times</vt:lpstr>
      <vt:lpstr>Times New Roman</vt:lpstr>
      <vt:lpstr>Office Theme</vt:lpstr>
      <vt:lpstr>Computational methodologies applied in this dissertation</vt:lpstr>
      <vt:lpstr>Multiscale modeling</vt:lpstr>
      <vt:lpstr>Density functional theory</vt:lpstr>
      <vt:lpstr>Application of density functional theory </vt:lpstr>
      <vt:lpstr>Molecular dynamics simulation</vt:lpstr>
      <vt:lpstr>PowerPoint Presentation</vt:lpstr>
      <vt:lpstr>PowerPoint Presentation</vt:lpstr>
      <vt:lpstr>Metropolis Monte Carlo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methodologies applied in this dissertation</dc:title>
  <dc:creator>Bochuan Sun</dc:creator>
  <cp:lastModifiedBy>Bochuan Sun</cp:lastModifiedBy>
  <cp:revision>67</cp:revision>
  <dcterms:created xsi:type="dcterms:W3CDTF">2023-05-02T09:21:29Z</dcterms:created>
  <dcterms:modified xsi:type="dcterms:W3CDTF">2023-05-09T22:18:02Z</dcterms:modified>
</cp:coreProperties>
</file>