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3" r:id="rId4"/>
    <p:sldId id="259" r:id="rId5"/>
    <p:sldId id="257" r:id="rId6"/>
    <p:sldId id="264" r:id="rId7"/>
    <p:sldId id="261"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3A16C20-E37D-4BBB-C92B-D69C03AF52DF}" name="Enrique Martinez Saez" initials="EM" userId="S::enrique@clemson.edu::4cd5e752-f3b0-4b63-9958-92a4c1a43d0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99B5-F090-7C5C-1072-D366E5B588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784705-FB5C-DBF8-C58C-84E4AE81F0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E91781-850B-C8A4-7250-767F978AF7FF}"/>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5" name="Footer Placeholder 4">
            <a:extLst>
              <a:ext uri="{FF2B5EF4-FFF2-40B4-BE49-F238E27FC236}">
                <a16:creationId xmlns:a16="http://schemas.microsoft.com/office/drawing/2014/main" id="{DCD8A219-B344-1D51-47D4-9D8855FDB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FFFC2-DE14-EB84-C5AC-92481E81A0BE}"/>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841732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9911-B517-7FA1-96BC-6EECE8C94A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B32C05-9B44-41B9-7428-5A43D7A801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7F37F-2492-6A90-60D3-9A2E626BE86B}"/>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5" name="Footer Placeholder 4">
            <a:extLst>
              <a:ext uri="{FF2B5EF4-FFF2-40B4-BE49-F238E27FC236}">
                <a16:creationId xmlns:a16="http://schemas.microsoft.com/office/drawing/2014/main" id="{F5FF0241-9427-2DDF-E193-E2D7698DE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A44563-B402-CD82-D0F3-E73A3EC3379B}"/>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1061485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18B70-99F1-3DC9-179E-D93B2CE6DD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35426-5A78-04E6-F4C0-1E23A8A809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372B41-7F32-67AF-780F-B3143F115354}"/>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5" name="Footer Placeholder 4">
            <a:extLst>
              <a:ext uri="{FF2B5EF4-FFF2-40B4-BE49-F238E27FC236}">
                <a16:creationId xmlns:a16="http://schemas.microsoft.com/office/drawing/2014/main" id="{7B7E4B31-E701-AFFD-8D28-703FA5D27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5A67F-5D16-DC7C-5ED1-FD76DE57515A}"/>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71299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C429-C244-D76C-2687-B19ABCB8E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3E8D0C-DF29-FCEA-308D-C29B8CCEC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3C6D0E-1B21-B877-EE4C-E8E28B19D114}"/>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5" name="Footer Placeholder 4">
            <a:extLst>
              <a:ext uri="{FF2B5EF4-FFF2-40B4-BE49-F238E27FC236}">
                <a16:creationId xmlns:a16="http://schemas.microsoft.com/office/drawing/2014/main" id="{F4F36052-DA6D-12F8-75E9-FEF6174F86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71ABBC-60AF-9009-26AB-B5ADF8F2246D}"/>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2924854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C624-AE28-2B48-1515-000C6A0898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B467CF-0E1E-CE16-970F-71FC6F70A2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B37EF2-CAF9-8CA0-98A7-5CAEFA3934DA}"/>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5" name="Footer Placeholder 4">
            <a:extLst>
              <a:ext uri="{FF2B5EF4-FFF2-40B4-BE49-F238E27FC236}">
                <a16:creationId xmlns:a16="http://schemas.microsoft.com/office/drawing/2014/main" id="{435BA576-A0B4-C273-5239-E2533CA3CE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E904F-9868-B34F-4C63-A071E419EC1E}"/>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1833909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CC03-948D-1988-13A5-36AA81439F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705DA2-9AA1-7425-3956-CE1F34F570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35FC40-0668-5616-064B-9E68499887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1CFC8-D341-3472-1614-F3F4527ACA7C}"/>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6" name="Footer Placeholder 5">
            <a:extLst>
              <a:ext uri="{FF2B5EF4-FFF2-40B4-BE49-F238E27FC236}">
                <a16:creationId xmlns:a16="http://schemas.microsoft.com/office/drawing/2014/main" id="{3C8CC3D3-3CAE-C141-AAB7-89FB6B0962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B98BE-B887-9B83-3195-7020EC3AEFF8}"/>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206855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81E7-8E97-F1F6-E197-5DC4B81881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D83619-EA9B-A5F5-037C-E9AA4F55A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386912-67A8-2DE3-14DB-3C94595A12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300351-1015-A831-FDCB-C08FD21533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1B856B-0874-9D9A-A821-0AFBC0221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F57481-8502-2353-2624-ECC234E5AA2E}"/>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8" name="Footer Placeholder 7">
            <a:extLst>
              <a:ext uri="{FF2B5EF4-FFF2-40B4-BE49-F238E27FC236}">
                <a16:creationId xmlns:a16="http://schemas.microsoft.com/office/drawing/2014/main" id="{94207D10-2CE6-5281-CE08-BFDBC8AABC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381C23-0BB7-C9EC-FFA9-2953D1B83E81}"/>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208468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814B0-ABBB-ED93-0D22-BA5B057DD8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C4DA72-6263-3FDD-7E88-D4949C386402}"/>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4" name="Footer Placeholder 3">
            <a:extLst>
              <a:ext uri="{FF2B5EF4-FFF2-40B4-BE49-F238E27FC236}">
                <a16:creationId xmlns:a16="http://schemas.microsoft.com/office/drawing/2014/main" id="{9D83FBF5-1A73-9BA0-8A95-6B7711E0CF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221EC5-5EAF-4E68-13A9-30340C385E82}"/>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743332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35701-7086-4C71-7918-CCE9C35AAE91}"/>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3" name="Footer Placeholder 2">
            <a:extLst>
              <a:ext uri="{FF2B5EF4-FFF2-40B4-BE49-F238E27FC236}">
                <a16:creationId xmlns:a16="http://schemas.microsoft.com/office/drawing/2014/main" id="{8A4BF61C-5786-5F11-F8CF-0DF8B5C45E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78C286-1AC3-36E1-D9CA-D797F1BB38E4}"/>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31746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44047-818C-DC8B-F147-44563BF82F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296A519-B197-7EA8-9557-998D86B55C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4F6A4B-5171-3CD2-2D66-26CC3CE9F6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3AB68D-602B-B819-B730-FA63FD639DD5}"/>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6" name="Footer Placeholder 5">
            <a:extLst>
              <a:ext uri="{FF2B5EF4-FFF2-40B4-BE49-F238E27FC236}">
                <a16:creationId xmlns:a16="http://schemas.microsoft.com/office/drawing/2014/main" id="{AD9D36FD-B414-52E7-5524-E186129199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38B0EF-8356-8CBB-83B0-8E6FBFBBC644}"/>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246496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74D2-5939-F1BA-7281-223AFF15C5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6C3B61-DADB-1FEE-8C74-DEB12EC9F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4951F-ABEB-394B-C4AF-6B393A030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8D15B5-88B5-1FB1-8904-32D8E068FBA7}"/>
              </a:ext>
            </a:extLst>
          </p:cNvPr>
          <p:cNvSpPr>
            <a:spLocks noGrp="1"/>
          </p:cNvSpPr>
          <p:nvPr>
            <p:ph type="dt" sz="half" idx="10"/>
          </p:nvPr>
        </p:nvSpPr>
        <p:spPr/>
        <p:txBody>
          <a:bodyPr/>
          <a:lstStyle/>
          <a:p>
            <a:fld id="{67542319-AE0C-45C0-8F6B-7B7C65400BFD}" type="datetimeFigureOut">
              <a:rPr lang="en-US" smtClean="0"/>
              <a:t>5/9/2023</a:t>
            </a:fld>
            <a:endParaRPr lang="en-US"/>
          </a:p>
        </p:txBody>
      </p:sp>
      <p:sp>
        <p:nvSpPr>
          <p:cNvPr id="6" name="Footer Placeholder 5">
            <a:extLst>
              <a:ext uri="{FF2B5EF4-FFF2-40B4-BE49-F238E27FC236}">
                <a16:creationId xmlns:a16="http://schemas.microsoft.com/office/drawing/2014/main" id="{65271594-E2A7-F552-102A-2DAFCB8FEC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B752D-89EE-52DD-9BBB-043A2077D61B}"/>
              </a:ext>
            </a:extLst>
          </p:cNvPr>
          <p:cNvSpPr>
            <a:spLocks noGrp="1"/>
          </p:cNvSpPr>
          <p:nvPr>
            <p:ph type="sldNum" sz="quarter" idx="12"/>
          </p:nvPr>
        </p:nvSpPr>
        <p:spPr/>
        <p:txBody>
          <a:bodyPr/>
          <a:lstStyle/>
          <a:p>
            <a:fld id="{DAA940FB-F12B-4FD3-9419-BCDCC946E568}" type="slidenum">
              <a:rPr lang="en-US" smtClean="0"/>
              <a:t>‹#›</a:t>
            </a:fld>
            <a:endParaRPr lang="en-US"/>
          </a:p>
        </p:txBody>
      </p:sp>
    </p:spTree>
    <p:extLst>
      <p:ext uri="{BB962C8B-B14F-4D97-AF65-F5344CB8AC3E}">
        <p14:creationId xmlns:p14="http://schemas.microsoft.com/office/powerpoint/2010/main" val="1493934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EF2A0D-6335-B2BA-9161-6543C86ED9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0E04A2-179C-FFBB-5951-92A14D9EA2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C1BE9-A5FD-75A1-7A78-2E296822E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42319-AE0C-45C0-8F6B-7B7C65400BFD}" type="datetimeFigureOut">
              <a:rPr lang="en-US" smtClean="0"/>
              <a:t>5/9/2023</a:t>
            </a:fld>
            <a:endParaRPr lang="en-US"/>
          </a:p>
        </p:txBody>
      </p:sp>
      <p:sp>
        <p:nvSpPr>
          <p:cNvPr id="5" name="Footer Placeholder 4">
            <a:extLst>
              <a:ext uri="{FF2B5EF4-FFF2-40B4-BE49-F238E27FC236}">
                <a16:creationId xmlns:a16="http://schemas.microsoft.com/office/drawing/2014/main" id="{54D85567-E3A7-5F8F-3CE9-5FA36ED239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498F9A-7329-A420-3710-B5681E14E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940FB-F12B-4FD3-9419-BCDCC946E568}" type="slidenum">
              <a:rPr lang="en-US" smtClean="0"/>
              <a:t>‹#›</a:t>
            </a:fld>
            <a:endParaRPr lang="en-US"/>
          </a:p>
        </p:txBody>
      </p:sp>
    </p:spTree>
    <p:extLst>
      <p:ext uri="{BB962C8B-B14F-4D97-AF65-F5344CB8AC3E}">
        <p14:creationId xmlns:p14="http://schemas.microsoft.com/office/powerpoint/2010/main" val="49362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B50E61D4-3359-B22D-CDBC-D7DA8A8A7950}"/>
              </a:ext>
            </a:extLst>
          </p:cNvPr>
          <p:cNvGrpSpPr/>
          <p:nvPr/>
        </p:nvGrpSpPr>
        <p:grpSpPr>
          <a:xfrm>
            <a:off x="522465" y="4103630"/>
            <a:ext cx="2280937" cy="2541614"/>
            <a:chOff x="3044112" y="908585"/>
            <a:chExt cx="6103775" cy="5949415"/>
          </a:xfrm>
        </p:grpSpPr>
        <p:pic>
          <p:nvPicPr>
            <p:cNvPr id="5" name="Picture 4">
              <a:extLst>
                <a:ext uri="{FF2B5EF4-FFF2-40B4-BE49-F238E27FC236}">
                  <a16:creationId xmlns:a16="http://schemas.microsoft.com/office/drawing/2014/main" id="{592A580C-4DC5-47D2-3F89-3E3810A6DDE0}"/>
                </a:ext>
              </a:extLst>
            </p:cNvPr>
            <p:cNvPicPr>
              <a:picLocks noChangeAspect="1"/>
            </p:cNvPicPr>
            <p:nvPr/>
          </p:nvPicPr>
          <p:blipFill rotWithShape="1">
            <a:blip r:embed="rId2"/>
            <a:srcRect l="4139" t="2967"/>
            <a:stretch/>
          </p:blipFill>
          <p:spPr>
            <a:xfrm>
              <a:off x="3044112" y="1004119"/>
              <a:ext cx="6103775" cy="5853881"/>
            </a:xfrm>
            <a:prstGeom prst="rect">
              <a:avLst/>
            </a:prstGeom>
          </p:spPr>
        </p:pic>
        <p:pic>
          <p:nvPicPr>
            <p:cNvPr id="7" name="Picture 6">
              <a:extLst>
                <a:ext uri="{FF2B5EF4-FFF2-40B4-BE49-F238E27FC236}">
                  <a16:creationId xmlns:a16="http://schemas.microsoft.com/office/drawing/2014/main" id="{FD4F380B-5E96-F301-5D0B-AECB34A84101}"/>
                </a:ext>
              </a:extLst>
            </p:cNvPr>
            <p:cNvPicPr>
              <a:picLocks noChangeAspect="1"/>
            </p:cNvPicPr>
            <p:nvPr/>
          </p:nvPicPr>
          <p:blipFill rotWithShape="1">
            <a:blip r:embed="rId3"/>
            <a:srcRect l="64631" t="21119" r="33018" b="76703"/>
            <a:stretch/>
          </p:blipFill>
          <p:spPr>
            <a:xfrm>
              <a:off x="6061786" y="1373993"/>
              <a:ext cx="161731" cy="143785"/>
            </a:xfrm>
            <a:prstGeom prst="rect">
              <a:avLst/>
            </a:prstGeom>
          </p:spPr>
        </p:pic>
        <p:pic>
          <p:nvPicPr>
            <p:cNvPr id="9" name="Picture 8">
              <a:extLst>
                <a:ext uri="{FF2B5EF4-FFF2-40B4-BE49-F238E27FC236}">
                  <a16:creationId xmlns:a16="http://schemas.microsoft.com/office/drawing/2014/main" id="{F47DE975-4FF4-22D3-B8BB-3889C68B874B}"/>
                </a:ext>
              </a:extLst>
            </p:cNvPr>
            <p:cNvPicPr>
              <a:picLocks noChangeAspect="1"/>
            </p:cNvPicPr>
            <p:nvPr/>
          </p:nvPicPr>
          <p:blipFill rotWithShape="1">
            <a:blip r:embed="rId4"/>
            <a:srcRect l="58355" t="33417" r="33453" b="56831"/>
            <a:stretch/>
          </p:blipFill>
          <p:spPr>
            <a:xfrm>
              <a:off x="6061786" y="908585"/>
              <a:ext cx="105114" cy="120130"/>
            </a:xfrm>
            <a:prstGeom prst="rect">
              <a:avLst/>
            </a:prstGeom>
          </p:spPr>
        </p:pic>
        <p:pic>
          <p:nvPicPr>
            <p:cNvPr id="11" name="Picture 10">
              <a:extLst>
                <a:ext uri="{FF2B5EF4-FFF2-40B4-BE49-F238E27FC236}">
                  <a16:creationId xmlns:a16="http://schemas.microsoft.com/office/drawing/2014/main" id="{8B08E575-2281-59E8-8BF6-C78EC25DFAE4}"/>
                </a:ext>
              </a:extLst>
            </p:cNvPr>
            <p:cNvPicPr>
              <a:picLocks noChangeAspect="1"/>
            </p:cNvPicPr>
            <p:nvPr/>
          </p:nvPicPr>
          <p:blipFill rotWithShape="1">
            <a:blip r:embed="rId5"/>
            <a:srcRect l="58360" t="33570" r="33410" b="57245"/>
            <a:stretch/>
          </p:blipFill>
          <p:spPr>
            <a:xfrm>
              <a:off x="6061786" y="1144973"/>
              <a:ext cx="108857" cy="116633"/>
            </a:xfrm>
            <a:prstGeom prst="rect">
              <a:avLst/>
            </a:prstGeom>
          </p:spPr>
        </p:pic>
      </p:grpSp>
      <p:sp>
        <p:nvSpPr>
          <p:cNvPr id="2" name="Title 1">
            <a:extLst>
              <a:ext uri="{FF2B5EF4-FFF2-40B4-BE49-F238E27FC236}">
                <a16:creationId xmlns:a16="http://schemas.microsoft.com/office/drawing/2014/main" id="{3C573849-0CC6-62E6-D55F-691E4EB1444C}"/>
              </a:ext>
            </a:extLst>
          </p:cNvPr>
          <p:cNvSpPr>
            <a:spLocks noGrp="1"/>
          </p:cNvSpPr>
          <p:nvPr>
            <p:ph type="ctrTitle"/>
          </p:nvPr>
        </p:nvSpPr>
        <p:spPr>
          <a:xfrm>
            <a:off x="1662934" y="2064564"/>
            <a:ext cx="9144000" cy="1532191"/>
          </a:xfrm>
        </p:spPr>
        <p:txBody>
          <a:bodyPr>
            <a:normAutofit fontScale="90000"/>
          </a:bodyPr>
          <a:lstStyle/>
          <a:p>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ea typeface="+mn-ea"/>
                <a:cs typeface="Times New Roman" panose="02020603050405020304" pitchFamily="18" charset="0"/>
              </a:rPr>
              <a:t>Topic 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Fusion Irradiation </a:t>
            </a:r>
            <a:r>
              <a:rPr lang="en-US" altLang="zh-CN"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amage of Tungsten</a:t>
            </a:r>
          </a:p>
        </p:txBody>
      </p:sp>
      <p:sp>
        <p:nvSpPr>
          <p:cNvPr id="4" name="TextBox 3">
            <a:extLst>
              <a:ext uri="{FF2B5EF4-FFF2-40B4-BE49-F238E27FC236}">
                <a16:creationId xmlns:a16="http://schemas.microsoft.com/office/drawing/2014/main" id="{149D7DCF-D38A-A261-0355-B391291DDC93}"/>
              </a:ext>
            </a:extLst>
          </p:cNvPr>
          <p:cNvSpPr txBox="1"/>
          <p:nvPr/>
        </p:nvSpPr>
        <p:spPr>
          <a:xfrm>
            <a:off x="4651808" y="4103630"/>
            <a:ext cx="3166251" cy="1477328"/>
          </a:xfrm>
          <a:prstGeom prst="rect">
            <a:avLst/>
          </a:prstGeom>
          <a:noFill/>
        </p:spPr>
        <p:txBody>
          <a:bodyPr wrap="none" rtlCol="0">
            <a:spAutoFit/>
          </a:bodyPr>
          <a:lstStyle>
            <a:defPPr>
              <a:defRPr lang="en-US"/>
            </a:defPPr>
            <a:lvl1pPr algn="ctr">
              <a:defRPr>
                <a:latin typeface="Times New Roman" panose="02020603050405020304" pitchFamily="18" charset="0"/>
                <a:cs typeface="Times New Roman" panose="02020603050405020304" pitchFamily="18" charset="0"/>
              </a:defRPr>
            </a:lvl1pPr>
          </a:lstStyle>
          <a:p>
            <a:r>
              <a:rPr lang="en-US" dirty="0"/>
              <a:t>Bochuan Sun</a:t>
            </a:r>
          </a:p>
          <a:p>
            <a:endParaRPr lang="en-US" dirty="0"/>
          </a:p>
          <a:p>
            <a:r>
              <a:rPr lang="en-US" dirty="0"/>
              <a:t>Material Science &amp; Engineering</a:t>
            </a:r>
          </a:p>
          <a:p>
            <a:endParaRPr lang="en-US" dirty="0"/>
          </a:p>
          <a:p>
            <a:r>
              <a:rPr lang="en-US" dirty="0"/>
              <a:t>Clemson University</a:t>
            </a:r>
          </a:p>
        </p:txBody>
      </p:sp>
      <p:pic>
        <p:nvPicPr>
          <p:cNvPr id="6" name="Picture 5">
            <a:extLst>
              <a:ext uri="{FF2B5EF4-FFF2-40B4-BE49-F238E27FC236}">
                <a16:creationId xmlns:a16="http://schemas.microsoft.com/office/drawing/2014/main" id="{78A5C218-0ECA-45A5-6B43-44C0D2ED1BAF}"/>
              </a:ext>
            </a:extLst>
          </p:cNvPr>
          <p:cNvPicPr>
            <a:picLocks noChangeAspect="1"/>
          </p:cNvPicPr>
          <p:nvPr/>
        </p:nvPicPr>
        <p:blipFill>
          <a:blip r:embed="rId6"/>
          <a:stretch>
            <a:fillRect/>
          </a:stretch>
        </p:blipFill>
        <p:spPr>
          <a:xfrm>
            <a:off x="10634899" y="392813"/>
            <a:ext cx="971550" cy="752475"/>
          </a:xfrm>
          <a:prstGeom prst="rect">
            <a:avLst/>
          </a:prstGeom>
        </p:spPr>
      </p:pic>
      <p:pic>
        <p:nvPicPr>
          <p:cNvPr id="10" name="Picture 9">
            <a:extLst>
              <a:ext uri="{FF2B5EF4-FFF2-40B4-BE49-F238E27FC236}">
                <a16:creationId xmlns:a16="http://schemas.microsoft.com/office/drawing/2014/main" id="{1CB3217A-F14E-84CE-6046-3592B871AAF0}"/>
              </a:ext>
            </a:extLst>
          </p:cNvPr>
          <p:cNvPicPr>
            <a:picLocks noChangeAspect="1"/>
          </p:cNvPicPr>
          <p:nvPr/>
        </p:nvPicPr>
        <p:blipFill>
          <a:blip r:embed="rId7"/>
          <a:stretch>
            <a:fillRect/>
          </a:stretch>
        </p:blipFill>
        <p:spPr>
          <a:xfrm>
            <a:off x="1059930" y="392813"/>
            <a:ext cx="1041887" cy="954635"/>
          </a:xfrm>
          <a:prstGeom prst="rect">
            <a:avLst/>
          </a:prstGeom>
        </p:spPr>
      </p:pic>
    </p:spTree>
    <p:extLst>
      <p:ext uri="{BB962C8B-B14F-4D97-AF65-F5344CB8AC3E}">
        <p14:creationId xmlns:p14="http://schemas.microsoft.com/office/powerpoint/2010/main" val="4115464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99C7A2-294F-17F2-8883-32E89DAA3C9F}"/>
              </a:ext>
            </a:extLst>
          </p:cNvPr>
          <p:cNvSpPr txBox="1"/>
          <p:nvPr/>
        </p:nvSpPr>
        <p:spPr>
          <a:xfrm>
            <a:off x="5842316" y="3503235"/>
            <a:ext cx="6144286" cy="243143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H (D, T) &amp; He atoms</a:t>
            </a:r>
          </a:p>
          <a:p>
            <a:endParaRPr lang="en-US" altLang="zh-CN"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H &amp; He Interstitial atoms, He Clusters, He bubbles</a:t>
            </a:r>
          </a:p>
          <a:p>
            <a:r>
              <a:rPr lang="en-US" altLang="zh-CN" sz="1600" dirty="0">
                <a:latin typeface="Times New Roman" panose="02020603050405020304" pitchFamily="18" charset="0"/>
                <a:cs typeface="Times New Roman" panose="02020603050405020304" pitchFamily="18" charset="0"/>
              </a:rPr>
              <a:t>W Self-interstitial atoms (SIAs), vacancies, voids, dislocation loops</a:t>
            </a:r>
          </a:p>
          <a:p>
            <a:pPr marL="285750" indent="-285750">
              <a:buFont typeface="Arial" panose="020B0604020202020204" pitchFamily="34" charset="0"/>
              <a:buChar char="•"/>
            </a:pPr>
            <a:endParaRPr lang="en-US" altLang="zh-CN" sz="16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Neutrons </a:t>
            </a:r>
          </a:p>
          <a:p>
            <a:endParaRPr lang="en-US" altLang="zh-CN"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Transmutation elements: </a:t>
            </a:r>
            <a:r>
              <a:rPr lang="en-US" sz="16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rhenium, osmium, tantalum, hafnium, iridium, etc.</a:t>
            </a:r>
            <a:endParaRPr lang="en-US" altLang="zh-CN" sz="1600" dirty="0">
              <a:latin typeface="Times New Roman" panose="02020603050405020304" pitchFamily="18" charset="0"/>
              <a:cs typeface="Times New Roman" panose="02020603050405020304" pitchFamily="18" charset="0"/>
            </a:endParaRPr>
          </a:p>
        </p:txBody>
      </p:sp>
      <p:grpSp>
        <p:nvGrpSpPr>
          <p:cNvPr id="8" name="Group 7">
            <a:extLst>
              <a:ext uri="{FF2B5EF4-FFF2-40B4-BE49-F238E27FC236}">
                <a16:creationId xmlns:a16="http://schemas.microsoft.com/office/drawing/2014/main" id="{1C3A7DCE-FA4A-1024-003C-0178CBF1A4FB}"/>
              </a:ext>
            </a:extLst>
          </p:cNvPr>
          <p:cNvGrpSpPr/>
          <p:nvPr/>
        </p:nvGrpSpPr>
        <p:grpSpPr>
          <a:xfrm>
            <a:off x="1001864" y="727650"/>
            <a:ext cx="6802044" cy="2647993"/>
            <a:chOff x="1608625" y="0"/>
            <a:chExt cx="8974748" cy="3263629"/>
          </a:xfrm>
        </p:grpSpPr>
        <p:pic>
          <p:nvPicPr>
            <p:cNvPr id="5" name="Picture 4">
              <a:extLst>
                <a:ext uri="{FF2B5EF4-FFF2-40B4-BE49-F238E27FC236}">
                  <a16:creationId xmlns:a16="http://schemas.microsoft.com/office/drawing/2014/main" id="{AD3E91B7-115A-CACB-2D27-3E8FF9A452E0}"/>
                </a:ext>
              </a:extLst>
            </p:cNvPr>
            <p:cNvPicPr>
              <a:picLocks noChangeAspect="1"/>
            </p:cNvPicPr>
            <p:nvPr/>
          </p:nvPicPr>
          <p:blipFill>
            <a:blip r:embed="rId2"/>
            <a:stretch>
              <a:fillRect/>
            </a:stretch>
          </p:blipFill>
          <p:spPr>
            <a:xfrm>
              <a:off x="1608625" y="0"/>
              <a:ext cx="8974748" cy="2986630"/>
            </a:xfrm>
            <a:prstGeom prst="rect">
              <a:avLst/>
            </a:prstGeom>
          </p:spPr>
        </p:pic>
        <p:sp>
          <p:nvSpPr>
            <p:cNvPr id="6" name="TextBox 5">
              <a:extLst>
                <a:ext uri="{FF2B5EF4-FFF2-40B4-BE49-F238E27FC236}">
                  <a16:creationId xmlns:a16="http://schemas.microsoft.com/office/drawing/2014/main" id="{E552DD21-A2D7-E816-DD87-38EF1EB72C12}"/>
                </a:ext>
              </a:extLst>
            </p:cNvPr>
            <p:cNvSpPr txBox="1"/>
            <p:nvPr/>
          </p:nvSpPr>
          <p:spPr>
            <a:xfrm>
              <a:off x="5461049" y="2986630"/>
              <a:ext cx="1426994" cy="276999"/>
            </a:xfrm>
            <a:prstGeom prst="rect">
              <a:avLst/>
            </a:prstGeom>
            <a:noFill/>
          </p:spPr>
          <p:txBody>
            <a:bodyPr wrap="none" rtlCol="0">
              <a:spAutoFit/>
            </a:bodyPr>
            <a:lstStyle/>
            <a:p>
              <a:pPr algn="l"/>
              <a:r>
                <a:rPr lang="en-US" sz="1200" b="0" i="0" dirty="0">
                  <a:solidFill>
                    <a:srgbClr val="000000"/>
                  </a:solidFill>
                  <a:effectLst/>
                  <a:latin typeface="Times New Roman" panose="02020603050405020304" pitchFamily="18" charset="0"/>
                  <a:cs typeface="Times New Roman" panose="02020603050405020304" pitchFamily="18" charset="0"/>
                </a:rPr>
                <a:t>Collision cascade</a:t>
              </a:r>
              <a:r>
                <a:rPr lang="en-US" sz="1200" b="0" i="0" baseline="30000" dirty="0">
                  <a:solidFill>
                    <a:srgbClr val="000000"/>
                  </a:solidFill>
                  <a:effectLst/>
                  <a:latin typeface="Times New Roman" panose="02020603050405020304" pitchFamily="18" charset="0"/>
                  <a:cs typeface="Times New Roman" panose="02020603050405020304" pitchFamily="18" charset="0"/>
                </a:rPr>
                <a:t>[1]</a:t>
              </a:r>
              <a:endParaRPr lang="en-US" sz="1200" b="0" i="0" dirty="0">
                <a:solidFill>
                  <a:srgbClr val="000000"/>
                </a:solidFill>
                <a:effectLst/>
                <a:latin typeface="Times New Roman" panose="02020603050405020304" pitchFamily="18" charset="0"/>
                <a:cs typeface="Times New Roman" panose="02020603050405020304" pitchFamily="18" charset="0"/>
              </a:endParaRPr>
            </a:p>
          </p:txBody>
        </p:sp>
      </p:grpSp>
      <p:sp>
        <p:nvSpPr>
          <p:cNvPr id="7" name="TextBox 6">
            <a:extLst>
              <a:ext uri="{FF2B5EF4-FFF2-40B4-BE49-F238E27FC236}">
                <a16:creationId xmlns:a16="http://schemas.microsoft.com/office/drawing/2014/main" id="{38250776-C0D7-306E-3B10-8248EAB954BD}"/>
              </a:ext>
            </a:extLst>
          </p:cNvPr>
          <p:cNvSpPr txBox="1"/>
          <p:nvPr/>
        </p:nvSpPr>
        <p:spPr>
          <a:xfrm>
            <a:off x="0" y="6673334"/>
            <a:ext cx="7988084" cy="184666"/>
          </a:xfrm>
          <a:prstGeom prst="rect">
            <a:avLst/>
          </a:prstGeom>
          <a:noFill/>
        </p:spPr>
        <p:txBody>
          <a:bodyPr wrap="none" rtlCol="0">
            <a:spAutoFit/>
          </a:bodyPr>
          <a:lstStyle/>
          <a:p>
            <a:r>
              <a:rPr lang="en-US" sz="600" dirty="0">
                <a:latin typeface="Times New Roman" panose="02020603050405020304" pitchFamily="18" charset="0"/>
                <a:cs typeface="Times New Roman" panose="02020603050405020304" pitchFamily="18" charset="0"/>
              </a:rPr>
              <a:t>[1] </a:t>
            </a:r>
            <a:r>
              <a:rPr lang="en-US" sz="600" dirty="0" err="1">
                <a:latin typeface="Times New Roman" panose="02020603050405020304" pitchFamily="18" charset="0"/>
                <a:cs typeface="Times New Roman" panose="02020603050405020304" pitchFamily="18" charset="0"/>
              </a:rPr>
              <a:t>Nordlund</a:t>
            </a:r>
            <a:r>
              <a:rPr lang="en-US" sz="600" dirty="0">
                <a:latin typeface="Times New Roman" panose="02020603050405020304" pitchFamily="18" charset="0"/>
                <a:cs typeface="Times New Roman" panose="02020603050405020304" pitchFamily="18" charset="0"/>
              </a:rPr>
              <a:t>, Kai &amp; </a:t>
            </a:r>
            <a:r>
              <a:rPr lang="en-US" sz="600" dirty="0" err="1">
                <a:latin typeface="Times New Roman" panose="02020603050405020304" pitchFamily="18" charset="0"/>
                <a:cs typeface="Times New Roman" panose="02020603050405020304" pitchFamily="18" charset="0"/>
              </a:rPr>
              <a:t>Zinkle</a:t>
            </a:r>
            <a:r>
              <a:rPr lang="en-US" sz="600" dirty="0">
                <a:latin typeface="Times New Roman" panose="02020603050405020304" pitchFamily="18" charset="0"/>
                <a:cs typeface="Times New Roman" panose="02020603050405020304" pitchFamily="18" charset="0"/>
              </a:rPr>
              <a:t>, S.J. &amp; Sand, Andrea &amp; </a:t>
            </a:r>
            <a:r>
              <a:rPr lang="en-US" sz="600" dirty="0" err="1">
                <a:latin typeface="Times New Roman" panose="02020603050405020304" pitchFamily="18" charset="0"/>
                <a:cs typeface="Times New Roman" panose="02020603050405020304" pitchFamily="18" charset="0"/>
              </a:rPr>
              <a:t>Granberg</a:t>
            </a:r>
            <a:r>
              <a:rPr lang="en-US" sz="600" dirty="0">
                <a:latin typeface="Times New Roman" panose="02020603050405020304" pitchFamily="18" charset="0"/>
                <a:cs typeface="Times New Roman" panose="02020603050405020304" pitchFamily="18" charset="0"/>
              </a:rPr>
              <a:t>, Fredric &amp; </a:t>
            </a:r>
            <a:r>
              <a:rPr lang="en-US" sz="600" dirty="0" err="1">
                <a:latin typeface="Times New Roman" panose="02020603050405020304" pitchFamily="18" charset="0"/>
                <a:cs typeface="Times New Roman" panose="02020603050405020304" pitchFamily="18" charset="0"/>
              </a:rPr>
              <a:t>Averback</a:t>
            </a:r>
            <a:r>
              <a:rPr lang="en-US" sz="600" dirty="0">
                <a:latin typeface="Times New Roman" panose="02020603050405020304" pitchFamily="18" charset="0"/>
                <a:cs typeface="Times New Roman" panose="02020603050405020304" pitchFamily="18" charset="0"/>
              </a:rPr>
              <a:t>,(2018). Improving atomic displacement and replacement calculations with physically realistic damage models. Nature Communications. 9. 10.1038/s41467-018-03415-5. </a:t>
            </a:r>
          </a:p>
        </p:txBody>
      </p:sp>
      <p:sp>
        <p:nvSpPr>
          <p:cNvPr id="9" name="TextBox 8">
            <a:extLst>
              <a:ext uri="{FF2B5EF4-FFF2-40B4-BE49-F238E27FC236}">
                <a16:creationId xmlns:a16="http://schemas.microsoft.com/office/drawing/2014/main" id="{8EF0A4D3-F77A-6FB8-9BA4-26923E31D5A2}"/>
              </a:ext>
            </a:extLst>
          </p:cNvPr>
          <p:cNvSpPr txBox="1"/>
          <p:nvPr/>
        </p:nvSpPr>
        <p:spPr>
          <a:xfrm>
            <a:off x="4623481" y="154814"/>
            <a:ext cx="2945037"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Atomic displacement</a:t>
            </a:r>
          </a:p>
        </p:txBody>
      </p:sp>
      <p:sp>
        <p:nvSpPr>
          <p:cNvPr id="10" name="TextBox 9">
            <a:extLst>
              <a:ext uri="{FF2B5EF4-FFF2-40B4-BE49-F238E27FC236}">
                <a16:creationId xmlns:a16="http://schemas.microsoft.com/office/drawing/2014/main" id="{06C63305-DB85-595C-51FD-3D0B4AB2F4E7}"/>
              </a:ext>
            </a:extLst>
          </p:cNvPr>
          <p:cNvSpPr txBox="1"/>
          <p:nvPr/>
        </p:nvSpPr>
        <p:spPr>
          <a:xfrm>
            <a:off x="98000" y="3503235"/>
            <a:ext cx="5106154" cy="317009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High-energy particle collision:</a:t>
            </a: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Transfer enough energy to move tungsten atoms from their original position. The displacement energy of tungsten (W) is 85 eV.</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Low-energy particle collision:</a:t>
            </a:r>
          </a:p>
          <a:p>
            <a:endParaRPr lang="en-US"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If the kinetic energy of impact particles is insufficient to displace W atoms from their positions, the energy will instead be transferred to the vibrational energy of the W atoms, resulting in the dissipation of heat.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6C4485A-5802-2984-6D03-B1D6B885776F}"/>
                  </a:ext>
                </a:extLst>
              </p:cNvPr>
              <p:cNvSpPr txBox="1"/>
              <p:nvPr/>
            </p:nvSpPr>
            <p:spPr>
              <a:xfrm>
                <a:off x="9177009" y="923610"/>
                <a:ext cx="1915076" cy="2031325"/>
              </a:xfrm>
              <a:prstGeom prst="rect">
                <a:avLst/>
              </a:prstGeom>
              <a:noFill/>
              <a:ln>
                <a:solidFill>
                  <a:schemeClr val="tx1"/>
                </a:solidFill>
              </a:ln>
            </p:spPr>
            <p:txBody>
              <a:bodyPr wrap="none" rtlCol="0">
                <a:spAutoFit/>
              </a:bodyPr>
              <a:lstStyle/>
              <a:p>
                <a:r>
                  <a:rPr lang="en-US" dirty="0">
                    <a:latin typeface="Times" pitchFamily="2" charset="0"/>
                  </a:rPr>
                  <a:t>Fusion reaction:</a:t>
                </a:r>
              </a:p>
              <a:p>
                <a:endParaRPr lang="en-US" dirty="0">
                  <a:latin typeface="Times" pitchFamily="2" charset="0"/>
                </a:endParaRPr>
              </a:p>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𝑫</m:t>
                      </m:r>
                      <m:r>
                        <a:rPr lang="en-US" smtClean="0">
                          <a:latin typeface="Cambria Math" panose="02040503050406030204" pitchFamily="18" charset="0"/>
                        </a:rPr>
                        <m:t>+</m:t>
                      </m:r>
                      <m:r>
                        <a:rPr lang="en-US" smtClean="0">
                          <a:latin typeface="Cambria Math" panose="02040503050406030204" pitchFamily="18" charset="0"/>
                        </a:rPr>
                        <m:t>𝑻</m:t>
                      </m:r>
                      <m:r>
                        <a:rPr lang="en-US" smtClean="0">
                          <a:latin typeface="Cambria Math" panose="02040503050406030204" pitchFamily="18" charset="0"/>
                        </a:rPr>
                        <m:t>=</m:t>
                      </m:r>
                      <m:r>
                        <a:rPr lang="en-US" smtClean="0">
                          <a:latin typeface="Cambria Math" panose="02040503050406030204" pitchFamily="18" charset="0"/>
                        </a:rPr>
                        <m:t>𝑯𝒆</m:t>
                      </m:r>
                      <m:r>
                        <a:rPr lang="en-US" smtClean="0">
                          <a:latin typeface="Cambria Math" panose="02040503050406030204" pitchFamily="18" charset="0"/>
                        </a:rPr>
                        <m:t>+</m:t>
                      </m:r>
                      <m:r>
                        <a:rPr lang="en-US" smtClean="0">
                          <a:latin typeface="Cambria Math" panose="02040503050406030204" pitchFamily="18" charset="0"/>
                        </a:rPr>
                        <m:t>𝒏</m:t>
                      </m:r>
                    </m:oMath>
                  </m:oMathPara>
                </a14:m>
                <a:endParaRPr lang="en-US" dirty="0">
                  <a:latin typeface="Times" pitchFamily="2" charset="0"/>
                </a:endParaRPr>
              </a:p>
              <a:p>
                <a:endParaRPr lang="en-US" dirty="0">
                  <a:latin typeface="Times" pitchFamily="2" charset="0"/>
                </a:endParaRPr>
              </a:p>
              <a:p>
                <a:r>
                  <a:rPr lang="en-US" dirty="0">
                    <a:latin typeface="Times" pitchFamily="2" charset="0"/>
                  </a:rPr>
                  <a:t>D : deuterium</a:t>
                </a:r>
              </a:p>
              <a:p>
                <a:r>
                  <a:rPr lang="en-US" dirty="0">
                    <a:latin typeface="Times" pitchFamily="2" charset="0"/>
                  </a:rPr>
                  <a:t>T : tritium </a:t>
                </a:r>
              </a:p>
              <a:p>
                <a:r>
                  <a:rPr lang="en-US" dirty="0">
                    <a:latin typeface="Times" pitchFamily="2" charset="0"/>
                  </a:rPr>
                  <a:t>n : neutron</a:t>
                </a:r>
              </a:p>
            </p:txBody>
          </p:sp>
        </mc:Choice>
        <mc:Fallback xmlns="">
          <p:sp>
            <p:nvSpPr>
              <p:cNvPr id="2" name="TextBox 1">
                <a:extLst>
                  <a:ext uri="{FF2B5EF4-FFF2-40B4-BE49-F238E27FC236}">
                    <a16:creationId xmlns:a16="http://schemas.microsoft.com/office/drawing/2014/main" id="{A6C4485A-5802-2984-6D03-B1D6B885776F}"/>
                  </a:ext>
                </a:extLst>
              </p:cNvPr>
              <p:cNvSpPr txBox="1">
                <a:spLocks noRot="1" noChangeAspect="1" noMove="1" noResize="1" noEditPoints="1" noAdjustHandles="1" noChangeArrowheads="1" noChangeShapeType="1" noTextEdit="1"/>
              </p:cNvSpPr>
              <p:nvPr/>
            </p:nvSpPr>
            <p:spPr>
              <a:xfrm>
                <a:off x="9177009" y="923610"/>
                <a:ext cx="1915076" cy="2031325"/>
              </a:xfrm>
              <a:prstGeom prst="rect">
                <a:avLst/>
              </a:prstGeom>
              <a:blipFill>
                <a:blip r:embed="rId3"/>
                <a:stretch>
                  <a:fillRect l="-2208" t="-1493" b="-3582"/>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422230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668A-8A19-9F04-6600-4A7895F1C5C8}"/>
              </a:ext>
            </a:extLst>
          </p:cNvPr>
          <p:cNvSpPr>
            <a:spLocks noGrp="1"/>
          </p:cNvSpPr>
          <p:nvPr>
            <p:ph type="title"/>
          </p:nvPr>
        </p:nvSpPr>
        <p:spPr>
          <a:xfrm>
            <a:off x="4217120" y="405147"/>
            <a:ext cx="3757759" cy="424732"/>
          </a:xfrm>
          <a:noFill/>
        </p:spPr>
        <p:txBody>
          <a:bodyPr wrap="none" rtlCol="0">
            <a:spAutoFit/>
          </a:bodyPr>
          <a:lstStyle/>
          <a:p>
            <a:pPr algn="ctr"/>
            <a:r>
              <a:rPr lang="en-US" sz="2400" b="1" dirty="0">
                <a:latin typeface="Times New Roman" panose="02020603050405020304" pitchFamily="18" charset="0"/>
                <a:ea typeface="+mn-ea"/>
                <a:cs typeface="Times New Roman" panose="02020603050405020304" pitchFamily="18" charset="0"/>
              </a:rPr>
              <a:t>Irradiation </a:t>
            </a:r>
            <a:r>
              <a:rPr lang="en-US" sz="2400" b="1">
                <a:latin typeface="Times New Roman" panose="02020603050405020304" pitchFamily="18" charset="0"/>
                <a:ea typeface="+mn-ea"/>
                <a:cs typeface="Times New Roman" panose="02020603050405020304" pitchFamily="18" charset="0"/>
              </a:rPr>
              <a:t>induced defects</a:t>
            </a:r>
            <a:endParaRPr lang="en-US" sz="2400" b="1" dirty="0">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44519933-E852-0754-BEC6-9B1C818BD5B8}"/>
              </a:ext>
            </a:extLst>
          </p:cNvPr>
          <p:cNvSpPr txBox="1"/>
          <p:nvPr/>
        </p:nvSpPr>
        <p:spPr>
          <a:xfrm>
            <a:off x="500958" y="1520983"/>
            <a:ext cx="11190082" cy="4524315"/>
          </a:xfrm>
          <a:prstGeom prst="rect">
            <a:avLst/>
          </a:prstGeom>
          <a:noFill/>
        </p:spPr>
        <p:txBody>
          <a:bodyPr wrap="square" rtlCol="0">
            <a:spAutoFit/>
          </a:bodyPr>
          <a:lstStyle/>
          <a:p>
            <a:r>
              <a:rPr lang="en-US" altLang="zh-CN" sz="1800" dirty="0">
                <a:latin typeface="Times New Roman" panose="02020603050405020304" pitchFamily="18" charset="0"/>
                <a:cs typeface="Times New Roman" panose="02020603050405020304" pitchFamily="18" charset="0"/>
              </a:rPr>
              <a:t>H &amp; He Interstitial atom: H and He atoms can stay in the W bulk after irradiation as interstitial atoms</a:t>
            </a:r>
          </a:p>
          <a:p>
            <a:endParaRPr lang="en-US"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Cluster, bubble: Due to the attractive force between helium atoms, they can cluster together and form bubbles.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Vacancy: W atoms are removed from the original lattice sites (eject by impact or He bubbles) and leave vacancies.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W-SIA: If the W atom is ejected by a He bubble inside the W bulk, it will stay in an interstitial site (&lt;1 1 1&gt; dumbbell sites have the lowest formation energy, ~10.53 eV).</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Frenkel pair: a vacancy and a W-SIA. The annealing of the material increases the mobility of atoms, this causes the recombination of Frenkel pairs to occur more frequently.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a:t>
            </a:r>
            <a:r>
              <a:rPr lang="en-US" altLang="zh-CN" sz="1800" dirty="0">
                <a:latin typeface="Times New Roman" panose="02020603050405020304" pitchFamily="18" charset="0"/>
                <a:cs typeface="Times New Roman" panose="02020603050405020304" pitchFamily="18" charset="0"/>
              </a:rPr>
              <a:t>vacancies can also cluster together and form voids.</a:t>
            </a:r>
          </a:p>
          <a:p>
            <a:endParaRPr lang="en-US" dirty="0">
              <a:latin typeface="Times New Roman" panose="02020603050405020304" pitchFamily="18" charset="0"/>
              <a:cs typeface="Times New Roman" panose="02020603050405020304" pitchFamily="18" charset="0"/>
            </a:endParaRPr>
          </a:p>
          <a:p>
            <a:r>
              <a:rPr lang="en-US" altLang="zh-CN" sz="1800" dirty="0">
                <a:latin typeface="Times New Roman" panose="02020603050405020304" pitchFamily="18" charset="0"/>
                <a:cs typeface="Times New Roman" panose="02020603050405020304" pitchFamily="18" charset="0"/>
              </a:rPr>
              <a:t>Dislocation loop: W-SIAs agglomerate and form prismatic </a:t>
            </a:r>
            <a:r>
              <a:rPr lang="en-US" sz="18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&lt;111&gt; and &lt;100&gt; dislocation </a:t>
            </a:r>
            <a:r>
              <a:rPr lang="en-US" altLang="zh-CN" sz="1800" dirty="0">
                <a:latin typeface="Times New Roman" panose="02020603050405020304" pitchFamily="18" charset="0"/>
                <a:cs typeface="Times New Roman" panose="02020603050405020304" pitchFamily="18" charset="0"/>
              </a:rPr>
              <a:t>loops, since the high binding energy.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51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7D7AA1-8035-9AFE-FCA0-33DE57ADABF3}"/>
              </a:ext>
            </a:extLst>
          </p:cNvPr>
          <p:cNvSpPr txBox="1"/>
          <p:nvPr/>
        </p:nvSpPr>
        <p:spPr>
          <a:xfrm>
            <a:off x="6779707" y="919698"/>
            <a:ext cx="3082895" cy="461665"/>
          </a:xfrm>
          <a:prstGeom prst="rect">
            <a:avLst/>
          </a:prstGeom>
          <a:noFill/>
        </p:spPr>
        <p:txBody>
          <a:bodyPr wrap="none" rtlCol="0">
            <a:spAutoFit/>
          </a:bodyPr>
          <a:lstStyle>
            <a:defPPr>
              <a:defRPr lang="en-US"/>
            </a:defPPr>
            <a:lvl1pPr>
              <a:defRPr sz="2400" b="1">
                <a:latin typeface="Times New Roman" panose="02020603050405020304" pitchFamily="18" charset="0"/>
                <a:cs typeface="Times New Roman" panose="02020603050405020304" pitchFamily="18" charset="0"/>
              </a:defRPr>
            </a:lvl1pPr>
          </a:lstStyle>
          <a:p>
            <a:r>
              <a:rPr lang="en-US" dirty="0"/>
              <a:t>Irradiation hardening</a:t>
            </a:r>
          </a:p>
        </p:txBody>
      </p:sp>
      <p:grpSp>
        <p:nvGrpSpPr>
          <p:cNvPr id="19" name="Group 18">
            <a:extLst>
              <a:ext uri="{FF2B5EF4-FFF2-40B4-BE49-F238E27FC236}">
                <a16:creationId xmlns:a16="http://schemas.microsoft.com/office/drawing/2014/main" id="{BEAE4EE4-0E40-DDF0-51E4-AFDE0B209EAE}"/>
              </a:ext>
            </a:extLst>
          </p:cNvPr>
          <p:cNvGrpSpPr/>
          <p:nvPr/>
        </p:nvGrpSpPr>
        <p:grpSpPr>
          <a:xfrm>
            <a:off x="286976" y="621711"/>
            <a:ext cx="4131113" cy="5925992"/>
            <a:chOff x="332244" y="311414"/>
            <a:chExt cx="4131113" cy="5925992"/>
          </a:xfrm>
        </p:grpSpPr>
        <p:grpSp>
          <p:nvGrpSpPr>
            <p:cNvPr id="15" name="Group 14">
              <a:extLst>
                <a:ext uri="{FF2B5EF4-FFF2-40B4-BE49-F238E27FC236}">
                  <a16:creationId xmlns:a16="http://schemas.microsoft.com/office/drawing/2014/main" id="{1A072103-3B35-ABDF-15B4-423DB38E6FB5}"/>
                </a:ext>
              </a:extLst>
            </p:cNvPr>
            <p:cNvGrpSpPr/>
            <p:nvPr/>
          </p:nvGrpSpPr>
          <p:grpSpPr>
            <a:xfrm>
              <a:off x="332244" y="311414"/>
              <a:ext cx="4131113" cy="5469672"/>
              <a:chOff x="431832" y="540002"/>
              <a:chExt cx="5076825" cy="6302388"/>
            </a:xfrm>
          </p:grpSpPr>
          <p:pic>
            <p:nvPicPr>
              <p:cNvPr id="8" name="Picture 7">
                <a:extLst>
                  <a:ext uri="{FF2B5EF4-FFF2-40B4-BE49-F238E27FC236}">
                    <a16:creationId xmlns:a16="http://schemas.microsoft.com/office/drawing/2014/main" id="{8A5B8FDC-7FA0-15AB-9301-666832D6974A}"/>
                  </a:ext>
                </a:extLst>
              </p:cNvPr>
              <p:cNvPicPr>
                <a:picLocks noChangeAspect="1"/>
              </p:cNvPicPr>
              <p:nvPr/>
            </p:nvPicPr>
            <p:blipFill>
              <a:blip r:embed="rId2"/>
              <a:stretch>
                <a:fillRect/>
              </a:stretch>
            </p:blipFill>
            <p:spPr>
              <a:xfrm>
                <a:off x="431832" y="540002"/>
                <a:ext cx="5076825" cy="6191250"/>
              </a:xfrm>
              <a:prstGeom prst="rect">
                <a:avLst/>
              </a:prstGeom>
            </p:spPr>
          </p:pic>
          <p:pic>
            <p:nvPicPr>
              <p:cNvPr id="12" name="Picture 11">
                <a:extLst>
                  <a:ext uri="{FF2B5EF4-FFF2-40B4-BE49-F238E27FC236}">
                    <a16:creationId xmlns:a16="http://schemas.microsoft.com/office/drawing/2014/main" id="{5F0A9834-4B75-5578-2151-EE80F1C2ED81}"/>
                  </a:ext>
                </a:extLst>
              </p:cNvPr>
              <p:cNvPicPr>
                <a:picLocks noChangeAspect="1"/>
              </p:cNvPicPr>
              <p:nvPr/>
            </p:nvPicPr>
            <p:blipFill>
              <a:blip r:embed="rId3"/>
              <a:stretch>
                <a:fillRect/>
              </a:stretch>
            </p:blipFill>
            <p:spPr>
              <a:xfrm>
                <a:off x="1606861" y="6062760"/>
                <a:ext cx="2219325" cy="476629"/>
              </a:xfrm>
              <a:prstGeom prst="rect">
                <a:avLst/>
              </a:prstGeom>
            </p:spPr>
          </p:pic>
          <p:pic>
            <p:nvPicPr>
              <p:cNvPr id="10" name="Picture 9">
                <a:extLst>
                  <a:ext uri="{FF2B5EF4-FFF2-40B4-BE49-F238E27FC236}">
                    <a16:creationId xmlns:a16="http://schemas.microsoft.com/office/drawing/2014/main" id="{E268818B-2328-ACEF-2871-73CE8F62F8C5}"/>
                  </a:ext>
                </a:extLst>
              </p:cNvPr>
              <p:cNvPicPr>
                <a:picLocks noChangeAspect="1"/>
              </p:cNvPicPr>
              <p:nvPr/>
            </p:nvPicPr>
            <p:blipFill>
              <a:blip r:embed="rId4"/>
              <a:stretch>
                <a:fillRect/>
              </a:stretch>
            </p:blipFill>
            <p:spPr>
              <a:xfrm>
                <a:off x="2286000" y="6523778"/>
                <a:ext cx="2737466" cy="318612"/>
              </a:xfrm>
              <a:prstGeom prst="rect">
                <a:avLst/>
              </a:prstGeom>
            </p:spPr>
          </p:pic>
          <p:pic>
            <p:nvPicPr>
              <p:cNvPr id="14" name="Picture 13">
                <a:extLst>
                  <a:ext uri="{FF2B5EF4-FFF2-40B4-BE49-F238E27FC236}">
                    <a16:creationId xmlns:a16="http://schemas.microsoft.com/office/drawing/2014/main" id="{EE893BE6-7802-9DCA-6BA7-1C4ABDB94F06}"/>
                  </a:ext>
                </a:extLst>
              </p:cNvPr>
              <p:cNvPicPr>
                <a:picLocks noChangeAspect="1"/>
              </p:cNvPicPr>
              <p:nvPr/>
            </p:nvPicPr>
            <p:blipFill rotWithShape="1">
              <a:blip r:embed="rId5"/>
              <a:srcRect l="2" r="27461"/>
              <a:stretch/>
            </p:blipFill>
            <p:spPr>
              <a:xfrm flipH="1">
                <a:off x="5463262" y="768614"/>
                <a:ext cx="40349" cy="5238000"/>
              </a:xfrm>
              <a:prstGeom prst="rect">
                <a:avLst/>
              </a:prstGeom>
            </p:spPr>
          </p:pic>
        </p:grpSp>
        <p:sp>
          <p:nvSpPr>
            <p:cNvPr id="17" name="TextBox 16">
              <a:extLst>
                <a:ext uri="{FF2B5EF4-FFF2-40B4-BE49-F238E27FC236}">
                  <a16:creationId xmlns:a16="http://schemas.microsoft.com/office/drawing/2014/main" id="{08F7FF48-971E-173A-6CE4-C5ACF3299530}"/>
                </a:ext>
              </a:extLst>
            </p:cNvPr>
            <p:cNvSpPr txBox="1"/>
            <p:nvPr/>
          </p:nvSpPr>
          <p:spPr>
            <a:xfrm>
              <a:off x="1262264" y="5960407"/>
              <a:ext cx="2271071" cy="276999"/>
            </a:xfrm>
            <a:prstGeom prst="rect">
              <a:avLst/>
            </a:prstGeom>
            <a:noFill/>
          </p:spPr>
          <p:txBody>
            <a:bodyPr wrap="none" rtlCol="0">
              <a:spAutoFit/>
            </a:bodyPr>
            <a:lstStyle>
              <a:defPPr>
                <a:defRPr lang="en-US"/>
              </a:defPPr>
              <a:lvl1pPr>
                <a:defRPr sz="1200" b="0" i="0">
                  <a:solidFill>
                    <a:srgbClr val="000000"/>
                  </a:solidFill>
                  <a:effectLst/>
                  <a:latin typeface="Times New Roman" panose="02020603050405020304" pitchFamily="18" charset="0"/>
                  <a:cs typeface="Times New Roman" panose="02020603050405020304" pitchFamily="18" charset="0"/>
                </a:defRPr>
              </a:lvl1pPr>
            </a:lstStyle>
            <a:p>
              <a:r>
                <a:rPr lang="en-US" dirty="0"/>
                <a:t>Stress-strain curves of Pure W [1]</a:t>
              </a:r>
            </a:p>
          </p:txBody>
        </p:sp>
      </p:grpSp>
      <p:sp>
        <p:nvSpPr>
          <p:cNvPr id="18" name="TextBox 17">
            <a:extLst>
              <a:ext uri="{FF2B5EF4-FFF2-40B4-BE49-F238E27FC236}">
                <a16:creationId xmlns:a16="http://schemas.microsoft.com/office/drawing/2014/main" id="{FE52AB65-4AF0-ED6D-C7E3-FB9C197DFC53}"/>
              </a:ext>
            </a:extLst>
          </p:cNvPr>
          <p:cNvSpPr txBox="1"/>
          <p:nvPr/>
        </p:nvSpPr>
        <p:spPr>
          <a:xfrm>
            <a:off x="-42994" y="6673334"/>
            <a:ext cx="5995552" cy="184666"/>
          </a:xfrm>
          <a:prstGeom prst="rect">
            <a:avLst/>
          </a:prstGeom>
          <a:noFill/>
        </p:spPr>
        <p:txBody>
          <a:bodyPr wrap="none" rtlCol="0">
            <a:spAutoFit/>
          </a:bodyPr>
          <a:lstStyle>
            <a:defPPr>
              <a:defRPr lang="en-US"/>
            </a:defPPr>
            <a:lvl1pPr>
              <a:defRPr sz="600">
                <a:latin typeface="Times New Roman" panose="02020603050405020304" pitchFamily="18" charset="0"/>
                <a:cs typeface="Times New Roman" panose="02020603050405020304" pitchFamily="18" charset="0"/>
              </a:defRPr>
            </a:lvl1pPr>
          </a:lstStyle>
          <a:p>
            <a:r>
              <a:rPr lang="en-US" dirty="0"/>
              <a:t>[1</a:t>
            </a:r>
            <a:r>
              <a:rPr lang="en-US"/>
              <a:t>] </a:t>
            </a:r>
            <a:r>
              <a:rPr lang="en-US" dirty="0"/>
              <a:t>Miyazawa, Takeshi, et al. "Neutron irradiation effects on the mechanical properties of powder metallurgical processed tungsten alloys</a:t>
            </a:r>
            <a:r>
              <a:rPr lang="en-US"/>
              <a:t>." </a:t>
            </a:r>
            <a:r>
              <a:rPr lang="en-US" dirty="0"/>
              <a:t>Journal of </a:t>
            </a:r>
            <a:r>
              <a:rPr lang="en-US"/>
              <a:t>Nuclear Materials</a:t>
            </a:r>
            <a:r>
              <a:rPr lang="en-US" dirty="0"/>
              <a:t> 529 (2020): </a:t>
            </a:r>
            <a:r>
              <a:rPr lang="en-US"/>
              <a:t>151910.</a:t>
            </a:r>
            <a:endParaRPr lang="en-US" dirty="0"/>
          </a:p>
        </p:txBody>
      </p:sp>
      <p:sp>
        <p:nvSpPr>
          <p:cNvPr id="21" name="TextBox 20">
            <a:extLst>
              <a:ext uri="{FF2B5EF4-FFF2-40B4-BE49-F238E27FC236}">
                <a16:creationId xmlns:a16="http://schemas.microsoft.com/office/drawing/2014/main" id="{77933722-FE7C-DBD8-FD34-C098906E69CB}"/>
              </a:ext>
            </a:extLst>
          </p:cNvPr>
          <p:cNvSpPr txBox="1"/>
          <p:nvPr/>
        </p:nvSpPr>
        <p:spPr>
          <a:xfrm>
            <a:off x="5532052" y="1828107"/>
            <a:ext cx="4737194" cy="1200329"/>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Tensile strength increases and ductility decreases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Defects are obstacles to the dislocation motion</a:t>
            </a:r>
          </a:p>
        </p:txBody>
      </p:sp>
      <p:sp>
        <p:nvSpPr>
          <p:cNvPr id="22" name="TextBox 21">
            <a:extLst>
              <a:ext uri="{FF2B5EF4-FFF2-40B4-BE49-F238E27FC236}">
                <a16:creationId xmlns:a16="http://schemas.microsoft.com/office/drawing/2014/main" id="{77B560B1-B7E8-BF4F-0DB1-187464E8A76D}"/>
              </a:ext>
            </a:extLst>
          </p:cNvPr>
          <p:cNvSpPr txBox="1"/>
          <p:nvPr/>
        </p:nvSpPr>
        <p:spPr>
          <a:xfrm>
            <a:off x="6516012" y="3597071"/>
            <a:ext cx="3610284" cy="461665"/>
          </a:xfrm>
          <a:prstGeom prst="rect">
            <a:avLst/>
          </a:prstGeom>
          <a:noFill/>
        </p:spPr>
        <p:txBody>
          <a:bodyPr wrap="none" rtlCol="0">
            <a:spAutoFit/>
          </a:bodyPr>
          <a:lstStyle>
            <a:defPPr>
              <a:defRPr lang="en-US"/>
            </a:defPPr>
            <a:lvl1pPr>
              <a:defRPr sz="2400" b="1">
                <a:latin typeface="Times New Roman" panose="02020603050405020304" pitchFamily="18" charset="0"/>
                <a:cs typeface="Times New Roman" panose="02020603050405020304" pitchFamily="18" charset="0"/>
              </a:defRPr>
            </a:lvl1pPr>
          </a:lstStyle>
          <a:p>
            <a:r>
              <a:rPr lang="en-US" dirty="0"/>
              <a:t>Irradiation embrittlement</a:t>
            </a:r>
          </a:p>
        </p:txBody>
      </p:sp>
      <p:sp>
        <p:nvSpPr>
          <p:cNvPr id="23" name="TextBox 22">
            <a:extLst>
              <a:ext uri="{FF2B5EF4-FFF2-40B4-BE49-F238E27FC236}">
                <a16:creationId xmlns:a16="http://schemas.microsoft.com/office/drawing/2014/main" id="{AB319A52-FA1B-B30A-A3AD-5A459D9033CA}"/>
              </a:ext>
            </a:extLst>
          </p:cNvPr>
          <p:cNvSpPr txBox="1"/>
          <p:nvPr/>
        </p:nvSpPr>
        <p:spPr>
          <a:xfrm>
            <a:off x="5532052" y="4627371"/>
            <a:ext cx="6101651" cy="1754326"/>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dirty="0"/>
              <a:t>Material crack without a significant plastic deformation</a:t>
            </a:r>
          </a:p>
          <a:p>
            <a:endParaRPr lang="en-US" dirty="0"/>
          </a:p>
          <a:p>
            <a:r>
              <a:rPr lang="en-US" dirty="0"/>
              <a:t>The presence of He bubbles and dislocation loops is a major contributor to the embrittlement mechanism.</a:t>
            </a:r>
          </a:p>
          <a:p>
            <a:endParaRPr lang="en-US" dirty="0"/>
          </a:p>
          <a:p>
            <a:r>
              <a:rPr lang="en-US" dirty="0"/>
              <a:t>Ductile-to-brittle transition temperature (DBTT) increases</a:t>
            </a:r>
          </a:p>
        </p:txBody>
      </p:sp>
    </p:spTree>
    <p:extLst>
      <p:ext uri="{BB962C8B-B14F-4D97-AF65-F5344CB8AC3E}">
        <p14:creationId xmlns:p14="http://schemas.microsoft.com/office/powerpoint/2010/main" val="3411650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7D66DA-7CEF-DED9-3A11-4182ED378934}"/>
              </a:ext>
            </a:extLst>
          </p:cNvPr>
          <p:cNvSpPr txBox="1"/>
          <p:nvPr/>
        </p:nvSpPr>
        <p:spPr>
          <a:xfrm>
            <a:off x="4700425" y="380803"/>
            <a:ext cx="2791149" cy="461665"/>
          </a:xfrm>
          <a:prstGeom prst="rect">
            <a:avLst/>
          </a:prstGeom>
          <a:noFill/>
        </p:spPr>
        <p:txBody>
          <a:bodyPr wrap="none" rtlCol="0">
            <a:spAutoFit/>
          </a:bodyPr>
          <a:lstStyle>
            <a:defPPr>
              <a:defRPr lang="en-US"/>
            </a:defPPr>
            <a:lvl1pPr>
              <a:defRPr sz="2400" b="1">
                <a:latin typeface="Times New Roman" panose="02020603050405020304" pitchFamily="18" charset="0"/>
                <a:cs typeface="Times New Roman" panose="02020603050405020304" pitchFamily="18" charset="0"/>
              </a:defRPr>
            </a:lvl1pPr>
          </a:lstStyle>
          <a:p>
            <a:r>
              <a:rPr lang="en-US" dirty="0"/>
              <a:t>Irradiation swelling</a:t>
            </a:r>
          </a:p>
        </p:txBody>
      </p:sp>
      <p:sp>
        <p:nvSpPr>
          <p:cNvPr id="5" name="TextBox 4">
            <a:extLst>
              <a:ext uri="{FF2B5EF4-FFF2-40B4-BE49-F238E27FC236}">
                <a16:creationId xmlns:a16="http://schemas.microsoft.com/office/drawing/2014/main" id="{3BF90721-4547-5083-7456-0328E9CC0087}"/>
              </a:ext>
            </a:extLst>
          </p:cNvPr>
          <p:cNvSpPr txBox="1"/>
          <p:nvPr/>
        </p:nvSpPr>
        <p:spPr>
          <a:xfrm>
            <a:off x="5660248" y="3602771"/>
            <a:ext cx="5850612" cy="2308324"/>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r>
              <a:rPr lang="en-US" dirty="0"/>
              <a:t>The volume increase caused by the interstitial atoms cannot be compensated by the volume decrease caused by vacancies. SIAs will reach the surface and create extra layers of the material.</a:t>
            </a:r>
          </a:p>
          <a:p>
            <a:endParaRPr lang="en-US" dirty="0"/>
          </a:p>
          <a:p>
            <a:r>
              <a:rPr lang="en-US" altLang="zh-CN" dirty="0"/>
              <a:t>The process of swelling can exert additional stress on a system. When combined with embrittlement, the joint effect can render a device more susceptible to breaking.</a:t>
            </a:r>
            <a:endParaRPr lang="en-US" dirty="0"/>
          </a:p>
        </p:txBody>
      </p:sp>
      <p:pic>
        <p:nvPicPr>
          <p:cNvPr id="8" name="Picture 7">
            <a:extLst>
              <a:ext uri="{FF2B5EF4-FFF2-40B4-BE49-F238E27FC236}">
                <a16:creationId xmlns:a16="http://schemas.microsoft.com/office/drawing/2014/main" id="{82D8DADF-9191-BBAB-B592-27732CEE6D7F}"/>
              </a:ext>
            </a:extLst>
          </p:cNvPr>
          <p:cNvPicPr>
            <a:picLocks noChangeAspect="1"/>
          </p:cNvPicPr>
          <p:nvPr/>
        </p:nvPicPr>
        <p:blipFill rotWithShape="1">
          <a:blip r:embed="rId2"/>
          <a:srcRect b="8524"/>
          <a:stretch/>
        </p:blipFill>
        <p:spPr>
          <a:xfrm>
            <a:off x="6914318" y="1166477"/>
            <a:ext cx="3643930" cy="1943194"/>
          </a:xfrm>
          <a:prstGeom prst="rect">
            <a:avLst/>
          </a:prstGeom>
        </p:spPr>
      </p:pic>
      <p:grpSp>
        <p:nvGrpSpPr>
          <p:cNvPr id="16" name="Group 15">
            <a:extLst>
              <a:ext uri="{FF2B5EF4-FFF2-40B4-BE49-F238E27FC236}">
                <a16:creationId xmlns:a16="http://schemas.microsoft.com/office/drawing/2014/main" id="{C45673E2-134E-E12E-6819-4959DB6FCB3F}"/>
              </a:ext>
            </a:extLst>
          </p:cNvPr>
          <p:cNvGrpSpPr/>
          <p:nvPr/>
        </p:nvGrpSpPr>
        <p:grpSpPr>
          <a:xfrm>
            <a:off x="1420658" y="1205648"/>
            <a:ext cx="2284539" cy="4301207"/>
            <a:chOff x="1418328" y="1166477"/>
            <a:chExt cx="2284539" cy="4301207"/>
          </a:xfrm>
        </p:grpSpPr>
        <p:pic>
          <p:nvPicPr>
            <p:cNvPr id="10" name="Picture 9">
              <a:extLst>
                <a:ext uri="{FF2B5EF4-FFF2-40B4-BE49-F238E27FC236}">
                  <a16:creationId xmlns:a16="http://schemas.microsoft.com/office/drawing/2014/main" id="{30D2A1C1-F8E5-2B71-1817-4742FAEAF48B}"/>
                </a:ext>
              </a:extLst>
            </p:cNvPr>
            <p:cNvPicPr>
              <a:picLocks noChangeAspect="1"/>
            </p:cNvPicPr>
            <p:nvPr/>
          </p:nvPicPr>
          <p:blipFill>
            <a:blip r:embed="rId3"/>
            <a:stretch>
              <a:fillRect/>
            </a:stretch>
          </p:blipFill>
          <p:spPr>
            <a:xfrm>
              <a:off x="1418328" y="3578361"/>
              <a:ext cx="2284539" cy="1889323"/>
            </a:xfrm>
            <a:prstGeom prst="rect">
              <a:avLst/>
            </a:prstGeom>
          </p:spPr>
        </p:pic>
        <p:pic>
          <p:nvPicPr>
            <p:cNvPr id="12" name="Picture 11">
              <a:extLst>
                <a:ext uri="{FF2B5EF4-FFF2-40B4-BE49-F238E27FC236}">
                  <a16:creationId xmlns:a16="http://schemas.microsoft.com/office/drawing/2014/main" id="{7A588280-3164-2C20-A7C8-AD8D60BDDBA5}"/>
                </a:ext>
              </a:extLst>
            </p:cNvPr>
            <p:cNvPicPr>
              <a:picLocks noChangeAspect="1"/>
            </p:cNvPicPr>
            <p:nvPr/>
          </p:nvPicPr>
          <p:blipFill>
            <a:blip r:embed="rId4"/>
            <a:stretch>
              <a:fillRect/>
            </a:stretch>
          </p:blipFill>
          <p:spPr>
            <a:xfrm>
              <a:off x="1633752" y="1247754"/>
              <a:ext cx="1996688" cy="2194163"/>
            </a:xfrm>
            <a:prstGeom prst="rect">
              <a:avLst/>
            </a:prstGeom>
          </p:spPr>
        </p:pic>
        <p:pic>
          <p:nvPicPr>
            <p:cNvPr id="14" name="Picture 13">
              <a:extLst>
                <a:ext uri="{FF2B5EF4-FFF2-40B4-BE49-F238E27FC236}">
                  <a16:creationId xmlns:a16="http://schemas.microsoft.com/office/drawing/2014/main" id="{04A5D82D-494B-E060-2A97-2050B0153D11}"/>
                </a:ext>
              </a:extLst>
            </p:cNvPr>
            <p:cNvPicPr>
              <a:picLocks noChangeAspect="1"/>
            </p:cNvPicPr>
            <p:nvPr/>
          </p:nvPicPr>
          <p:blipFill>
            <a:blip r:embed="rId5"/>
            <a:stretch>
              <a:fillRect/>
            </a:stretch>
          </p:blipFill>
          <p:spPr>
            <a:xfrm>
              <a:off x="1418328" y="1166477"/>
              <a:ext cx="438150" cy="447675"/>
            </a:xfrm>
            <a:prstGeom prst="rect">
              <a:avLst/>
            </a:prstGeom>
          </p:spPr>
        </p:pic>
      </p:grpSp>
      <p:sp>
        <p:nvSpPr>
          <p:cNvPr id="15" name="TextBox 14">
            <a:extLst>
              <a:ext uri="{FF2B5EF4-FFF2-40B4-BE49-F238E27FC236}">
                <a16:creationId xmlns:a16="http://schemas.microsoft.com/office/drawing/2014/main" id="{6B42B55B-E9C1-4C07-42F1-2C08B2FFEB8F}"/>
              </a:ext>
            </a:extLst>
          </p:cNvPr>
          <p:cNvSpPr txBox="1"/>
          <p:nvPr/>
        </p:nvSpPr>
        <p:spPr>
          <a:xfrm>
            <a:off x="681140" y="5634096"/>
            <a:ext cx="3903184" cy="276999"/>
          </a:xfrm>
          <a:prstGeom prst="rect">
            <a:avLst/>
          </a:prstGeom>
          <a:noFill/>
        </p:spPr>
        <p:txBody>
          <a:bodyPr wrap="none" rtlCol="0">
            <a:spAutoFit/>
          </a:bodyPr>
          <a:lstStyle>
            <a:defPPr>
              <a:defRPr lang="en-US"/>
            </a:defPPr>
            <a:lvl1pPr>
              <a:defRPr sz="1200" b="0" i="0">
                <a:solidFill>
                  <a:srgbClr val="000000"/>
                </a:solidFill>
                <a:effectLst/>
                <a:latin typeface="Times New Roman" panose="02020603050405020304" pitchFamily="18" charset="0"/>
                <a:cs typeface="Times New Roman" panose="02020603050405020304" pitchFamily="18" charset="0"/>
              </a:defRPr>
            </a:lvl1pPr>
          </a:lstStyle>
          <a:p>
            <a:r>
              <a:rPr lang="en-US" dirty="0"/>
              <a:t>(a). AFM height maps (b) swelling versus irradiation dose</a:t>
            </a:r>
            <a:r>
              <a:rPr lang="en-US" baseline="30000" dirty="0"/>
              <a:t> [1]</a:t>
            </a:r>
            <a:endParaRPr lang="en-US" dirty="0"/>
          </a:p>
        </p:txBody>
      </p:sp>
      <p:sp>
        <p:nvSpPr>
          <p:cNvPr id="17" name="TextBox 16">
            <a:extLst>
              <a:ext uri="{FF2B5EF4-FFF2-40B4-BE49-F238E27FC236}">
                <a16:creationId xmlns:a16="http://schemas.microsoft.com/office/drawing/2014/main" id="{424731A8-8555-C3E4-FCBC-A3408C0FF77D}"/>
              </a:ext>
            </a:extLst>
          </p:cNvPr>
          <p:cNvSpPr txBox="1"/>
          <p:nvPr/>
        </p:nvSpPr>
        <p:spPr>
          <a:xfrm>
            <a:off x="1420658" y="1205648"/>
            <a:ext cx="44114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p>
        </p:txBody>
      </p:sp>
      <p:sp>
        <p:nvSpPr>
          <p:cNvPr id="18" name="TextBox 17">
            <a:extLst>
              <a:ext uri="{FF2B5EF4-FFF2-40B4-BE49-F238E27FC236}">
                <a16:creationId xmlns:a16="http://schemas.microsoft.com/office/drawing/2014/main" id="{9C99378E-94FB-D5D1-630D-1EACB9F2FDAD}"/>
              </a:ext>
            </a:extLst>
          </p:cNvPr>
          <p:cNvSpPr txBox="1"/>
          <p:nvPr/>
        </p:nvSpPr>
        <p:spPr>
          <a:xfrm>
            <a:off x="1400739" y="3257251"/>
            <a:ext cx="45397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p>
        </p:txBody>
      </p:sp>
      <p:sp>
        <p:nvSpPr>
          <p:cNvPr id="19" name="TextBox 18">
            <a:extLst>
              <a:ext uri="{FF2B5EF4-FFF2-40B4-BE49-F238E27FC236}">
                <a16:creationId xmlns:a16="http://schemas.microsoft.com/office/drawing/2014/main" id="{D39EB0D1-446B-2B39-D46F-6116CAF0FF77}"/>
              </a:ext>
            </a:extLst>
          </p:cNvPr>
          <p:cNvSpPr txBox="1"/>
          <p:nvPr/>
        </p:nvSpPr>
        <p:spPr>
          <a:xfrm>
            <a:off x="27160" y="6673334"/>
            <a:ext cx="6080511" cy="184666"/>
          </a:xfrm>
          <a:prstGeom prst="rect">
            <a:avLst/>
          </a:prstGeom>
          <a:noFill/>
        </p:spPr>
        <p:txBody>
          <a:bodyPr wrap="none" rtlCol="0">
            <a:spAutoFit/>
          </a:bodyPr>
          <a:lstStyle>
            <a:defPPr>
              <a:defRPr lang="en-US"/>
            </a:defPPr>
            <a:lvl1pPr>
              <a:defRPr sz="600">
                <a:latin typeface="Times New Roman" panose="02020603050405020304" pitchFamily="18" charset="0"/>
                <a:cs typeface="Times New Roman" panose="02020603050405020304" pitchFamily="18" charset="0"/>
              </a:defRPr>
            </a:lvl1pPr>
          </a:lstStyle>
          <a:p>
            <a:r>
              <a:rPr lang="en-US" dirty="0"/>
              <a:t>[1</a:t>
            </a:r>
            <a:r>
              <a:rPr lang="en-US"/>
              <a:t>] </a:t>
            </a:r>
            <a:r>
              <a:rPr lang="en-US" dirty="0"/>
              <a:t>Allen, Frances I., Peter Hosemann, and </a:t>
            </a:r>
            <a:r>
              <a:rPr lang="en-US"/>
              <a:t>Mehdi Balooch</a:t>
            </a:r>
            <a:r>
              <a:rPr lang="en-US" dirty="0"/>
              <a:t>. "Key mechanistic features of swelling and blistering of helium-ion-irradiated tungsten</a:t>
            </a:r>
            <a:r>
              <a:rPr lang="en-US"/>
              <a:t>." Scripta Materialia</a:t>
            </a:r>
            <a:r>
              <a:rPr lang="en-US" dirty="0"/>
              <a:t> 178 (2020): </a:t>
            </a:r>
            <a:r>
              <a:rPr lang="en-US"/>
              <a:t>256-260.</a:t>
            </a:r>
            <a:endParaRPr lang="en-US" dirty="0"/>
          </a:p>
        </p:txBody>
      </p:sp>
    </p:spTree>
    <p:extLst>
      <p:ext uri="{BB962C8B-B14F-4D97-AF65-F5344CB8AC3E}">
        <p14:creationId xmlns:p14="http://schemas.microsoft.com/office/powerpoint/2010/main" val="777051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FCDD8-1DCE-4E3F-FED1-52A7F3AE819C}"/>
              </a:ext>
            </a:extLst>
          </p:cNvPr>
          <p:cNvSpPr>
            <a:spLocks noGrp="1"/>
          </p:cNvSpPr>
          <p:nvPr>
            <p:ph type="title"/>
          </p:nvPr>
        </p:nvSpPr>
        <p:spPr>
          <a:xfrm>
            <a:off x="4874736" y="468671"/>
            <a:ext cx="2442527" cy="424732"/>
          </a:xfrm>
          <a:noFill/>
        </p:spPr>
        <p:txBody>
          <a:bodyPr wrap="none" rtlCol="0">
            <a:spAutoFit/>
          </a:bodyPr>
          <a:lstStyle/>
          <a:p>
            <a:pPr algn="ctr"/>
            <a:r>
              <a:rPr lang="en-US" sz="2400" b="1">
                <a:latin typeface="Times New Roman" panose="02020603050405020304" pitchFamily="18" charset="0"/>
                <a:ea typeface="+mn-ea"/>
                <a:cs typeface="Times New Roman" panose="02020603050405020304" pitchFamily="18" charset="0"/>
              </a:rPr>
              <a:t>Irradiation creep</a:t>
            </a:r>
            <a:endParaRPr lang="en-US" sz="2400" b="1"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B6051D7C-8B9D-5895-8B69-77FED2FD3286}"/>
              </a:ext>
            </a:extLst>
          </p:cNvPr>
          <p:cNvSpPr>
            <a:spLocks noGrp="1"/>
          </p:cNvSpPr>
          <p:nvPr>
            <p:ph idx="1"/>
          </p:nvPr>
        </p:nvSpPr>
        <p:spPr>
          <a:xfrm>
            <a:off x="838200" y="1158844"/>
            <a:ext cx="10515600" cy="5018119"/>
          </a:xfrm>
        </p:spPr>
        <p:txBody>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Creep: Slow and continuous deformation in metals under constant load or stress.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The mechanism of the irradiation creep: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Irradiation induces point defects in the W, dislocation can absorb those point defects and climb, resulting in the deformation of the material. </a:t>
            </a:r>
          </a:p>
          <a:p>
            <a:r>
              <a:rPr lang="en-US" sz="1800" dirty="0">
                <a:latin typeface="Times New Roman" panose="02020603050405020304" pitchFamily="18" charset="0"/>
                <a:cs typeface="Times New Roman" panose="02020603050405020304" pitchFamily="18" charset="0"/>
              </a:rPr>
              <a:t>The probability of point defects being absorbed by dislocations is uniform without stress, resulting in isotropic deformation of the material.</a:t>
            </a:r>
          </a:p>
          <a:p>
            <a:r>
              <a:rPr lang="en-US" sz="1800" dirty="0">
                <a:latin typeface="Times New Roman" panose="02020603050405020304" pitchFamily="18" charset="0"/>
                <a:cs typeface="Times New Roman" panose="02020603050405020304" pitchFamily="18" charset="0"/>
              </a:rPr>
              <a:t>Under the influence of stress, dislocations with Burgers vectors parallel to the stress direction have a higher tendency to climb, leading to anisotropic deformation of the material and the manifestation of irradiation creep.</a:t>
            </a:r>
          </a:p>
        </p:txBody>
      </p:sp>
    </p:spTree>
    <p:extLst>
      <p:ext uri="{BB962C8B-B14F-4D97-AF65-F5344CB8AC3E}">
        <p14:creationId xmlns:p14="http://schemas.microsoft.com/office/powerpoint/2010/main" val="1855871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558071-9FDD-650C-EF02-51377B59264E}"/>
              </a:ext>
            </a:extLst>
          </p:cNvPr>
          <p:cNvSpPr txBox="1"/>
          <p:nvPr/>
        </p:nvSpPr>
        <p:spPr>
          <a:xfrm>
            <a:off x="3838010" y="307818"/>
            <a:ext cx="4515980" cy="461665"/>
          </a:xfrm>
          <a:prstGeom prst="rect">
            <a:avLst/>
          </a:prstGeom>
          <a:noFill/>
        </p:spPr>
        <p:txBody>
          <a:bodyPr wrap="none" rtlCol="0">
            <a:spAutoFit/>
          </a:bodyPr>
          <a:lstStyle>
            <a:defPPr>
              <a:defRPr lang="en-US"/>
            </a:defPPr>
            <a:lvl1pPr>
              <a:defRPr sz="2400" b="1">
                <a:latin typeface="Times New Roman" panose="02020603050405020304" pitchFamily="18" charset="0"/>
                <a:cs typeface="Times New Roman" panose="02020603050405020304" pitchFamily="18" charset="0"/>
              </a:defRPr>
            </a:lvl1pPr>
          </a:lstStyle>
          <a:p>
            <a:r>
              <a:rPr lang="en-US" dirty="0"/>
              <a:t>Mitigation of </a:t>
            </a:r>
            <a:r>
              <a:rPr lang="en-US"/>
              <a:t>irradiation damage</a:t>
            </a:r>
            <a:endParaRPr lang="en-US" dirty="0"/>
          </a:p>
        </p:txBody>
      </p:sp>
      <p:sp>
        <p:nvSpPr>
          <p:cNvPr id="6" name="TextBox 5">
            <a:extLst>
              <a:ext uri="{FF2B5EF4-FFF2-40B4-BE49-F238E27FC236}">
                <a16:creationId xmlns:a16="http://schemas.microsoft.com/office/drawing/2014/main" id="{BB474BFA-9CE9-DBE4-B32B-800961633229}"/>
              </a:ext>
            </a:extLst>
          </p:cNvPr>
          <p:cNvSpPr txBox="1"/>
          <p:nvPr/>
        </p:nvSpPr>
        <p:spPr>
          <a:xfrm>
            <a:off x="790669" y="941561"/>
            <a:ext cx="10610661" cy="5196615"/>
          </a:xfrm>
          <a:prstGeom prst="rect">
            <a:avLst/>
          </a:prstGeom>
          <a:noFill/>
        </p:spPr>
        <p:txBody>
          <a:bodyPr wrap="square" rtlCol="0">
            <a:spAutoFit/>
          </a:bodyPr>
          <a:lstStyle>
            <a:defPPr>
              <a:defRPr lang="en-US"/>
            </a:defPPr>
            <a:lvl1pPr>
              <a:defRPr>
                <a:latin typeface="Times New Roman" panose="02020603050405020304" pitchFamily="18" charset="0"/>
                <a:cs typeface="Times New Roman" panose="02020603050405020304" pitchFamily="18" charset="0"/>
              </a:defRPr>
            </a:lvl1pPr>
          </a:lstStyle>
          <a:p>
            <a:pPr>
              <a:lnSpc>
                <a:spcPct val="150000"/>
              </a:lnSpc>
            </a:pPr>
            <a:r>
              <a:rPr lang="en-US" sz="2400" dirty="0"/>
              <a:t>Reduce grain size: Reduced </a:t>
            </a:r>
            <a:r>
              <a:rPr lang="en-US" altLang="zh-CN" sz="2400" dirty="0"/>
              <a:t>the density of defects</a:t>
            </a:r>
          </a:p>
          <a:p>
            <a:pPr marL="285750" indent="-285750">
              <a:lnSpc>
                <a:spcPct val="150000"/>
              </a:lnSpc>
              <a:buFont typeface="Arial" panose="020B0604020202020204" pitchFamily="34" charset="0"/>
              <a:buChar char="•"/>
            </a:pPr>
            <a:r>
              <a:rPr lang="en-US" sz="1600" dirty="0"/>
              <a:t>The small grain size will have more grain boundaries, they can be sinks for defects.</a:t>
            </a:r>
          </a:p>
          <a:p>
            <a:pPr marL="285750" indent="-285750">
              <a:lnSpc>
                <a:spcPct val="150000"/>
              </a:lnSpc>
              <a:buFont typeface="Arial" panose="020B0604020202020204" pitchFamily="34" charset="0"/>
              <a:buChar char="•"/>
            </a:pPr>
            <a:r>
              <a:rPr lang="en-US" sz="1600" dirty="0"/>
              <a:t>Defects absorbed by grain boundaries will prevent them from propagating in W,  while the grain boundaries also act as obstacles for the dislocation movement and increase the hardening of the material.</a:t>
            </a:r>
          </a:p>
          <a:p>
            <a:pPr marL="285750" indent="-285750">
              <a:lnSpc>
                <a:spcPct val="150000"/>
              </a:lnSpc>
              <a:buFont typeface="Arial" panose="020B0604020202020204" pitchFamily="34" charset="0"/>
              <a:buChar char="•"/>
            </a:pPr>
            <a:endParaRPr lang="en-US" sz="1600" dirty="0"/>
          </a:p>
          <a:p>
            <a:pPr>
              <a:lnSpc>
                <a:spcPct val="150000"/>
              </a:lnSpc>
            </a:pPr>
            <a:r>
              <a:rPr lang="en-US" sz="2400" dirty="0"/>
              <a:t>Annealing</a:t>
            </a:r>
          </a:p>
          <a:p>
            <a:pPr marL="285750" indent="-285750">
              <a:lnSpc>
                <a:spcPct val="150000"/>
              </a:lnSpc>
              <a:buFont typeface="Arial" panose="020B0604020202020204" pitchFamily="34" charset="0"/>
              <a:buChar char="•"/>
            </a:pPr>
            <a:r>
              <a:rPr lang="en-US" sz="1600" dirty="0"/>
              <a:t>Accelerates the recombination of Frenkel pairs.</a:t>
            </a:r>
          </a:p>
          <a:p>
            <a:pPr marL="285750" indent="-285750">
              <a:lnSpc>
                <a:spcPct val="150000"/>
              </a:lnSpc>
              <a:buFont typeface="Arial" panose="020B0604020202020204" pitchFamily="34" charset="0"/>
              <a:buChar char="•"/>
            </a:pPr>
            <a:endParaRPr lang="en-US" sz="1600" dirty="0"/>
          </a:p>
          <a:p>
            <a:pPr>
              <a:lnSpc>
                <a:spcPct val="150000"/>
              </a:lnSpc>
            </a:pPr>
            <a:r>
              <a:rPr lang="en-US" sz="2400" dirty="0">
                <a:solidFill>
                  <a:srgbClr val="FF0000"/>
                </a:solidFill>
              </a:rPr>
              <a:t>Alloying (especially form W-based HEAs)</a:t>
            </a:r>
          </a:p>
          <a:p>
            <a:pPr marL="342900" indent="-342900">
              <a:lnSpc>
                <a:spcPct val="150000"/>
              </a:lnSpc>
              <a:buFont typeface="Arial" panose="020B0604020202020204" pitchFamily="34" charset="0"/>
              <a:buChar char="•"/>
            </a:pPr>
            <a:r>
              <a:rPr lang="en-US" sz="1600" dirty="0"/>
              <a:t>Modify the migration properties of defects and have more recombination of Frenkel pairs.</a:t>
            </a:r>
          </a:p>
          <a:p>
            <a:pPr marL="342900" indent="-342900">
              <a:lnSpc>
                <a:spcPct val="150000"/>
              </a:lnSpc>
              <a:buFont typeface="Arial" panose="020B0604020202020204" pitchFamily="34" charset="0"/>
              <a:buChar char="•"/>
            </a:pPr>
            <a:r>
              <a:rPr lang="en-US" sz="1600" dirty="0"/>
              <a:t>Cocktail effect </a:t>
            </a:r>
            <a:r>
              <a:rPr lang="en-US" sz="1600"/>
              <a:t>allows optimizing </a:t>
            </a:r>
            <a:r>
              <a:rPr lang="en-US" sz="1600" dirty="0"/>
              <a:t>the composition to improve ductility.</a:t>
            </a:r>
          </a:p>
          <a:p>
            <a:pPr marL="342900" indent="-342900">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271706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4">
            <a:extLst>
              <a:ext uri="{FF2B5EF4-FFF2-40B4-BE49-F238E27FC236}">
                <a16:creationId xmlns:a16="http://schemas.microsoft.com/office/drawing/2014/main" id="{3360EDA0-17A0-CEDD-2D61-C4E0092F7494}"/>
              </a:ext>
            </a:extLst>
          </p:cNvPr>
          <p:cNvSpPr txBox="1">
            <a:spLocks/>
          </p:cNvSpPr>
          <p:nvPr/>
        </p:nvSpPr>
        <p:spPr>
          <a:xfrm>
            <a:off x="838200" y="25126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2260089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7F335A-60C2-53B7-D640-313F24E11512}"/>
              </a:ext>
            </a:extLst>
          </p:cNvPr>
          <p:cNvSpPr txBox="1"/>
          <p:nvPr/>
        </p:nvSpPr>
        <p:spPr>
          <a:xfrm>
            <a:off x="479834" y="333614"/>
            <a:ext cx="4562945" cy="646331"/>
          </a:xfrm>
          <a:prstGeom prst="rect">
            <a:avLst/>
          </a:prstGeom>
          <a:noFill/>
        </p:spPr>
        <p:txBody>
          <a:bodyPr wrap="square" rtlCol="0">
            <a:spAutoFit/>
          </a:bodyPr>
          <a:lstStyle/>
          <a:p>
            <a:r>
              <a:rPr lang="en-US" dirty="0"/>
              <a:t>He: 3.5 MeV (most heat plasma)</a:t>
            </a:r>
          </a:p>
          <a:p>
            <a:r>
              <a:rPr lang="en-US" dirty="0"/>
              <a:t>n: 14 MeV</a:t>
            </a:r>
          </a:p>
        </p:txBody>
      </p:sp>
    </p:spTree>
    <p:extLst>
      <p:ext uri="{BB962C8B-B14F-4D97-AF65-F5344CB8AC3E}">
        <p14:creationId xmlns:p14="http://schemas.microsoft.com/office/powerpoint/2010/main" val="1351490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2141</TotalTime>
  <Words>820</Words>
  <Application>Microsoft Office PowerPoint</Application>
  <PresentationFormat>Widescreen</PresentationFormat>
  <Paragraphs>87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Times</vt:lpstr>
      <vt:lpstr>Times New Roman</vt:lpstr>
      <vt:lpstr>Office Theme</vt:lpstr>
      <vt:lpstr>  Topic 2 Fusion Irradiation Damage of Tungsten</vt:lpstr>
      <vt:lpstr>PowerPoint Presentation</vt:lpstr>
      <vt:lpstr>Irradiation induced defects</vt:lpstr>
      <vt:lpstr>PowerPoint Presentation</vt:lpstr>
      <vt:lpstr>PowerPoint Presentation</vt:lpstr>
      <vt:lpstr>Irradiation creep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Bochuan Sun</dc:creator>
  <cp:lastModifiedBy>Bochuan Sun</cp:lastModifiedBy>
  <cp:revision>47</cp:revision>
  <dcterms:created xsi:type="dcterms:W3CDTF">2023-04-25T23:15:14Z</dcterms:created>
  <dcterms:modified xsi:type="dcterms:W3CDTF">2023-05-09T20:53:45Z</dcterms:modified>
</cp:coreProperties>
</file>