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media/image3.png" ContentType="image/png"/>
  <Override PartName="/ppt/media/image4.jpeg" ContentType="image/jpeg"/>
  <Override PartName="/ppt/media/image5.png" ContentType="image/png"/>
  <Override PartName="/ppt/media/image10.png" ContentType="image/png"/>
  <Override PartName="/ppt/media/image6.jpeg" ContentType="image/jpeg"/>
  <Override PartName="/ppt/media/image7.png" ContentType="image/png"/>
  <Override PartName="/ppt/media/image8.jpeg" ContentType="image/jpeg"/>
  <Override PartName="/ppt/media/image9.png" ContentType="image/png"/>
  <Override PartName="/ppt/media/image11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</a:t>
            </a:r>
            <a:r>
              <a:rPr b="0" lang="en-US" sz="2000" spc="-1" strike="noStrike">
                <a:latin typeface="Arial"/>
              </a:rPr>
              <a:t>the notes </a:t>
            </a:r>
            <a:r>
              <a:rPr b="0" lang="en-US" sz="2000" spc="-1" strike="noStrike">
                <a:latin typeface="Arial"/>
              </a:rPr>
              <a:t>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3CD4D42-FBE6-4855-A72A-AFA03A14755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39;p1:notes"/>
          <p:cNvSpPr/>
          <p:nvPr/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411E1CD-7416-404C-B80A-3774FF5908DC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3000" cy="342000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39160" cy="400428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3320" cy="480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The tea industry has the potential to play a major role in achieving the sustainable development goals(SDGs) through;</a:t>
            </a:r>
            <a:endParaRPr b="0" lang="en-US" sz="1400" spc="-1" strike="noStrike">
              <a:latin typeface="Arial"/>
            </a:endParaRPr>
          </a:p>
          <a:p>
            <a:pPr lvl="1" marL="2286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Zero Hunger (SDG 2)</a:t>
            </a:r>
            <a:endParaRPr b="0" lang="en-US" sz="1400" spc="-1" strike="noStrike">
              <a:latin typeface="Arial"/>
            </a:endParaRPr>
          </a:p>
          <a:p>
            <a:pPr lvl="1" marL="2286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Good Health and Well-being (SDG 3)</a:t>
            </a:r>
            <a:endParaRPr b="0" lang="en-US" sz="1400" spc="-1" strike="noStrike">
              <a:latin typeface="Arial"/>
            </a:endParaRPr>
          </a:p>
          <a:p>
            <a:pPr lvl="1" marL="2286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Decent Work and Economic Growth (SDG 8):</a:t>
            </a:r>
            <a:endParaRPr b="0" lang="en-US" sz="1400" spc="-1" strike="noStrike">
              <a:latin typeface="Arial"/>
            </a:endParaRPr>
          </a:p>
          <a:p>
            <a:pPr marL="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16000">
              <a:lnSpc>
                <a:spcPct val="100000"/>
              </a:lnSpc>
              <a:buClr>
                <a:srgbClr val="e8eaed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en-US" sz="2000" spc="-1" strike="noStrike">
                <a:solidFill>
                  <a:srgbClr val="e8eaed"/>
                </a:solidFill>
                <a:latin typeface="Arial"/>
                <a:ea typeface="Arial"/>
              </a:rPr>
              <a:t>This represented 2.8 percent of Uganda's total exports, 1.26 percent of global tea exports and</a:t>
            </a:r>
            <a:endParaRPr b="0" lang="en-US" sz="2000" spc="-1" strike="noStrike">
              <a:latin typeface="Arial"/>
            </a:endParaRPr>
          </a:p>
          <a:p>
            <a:pPr marL="228600" indent="-216000">
              <a:lnSpc>
                <a:spcPct val="100000"/>
              </a:lnSpc>
              <a:buClr>
                <a:srgbClr val="e8eaed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en-US" sz="2000" spc="-1" strike="noStrike">
                <a:solidFill>
                  <a:srgbClr val="e8eaed"/>
                </a:solidFill>
                <a:latin typeface="Arial"/>
                <a:ea typeface="Arial"/>
              </a:rPr>
              <a:t> </a:t>
            </a:r>
            <a:r>
              <a:rPr b="0" lang="en-US" sz="2000" spc="-1" strike="noStrike">
                <a:solidFill>
                  <a:srgbClr val="e2eeff"/>
                </a:solidFill>
                <a:latin typeface="Arial"/>
                <a:ea typeface="Arial"/>
              </a:rPr>
              <a:t>0.36 percent</a:t>
            </a:r>
            <a:r>
              <a:rPr b="0" lang="en-US" sz="2000" spc="-1" strike="noStrike">
                <a:solidFill>
                  <a:srgbClr val="e8eaed"/>
                </a:solidFill>
                <a:latin typeface="Arial"/>
                <a:ea typeface="Arial"/>
              </a:rPr>
              <a:t> of Uganda's Gross Domestic Product (GDP). </a:t>
            </a:r>
            <a:endParaRPr b="0" lang="en-US" sz="2000" spc="-1" strike="noStrike">
              <a:latin typeface="Arial"/>
            </a:endParaRPr>
          </a:p>
          <a:p>
            <a:pPr marL="228600" indent="-216000">
              <a:lnSpc>
                <a:spcPct val="100000"/>
              </a:lnSpc>
              <a:buClr>
                <a:srgbClr val="e8eaed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en-US" sz="2000" spc="-1" strike="noStrike">
                <a:solidFill>
                  <a:srgbClr val="e8eaed"/>
                </a:solidFill>
                <a:latin typeface="Arial"/>
                <a:ea typeface="Arial"/>
              </a:rPr>
              <a:t>More than 67% of Uganda's tea is grown by small holder farmers under low-input systems [7] </a:t>
            </a:r>
            <a:endParaRPr b="0" lang="en-US" sz="2000" spc="-1" strike="noStrike">
              <a:latin typeface="Arial"/>
            </a:endParaRPr>
          </a:p>
          <a:p>
            <a:pPr marL="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4"/>
          </p:nvPr>
        </p:nvSpPr>
        <p:spPr>
          <a:xfrm>
            <a:off x="4278960" y="10157400"/>
            <a:ext cx="3276360" cy="52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19CC195-A4CF-4FB6-A72A-E801A532EA3E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3000" cy="342000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1824B6B-4BD6-4558-A906-BA8D0693C2A6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3000" cy="3420000"/>
          </a:xfrm>
          <a:prstGeom prst="rect">
            <a:avLst/>
          </a:prstGeom>
          <a:ln w="0">
            <a:noFill/>
          </a:ln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C129477-9D03-4F13-8241-9E966F998149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3000" cy="3420000"/>
          </a:xfrm>
          <a:prstGeom prst="rect">
            <a:avLst/>
          </a:prstGeom>
          <a:ln w="0">
            <a:noFill/>
          </a:ln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3CF6073-4393-4D42-83C1-6BBD2DEFC7B1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3000" cy="3420000"/>
          </a:xfrm>
          <a:prstGeom prst="rect">
            <a:avLst/>
          </a:prstGeom>
          <a:ln w="0">
            <a:noFill/>
          </a:ln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4CB8CA1-1A52-41E1-B239-DEBD5B74E5A6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5000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14"/>
          <p:cNvSpPr/>
          <p:nvPr/>
        </p:nvSpPr>
        <p:spPr>
          <a:xfrm rot="10800000">
            <a:off x="2285640" y="9360"/>
            <a:ext cx="360" cy="341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1;p14"/>
          <p:cNvSpPr/>
          <p:nvPr/>
        </p:nvSpPr>
        <p:spPr>
          <a:xfrm>
            <a:off x="0" y="2514600"/>
            <a:ext cx="9134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12;p14"/>
          <p:cNvSpPr/>
          <p:nvPr/>
        </p:nvSpPr>
        <p:spPr>
          <a:xfrm>
            <a:off x="0" y="1523880"/>
            <a:ext cx="9134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Google Shape;13;p14"/>
          <p:cNvSpPr/>
          <p:nvPr/>
        </p:nvSpPr>
        <p:spPr>
          <a:xfrm>
            <a:off x="2666880" y="6713280"/>
            <a:ext cx="3591000" cy="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600" spc="-1" strike="noStrike">
                <a:solidFill>
                  <a:srgbClr val="969696"/>
                </a:solidFill>
                <a:latin typeface="Arial"/>
                <a:ea typeface="Arial"/>
              </a:rPr>
              <a:t>* CSC Alliance — </a:t>
            </a:r>
            <a:fld id="{ACAFFEC9-317D-4488-B081-77063D0FD05B}" type="slidenum">
              <a:rPr b="1" lang="en-US" sz="600" spc="-1" strike="noStrike">
                <a:solidFill>
                  <a:srgbClr val="969696"/>
                </a:solidFill>
                <a:latin typeface="Arial"/>
                <a:ea typeface="Arial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4" name="Google Shape;14;p14"/>
          <p:cNvSpPr/>
          <p:nvPr/>
        </p:nvSpPr>
        <p:spPr>
          <a:xfrm rot="10800000">
            <a:off x="2285640" y="3438360"/>
            <a:ext cx="360" cy="235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Google Shape;15;p14"/>
          <p:cNvSpPr/>
          <p:nvPr/>
        </p:nvSpPr>
        <p:spPr>
          <a:xfrm rot="10800000">
            <a:off x="4563720" y="3438360"/>
            <a:ext cx="360" cy="235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Google Shape;16;p14"/>
          <p:cNvSpPr/>
          <p:nvPr/>
        </p:nvSpPr>
        <p:spPr>
          <a:xfrm rot="10800000">
            <a:off x="6857640" y="3438360"/>
            <a:ext cx="360" cy="235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Google Shape;17;p14"/>
          <p:cNvSpPr/>
          <p:nvPr/>
        </p:nvSpPr>
        <p:spPr>
          <a:xfrm>
            <a:off x="0" y="5084640"/>
            <a:ext cx="9134640" cy="1764000"/>
          </a:xfrm>
          <a:prstGeom prst="rect">
            <a:avLst/>
          </a:prstGeom>
          <a:solidFill>
            <a:srgbClr val="006633"/>
          </a:solidFill>
          <a:ln w="2555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Google Shape;18;p14"/>
          <p:cNvSpPr/>
          <p:nvPr/>
        </p:nvSpPr>
        <p:spPr>
          <a:xfrm>
            <a:off x="343080" y="258840"/>
            <a:ext cx="3551400" cy="2610000"/>
          </a:xfrm>
          <a:custGeom>
            <a:avLst/>
            <a:gdLst/>
            <a:ahLst/>
            <a:rect l="l" t="t" r="r" b="b"/>
            <a:pathLst>
              <a:path w="2243" h="1650">
                <a:moveTo>
                  <a:pt x="0" y="1650"/>
                </a:moveTo>
                <a:cubicBezTo>
                  <a:pt x="205" y="890"/>
                  <a:pt x="939" y="0"/>
                  <a:pt x="2243" y="16"/>
                </a:cubicBezTo>
              </a:path>
            </a:pathLst>
          </a:custGeom>
          <a:noFill/>
          <a:ln w="19075">
            <a:solidFill>
              <a:srgbClr val="61388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9" name="Google Shape;19;p14" descr="must_logo_administration_main"/>
          <p:cNvPicPr/>
          <p:nvPr/>
        </p:nvPicPr>
        <p:blipFill>
          <a:blip r:embed="rId2"/>
          <a:stretch/>
        </p:blipFill>
        <p:spPr>
          <a:xfrm>
            <a:off x="179280" y="5229360"/>
            <a:ext cx="1278000" cy="1503360"/>
          </a:xfrm>
          <a:prstGeom prst="rect">
            <a:avLst/>
          </a:prstGeom>
          <a:ln w="0">
            <a:noFill/>
          </a:ln>
        </p:spPr>
      </p:pic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71;p16"/>
          <p:cNvSpPr/>
          <p:nvPr/>
        </p:nvSpPr>
        <p:spPr>
          <a:xfrm>
            <a:off x="0" y="0"/>
            <a:ext cx="9134640" cy="1116000"/>
          </a:xfrm>
          <a:prstGeom prst="rect">
            <a:avLst/>
          </a:prstGeom>
          <a:solidFill>
            <a:srgbClr val="0066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Google Shape;72;p16"/>
          <p:cNvSpPr/>
          <p:nvPr/>
        </p:nvSpPr>
        <p:spPr>
          <a:xfrm>
            <a:off x="0" y="1125360"/>
            <a:ext cx="9134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Google Shape;73;p16"/>
          <p:cNvSpPr/>
          <p:nvPr/>
        </p:nvSpPr>
        <p:spPr>
          <a:xfrm>
            <a:off x="0" y="6324480"/>
            <a:ext cx="9134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Google Shape;74;p16"/>
          <p:cNvSpPr/>
          <p:nvPr/>
        </p:nvSpPr>
        <p:spPr>
          <a:xfrm>
            <a:off x="2666880" y="6713280"/>
            <a:ext cx="3591000" cy="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600" spc="-1" strike="noStrike">
                <a:solidFill>
                  <a:srgbClr val="969696"/>
                </a:solidFill>
                <a:latin typeface="Arial"/>
                <a:ea typeface="Arial"/>
              </a:rPr>
              <a:t>* CSC Alliance — </a:t>
            </a:r>
            <a:fld id="{C073A260-DF66-4A40-9ECA-3268D333BE93}" type="slidenum">
              <a:rPr b="1" lang="en-US" sz="600" spc="-1" strike="noStrike">
                <a:solidFill>
                  <a:srgbClr val="969696"/>
                </a:solidFill>
                <a:latin typeface="Arial"/>
                <a:ea typeface="Arial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52" name="Google Shape;75;p16" descr="must_logo_administration_main"/>
          <p:cNvPicPr/>
          <p:nvPr/>
        </p:nvPicPr>
        <p:blipFill>
          <a:blip r:embed="rId3"/>
          <a:stretch/>
        </p:blipFill>
        <p:spPr>
          <a:xfrm>
            <a:off x="281160" y="71280"/>
            <a:ext cx="825840" cy="971640"/>
          </a:xfrm>
          <a:prstGeom prst="rect">
            <a:avLst/>
          </a:prstGeom>
          <a:ln w="0">
            <a:noFill/>
          </a:ln>
        </p:spPr>
      </p:pic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127;p18"/>
          <p:cNvSpPr/>
          <p:nvPr/>
        </p:nvSpPr>
        <p:spPr>
          <a:xfrm>
            <a:off x="0" y="0"/>
            <a:ext cx="9134640" cy="1116000"/>
          </a:xfrm>
          <a:prstGeom prst="rect">
            <a:avLst/>
          </a:prstGeom>
          <a:solidFill>
            <a:srgbClr val="0066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Google Shape;128;p18"/>
          <p:cNvSpPr/>
          <p:nvPr/>
        </p:nvSpPr>
        <p:spPr>
          <a:xfrm>
            <a:off x="0" y="1125360"/>
            <a:ext cx="9134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Google Shape;129;p18"/>
          <p:cNvSpPr/>
          <p:nvPr/>
        </p:nvSpPr>
        <p:spPr>
          <a:xfrm>
            <a:off x="0" y="6324480"/>
            <a:ext cx="9134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Google Shape;130;p18"/>
          <p:cNvSpPr/>
          <p:nvPr/>
        </p:nvSpPr>
        <p:spPr>
          <a:xfrm>
            <a:off x="2666880" y="6713280"/>
            <a:ext cx="3591000" cy="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600" spc="-1" strike="noStrike">
                <a:solidFill>
                  <a:srgbClr val="969696"/>
                </a:solidFill>
                <a:latin typeface="Arial"/>
                <a:ea typeface="Arial"/>
              </a:rPr>
              <a:t>* CSC Alliance — </a:t>
            </a:r>
            <a:fld id="{2098D85F-D1D1-4D81-81FD-DBA6C66ED4E3}" type="slidenum">
              <a:rPr b="1" lang="en-US" sz="600" spc="-1" strike="noStrike">
                <a:solidFill>
                  <a:srgbClr val="969696"/>
                </a:solidFill>
                <a:latin typeface="Arial"/>
                <a:ea typeface="Arial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95" name="Google Shape;131;p18" descr="must_logo_administration_main"/>
          <p:cNvPicPr/>
          <p:nvPr/>
        </p:nvPicPr>
        <p:blipFill>
          <a:blip r:embed="rId3"/>
          <a:stretch/>
        </p:blipFill>
        <p:spPr>
          <a:xfrm>
            <a:off x="281160" y="71280"/>
            <a:ext cx="825840" cy="971640"/>
          </a:xfrm>
          <a:prstGeom prst="rect">
            <a:avLst/>
          </a:prstGeom>
          <a:ln w="0">
            <a:noFill/>
          </a:ln>
        </p:spPr>
      </p:pic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83;p20"/>
          <p:cNvSpPr/>
          <p:nvPr/>
        </p:nvSpPr>
        <p:spPr>
          <a:xfrm>
            <a:off x="0" y="0"/>
            <a:ext cx="9134640" cy="1116000"/>
          </a:xfrm>
          <a:prstGeom prst="rect">
            <a:avLst/>
          </a:prstGeom>
          <a:solidFill>
            <a:srgbClr val="0066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Google Shape;184;p20"/>
          <p:cNvSpPr/>
          <p:nvPr/>
        </p:nvSpPr>
        <p:spPr>
          <a:xfrm>
            <a:off x="0" y="1125360"/>
            <a:ext cx="9134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Google Shape;185;p20"/>
          <p:cNvSpPr/>
          <p:nvPr/>
        </p:nvSpPr>
        <p:spPr>
          <a:xfrm>
            <a:off x="0" y="6324480"/>
            <a:ext cx="9134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Google Shape;186;p20"/>
          <p:cNvSpPr/>
          <p:nvPr/>
        </p:nvSpPr>
        <p:spPr>
          <a:xfrm>
            <a:off x="2666880" y="6713280"/>
            <a:ext cx="3591000" cy="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600" spc="-1" strike="noStrike">
                <a:solidFill>
                  <a:srgbClr val="969696"/>
                </a:solidFill>
                <a:latin typeface="Arial"/>
                <a:ea typeface="Arial"/>
              </a:rPr>
              <a:t>* CSC Alliance — </a:t>
            </a:r>
            <a:fld id="{1917C333-D538-48FE-8F9F-9692C86BBCAF}" type="slidenum">
              <a:rPr b="1" lang="en-US" sz="600" spc="-1" strike="noStrike">
                <a:solidFill>
                  <a:srgbClr val="969696"/>
                </a:solidFill>
                <a:latin typeface="Arial"/>
                <a:ea typeface="Arial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38" name="Google Shape;187;p20" descr="must_logo_administration_main"/>
          <p:cNvPicPr/>
          <p:nvPr/>
        </p:nvPicPr>
        <p:blipFill>
          <a:blip r:embed="rId3"/>
          <a:stretch/>
        </p:blipFill>
        <p:spPr>
          <a:xfrm>
            <a:off x="281160" y="71280"/>
            <a:ext cx="825840" cy="971640"/>
          </a:xfrm>
          <a:prstGeom prst="rect">
            <a:avLst/>
          </a:prstGeom>
          <a:ln w="0">
            <a:noFill/>
          </a:ln>
        </p:spPr>
      </p:pic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243;p1"/>
          <p:cNvSpPr/>
          <p:nvPr/>
        </p:nvSpPr>
        <p:spPr>
          <a:xfrm>
            <a:off x="2129040" y="-423000"/>
            <a:ext cx="7085520" cy="246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 Predictive Model for Early Detection of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Hypertension Among Adults in Uganda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84" name="Google Shape;244;p1"/>
          <p:cNvSpPr/>
          <p:nvPr/>
        </p:nvSpPr>
        <p:spPr>
          <a:xfrm>
            <a:off x="2057400" y="5943600"/>
            <a:ext cx="6850080" cy="67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Faculty of Computing and Informatics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85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85" name="Google Shape;246;p1"/>
          <p:cNvSpPr/>
          <p:nvPr/>
        </p:nvSpPr>
        <p:spPr>
          <a:xfrm>
            <a:off x="687600" y="2514600"/>
            <a:ext cx="7539840" cy="45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By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85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Twinomujuni Wilson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6" name="Google Shape;247;p1"/>
          <p:cNvSpPr/>
          <p:nvPr/>
        </p:nvSpPr>
        <p:spPr>
          <a:xfrm>
            <a:off x="1077840" y="3657600"/>
            <a:ext cx="7562880" cy="14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434343"/>
                </a:solidFill>
                <a:latin typeface="Arial"/>
                <a:ea typeface="Arial"/>
              </a:rPr>
              <a:t>Supervisor: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434343"/>
                </a:solidFill>
                <a:latin typeface="Arial"/>
                <a:ea typeface="Arial"/>
              </a:rPr>
              <a:t>Dr. Jane Katusiime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6"/>
          <p:cNvSpPr/>
          <p:nvPr/>
        </p:nvSpPr>
        <p:spPr>
          <a:xfrm>
            <a:off x="1271160" y="192600"/>
            <a:ext cx="7683840" cy="59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Methodology Cont’d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0" name="Google Shape;301;p 2"/>
          <p:cNvSpPr/>
          <p:nvPr/>
        </p:nvSpPr>
        <p:spPr>
          <a:xfrm>
            <a:off x="268920" y="778680"/>
            <a:ext cx="8870760" cy="30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METHODS FOR OBJECTIVE 3 (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evaluate the accuracy of the developed model.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 Set Evaluation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4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Used the reserved test data (20%) to assess final model performance.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Performance Metrics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Accuracy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Precision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Recall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7"/>
          <p:cNvSpPr/>
          <p:nvPr/>
        </p:nvSpPr>
        <p:spPr>
          <a:xfrm>
            <a:off x="1271160" y="192600"/>
            <a:ext cx="7683840" cy="95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Noto Sans Symbols"/>
              <a:buChar char="❑"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Times New Roman"/>
              </a:rPr>
              <a:t>Results For Objective 1.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b="0" i="1" lang="en-US" sz="1800" spc="-1" strike="noStrike">
                <a:solidFill>
                  <a:srgbClr val="ffffd7"/>
                </a:solidFill>
                <a:latin typeface="Times New Roman"/>
                <a:ea typeface="Times New Roman"/>
              </a:rPr>
              <a:t>To identify and analyze factors associated with hypertension among adults in Uganda.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Google Shape;301;p 3"/>
          <p:cNvSpPr/>
          <p:nvPr/>
        </p:nvSpPr>
        <p:spPr>
          <a:xfrm>
            <a:off x="268920" y="958680"/>
            <a:ext cx="887076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Significant Risk Factors Identified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Age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Family history (parent, sibling, others)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Smoking status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Alcohol consumption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Salt consumption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Education level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Fruit &amp; vegetable intake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Household income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8"/>
          <p:cNvSpPr/>
          <p:nvPr/>
        </p:nvSpPr>
        <p:spPr>
          <a:xfrm>
            <a:off x="1271520" y="192600"/>
            <a:ext cx="7683840" cy="59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Times New Roman"/>
              </a:rPr>
              <a:t>Results For Objective 2. 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b="0" i="1" lang="en-US" sz="1800" spc="-1" strike="noStrike">
                <a:solidFill>
                  <a:srgbClr val="ffffd7"/>
                </a:solidFill>
                <a:latin typeface="Times New Roman"/>
                <a:ea typeface="Times New Roman"/>
              </a:rPr>
              <a:t>To develop a predictive model for early detection of hypertension based on the identified risk factors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Google Shape;301;p 4"/>
          <p:cNvSpPr/>
          <p:nvPr/>
        </p:nvSpPr>
        <p:spPr>
          <a:xfrm>
            <a:off x="268920" y="958680"/>
            <a:ext cx="887076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Model Comparison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Logistic Regression: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lower performance.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Random Forest Classifier: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Higher accuracy.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Final Model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Model Type: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Random Forest Classifier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Features Used: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Age, salt intake, smoking, alcohol, income, physical activity, family history, etc.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Output: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Binary (0 = Low Risk, 1 = High Risk), with probability score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Implementation.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Flask to deploy the predictive model in a web environment.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HTML to structure the web application's interface.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CSS to style the interface.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Python libraries (Scikit-learn, Pandas) for data preprocessing, model training, and analysis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Google Colab for model development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0"/>
          <p:cNvSpPr/>
          <p:nvPr/>
        </p:nvSpPr>
        <p:spPr>
          <a:xfrm>
            <a:off x="459000" y="-338400"/>
            <a:ext cx="8225280" cy="11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Model illustration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968400" y="1371600"/>
            <a:ext cx="7257960" cy="480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918720" y="-228600"/>
            <a:ext cx="8225280" cy="151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Integr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ation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of the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model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into a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web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applic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ation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3292200" y="1176840"/>
            <a:ext cx="2649240" cy="504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9"/>
          <p:cNvSpPr/>
          <p:nvPr/>
        </p:nvSpPr>
        <p:spPr>
          <a:xfrm>
            <a:off x="1271880" y="192600"/>
            <a:ext cx="7683840" cy="59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Times New Roman"/>
              </a:rPr>
              <a:t>Results For Objective 3.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b="0" i="1" lang="en-US" sz="1800" spc="-1" strike="noStrike">
                <a:solidFill>
                  <a:srgbClr val="ffffd7"/>
                </a:solidFill>
                <a:latin typeface="Times New Roman"/>
                <a:ea typeface="Times New Roman"/>
              </a:rPr>
              <a:t>To evaluate the accuracy of the developed model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.)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20" name=""/>
          <p:cNvGraphicFramePr/>
          <p:nvPr/>
        </p:nvGraphicFramePr>
        <p:xfrm>
          <a:off x="382680" y="2073240"/>
          <a:ext cx="8395560" cy="2108520"/>
        </p:xfrm>
        <a:graphic>
          <a:graphicData uri="http://schemas.openxmlformats.org/drawingml/2006/table">
            <a:tbl>
              <a:tblPr/>
              <a:tblGrid>
                <a:gridCol w="1679040"/>
                <a:gridCol w="1679040"/>
                <a:gridCol w="1679040"/>
                <a:gridCol w="1679040"/>
                <a:gridCol w="1679760"/>
              </a:tblGrid>
              <a:tr h="6696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Model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Accuracy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Precision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Recall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F1-Score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Random Forest Classifier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0.97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0.98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0.88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0.92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Logistic Regression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0.78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0.76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0.75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0.75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815840" y="320040"/>
            <a:ext cx="6315120" cy="73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br>
              <a:rPr sz="2900"/>
            </a:br>
            <a:br>
              <a:rPr sz="2900"/>
            </a:br>
            <a:br>
              <a:rPr sz="2900"/>
            </a:br>
            <a:br>
              <a:rPr sz="2900"/>
            </a:br>
            <a:br>
              <a:rPr sz="2900"/>
            </a:br>
            <a:endParaRPr b="0" lang="en-US" sz="2900" spc="-1" strike="noStrike">
              <a:latin typeface="Arial"/>
            </a:endParaRPr>
          </a:p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endParaRPr b="0" lang="en-US" sz="2900" spc="-1" strike="noStrike">
              <a:latin typeface="Arial"/>
            </a:endParaRPr>
          </a:p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2900" spc="-1" strike="noStrike">
                <a:solidFill>
                  <a:srgbClr val="ffffff"/>
                </a:solidFill>
                <a:latin typeface="Arial"/>
                <a:ea typeface="Arial"/>
              </a:rPr>
              <a:t>Referen</a:t>
            </a:r>
            <a:r>
              <a:rPr b="1" lang="en-US" sz="2900" spc="-1" strike="noStrike">
                <a:solidFill>
                  <a:srgbClr val="ffffff"/>
                </a:solidFill>
                <a:latin typeface="Arial"/>
                <a:ea typeface="Arial"/>
              </a:rPr>
              <a:t>ces</a:t>
            </a:r>
            <a:br>
              <a:rPr sz="2900"/>
            </a:br>
            <a:endParaRPr b="0" lang="en-US" sz="29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63000" y="967320"/>
            <a:ext cx="8988120" cy="55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500" spc="-1" strike="noStrike">
              <a:latin typeface="Arial"/>
            </a:endParaRPr>
          </a:p>
          <a:p>
            <a:pPr marL="101520" algn="just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 marL="10152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 marL="158760" indent="-15876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 marL="101520" indent="-10152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 marL="101520" indent="-10152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 marL="101520" indent="-10152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 marL="101520" indent="-10152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 marL="101520" indent="-10152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223" name="Google Shape;326;p12"/>
          <p:cNvSpPr/>
          <p:nvPr/>
        </p:nvSpPr>
        <p:spPr>
          <a:xfrm>
            <a:off x="251640" y="1307160"/>
            <a:ext cx="8670960" cy="530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[1]. Guwatudde, D., Mutungi, G., Wesonga, R., Kajjura, R., Kasule, H., Muwonge, J., Ssenono, V. and Bahendeka, S.K., 2015. The epidemiology of hypertension in Uganda: findings from the national non-communicable diseases risk factor survey. PloS one, 10(9), p.e0138991.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[2].Mustapha, A., Ssekasanvu, J., Chen, I., Grabowski, M.K., Ssekubugu, R., Kigozi, G., Reynolds, S.J., Gray, R.H., Wawer, M.J., Kagaayi, J. and Chang, L.W., 2022. Hypertension and socioeconomic status in south central Uganda: a population-based cohort study. Global heart, 17(1), p.3.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[3].  Batte, A., Gyagenda, J.O., Otwombe, K., Muhindo, R., Bagasha, P., Kiggundu, D., Aujo, J.C., Atuhe, D.M., Kansiime, G., Hussein, R. and Namuyimbwa, L., 2023. Prevalence and predictors of hypertension among adults in Mbarara City, Western Uganda. Chronic Illness, 19(1), pp.132-145.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[4]. Majumdar, U., Nanyonga Clarke, R., Moran, A.E., Doupe, P., Gadikota-Klumpers, D.D., Gidio, A., Ssentamu, D. and Heller, D.J., 2022. Hypertension screening, prevalence, treatment, and control at a large private hospital in Kampala, Uganda: A retrospective analysis. PLOS global public health, 2(5), p.e0000386.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4"/>
          <p:cNvSpPr/>
          <p:nvPr/>
        </p:nvSpPr>
        <p:spPr>
          <a:xfrm>
            <a:off x="1816200" y="320400"/>
            <a:ext cx="631512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br>
              <a:rPr sz="2900"/>
            </a:br>
            <a:br>
              <a:rPr sz="2900"/>
            </a:br>
            <a:br>
              <a:rPr sz="2900"/>
            </a:br>
            <a:br>
              <a:rPr sz="2900"/>
            </a:br>
            <a:br>
              <a:rPr sz="2900"/>
            </a:br>
            <a:endParaRPr b="0" lang="en-US" sz="2900" spc="-1" strike="noStrike">
              <a:latin typeface="Arial"/>
            </a:endParaRPr>
          </a:p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endParaRPr b="0" lang="en-US" sz="2900" spc="-1" strike="noStrike">
              <a:latin typeface="Arial"/>
            </a:endParaRPr>
          </a:p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2900" spc="-1" strike="noStrike">
                <a:solidFill>
                  <a:srgbClr val="ffffff"/>
                </a:solidFill>
                <a:latin typeface="Arial"/>
                <a:ea typeface="Arial"/>
              </a:rPr>
              <a:t>References Cont’d</a:t>
            </a:r>
            <a:br>
              <a:rPr sz="2900"/>
            </a:br>
            <a:endParaRPr b="0" lang="en-US" sz="2900" spc="-1" strike="noStrike">
              <a:latin typeface="Arial"/>
            </a:endParaRPr>
          </a:p>
        </p:txBody>
      </p:sp>
      <p:sp>
        <p:nvSpPr>
          <p:cNvPr id="225" name="Google Shape;326;p 1"/>
          <p:cNvSpPr/>
          <p:nvPr/>
        </p:nvSpPr>
        <p:spPr>
          <a:xfrm>
            <a:off x="251640" y="1307160"/>
            <a:ext cx="8670960" cy="39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[5]. Ralph B D’Agostino Sr, Ramachandran S Vasan, Michael J Pencina, Philip A Wolf,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Mark Cobain, Joseph M Massaro, and William B Kannel. General cardiovascular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risk profile for use in primary care: the framingham heart study. Circulation,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117(6):743–753, 2008.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[6] Kawasoe, M., Kawasoe, S., Kubozono, T., Ojima, S., Kawabata, T., Ikeda, Y., Oketani, N., Miyahara, H., Tokushige, K., Miyata, M. and Ohishi, M., 2022. Development of a risk prediction score for hypertension incidence using Japanese health checkup data. Hypertension Research, 45(4), pp.730-740.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[7]. World Health Organization. HEARTS: technical package for cardiovascular dis-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ease management in primary health care: risk-based CVD management. Technical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report, World Health Organization, 2020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331;p13" descr=""/>
          <p:cNvPicPr/>
          <p:nvPr/>
        </p:nvPicPr>
        <p:blipFill>
          <a:blip r:embed="rId1"/>
          <a:stretch/>
        </p:blipFill>
        <p:spPr>
          <a:xfrm>
            <a:off x="838440" y="1295640"/>
            <a:ext cx="7571520" cy="495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253;p2"/>
          <p:cNvSpPr/>
          <p:nvPr/>
        </p:nvSpPr>
        <p:spPr>
          <a:xfrm rot="16200000">
            <a:off x="842760" y="304920"/>
            <a:ext cx="5183280" cy="6844680"/>
          </a:xfrm>
          <a:prstGeom prst="flowChartDocument">
            <a:avLst/>
          </a:prstGeom>
          <a:solidFill>
            <a:srgbClr val="006632"/>
          </a:solidFill>
          <a:ln w="25550">
            <a:solidFill>
              <a:srgbClr val="00663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409760" y="240480"/>
            <a:ext cx="6320160" cy="5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0" y="1263600"/>
            <a:ext cx="5713920" cy="58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Hypertension is a growing health issue in Uganda.[1]</a:t>
            </a:r>
            <a:endParaRPr b="0" lang="en-US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27% of people in Uganda are suffering from hypertension [4]. </a:t>
            </a:r>
            <a:endParaRPr b="0" lang="en-US" sz="16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33% of all mortality in Uganda is caused by Hypertension and other non-communicable diseases.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191"/>
              </a:spcBef>
              <a:buClr>
                <a:srgbClr val="ff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Only 8% of persons with hypertension are aware of their diagnosis [4]</a:t>
            </a:r>
            <a:endParaRPr b="0" lang="en-US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1134"/>
              </a:spcBef>
              <a:buClr>
                <a:srgbClr val="ff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Early detection is critical but challenging in low-resource settings [1].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191"/>
              </a:spcBef>
              <a:buClr>
                <a:srgbClr val="ff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Existing models from high-income countries don’t fit Uganda’s context.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191"/>
              </a:spcBef>
              <a:buClr>
                <a:srgbClr val="ff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Need for a predictive model tailored to Uganda’s healthcare system.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993"/>
              </a:spcBef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5943600" y="1134000"/>
            <a:ext cx="3198600" cy="228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216800" y="266400"/>
            <a:ext cx="6315120" cy="59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Problem Statement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105480" y="1111320"/>
            <a:ext cx="8876880" cy="563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93" name="Google Shape;264;p3"/>
          <p:cNvSpPr/>
          <p:nvPr/>
        </p:nvSpPr>
        <p:spPr>
          <a:xfrm>
            <a:off x="336960" y="1588320"/>
            <a:ext cx="7671960" cy="47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endParaRPr b="0" lang="en-US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ff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There are rising hypertension cases associated with poor early detection in Uganda [2].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ff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Much as models for predicting hypertension are available globally, they rely on electronic health records which are rare locally.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ff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Moreover, these models ignore local factors: diet, socio-economic conditions, healthcare access making them difficult to adapt to the Ugandan Context [3].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ff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This has resulted into:</a:t>
            </a:r>
            <a:endParaRPr b="0" lang="en-US" sz="18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Late diagnoses</a:t>
            </a:r>
            <a:endParaRPr b="0" lang="en-US" sz="18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poor management</a:t>
            </a:r>
            <a:endParaRPr b="0" lang="en-US" sz="18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Increased deaths.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ff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Urgent need for a simple, data-efficient, locally relevant model.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216800" y="266400"/>
            <a:ext cx="6315120" cy="59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Main </a:t>
            </a: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Objecti</a:t>
            </a: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ve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5" name="Google Shape;271;p4"/>
          <p:cNvSpPr/>
          <p:nvPr/>
        </p:nvSpPr>
        <p:spPr>
          <a:xfrm>
            <a:off x="264600" y="1600200"/>
            <a:ext cx="851400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ff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main objective is to enhance early detection of hypertension Uganda by creating a predictive model tailored to identify high-risk adults, facilitating timely interventions.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332000" y="236520"/>
            <a:ext cx="7610760" cy="59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Specifi</a:t>
            </a: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c </a:t>
            </a: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objecti</a:t>
            </a: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ves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0" y="1143000"/>
            <a:ext cx="9135360" cy="533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708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98" name="Google Shape;278;p5"/>
          <p:cNvSpPr/>
          <p:nvPr/>
        </p:nvSpPr>
        <p:spPr>
          <a:xfrm>
            <a:off x="517680" y="1552680"/>
            <a:ext cx="842508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ff0000"/>
              </a:buClr>
              <a:buFont typeface="Noto Sans Symbols"/>
              <a:buChar char="❑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identify and analyze factors associated with hypertension among adults in Uganda.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0000"/>
              </a:buClr>
              <a:buFont typeface="Noto Sans Symbols"/>
              <a:buChar char="❑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develop a predictive model for early detection of hypertension based on the identified risk factors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0000"/>
              </a:buClr>
              <a:buFont typeface="Noto Sans Symbols"/>
              <a:buChar char="❑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evaluate the accuracy of the developed model.</a:t>
            </a:r>
            <a:endParaRPr b="0" lang="en-US" sz="18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152360" y="253440"/>
            <a:ext cx="6315120" cy="59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Signific</a:t>
            </a: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ance of </a:t>
            </a: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the </a:t>
            </a: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study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0" name="Google Shape;285;p6"/>
          <p:cNvSpPr/>
          <p:nvPr/>
        </p:nvSpPr>
        <p:spPr>
          <a:xfrm>
            <a:off x="192600" y="1383480"/>
            <a:ext cx="872064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ff0000"/>
              </a:buClr>
              <a:buFont typeface="Noto Sans Symbols"/>
              <a:buChar char="❑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Provides healthcare providers with clear, data-based insights to support early detection of hypertension.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Supports personalized care plans to help manage and reduce problems caused by high blood pressure.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Improves patient outcomes, enhances quality of life, and strengthens preventive healthcare systems.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92;p7"/>
          <p:cNvSpPr/>
          <p:nvPr/>
        </p:nvSpPr>
        <p:spPr>
          <a:xfrm>
            <a:off x="1235160" y="477360"/>
            <a:ext cx="7323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Literature Review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202" name="Google Shape;293;p7"/>
          <p:cNvGraphicFramePr/>
          <p:nvPr/>
        </p:nvGraphicFramePr>
        <p:xfrm>
          <a:off x="0" y="1144080"/>
          <a:ext cx="9143640" cy="2236320"/>
        </p:xfrm>
        <a:graphic>
          <a:graphicData uri="http://schemas.openxmlformats.org/drawingml/2006/table">
            <a:tbl>
              <a:tblPr/>
              <a:tblGrid>
                <a:gridCol w="3343680"/>
                <a:gridCol w="3174120"/>
                <a:gridCol w="2626200"/>
              </a:tblGrid>
              <a:tr h="7081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STUDY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STRENGTH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GAP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528560"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Framingham Risk Score (FRS) [5]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simplicity and accessibility 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500" spc="-1" strike="noStrike"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User friendly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Lacks accuracy for African populations.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500" spc="-1" strike="noStrike"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Relies on clinical data often unavailable in low-resource settings.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" name="Google Shape;294;p7"/>
          <p:cNvGraphicFramePr/>
          <p:nvPr/>
        </p:nvGraphicFramePr>
        <p:xfrm>
          <a:off x="5040" y="4548240"/>
          <a:ext cx="9128520" cy="1229040"/>
        </p:xfrm>
        <a:graphic>
          <a:graphicData uri="http://schemas.openxmlformats.org/drawingml/2006/table">
            <a:tbl>
              <a:tblPr/>
              <a:tblGrid>
                <a:gridCol w="3337920"/>
                <a:gridCol w="3188880"/>
                <a:gridCol w="2602080"/>
              </a:tblGrid>
              <a:tr h="12294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WHO’s Global HEARTS Initiative [7]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Provides clear guidelines aimed at strengthening health systems.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5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Focuses on areas such as training healthcare workers.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marL="285840" indent="-28584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Does not specifically focus on predictive models or machine learning.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" name="Google Shape;295;p7"/>
          <p:cNvGraphicFramePr/>
          <p:nvPr/>
        </p:nvGraphicFramePr>
        <p:xfrm>
          <a:off x="10440" y="3303360"/>
          <a:ext cx="9143640" cy="1268280"/>
        </p:xfrm>
        <a:graphic>
          <a:graphicData uri="http://schemas.openxmlformats.org/drawingml/2006/table">
            <a:tbl>
              <a:tblPr/>
              <a:tblGrid>
                <a:gridCol w="3343680"/>
                <a:gridCol w="3194280"/>
                <a:gridCol w="2606040"/>
              </a:tblGrid>
              <a:tr h="1268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Hypertension Risk Prediction Score (HRPS) [6]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endParaRPr b="0" lang="en-US" sz="15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High accuracy and applicability.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marL="285840" indent="-28584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Does not account for population-specific variables like dietary habits 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270440" y="189000"/>
            <a:ext cx="7683840" cy="59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Method</a:t>
            </a: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ology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6" name="Google Shape;301;p8"/>
          <p:cNvSpPr/>
          <p:nvPr/>
        </p:nvSpPr>
        <p:spPr>
          <a:xfrm>
            <a:off x="268920" y="1372320"/>
            <a:ext cx="8870760" cy="514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Design Science Research Methodology &amp;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User-Centered Design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191"/>
              </a:spcBef>
              <a:buClr>
                <a:srgbClr val="ff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DSRM focuses on solving practical problems through the creation of artifacts—in this case, a predictive model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191"/>
              </a:spcBef>
              <a:buClr>
                <a:srgbClr val="ff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UCD ensures the product meets real user needs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METHODS FOR OBJECTIVE 1(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identify and analyze factors associated with hypertension among adults in Uganda.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Applied stratified sampling on 120 patients and purposive sampling on 30 healthcare providers involved in hypertension care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Used questionnaires to collect quantitative data from patients and conducted interviews with healthcare providers for qualitative insights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5"/>
          <p:cNvSpPr/>
          <p:nvPr/>
        </p:nvSpPr>
        <p:spPr>
          <a:xfrm>
            <a:off x="1270800" y="190800"/>
            <a:ext cx="7683840" cy="59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Methodology Cont’d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8" name="Google Shape;301;p 1"/>
          <p:cNvSpPr/>
          <p:nvPr/>
        </p:nvSpPr>
        <p:spPr>
          <a:xfrm>
            <a:off x="268920" y="778680"/>
            <a:ext cx="8870760" cy="578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METHODS FOR OBJECTIVE 2(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develop a predictive model for early detection of hypertension based on the identified risk factors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 .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Noto Sans Symbols"/>
              <a:buChar char="❑"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Data Preparation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handled missing values and removed incomplete records.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Feature Selection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Selected features based on relevance to hypertension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Data Splitting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Divided the dataset into training, validation, and test sets using a 60-20-20 ratio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Model Training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Trained two classification models ie Random Forest and Logistic Regression.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Model Evaluation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Assessed model performance on the test set using metrics such as accuracy, precision, and recall.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0000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Compared model outputs to select the best-performing one.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2009-05-07T08:39:48Z</dcterms:created>
  <dc:creator>systemadmin</dc:creator>
  <dc:description/>
  <dc:language>en-US</dc:language>
  <cp:lastModifiedBy/>
  <dcterms:modified xsi:type="dcterms:W3CDTF">2025-07-12T11:59:10Z</dcterms:modified>
  <cp:revision>29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6</vt:r8>
  </property>
  <property fmtid="{D5CDD505-2E9C-101B-9397-08002B2CF9AE}" pid="3" name="PresentationFormat">
    <vt:lpwstr>On-screen Show (4:3)</vt:lpwstr>
  </property>
  <property fmtid="{D5CDD505-2E9C-101B-9397-08002B2CF9AE}" pid="4" name="Slides">
    <vt:r8>13</vt:r8>
  </property>
</Properties>
</file>