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4" r:id="rId5"/>
    <p:sldMasterId id="2147484246" r:id="rId6"/>
  </p:sldMasterIdLst>
  <p:notesMasterIdLst>
    <p:notesMasterId r:id="rId29"/>
  </p:notesMasterIdLst>
  <p:handoutMasterIdLst>
    <p:handoutMasterId r:id="rId30"/>
  </p:handoutMasterIdLst>
  <p:sldIdLst>
    <p:sldId id="1123" r:id="rId7"/>
    <p:sldId id="1354" r:id="rId8"/>
    <p:sldId id="1445" r:id="rId9"/>
    <p:sldId id="1446" r:id="rId10"/>
    <p:sldId id="1447" r:id="rId11"/>
    <p:sldId id="1357" r:id="rId12"/>
    <p:sldId id="1359" r:id="rId13"/>
    <p:sldId id="1360" r:id="rId14"/>
    <p:sldId id="1448" r:id="rId15"/>
    <p:sldId id="1449" r:id="rId16"/>
    <p:sldId id="1433" r:id="rId17"/>
    <p:sldId id="1434" r:id="rId18"/>
    <p:sldId id="1439" r:id="rId19"/>
    <p:sldId id="1440" r:id="rId20"/>
    <p:sldId id="1419" r:id="rId21"/>
    <p:sldId id="1420" r:id="rId22"/>
    <p:sldId id="1421" r:id="rId23"/>
    <p:sldId id="1422" r:id="rId24"/>
    <p:sldId id="1441" r:id="rId25"/>
    <p:sldId id="1432" r:id="rId26"/>
    <p:sldId id="1389" r:id="rId27"/>
    <p:sldId id="1132"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20 BO CT Template" id="{2266D7F5-89A7-478C-8A43-C1409DDC88B9}">
          <p14:sldIdLst>
            <p14:sldId id="1123"/>
            <p14:sldId id="1354"/>
            <p14:sldId id="1445"/>
            <p14:sldId id="1446"/>
            <p14:sldId id="1447"/>
            <p14:sldId id="1357"/>
            <p14:sldId id="1359"/>
            <p14:sldId id="1360"/>
            <p14:sldId id="1448"/>
            <p14:sldId id="1449"/>
            <p14:sldId id="1433"/>
            <p14:sldId id="1434"/>
            <p14:sldId id="1439"/>
            <p14:sldId id="1440"/>
            <p14:sldId id="1419"/>
            <p14:sldId id="1420"/>
            <p14:sldId id="1421"/>
            <p14:sldId id="1422"/>
            <p14:sldId id="1441"/>
            <p14:sldId id="1432"/>
            <p14:sldId id="1389"/>
            <p14:sldId id="1132"/>
          </p14:sldIdLst>
        </p14:section>
        <p14:section name="Introduction to Guidelines" id="{97DA0E8C-FDA9-43B6-8E80-6C67B24BEC20}">
          <p14:sldIdLst/>
        </p14:section>
        <p14:section name="Section Headers &amp; Other Text Layouts" id="{5F50D998-ACFC-4905-95DF-13C869054312}">
          <p14:sldIdLst/>
        </p14:section>
        <p14:section name="Charts &amp; Tables" id="{1FC2E2F0-F752-4FDF-A55B-FE86FB6B07A7}">
          <p14:sldIdLst/>
        </p14:section>
        <p14:section name="Guidelines: Microsoft Logo for Microsoft as lead brand" id="{1265ED4C-5601-439B-952C-1BE5E1269EAF}">
          <p14:sldIdLst/>
        </p14:section>
        <p14:section name="Guidelines: Font" id="{6DAFE5EB-1B37-43B4-822B-D2CEA05D1F5B}">
          <p14:sldIdLst/>
        </p14:section>
        <p14:section name="Guidelines: Grid" id="{F79ADBA6-41C3-4910-961D-46DDFACA22D2}">
          <p14:sldIdLst/>
        </p14:section>
        <p14:section name="Guidelines: Colors" id="{E3865F22-8166-4EFA-9E05-70FEF49DF8C5}">
          <p14:sldIdLst/>
        </p14:section>
        <p14:section name="Ilustration" id="{31A37708-07ED-4100-B0F5-72833380F4D2}">
          <p14:sldIdLst/>
        </p14:section>
        <p14:section name="Photography" id="{AEEC96AC-6811-479A-8547-B61B5179E517}">
          <p14:sldIdLst/>
        </p14:section>
        <p14:section name="Icons" id="{43A60019-8B62-42D1-9C30-6C468ED1A77C}">
          <p14:sldIdLst/>
        </p14:section>
        <p14:section name="Content tiles" id="{0DF21581-47AB-4BB5-9443-F4D96EFBC540}">
          <p14:sldIdLst/>
        </p14:section>
        <p14:section name="Other templates" id="{2F75313F-CC0A-445A-9CEF-DE585262EAA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FFFFFF"/>
    <a:srgbClr val="505050"/>
    <a:srgbClr val="00188F"/>
    <a:srgbClr val="4D9ED7"/>
    <a:srgbClr val="002050"/>
    <a:srgbClr val="008272"/>
    <a:srgbClr val="000000"/>
    <a:srgbClr val="D2D2D2"/>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0" autoAdjust="0"/>
    <p:restoredTop sz="93033" autoAdjust="0"/>
  </p:normalViewPr>
  <p:slideViewPr>
    <p:cSldViewPr snapToObjects="1">
      <p:cViewPr varScale="1">
        <p:scale>
          <a:sx n="65" d="100"/>
          <a:sy n="65" d="100"/>
        </p:scale>
        <p:origin x="48" y="72"/>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4206"/>
    </p:cViewPr>
  </p:sorterViewPr>
  <p:notesViewPr>
    <p:cSldViewPr snapToObjects="1" showGuides="1">
      <p:cViewPr varScale="1">
        <p:scale>
          <a:sx n="65" d="100"/>
          <a:sy n="65" d="100"/>
        </p:scale>
        <p:origin x="23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4/20/2018</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20</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20</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4/20/2018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t>4/20/2018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2780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70C7DD1B-F37C-4560-8AF2-E71C76F14CED}" type="datetime1">
              <a:rPr lang="en-US" smtClean="0"/>
              <a:t>4/20/2018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39393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70C7DD1B-F37C-4560-8AF2-E71C76F14CED}" type="datetime1">
              <a:rPr lang="en-US" smtClean="0"/>
              <a:t>4/20/2018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35891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70C7DD1B-F37C-4560-8AF2-E71C76F14CED}" type="datetime1">
              <a:rPr lang="en-US" smtClean="0"/>
              <a:t>4/20/2018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3631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Have first slide that Dr is important</a:t>
            </a:r>
          </a:p>
          <a:p>
            <a:pPr marL="228600" indent="-228600">
              <a:buAutoNum type="arabicPeriod"/>
            </a:pPr>
            <a:r>
              <a:rPr lang="en-US" dirty="0"/>
              <a:t>Is there data on backup customers who use backup of DR. </a:t>
            </a:r>
          </a:p>
          <a:p>
            <a:pPr marL="228600" indent="-228600">
              <a:buAutoNum type="arabicPeriod"/>
            </a:pPr>
            <a:r>
              <a:rPr lang="en-US" dirty="0"/>
              <a:t>How much is currently covered by DR products</a:t>
            </a:r>
          </a:p>
          <a:p>
            <a:pPr marL="228600" indent="-228600">
              <a:buAutoNum type="arabicPeriod"/>
            </a:pPr>
            <a:r>
              <a:rPr lang="en-US" dirty="0"/>
              <a:t>Show</a:t>
            </a:r>
            <a:r>
              <a:rPr lang="en-US" baseline="0" dirty="0"/>
              <a:t> the market size</a:t>
            </a:r>
          </a:p>
          <a:p>
            <a:pPr marL="228600" indent="-228600">
              <a:buAutoNum type="arabicPeriod"/>
            </a:pPr>
            <a:r>
              <a:rPr lang="en-US" baseline="0" dirty="0"/>
              <a:t>Refer to SRM quotes on DR vs. backup</a:t>
            </a:r>
          </a:p>
          <a:p>
            <a:pPr marL="228600" indent="-228600">
              <a:buAutoNum type="arabicPeriod"/>
            </a:pPr>
            <a:r>
              <a:rPr lang="en-US" baseline="0" dirty="0"/>
              <a:t>Quote Levi’s /chevron</a:t>
            </a:r>
          </a:p>
          <a:p>
            <a:pPr marL="228600" indent="-228600">
              <a:buAutoNum type="arabicPeriod"/>
            </a:pPr>
            <a:endParaRPr lang="en-US" baseline="0" dirty="0"/>
          </a:p>
          <a:p>
            <a:pPr marL="228600" indent="-228600">
              <a:buAutoNum type="arabicPeriod"/>
            </a:pPr>
            <a:r>
              <a:rPr lang="en-US" baseline="0" dirty="0"/>
              <a:t>Add a slide on Power of Azure</a:t>
            </a:r>
          </a:p>
          <a:p>
            <a:pPr marL="228600" indent="-228600">
              <a:buAutoNum type="arabicPeriod"/>
            </a:pPr>
            <a:r>
              <a:rPr lang="en-US" baseline="0" dirty="0"/>
              <a:t>Show single slide showing Any to Any (Add Windows/Logo)</a:t>
            </a:r>
          </a:p>
          <a:p>
            <a:pPr marL="228600" indent="-228600">
              <a:buAutoNum type="arabicPeriod"/>
            </a:pPr>
            <a:r>
              <a:rPr lang="en-US" baseline="0" dirty="0"/>
              <a:t>App workload, talk up MS support, show logo</a:t>
            </a:r>
          </a:p>
          <a:p>
            <a:pPr marL="228600" indent="-228600">
              <a:buAutoNum type="arabicPeriod"/>
            </a:pPr>
            <a:r>
              <a:rPr lang="en-US" baseline="0" dirty="0"/>
              <a:t>Add partner slide</a:t>
            </a:r>
          </a:p>
          <a:p>
            <a:pPr marL="228600" indent="-228600">
              <a:buAutoNum type="arabicPeriod"/>
            </a:pPr>
            <a:r>
              <a:rPr lang="en-US" baseline="0" dirty="0"/>
              <a:t>Get Karl: inputs on what succeeds </a:t>
            </a:r>
          </a:p>
          <a:p>
            <a:pPr marL="445862" lvl="1" indent="-228600">
              <a:buAutoNum type="arabicPeriod"/>
            </a:pPr>
            <a:r>
              <a:rPr lang="en-US" baseline="0" dirty="0"/>
              <a:t>Where is it easy to make sale</a:t>
            </a:r>
          </a:p>
          <a:p>
            <a:pPr marL="445862" lvl="1" indent="-228600">
              <a:buAutoNum type="arabicPeriod"/>
            </a:pPr>
            <a:r>
              <a:rPr lang="en-US" baseline="0" dirty="0"/>
              <a:t>Top objection handling</a:t>
            </a:r>
          </a:p>
          <a:p>
            <a:pPr marL="445862" lvl="1" indent="-228600">
              <a:buAutoNum type="arabicPeriod"/>
            </a:pPr>
            <a:r>
              <a:rPr lang="en-US" baseline="0" dirty="0"/>
              <a:t>Sweet spot for selling</a:t>
            </a:r>
          </a:p>
          <a:p>
            <a:pPr marL="228600" lvl="0" indent="-228600">
              <a:buAutoNum type="arabicPeriod"/>
            </a:pPr>
            <a:r>
              <a:rPr lang="en-US" baseline="0" dirty="0"/>
              <a:t>Where  to go for more information and support</a:t>
            </a:r>
          </a:p>
          <a:p>
            <a:pPr marL="228600" lvl="0" indent="-228600">
              <a:buAutoNum type="arabicPeriod"/>
            </a:pPr>
            <a:r>
              <a:rPr lang="en-US" baseline="0" dirty="0"/>
              <a:t>http://bcdr</a:t>
            </a:r>
          </a:p>
          <a:p>
            <a:pPr marL="445862" lvl="1" indent="-228600">
              <a:buAutoNum type="arabicPeriod"/>
            </a:pPr>
            <a:endParaRPr lang="en-US" baseline="0" dirty="0"/>
          </a:p>
          <a:p>
            <a:pPr marL="228600" indent="-228600">
              <a:buAutoNum type="arabicPeriod"/>
            </a:pPr>
            <a:r>
              <a:rPr lang="en-US" baseline="0" dirty="0"/>
              <a:t>Ryan: Call for action</a:t>
            </a:r>
          </a:p>
          <a:p>
            <a:pPr marL="228600" indent="-228600">
              <a:buAutoNum type="arabicPeriod"/>
            </a:pPr>
            <a:r>
              <a:rPr lang="en-US" baseline="0" dirty="0"/>
              <a:t>Expand the backlog slide</a:t>
            </a:r>
          </a:p>
          <a:p>
            <a:pPr marL="228600" indent="-228600">
              <a:buAutoNum type="arabicPeriod"/>
            </a:pPr>
            <a:endParaRPr lang="en-US" baseline="0" dirty="0"/>
          </a:p>
          <a:p>
            <a:pPr marL="228600" indent="-228600">
              <a:buAutoNum type="arabicPeriod"/>
            </a:pPr>
            <a:endParaRPr lang="en-US" baseline="0" dirty="0"/>
          </a:p>
          <a:p>
            <a:pPr marL="0" indent="0">
              <a:buNone/>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4/20/2018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219988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A1D3999-9C5D-4E3B-A9FA-A7BFDB7AE820}" type="datetime1">
              <a:rPr lang="en-US" smtClean="0"/>
              <a:t>4/20/2018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41453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70C7DD1B-F37C-4560-8AF2-E71C76F14CED}" type="datetime1">
              <a:rPr lang="en-US" smtClean="0"/>
              <a:t>4/20/2018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76578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4/20/2018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go into detail of Azure Site Recovery</a:t>
            </a:r>
            <a:r>
              <a:rPr lang="en-US" baseline="0" dirty="0"/>
              <a:t> lets first understand why BCDR is critical to customers. We did a lot of research on this topic and some of the no's are eye opener e.g. Every Organization experience around 4 disruptions each year. Now thanks to nature we don’t get 4 Disaster situations every year – however another report talks about most of the time the disruption is caused by issues like Software failure, hardware failure, manual error, power failure/maintenances which are far more frequent then disaster situations like Fire, Flood, Earth quake etc. And for these disruptions recovery times are few hours.</a:t>
            </a:r>
          </a:p>
          <a:p>
            <a:endParaRPr lang="en-US" baseline="0" dirty="0"/>
          </a:p>
          <a:p>
            <a:r>
              <a:rPr lang="en-US" baseline="0" dirty="0"/>
              <a:t>There is another report which talks about cost of disruption to business and it varies from business to business – however the average cost was coming around 1.5M$/hour. This is huge cost for disruptions – However even bigger issue is 4 out of 10 businesses never reopen after disaster. </a:t>
            </a:r>
          </a:p>
          <a:p>
            <a:endParaRPr lang="en-US" baseline="0" dirty="0"/>
          </a:p>
          <a:p>
            <a:r>
              <a:rPr lang="en-US" baseline="0" dirty="0"/>
              <a:t>In addition each of these disruptions have severe impact on your company brand and reputation and last but not the least most of the compliances like ISO, HIPPA, FedRamp – Protection and Recovery is key tenant so if you want your application to be certified by any of these standards you need BCDR as many customers ask for these certifications as mandatory criteria.</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D636312-D786-4D0C-836C-94402CB582B0}" type="datetime1">
              <a:rPr lang="en-US" smtClean="0">
                <a:solidFill>
                  <a:prstClr val="black"/>
                </a:solidFill>
              </a:rPr>
              <a:t>4/20/2018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64817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once your customer understand Why DR is critical and starts implementing</a:t>
            </a:r>
            <a:r>
              <a:rPr lang="en-GB" baseline="0" dirty="0"/>
              <a:t> the same – we face with following challenges. First one is cost – The cost to setup secondary DC, cost of expensive SAN array replication, </a:t>
            </a:r>
            <a:r>
              <a:rPr lang="en-GB" baseline="0" dirty="0" err="1"/>
              <a:t>Opex</a:t>
            </a:r>
            <a:r>
              <a:rPr lang="en-GB" baseline="0" dirty="0"/>
              <a:t> cost etc. Now </a:t>
            </a:r>
            <a:r>
              <a:rPr lang="en-GB" baseline="0" dirty="0" err="1"/>
              <a:t>inspite</a:t>
            </a:r>
            <a:r>
              <a:rPr lang="en-GB" baseline="0" dirty="0"/>
              <a:t> of spending so much money many of the DR solutions are not successful due to complexity associated with DR. First lets define what we mean by DR – here we are not talking about offsite backup where you send your data by tape or to cloud. If that is your DR mechanism if you hit any of the disruptions we talked about – it will take days for you to recover your applications. And not just millions of $ you’ll lose during that period – but your business may not even reopen. </a:t>
            </a:r>
          </a:p>
          <a:p>
            <a:endParaRPr lang="en-GB" sz="900" b="0" baseline="0" dirty="0"/>
          </a:p>
          <a:p>
            <a:r>
              <a:rPr lang="en-GB" sz="900" b="0" baseline="0" dirty="0"/>
              <a:t>So during these disruptions – every minute is critical and a DR solution optimizes your time to recover your applications. E.g. It automates what it takes to recover your application reliability. E.g. First brings AD/DNS kind of infrastructure components, followed by DB and finally App tier and front ends. Now in disaster cases recovery site infrastructure and addressing is different from primary site. So a DR Mgmt infrastructure helps you to automatically connect your applications to right network and assign right IP so that not only your application comes up but also able to server client request. Last but not the least how you monitor the health of protection. </a:t>
            </a:r>
          </a:p>
          <a:p>
            <a:endParaRPr lang="en-GB" sz="900" b="0" baseline="0" dirty="0"/>
          </a:p>
          <a:p>
            <a:r>
              <a:rPr lang="en-GB" sz="900" b="0" baseline="0" dirty="0"/>
              <a:t>The result of these challenges is many workloads go unprotected. We do not accept the current situation and started ASR with the vision of DR for every customer for every Application.</a:t>
            </a:r>
          </a:p>
          <a:p>
            <a:endParaRPr lang="en-GB" b="1" dirty="0"/>
          </a:p>
        </p:txBody>
      </p:sp>
      <p:sp>
        <p:nvSpPr>
          <p:cNvPr id="4" name="Header Placeholder 3"/>
          <p:cNvSpPr>
            <a:spLocks noGrp="1"/>
          </p:cNvSpPr>
          <p:nvPr>
            <p:ph type="hdr" sz="quarter" idx="10"/>
          </p:nvPr>
        </p:nvSpPr>
        <p:spPr/>
        <p:txBody>
          <a:bodyPr/>
          <a:lstStyle/>
          <a:p>
            <a:r>
              <a:rPr lang="en-US" dirty="0">
                <a:solidFill>
                  <a:prstClr val="black"/>
                </a:solidFill>
              </a:rPr>
              <a:t>Server &amp; Tools Business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2DE612-A8B5-4803-B5B3-5A1730FE571E}" type="datetime1">
              <a:rPr lang="en-US" smtClean="0">
                <a:solidFill>
                  <a:prstClr val="black"/>
                </a:solidFill>
              </a:rPr>
              <a:pPr/>
              <a:t>4/20/2018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24638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Site Recovery</a:t>
            </a:r>
            <a:r>
              <a:rPr lang="en-US" baseline="0" dirty="0"/>
              <a:t> is a Disaster Recovery service provided from Microsoft Public Cloud Azure. And support different DR scenarios e.g. The most common/traditional DR scenario where a customer have 2 sites </a:t>
            </a:r>
            <a:r>
              <a:rPr lang="en-US" baseline="0" dirty="0" err="1"/>
              <a:t>referreed</a:t>
            </a:r>
            <a:r>
              <a:rPr lang="en-US" baseline="0" dirty="0"/>
              <a:t> as Primary and Secondary sites say Contoso having sites in </a:t>
            </a:r>
            <a:r>
              <a:rPr lang="en-US" baseline="0" dirty="0" err="1"/>
              <a:t>NewYork</a:t>
            </a:r>
            <a:r>
              <a:rPr lang="en-US" baseline="0" dirty="0"/>
              <a:t> and Seattle. Microsoft Azure Site Recovery helps to setup and manage DR between these two sites. The key point of this architecture is here Azure Site Recovery offers you DR Management from the cloud – however the data for your application travels between your own sites on your own network. So Azure site recovery has no knowledge of what applications you are running and any data as that information never goes to Azure.</a:t>
            </a:r>
          </a:p>
          <a:p>
            <a:endParaRPr lang="en-US"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And importantly as customers can have heterogeneous environments we support both Hyper-V, VMWare as well as Physical environments DR using ASR today.</a:t>
            </a:r>
          </a:p>
          <a:p>
            <a:endParaRPr lang="en-US" baseline="0" dirty="0"/>
          </a:p>
          <a:p>
            <a:r>
              <a:rPr lang="en-US" baseline="0" dirty="0"/>
              <a:t>Now this same scenario can be used by Service Providers where they are hosting a set of workloads on their primary data center say Chicago and want to setup DR with another data center in </a:t>
            </a:r>
            <a:r>
              <a:rPr lang="en-US" baseline="0" dirty="0" err="1"/>
              <a:t>NewYork</a:t>
            </a:r>
            <a:r>
              <a:rPr lang="en-US" baseline="0" dirty="0"/>
              <a:t> to offer its customers DR as a Premium service. </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1A1A23-3FD8-4AF6-89F9-0DC75C5E6A94}" type="datetime1">
              <a:rPr lang="en-US" smtClean="0">
                <a:solidFill>
                  <a:prstClr val="black"/>
                </a:solidFill>
              </a:rPr>
              <a:t>4/20/2018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70720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758" rtl="0" eaLnBrk="1" fontAlgn="auto" latinLnBrk="0" hangingPunct="1">
              <a:lnSpc>
                <a:spcPct val="90000"/>
              </a:lnSpc>
              <a:spcBef>
                <a:spcPts val="0"/>
              </a:spcBef>
              <a:spcAft>
                <a:spcPts val="250"/>
              </a:spcAft>
              <a:buClrTx/>
              <a:buSzTx/>
              <a:buFontTx/>
              <a:buNone/>
              <a:tabLst/>
              <a:defRPr/>
            </a:pPr>
            <a:r>
              <a:rPr lang="en-US" sz="800" dirty="0">
                <a:gradFill>
                  <a:gsLst>
                    <a:gs pos="0">
                      <a:srgbClr val="FFFFFF"/>
                    </a:gs>
                    <a:gs pos="100000">
                      <a:srgbClr val="FFFFFF"/>
                    </a:gs>
                  </a:gsLst>
                  <a:lin ang="5400000" scaled="0"/>
                </a:gradFill>
              </a:rPr>
              <a:t>Now as</a:t>
            </a:r>
            <a:r>
              <a:rPr lang="en-US" sz="800" baseline="0" dirty="0">
                <a:gradFill>
                  <a:gsLst>
                    <a:gs pos="0">
                      <a:srgbClr val="FFFFFF"/>
                    </a:gs>
                    <a:gs pos="100000">
                      <a:srgbClr val="FFFFFF"/>
                    </a:gs>
                  </a:gsLst>
                  <a:lin ang="5400000" scaled="0"/>
                </a:gradFill>
              </a:rPr>
              <a:t> we talked in a DR project setting up and managing secondary site is the primary cause of cost and complexity. So with Azure Site Recovery we released another DR scenario where you don’t need to setup a secondary site for DR – instead you can leverage Azure as your DR site. Our customers love this as this opens up so many opportunities for DR – so many new customers and applications can now afford DR. Today we have this scenario available for Hyper-V workloads and this year we are also enabling this for </a:t>
            </a:r>
            <a:r>
              <a:rPr lang="en-US" sz="800" baseline="0" dirty="0" err="1">
                <a:gradFill>
                  <a:gsLst>
                    <a:gs pos="0">
                      <a:srgbClr val="FFFFFF"/>
                    </a:gs>
                    <a:gs pos="100000">
                      <a:srgbClr val="FFFFFF"/>
                    </a:gs>
                  </a:gsLst>
                  <a:lin ang="5400000" scaled="0"/>
                </a:gradFill>
              </a:rPr>
              <a:t>Vmware</a:t>
            </a:r>
            <a:r>
              <a:rPr lang="en-US" sz="800" baseline="0" dirty="0">
                <a:gradFill>
                  <a:gsLst>
                    <a:gs pos="0">
                      <a:srgbClr val="FFFFFF"/>
                    </a:gs>
                    <a:gs pos="100000">
                      <a:srgbClr val="FFFFFF"/>
                    </a:gs>
                  </a:gsLst>
                  <a:lin ang="5400000" scaled="0"/>
                </a:gradFill>
              </a:rPr>
              <a:t>/physical workloads.</a:t>
            </a:r>
          </a:p>
          <a:p>
            <a:pPr marL="0" marR="0" indent="0" algn="l" defTabSz="685758" rtl="0" eaLnBrk="1" fontAlgn="auto" latinLnBrk="0" hangingPunct="1">
              <a:lnSpc>
                <a:spcPct val="90000"/>
              </a:lnSpc>
              <a:spcBef>
                <a:spcPts val="0"/>
              </a:spcBef>
              <a:spcAft>
                <a:spcPts val="250"/>
              </a:spcAft>
              <a:buClrTx/>
              <a:buSzTx/>
              <a:buFontTx/>
              <a:buNone/>
              <a:tabLst/>
              <a:defRPr/>
            </a:pPr>
            <a:endParaRPr lang="en-US" sz="800" baseline="0" dirty="0">
              <a:gradFill>
                <a:gsLst>
                  <a:gs pos="0">
                    <a:srgbClr val="FFFFFF"/>
                  </a:gs>
                  <a:gs pos="100000">
                    <a:srgbClr val="FFFFFF"/>
                  </a:gs>
                </a:gsLst>
                <a:lin ang="5400000" scaled="0"/>
              </a:gradFill>
            </a:endParaRPr>
          </a:p>
          <a:p>
            <a:pPr marL="0" marR="0" indent="0" algn="l" defTabSz="685758" rtl="0" eaLnBrk="1" fontAlgn="auto" latinLnBrk="0" hangingPunct="1">
              <a:lnSpc>
                <a:spcPct val="90000"/>
              </a:lnSpc>
              <a:spcBef>
                <a:spcPts val="0"/>
              </a:spcBef>
              <a:spcAft>
                <a:spcPts val="250"/>
              </a:spcAft>
              <a:buClrTx/>
              <a:buSzTx/>
              <a:buFontTx/>
              <a:buNone/>
              <a:tabLst/>
              <a:defRPr/>
            </a:pPr>
            <a:r>
              <a:rPr lang="en-US" sz="800" baseline="0" dirty="0">
                <a:gradFill>
                  <a:gsLst>
                    <a:gs pos="0">
                      <a:srgbClr val="FFFFFF"/>
                    </a:gs>
                    <a:gs pos="100000">
                      <a:srgbClr val="FFFFFF"/>
                    </a:gs>
                  </a:gsLst>
                  <a:lin ang="5400000" scaled="0"/>
                </a:gradFill>
              </a:rPr>
              <a:t>For both OnPrem to OnPrem as well as OnPrem to Azure we provide the same DR management value prop for our customers.</a:t>
            </a:r>
            <a:endParaRPr lang="en-US" sz="800" dirty="0">
              <a:gradFill>
                <a:gsLst>
                  <a:gs pos="0">
                    <a:srgbClr val="FFFFFF"/>
                  </a:gs>
                  <a:gs pos="100000">
                    <a:srgbClr val="FFFFFF"/>
                  </a:gs>
                </a:gsLst>
                <a:lin ang="5400000" scaled="0"/>
              </a:gradFill>
            </a:endParaRPr>
          </a:p>
          <a:p>
            <a:pPr marL="0" marR="0" indent="0" algn="l" defTabSz="685758" rtl="0" eaLnBrk="1" fontAlgn="auto" latinLnBrk="0" hangingPunct="1">
              <a:lnSpc>
                <a:spcPct val="90000"/>
              </a:lnSpc>
              <a:spcBef>
                <a:spcPts val="0"/>
              </a:spcBef>
              <a:spcAft>
                <a:spcPts val="250"/>
              </a:spcAft>
              <a:buClrTx/>
              <a:buSzTx/>
              <a:buFontTx/>
              <a:buNone/>
              <a:tabLst/>
              <a:defRPr/>
            </a:pPr>
            <a:endParaRPr lang="en-US" sz="800" dirty="0">
              <a:gradFill>
                <a:gsLst>
                  <a:gs pos="0">
                    <a:srgbClr val="FFFFFF"/>
                  </a:gs>
                  <a:gs pos="100000">
                    <a:srgbClr val="FFFFFF"/>
                  </a:gs>
                </a:gsLst>
                <a:lin ang="5400000" scaled="0"/>
              </a:gradFill>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BF3CF24-16EA-4331-ABEC-49D83F59D9FE}" type="datetime1">
              <a:rPr lang="en-US" smtClean="0">
                <a:solidFill>
                  <a:prstClr val="black"/>
                </a:solidFill>
              </a:rPr>
              <a:t>4/20/2018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8158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a:t>
            </a:r>
            <a:r>
              <a:rPr lang="en-US" baseline="0" dirty="0"/>
              <a:t> a common question is what kinds of workloads we can leverage ASR for DR into Azure. ASR hero scenario is a typical 3 tier App DR. </a:t>
            </a: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2013</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4/20/2018 10:39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98622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Another common</a:t>
            </a:r>
            <a:r>
              <a:rPr lang="en-US" baseline="0" dirty="0"/>
              <a:t> hero scenario is where a customer is using SQL Always-ON for DB DR. We have worked with SQL PG to enable single click Application failover using ASR. Here SQL replication is used to replicate SQL DB changes to Azure IaaS VM running SQL Always On. However for Web and App Tier either replica or Scout channel is used to replicate changes. </a:t>
            </a:r>
          </a:p>
          <a:p>
            <a:endParaRPr lang="en-US" baseline="0" dirty="0"/>
          </a:p>
          <a:p>
            <a:r>
              <a:rPr lang="en-US" baseline="0" dirty="0"/>
              <a:t>Using both these hero scenarios we can do DR for any workloads – I’ll be doing a deep-dive on workloads </a:t>
            </a: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2013</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4/20/2018 10:39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48539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9ECFB08E-041A-4965-8398-DBA9E8260AC3}" type="datetime1">
              <a:rPr lang="en-US" smtClean="0">
                <a:solidFill>
                  <a:prstClr val="black"/>
                </a:solidFill>
              </a:rPr>
              <a:pPr/>
              <a:t>4/20/2018</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
        <p:nvSpPr>
          <p:cNvPr id="6" name="Header Placeholder 5"/>
          <p:cNvSpPr>
            <a:spLocks noGrp="1"/>
          </p:cNvSpPr>
          <p:nvPr>
            <p:ph type="hdr" sz="quarter" idx="12"/>
          </p:nvPr>
        </p:nvSpPr>
        <p:spPr/>
        <p:txBody>
          <a:bodyPr/>
          <a:lstStyle/>
          <a:p>
            <a:endParaRPr lang="en-US" dirty="0">
              <a:solidFill>
                <a:prstClr val="black"/>
              </a:solidFill>
            </a:endParaRPr>
          </a:p>
        </p:txBody>
      </p:sp>
      <p:sp>
        <p:nvSpPr>
          <p:cNvPr id="7" name="Footer Placeholder 6"/>
          <p:cNvSpPr>
            <a:spLocks noGrp="1"/>
          </p:cNvSpPr>
          <p:nvPr>
            <p:ph type="ftr" sz="quarter" idx="13"/>
          </p:nvPr>
        </p:nvSpPr>
        <p:spPr/>
        <p:txBody>
          <a:bodyPr/>
          <a:lstStyle/>
          <a:p>
            <a:r>
              <a:rPr lang="en-US" sz="50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Tree>
    <p:extLst>
      <p:ext uri="{BB962C8B-B14F-4D97-AF65-F5344CB8AC3E}">
        <p14:creationId xmlns:p14="http://schemas.microsoft.com/office/powerpoint/2010/main" val="1491574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70C7DD1B-F37C-4560-8AF2-E71C76F14CED}" type="datetime1">
              <a:rPr lang="en-US" smtClean="0"/>
              <a:t>4/20/2018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28855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3.xml"/><Relationship Id="rId4" Type="http://schemas.openxmlformats.org/officeDocument/2006/relationships/image" Target="../media/image14.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500693" cy="1371600"/>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4"/>
            <a:ext cx="9143998" cy="1828800"/>
          </a:xfrm>
        </p:spPr>
        <p:txBody>
          <a:bodyPr lIns="146304" tIns="91440" rIns="146304" bIns="91440"/>
          <a:lstStyle>
            <a:lvl1pPr>
              <a:lnSpc>
                <a:spcPts val="6299"/>
              </a:lnSpc>
              <a:defRPr sz="5800" baseline="0">
                <a:solidFill>
                  <a:schemeClr val="accent2"/>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a:xfrm>
            <a:off x="457200" y="6565391"/>
            <a:ext cx="3937000" cy="137160"/>
          </a:xfrm>
          <a:prstGeom prst="rect">
            <a:avLst/>
          </a:prstGeom>
        </p:spPr>
        <p:txBody>
          <a:bodyPr/>
          <a:lstStyle/>
          <a:p>
            <a:r>
              <a:rPr lang="en-US" dirty="0"/>
              <a:t>Microsoft Confidential</a:t>
            </a:r>
          </a:p>
        </p:txBody>
      </p:sp>
      <p:sp>
        <p:nvSpPr>
          <p:cNvPr id="4" name="Slide Number Placeholder 3"/>
          <p:cNvSpPr>
            <a:spLocks noGrp="1"/>
          </p:cNvSpPr>
          <p:nvPr>
            <p:ph type="sldNum" sz="quarter" idx="11"/>
          </p:nvPr>
        </p:nvSpPr>
        <p:spPr>
          <a:xfrm>
            <a:off x="11595105" y="6565391"/>
            <a:ext cx="566737" cy="137160"/>
          </a:xfrm>
          <a:prstGeom prst="rect">
            <a:avLst/>
          </a:prstGeom>
        </p:spPr>
        <p:txBody>
          <a:bodyPr/>
          <a:lstStyle/>
          <a:p>
            <a:fld id="{27258FFF-F925-446B-8502-81C933981705}" type="slidenum">
              <a:rPr lang="en-US" smtClean="0"/>
              <a:pPr/>
              <a:t>‹#›</a:t>
            </a:fld>
            <a:endParaRPr lang="en-US" dirty="0"/>
          </a:p>
        </p:txBody>
      </p:sp>
      <p:sp>
        <p:nvSpPr>
          <p:cNvPr id="7" name="Text Placeholder 6"/>
          <p:cNvSpPr>
            <a:spLocks noGrp="1"/>
          </p:cNvSpPr>
          <p:nvPr>
            <p:ph type="body" sz="quarter" idx="12" hasCustomPrompt="1"/>
          </p:nvPr>
        </p:nvSpPr>
        <p:spPr>
          <a:xfrm>
            <a:off x="274637" y="2857189"/>
            <a:ext cx="7670052" cy="2954655"/>
          </a:xfrm>
        </p:spPr>
        <p:txBody>
          <a:bodyPr/>
          <a:lstStyle>
            <a:lvl1pPr marL="0" indent="0">
              <a:lnSpc>
                <a:spcPts val="2600"/>
              </a:lnSpc>
              <a:spcBef>
                <a:spcPts val="3000"/>
              </a:spcBef>
              <a:buNone/>
              <a:defRPr sz="2400" baseline="0">
                <a:latin typeface="+mn-lt"/>
              </a:defRPr>
            </a:lvl1pPr>
            <a:lvl2pPr marL="0" indent="0">
              <a:lnSpc>
                <a:spcPts val="1801"/>
              </a:lnSpc>
              <a:spcBef>
                <a:spcPts val="1199"/>
              </a:spcBef>
              <a:buNone/>
              <a:defRPr sz="1601"/>
            </a:lvl2pPr>
            <a:lvl3pPr marL="0" indent="0">
              <a:lnSpc>
                <a:spcPts val="1801"/>
              </a:lnSpc>
              <a:spcBef>
                <a:spcPts val="1199"/>
              </a:spcBef>
              <a:buNone/>
              <a:defRPr sz="1601"/>
            </a:lvl3pPr>
            <a:lvl4pPr marL="0" indent="0">
              <a:lnSpc>
                <a:spcPts val="1801"/>
              </a:lnSpc>
              <a:spcBef>
                <a:spcPts val="1199"/>
              </a:spcBef>
              <a:buNone/>
              <a:defRPr sz="1601"/>
            </a:lvl4pPr>
            <a:lvl5pPr marL="0" indent="0">
              <a:lnSpc>
                <a:spcPts val="1801"/>
              </a:lnSpc>
              <a:spcBef>
                <a:spcPts val="1199"/>
              </a:spcBef>
              <a:buNone/>
              <a:defRPr sz="1601"/>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33763739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1712D2FE-BCB0-44D4-86F1-D8C5A9347029}" type="datetimeFigureOut">
              <a:rPr lang="en-US" smtClean="0"/>
              <a:t>4/20/2018</a:t>
            </a:fld>
            <a:endParaRPr lang="en-US"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3DDEB013-8C44-4AF6-8169-E8C5AC98CA27}" type="slidenum">
              <a:rPr lang="en-US" smtClean="0"/>
              <a:t>‹#›</a:t>
            </a:fld>
            <a:endParaRPr lang="en-US" dirty="0"/>
          </a:p>
        </p:txBody>
      </p:sp>
    </p:spTree>
    <p:extLst>
      <p:ext uri="{BB962C8B-B14F-4D97-AF65-F5344CB8AC3E}">
        <p14:creationId xmlns:p14="http://schemas.microsoft.com/office/powerpoint/2010/main" val="24284287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2"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5" y="2117165"/>
            <a:ext cx="11887135" cy="1837298"/>
          </a:xfrm>
          <a:noFill/>
        </p:spPr>
        <p:txBody>
          <a:bodyPr lIns="146304" tIns="91440" rIns="146304" bIns="91440" anchor="t" anchorCtr="0"/>
          <a:lstStyle>
            <a:lvl1pPr>
              <a:defRPr sz="5398"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7" y="6126163"/>
            <a:ext cx="1849603" cy="394827"/>
          </a:xfrm>
          <a:prstGeom prst="rect">
            <a:avLst/>
          </a:prstGeom>
          <a:noFill/>
          <a:ln>
            <a:noFill/>
          </a:ln>
        </p:spPr>
      </p:pic>
      <p:sp>
        <p:nvSpPr>
          <p:cNvPr id="3" name="Text Placeholder 2"/>
          <p:cNvSpPr>
            <a:spLocks noGrp="1"/>
          </p:cNvSpPr>
          <p:nvPr>
            <p:ph type="body" sz="quarter" idx="13" hasCustomPrompt="1"/>
          </p:nvPr>
        </p:nvSpPr>
        <p:spPr>
          <a:xfrm>
            <a:off x="274704" y="307623"/>
            <a:ext cx="3656014" cy="572464"/>
          </a:xfrm>
        </p:spPr>
        <p:txBody>
          <a:bodyPr lIns="182880" tIns="146304" rIns="182880" bIns="146304"/>
          <a:lstStyle>
            <a:lvl1pPr marL="0" indent="0">
              <a:buNone/>
              <a:defRPr sz="2000">
                <a:latin typeface="+mn-lt"/>
              </a:defRPr>
            </a:lvl1pPr>
            <a:lvl2pPr marL="342816" indent="0">
              <a:buNone/>
              <a:defRPr sz="2000"/>
            </a:lvl2pPr>
            <a:lvl3pPr marL="571360" indent="0">
              <a:buNone/>
              <a:defRPr sz="2000"/>
            </a:lvl3pPr>
            <a:lvl4pPr marL="799904" indent="0">
              <a:buNone/>
              <a:defRPr sz="2000"/>
            </a:lvl4pPr>
            <a:lvl5pPr marL="1028449" indent="0">
              <a:buNone/>
              <a:defRPr sz="2000"/>
            </a:lvl5pPr>
          </a:lstStyle>
          <a:p>
            <a:pPr lvl="0"/>
            <a:r>
              <a:rPr lang="en-US" dirty="0"/>
              <a:t>Session Code Here</a:t>
            </a:r>
          </a:p>
        </p:txBody>
      </p:sp>
    </p:spTree>
    <p:extLst>
      <p:ext uri="{BB962C8B-B14F-4D97-AF65-F5344CB8AC3E}">
        <p14:creationId xmlns:p14="http://schemas.microsoft.com/office/powerpoint/2010/main" val="2729752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2"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5" y="2117165"/>
            <a:ext cx="11887135" cy="1837298"/>
          </a:xfrm>
          <a:noFill/>
        </p:spPr>
        <p:txBody>
          <a:bodyPr lIns="146304" tIns="91440" rIns="146304" bIns="91440" anchor="t" anchorCtr="0"/>
          <a:lstStyle>
            <a:lvl1pPr>
              <a:defRPr sz="5398"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5"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6" tIns="45713" rIns="91426" bIns="45713" numCol="1" anchor="t" anchorCtr="0" compatLnSpc="1">
            <a:prstTxWarp prst="textNoShape">
              <a:avLst/>
            </a:prstTxWarp>
          </a:bodyPr>
          <a:lstStyle/>
          <a:p>
            <a:pPr defTabSz="932513"/>
            <a:endParaRPr lang="en-US" sz="1799">
              <a:solidFill>
                <a:srgbClr val="404040"/>
              </a:solidFill>
            </a:endParaRPr>
          </a:p>
        </p:txBody>
      </p:sp>
      <p:sp>
        <p:nvSpPr>
          <p:cNvPr id="6" name="Text Placeholder 2"/>
          <p:cNvSpPr>
            <a:spLocks noGrp="1"/>
          </p:cNvSpPr>
          <p:nvPr>
            <p:ph type="body" sz="quarter" idx="13" hasCustomPrompt="1"/>
          </p:nvPr>
        </p:nvSpPr>
        <p:spPr>
          <a:xfrm>
            <a:off x="274704" y="307623"/>
            <a:ext cx="3656014" cy="572464"/>
          </a:xfrm>
        </p:spPr>
        <p:txBody>
          <a:bodyPr lIns="182880" tIns="146304" rIns="182880" bIns="146304"/>
          <a:lstStyle>
            <a:lvl1pPr marL="0" indent="0">
              <a:buNone/>
              <a:defRPr sz="2000">
                <a:latin typeface="+mn-lt"/>
              </a:defRPr>
            </a:lvl1pPr>
            <a:lvl2pPr marL="342816" indent="0">
              <a:buNone/>
              <a:defRPr sz="2000"/>
            </a:lvl2pPr>
            <a:lvl3pPr marL="571360" indent="0">
              <a:buNone/>
              <a:defRPr sz="2000"/>
            </a:lvl3pPr>
            <a:lvl4pPr marL="799904" indent="0">
              <a:buNone/>
              <a:defRPr sz="2000"/>
            </a:lvl4pPr>
            <a:lvl5pPr marL="1028449" indent="0">
              <a:buNone/>
              <a:defRPr sz="2000"/>
            </a:lvl5pPr>
          </a:lstStyle>
          <a:p>
            <a:pPr lvl="0"/>
            <a:r>
              <a:rPr lang="en-US" dirty="0"/>
              <a:t>Session Code Here</a:t>
            </a:r>
          </a:p>
        </p:txBody>
      </p:sp>
    </p:spTree>
    <p:extLst>
      <p:ext uri="{BB962C8B-B14F-4D97-AF65-F5344CB8AC3E}">
        <p14:creationId xmlns:p14="http://schemas.microsoft.com/office/powerpoint/2010/main" val="32907667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1" cy="2228174"/>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95711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44"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2225965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9" y="2125664"/>
            <a:ext cx="10058399" cy="1828800"/>
          </a:xfrm>
        </p:spPr>
        <p:txBody>
          <a:bodyPr/>
          <a:lstStyle>
            <a:lvl1pPr>
              <a:defRPr sz="4799" baseline="0"/>
            </a:lvl1pPr>
          </a:lstStyle>
          <a:p>
            <a:r>
              <a:rPr lang="en-US"/>
              <a:t>Click to edit Master title style</a:t>
            </a:r>
            <a:endParaRPr lang="en-US" dirty="0"/>
          </a:p>
        </p:txBody>
      </p:sp>
    </p:spTree>
    <p:extLst>
      <p:ext uri="{BB962C8B-B14F-4D97-AF65-F5344CB8AC3E}">
        <p14:creationId xmlns:p14="http://schemas.microsoft.com/office/powerpoint/2010/main" val="41780728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16" indent="-342816">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44"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605114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1">
                <a:solidFill>
                  <a:srgbClr val="FFFFFF"/>
                </a:solidFill>
              </a:defRPr>
            </a:lvl2pPr>
            <a:lvl3pPr>
              <a:lnSpc>
                <a:spcPct val="100000"/>
              </a:lnSpc>
              <a:spcBef>
                <a:spcPts val="816"/>
              </a:spcBef>
              <a:defRPr sz="1901">
                <a:solidFill>
                  <a:srgbClr val="FFFFFF"/>
                </a:solidFill>
              </a:defRPr>
            </a:lvl3pPr>
            <a:lvl4pPr>
              <a:lnSpc>
                <a:spcPct val="100000"/>
              </a:lnSpc>
              <a:spcBef>
                <a:spcPts val="816"/>
              </a:spcBef>
              <a:defRPr sz="1901">
                <a:solidFill>
                  <a:srgbClr val="FFFFFF"/>
                </a:solidFill>
              </a:defRPr>
            </a:lvl4pPr>
            <a:lvl5pPr>
              <a:lnSpc>
                <a:spcPct val="100000"/>
              </a:lnSpc>
              <a:spcBef>
                <a:spcPts val="816"/>
              </a:spcBef>
              <a:defRPr sz="1901">
                <a:solidFill>
                  <a:srgbClr val="FFFFFF"/>
                </a:solidFill>
              </a:defRPr>
            </a:lvl5pPr>
          </a:lstStyle>
          <a:p>
            <a:pPr marL="0" lvl="0" indent="0" algn="l" defTabSz="913944"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41"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2962"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0459922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44"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2" y="296864"/>
            <a:ext cx="11887199" cy="914400"/>
          </a:xfrm>
        </p:spPr>
        <p:txBody>
          <a:bodyPr vert="horz" lIns="182880" tIns="146304" rIns="182880" bIns="146304" rtlCol="0" anchor="t">
            <a:noAutofit/>
          </a:bodyPr>
          <a:lstStyle>
            <a:lvl1pPr marL="0" indent="0" algn="l" defTabSz="932513" rtl="0" eaLnBrk="1" latinLnBrk="0" hangingPunct="1">
              <a:lnSpc>
                <a:spcPct val="90000"/>
              </a:lnSpc>
              <a:spcBef>
                <a:spcPct val="0"/>
              </a:spcBef>
              <a:buNone/>
              <a:defRPr lang="en-US" sz="4799"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41"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2962"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3353648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4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9" y="1535875"/>
            <a:ext cx="3931919"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7230235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2"/>
            <a:ext cx="11887201"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57" indent="-241241">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02" indent="-342816">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44" rtl="0" eaLnBrk="1" latinLnBrk="0" hangingPunct="1">
              <a:spcBef>
                <a:spcPct val="20000"/>
              </a:spcBef>
              <a:spcAft>
                <a:spcPts val="816"/>
              </a:spcAft>
              <a:buFont typeface="Arial" pitchFamily="34" charset="0"/>
              <a:buNone/>
            </a:pPr>
            <a:r>
              <a:rPr lang="en-US"/>
              <a:t>Click to edit Master text styles</a:t>
            </a:r>
          </a:p>
          <a:p>
            <a:pPr marL="0" lvl="1" indent="0" algn="l" defTabSz="913944" rtl="0" eaLnBrk="1" latinLnBrk="0" hangingPunct="1">
              <a:spcBef>
                <a:spcPct val="20000"/>
              </a:spcBef>
              <a:spcAft>
                <a:spcPts val="816"/>
              </a:spcAft>
              <a:buFont typeface="Arial" pitchFamily="34" charset="0"/>
              <a:buNone/>
            </a:pPr>
            <a:r>
              <a:rPr lang="en-US"/>
              <a:t>Second level</a:t>
            </a:r>
          </a:p>
          <a:p>
            <a:pPr marL="0" lvl="2" indent="0" algn="l" defTabSz="913944"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871986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953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91835053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7"/>
            <a:ext cx="8161339"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6" tIns="45713" rIns="91426" bIns="45713" numCol="1" anchor="t" anchorCtr="0" compatLnSpc="1">
            <a:prstTxWarp prst="textNoShape">
              <a:avLst/>
            </a:prstTxWarp>
          </a:bodyPr>
          <a:lstStyle/>
          <a:p>
            <a:pPr defTabSz="932513"/>
            <a:endParaRPr lang="en-US" sz="1799">
              <a:solidFill>
                <a:srgbClr val="404040"/>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7" y="6126163"/>
            <a:ext cx="1849603" cy="394827"/>
          </a:xfrm>
          <a:prstGeom prst="rect">
            <a:avLst/>
          </a:prstGeom>
          <a:noFill/>
          <a:ln>
            <a:noFill/>
          </a:ln>
        </p:spPr>
      </p:pic>
    </p:spTree>
    <p:extLst>
      <p:ext uri="{BB962C8B-B14F-4D97-AF65-F5344CB8AC3E}">
        <p14:creationId xmlns:p14="http://schemas.microsoft.com/office/powerpoint/2010/main" val="15886263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275"/>
          </a:xfrm>
          <a:prstGeom prst="rect">
            <a:avLst/>
          </a:prstGeom>
          <a:noFill/>
          <a:ln w="12700">
            <a:noFill/>
            <a:miter lim="800000"/>
            <a:headEnd type="none" w="sm" len="sm"/>
            <a:tailEnd type="none" w="sm" len="sm"/>
          </a:ln>
          <a:effectLst/>
        </p:spPr>
        <p:txBody>
          <a:bodyPr vert="horz" wrap="square" lIns="182854" tIns="146284" rIns="182854" bIns="146284" numCol="1" anchor="t" anchorCtr="0" compatLnSpc="1">
            <a:prstTxWarp prst="textNoShape">
              <a:avLst/>
            </a:prstTxWarp>
            <a:spAutoFit/>
          </a:bodyPr>
          <a:lstStyle/>
          <a:p>
            <a:pPr defTabSz="932061" eaLnBrk="0" hangingPunct="0"/>
            <a:r>
              <a:rPr lang="en-US" sz="701"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34" y="3147124"/>
            <a:ext cx="3291839" cy="701671"/>
          </a:xfrm>
          <a:prstGeom prst="rect">
            <a:avLst/>
          </a:prstGeom>
        </p:spPr>
      </p:pic>
    </p:spTree>
    <p:extLst>
      <p:ext uri="{BB962C8B-B14F-4D97-AF65-F5344CB8AC3E}">
        <p14:creationId xmlns:p14="http://schemas.microsoft.com/office/powerpoint/2010/main" val="261977182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2962" rtl="0" eaLnBrk="1" fontAlgn="base" latinLnBrk="0" hangingPunct="1">
              <a:lnSpc>
                <a:spcPct val="95000"/>
              </a:lnSpc>
              <a:spcBef>
                <a:spcPts val="0"/>
              </a:spcBef>
              <a:spcAft>
                <a:spcPts val="0"/>
              </a:spcAft>
              <a:buClr>
                <a:schemeClr val="accent1"/>
              </a:buClr>
              <a:buSzPct val="110000"/>
              <a:buFont typeface="Avenir LT Pro 45 Book" charset="0"/>
              <a:buNone/>
              <a:tabLst/>
              <a:defRPr sz="1598"/>
            </a:lvl1pPr>
          </a:lstStyle>
          <a:p>
            <a:r>
              <a:rPr lang="en-US"/>
              <a:t>Click icon to add picture</a:t>
            </a:r>
            <a:endParaRPr lang="en-US" dirty="0"/>
          </a:p>
        </p:txBody>
      </p:sp>
      <p:sp>
        <p:nvSpPr>
          <p:cNvPr id="8" name="Picture Placeholder 12"/>
          <p:cNvSpPr>
            <a:spLocks noGrp="1"/>
          </p:cNvSpPr>
          <p:nvPr>
            <p:ph type="pic" sz="quarter" idx="18"/>
          </p:nvPr>
        </p:nvSpPr>
        <p:spPr>
          <a:xfrm>
            <a:off x="4745017" y="2301241"/>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8"/>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8"/>
            </a:lvl1pPr>
          </a:lstStyle>
          <a:p>
            <a:r>
              <a:rPr lang="en-US"/>
              <a:t>Click icon to add picture</a:t>
            </a:r>
            <a:endParaRPr lang="en-US" dirty="0"/>
          </a:p>
        </p:txBody>
      </p:sp>
      <p:sp>
        <p:nvSpPr>
          <p:cNvPr id="10" name="Picture Placeholder 12"/>
          <p:cNvSpPr>
            <a:spLocks noGrp="1"/>
          </p:cNvSpPr>
          <p:nvPr>
            <p:ph type="pic" sz="quarter" idx="20"/>
          </p:nvPr>
        </p:nvSpPr>
        <p:spPr>
          <a:xfrm>
            <a:off x="2118041" y="2301052"/>
            <a:ext cx="2346768"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2962" rtl="0" eaLnBrk="1" fontAlgn="base" latinLnBrk="0" hangingPunct="1">
              <a:lnSpc>
                <a:spcPct val="95000"/>
              </a:lnSpc>
              <a:spcBef>
                <a:spcPts val="0"/>
              </a:spcBef>
              <a:spcAft>
                <a:spcPts val="0"/>
              </a:spcAft>
              <a:buClr>
                <a:schemeClr val="accent1"/>
              </a:buClr>
              <a:buSzPct val="110000"/>
              <a:buFont typeface="Avenir LT Pro 45 Book" charset="0"/>
              <a:buNone/>
              <a:tabLst/>
              <a:defRPr sz="159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63609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1" cy="2443489"/>
          </a:xfrm>
          <a:prstGeom prst="rect">
            <a:avLst/>
          </a:prstGeom>
        </p:spPr>
        <p:txBody>
          <a:bodyPr/>
          <a:lstStyle>
            <a:lvl1pPr marL="290442" indent="-290442">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60" indent="-280920">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02" indent="-290442">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46" indent="-22854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90" indent="-22854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7"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24803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1" cy="2443489"/>
          </a:xfrm>
          <a:prstGeom prst="rect">
            <a:avLst/>
          </a:prstGeom>
        </p:spPr>
        <p:txBody>
          <a:bodyPr/>
          <a:lstStyle>
            <a:lvl1pPr marL="290442" indent="-290442">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60" indent="-280920">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02" indent="-290442">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46" indent="-22854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90" indent="-22854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658435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71090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41" y="1212851"/>
            <a:ext cx="11889564" cy="2024785"/>
          </a:xfrm>
        </p:spPr>
        <p:txBody>
          <a:bodyPr/>
          <a:lstStyle>
            <a:lvl1pPr marL="0" indent="0">
              <a:buNone/>
              <a:defRPr/>
            </a:lvl1pPr>
            <a:lvl2pPr marL="28567" indent="0">
              <a:buNone/>
              <a:defRPr sz="2000"/>
            </a:lvl2pPr>
            <a:lvl3pPr marL="223783" indent="0">
              <a:buNone/>
              <a:defRPr sz="2000"/>
            </a:lvl3pPr>
            <a:lvl4pPr marL="476134" indent="0">
              <a:buNone/>
              <a:defRPr sz="1799"/>
            </a:lvl4pPr>
            <a:lvl5pPr marL="739593" indent="0">
              <a:buNone/>
              <a:defRPr sz="179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29935" y="6697694"/>
            <a:ext cx="3776610" cy="161454"/>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spc="149"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8595950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2080" y="205722"/>
            <a:ext cx="7994876" cy="539946"/>
          </a:xfrm>
          <a:prstGeom prst="rect">
            <a:avLst/>
          </a:prstGeom>
        </p:spPr>
        <p:txBody>
          <a:bodyPr lIns="0" rIns="0"/>
          <a:lstStyle>
            <a:lvl1pPr>
              <a:defRPr>
                <a:solidFill>
                  <a:srgbClr val="000000"/>
                </a:solidFill>
              </a:defRPr>
            </a:lvl1pPr>
          </a:lstStyle>
          <a:p>
            <a:r>
              <a:rPr lang="en-US" dirty="0"/>
              <a:t>Click to edit Master title style</a:t>
            </a:r>
          </a:p>
        </p:txBody>
      </p:sp>
      <p:sp>
        <p:nvSpPr>
          <p:cNvPr id="3" name="Footer Placeholder 2"/>
          <p:cNvSpPr>
            <a:spLocks noGrp="1"/>
          </p:cNvSpPr>
          <p:nvPr>
            <p:ph type="ftr" sz="quarter" idx="10"/>
          </p:nvPr>
        </p:nvSpPr>
        <p:spPr>
          <a:xfrm>
            <a:off x="274336" y="6788804"/>
            <a:ext cx="4243032" cy="127173"/>
          </a:xfrm>
          <a:prstGeom prst="rect">
            <a:avLst/>
          </a:prstGeom>
        </p:spPr>
        <p:txBody>
          <a:bodyPr/>
          <a:lstStyle/>
          <a:p>
            <a:r>
              <a:rPr dirty="0">
                <a:solidFill>
                  <a:srgbClr val="505050"/>
                </a:solidFill>
              </a:rPr>
              <a:t>PRESENTATION TIME NOT TO EXCEED &lt;minutes&gt;</a:t>
            </a:r>
          </a:p>
        </p:txBody>
      </p:sp>
      <p:sp>
        <p:nvSpPr>
          <p:cNvPr id="4" name="Slide Number Placeholder 3"/>
          <p:cNvSpPr>
            <a:spLocks noGrp="1"/>
          </p:cNvSpPr>
          <p:nvPr>
            <p:ph type="sldNum" sz="quarter" idx="11"/>
          </p:nvPr>
        </p:nvSpPr>
        <p:spPr>
          <a:xfrm>
            <a:off x="11343205" y="6788804"/>
            <a:ext cx="804713" cy="127173"/>
          </a:xfrm>
          <a:prstGeom prst="rect">
            <a:avLst/>
          </a:prstGeom>
        </p:spPr>
        <p:txBody>
          <a:bodyPr/>
          <a:lstStyle/>
          <a:p>
            <a:fld id="{77A80767-0168-4202-AF54-9FDB461E3B29}"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8216958" y="205723"/>
            <a:ext cx="3997438" cy="317933"/>
          </a:xfrm>
        </p:spPr>
        <p:txBody>
          <a:bodyPr vert="horz" wrap="square" lIns="127337" tIns="79586" rIns="127337" bIns="79586" rtlCol="0" anchor="t">
            <a:noAutofit/>
          </a:bodyPr>
          <a:lstStyle>
            <a:lvl1pPr marL="0" indent="0" algn="r">
              <a:buFontTx/>
              <a:buNone/>
              <a:defRPr lang="en-US" sz="1440" b="0" cap="none" dirty="0">
                <a:ln w="3175">
                  <a:noFill/>
                </a:ln>
                <a:solidFill>
                  <a:srgbClr val="000000"/>
                </a:solidFill>
                <a:effectLst/>
                <a:latin typeface="+mn-lt"/>
                <a:cs typeface="Segoe UI" pitchFamily="34" charset="0"/>
              </a:defRPr>
            </a:lvl1pPr>
          </a:lstStyle>
          <a:p>
            <a:pPr lvl="0">
              <a:spcBef>
                <a:spcPct val="0"/>
              </a:spcBef>
            </a:pPr>
            <a:r>
              <a:rPr lang="en-US" dirty="0"/>
              <a:t>Presenter: First Name, Last Name</a:t>
            </a:r>
          </a:p>
        </p:txBody>
      </p:sp>
    </p:spTree>
    <p:extLst>
      <p:ext uri="{BB962C8B-B14F-4D97-AF65-F5344CB8AC3E}">
        <p14:creationId xmlns:p14="http://schemas.microsoft.com/office/powerpoint/2010/main" val="54478505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3178407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41" y="2142639"/>
            <a:ext cx="11228387" cy="1720381"/>
          </a:xfrm>
        </p:spPr>
        <p:txBody>
          <a:bodyPr/>
          <a:lstStyle>
            <a:lvl1pPr>
              <a:defRPr sz="6000">
                <a:solidFill>
                  <a:schemeClr val="bg1"/>
                </a:solidFill>
              </a:defRPr>
            </a:lvl1pPr>
          </a:lstStyle>
          <a:p>
            <a:r>
              <a:rPr lang="en-US"/>
              <a:t>Headline here</a:t>
            </a:r>
          </a:p>
        </p:txBody>
      </p:sp>
      <p:sp>
        <p:nvSpPr>
          <p:cNvPr id="3" name="Subtitle 2"/>
          <p:cNvSpPr>
            <a:spLocks noGrp="1"/>
          </p:cNvSpPr>
          <p:nvPr>
            <p:ph type="subTitle" idx="1" hasCustomPrompt="1"/>
          </p:nvPr>
        </p:nvSpPr>
        <p:spPr>
          <a:xfrm>
            <a:off x="274706" y="3954466"/>
            <a:ext cx="8705850" cy="1055383"/>
          </a:xfrm>
        </p:spPr>
        <p:txBody>
          <a:bodyPr/>
          <a:lstStyle>
            <a:lvl1pPr marL="0" indent="0" algn="l">
              <a:buNone/>
              <a:defRPr sz="2200">
                <a:solidFill>
                  <a:schemeClr val="bg1"/>
                </a:solidFill>
                <a:latin typeface="+mn-lt"/>
              </a:defRPr>
            </a:lvl1pPr>
            <a:lvl2pPr marL="457163" indent="0" algn="ctr">
              <a:buNone/>
              <a:defRPr>
                <a:solidFill>
                  <a:schemeClr val="tx1">
                    <a:tint val="75000"/>
                  </a:schemeClr>
                </a:solidFill>
              </a:defRPr>
            </a:lvl2pPr>
            <a:lvl3pPr marL="914328" indent="0" algn="ctr">
              <a:buNone/>
              <a:defRPr>
                <a:solidFill>
                  <a:schemeClr val="tx1">
                    <a:tint val="75000"/>
                  </a:schemeClr>
                </a:solidFill>
              </a:defRPr>
            </a:lvl3pPr>
            <a:lvl4pPr marL="1371492"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3" indent="0" algn="ctr">
              <a:buNone/>
              <a:defRPr>
                <a:solidFill>
                  <a:schemeClr val="tx1">
                    <a:tint val="75000"/>
                  </a:schemeClr>
                </a:solidFill>
              </a:defRPr>
            </a:lvl7pPr>
            <a:lvl8pPr marL="3200147" indent="0" algn="ctr">
              <a:buNone/>
              <a:defRPr>
                <a:solidFill>
                  <a:schemeClr val="tx1">
                    <a:tint val="75000"/>
                  </a:schemeClr>
                </a:solidFill>
              </a:defRPr>
            </a:lvl8pPr>
            <a:lvl9pPr marL="3657310"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3327" y="479776"/>
            <a:ext cx="1304123" cy="285765"/>
          </a:xfrm>
          <a:prstGeom prst="rect">
            <a:avLst/>
          </a:prstGeom>
        </p:spPr>
      </p:pic>
    </p:spTree>
    <p:extLst>
      <p:ext uri="{BB962C8B-B14F-4D97-AF65-F5344CB8AC3E}">
        <p14:creationId xmlns:p14="http://schemas.microsoft.com/office/powerpoint/2010/main" val="262616105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71718" y="304193"/>
            <a:ext cx="539517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7369" y="3"/>
            <a:ext cx="12534901" cy="6994526"/>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2940" y="284937"/>
            <a:ext cx="11910600" cy="6424653"/>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80243" y="479777"/>
            <a:ext cx="1300461" cy="277369"/>
          </a:xfrm>
          <a:prstGeom prst="rect">
            <a:avLst/>
          </a:prstGeom>
        </p:spPr>
      </p:pic>
      <p:sp>
        <p:nvSpPr>
          <p:cNvPr id="2" name="Title 1"/>
          <p:cNvSpPr>
            <a:spLocks noGrp="1"/>
          </p:cNvSpPr>
          <p:nvPr userDrawn="1">
            <p:ph type="ctrTitle" hasCustomPrompt="1"/>
          </p:nvPr>
        </p:nvSpPr>
        <p:spPr>
          <a:xfrm>
            <a:off x="274641" y="2142639"/>
            <a:ext cx="11228387" cy="1720381"/>
          </a:xfrm>
        </p:spPr>
        <p:txBody>
          <a:bodyPr/>
          <a:lstStyle>
            <a:lvl1pPr>
              <a:defRPr sz="6000"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74706" y="3954466"/>
            <a:ext cx="8705850" cy="1055383"/>
          </a:xfrm>
        </p:spPr>
        <p:txBody>
          <a:bodyPr/>
          <a:lstStyle>
            <a:lvl1pPr marL="0" indent="0" algn="l">
              <a:buNone/>
              <a:defRPr sz="2200">
                <a:solidFill>
                  <a:schemeClr val="tx2"/>
                </a:solidFill>
                <a:latin typeface="+mn-lt"/>
              </a:defRPr>
            </a:lvl1pPr>
            <a:lvl2pPr marL="457163" indent="0" algn="ctr">
              <a:buNone/>
              <a:defRPr>
                <a:solidFill>
                  <a:schemeClr val="tx1">
                    <a:tint val="75000"/>
                  </a:schemeClr>
                </a:solidFill>
              </a:defRPr>
            </a:lvl2pPr>
            <a:lvl3pPr marL="914328" indent="0" algn="ctr">
              <a:buNone/>
              <a:defRPr>
                <a:solidFill>
                  <a:schemeClr val="tx1">
                    <a:tint val="75000"/>
                  </a:schemeClr>
                </a:solidFill>
              </a:defRPr>
            </a:lvl3pPr>
            <a:lvl4pPr marL="1371492"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3" indent="0" algn="ctr">
              <a:buNone/>
              <a:defRPr>
                <a:solidFill>
                  <a:schemeClr val="tx1">
                    <a:tint val="75000"/>
                  </a:schemeClr>
                </a:solidFill>
              </a:defRPr>
            </a:lvl7pPr>
            <a:lvl8pPr marL="3200147" indent="0" algn="ctr">
              <a:buNone/>
              <a:defRPr>
                <a:solidFill>
                  <a:schemeClr val="tx1">
                    <a:tint val="75000"/>
                  </a:schemeClr>
                </a:solidFill>
              </a:defRPr>
            </a:lvl8pPr>
            <a:lvl9pPr marL="3657310"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203868180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7369" y="3"/>
            <a:ext cx="12534901" cy="6994526"/>
          </a:xfrm>
          <a:prstGeom prst="rect">
            <a:avLst/>
          </a:prstGeom>
        </p:spPr>
      </p:pic>
      <p:sp>
        <p:nvSpPr>
          <p:cNvPr id="2" name="Title 1"/>
          <p:cNvSpPr>
            <a:spLocks noGrp="1"/>
          </p:cNvSpPr>
          <p:nvPr>
            <p:ph type="ctrTitle" hasCustomPrompt="1"/>
          </p:nvPr>
        </p:nvSpPr>
        <p:spPr>
          <a:xfrm>
            <a:off x="274641" y="2142639"/>
            <a:ext cx="11228387" cy="1720381"/>
          </a:xfrm>
        </p:spPr>
        <p:txBody>
          <a:bodyPr/>
          <a:lstStyle>
            <a:lvl1pPr>
              <a:defRPr sz="6000"/>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6" y="3954466"/>
            <a:ext cx="8705850" cy="1055383"/>
          </a:xfrm>
        </p:spPr>
        <p:txBody>
          <a:bodyPr/>
          <a:lstStyle>
            <a:lvl1pPr marL="0" indent="0" algn="l">
              <a:buNone/>
              <a:defRPr sz="2200">
                <a:solidFill>
                  <a:schemeClr val="tx2"/>
                </a:solidFill>
                <a:latin typeface="+mn-lt"/>
              </a:defRPr>
            </a:lvl1pPr>
            <a:lvl2pPr marL="457163" indent="0" algn="ctr">
              <a:buNone/>
              <a:defRPr>
                <a:solidFill>
                  <a:schemeClr val="tx1">
                    <a:tint val="75000"/>
                  </a:schemeClr>
                </a:solidFill>
              </a:defRPr>
            </a:lvl2pPr>
            <a:lvl3pPr marL="914328" indent="0" algn="ctr">
              <a:buNone/>
              <a:defRPr>
                <a:solidFill>
                  <a:schemeClr val="tx1">
                    <a:tint val="75000"/>
                  </a:schemeClr>
                </a:solidFill>
              </a:defRPr>
            </a:lvl3pPr>
            <a:lvl4pPr marL="1371492"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3" indent="0" algn="ctr">
              <a:buNone/>
              <a:defRPr>
                <a:solidFill>
                  <a:schemeClr val="tx1">
                    <a:tint val="75000"/>
                  </a:schemeClr>
                </a:solidFill>
              </a:defRPr>
            </a:lvl7pPr>
            <a:lvl8pPr marL="3200147" indent="0" algn="ctr">
              <a:buNone/>
              <a:defRPr>
                <a:solidFill>
                  <a:schemeClr val="tx1">
                    <a:tint val="75000"/>
                  </a:schemeClr>
                </a:solidFill>
              </a:defRPr>
            </a:lvl8pPr>
            <a:lvl9pPr marL="3657310"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0243" y="479777"/>
            <a:ext cx="1300461" cy="277369"/>
          </a:xfrm>
          <a:prstGeom prst="rect">
            <a:avLst/>
          </a:prstGeom>
        </p:spPr>
      </p:pic>
    </p:spTree>
    <p:extLst>
      <p:ext uri="{BB962C8B-B14F-4D97-AF65-F5344CB8AC3E}">
        <p14:creationId xmlns:p14="http://schemas.microsoft.com/office/powerpoint/2010/main" val="426412437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1_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2398" y="3"/>
            <a:ext cx="12620322" cy="6994526"/>
          </a:xfrm>
          <a:prstGeom prst="rect">
            <a:avLst/>
          </a:prstGeom>
        </p:spPr>
      </p:pic>
      <p:sp>
        <p:nvSpPr>
          <p:cNvPr id="7" name="Rectangle 6"/>
          <p:cNvSpPr/>
          <p:nvPr userDrawn="1"/>
        </p:nvSpPr>
        <p:spPr bwMode="auto">
          <a:xfrm>
            <a:off x="274638" y="296862"/>
            <a:ext cx="5486400" cy="5486400"/>
          </a:xfrm>
          <a:prstGeom prst="rect">
            <a:avLst/>
          </a:prstGeom>
          <a:solidFill>
            <a:schemeClr val="accent2">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9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41" y="2142639"/>
            <a:ext cx="5303525"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6" y="3954466"/>
            <a:ext cx="5303462" cy="1055383"/>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163" indent="0" algn="ctr">
              <a:buNone/>
              <a:defRPr>
                <a:solidFill>
                  <a:schemeClr val="tx1">
                    <a:tint val="75000"/>
                  </a:schemeClr>
                </a:solidFill>
              </a:defRPr>
            </a:lvl2pPr>
            <a:lvl3pPr marL="914328" indent="0" algn="ctr">
              <a:buNone/>
              <a:defRPr>
                <a:solidFill>
                  <a:schemeClr val="tx1">
                    <a:tint val="75000"/>
                  </a:schemeClr>
                </a:solidFill>
              </a:defRPr>
            </a:lvl3pPr>
            <a:lvl4pPr marL="1371492"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3" indent="0" algn="ctr">
              <a:buNone/>
              <a:defRPr>
                <a:solidFill>
                  <a:schemeClr val="tx1">
                    <a:tint val="75000"/>
                  </a:schemeClr>
                </a:solidFill>
              </a:defRPr>
            </a:lvl7pPr>
            <a:lvl8pPr marL="3200147" indent="0" algn="ctr">
              <a:buNone/>
              <a:defRPr>
                <a:solidFill>
                  <a:schemeClr val="tx1">
                    <a:tint val="75000"/>
                  </a:schemeClr>
                </a:solidFill>
              </a:defRPr>
            </a:lvl8pPr>
            <a:lvl9pPr marL="3657310" indent="0" algn="ctr">
              <a:buNone/>
              <a:defRPr>
                <a:solidFill>
                  <a:schemeClr val="tx1">
                    <a:tint val="75000"/>
                  </a:schemeClr>
                </a:solidFill>
              </a:defRPr>
            </a:lvl9pPr>
          </a:lstStyle>
          <a:p>
            <a:r>
              <a:rPr lang="en-US"/>
              <a:t>Speaker Name</a:t>
            </a:r>
            <a:br>
              <a:rPr lang="en-US"/>
            </a:br>
            <a:r>
              <a:rPr lang="en-US"/>
              <a:t>Date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3327" y="479776"/>
            <a:ext cx="1304123" cy="285765"/>
          </a:xfrm>
          <a:prstGeom prst="rect">
            <a:avLst/>
          </a:prstGeom>
        </p:spPr>
      </p:pic>
    </p:spTree>
    <p:extLst>
      <p:ext uri="{BB962C8B-B14F-4D97-AF65-F5344CB8AC3E}">
        <p14:creationId xmlns:p14="http://schemas.microsoft.com/office/powerpoint/2010/main" val="33338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4_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133349"/>
            <a:ext cx="12463465" cy="7127876"/>
          </a:xfrm>
          <a:prstGeom prst="rect">
            <a:avLst/>
          </a:prstGeom>
        </p:spPr>
      </p:pic>
      <p:sp>
        <p:nvSpPr>
          <p:cNvPr id="7" name="Rectangle 6"/>
          <p:cNvSpPr/>
          <p:nvPr userDrawn="1"/>
        </p:nvSpPr>
        <p:spPr bwMode="auto">
          <a:xfrm>
            <a:off x="274638" y="296862"/>
            <a:ext cx="5486400" cy="5486400"/>
          </a:xfrm>
          <a:prstGeom prst="rect">
            <a:avLst/>
          </a:prstGeom>
          <a:solidFill>
            <a:schemeClr val="accent3">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9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41" y="2142639"/>
            <a:ext cx="5303525"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6" y="3954466"/>
            <a:ext cx="5303462" cy="1055383"/>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163" indent="0" algn="ctr">
              <a:buNone/>
              <a:defRPr>
                <a:solidFill>
                  <a:schemeClr val="tx1">
                    <a:tint val="75000"/>
                  </a:schemeClr>
                </a:solidFill>
              </a:defRPr>
            </a:lvl2pPr>
            <a:lvl3pPr marL="914328" indent="0" algn="ctr">
              <a:buNone/>
              <a:defRPr>
                <a:solidFill>
                  <a:schemeClr val="tx1">
                    <a:tint val="75000"/>
                  </a:schemeClr>
                </a:solidFill>
              </a:defRPr>
            </a:lvl3pPr>
            <a:lvl4pPr marL="1371492"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3" indent="0" algn="ctr">
              <a:buNone/>
              <a:defRPr>
                <a:solidFill>
                  <a:schemeClr val="tx1">
                    <a:tint val="75000"/>
                  </a:schemeClr>
                </a:solidFill>
              </a:defRPr>
            </a:lvl7pPr>
            <a:lvl8pPr marL="3200147" indent="0" algn="ctr">
              <a:buNone/>
              <a:defRPr>
                <a:solidFill>
                  <a:schemeClr val="tx1">
                    <a:tint val="75000"/>
                  </a:schemeClr>
                </a:solidFill>
              </a:defRPr>
            </a:lvl8pPr>
            <a:lvl9pPr marL="3657310" indent="0" algn="ctr">
              <a:buNone/>
              <a:defRPr>
                <a:solidFill>
                  <a:schemeClr val="tx1">
                    <a:tint val="75000"/>
                  </a:schemeClr>
                </a:solidFill>
              </a:defRPr>
            </a:lvl9pPr>
          </a:lstStyle>
          <a:p>
            <a:r>
              <a:rPr lang="en-US"/>
              <a:t>Speaker Name</a:t>
            </a:r>
            <a:br>
              <a:rPr lang="en-US"/>
            </a:br>
            <a:r>
              <a:rPr lang="en-US"/>
              <a:t>Date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3327" y="479776"/>
            <a:ext cx="1304123" cy="285765"/>
          </a:xfrm>
          <a:prstGeom prst="rect">
            <a:avLst/>
          </a:prstGeom>
        </p:spPr>
      </p:pic>
    </p:spTree>
    <p:extLst>
      <p:ext uri="{BB962C8B-B14F-4D97-AF65-F5344CB8AC3E}">
        <p14:creationId xmlns:p14="http://schemas.microsoft.com/office/powerpoint/2010/main" val="305587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12651570" cy="6994526"/>
          </a:xfrm>
          <a:prstGeom prst="rect">
            <a:avLst/>
          </a:prstGeom>
        </p:spPr>
      </p:pic>
      <p:sp>
        <p:nvSpPr>
          <p:cNvPr id="7" name="Rectangle 6"/>
          <p:cNvSpPr/>
          <p:nvPr userDrawn="1"/>
        </p:nvSpPr>
        <p:spPr bwMode="auto">
          <a:xfrm>
            <a:off x="274638" y="296862"/>
            <a:ext cx="5486400" cy="5486400"/>
          </a:xfrm>
          <a:prstGeom prst="rect">
            <a:avLst/>
          </a:prstGeom>
          <a:solidFill>
            <a:schemeClr val="accent5">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9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41" y="2142639"/>
            <a:ext cx="5303525"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6" y="3954466"/>
            <a:ext cx="5303462" cy="1055383"/>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163" indent="0" algn="ctr">
              <a:buNone/>
              <a:defRPr>
                <a:solidFill>
                  <a:schemeClr val="tx1">
                    <a:tint val="75000"/>
                  </a:schemeClr>
                </a:solidFill>
              </a:defRPr>
            </a:lvl2pPr>
            <a:lvl3pPr marL="914328" indent="0" algn="ctr">
              <a:buNone/>
              <a:defRPr>
                <a:solidFill>
                  <a:schemeClr val="tx1">
                    <a:tint val="75000"/>
                  </a:schemeClr>
                </a:solidFill>
              </a:defRPr>
            </a:lvl3pPr>
            <a:lvl4pPr marL="1371492"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3" indent="0" algn="ctr">
              <a:buNone/>
              <a:defRPr>
                <a:solidFill>
                  <a:schemeClr val="tx1">
                    <a:tint val="75000"/>
                  </a:schemeClr>
                </a:solidFill>
              </a:defRPr>
            </a:lvl7pPr>
            <a:lvl8pPr marL="3200147" indent="0" algn="ctr">
              <a:buNone/>
              <a:defRPr>
                <a:solidFill>
                  <a:schemeClr val="tx1">
                    <a:tint val="75000"/>
                  </a:schemeClr>
                </a:solidFill>
              </a:defRPr>
            </a:lvl8pPr>
            <a:lvl9pPr marL="3657310" indent="0" algn="ctr">
              <a:buNone/>
              <a:defRPr>
                <a:solidFill>
                  <a:schemeClr val="tx1">
                    <a:tint val="75000"/>
                  </a:schemeClr>
                </a:solidFill>
              </a:defRPr>
            </a:lvl9pPr>
          </a:lstStyle>
          <a:p>
            <a:r>
              <a:rPr lang="en-US"/>
              <a:t>Speaker Name</a:t>
            </a:r>
            <a:br>
              <a:rPr lang="en-US"/>
            </a:br>
            <a:r>
              <a:rPr lang="en-US"/>
              <a:t>Date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3327" y="479776"/>
            <a:ext cx="1304123" cy="285765"/>
          </a:xfrm>
          <a:prstGeom prst="rect">
            <a:avLst/>
          </a:prstGeom>
        </p:spPr>
      </p:pic>
    </p:spTree>
    <p:extLst>
      <p:ext uri="{BB962C8B-B14F-4D97-AF65-F5344CB8AC3E}">
        <p14:creationId xmlns:p14="http://schemas.microsoft.com/office/powerpoint/2010/main" val="248307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2_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34456"/>
            <a:ext cx="12436475" cy="8290983"/>
          </a:xfrm>
          <a:prstGeom prst="rect">
            <a:avLst/>
          </a:prstGeom>
        </p:spPr>
      </p:pic>
      <p:sp>
        <p:nvSpPr>
          <p:cNvPr id="7" name="Rectangle 6"/>
          <p:cNvSpPr/>
          <p:nvPr userDrawn="1"/>
        </p:nvSpPr>
        <p:spPr bwMode="auto">
          <a:xfrm>
            <a:off x="274638" y="296862"/>
            <a:ext cx="5486400" cy="5486400"/>
          </a:xfrm>
          <a:prstGeom prst="rect">
            <a:avLst/>
          </a:prstGeom>
          <a:solidFill>
            <a:schemeClr val="accent4">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9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41" y="2142639"/>
            <a:ext cx="5303525"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6" y="3954466"/>
            <a:ext cx="5303462" cy="1055383"/>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163" indent="0" algn="ctr">
              <a:buNone/>
              <a:defRPr>
                <a:solidFill>
                  <a:schemeClr val="tx1">
                    <a:tint val="75000"/>
                  </a:schemeClr>
                </a:solidFill>
              </a:defRPr>
            </a:lvl2pPr>
            <a:lvl3pPr marL="914328" indent="0" algn="ctr">
              <a:buNone/>
              <a:defRPr>
                <a:solidFill>
                  <a:schemeClr val="tx1">
                    <a:tint val="75000"/>
                  </a:schemeClr>
                </a:solidFill>
              </a:defRPr>
            </a:lvl3pPr>
            <a:lvl4pPr marL="1371492"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3" indent="0" algn="ctr">
              <a:buNone/>
              <a:defRPr>
                <a:solidFill>
                  <a:schemeClr val="tx1">
                    <a:tint val="75000"/>
                  </a:schemeClr>
                </a:solidFill>
              </a:defRPr>
            </a:lvl7pPr>
            <a:lvl8pPr marL="3200147" indent="0" algn="ctr">
              <a:buNone/>
              <a:defRPr>
                <a:solidFill>
                  <a:schemeClr val="tx1">
                    <a:tint val="75000"/>
                  </a:schemeClr>
                </a:solidFill>
              </a:defRPr>
            </a:lvl8pPr>
            <a:lvl9pPr marL="3657310" indent="0" algn="ctr">
              <a:buNone/>
              <a:defRPr>
                <a:solidFill>
                  <a:schemeClr val="tx1">
                    <a:tint val="75000"/>
                  </a:schemeClr>
                </a:solidFill>
              </a:defRPr>
            </a:lvl9pPr>
          </a:lstStyle>
          <a:p>
            <a:r>
              <a:rPr lang="en-US"/>
              <a:t>Speaker Name</a:t>
            </a:r>
            <a:br>
              <a:rPr lang="en-US"/>
            </a:br>
            <a:r>
              <a:rPr lang="en-US"/>
              <a:t>Date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3327" y="479776"/>
            <a:ext cx="1304123" cy="285765"/>
          </a:xfrm>
          <a:prstGeom prst="rect">
            <a:avLst/>
          </a:prstGeom>
        </p:spPr>
      </p:pic>
    </p:spTree>
    <p:extLst>
      <p:ext uri="{BB962C8B-B14F-4D97-AF65-F5344CB8AC3E}">
        <p14:creationId xmlns:p14="http://schemas.microsoft.com/office/powerpoint/2010/main" val="46084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3_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12436475" cy="8290982"/>
          </a:xfrm>
          <a:prstGeom prst="rect">
            <a:avLst/>
          </a:prstGeom>
        </p:spPr>
      </p:pic>
      <p:sp>
        <p:nvSpPr>
          <p:cNvPr id="7" name="Rectangle 6"/>
          <p:cNvSpPr/>
          <p:nvPr userDrawn="1"/>
        </p:nvSpPr>
        <p:spPr bwMode="auto">
          <a:xfrm>
            <a:off x="274638" y="296862"/>
            <a:ext cx="5486400" cy="5486400"/>
          </a:xfrm>
          <a:prstGeom prst="rect">
            <a:avLst/>
          </a:prstGeom>
          <a:solidFill>
            <a:schemeClr val="accent1">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9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41" y="2142639"/>
            <a:ext cx="5303525"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6" y="3954466"/>
            <a:ext cx="5303462" cy="1055383"/>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163" indent="0" algn="ctr">
              <a:buNone/>
              <a:defRPr>
                <a:solidFill>
                  <a:schemeClr val="tx1">
                    <a:tint val="75000"/>
                  </a:schemeClr>
                </a:solidFill>
              </a:defRPr>
            </a:lvl2pPr>
            <a:lvl3pPr marL="914328" indent="0" algn="ctr">
              <a:buNone/>
              <a:defRPr>
                <a:solidFill>
                  <a:schemeClr val="tx1">
                    <a:tint val="75000"/>
                  </a:schemeClr>
                </a:solidFill>
              </a:defRPr>
            </a:lvl3pPr>
            <a:lvl4pPr marL="1371492"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3" indent="0" algn="ctr">
              <a:buNone/>
              <a:defRPr>
                <a:solidFill>
                  <a:schemeClr val="tx1">
                    <a:tint val="75000"/>
                  </a:schemeClr>
                </a:solidFill>
              </a:defRPr>
            </a:lvl7pPr>
            <a:lvl8pPr marL="3200147" indent="0" algn="ctr">
              <a:buNone/>
              <a:defRPr>
                <a:solidFill>
                  <a:schemeClr val="tx1">
                    <a:tint val="75000"/>
                  </a:schemeClr>
                </a:solidFill>
              </a:defRPr>
            </a:lvl8pPr>
            <a:lvl9pPr marL="3657310" indent="0" algn="ctr">
              <a:buNone/>
              <a:defRPr>
                <a:solidFill>
                  <a:schemeClr val="tx1">
                    <a:tint val="75000"/>
                  </a:schemeClr>
                </a:solidFill>
              </a:defRPr>
            </a:lvl9pPr>
          </a:lstStyle>
          <a:p>
            <a:r>
              <a:rPr lang="en-US"/>
              <a:t>Speaker Name</a:t>
            </a:r>
            <a:br>
              <a:rPr lang="en-US"/>
            </a:br>
            <a:r>
              <a:rPr lang="en-US"/>
              <a:t>Date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3327" y="479776"/>
            <a:ext cx="1304123" cy="285765"/>
          </a:xfrm>
          <a:prstGeom prst="rect">
            <a:avLst/>
          </a:prstGeom>
        </p:spPr>
      </p:pic>
    </p:spTree>
    <p:extLst>
      <p:ext uri="{BB962C8B-B14F-4D97-AF65-F5344CB8AC3E}">
        <p14:creationId xmlns:p14="http://schemas.microsoft.com/office/powerpoint/2010/main" val="4075860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5_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r="-178"/>
          <a:stretch/>
        </p:blipFill>
        <p:spPr>
          <a:xfrm>
            <a:off x="2" y="-152397"/>
            <a:ext cx="12458700" cy="7146925"/>
          </a:xfrm>
          <a:prstGeom prst="rect">
            <a:avLst/>
          </a:prstGeom>
        </p:spPr>
      </p:pic>
      <p:sp>
        <p:nvSpPr>
          <p:cNvPr id="7" name="Rectangle 6"/>
          <p:cNvSpPr/>
          <p:nvPr userDrawn="1"/>
        </p:nvSpPr>
        <p:spPr bwMode="auto">
          <a:xfrm>
            <a:off x="274638" y="296862"/>
            <a:ext cx="5486400" cy="5486400"/>
          </a:xfrm>
          <a:prstGeom prst="rect">
            <a:avLst/>
          </a:prstGeom>
          <a:solidFill>
            <a:schemeClr val="accent6">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9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74641" y="2142639"/>
            <a:ext cx="5303525" cy="1720381"/>
          </a:xfrm>
          <a:prstGeom prst="rect">
            <a:avLst/>
          </a:prstGeom>
        </p:spPr>
        <p:txBody>
          <a:bodyPr lIns="146304" tIns="91440" rIns="146304" bIns="91440"/>
          <a:lstStyle>
            <a:lvl1pPr algn="l">
              <a:defRPr sz="6000">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6" y="3954466"/>
            <a:ext cx="5303462" cy="1055383"/>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163" indent="0" algn="ctr">
              <a:buNone/>
              <a:defRPr>
                <a:solidFill>
                  <a:schemeClr val="tx1">
                    <a:tint val="75000"/>
                  </a:schemeClr>
                </a:solidFill>
              </a:defRPr>
            </a:lvl2pPr>
            <a:lvl3pPr marL="914328" indent="0" algn="ctr">
              <a:buNone/>
              <a:defRPr>
                <a:solidFill>
                  <a:schemeClr val="tx1">
                    <a:tint val="75000"/>
                  </a:schemeClr>
                </a:solidFill>
              </a:defRPr>
            </a:lvl3pPr>
            <a:lvl4pPr marL="1371492"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3" indent="0" algn="ctr">
              <a:buNone/>
              <a:defRPr>
                <a:solidFill>
                  <a:schemeClr val="tx1">
                    <a:tint val="75000"/>
                  </a:schemeClr>
                </a:solidFill>
              </a:defRPr>
            </a:lvl7pPr>
            <a:lvl8pPr marL="3200147" indent="0" algn="ctr">
              <a:buNone/>
              <a:defRPr>
                <a:solidFill>
                  <a:schemeClr val="tx1">
                    <a:tint val="75000"/>
                  </a:schemeClr>
                </a:solidFill>
              </a:defRPr>
            </a:lvl8pPr>
            <a:lvl9pPr marL="3657310" indent="0" algn="ctr">
              <a:buNone/>
              <a:defRPr>
                <a:solidFill>
                  <a:schemeClr val="tx1">
                    <a:tint val="75000"/>
                  </a:schemeClr>
                </a:solidFill>
              </a:defRPr>
            </a:lvl9pPr>
          </a:lstStyle>
          <a:p>
            <a:r>
              <a:rPr lang="en-US"/>
              <a:t>Speaker Name</a:t>
            </a:r>
            <a:br>
              <a:rPr lang="en-US"/>
            </a:br>
            <a:r>
              <a:rPr lang="en-US"/>
              <a:t>Date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3327" y="479776"/>
            <a:ext cx="1304123" cy="285765"/>
          </a:xfrm>
          <a:prstGeom prst="rect">
            <a:avLst/>
          </a:prstGeom>
        </p:spPr>
      </p:pic>
    </p:spTree>
    <p:extLst>
      <p:ext uri="{BB962C8B-B14F-4D97-AF65-F5344CB8AC3E}">
        <p14:creationId xmlns:p14="http://schemas.microsoft.com/office/powerpoint/2010/main" val="151200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436475" cy="6994525"/>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r>
              <a:rPr dirty="0">
                <a:solidFill>
                  <a:srgbClr val="FFFFFF"/>
                </a:solidFill>
              </a:rPr>
              <a:t>Microsoft Confidential</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6" name="Text Placeholder 5"/>
          <p:cNvSpPr>
            <a:spLocks noGrp="1"/>
          </p:cNvSpPr>
          <p:nvPr>
            <p:ph type="body" sz="quarter" idx="14" hasCustomPrompt="1"/>
          </p:nvPr>
        </p:nvSpPr>
        <p:spPr>
          <a:xfrm>
            <a:off x="4426015" y="3628286"/>
            <a:ext cx="2249424" cy="2249423"/>
          </a:xfrm>
          <a:solidFill>
            <a:schemeClr val="accent3"/>
          </a:solidFill>
        </p:spPr>
        <p:txBody>
          <a:bodyPr/>
          <a:lstStyle>
            <a:lvl1pPr marL="0" indent="0">
              <a:lnSpc>
                <a:spcPts val="3700"/>
              </a:lnSpc>
              <a:spcBef>
                <a:spcPts val="0"/>
              </a:spcBef>
              <a:buNone/>
              <a:defRPr sz="3199">
                <a:solidFill>
                  <a:schemeClr val="bg1"/>
                </a:solidFill>
              </a:defRPr>
            </a:lvl1pPr>
            <a:lvl2pPr marL="342874" indent="0">
              <a:buNone/>
              <a:defRPr sz="3199"/>
            </a:lvl2pPr>
            <a:lvl3pPr marL="571455" indent="0">
              <a:buNone/>
              <a:defRPr sz="3199"/>
            </a:lvl3pPr>
            <a:lvl4pPr marL="800037" indent="0">
              <a:buNone/>
              <a:defRPr sz="3199"/>
            </a:lvl4pPr>
            <a:lvl5pPr marL="1028618" indent="0">
              <a:buNone/>
              <a:defRPr sz="3199"/>
            </a:lvl5pPr>
          </a:lstStyle>
          <a:p>
            <a:pPr lvl="0"/>
            <a:r>
              <a:rPr lang="en-US"/>
              <a:t>Quote</a:t>
            </a:r>
          </a:p>
          <a:p>
            <a:pPr lvl="0"/>
            <a:r>
              <a:rPr lang="en-US"/>
              <a:t>statement</a:t>
            </a:r>
          </a:p>
          <a:p>
            <a:pPr lvl="0"/>
            <a:r>
              <a:rPr lang="en-US"/>
              <a:t>here</a:t>
            </a:r>
          </a:p>
        </p:txBody>
      </p:sp>
      <p:sp>
        <p:nvSpPr>
          <p:cNvPr id="20" name="Text Placeholder 5"/>
          <p:cNvSpPr>
            <a:spLocks noGrp="1"/>
          </p:cNvSpPr>
          <p:nvPr>
            <p:ph type="body" sz="quarter" idx="15" hasCustomPrompt="1"/>
          </p:nvPr>
        </p:nvSpPr>
        <p:spPr>
          <a:xfrm>
            <a:off x="6033081" y="723013"/>
            <a:ext cx="640080" cy="640081"/>
          </a:xfrm>
          <a:solidFill>
            <a:schemeClr val="accent3"/>
          </a:solidFill>
        </p:spPr>
        <p:txBody>
          <a:bodyPr anchor="ctr"/>
          <a:lstStyle>
            <a:lvl1pPr marL="0" indent="0">
              <a:lnSpc>
                <a:spcPts val="600"/>
              </a:lnSpc>
              <a:spcBef>
                <a:spcPts val="0"/>
              </a:spcBef>
              <a:buNone/>
              <a:defRPr sz="600">
                <a:solidFill>
                  <a:schemeClr val="bg1"/>
                </a:solidFill>
              </a:defRPr>
            </a:lvl1pPr>
            <a:lvl2pPr marL="342874" indent="0">
              <a:buNone/>
              <a:defRPr sz="3199"/>
            </a:lvl2pPr>
            <a:lvl3pPr marL="571455" indent="0">
              <a:buNone/>
              <a:defRPr sz="3199"/>
            </a:lvl3pPr>
            <a:lvl4pPr marL="800037" indent="0">
              <a:buNone/>
              <a:defRPr sz="3199"/>
            </a:lvl4pPr>
            <a:lvl5pPr marL="1028618" indent="0">
              <a:buNone/>
              <a:defRPr sz="3199"/>
            </a:lvl5pPr>
          </a:lstStyle>
          <a:p>
            <a:pPr lvl="0"/>
            <a:r>
              <a:rPr lang="en-US"/>
              <a:t> </a:t>
            </a:r>
          </a:p>
        </p:txBody>
      </p:sp>
      <p:sp>
        <p:nvSpPr>
          <p:cNvPr id="21" name="Text Placeholder 5"/>
          <p:cNvSpPr>
            <a:spLocks noGrp="1"/>
          </p:cNvSpPr>
          <p:nvPr>
            <p:ph type="body" sz="quarter" idx="16" hasCustomPrompt="1"/>
          </p:nvPr>
        </p:nvSpPr>
        <p:spPr>
          <a:xfrm>
            <a:off x="9418640" y="723013"/>
            <a:ext cx="640080" cy="640081"/>
          </a:xfrm>
          <a:solidFill>
            <a:schemeClr val="accent3"/>
          </a:solidFill>
        </p:spPr>
        <p:txBody>
          <a:bodyPr anchor="ctr"/>
          <a:lstStyle>
            <a:lvl1pPr marL="0" indent="0">
              <a:lnSpc>
                <a:spcPts val="600"/>
              </a:lnSpc>
              <a:spcBef>
                <a:spcPts val="0"/>
              </a:spcBef>
              <a:buNone/>
              <a:defRPr sz="600">
                <a:solidFill>
                  <a:schemeClr val="bg1"/>
                </a:solidFill>
              </a:defRPr>
            </a:lvl1pPr>
            <a:lvl2pPr marL="342874" indent="0">
              <a:buNone/>
              <a:defRPr sz="3199"/>
            </a:lvl2pPr>
            <a:lvl3pPr marL="571455" indent="0">
              <a:buNone/>
              <a:defRPr sz="3199"/>
            </a:lvl3pPr>
            <a:lvl4pPr marL="800037" indent="0">
              <a:buNone/>
              <a:defRPr sz="3199"/>
            </a:lvl4pPr>
            <a:lvl5pPr marL="1028618" indent="0">
              <a:buNone/>
              <a:defRPr sz="3199"/>
            </a:lvl5pPr>
          </a:lstStyle>
          <a:p>
            <a:pPr lvl="0"/>
            <a:r>
              <a:rPr lang="en-US"/>
              <a:t> </a:t>
            </a:r>
          </a:p>
        </p:txBody>
      </p:sp>
      <p:sp>
        <p:nvSpPr>
          <p:cNvPr id="22" name="Text Placeholder 5"/>
          <p:cNvSpPr>
            <a:spLocks noGrp="1"/>
          </p:cNvSpPr>
          <p:nvPr>
            <p:ph type="body" sz="quarter" idx="17" hasCustomPrompt="1"/>
          </p:nvPr>
        </p:nvSpPr>
        <p:spPr>
          <a:xfrm>
            <a:off x="9418640" y="3631833"/>
            <a:ext cx="640080" cy="640081"/>
          </a:xfrm>
          <a:solidFill>
            <a:schemeClr val="accent3"/>
          </a:solidFill>
        </p:spPr>
        <p:txBody>
          <a:bodyPr anchor="ctr"/>
          <a:lstStyle>
            <a:lvl1pPr marL="0" indent="0">
              <a:lnSpc>
                <a:spcPts val="600"/>
              </a:lnSpc>
              <a:spcBef>
                <a:spcPts val="0"/>
              </a:spcBef>
              <a:buNone/>
              <a:defRPr sz="600">
                <a:solidFill>
                  <a:schemeClr val="bg1"/>
                </a:solidFill>
              </a:defRPr>
            </a:lvl1pPr>
            <a:lvl2pPr marL="342874" indent="0">
              <a:buNone/>
              <a:defRPr sz="3199"/>
            </a:lvl2pPr>
            <a:lvl3pPr marL="571455" indent="0">
              <a:buNone/>
              <a:defRPr sz="3199"/>
            </a:lvl3pPr>
            <a:lvl4pPr marL="800037" indent="0">
              <a:buNone/>
              <a:defRPr sz="3199"/>
            </a:lvl4pPr>
            <a:lvl5pPr marL="1028618" indent="0">
              <a:buNone/>
              <a:defRPr sz="3199"/>
            </a:lvl5pPr>
          </a:lstStyle>
          <a:p>
            <a:pPr lvl="0"/>
            <a:r>
              <a:rPr lang="en-US"/>
              <a:t> </a:t>
            </a:r>
          </a:p>
        </p:txBody>
      </p:sp>
    </p:spTree>
    <p:extLst>
      <p:ext uri="{BB962C8B-B14F-4D97-AF65-F5344CB8AC3E}">
        <p14:creationId xmlns:p14="http://schemas.microsoft.com/office/powerpoint/2010/main" val="646650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4"/>
            <a:ext cx="9143999" cy="3384866"/>
          </a:xfrm>
        </p:spPr>
        <p:txBody>
          <a:bodyPr lIns="146304" tIns="91440" rIns="146304" bIns="91440"/>
          <a:lstStyle>
            <a:lvl1pPr>
              <a:lnSpc>
                <a:spcPts val="6299"/>
              </a:lnSpc>
              <a:defRPr sz="5800" baseline="0">
                <a:solidFill>
                  <a:schemeClr val="accent2"/>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600" baseline="0"/>
            </a:lvl1pPr>
            <a:lvl2pPr marL="0" indent="0">
              <a:lnSpc>
                <a:spcPts val="1800"/>
              </a:lnSpc>
              <a:spcBef>
                <a:spcPts val="1199"/>
              </a:spcBef>
              <a:buNone/>
              <a:defRPr sz="1600"/>
            </a:lvl2pPr>
            <a:lvl3pPr marL="0" indent="0">
              <a:lnSpc>
                <a:spcPts val="1800"/>
              </a:lnSpc>
              <a:spcBef>
                <a:spcPts val="1199"/>
              </a:spcBef>
              <a:buNone/>
              <a:defRPr sz="1600"/>
            </a:lvl3pPr>
            <a:lvl4pPr marL="0" indent="0">
              <a:lnSpc>
                <a:spcPts val="1800"/>
              </a:lnSpc>
              <a:spcBef>
                <a:spcPts val="1199"/>
              </a:spcBef>
              <a:buNone/>
              <a:defRPr sz="1600"/>
            </a:lvl4pPr>
            <a:lvl5pPr marL="0" indent="0">
              <a:lnSpc>
                <a:spcPts val="1800"/>
              </a:lnSpc>
              <a:spcBef>
                <a:spcPts val="1199"/>
              </a:spcBef>
              <a:buNone/>
              <a:defRPr sz="1600"/>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8725977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635" y="2965618"/>
            <a:ext cx="12435840" cy="3653682"/>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4"/>
            <a:ext cx="9143999" cy="3384866"/>
          </a:xfrm>
        </p:spPr>
        <p:txBody>
          <a:bodyPr lIns="146304" tIns="91440" rIns="146304" bIns="91440"/>
          <a:lstStyle>
            <a:lvl1pPr>
              <a:lnSpc>
                <a:spcPts val="6299"/>
              </a:lnSpc>
              <a:defRPr sz="5800"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600" baseline="0">
                <a:solidFill>
                  <a:schemeClr val="bg1"/>
                </a:solidFill>
              </a:defRPr>
            </a:lvl1pPr>
            <a:lvl2pPr marL="0" indent="0">
              <a:lnSpc>
                <a:spcPts val="1800"/>
              </a:lnSpc>
              <a:spcBef>
                <a:spcPts val="1199"/>
              </a:spcBef>
              <a:buNone/>
              <a:defRPr sz="1600"/>
            </a:lvl2pPr>
            <a:lvl3pPr marL="0" indent="0">
              <a:lnSpc>
                <a:spcPts val="1800"/>
              </a:lnSpc>
              <a:spcBef>
                <a:spcPts val="1199"/>
              </a:spcBef>
              <a:buNone/>
              <a:defRPr sz="1600"/>
            </a:lvl3pPr>
            <a:lvl4pPr marL="0" indent="0">
              <a:lnSpc>
                <a:spcPts val="1800"/>
              </a:lnSpc>
              <a:spcBef>
                <a:spcPts val="1199"/>
              </a:spcBef>
              <a:buNone/>
              <a:defRPr sz="1600"/>
            </a:lvl4pPr>
            <a:lvl5pPr marL="0" indent="0">
              <a:lnSpc>
                <a:spcPts val="1800"/>
              </a:lnSpc>
              <a:spcBef>
                <a:spcPts val="1199"/>
              </a:spcBef>
              <a:buNone/>
              <a:defRPr sz="1600"/>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75853706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4"/>
            <a:ext cx="9143999" cy="3384866"/>
          </a:xfrm>
        </p:spPr>
        <p:txBody>
          <a:bodyPr lIns="146304" tIns="91440" rIns="146304" bIns="91440"/>
          <a:lstStyle>
            <a:lvl1pPr>
              <a:lnSpc>
                <a:spcPts val="6299"/>
              </a:lnSpc>
              <a:defRPr sz="5800"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600" baseline="0">
                <a:solidFill>
                  <a:schemeClr val="bg1"/>
                </a:solidFill>
              </a:defRPr>
            </a:lvl1pPr>
            <a:lvl2pPr marL="0" indent="0">
              <a:lnSpc>
                <a:spcPts val="1800"/>
              </a:lnSpc>
              <a:spcBef>
                <a:spcPts val="1199"/>
              </a:spcBef>
              <a:buNone/>
              <a:defRPr sz="1600"/>
            </a:lvl2pPr>
            <a:lvl3pPr marL="0" indent="0">
              <a:lnSpc>
                <a:spcPts val="1800"/>
              </a:lnSpc>
              <a:spcBef>
                <a:spcPts val="1199"/>
              </a:spcBef>
              <a:buNone/>
              <a:defRPr sz="1600"/>
            </a:lvl3pPr>
            <a:lvl4pPr marL="0" indent="0">
              <a:lnSpc>
                <a:spcPts val="1800"/>
              </a:lnSpc>
              <a:spcBef>
                <a:spcPts val="1199"/>
              </a:spcBef>
              <a:buNone/>
              <a:defRPr sz="1600"/>
            </a:lvl4pPr>
            <a:lvl5pPr marL="0" indent="0">
              <a:lnSpc>
                <a:spcPts val="1800"/>
              </a:lnSpc>
              <a:spcBef>
                <a:spcPts val="1199"/>
              </a:spcBef>
              <a:buNone/>
              <a:defRPr sz="1600"/>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84797149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4"/>
            <a:ext cx="9143999" cy="1828800"/>
          </a:xfrm>
        </p:spPr>
        <p:txBody>
          <a:bodyPr lIns="146304" tIns="91440" rIns="146304" bIns="91440"/>
          <a:lstStyle>
            <a:lvl1pPr>
              <a:lnSpc>
                <a:spcPts val="6299"/>
              </a:lnSpc>
              <a:defRPr sz="5800" baseline="0">
                <a:solidFill>
                  <a:schemeClr val="accent2"/>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74637" y="2857190"/>
            <a:ext cx="7670052" cy="3474397"/>
          </a:xfrm>
        </p:spPr>
        <p:txBody>
          <a:bodyPr/>
          <a:lstStyle>
            <a:lvl1pPr marL="0" indent="0">
              <a:lnSpc>
                <a:spcPts val="2600"/>
              </a:lnSpc>
              <a:spcBef>
                <a:spcPts val="3000"/>
              </a:spcBef>
              <a:buNone/>
              <a:defRPr sz="2400" baseline="0">
                <a:latin typeface="+mn-lt"/>
              </a:defRPr>
            </a:lvl1pPr>
            <a:lvl2pPr marL="0" indent="0">
              <a:lnSpc>
                <a:spcPts val="1800"/>
              </a:lnSpc>
              <a:spcBef>
                <a:spcPts val="1199"/>
              </a:spcBef>
              <a:buNone/>
              <a:defRPr sz="1600"/>
            </a:lvl2pPr>
            <a:lvl3pPr marL="0" indent="0">
              <a:lnSpc>
                <a:spcPts val="1800"/>
              </a:lnSpc>
              <a:spcBef>
                <a:spcPts val="1199"/>
              </a:spcBef>
              <a:buNone/>
              <a:defRPr sz="1600"/>
            </a:lvl3pPr>
            <a:lvl4pPr marL="0" indent="0">
              <a:lnSpc>
                <a:spcPts val="1800"/>
              </a:lnSpc>
              <a:spcBef>
                <a:spcPts val="1199"/>
              </a:spcBef>
              <a:buNone/>
              <a:defRPr sz="1600"/>
            </a:lvl4pPr>
            <a:lvl5pPr marL="0" indent="0">
              <a:lnSpc>
                <a:spcPts val="1800"/>
              </a:lnSpc>
              <a:spcBef>
                <a:spcPts val="1199"/>
              </a:spcBef>
              <a:buNone/>
              <a:defRPr sz="1600"/>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50271534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4"/>
            <a:ext cx="9143999" cy="1828800"/>
          </a:xfrm>
        </p:spPr>
        <p:txBody>
          <a:bodyPr lIns="146304" tIns="91440" rIns="146304" bIns="91440"/>
          <a:lstStyle>
            <a:lvl1pPr>
              <a:lnSpc>
                <a:spcPts val="6299"/>
              </a:lnSpc>
              <a:defRPr sz="5800"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74637" y="2857190"/>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199"/>
              </a:spcBef>
              <a:buNone/>
              <a:defRPr sz="1600"/>
            </a:lvl2pPr>
            <a:lvl3pPr marL="0" indent="0">
              <a:lnSpc>
                <a:spcPts val="1800"/>
              </a:lnSpc>
              <a:spcBef>
                <a:spcPts val="1199"/>
              </a:spcBef>
              <a:buNone/>
              <a:defRPr sz="1600"/>
            </a:lvl3pPr>
            <a:lvl4pPr marL="0" indent="0">
              <a:lnSpc>
                <a:spcPts val="1800"/>
              </a:lnSpc>
              <a:spcBef>
                <a:spcPts val="1199"/>
              </a:spcBef>
              <a:buNone/>
              <a:defRPr sz="1600"/>
            </a:lvl4pPr>
            <a:lvl5pPr marL="0" indent="0">
              <a:lnSpc>
                <a:spcPts val="1800"/>
              </a:lnSpc>
              <a:spcBef>
                <a:spcPts val="1199"/>
              </a:spcBef>
              <a:buNone/>
              <a:defRPr sz="1600"/>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89425444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4"/>
            <a:ext cx="9143999" cy="1828800"/>
          </a:xfrm>
        </p:spPr>
        <p:txBody>
          <a:bodyPr lIns="146304" tIns="91440" rIns="146304" bIns="91440"/>
          <a:lstStyle>
            <a:lvl1pPr>
              <a:lnSpc>
                <a:spcPts val="6299"/>
              </a:lnSpc>
              <a:defRPr sz="5800"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7" name="Text Placeholder 6"/>
          <p:cNvSpPr>
            <a:spLocks noGrp="1"/>
          </p:cNvSpPr>
          <p:nvPr>
            <p:ph type="body" sz="quarter" idx="12" hasCustomPrompt="1"/>
          </p:nvPr>
        </p:nvSpPr>
        <p:spPr>
          <a:xfrm>
            <a:off x="274637" y="2857190"/>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199"/>
              </a:spcBef>
              <a:buNone/>
              <a:defRPr sz="1600"/>
            </a:lvl2pPr>
            <a:lvl3pPr marL="0" indent="0">
              <a:lnSpc>
                <a:spcPts val="1800"/>
              </a:lnSpc>
              <a:spcBef>
                <a:spcPts val="1199"/>
              </a:spcBef>
              <a:buNone/>
              <a:defRPr sz="1600"/>
            </a:lvl3pPr>
            <a:lvl4pPr marL="0" indent="0">
              <a:lnSpc>
                <a:spcPts val="1800"/>
              </a:lnSpc>
              <a:spcBef>
                <a:spcPts val="1199"/>
              </a:spcBef>
              <a:buNone/>
              <a:defRPr sz="1600"/>
            </a:lvl4pPr>
            <a:lvl5pPr marL="0" indent="0">
              <a:lnSpc>
                <a:spcPts val="1800"/>
              </a:lnSpc>
              <a:spcBef>
                <a:spcPts val="1199"/>
              </a:spcBef>
              <a:buNone/>
              <a:defRPr sz="1600"/>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78408158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5"/>
            <a:ext cx="9143999" cy="1097302"/>
          </a:xfrm>
        </p:spPr>
        <p:txBody>
          <a:bodyPr lIns="146304" tIns="91440" rIns="146304" bIns="91440"/>
          <a:lstStyle>
            <a:lvl1pPr>
              <a:lnSpc>
                <a:spcPts val="6299"/>
              </a:lnSpc>
              <a:defRPr sz="5800"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8" name="Text Placeholder 7"/>
          <p:cNvSpPr>
            <a:spLocks noGrp="1"/>
          </p:cNvSpPr>
          <p:nvPr>
            <p:ph type="body" sz="quarter" idx="13" hasCustomPrompt="1"/>
          </p:nvPr>
        </p:nvSpPr>
        <p:spPr>
          <a:xfrm>
            <a:off x="274638" y="2125664"/>
            <a:ext cx="9144000" cy="4082870"/>
          </a:xfrm>
        </p:spPr>
        <p:txBody>
          <a:bodyPr/>
          <a:lstStyle>
            <a:lvl1pPr marL="233345" indent="-233345">
              <a:spcBef>
                <a:spcPts val="1199"/>
              </a:spcBef>
              <a:defRPr sz="2600">
                <a:latin typeface="+mn-lt"/>
              </a:defRPr>
            </a:lvl1pPr>
            <a:lvl2pPr marL="690508" indent="-233345">
              <a:spcBef>
                <a:spcPts val="1199"/>
              </a:spcBef>
              <a:buSzPct val="100000"/>
              <a:buFont typeface="Segoe UI" pitchFamily="34" charset="0"/>
              <a:buChar char="‐"/>
              <a:defRPr/>
            </a:lvl2pPr>
            <a:lvl3pPr marL="1147672" indent="-233345">
              <a:spcBef>
                <a:spcPts val="1199"/>
              </a:spcBef>
              <a:buFont typeface="Wingdings" pitchFamily="2" charset="2"/>
              <a:buChar char="§"/>
              <a:defRPr/>
            </a:lvl3pPr>
            <a:lvl4pPr marL="1600073" indent="-342874">
              <a:spcBef>
                <a:spcPts val="1199"/>
              </a:spcBef>
              <a:buFont typeface="+mj-lt"/>
              <a:buAutoNum type="arabicPeriod"/>
              <a:defRPr/>
            </a:lvl4pPr>
            <a:lvl5pPr marL="1946120" indent="-342874">
              <a:spcBef>
                <a:spcPts val="1199"/>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87495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5964865" cy="6994525"/>
          </a:xfrm>
          <a:prstGeom prst="rect">
            <a:avLst/>
          </a:prstGeom>
        </p:spPr>
      </p:pic>
      <p:sp>
        <p:nvSpPr>
          <p:cNvPr id="9" name="Rectangle 8"/>
          <p:cNvSpPr/>
          <p:nvPr userDrawn="1"/>
        </p:nvSpPr>
        <p:spPr bwMode="auto">
          <a:xfrm>
            <a:off x="4891620" y="1"/>
            <a:ext cx="2011658" cy="6994525"/>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9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761038" y="1028411"/>
            <a:ext cx="6409624" cy="5303461"/>
          </a:xfrm>
        </p:spPr>
        <p:txBody>
          <a:bodyPr/>
          <a:lstStyle>
            <a:lvl1pPr marL="0" indent="0">
              <a:lnSpc>
                <a:spcPts val="3399"/>
              </a:lnSpc>
              <a:spcBef>
                <a:spcPts val="3599"/>
              </a:spcBef>
              <a:buNone/>
              <a:defRPr sz="3000" baseline="0">
                <a:solidFill>
                  <a:schemeClr val="tx2"/>
                </a:solidFill>
                <a:latin typeface="+mj-lt"/>
              </a:defRPr>
            </a:lvl1pPr>
            <a:lvl2pPr marL="0" indent="0">
              <a:lnSpc>
                <a:spcPts val="1800"/>
              </a:lnSpc>
              <a:spcBef>
                <a:spcPts val="1199"/>
              </a:spcBef>
              <a:buNone/>
              <a:defRPr sz="1600"/>
            </a:lvl2pPr>
            <a:lvl3pPr marL="0" indent="0">
              <a:lnSpc>
                <a:spcPts val="1800"/>
              </a:lnSpc>
              <a:spcBef>
                <a:spcPts val="1199"/>
              </a:spcBef>
              <a:buNone/>
              <a:defRPr sz="1600"/>
            </a:lvl3pPr>
            <a:lvl4pPr marL="0" indent="0">
              <a:lnSpc>
                <a:spcPts val="1800"/>
              </a:lnSpc>
              <a:spcBef>
                <a:spcPts val="1199"/>
              </a:spcBef>
              <a:buNone/>
              <a:defRPr sz="1600"/>
            </a:lvl4pPr>
            <a:lvl5pPr marL="0" indent="0">
              <a:lnSpc>
                <a:spcPts val="1800"/>
              </a:lnSpc>
              <a:spcBef>
                <a:spcPts val="1199"/>
              </a:spcBef>
              <a:buNone/>
              <a:defRPr sz="1600"/>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Tree>
    <p:extLst>
      <p:ext uri="{BB962C8B-B14F-4D97-AF65-F5344CB8AC3E}">
        <p14:creationId xmlns:p14="http://schemas.microsoft.com/office/powerpoint/2010/main" val="15566857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2" y="264965"/>
            <a:ext cx="9143999" cy="1097302"/>
          </a:xfrm>
        </p:spPr>
        <p:txBody>
          <a:bodyPr lIns="146304" tIns="91440" rIns="146304" bIns="91440"/>
          <a:lstStyle>
            <a:lvl1pPr>
              <a:lnSpc>
                <a:spcPts val="6299"/>
              </a:lnSpc>
              <a:defRPr sz="5800"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305494823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dirty="0">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dirty="0">
              <a:solidFill>
                <a:srgbClr val="505050"/>
              </a:solidFill>
            </a:endParaRPr>
          </a:p>
        </p:txBody>
      </p:sp>
      <p:sp>
        <p:nvSpPr>
          <p:cNvPr id="8" name="Text Placeholder 4"/>
          <p:cNvSpPr>
            <a:spLocks noGrp="1"/>
          </p:cNvSpPr>
          <p:nvPr>
            <p:ph type="body" sz="quarter" idx="11"/>
          </p:nvPr>
        </p:nvSpPr>
        <p:spPr>
          <a:xfrm>
            <a:off x="274642" y="355513"/>
            <a:ext cx="6400799" cy="629914"/>
          </a:xfrm>
        </p:spPr>
        <p:txBody>
          <a:bodyPr lIns="146304" tIns="109728" rIns="146304" bIns="109728" anchor="t" anchorCtr="0"/>
          <a:lstStyle>
            <a:lvl1pPr marL="0" indent="0">
              <a:lnSpc>
                <a:spcPts val="3599"/>
              </a:lnSpc>
              <a:buFontTx/>
              <a:buNone/>
              <a:defRPr sz="3599">
                <a:solidFill>
                  <a:schemeClr val="tx2"/>
                </a:solidFill>
                <a:latin typeface="+mj-lt"/>
              </a:defRPr>
            </a:lvl1pPr>
            <a:lvl2pPr marL="342839" indent="0">
              <a:buFontTx/>
              <a:buNone/>
              <a:defRPr sz="3599">
                <a:latin typeface="Segoe Pro Light"/>
              </a:defRPr>
            </a:lvl2pPr>
            <a:lvl3pPr marL="571399" indent="0">
              <a:buFontTx/>
              <a:buNone/>
              <a:defRPr sz="3599">
                <a:latin typeface="Segoe Pro Light"/>
              </a:defRPr>
            </a:lvl3pPr>
            <a:lvl4pPr marL="799959" indent="0">
              <a:buFontTx/>
              <a:buNone/>
              <a:defRPr sz="3599">
                <a:latin typeface="Segoe Pro Light"/>
              </a:defRPr>
            </a:lvl4pPr>
            <a:lvl5pPr marL="1028516" indent="0">
              <a:buFontTx/>
              <a:buNone/>
              <a:defRPr sz="359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74639" y="2125663"/>
            <a:ext cx="3200429" cy="2743200"/>
          </a:xfrm>
        </p:spPr>
        <p:txBody>
          <a:bodyPr/>
          <a:lstStyle>
            <a:lvl1pPr marL="0" indent="0">
              <a:lnSpc>
                <a:spcPct val="100000"/>
              </a:lnSpc>
              <a:spcBef>
                <a:spcPts val="0"/>
              </a:spcBef>
              <a:spcAft>
                <a:spcPts val="3000"/>
              </a:spcAft>
              <a:buNone/>
              <a:defRPr sz="1800">
                <a:latin typeface="+mn-lt"/>
              </a:defRPr>
            </a:lvl1pPr>
            <a:lvl2pPr marL="3175" indent="0">
              <a:lnSpc>
                <a:spcPts val="1449"/>
              </a:lnSpc>
              <a:spcBef>
                <a:spcPts val="0"/>
              </a:spcBef>
              <a:spcAft>
                <a:spcPts val="1199"/>
              </a:spcAft>
              <a:buNone/>
              <a:defRPr sz="1300"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9260122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5"/>
          </a:xfrm>
        </p:spPr>
        <p:txBody>
          <a:bodyPr/>
          <a:lstStyle>
            <a:lvl1pPr marL="0" indent="0">
              <a:buNone/>
              <a:defRPr>
                <a:solidFill>
                  <a:srgbClr val="505050"/>
                </a:solidFill>
              </a:defRPr>
            </a:lvl1pPr>
          </a:lstStyle>
          <a:p>
            <a:r>
              <a:rPr lang="en-US" dirty="0"/>
              <a:t>Click icon to add picture</a:t>
            </a:r>
          </a:p>
        </p:txBody>
      </p:sp>
      <p:sp>
        <p:nvSpPr>
          <p:cNvPr id="2" name="Footer Placeholder 1"/>
          <p:cNvSpPr>
            <a:spLocks noGrp="1"/>
          </p:cNvSpPr>
          <p:nvPr>
            <p:ph type="ftr" sz="quarter" idx="12"/>
          </p:nvPr>
        </p:nvSpPr>
        <p:spPr/>
        <p:txBody>
          <a:bodyPr/>
          <a:lstStyle/>
          <a:p>
            <a:r>
              <a:rPr dirty="0">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dirty="0">
              <a:solidFill>
                <a:srgbClr val="505050"/>
              </a:solidFill>
            </a:endParaRPr>
          </a:p>
        </p:txBody>
      </p:sp>
      <p:sp>
        <p:nvSpPr>
          <p:cNvPr id="9" name="Text Placeholder 8"/>
          <p:cNvSpPr>
            <a:spLocks noGrp="1"/>
          </p:cNvSpPr>
          <p:nvPr>
            <p:ph type="body" sz="quarter" idx="14"/>
          </p:nvPr>
        </p:nvSpPr>
        <p:spPr>
          <a:xfrm>
            <a:off x="274639" y="1242536"/>
            <a:ext cx="5029200" cy="5029200"/>
          </a:xfrm>
        </p:spPr>
        <p:txBody>
          <a:bodyPr lIns="146304" tIns="91440" rIns="146304" bIns="91440"/>
          <a:lstStyle>
            <a:lvl1pPr marL="0" indent="0">
              <a:lnSpc>
                <a:spcPts val="2901"/>
              </a:lnSpc>
              <a:spcBef>
                <a:spcPts val="0"/>
              </a:spcBef>
              <a:spcAft>
                <a:spcPts val="2400"/>
              </a:spcAft>
              <a:buNone/>
              <a:defRPr lang="en-US" sz="2400" kern="1200" spc="0" baseline="0">
                <a:solidFill>
                  <a:schemeClr val="bg1"/>
                </a:solidFill>
                <a:latin typeface="+mj-lt"/>
                <a:ea typeface="+mn-ea"/>
                <a:cs typeface="+mn-cs"/>
              </a:defRPr>
            </a:lvl1pPr>
            <a:lvl2pPr marL="342874" indent="0">
              <a:buNone/>
              <a:defRPr/>
            </a:lvl2pPr>
            <a:lvl3pPr marL="571455" indent="0">
              <a:buNone/>
              <a:defRPr/>
            </a:lvl3pPr>
            <a:lvl4pPr marL="800037" indent="0">
              <a:buNone/>
              <a:defRPr/>
            </a:lvl4pPr>
            <a:lvl5pPr marL="1028618" indent="0">
              <a:buNone/>
              <a:defRPr/>
            </a:lvl5pPr>
          </a:lstStyle>
          <a:p>
            <a:pPr marL="0" marR="0" lvl="0" indent="0" algn="l" defTabSz="932668"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66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66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66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668"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22972893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dirty="0">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dirty="0">
              <a:solidFill>
                <a:srgbClr val="505050"/>
              </a:solidFill>
            </a:endParaRPr>
          </a:p>
        </p:txBody>
      </p:sp>
      <p:sp>
        <p:nvSpPr>
          <p:cNvPr id="9" name="Text Placeholder 4"/>
          <p:cNvSpPr>
            <a:spLocks noGrp="1"/>
          </p:cNvSpPr>
          <p:nvPr>
            <p:ph type="body" sz="quarter" idx="10"/>
          </p:nvPr>
        </p:nvSpPr>
        <p:spPr>
          <a:xfrm>
            <a:off x="274819" y="375660"/>
            <a:ext cx="6400615"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39" indent="0">
              <a:buFontTx/>
              <a:buNone/>
              <a:defRPr sz="2400">
                <a:latin typeface="Segoe Pro Light"/>
              </a:defRPr>
            </a:lvl2pPr>
            <a:lvl3pPr marL="571399" indent="0">
              <a:buFontTx/>
              <a:buNone/>
              <a:defRPr sz="2400">
                <a:latin typeface="Segoe Pro Light"/>
              </a:defRPr>
            </a:lvl3pPr>
            <a:lvl4pPr marL="799959" indent="0">
              <a:buFontTx/>
              <a:buNone/>
              <a:defRPr sz="2400">
                <a:latin typeface="Segoe Pro Light"/>
              </a:defRPr>
            </a:lvl4pPr>
            <a:lvl5pPr marL="1028516" indent="0">
              <a:buFontTx/>
              <a:buNone/>
              <a:defRPr sz="2400">
                <a:latin typeface="Segoe Pro Light"/>
              </a:defRPr>
            </a:lvl5pPr>
          </a:lstStyle>
          <a:p>
            <a:pPr lvl="0"/>
            <a:r>
              <a:rPr lang="en-US"/>
              <a:t>Click to edit Master text styles</a:t>
            </a:r>
          </a:p>
        </p:txBody>
      </p:sp>
    </p:spTree>
    <p:extLst>
      <p:ext uri="{BB962C8B-B14F-4D97-AF65-F5344CB8AC3E}">
        <p14:creationId xmlns:p14="http://schemas.microsoft.com/office/powerpoint/2010/main" val="7323434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9557" y="1499853"/>
            <a:ext cx="8244658" cy="677108"/>
          </a:xfrm>
        </p:spPr>
        <p:txBody>
          <a:bodyPr lIns="146304" tIns="91440" rIns="146304" bIns="91440"/>
          <a:lstStyle>
            <a:lvl1pPr marL="0" indent="0">
              <a:lnSpc>
                <a:spcPct val="90000"/>
              </a:lnSpc>
              <a:buFontTx/>
              <a:buNone/>
              <a:defRPr sz="4801">
                <a:solidFill>
                  <a:schemeClr val="tx2"/>
                </a:solidFill>
                <a:latin typeface="+mj-lt"/>
              </a:defRPr>
            </a:lvl1pPr>
            <a:lvl2pPr marL="342839" indent="0">
              <a:buFontTx/>
              <a:buNone/>
              <a:defRPr sz="3599">
                <a:latin typeface="Segoe Pro Light"/>
              </a:defRPr>
            </a:lvl2pPr>
            <a:lvl3pPr marL="571399" indent="0">
              <a:buFontTx/>
              <a:buNone/>
              <a:defRPr sz="3599">
                <a:latin typeface="Segoe Pro Light"/>
              </a:defRPr>
            </a:lvl3pPr>
            <a:lvl4pPr marL="799959" indent="0">
              <a:buFontTx/>
              <a:buNone/>
              <a:defRPr sz="3599">
                <a:latin typeface="Segoe Pro Light"/>
              </a:defRPr>
            </a:lvl4pPr>
            <a:lvl5pPr marL="1028516" indent="0">
              <a:buFontTx/>
              <a:buNone/>
              <a:defRPr sz="359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r>
              <a:rPr dirty="0">
                <a:solidFill>
                  <a:srgbClr val="505050"/>
                </a:solidFill>
              </a:rPr>
              <a:t>Microsoft Confidential</a:t>
            </a: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dirty="0">
              <a:solidFill>
                <a:srgbClr val="505050"/>
              </a:solidFill>
            </a:endParaRPr>
          </a:p>
        </p:txBody>
      </p:sp>
      <p:sp>
        <p:nvSpPr>
          <p:cNvPr id="10" name="Text Placeholder 4"/>
          <p:cNvSpPr>
            <a:spLocks noGrp="1"/>
          </p:cNvSpPr>
          <p:nvPr>
            <p:ph type="body" sz="quarter" idx="10"/>
          </p:nvPr>
        </p:nvSpPr>
        <p:spPr>
          <a:xfrm>
            <a:off x="274819" y="375660"/>
            <a:ext cx="6400615"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39" indent="0">
              <a:buFontTx/>
              <a:buNone/>
              <a:defRPr sz="2400">
                <a:latin typeface="Segoe Pro Light"/>
              </a:defRPr>
            </a:lvl2pPr>
            <a:lvl3pPr marL="571399" indent="0">
              <a:buFontTx/>
              <a:buNone/>
              <a:defRPr sz="2400">
                <a:latin typeface="Segoe Pro Light"/>
              </a:defRPr>
            </a:lvl3pPr>
            <a:lvl4pPr marL="799959" indent="0">
              <a:buFontTx/>
              <a:buNone/>
              <a:defRPr sz="2400">
                <a:latin typeface="Segoe Pro Light"/>
              </a:defRPr>
            </a:lvl4pPr>
            <a:lvl5pPr marL="1028516" indent="0">
              <a:buFontTx/>
              <a:buNone/>
              <a:defRPr sz="2400">
                <a:latin typeface="Segoe Pro Light"/>
              </a:defRPr>
            </a:lvl5pPr>
          </a:lstStyle>
          <a:p>
            <a:pPr lvl="0"/>
            <a:r>
              <a:rPr lang="en-US"/>
              <a:t>Click to edit Master text styles</a:t>
            </a:r>
          </a:p>
        </p:txBody>
      </p:sp>
    </p:spTree>
    <p:extLst>
      <p:ext uri="{BB962C8B-B14F-4D97-AF65-F5344CB8AC3E}">
        <p14:creationId xmlns:p14="http://schemas.microsoft.com/office/powerpoint/2010/main" val="297180664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8 Categories">
    <p:spTree>
      <p:nvGrpSpPr>
        <p:cNvPr id="1" name=""/>
        <p:cNvGrpSpPr/>
        <p:nvPr/>
      </p:nvGrpSpPr>
      <p:grpSpPr>
        <a:xfrm>
          <a:off x="0" y="0"/>
          <a:ext cx="0" cy="0"/>
          <a:chOff x="0" y="0"/>
          <a:chExt cx="0" cy="0"/>
        </a:xfrm>
      </p:grpSpPr>
      <p:sp>
        <p:nvSpPr>
          <p:cNvPr id="2" name="Text Placeholder 4"/>
          <p:cNvSpPr>
            <a:spLocks noGrp="1"/>
          </p:cNvSpPr>
          <p:nvPr>
            <p:ph type="body" sz="quarter" idx="10"/>
          </p:nvPr>
        </p:nvSpPr>
        <p:spPr>
          <a:xfrm>
            <a:off x="274824" y="375660"/>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39" indent="0">
              <a:buFontTx/>
              <a:buNone/>
              <a:defRPr sz="2400">
                <a:latin typeface="Segoe Pro Light"/>
              </a:defRPr>
            </a:lvl2pPr>
            <a:lvl3pPr marL="571399" indent="0">
              <a:buFontTx/>
              <a:buNone/>
              <a:defRPr sz="2400">
                <a:latin typeface="Segoe Pro Light"/>
              </a:defRPr>
            </a:lvl3pPr>
            <a:lvl4pPr marL="799959" indent="0">
              <a:buFontTx/>
              <a:buNone/>
              <a:defRPr sz="2400">
                <a:latin typeface="Segoe Pro Light"/>
              </a:defRPr>
            </a:lvl4pPr>
            <a:lvl5pPr marL="1028516" indent="0">
              <a:buFontTx/>
              <a:buNone/>
              <a:defRPr sz="2400">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823336" y="1091909"/>
            <a:ext cx="2743201" cy="2743200"/>
          </a:xfrm>
        </p:spPr>
        <p:txBody>
          <a:bodyPr lIns="146304" tIns="91440" rIns="146304" bIns="91440">
            <a:noAutofit/>
          </a:bodyPr>
          <a:lstStyle>
            <a:lvl1pPr marL="0" indent="0">
              <a:buFontTx/>
              <a:buNone/>
              <a:defRPr sz="2400">
                <a:solidFill>
                  <a:schemeClr val="tx2"/>
                </a:solidFill>
                <a:latin typeface="+mj-lt"/>
              </a:defRPr>
            </a:lvl1pPr>
            <a:lvl2pPr marL="342839" indent="0">
              <a:buFontTx/>
              <a:buNone/>
              <a:defRPr/>
            </a:lvl2pPr>
            <a:lvl3pPr marL="571399" indent="0">
              <a:buFontTx/>
              <a:buNone/>
              <a:defRPr/>
            </a:lvl3pPr>
            <a:lvl4pPr marL="799959" indent="0">
              <a:buFontTx/>
              <a:buNone/>
              <a:defRPr/>
            </a:lvl4pPr>
            <a:lvl5pPr marL="1028516"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688545" y="1091909"/>
            <a:ext cx="2742915" cy="2743200"/>
          </a:xfrm>
        </p:spPr>
        <p:txBody>
          <a:bodyPr lIns="146304" tIns="91440" rIns="146304" bIns="91440">
            <a:noAutofit/>
          </a:bodyPr>
          <a:lstStyle>
            <a:lvl1pPr marL="0" indent="0">
              <a:buFontTx/>
              <a:buNone/>
              <a:defRPr sz="2400">
                <a:solidFill>
                  <a:schemeClr val="tx2"/>
                </a:solidFill>
                <a:latin typeface="+mj-lt"/>
              </a:defRPr>
            </a:lvl1pPr>
            <a:lvl2pPr marL="342839" indent="0">
              <a:buFontTx/>
              <a:buNone/>
              <a:defRPr/>
            </a:lvl2pPr>
            <a:lvl3pPr marL="571399" indent="0">
              <a:buFontTx/>
              <a:buNone/>
              <a:defRPr/>
            </a:lvl3pPr>
            <a:lvl4pPr marL="799959" indent="0">
              <a:buFontTx/>
              <a:buNone/>
              <a:defRPr/>
            </a:lvl4pPr>
            <a:lvl5pPr marL="1028516"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553464" y="1091909"/>
            <a:ext cx="2742915" cy="2743200"/>
          </a:xfrm>
        </p:spPr>
        <p:txBody>
          <a:bodyPr lIns="146304" tIns="91440" rIns="146304" bIns="91440">
            <a:noAutofit/>
          </a:bodyPr>
          <a:lstStyle>
            <a:lvl1pPr marL="0" indent="0">
              <a:buFontTx/>
              <a:buNone/>
              <a:defRPr sz="2400">
                <a:solidFill>
                  <a:schemeClr val="tx2"/>
                </a:solidFill>
                <a:latin typeface="+mj-lt"/>
              </a:defRPr>
            </a:lvl1pPr>
            <a:lvl2pPr marL="342839" indent="0">
              <a:buFontTx/>
              <a:buNone/>
              <a:defRPr/>
            </a:lvl2pPr>
            <a:lvl3pPr marL="571399" indent="0">
              <a:buFontTx/>
              <a:buNone/>
              <a:defRPr/>
            </a:lvl3pPr>
            <a:lvl4pPr marL="799959" indent="0">
              <a:buFontTx/>
              <a:buNone/>
              <a:defRPr/>
            </a:lvl4pPr>
            <a:lvl5pPr marL="1028516"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418385" y="1091909"/>
            <a:ext cx="2742915" cy="2743200"/>
          </a:xfrm>
        </p:spPr>
        <p:txBody>
          <a:bodyPr lIns="146304" tIns="91440" rIns="146304" bIns="91440">
            <a:noAutofit/>
          </a:bodyPr>
          <a:lstStyle>
            <a:lvl1pPr marL="0" indent="0">
              <a:buFontTx/>
              <a:buNone/>
              <a:defRPr sz="2400">
                <a:solidFill>
                  <a:schemeClr val="tx2"/>
                </a:solidFill>
                <a:latin typeface="+mj-lt"/>
              </a:defRPr>
            </a:lvl1pPr>
            <a:lvl2pPr marL="342839" indent="0">
              <a:buFontTx/>
              <a:buNone/>
              <a:defRPr/>
            </a:lvl2pPr>
            <a:lvl3pPr marL="571399" indent="0">
              <a:buFontTx/>
              <a:buNone/>
              <a:defRPr/>
            </a:lvl3pPr>
            <a:lvl4pPr marL="799959" indent="0">
              <a:buFontTx/>
              <a:buNone/>
              <a:defRPr/>
            </a:lvl4pPr>
            <a:lvl5pPr marL="1028516"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823336" y="3954459"/>
            <a:ext cx="2743201" cy="2560670"/>
          </a:xfrm>
        </p:spPr>
        <p:txBody>
          <a:bodyPr lIns="182880" tIns="146304" bIns="146304">
            <a:noAutofit/>
          </a:bodyPr>
          <a:lstStyle>
            <a:lvl1pPr marL="0" indent="0">
              <a:lnSpc>
                <a:spcPct val="90000"/>
              </a:lnSpc>
              <a:spcBef>
                <a:spcPts val="301"/>
              </a:spcBef>
              <a:spcAft>
                <a:spcPts val="600"/>
              </a:spcAft>
              <a:buFontTx/>
              <a:buNone/>
              <a:defRPr sz="1199" b="0">
                <a:solidFill>
                  <a:schemeClr val="tx2"/>
                </a:solidFill>
                <a:latin typeface="+mn-lt"/>
                <a:cs typeface="Segoe Pro"/>
              </a:defRPr>
            </a:lvl1pPr>
            <a:lvl2pPr marL="342839" indent="0">
              <a:buFontTx/>
              <a:buNone/>
              <a:defRPr/>
            </a:lvl2pPr>
            <a:lvl3pPr marL="571399" indent="0">
              <a:buFontTx/>
              <a:buNone/>
              <a:defRPr/>
            </a:lvl3pPr>
            <a:lvl4pPr marL="799959" indent="0">
              <a:buFontTx/>
              <a:buNone/>
              <a:defRPr/>
            </a:lvl4pPr>
            <a:lvl5pPr marL="1028516"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688628" y="3954461"/>
            <a:ext cx="2742915" cy="2560644"/>
          </a:xfrm>
        </p:spPr>
        <p:txBody>
          <a:bodyPr lIns="182880" tIns="146304" bIns="146304">
            <a:noAutofit/>
          </a:bodyPr>
          <a:lstStyle>
            <a:lvl1pPr marL="0" indent="0">
              <a:lnSpc>
                <a:spcPts val="1440"/>
              </a:lnSpc>
              <a:spcBef>
                <a:spcPts val="301"/>
              </a:spcBef>
              <a:spcAft>
                <a:spcPts val="600"/>
              </a:spcAft>
              <a:buFontTx/>
              <a:buNone/>
              <a:defRPr sz="1199" b="0">
                <a:solidFill>
                  <a:schemeClr val="tx2"/>
                </a:solidFill>
                <a:latin typeface="+mn-lt"/>
                <a:cs typeface="Segoe Pro"/>
              </a:defRPr>
            </a:lvl1pPr>
            <a:lvl2pPr marL="342839" indent="0">
              <a:buFontTx/>
              <a:buNone/>
              <a:defRPr/>
            </a:lvl2pPr>
            <a:lvl3pPr marL="571399" indent="0">
              <a:buFontTx/>
              <a:buNone/>
              <a:defRPr/>
            </a:lvl3pPr>
            <a:lvl4pPr marL="799959" indent="0">
              <a:buFontTx/>
              <a:buNone/>
              <a:defRPr/>
            </a:lvl4pPr>
            <a:lvl5pPr marL="1028516"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418639" y="3954461"/>
            <a:ext cx="2742915" cy="2560644"/>
          </a:xfrm>
        </p:spPr>
        <p:txBody>
          <a:bodyPr lIns="182880" tIns="146304" bIns="146304">
            <a:noAutofit/>
          </a:bodyPr>
          <a:lstStyle>
            <a:lvl1pPr marL="0" indent="0">
              <a:lnSpc>
                <a:spcPts val="1440"/>
              </a:lnSpc>
              <a:spcBef>
                <a:spcPts val="301"/>
              </a:spcBef>
              <a:spcAft>
                <a:spcPts val="600"/>
              </a:spcAft>
              <a:buFontTx/>
              <a:buNone/>
              <a:defRPr sz="1199" b="0">
                <a:solidFill>
                  <a:schemeClr val="tx2"/>
                </a:solidFill>
                <a:latin typeface="Segoe Pro"/>
                <a:cs typeface="Segoe Pro"/>
              </a:defRPr>
            </a:lvl1pPr>
            <a:lvl2pPr marL="342839" indent="0">
              <a:buFontTx/>
              <a:buNone/>
              <a:defRPr/>
            </a:lvl2pPr>
            <a:lvl3pPr marL="571399" indent="0">
              <a:buFontTx/>
              <a:buNone/>
              <a:defRPr/>
            </a:lvl3pPr>
            <a:lvl4pPr marL="799959" indent="0">
              <a:buFontTx/>
              <a:buNone/>
              <a:defRPr/>
            </a:lvl4pPr>
            <a:lvl5pPr marL="1028516"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553634" y="3954461"/>
            <a:ext cx="2742915" cy="2560644"/>
          </a:xfrm>
        </p:spPr>
        <p:txBody>
          <a:bodyPr lIns="182880" tIns="146304" bIns="146304">
            <a:noAutofit/>
          </a:bodyPr>
          <a:lstStyle>
            <a:lvl1pPr marL="0" indent="0">
              <a:lnSpc>
                <a:spcPts val="1440"/>
              </a:lnSpc>
              <a:spcBef>
                <a:spcPts val="301"/>
              </a:spcBef>
              <a:spcAft>
                <a:spcPts val="600"/>
              </a:spcAft>
              <a:buFontTx/>
              <a:buNone/>
              <a:defRPr sz="1199" b="0">
                <a:solidFill>
                  <a:schemeClr val="tx2"/>
                </a:solidFill>
                <a:latin typeface="+mn-lt"/>
                <a:cs typeface="Segoe Pro"/>
              </a:defRPr>
            </a:lvl1pPr>
            <a:lvl2pPr marL="342839" indent="0">
              <a:buFontTx/>
              <a:buNone/>
              <a:defRPr/>
            </a:lvl2pPr>
            <a:lvl3pPr marL="571399" indent="0">
              <a:buFontTx/>
              <a:buNone/>
              <a:defRPr/>
            </a:lvl3pPr>
            <a:lvl4pPr marL="799959" indent="0">
              <a:buFontTx/>
              <a:buNone/>
              <a:defRPr/>
            </a:lvl4pPr>
            <a:lvl5pPr marL="1028516"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p:txBody>
          <a:bodyPr/>
          <a:lstStyle>
            <a:lvl1pPr>
              <a:defRPr>
                <a:solidFill>
                  <a:srgbClr val="505050"/>
                </a:solidFill>
              </a:defRPr>
            </a:lvl1pPr>
          </a:lstStyle>
          <a:p>
            <a:r>
              <a:rPr dirty="0"/>
              <a:t>Microsoft Confidential</a:t>
            </a:r>
          </a:p>
        </p:txBody>
      </p:sp>
      <p:sp>
        <p:nvSpPr>
          <p:cNvPr id="4" name="Slide Number Placeholder 3"/>
          <p:cNvSpPr>
            <a:spLocks noGrp="1"/>
          </p:cNvSpPr>
          <p:nvPr>
            <p:ph type="sldNum" sz="quarter" idx="44"/>
          </p:nvPr>
        </p:nvSpPr>
        <p:spPr/>
        <p:txBody>
          <a:bodyPr/>
          <a:lstStyle>
            <a:lvl1pPr>
              <a:defRPr>
                <a:solidFill>
                  <a:srgbClr val="505050"/>
                </a:solidFill>
              </a:defRPr>
            </a:lvl1pPr>
          </a:lstStyle>
          <a:p>
            <a:fld id="{27258FFF-F925-446B-8502-81C933981705}" type="slidenum">
              <a:rPr smtClean="0"/>
              <a:pPr/>
              <a:t>‹#›</a:t>
            </a:fld>
            <a:endParaRPr dirty="0"/>
          </a:p>
        </p:txBody>
      </p:sp>
    </p:spTree>
    <p:extLst>
      <p:ext uri="{BB962C8B-B14F-4D97-AF65-F5344CB8AC3E}">
        <p14:creationId xmlns:p14="http://schemas.microsoft.com/office/powerpoint/2010/main" val="2055133446"/>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dirty="0">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90958385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grpSp>
        <p:nvGrpSpPr>
          <p:cNvPr id="13" name="Group 12"/>
          <p:cNvGrpSpPr/>
          <p:nvPr userDrawn="1"/>
        </p:nvGrpSpPr>
        <p:grpSpPr>
          <a:xfrm>
            <a:off x="278609" y="296867"/>
            <a:ext cx="11887200" cy="6247693"/>
            <a:chOff x="274638" y="297107"/>
            <a:chExt cx="11887200" cy="6247693"/>
          </a:xfrm>
        </p:grpSpPr>
        <p:pic>
          <p:nvPicPr>
            <p:cNvPr id="4" name="Picture 3" descr="NewGridTile_8x8.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74640" y="2122378"/>
            <a:ext cx="11887200" cy="1828800"/>
          </a:xfrm>
        </p:spPr>
        <p:txBody>
          <a:bodyPr lIns="146304" tIns="91440" rIns="146304" bIns="91440"/>
          <a:lstStyle>
            <a:lvl1pPr marL="0" indent="0">
              <a:lnSpc>
                <a:spcPct val="90000"/>
              </a:lnSpc>
              <a:buFontTx/>
              <a:buNone/>
              <a:defRPr sz="8800" b="0">
                <a:solidFill>
                  <a:schemeClr val="bg1"/>
                </a:solidFill>
                <a:latin typeface="+mj-lt"/>
              </a:defRPr>
            </a:lvl1pPr>
            <a:lvl2pPr marL="342839" indent="0">
              <a:buFontTx/>
              <a:buNone/>
              <a:defRPr sz="3599">
                <a:latin typeface="Segoe Pro Light"/>
              </a:defRPr>
            </a:lvl2pPr>
            <a:lvl3pPr marL="571399" indent="0">
              <a:buFontTx/>
              <a:buNone/>
              <a:defRPr sz="3599">
                <a:latin typeface="Segoe Pro Light"/>
              </a:defRPr>
            </a:lvl3pPr>
            <a:lvl4pPr marL="799959" indent="0">
              <a:buFontTx/>
              <a:buNone/>
              <a:defRPr sz="3599">
                <a:latin typeface="Segoe Pro Light"/>
              </a:defRPr>
            </a:lvl4pPr>
            <a:lvl5pPr marL="1028516" indent="0">
              <a:buFontTx/>
              <a:buNone/>
              <a:defRPr sz="3599">
                <a:latin typeface="Segoe Pro Light"/>
              </a:defRPr>
            </a:lvl5pPr>
          </a:lstStyle>
          <a:p>
            <a:pPr lvl="0"/>
            <a:r>
              <a:rPr lang="en-US"/>
              <a:t>Click to edit Master text styles</a:t>
            </a:r>
          </a:p>
        </p:txBody>
      </p:sp>
    </p:spTree>
    <p:extLst>
      <p:ext uri="{BB962C8B-B14F-4D97-AF65-F5344CB8AC3E}">
        <p14:creationId xmlns:p14="http://schemas.microsoft.com/office/powerpoint/2010/main" val="328430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
        <p:nvSpPr>
          <p:cNvPr id="4" name="Text Placeholder 4"/>
          <p:cNvSpPr>
            <a:spLocks noGrp="1"/>
          </p:cNvSpPr>
          <p:nvPr>
            <p:ph type="body" sz="quarter" idx="13"/>
          </p:nvPr>
        </p:nvSpPr>
        <p:spPr>
          <a:xfrm>
            <a:off x="274640" y="296862"/>
            <a:ext cx="11887200" cy="1828800"/>
          </a:xfrm>
        </p:spPr>
        <p:txBody>
          <a:bodyPr lIns="146304" tIns="91440" rIns="146304" bIns="91440"/>
          <a:lstStyle>
            <a:lvl1pPr marL="0" indent="0">
              <a:lnSpc>
                <a:spcPct val="90000"/>
              </a:lnSpc>
              <a:buFontTx/>
              <a:buNone/>
              <a:defRPr sz="5398">
                <a:solidFill>
                  <a:schemeClr val="bg1"/>
                </a:solidFill>
                <a:latin typeface="+mj-lt"/>
              </a:defRPr>
            </a:lvl1pPr>
            <a:lvl2pPr marL="342839" indent="0">
              <a:buFontTx/>
              <a:buNone/>
              <a:defRPr sz="3599">
                <a:latin typeface="Segoe Pro Light"/>
              </a:defRPr>
            </a:lvl2pPr>
            <a:lvl3pPr marL="571399" indent="0">
              <a:buFontTx/>
              <a:buNone/>
              <a:defRPr sz="3599">
                <a:latin typeface="Segoe Pro Light"/>
              </a:defRPr>
            </a:lvl3pPr>
            <a:lvl4pPr marL="799959" indent="0">
              <a:buFontTx/>
              <a:buNone/>
              <a:defRPr sz="3599">
                <a:latin typeface="Segoe Pro Light"/>
              </a:defRPr>
            </a:lvl4pPr>
            <a:lvl5pPr marL="1028516" indent="0">
              <a:buFontTx/>
              <a:buNone/>
              <a:defRPr sz="3599">
                <a:latin typeface="Segoe Pro Light"/>
              </a:defRPr>
            </a:lvl5pPr>
          </a:lstStyle>
          <a:p>
            <a:pPr lvl="0"/>
            <a:r>
              <a:rPr lang="en-US"/>
              <a:t>Click to edit Master text styles</a:t>
            </a:r>
          </a:p>
        </p:txBody>
      </p:sp>
    </p:spTree>
    <p:extLst>
      <p:ext uri="{BB962C8B-B14F-4D97-AF65-F5344CB8AC3E}">
        <p14:creationId xmlns:p14="http://schemas.microsoft.com/office/powerpoint/2010/main" val="111264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dirty="0">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dirty="0">
              <a:solidFill>
                <a:srgbClr val="FFFFFF"/>
              </a:solidFill>
            </a:endParaRPr>
          </a:p>
        </p:txBody>
      </p:sp>
    </p:spTree>
    <p:extLst>
      <p:ext uri="{BB962C8B-B14F-4D97-AF65-F5344CB8AC3E}">
        <p14:creationId xmlns:p14="http://schemas.microsoft.com/office/powerpoint/2010/main" val="80981378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41" y="2674312"/>
            <a:ext cx="11228387" cy="1737340"/>
          </a:xfrm>
        </p:spPr>
        <p:txBody>
          <a:bodyPr anchor="ctr"/>
          <a:lstStyle>
            <a:lvl1pPr>
              <a:defRPr sz="6000">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0442" y="492476"/>
            <a:ext cx="1250445" cy="266701"/>
          </a:xfrm>
          <a:prstGeom prst="rect">
            <a:avLst/>
          </a:prstGeom>
        </p:spPr>
      </p:pic>
    </p:spTree>
    <p:extLst>
      <p:ext uri="{BB962C8B-B14F-4D97-AF65-F5344CB8AC3E}">
        <p14:creationId xmlns:p14="http://schemas.microsoft.com/office/powerpoint/2010/main" val="346976986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3" y="3145043"/>
            <a:ext cx="3288505" cy="704445"/>
          </a:xfrm>
          <a:prstGeom prst="rect">
            <a:avLst/>
          </a:prstGeom>
        </p:spPr>
      </p:pic>
    </p:spTree>
    <p:extLst>
      <p:ext uri="{BB962C8B-B14F-4D97-AF65-F5344CB8AC3E}">
        <p14:creationId xmlns:p14="http://schemas.microsoft.com/office/powerpoint/2010/main" val="218877746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Section Change 48pt Title">
    <p:bg>
      <p:bgPr>
        <a:solidFill>
          <a:schemeClr val="accent3"/>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5"/>
          </a:xfrm>
          <a:prstGeom prst="rect">
            <a:avLst/>
          </a:prstGeom>
        </p:spPr>
        <p:txBody>
          <a:bodyPr/>
          <a:lstStyle>
            <a:lvl1pPr marL="0" indent="0">
              <a:buNone/>
              <a:defRPr>
                <a:solidFill>
                  <a:schemeClr val="bg1"/>
                </a:solidFill>
              </a:defRPr>
            </a:lvl1pPr>
          </a:lstStyle>
          <a:p>
            <a:r>
              <a:rPr lang="en-US" dirty="0"/>
              <a:t>Click icon to add picture</a:t>
            </a:r>
          </a:p>
        </p:txBody>
      </p:sp>
      <p:sp>
        <p:nvSpPr>
          <p:cNvPr id="3" name="Text Placeholder 2"/>
          <p:cNvSpPr>
            <a:spLocks noGrp="1"/>
          </p:cNvSpPr>
          <p:nvPr>
            <p:ph type="body" sz="quarter" idx="11"/>
          </p:nvPr>
        </p:nvSpPr>
        <p:spPr>
          <a:xfrm>
            <a:off x="274640" y="1211263"/>
            <a:ext cx="4572000" cy="4572000"/>
          </a:xfrm>
          <a:prstGeom prst="rect">
            <a:avLst/>
          </a:prstGeom>
          <a:solidFill>
            <a:schemeClr val="accent3">
              <a:alpha val="90588"/>
            </a:schemeClr>
          </a:solidFill>
        </p:spPr>
        <p:txBody>
          <a:bodyPr lIns="146304" tIns="91440" rIns="146304" bIns="91440">
            <a:noAutofit/>
          </a:bodyPr>
          <a:lstStyle>
            <a:lvl1pPr marL="0" indent="0" algn="l">
              <a:buNone/>
              <a:defRPr lang="en-US" sz="4801" kern="1200" spc="0" baseline="0" dirty="0" smtClean="0">
                <a:solidFill>
                  <a:schemeClr val="bg1"/>
                </a:solidFill>
                <a:latin typeface="+mj-lt"/>
                <a:ea typeface="+mn-ea"/>
                <a:cs typeface="+mn-cs"/>
              </a:defRPr>
            </a:lvl1pPr>
            <a:lvl2pPr marL="342839" indent="0" algn="l">
              <a:buNone/>
              <a:defRPr sz="4801"/>
            </a:lvl2pPr>
            <a:lvl3pPr marL="571399" indent="0" algn="l">
              <a:buNone/>
              <a:defRPr sz="4801"/>
            </a:lvl3pPr>
            <a:lvl4pPr marL="799959" indent="0" algn="l">
              <a:buNone/>
              <a:defRPr sz="4801"/>
            </a:lvl4pPr>
            <a:lvl5pPr marL="1028516" indent="0" algn="l">
              <a:buNone/>
              <a:defRPr sz="4801"/>
            </a:lvl5pPr>
          </a:lstStyle>
          <a:p>
            <a:pPr marL="0" marR="0" lvl="0" indent="0" algn="l" defTabSz="932668"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
        <p:nvSpPr>
          <p:cNvPr id="5" name="Footer Placeholder 2"/>
          <p:cNvSpPr>
            <a:spLocks noGrp="1"/>
          </p:cNvSpPr>
          <p:nvPr>
            <p:ph type="ftr" sz="quarter" idx="3"/>
          </p:nvPr>
        </p:nvSpPr>
        <p:spPr>
          <a:xfrm>
            <a:off x="457201" y="6565392"/>
            <a:ext cx="3937000" cy="137160"/>
          </a:xfrm>
          <a:prstGeom prst="rect">
            <a:avLst/>
          </a:prstGeom>
        </p:spPr>
        <p:txBody>
          <a:bodyPr vert="horz" lIns="0" tIns="0" rIns="91440" bIns="0" rtlCol="0" anchor="ctr"/>
          <a:lstStyle>
            <a:lvl1pPr marL="0" algn="l" defTabSz="932668" rtl="0" eaLnBrk="1" latinLnBrk="0" hangingPunct="1">
              <a:defRPr lang="en-US" sz="901" kern="1200">
                <a:solidFill>
                  <a:schemeClr val="bg1"/>
                </a:solidFill>
                <a:latin typeface="+mn-lt"/>
                <a:ea typeface="+mn-ea"/>
                <a:cs typeface="+mn-cs"/>
              </a:defRPr>
            </a:lvl1pPr>
          </a:lstStyle>
          <a:p>
            <a:r>
              <a:rPr dirty="0">
                <a:solidFill>
                  <a:srgbClr val="FFFFFF"/>
                </a:solidFill>
              </a:rPr>
              <a:t>Microsoft Confidential</a:t>
            </a:r>
          </a:p>
        </p:txBody>
      </p:sp>
      <p:sp>
        <p:nvSpPr>
          <p:cNvPr id="6" name="Slide Number Placeholder 4"/>
          <p:cNvSpPr>
            <a:spLocks noGrp="1"/>
          </p:cNvSpPr>
          <p:nvPr>
            <p:ph type="sldNum" sz="quarter" idx="4"/>
          </p:nvPr>
        </p:nvSpPr>
        <p:spPr>
          <a:xfrm>
            <a:off x="11595105" y="6565392"/>
            <a:ext cx="566737" cy="137160"/>
          </a:xfrm>
          <a:prstGeom prst="rect">
            <a:avLst/>
          </a:prstGeom>
        </p:spPr>
        <p:txBody>
          <a:bodyPr vert="horz" lIns="91440" tIns="0" rIns="0" bIns="0" rtlCol="0" anchor="ctr"/>
          <a:lstStyle>
            <a:lvl1pPr algn="r">
              <a:defRPr lang="en-US" sz="901" b="0" kern="1200" smtClean="0">
                <a:solidFill>
                  <a:schemeClr val="bg1"/>
                </a:solidFill>
                <a:latin typeface="+mn-lt"/>
                <a:ea typeface="+mn-ea"/>
                <a:cs typeface="+mn-cs"/>
              </a:defRPr>
            </a:lvl1pPr>
          </a:lstStyle>
          <a:p>
            <a:fld id="{27258FFF-F925-446B-8502-81C933981705}" type="slidenum">
              <a:rPr>
                <a:solidFill>
                  <a:srgbClr val="FFFFFF"/>
                </a:solidFill>
              </a:rPr>
              <a:pPr/>
              <a:t>‹#›</a:t>
            </a:fld>
            <a:endParaRPr dirty="0">
              <a:solidFill>
                <a:srgbClr val="FFFFFF"/>
              </a:solidFill>
            </a:endParaRPr>
          </a:p>
        </p:txBody>
      </p:sp>
    </p:spTree>
    <p:extLst>
      <p:ext uri="{BB962C8B-B14F-4D97-AF65-F5344CB8AC3E}">
        <p14:creationId xmlns:p14="http://schemas.microsoft.com/office/powerpoint/2010/main" val="239652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289583" y="6696087"/>
            <a:ext cx="3857311"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spc="150" dirty="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6235435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67965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29661" y="1476623"/>
            <a:ext cx="11375536" cy="2176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2"/>
          <p:cNvSpPr>
            <a:spLocks noGrp="1"/>
          </p:cNvSpPr>
          <p:nvPr>
            <p:ph type="sldNum" sz="quarter" idx="11"/>
          </p:nvPr>
        </p:nvSpPr>
        <p:spPr>
          <a:xfrm>
            <a:off x="11670346" y="2"/>
            <a:ext cx="766132" cy="372394"/>
          </a:xfrm>
          <a:prstGeom prst="rect">
            <a:avLst/>
          </a:prstGeom>
        </p:spPr>
        <p:txBody>
          <a:bodyPr/>
          <a:lstStyle>
            <a:lvl1pPr>
              <a:defRPr sz="1428"/>
            </a:lvl1pPr>
          </a:lstStyle>
          <a:p>
            <a:fld id="{7AE1772D-5D02-45F1-9CEE-C02AF742B23E}" type="slidenum">
              <a:rPr smtClean="0">
                <a:solidFill>
                  <a:srgbClr val="505050"/>
                </a:solidFill>
              </a:rPr>
              <a:pPr/>
              <a:t>‹#›</a:t>
            </a:fld>
            <a:r>
              <a:rPr dirty="0">
                <a:solidFill>
                  <a:srgbClr val="505050"/>
                </a:solidFill>
              </a:rPr>
              <a:t> of x</a:t>
            </a:r>
          </a:p>
        </p:txBody>
      </p:sp>
    </p:spTree>
    <p:extLst>
      <p:ext uri="{BB962C8B-B14F-4D97-AF65-F5344CB8AC3E}">
        <p14:creationId xmlns:p14="http://schemas.microsoft.com/office/powerpoint/2010/main" val="21055597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theme" Target="../theme/theme2.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34" Type="http://schemas.openxmlformats.org/officeDocument/2006/relationships/theme" Target="../theme/theme3.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167" r:id="rId2"/>
    <p:sldLayoutId id="2147484215" r:id="rId3"/>
    <p:sldLayoutId id="2147484216" r:id="rId4"/>
    <p:sldLayoutId id="2147484105" r:id="rId5"/>
    <p:sldLayoutId id="2147484182" r:id="rId6"/>
    <p:sldLayoutId id="2147484130" r:id="rId7"/>
    <p:sldLayoutId id="2147484101" r:id="rId8"/>
    <p:sldLayoutId id="2147484102" r:id="rId9"/>
    <p:sldLayoutId id="2147484098" r:id="rId10"/>
    <p:sldLayoutId id="2147484086" r:id="rId11"/>
    <p:sldLayoutId id="2147484100" r:id="rId12"/>
    <p:sldLayoutId id="2147484089" r:id="rId13"/>
    <p:sldLayoutId id="2147484092" r:id="rId14"/>
    <p:sldLayoutId id="2147484190" r:id="rId15"/>
    <p:sldLayoutId id="2147484195" r:id="rId16"/>
    <p:sldLayoutId id="2147484209" r:id="rId17"/>
    <p:sldLayoutId id="2147484196" r:id="rId18"/>
    <p:sldLayoutId id="2147484208" r:id="rId19"/>
    <p:sldLayoutId id="2147484192" r:id="rId20"/>
    <p:sldLayoutId id="2147484189" r:id="rId21"/>
    <p:sldLayoutId id="2147484194" r:id="rId22"/>
    <p:sldLayoutId id="2147484127" r:id="rId23"/>
    <p:sldLayoutId id="2147484093" r:id="rId24"/>
    <p:sldLayoutId id="2147484129" r:id="rId25"/>
    <p:sldLayoutId id="2147484203" r:id="rId26"/>
    <p:sldLayoutId id="2147484217" r:id="rId27"/>
    <p:sldLayoutId id="2147484223" r:id="rId28"/>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6"/>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9" cy="209249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2"/>
          <a:stretch>
            <a:fillRect/>
          </a:stretch>
        </p:blipFill>
        <p:spPr>
          <a:xfrm rot="5400000">
            <a:off x="9393898" y="3050514"/>
            <a:ext cx="6995160" cy="894134"/>
          </a:xfrm>
          <a:prstGeom prst="rect">
            <a:avLst/>
          </a:prstGeom>
        </p:spPr>
      </p:pic>
    </p:spTree>
    <p:extLst>
      <p:ext uri="{BB962C8B-B14F-4D97-AF65-F5344CB8AC3E}">
        <p14:creationId xmlns:p14="http://schemas.microsoft.com/office/powerpoint/2010/main" val="2600461037"/>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 id="2147484236" r:id="rId12"/>
    <p:sldLayoutId id="2147484237" r:id="rId13"/>
    <p:sldLayoutId id="2147484238" r:id="rId14"/>
    <p:sldLayoutId id="2147484239" r:id="rId15"/>
    <p:sldLayoutId id="2147484240" r:id="rId16"/>
    <p:sldLayoutId id="2147484241" r:id="rId17"/>
    <p:sldLayoutId id="2147484242" r:id="rId18"/>
    <p:sldLayoutId id="2147484244" r:id="rId19"/>
    <p:sldLayoutId id="2147484245" r:id="rId20"/>
  </p:sldLayoutIdLst>
  <p:transition>
    <p:fade/>
  </p:transition>
  <p:txStyles>
    <p:titleStyle>
      <a:lvl1pPr algn="l" defTabSz="932513" rtl="0" eaLnBrk="1" latinLnBrk="0" hangingPunct="1">
        <a:lnSpc>
          <a:spcPct val="90000"/>
        </a:lnSpc>
        <a:spcBef>
          <a:spcPct val="0"/>
        </a:spcBef>
        <a:buNone/>
        <a:defRPr lang="en-US" sz="4799"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16" marR="0" indent="-342816" algn="l" defTabSz="93251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57" marR="0" indent="-241241" algn="l" defTabSz="93251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04" marR="0" indent="-228544" algn="l" defTabSz="93251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449" marR="0" indent="-228544" algn="l" defTabSz="932513"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1250">
                <a:schemeClr val="tx1"/>
              </a:gs>
              <a:gs pos="100000">
                <a:schemeClr val="tx1"/>
              </a:gs>
            </a:gsLst>
            <a:lin ang="5400000" scaled="0"/>
          </a:gradFill>
          <a:latin typeface="+mn-lt"/>
          <a:ea typeface="+mn-ea"/>
          <a:cs typeface="+mn-cs"/>
        </a:defRPr>
      </a:lvl4pPr>
      <a:lvl5pPr marL="1256991" marR="0" indent="-228544" algn="l" defTabSz="932513"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1250">
                <a:schemeClr val="tx1"/>
              </a:gs>
              <a:gs pos="100000">
                <a:schemeClr val="tx1"/>
              </a:gs>
            </a:gsLst>
            <a:lin ang="5400000" scaled="0"/>
          </a:gradFill>
          <a:latin typeface="+mn-lt"/>
          <a:ea typeface="+mn-ea"/>
          <a:cs typeface="+mn-cs"/>
        </a:defRPr>
      </a:lvl5pPr>
      <a:lvl6pPr marL="2564413" indent="-233128" algn="l" defTabSz="9325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670" indent="-233128" algn="l" defTabSz="9325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928" indent="-233128" algn="l" defTabSz="9325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185" indent="-233128" algn="l" defTabSz="9325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13" rtl="0" eaLnBrk="1" latinLnBrk="0" hangingPunct="1">
        <a:defRPr sz="1799" kern="1200">
          <a:solidFill>
            <a:schemeClr val="tx1"/>
          </a:solidFill>
          <a:latin typeface="+mn-lt"/>
          <a:ea typeface="+mn-ea"/>
          <a:cs typeface="+mn-cs"/>
        </a:defRPr>
      </a:lvl1pPr>
      <a:lvl2pPr marL="466256" algn="l" defTabSz="932513" rtl="0" eaLnBrk="1" latinLnBrk="0" hangingPunct="1">
        <a:defRPr sz="1799" kern="1200">
          <a:solidFill>
            <a:schemeClr val="tx1"/>
          </a:solidFill>
          <a:latin typeface="+mn-lt"/>
          <a:ea typeface="+mn-ea"/>
          <a:cs typeface="+mn-cs"/>
        </a:defRPr>
      </a:lvl2pPr>
      <a:lvl3pPr marL="932513" algn="l" defTabSz="932513" rtl="0" eaLnBrk="1" latinLnBrk="0" hangingPunct="1">
        <a:defRPr sz="1799" kern="1200">
          <a:solidFill>
            <a:schemeClr val="tx1"/>
          </a:solidFill>
          <a:latin typeface="+mn-lt"/>
          <a:ea typeface="+mn-ea"/>
          <a:cs typeface="+mn-cs"/>
        </a:defRPr>
      </a:lvl3pPr>
      <a:lvl4pPr marL="1398770" algn="l" defTabSz="932513" rtl="0" eaLnBrk="1" latinLnBrk="0" hangingPunct="1">
        <a:defRPr sz="1799" kern="1200">
          <a:solidFill>
            <a:schemeClr val="tx1"/>
          </a:solidFill>
          <a:latin typeface="+mn-lt"/>
          <a:ea typeface="+mn-ea"/>
          <a:cs typeface="+mn-cs"/>
        </a:defRPr>
      </a:lvl4pPr>
      <a:lvl5pPr marL="1865028" algn="l" defTabSz="932513" rtl="0" eaLnBrk="1" latinLnBrk="0" hangingPunct="1">
        <a:defRPr sz="1799" kern="1200">
          <a:solidFill>
            <a:schemeClr val="tx1"/>
          </a:solidFill>
          <a:latin typeface="+mn-lt"/>
          <a:ea typeface="+mn-ea"/>
          <a:cs typeface="+mn-cs"/>
        </a:defRPr>
      </a:lvl5pPr>
      <a:lvl6pPr marL="2331285" algn="l" defTabSz="932513" rtl="0" eaLnBrk="1" latinLnBrk="0" hangingPunct="1">
        <a:defRPr sz="1799" kern="1200">
          <a:solidFill>
            <a:schemeClr val="tx1"/>
          </a:solidFill>
          <a:latin typeface="+mn-lt"/>
          <a:ea typeface="+mn-ea"/>
          <a:cs typeface="+mn-cs"/>
        </a:defRPr>
      </a:lvl6pPr>
      <a:lvl7pPr marL="2797541" algn="l" defTabSz="932513" rtl="0" eaLnBrk="1" latinLnBrk="0" hangingPunct="1">
        <a:defRPr sz="1799" kern="1200">
          <a:solidFill>
            <a:schemeClr val="tx1"/>
          </a:solidFill>
          <a:latin typeface="+mn-lt"/>
          <a:ea typeface="+mn-ea"/>
          <a:cs typeface="+mn-cs"/>
        </a:defRPr>
      </a:lvl7pPr>
      <a:lvl8pPr marL="3263798" algn="l" defTabSz="932513" rtl="0" eaLnBrk="1" latinLnBrk="0" hangingPunct="1">
        <a:defRPr sz="1799" kern="1200">
          <a:solidFill>
            <a:schemeClr val="tx1"/>
          </a:solidFill>
          <a:latin typeface="+mn-lt"/>
          <a:ea typeface="+mn-ea"/>
          <a:cs typeface="+mn-cs"/>
        </a:defRPr>
      </a:lvl8pPr>
      <a:lvl9pPr marL="3730056" algn="l" defTabSz="932513"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2">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2">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8"/>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5"/>
            <a:ext cx="11887197" cy="2092882"/>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57201" y="6565392"/>
            <a:ext cx="3937000" cy="137160"/>
          </a:xfrm>
          <a:prstGeom prst="rect">
            <a:avLst/>
          </a:prstGeom>
        </p:spPr>
        <p:txBody>
          <a:bodyPr vert="horz" lIns="0" tIns="0" rIns="91440" bIns="0" rtlCol="0" anchor="ctr"/>
          <a:lstStyle>
            <a:lvl1pPr marL="0" algn="l" defTabSz="932668" rtl="0" eaLnBrk="1" latinLnBrk="0" hangingPunct="1">
              <a:defRPr lang="en-US" sz="901" kern="1200">
                <a:solidFill>
                  <a:schemeClr val="tx2"/>
                </a:solidFill>
                <a:latin typeface="+mn-lt"/>
                <a:ea typeface="+mn-ea"/>
                <a:cs typeface="+mn-cs"/>
              </a:defRPr>
            </a:lvl1pPr>
          </a:lstStyle>
          <a:p>
            <a:r>
              <a:rPr dirty="0">
                <a:solidFill>
                  <a:srgbClr val="505050"/>
                </a:solidFill>
              </a:rPr>
              <a:t>Microsoft Confidential</a:t>
            </a:r>
          </a:p>
        </p:txBody>
      </p:sp>
      <p:sp>
        <p:nvSpPr>
          <p:cNvPr id="5" name="Slide Number Placeholder 4"/>
          <p:cNvSpPr>
            <a:spLocks noGrp="1"/>
          </p:cNvSpPr>
          <p:nvPr>
            <p:ph type="sldNum" sz="quarter" idx="4"/>
          </p:nvPr>
        </p:nvSpPr>
        <p:spPr>
          <a:xfrm>
            <a:off x="11595105" y="6565392"/>
            <a:ext cx="566737" cy="137160"/>
          </a:xfrm>
          <a:prstGeom prst="rect">
            <a:avLst/>
          </a:prstGeom>
        </p:spPr>
        <p:txBody>
          <a:bodyPr vert="horz" lIns="91440" tIns="0" rIns="0" bIns="0" rtlCol="0" anchor="ctr"/>
          <a:lstStyle>
            <a:lvl1pPr algn="r">
              <a:defRPr lang="en-US" sz="901" b="0" kern="1200" smtClean="0">
                <a:solidFill>
                  <a:schemeClr val="tx2"/>
                </a:solidFill>
                <a:latin typeface="+mn-lt"/>
                <a:ea typeface="+mn-ea"/>
                <a:cs typeface="+mn-cs"/>
              </a:defRPr>
            </a:lvl1pPr>
          </a:lstStyle>
          <a:p>
            <a:pPr defTabSz="932516"/>
            <a:fld id="{27258FFF-F925-446B-8502-81C933981705}" type="slidenum">
              <a:rPr lang="en-US" smtClean="0">
                <a:solidFill>
                  <a:srgbClr val="505050"/>
                </a:solidFill>
              </a:rPr>
              <a:pPr defTabSz="932516"/>
              <a:t>‹#›</a:t>
            </a:fld>
            <a:endParaRPr lang="en-US" dirty="0">
              <a:solidFill>
                <a:srgbClr val="505050"/>
              </a:solidFill>
            </a:endParaRPr>
          </a:p>
        </p:txBody>
      </p:sp>
    </p:spTree>
    <p:extLst>
      <p:ext uri="{BB962C8B-B14F-4D97-AF65-F5344CB8AC3E}">
        <p14:creationId xmlns:p14="http://schemas.microsoft.com/office/powerpoint/2010/main" val="487730592"/>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 id="2147484259" r:id="rId13"/>
    <p:sldLayoutId id="2147484260" r:id="rId14"/>
    <p:sldLayoutId id="2147484261" r:id="rId15"/>
    <p:sldLayoutId id="2147484262" r:id="rId16"/>
    <p:sldLayoutId id="2147484263" r:id="rId17"/>
    <p:sldLayoutId id="2147484264" r:id="rId18"/>
    <p:sldLayoutId id="2147484265" r:id="rId19"/>
    <p:sldLayoutId id="2147484266" r:id="rId20"/>
    <p:sldLayoutId id="2147484267" r:id="rId21"/>
    <p:sldLayoutId id="2147484268" r:id="rId22"/>
    <p:sldLayoutId id="2147484269" r:id="rId23"/>
    <p:sldLayoutId id="2147484270" r:id="rId24"/>
    <p:sldLayoutId id="2147484271" r:id="rId25"/>
    <p:sldLayoutId id="2147484272" r:id="rId26"/>
    <p:sldLayoutId id="2147484273" r:id="rId27"/>
    <p:sldLayoutId id="2147484274" r:id="rId28"/>
    <p:sldLayoutId id="2147484275" r:id="rId29"/>
    <p:sldLayoutId id="2147484276" r:id="rId30"/>
    <p:sldLayoutId id="2147484277" r:id="rId31"/>
    <p:sldLayoutId id="2147484278" r:id="rId32"/>
    <p:sldLayoutId id="2147484279" r:id="rId33"/>
  </p:sldLayoutIdLst>
  <p:transition>
    <p:fade/>
  </p:transition>
  <p:txStyles>
    <p:titleStyle>
      <a:lvl1pPr algn="l" defTabSz="932668" rtl="0" eaLnBrk="1" latinLnBrk="0" hangingPunct="1">
        <a:lnSpc>
          <a:spcPct val="90000"/>
        </a:lnSpc>
        <a:spcBef>
          <a:spcPct val="0"/>
        </a:spcBef>
        <a:buNone/>
        <a:defRPr lang="en-US" sz="5398" b="0" kern="1200" cap="none" spc="-102" baseline="0" dirty="0" smtClean="0">
          <a:ln w="3175">
            <a:noFill/>
          </a:ln>
          <a:solidFill>
            <a:schemeClr val="tx2"/>
          </a:solidFill>
          <a:effectLst/>
          <a:latin typeface="+mj-lt"/>
          <a:ea typeface="+mn-ea"/>
          <a:cs typeface="Segoe UI" pitchFamily="34" charset="0"/>
        </a:defRPr>
      </a:lvl1pPr>
    </p:titleStyle>
    <p:bodyStyle>
      <a:lvl1pPr marL="342874" marR="0" indent="-342874" algn="l" defTabSz="932668" rtl="0" eaLnBrk="1" fontAlgn="auto" latinLnBrk="0" hangingPunct="1">
        <a:lnSpc>
          <a:spcPct val="90000"/>
        </a:lnSpc>
        <a:spcBef>
          <a:spcPct val="20000"/>
        </a:spcBef>
        <a:spcAft>
          <a:spcPts val="0"/>
        </a:spcAft>
        <a:buClrTx/>
        <a:buSzPct val="90000"/>
        <a:buFont typeface="Arial" pitchFamily="34" charset="0"/>
        <a:buChar char="•"/>
        <a:tabLst/>
        <a:defRPr sz="4001" kern="1200" spc="0" baseline="0">
          <a:solidFill>
            <a:schemeClr val="tx2"/>
          </a:solidFill>
          <a:latin typeface="+mj-lt"/>
          <a:ea typeface="+mn-ea"/>
          <a:cs typeface="+mn-cs"/>
        </a:defRPr>
      </a:lvl1pPr>
      <a:lvl2pPr marL="584154" marR="0" indent="-241281" algn="l" defTabSz="9326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037" marR="0" indent="-228582" algn="l" defTabSz="9326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618" marR="0" indent="-228582" algn="l" defTabSz="9326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201" marR="0" indent="-228582" algn="l" defTabSz="9326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4836" indent="-233167" algn="l" defTabSz="9326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3" indent="-233167" algn="l" defTabSz="9326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6" indent="-233167" algn="l" defTabSz="9326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41" indent="-233167" algn="l" defTabSz="9326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8" rtl="0" eaLnBrk="1" latinLnBrk="0" hangingPunct="1">
        <a:defRPr sz="1800" kern="1200">
          <a:solidFill>
            <a:schemeClr val="tx1"/>
          </a:solidFill>
          <a:latin typeface="+mn-lt"/>
          <a:ea typeface="+mn-ea"/>
          <a:cs typeface="+mn-cs"/>
        </a:defRPr>
      </a:lvl1pPr>
      <a:lvl2pPr marL="466334" algn="l" defTabSz="932668" rtl="0" eaLnBrk="1" latinLnBrk="0" hangingPunct="1">
        <a:defRPr sz="1800" kern="1200">
          <a:solidFill>
            <a:schemeClr val="tx1"/>
          </a:solidFill>
          <a:latin typeface="+mn-lt"/>
          <a:ea typeface="+mn-ea"/>
          <a:cs typeface="+mn-cs"/>
        </a:defRPr>
      </a:lvl2pPr>
      <a:lvl3pPr marL="932668" algn="l" defTabSz="932668" rtl="0" eaLnBrk="1" latinLnBrk="0" hangingPunct="1">
        <a:defRPr sz="1800" kern="1200">
          <a:solidFill>
            <a:schemeClr val="tx1"/>
          </a:solidFill>
          <a:latin typeface="+mn-lt"/>
          <a:ea typeface="+mn-ea"/>
          <a:cs typeface="+mn-cs"/>
        </a:defRPr>
      </a:lvl3pPr>
      <a:lvl4pPr marL="1399003" algn="l" defTabSz="932668" rtl="0" eaLnBrk="1" latinLnBrk="0" hangingPunct="1">
        <a:defRPr sz="1800" kern="1200">
          <a:solidFill>
            <a:schemeClr val="tx1"/>
          </a:solidFill>
          <a:latin typeface="+mn-lt"/>
          <a:ea typeface="+mn-ea"/>
          <a:cs typeface="+mn-cs"/>
        </a:defRPr>
      </a:lvl4pPr>
      <a:lvl5pPr marL="1865336" algn="l" defTabSz="932668" rtl="0" eaLnBrk="1" latinLnBrk="0" hangingPunct="1">
        <a:defRPr sz="1800" kern="1200">
          <a:solidFill>
            <a:schemeClr val="tx1"/>
          </a:solidFill>
          <a:latin typeface="+mn-lt"/>
          <a:ea typeface="+mn-ea"/>
          <a:cs typeface="+mn-cs"/>
        </a:defRPr>
      </a:lvl5pPr>
      <a:lvl6pPr marL="2331673" algn="l" defTabSz="932668" rtl="0" eaLnBrk="1" latinLnBrk="0" hangingPunct="1">
        <a:defRPr sz="1800" kern="1200">
          <a:solidFill>
            <a:schemeClr val="tx1"/>
          </a:solidFill>
          <a:latin typeface="+mn-lt"/>
          <a:ea typeface="+mn-ea"/>
          <a:cs typeface="+mn-cs"/>
        </a:defRPr>
      </a:lvl6pPr>
      <a:lvl7pPr marL="2798004" algn="l" defTabSz="932668" rtl="0" eaLnBrk="1" latinLnBrk="0" hangingPunct="1">
        <a:defRPr sz="1800" kern="1200">
          <a:solidFill>
            <a:schemeClr val="tx1"/>
          </a:solidFill>
          <a:latin typeface="+mn-lt"/>
          <a:ea typeface="+mn-ea"/>
          <a:cs typeface="+mn-cs"/>
        </a:defRPr>
      </a:lvl7pPr>
      <a:lvl8pPr marL="3264340" algn="l" defTabSz="932668" rtl="0" eaLnBrk="1" latinLnBrk="0" hangingPunct="1">
        <a:defRPr sz="1800" kern="1200">
          <a:solidFill>
            <a:schemeClr val="tx1"/>
          </a:solidFill>
          <a:latin typeface="+mn-lt"/>
          <a:ea typeface="+mn-ea"/>
          <a:cs typeface="+mn-cs"/>
        </a:defRPr>
      </a:lvl8pPr>
      <a:lvl9pPr marL="3730674" algn="l" defTabSz="9326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8.xml"/><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jpe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blogs.technet.com/b/virtualization/archive/2014/07/20/expressroute-and-azure-site-recovery.aspx"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hyperlink" Target="http://azure.microsoft.com/blog/2014/09/04/networking-infrastructure-setup-for-microsoft-azure-as-a-disaster-recovery-sit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technet.microsoft.com/en-us/library/gg252636.aspx"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go.microsoft.com/fwLink/?LinkID=716842&amp;clcid=0x409"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73.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hyperlink" Target="https://gallery.technet.microsoft.com/Designing-Your-Network-a849fa98" TargetMode="External"/><Relationship Id="rId3" Type="http://schemas.openxmlformats.org/officeDocument/2006/relationships/hyperlink" Target="https://azure.microsoft.com/en-us/documentation/articles/site-recovery-vmm-to-azure/" TargetMode="External"/><Relationship Id="rId7" Type="http://schemas.openxmlformats.org/officeDocument/2006/relationships/hyperlink" Target="https://azure.microsoft.com/en-us/documentation/articles/site-recovery-vmm-san/"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hyperlink" Target="https://azure.microsoft.com/en-us/documentation/articles/site-recovery-vmm-to-vmm/" TargetMode="External"/><Relationship Id="rId5" Type="http://schemas.openxmlformats.org/officeDocument/2006/relationships/hyperlink" Target="http://aka.ms/v2adocumentation" TargetMode="External"/><Relationship Id="rId10" Type="http://schemas.openxmlformats.org/officeDocument/2006/relationships/hyperlink" Target="https://social.msdn.microsoft.com/Forums/azure/en-US/home?forum=hypervrecovmgr" TargetMode="External"/><Relationship Id="rId4" Type="http://schemas.openxmlformats.org/officeDocument/2006/relationships/hyperlink" Target="https://azure.microsoft.com/en-us/documentation/articles/site-recovery-hyper-v-site-to-azure/" TargetMode="External"/><Relationship Id="rId9" Type="http://schemas.openxmlformats.org/officeDocument/2006/relationships/hyperlink" Target="https://azure.microsoft.com/en-us/documentation/articles/site-recovery-monitoring-and-troubleshooti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963" y="1414709"/>
            <a:ext cx="10058336" cy="1837298"/>
          </a:xfrm>
        </p:spPr>
        <p:txBody>
          <a:bodyPr/>
          <a:lstStyle/>
          <a:p>
            <a:r>
              <a:rPr lang="en-US" dirty="0"/>
              <a:t>Business continuity and disaster recovery </a:t>
            </a:r>
          </a:p>
        </p:txBody>
      </p:sp>
      <p:sp>
        <p:nvSpPr>
          <p:cNvPr id="2" name="Text Placeholder 1"/>
          <p:cNvSpPr>
            <a:spLocks noGrp="1"/>
          </p:cNvSpPr>
          <p:nvPr>
            <p:ph type="body" sz="quarter" idx="13"/>
          </p:nvPr>
        </p:nvSpPr>
        <p:spPr/>
        <p:txBody>
          <a:bodyPr/>
          <a:lstStyle/>
          <a:p>
            <a:endParaRPr lang="en-US" dirty="0"/>
          </a:p>
        </p:txBody>
      </p:sp>
      <p:sp>
        <p:nvSpPr>
          <p:cNvPr id="3" name="Text Placeholder 2"/>
          <p:cNvSpPr>
            <a:spLocks noGrp="1"/>
          </p:cNvSpPr>
          <p:nvPr>
            <p:ph type="body" sz="quarter" idx="12"/>
          </p:nvPr>
        </p:nvSpPr>
        <p:spPr/>
        <p:txBody>
          <a:bodyPr/>
          <a:lstStyle/>
          <a:p>
            <a:r>
              <a:rPr lang="en-US" dirty="0"/>
              <a:t>Andik Susilo</a:t>
            </a:r>
          </a:p>
        </p:txBody>
      </p:sp>
    </p:spTree>
    <p:extLst>
      <p:ext uri="{BB962C8B-B14F-4D97-AF65-F5344CB8AC3E}">
        <p14:creationId xmlns:p14="http://schemas.microsoft.com/office/powerpoint/2010/main" val="2785803637"/>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DR to Azure scenarios architecture</a:t>
            </a:r>
          </a:p>
        </p:txBody>
      </p:sp>
      <p:pic>
        <p:nvPicPr>
          <p:cNvPr id="13" name="Picture 98" descr="Cloud"/>
          <p:cNvPicPr>
            <a:picLocks noChangeAspect="1" noChangeArrowheads="1"/>
          </p:cNvPicPr>
          <p:nvPr/>
        </p:nvPicPr>
        <p:blipFill>
          <a:blip r:embed="rId2" cstate="screen">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41062" y="1718897"/>
            <a:ext cx="4783800" cy="2097205"/>
          </a:xfrm>
          <a:prstGeom prst="rect">
            <a:avLst/>
          </a:prstGeom>
          <a:noFill/>
          <a:ln w="9525">
            <a:noFill/>
            <a:miter lim="800000"/>
            <a:headEnd/>
            <a:tailEnd/>
          </a:ln>
        </p:spPr>
      </p:pic>
      <p:sp>
        <p:nvSpPr>
          <p:cNvPr id="14" name="Freeform 207"/>
          <p:cNvSpPr>
            <a:spLocks noEditPoints="1"/>
          </p:cNvSpPr>
          <p:nvPr/>
        </p:nvSpPr>
        <p:spPr bwMode="gray">
          <a:xfrm>
            <a:off x="640718" y="2436671"/>
            <a:ext cx="863553" cy="65865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accent3"/>
          </a:solidFill>
          <a:ln>
            <a:noFill/>
          </a:ln>
          <a:extLst/>
        </p:spPr>
        <p:txBody>
          <a:bodyPr vert="horz" wrap="square" lIns="932352" tIns="0" rIns="0" bIns="214441" numCol="1" anchor="b" anchorCtr="0" compatLnSpc="1">
            <a:prstTxWarp prst="textNoShape">
              <a:avLst/>
            </a:prstTxWarp>
          </a:bodyPr>
          <a:lstStyle/>
          <a:p>
            <a:endParaRPr lang="en-US" sz="1428" dirty="0">
              <a:solidFill>
                <a:srgbClr val="EFEFEF"/>
              </a:solidFill>
            </a:endParaRPr>
          </a:p>
        </p:txBody>
      </p:sp>
      <p:sp>
        <p:nvSpPr>
          <p:cNvPr id="15" name="Freeform 207"/>
          <p:cNvSpPr>
            <a:spLocks noEditPoints="1"/>
          </p:cNvSpPr>
          <p:nvPr/>
        </p:nvSpPr>
        <p:spPr bwMode="gray">
          <a:xfrm>
            <a:off x="1585206" y="2436671"/>
            <a:ext cx="863553" cy="65865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accent3"/>
          </a:solidFill>
          <a:ln>
            <a:noFill/>
          </a:ln>
          <a:extLst/>
        </p:spPr>
        <p:txBody>
          <a:bodyPr vert="horz" wrap="square" lIns="932352" tIns="0" rIns="0" bIns="214441" numCol="1" anchor="b" anchorCtr="0" compatLnSpc="1">
            <a:prstTxWarp prst="textNoShape">
              <a:avLst/>
            </a:prstTxWarp>
          </a:bodyPr>
          <a:lstStyle/>
          <a:p>
            <a:endParaRPr lang="en-US" sz="1428" dirty="0">
              <a:solidFill>
                <a:srgbClr val="EFEFEF"/>
              </a:solidFill>
            </a:endParaRPr>
          </a:p>
        </p:txBody>
      </p:sp>
      <p:sp>
        <p:nvSpPr>
          <p:cNvPr id="16" name="Freeform 207"/>
          <p:cNvSpPr>
            <a:spLocks noEditPoints="1"/>
          </p:cNvSpPr>
          <p:nvPr/>
        </p:nvSpPr>
        <p:spPr bwMode="gray">
          <a:xfrm>
            <a:off x="2529692" y="2436671"/>
            <a:ext cx="863553" cy="65865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accent3"/>
          </a:solidFill>
          <a:ln>
            <a:noFill/>
          </a:ln>
          <a:extLst/>
        </p:spPr>
        <p:txBody>
          <a:bodyPr vert="horz" wrap="square" lIns="932352" tIns="0" rIns="0" bIns="214441" numCol="1" anchor="b" anchorCtr="0" compatLnSpc="1">
            <a:prstTxWarp prst="textNoShape">
              <a:avLst/>
            </a:prstTxWarp>
          </a:bodyPr>
          <a:lstStyle/>
          <a:p>
            <a:endParaRPr lang="en-US" sz="1428" dirty="0">
              <a:solidFill>
                <a:srgbClr val="EFEFEF"/>
              </a:solidFill>
            </a:endParaRPr>
          </a:p>
        </p:txBody>
      </p:sp>
      <p:sp>
        <p:nvSpPr>
          <p:cNvPr id="17" name="TextBox 16"/>
          <p:cNvSpPr txBox="1"/>
          <p:nvPr/>
        </p:nvSpPr>
        <p:spPr>
          <a:xfrm>
            <a:off x="247993" y="3204358"/>
            <a:ext cx="4070704" cy="443141"/>
          </a:xfrm>
          <a:prstGeom prst="rect">
            <a:avLst/>
          </a:prstGeom>
          <a:noFill/>
        </p:spPr>
        <p:txBody>
          <a:bodyPr wrap="square" lIns="0" tIns="0" rIns="0" bIns="0" rtlCol="0">
            <a:spAutoFit/>
          </a:bodyPr>
          <a:lstStyle/>
          <a:p>
            <a:pPr algn="ctr" defTabSz="932309">
              <a:lnSpc>
                <a:spcPct val="90000"/>
              </a:lnSpc>
            </a:pPr>
            <a:r>
              <a:rPr lang="en-US" sz="1600" b="1" spc="-52" dirty="0"/>
              <a:t>VMware VMs</a:t>
            </a:r>
            <a:br>
              <a:rPr lang="en-US" sz="1600" b="1" spc="-52" dirty="0"/>
            </a:br>
            <a:r>
              <a:rPr lang="en-US" sz="1600" b="1" spc="-52" dirty="0"/>
              <a:t>&amp; Physical Servers</a:t>
            </a:r>
            <a:endParaRPr lang="en-US" sz="1600" b="1" spc="-52" baseline="-25000" dirty="0"/>
          </a:p>
        </p:txBody>
      </p:sp>
      <p:pic>
        <p:nvPicPr>
          <p:cNvPr id="30" name="Picture 98" descr="Cloud"/>
          <p:cNvPicPr>
            <a:picLocks noChangeAspect="1" noChangeArrowheads="1"/>
          </p:cNvPicPr>
          <p:nvPr/>
        </p:nvPicPr>
        <p:blipFill>
          <a:blip r:embed="rId2"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820" y="3838942"/>
            <a:ext cx="4783800" cy="2097205"/>
          </a:xfrm>
          <a:prstGeom prst="rect">
            <a:avLst/>
          </a:prstGeom>
          <a:noFill/>
          <a:ln w="9525">
            <a:noFill/>
            <a:miter lim="800000"/>
            <a:headEnd/>
            <a:tailEnd/>
          </a:ln>
          <a:effectLst>
            <a:glow>
              <a:schemeClr val="accent1">
                <a:alpha val="0"/>
              </a:schemeClr>
            </a:glow>
          </a:effectLst>
        </p:spPr>
      </p:pic>
      <p:sp>
        <p:nvSpPr>
          <p:cNvPr id="32" name="Freeform 207"/>
          <p:cNvSpPr>
            <a:spLocks noEditPoints="1"/>
          </p:cNvSpPr>
          <p:nvPr/>
        </p:nvSpPr>
        <p:spPr bwMode="gray">
          <a:xfrm>
            <a:off x="1587963" y="4556717"/>
            <a:ext cx="863553" cy="65865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004E1D"/>
          </a:solidFill>
          <a:ln>
            <a:noFill/>
          </a:ln>
          <a:extLst/>
        </p:spPr>
        <p:txBody>
          <a:bodyPr vert="horz" wrap="square" lIns="932352" tIns="0" rIns="0" bIns="214441" numCol="1" anchor="b" anchorCtr="0" compatLnSpc="1">
            <a:prstTxWarp prst="textNoShape">
              <a:avLst/>
            </a:prstTxWarp>
          </a:bodyPr>
          <a:lstStyle/>
          <a:p>
            <a:endParaRPr lang="en-US" sz="1428" dirty="0">
              <a:solidFill>
                <a:srgbClr val="EFEFEF"/>
              </a:solidFill>
            </a:endParaRPr>
          </a:p>
        </p:txBody>
      </p:sp>
      <p:sp>
        <p:nvSpPr>
          <p:cNvPr id="33" name="Freeform 207"/>
          <p:cNvSpPr>
            <a:spLocks noEditPoints="1"/>
          </p:cNvSpPr>
          <p:nvPr/>
        </p:nvSpPr>
        <p:spPr bwMode="gray">
          <a:xfrm>
            <a:off x="2532450" y="4556717"/>
            <a:ext cx="863553" cy="658659"/>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004E1D"/>
          </a:solidFill>
          <a:ln>
            <a:noFill/>
          </a:ln>
          <a:extLst/>
        </p:spPr>
        <p:txBody>
          <a:bodyPr vert="horz" wrap="square" lIns="932352" tIns="0" rIns="0" bIns="214441" numCol="1" anchor="b" anchorCtr="0" compatLnSpc="1">
            <a:prstTxWarp prst="textNoShape">
              <a:avLst/>
            </a:prstTxWarp>
          </a:bodyPr>
          <a:lstStyle/>
          <a:p>
            <a:endParaRPr lang="en-US" sz="1428" dirty="0">
              <a:solidFill>
                <a:srgbClr val="EFEFEF"/>
              </a:solidFill>
            </a:endParaRPr>
          </a:p>
        </p:txBody>
      </p:sp>
      <p:pic>
        <p:nvPicPr>
          <p:cNvPr id="34"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778738" y="4248214"/>
            <a:ext cx="376580" cy="63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1940993" y="4350559"/>
            <a:ext cx="376580" cy="63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690868" y="4247448"/>
            <a:ext cx="376580" cy="63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947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853125" y="4349794"/>
            <a:ext cx="376580" cy="63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4" name="Group 123"/>
          <p:cNvGrpSpPr/>
          <p:nvPr/>
        </p:nvGrpSpPr>
        <p:grpSpPr>
          <a:xfrm>
            <a:off x="345323" y="2441458"/>
            <a:ext cx="5079195" cy="4167923"/>
            <a:chOff x="344573" y="2441322"/>
            <a:chExt cx="5079843" cy="4168455"/>
          </a:xfrm>
        </p:grpSpPr>
        <p:grpSp>
          <p:nvGrpSpPr>
            <p:cNvPr id="3" name="Group 2"/>
            <p:cNvGrpSpPr/>
            <p:nvPr/>
          </p:nvGrpSpPr>
          <p:grpSpPr>
            <a:xfrm>
              <a:off x="344573" y="5870054"/>
              <a:ext cx="2505501" cy="739723"/>
              <a:chOff x="236883" y="4419033"/>
              <a:chExt cx="1842709" cy="544040"/>
            </a:xfrm>
          </p:grpSpPr>
          <p:sp>
            <p:nvSpPr>
              <p:cNvPr id="4" name="Freeform 5"/>
              <p:cNvSpPr>
                <a:spLocks noEditPoints="1"/>
              </p:cNvSpPr>
              <p:nvPr/>
            </p:nvSpPr>
            <p:spPr bwMode="auto">
              <a:xfrm>
                <a:off x="236883" y="4419033"/>
                <a:ext cx="284072" cy="544040"/>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91402" tIns="45701" rIns="91402" bIns="45701" numCol="1" anchor="t" anchorCtr="0" compatLnSpc="1">
                <a:prstTxWarp prst="textNoShape">
                  <a:avLst/>
                </a:prstTxWarp>
              </a:bodyPr>
              <a:lstStyle/>
              <a:p>
                <a:pPr defTabSz="932409">
                  <a:defRPr/>
                </a:pPr>
                <a:endParaRPr lang="en-GB" sz="1801" kern="0">
                  <a:solidFill>
                    <a:srgbClr val="505050"/>
                  </a:solidFill>
                </a:endParaRPr>
              </a:p>
            </p:txBody>
          </p:sp>
          <p:sp>
            <p:nvSpPr>
              <p:cNvPr id="5" name="TextBox 4"/>
              <p:cNvSpPr txBox="1"/>
              <p:nvPr/>
            </p:nvSpPr>
            <p:spPr>
              <a:xfrm>
                <a:off x="586269" y="4502942"/>
                <a:ext cx="1493323" cy="423926"/>
              </a:xfrm>
              <a:prstGeom prst="rect">
                <a:avLst/>
              </a:prstGeom>
              <a:noFill/>
            </p:spPr>
            <p:txBody>
              <a:bodyPr wrap="square" lIns="0" tIns="0" rIns="0" bIns="0" rtlCol="0">
                <a:spAutoFit/>
              </a:bodyPr>
              <a:lstStyle/>
              <a:p>
                <a:pPr defTabSz="932309">
                  <a:lnSpc>
                    <a:spcPct val="90000"/>
                  </a:lnSpc>
                </a:pPr>
                <a:r>
                  <a:rPr lang="en-US" sz="1360" b="1" spc="-52" dirty="0"/>
                  <a:t>Process Server – </a:t>
                </a:r>
                <a:r>
                  <a:rPr lang="en-US" sz="1360" spc="-52" dirty="0"/>
                  <a:t>Used for Discovery, Caching, Compression &amp; Encryption</a:t>
                </a:r>
                <a:endParaRPr lang="en-US" sz="1360" b="1" spc="-52" baseline="-25000" dirty="0"/>
              </a:p>
            </p:txBody>
          </p:sp>
        </p:grpSp>
        <p:grpSp>
          <p:nvGrpSpPr>
            <p:cNvPr id="46" name="Group 45"/>
            <p:cNvGrpSpPr/>
            <p:nvPr/>
          </p:nvGrpSpPr>
          <p:grpSpPr>
            <a:xfrm>
              <a:off x="3627195" y="2441322"/>
              <a:ext cx="1797221" cy="713732"/>
              <a:chOff x="3543084" y="3363525"/>
              <a:chExt cx="1797221" cy="713732"/>
            </a:xfrm>
          </p:grpSpPr>
          <p:sp>
            <p:nvSpPr>
              <p:cNvPr id="18" name="Freeform 5"/>
              <p:cNvSpPr>
                <a:spLocks noEditPoints="1"/>
              </p:cNvSpPr>
              <p:nvPr/>
            </p:nvSpPr>
            <p:spPr bwMode="auto">
              <a:xfrm>
                <a:off x="3543084" y="3363525"/>
                <a:ext cx="374771" cy="713732"/>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accent6"/>
              </a:solidFill>
              <a:ln w="12700" cap="flat" cmpd="sng">
                <a:solidFill>
                  <a:srgbClr val="FFFFFF"/>
                </a:solidFill>
                <a:prstDash val="solid"/>
                <a:miter lim="800000"/>
                <a:headEnd/>
                <a:tailEnd/>
              </a:ln>
            </p:spPr>
            <p:txBody>
              <a:bodyPr vert="horz" wrap="square" lIns="91402" tIns="45701" rIns="91402" bIns="45701" numCol="1" anchor="t" anchorCtr="0" compatLnSpc="1">
                <a:prstTxWarp prst="textNoShape">
                  <a:avLst/>
                </a:prstTxWarp>
              </a:bodyPr>
              <a:lstStyle/>
              <a:p>
                <a:pPr defTabSz="932409">
                  <a:defRPr/>
                </a:pPr>
                <a:endParaRPr lang="en-GB" sz="1801" kern="0">
                  <a:solidFill>
                    <a:srgbClr val="505050"/>
                  </a:solidFill>
                </a:endParaRPr>
              </a:p>
            </p:txBody>
          </p:sp>
          <p:sp>
            <p:nvSpPr>
              <p:cNvPr id="19" name="TextBox 18"/>
              <p:cNvSpPr txBox="1"/>
              <p:nvPr/>
            </p:nvSpPr>
            <p:spPr>
              <a:xfrm>
                <a:off x="4029408" y="3449255"/>
                <a:ext cx="1310897" cy="621596"/>
              </a:xfrm>
              <a:prstGeom prst="rect">
                <a:avLst/>
              </a:prstGeom>
              <a:noFill/>
            </p:spPr>
            <p:txBody>
              <a:bodyPr wrap="square" lIns="0" tIns="0" rIns="0" bIns="0" rtlCol="0">
                <a:spAutoFit/>
              </a:bodyPr>
              <a:lstStyle/>
              <a:p>
                <a:pPr defTabSz="932309">
                  <a:lnSpc>
                    <a:spcPct val="90000"/>
                  </a:lnSpc>
                </a:pPr>
                <a:r>
                  <a:rPr lang="en-US" sz="1496" b="1" spc="-52" dirty="0"/>
                  <a:t>Process &amp; Config</a:t>
                </a:r>
                <a:br>
                  <a:rPr lang="en-US" sz="1496" b="1" spc="-52" dirty="0"/>
                </a:br>
                <a:r>
                  <a:rPr lang="en-US" sz="1496" b="1" spc="-52" dirty="0"/>
                  <a:t>Server</a:t>
                </a:r>
                <a:endParaRPr lang="en-US" sz="1496" b="1" spc="-52" baseline="-25000" dirty="0"/>
              </a:p>
            </p:txBody>
          </p:sp>
        </p:grpSp>
      </p:grpSp>
      <p:grpSp>
        <p:nvGrpSpPr>
          <p:cNvPr id="20" name="Group 19"/>
          <p:cNvGrpSpPr>
            <a:grpSpLocks noChangeAspect="1"/>
          </p:cNvGrpSpPr>
          <p:nvPr/>
        </p:nvGrpSpPr>
        <p:grpSpPr>
          <a:xfrm>
            <a:off x="496975" y="2523364"/>
            <a:ext cx="239911" cy="241239"/>
            <a:chOff x="1516874" y="4089454"/>
            <a:chExt cx="526613" cy="529527"/>
          </a:xfrm>
          <a:solidFill>
            <a:srgbClr val="C00000"/>
          </a:solidFill>
        </p:grpSpPr>
        <p:sp>
          <p:nvSpPr>
            <p:cNvPr id="2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sp>
          <p:nvSpPr>
            <p:cNvPr id="2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grpSp>
      <p:grpSp>
        <p:nvGrpSpPr>
          <p:cNvPr id="40" name="Group 39"/>
          <p:cNvGrpSpPr>
            <a:grpSpLocks noChangeAspect="1"/>
          </p:cNvGrpSpPr>
          <p:nvPr/>
        </p:nvGrpSpPr>
        <p:grpSpPr>
          <a:xfrm>
            <a:off x="1455829" y="4647246"/>
            <a:ext cx="239911" cy="241239"/>
            <a:chOff x="1516874" y="4089454"/>
            <a:chExt cx="526613" cy="529527"/>
          </a:xfrm>
          <a:solidFill>
            <a:srgbClr val="C00000"/>
          </a:solidFill>
        </p:grpSpPr>
        <p:sp>
          <p:nvSpPr>
            <p:cNvPr id="41"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sp>
          <p:nvSpPr>
            <p:cNvPr id="42"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grpSp>
      <p:grpSp>
        <p:nvGrpSpPr>
          <p:cNvPr id="43" name="Group 42"/>
          <p:cNvGrpSpPr>
            <a:grpSpLocks noChangeAspect="1"/>
          </p:cNvGrpSpPr>
          <p:nvPr/>
        </p:nvGrpSpPr>
        <p:grpSpPr>
          <a:xfrm>
            <a:off x="2386824" y="4645264"/>
            <a:ext cx="239911" cy="241239"/>
            <a:chOff x="1516874" y="4089454"/>
            <a:chExt cx="526613" cy="529527"/>
          </a:xfrm>
          <a:solidFill>
            <a:srgbClr val="C00000"/>
          </a:solidFill>
        </p:grpSpPr>
        <p:sp>
          <p:nvSpPr>
            <p:cNvPr id="44"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sp>
          <p:nvSpPr>
            <p:cNvPr id="45"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grpSp>
      <p:sp>
        <p:nvSpPr>
          <p:cNvPr id="49" name="Oval 87"/>
          <p:cNvSpPr>
            <a:spLocks noChangeArrowheads="1"/>
          </p:cNvSpPr>
          <p:nvPr/>
        </p:nvSpPr>
        <p:spPr bwMode="black">
          <a:xfrm>
            <a:off x="623175" y="4767426"/>
            <a:ext cx="44505" cy="44493"/>
          </a:xfrm>
          <a:prstGeom prst="ellipse">
            <a:avLst/>
          </a:prstGeom>
          <a:solidFill>
            <a:srgbClr val="C00000"/>
          </a:solid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grpSp>
        <p:nvGrpSpPr>
          <p:cNvPr id="51" name="Group 50"/>
          <p:cNvGrpSpPr>
            <a:grpSpLocks noChangeAspect="1"/>
          </p:cNvGrpSpPr>
          <p:nvPr/>
        </p:nvGrpSpPr>
        <p:grpSpPr>
          <a:xfrm>
            <a:off x="2913772" y="6011524"/>
            <a:ext cx="556116" cy="559195"/>
            <a:chOff x="1516874" y="4089454"/>
            <a:chExt cx="526613" cy="529527"/>
          </a:xfrm>
          <a:solidFill>
            <a:srgbClr val="C00000"/>
          </a:solidFill>
        </p:grpSpPr>
        <p:sp>
          <p:nvSpPr>
            <p:cNvPr id="52" name="Freeform 86"/>
            <p:cNvSpPr>
              <a:spLocks noEditPoints="1"/>
            </p:cNvSpPr>
            <p:nvPr/>
          </p:nvSpPr>
          <p:spPr bwMode="black">
            <a:xfrm>
              <a:off x="1516874" y="4089454"/>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sp>
          <p:nvSpPr>
            <p:cNvPr id="53" name="Oval 87"/>
            <p:cNvSpPr>
              <a:spLocks noChangeArrowheads="1"/>
            </p:cNvSpPr>
            <p:nvPr/>
          </p:nvSpPr>
          <p:spPr bwMode="black">
            <a:xfrm>
              <a:off x="1731334" y="4314541"/>
              <a:ext cx="97691" cy="97665"/>
            </a:xfrm>
            <a:prstGeom prst="ellipse">
              <a:avLst/>
            </a:prstGeom>
            <a:grp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grpSp>
      <p:sp>
        <p:nvSpPr>
          <p:cNvPr id="54" name="TextBox 53"/>
          <p:cNvSpPr txBox="1"/>
          <p:nvPr/>
        </p:nvSpPr>
        <p:spPr>
          <a:xfrm>
            <a:off x="3564126" y="5985378"/>
            <a:ext cx="1789296" cy="753444"/>
          </a:xfrm>
          <a:prstGeom prst="rect">
            <a:avLst/>
          </a:prstGeom>
          <a:noFill/>
        </p:spPr>
        <p:txBody>
          <a:bodyPr wrap="square" lIns="0" tIns="0" rIns="0" bIns="0" rtlCol="0">
            <a:spAutoFit/>
          </a:bodyPr>
          <a:lstStyle/>
          <a:p>
            <a:pPr defTabSz="932309">
              <a:lnSpc>
                <a:spcPct val="90000"/>
              </a:lnSpc>
            </a:pPr>
            <a:r>
              <a:rPr lang="en-US" sz="1360" b="1" spc="-52" dirty="0"/>
              <a:t>ASR Provider – </a:t>
            </a:r>
            <a:r>
              <a:rPr lang="en-US" sz="1360" spc="-52" dirty="0"/>
              <a:t>Captures all data writes from memory or VHD differencing disk</a:t>
            </a:r>
            <a:endParaRPr lang="en-US" sz="1360" b="1" spc="-52" baseline="-25000" dirty="0"/>
          </a:p>
        </p:txBody>
      </p:sp>
      <p:pic>
        <p:nvPicPr>
          <p:cNvPr id="55" name="Picture 98" descr="Cloud"/>
          <p:cNvPicPr>
            <a:picLocks noChangeAspect="1" noChangeArrowheads="1"/>
          </p:cNvPicPr>
          <p:nvPr/>
        </p:nvPicPr>
        <p:blipFill>
          <a:blip r:embed="rId2"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6950201" y="1834088"/>
            <a:ext cx="5246074" cy="2348853"/>
          </a:xfrm>
          <a:prstGeom prst="rect">
            <a:avLst/>
          </a:prstGeom>
        </p:spPr>
      </p:pic>
      <p:pic>
        <p:nvPicPr>
          <p:cNvPr id="56" name="Picture 98" descr="Cloud"/>
          <p:cNvPicPr>
            <a:picLocks noChangeAspect="1" noChangeArrowheads="1"/>
          </p:cNvPicPr>
          <p:nvPr/>
        </p:nvPicPr>
        <p:blipFill>
          <a:blip r:embed="rId2"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6950201" y="2661459"/>
            <a:ext cx="5246074" cy="2348853"/>
          </a:xfrm>
          <a:prstGeom prst="rect">
            <a:avLst/>
          </a:prstGeom>
        </p:spPr>
      </p:pic>
      <p:pic>
        <p:nvPicPr>
          <p:cNvPr id="57" name="Picture 98" descr="Cloud"/>
          <p:cNvPicPr>
            <a:picLocks noChangeAspect="1" noChangeArrowheads="1"/>
          </p:cNvPicPr>
          <p:nvPr/>
        </p:nvPicPr>
        <p:blipFill>
          <a:blip r:embed="rId2"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6967419" y="3546646"/>
            <a:ext cx="5246074" cy="2348853"/>
          </a:xfrm>
          <a:prstGeom prst="rect">
            <a:avLst/>
          </a:prstGeom>
        </p:spPr>
      </p:pic>
      <p:pic>
        <p:nvPicPr>
          <p:cNvPr id="98" name="Picture 19474"/>
          <p:cNvPicPr>
            <a:picLocks noChangeAspect="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2713894" y="2201051"/>
            <a:ext cx="333050" cy="55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9474"/>
          <p:cNvPicPr>
            <a:picLocks noChangeAspect="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2855971" y="2293596"/>
            <a:ext cx="333050" cy="55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19474"/>
          <p:cNvPicPr>
            <a:picLocks noChangeAspect="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1776923" y="2188905"/>
            <a:ext cx="333050" cy="55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19474"/>
          <p:cNvPicPr>
            <a:picLocks noChangeAspect="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auto">
          <a:xfrm>
            <a:off x="1919000" y="2281449"/>
            <a:ext cx="333050" cy="55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Freeform 86"/>
          <p:cNvSpPr>
            <a:spLocks noEditPoints="1"/>
          </p:cNvSpPr>
          <p:nvPr/>
        </p:nvSpPr>
        <p:spPr bwMode="black">
          <a:xfrm>
            <a:off x="1991271" y="2591744"/>
            <a:ext cx="239911" cy="24123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C00000"/>
          </a:solid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sp>
        <p:nvSpPr>
          <p:cNvPr id="126" name="Freeform 86"/>
          <p:cNvSpPr>
            <a:spLocks noEditPoints="1"/>
          </p:cNvSpPr>
          <p:nvPr/>
        </p:nvSpPr>
        <p:spPr bwMode="black">
          <a:xfrm>
            <a:off x="1650093" y="2483612"/>
            <a:ext cx="239911" cy="24123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C00000"/>
          </a:solid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sp>
        <p:nvSpPr>
          <p:cNvPr id="127" name="Freeform 86"/>
          <p:cNvSpPr>
            <a:spLocks noEditPoints="1"/>
          </p:cNvSpPr>
          <p:nvPr/>
        </p:nvSpPr>
        <p:spPr bwMode="black">
          <a:xfrm>
            <a:off x="2874993" y="2594395"/>
            <a:ext cx="239911" cy="24123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C00000"/>
          </a:solid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sp>
        <p:nvSpPr>
          <p:cNvPr id="128" name="Freeform 86"/>
          <p:cNvSpPr>
            <a:spLocks noEditPoints="1"/>
          </p:cNvSpPr>
          <p:nvPr/>
        </p:nvSpPr>
        <p:spPr bwMode="black">
          <a:xfrm>
            <a:off x="2587936" y="2471684"/>
            <a:ext cx="239911" cy="24123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C00000"/>
          </a:solidFill>
          <a:ln w="9525">
            <a:solidFill>
              <a:schemeClr val="bg1"/>
            </a:solidFill>
            <a:round/>
            <a:headEnd/>
            <a:tailEnd/>
          </a:ln>
          <a:extLst/>
        </p:spPr>
        <p:txBody>
          <a:bodyPr vert="horz" wrap="square" lIns="124314" tIns="62157" rIns="124314" bIns="62157" numCol="1" anchor="t" anchorCtr="0" compatLnSpc="1">
            <a:prstTxWarp prst="textNoShape">
              <a:avLst/>
            </a:prstTxWarp>
          </a:bodyPr>
          <a:lstStyle/>
          <a:p>
            <a:endParaRPr lang="en-US" sz="2175"/>
          </a:p>
        </p:txBody>
      </p:sp>
      <p:sp>
        <p:nvSpPr>
          <p:cNvPr id="129" name="Left-Right Arrow 128"/>
          <p:cNvSpPr/>
          <p:nvPr/>
        </p:nvSpPr>
        <p:spPr bwMode="auto">
          <a:xfrm>
            <a:off x="4795159" y="2865901"/>
            <a:ext cx="2287542" cy="758313"/>
          </a:xfrm>
          <a:prstGeom prst="leftRightArrow">
            <a:avLst/>
          </a:prstGeom>
          <a:solidFill>
            <a:srgbClr val="00B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0" name="TextBox 129"/>
          <p:cNvSpPr txBox="1"/>
          <p:nvPr/>
        </p:nvSpPr>
        <p:spPr>
          <a:xfrm>
            <a:off x="345323" y="5208044"/>
            <a:ext cx="4070704" cy="221571"/>
          </a:xfrm>
          <a:prstGeom prst="rect">
            <a:avLst/>
          </a:prstGeom>
          <a:noFill/>
        </p:spPr>
        <p:txBody>
          <a:bodyPr wrap="square" lIns="0" tIns="0" rIns="0" bIns="0" rtlCol="0">
            <a:spAutoFit/>
          </a:bodyPr>
          <a:lstStyle/>
          <a:p>
            <a:pPr algn="ctr" defTabSz="932309">
              <a:lnSpc>
                <a:spcPct val="90000"/>
              </a:lnSpc>
            </a:pPr>
            <a:r>
              <a:rPr lang="en-US" sz="1600" b="1" spc="-52" dirty="0"/>
              <a:t>Hyper-V VMs</a:t>
            </a:r>
            <a:endParaRPr lang="en-US" sz="1600" b="1" spc="-52" baseline="-25000" dirty="0"/>
          </a:p>
        </p:txBody>
      </p:sp>
      <p:pic>
        <p:nvPicPr>
          <p:cNvPr id="81" name="Picture 19474"/>
          <p:cNvPicPr>
            <a:picLocks noChangeAspect="1"/>
          </p:cNvPicPr>
          <p:nvPr/>
        </p:nvPicPr>
        <p:blipFill>
          <a:blip r:embed="rId3" cstate="email">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bwMode="auto">
          <a:xfrm>
            <a:off x="2155318" y="1329392"/>
            <a:ext cx="376580" cy="63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81"/>
          <p:cNvSpPr txBox="1"/>
          <p:nvPr/>
        </p:nvSpPr>
        <p:spPr>
          <a:xfrm>
            <a:off x="2579374" y="1516316"/>
            <a:ext cx="813871" cy="345307"/>
          </a:xfrm>
          <a:prstGeom prst="rect">
            <a:avLst/>
          </a:prstGeom>
          <a:noFill/>
        </p:spPr>
        <p:txBody>
          <a:bodyPr wrap="square" lIns="0" tIns="0" rIns="0" bIns="0" rtlCol="0">
            <a:spAutoFit/>
          </a:bodyPr>
          <a:lstStyle/>
          <a:p>
            <a:pPr algn="ctr" defTabSz="932309">
              <a:lnSpc>
                <a:spcPct val="90000"/>
              </a:lnSpc>
            </a:pPr>
            <a:r>
              <a:rPr lang="en-US" sz="1496" b="1" spc="-52" dirty="0"/>
              <a:t>vCenter</a:t>
            </a:r>
          </a:p>
          <a:p>
            <a:pPr algn="ctr" defTabSz="932309">
              <a:lnSpc>
                <a:spcPct val="90000"/>
              </a:lnSpc>
            </a:pPr>
            <a:r>
              <a:rPr lang="en-US" sz="1496" b="1" spc="-52" baseline="-25000" dirty="0"/>
              <a:t>(Optional)</a:t>
            </a:r>
          </a:p>
        </p:txBody>
      </p:sp>
      <p:pic>
        <p:nvPicPr>
          <p:cNvPr id="83" name="Picture 19474"/>
          <p:cNvPicPr>
            <a:picLocks noChangeAspect="1"/>
          </p:cNvPicPr>
          <p:nvPr/>
        </p:nvPicPr>
        <p:blipFill>
          <a:blip r:embed="rId3" cstate="email">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bwMode="auto">
          <a:xfrm>
            <a:off x="2311811" y="3792832"/>
            <a:ext cx="376580" cy="63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83"/>
          <p:cNvSpPr txBox="1"/>
          <p:nvPr/>
        </p:nvSpPr>
        <p:spPr>
          <a:xfrm>
            <a:off x="2735867" y="3913662"/>
            <a:ext cx="813871" cy="345307"/>
          </a:xfrm>
          <a:prstGeom prst="rect">
            <a:avLst/>
          </a:prstGeom>
          <a:noFill/>
        </p:spPr>
        <p:txBody>
          <a:bodyPr wrap="square" lIns="0" tIns="0" rIns="0" bIns="0" rtlCol="0">
            <a:spAutoFit/>
          </a:bodyPr>
          <a:lstStyle/>
          <a:p>
            <a:pPr algn="ctr" defTabSz="932309">
              <a:lnSpc>
                <a:spcPct val="90000"/>
              </a:lnSpc>
            </a:pPr>
            <a:r>
              <a:rPr lang="en-US" sz="1496" b="1" spc="-52" dirty="0"/>
              <a:t>VMM</a:t>
            </a:r>
          </a:p>
          <a:p>
            <a:pPr algn="ctr" defTabSz="932309">
              <a:lnSpc>
                <a:spcPct val="90000"/>
              </a:lnSpc>
            </a:pPr>
            <a:r>
              <a:rPr lang="en-US" sz="1496" b="1" spc="-52" baseline="-25000" dirty="0"/>
              <a:t>(Optional)</a:t>
            </a:r>
          </a:p>
        </p:txBody>
      </p:sp>
      <p:sp>
        <p:nvSpPr>
          <p:cNvPr id="112" name="Left-Right Arrow 111"/>
          <p:cNvSpPr/>
          <p:nvPr/>
        </p:nvSpPr>
        <p:spPr bwMode="auto">
          <a:xfrm>
            <a:off x="4795159" y="4257765"/>
            <a:ext cx="2287542" cy="758313"/>
          </a:xfrm>
          <a:prstGeom prst="leftRightArrow">
            <a:avLst/>
          </a:prstGeom>
          <a:solidFill>
            <a:srgbClr val="00B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14" name="Picture 113"/>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8879264" y="3008513"/>
            <a:ext cx="1387949" cy="1387949"/>
          </a:xfrm>
          <a:prstGeom prst="rect">
            <a:avLst/>
          </a:prstGeom>
        </p:spPr>
      </p:pic>
      <p:sp>
        <p:nvSpPr>
          <p:cNvPr id="12" name="TextBox 11"/>
          <p:cNvSpPr txBox="1"/>
          <p:nvPr/>
        </p:nvSpPr>
        <p:spPr>
          <a:xfrm>
            <a:off x="8185786" y="4409874"/>
            <a:ext cx="2809343" cy="572391"/>
          </a:xfrm>
          <a:prstGeom prst="rect">
            <a:avLst/>
          </a:prstGeom>
          <a:noFill/>
        </p:spPr>
        <p:txBody>
          <a:bodyPr wrap="square" lIns="182857" tIns="146285" rIns="182857" bIns="146285" rtlCol="0">
            <a:spAutoFit/>
          </a:bodyPr>
          <a:lstStyle/>
          <a:p>
            <a:pPr>
              <a:lnSpc>
                <a:spcPct val="90000"/>
              </a:lnSpc>
              <a:spcAft>
                <a:spcPts val="600"/>
              </a:spcAft>
            </a:pPr>
            <a:r>
              <a:rPr lang="en-US" sz="2000" b="1" dirty="0"/>
              <a:t>Site Recovery Vault</a:t>
            </a:r>
          </a:p>
        </p:txBody>
      </p:sp>
    </p:spTree>
    <p:extLst>
      <p:ext uri="{BB962C8B-B14F-4D97-AF65-F5344CB8AC3E}">
        <p14:creationId xmlns:p14="http://schemas.microsoft.com/office/powerpoint/2010/main" val="296413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urved Connector 3"/>
          <p:cNvCxnSpPr>
            <a:endCxn id="66" idx="0"/>
          </p:cNvCxnSpPr>
          <p:nvPr/>
        </p:nvCxnSpPr>
        <p:spPr>
          <a:xfrm>
            <a:off x="7284831" y="1389464"/>
            <a:ext cx="2067407" cy="1140020"/>
          </a:xfrm>
          <a:prstGeom prst="curvedConnector2">
            <a:avLst/>
          </a:prstGeom>
          <a:ln w="28575">
            <a:solidFill>
              <a:schemeClr val="tx1"/>
            </a:solidFill>
            <a:prstDash val="sysDash"/>
            <a:headEnd type="arrow"/>
            <a:tailEnd type="none"/>
          </a:ln>
        </p:spPr>
        <p:style>
          <a:lnRef idx="2">
            <a:schemeClr val="dk1"/>
          </a:lnRef>
          <a:fillRef idx="0">
            <a:schemeClr val="dk1"/>
          </a:fillRef>
          <a:effectRef idx="1">
            <a:schemeClr val="dk1"/>
          </a:effectRef>
          <a:fontRef idx="minor">
            <a:schemeClr val="tx1"/>
          </a:fontRef>
        </p:style>
      </p:cxnSp>
      <p:cxnSp>
        <p:nvCxnSpPr>
          <p:cNvPr id="5" name="Curved Connector 4"/>
          <p:cNvCxnSpPr>
            <a:endCxn id="21" idx="0"/>
          </p:cNvCxnSpPr>
          <p:nvPr/>
        </p:nvCxnSpPr>
        <p:spPr>
          <a:xfrm rot="10800000" flipV="1">
            <a:off x="3093807" y="1363965"/>
            <a:ext cx="2301540" cy="1103476"/>
          </a:xfrm>
          <a:prstGeom prst="curvedConnector2">
            <a:avLst/>
          </a:prstGeom>
          <a:ln w="28575">
            <a:solidFill>
              <a:schemeClr val="tx1"/>
            </a:solidFill>
            <a:prstDash val="sysDash"/>
            <a:headEnd type="arrow"/>
            <a:tailEnd type="none"/>
          </a:ln>
        </p:spPr>
        <p:style>
          <a:lnRef idx="2">
            <a:schemeClr val="dk1"/>
          </a:lnRef>
          <a:fillRef idx="0">
            <a:schemeClr val="dk1"/>
          </a:fillRef>
          <a:effectRef idx="1">
            <a:schemeClr val="dk1"/>
          </a:effectRef>
          <a:fontRef idx="minor">
            <a:schemeClr val="tx1"/>
          </a:fontRef>
        </p:style>
      </p:cxnSp>
      <p:sp>
        <p:nvSpPr>
          <p:cNvPr id="6" name="TextBox 5"/>
          <p:cNvSpPr txBox="1"/>
          <p:nvPr/>
        </p:nvSpPr>
        <p:spPr>
          <a:xfrm rot="1892436">
            <a:off x="7988516" y="1866936"/>
            <a:ext cx="1363700" cy="264776"/>
          </a:xfrm>
          <a:prstGeom prst="rect">
            <a:avLst/>
          </a:prstGeom>
          <a:noFill/>
        </p:spPr>
        <p:txBody>
          <a:bodyPr wrap="square" lIns="91369" tIns="45684" rIns="91369" bIns="45684" rtlCol="0">
            <a:spAutoFit/>
          </a:bodyPr>
          <a:lstStyle/>
          <a:p>
            <a:pPr algn="ctr" defTabSz="913642"/>
            <a:r>
              <a:rPr lang="en-US" sz="1099" b="1" dirty="0">
                <a:solidFill>
                  <a:srgbClr val="FFFFFF"/>
                </a:solidFill>
                <a:latin typeface="Segoe UI Light"/>
                <a:cs typeface="Segoe UI" panose="020B0502040204020203" pitchFamily="34" charset="0"/>
              </a:rPr>
              <a:t>DR Orchestration</a:t>
            </a:r>
          </a:p>
        </p:txBody>
      </p:sp>
      <p:sp>
        <p:nvSpPr>
          <p:cNvPr id="7" name="TextBox 6"/>
          <p:cNvSpPr txBox="1"/>
          <p:nvPr/>
        </p:nvSpPr>
        <p:spPr>
          <a:xfrm rot="20032479">
            <a:off x="3283136" y="1772440"/>
            <a:ext cx="1363700" cy="264776"/>
          </a:xfrm>
          <a:prstGeom prst="rect">
            <a:avLst/>
          </a:prstGeom>
          <a:noFill/>
        </p:spPr>
        <p:txBody>
          <a:bodyPr wrap="square" lIns="91369" tIns="45684" rIns="91369" bIns="45684" rtlCol="0">
            <a:spAutoFit/>
          </a:bodyPr>
          <a:lstStyle/>
          <a:p>
            <a:pPr algn="ctr" defTabSz="913642"/>
            <a:r>
              <a:rPr lang="en-US" sz="1099" b="1" dirty="0">
                <a:solidFill>
                  <a:srgbClr val="FFFFFF"/>
                </a:solidFill>
                <a:latin typeface="Segoe UI Light"/>
                <a:cs typeface="Segoe UI" panose="020B0502040204020203" pitchFamily="34" charset="0"/>
              </a:rPr>
              <a:t>DR Orchestration</a:t>
            </a:r>
          </a:p>
        </p:txBody>
      </p:sp>
      <p:sp>
        <p:nvSpPr>
          <p:cNvPr id="47" name="Title 1"/>
          <p:cNvSpPr txBox="1">
            <a:spLocks/>
          </p:cNvSpPr>
          <p:nvPr/>
        </p:nvSpPr>
        <p:spPr>
          <a:xfrm>
            <a:off x="274637" y="120598"/>
            <a:ext cx="11762574" cy="463873"/>
          </a:xfrm>
          <a:prstGeom prst="rect">
            <a:avLst/>
          </a:prstGeom>
        </p:spPr>
        <p:txBody>
          <a:bodyPr lIns="91369" tIns="45684" rIns="91369" bIns="45684"/>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3599" dirty="0">
                <a:gradFill flip="none" rotWithShape="1">
                  <a:gsLst>
                    <a:gs pos="0">
                      <a:srgbClr val="FFFFFF">
                        <a:lumMod val="75000"/>
                        <a:lumOff val="25000"/>
                      </a:srgbClr>
                    </a:gs>
                    <a:gs pos="86000">
                      <a:srgbClr val="FFFFFF">
                        <a:lumMod val="75000"/>
                        <a:lumOff val="25000"/>
                      </a:srgbClr>
                    </a:gs>
                  </a:gsLst>
                  <a:lin ang="5400000" scaled="0"/>
                  <a:tileRect/>
                </a:gradFill>
                <a:cs typeface="Segoe UI Light" panose="020B0502040204020203" pitchFamily="34" charset="0"/>
              </a:rPr>
              <a:t>ASR Hero Scenario – Typical 3 Tier Web App</a:t>
            </a:r>
          </a:p>
        </p:txBody>
      </p:sp>
      <p:sp>
        <p:nvSpPr>
          <p:cNvPr id="48" name="TextBox 47"/>
          <p:cNvSpPr txBox="1"/>
          <p:nvPr/>
        </p:nvSpPr>
        <p:spPr>
          <a:xfrm>
            <a:off x="5530386" y="5546094"/>
            <a:ext cx="2361481" cy="280471"/>
          </a:xfrm>
          <a:prstGeom prst="rect">
            <a:avLst/>
          </a:prstGeom>
          <a:noFill/>
        </p:spPr>
        <p:txBody>
          <a:bodyPr wrap="square" lIns="91369" tIns="45684" rIns="91369" bIns="45684" rtlCol="0">
            <a:spAutoFit/>
          </a:bodyPr>
          <a:lstStyle/>
          <a:p>
            <a:pPr algn="ctr" defTabSz="913642"/>
            <a:endParaRPr lang="en-US" sz="1199" b="1" dirty="0">
              <a:solidFill>
                <a:srgbClr val="FFFFFF"/>
              </a:solidFill>
            </a:endParaRPr>
          </a:p>
        </p:txBody>
      </p:sp>
      <p:sp>
        <p:nvSpPr>
          <p:cNvPr id="88" name="Left-Right Arrow 87"/>
          <p:cNvSpPr/>
          <p:nvPr/>
        </p:nvSpPr>
        <p:spPr bwMode="auto">
          <a:xfrm>
            <a:off x="4521403" y="3826549"/>
            <a:ext cx="3975555" cy="604837"/>
          </a:xfrm>
          <a:prstGeom prst="leftRightArrow">
            <a:avLst/>
          </a:prstGeom>
          <a:solidFill>
            <a:schemeClr val="accent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8" tIns="146188" rIns="182738" bIns="146188" numCol="1" spcCol="0" rtlCol="0" fromWordArt="0" anchor="ctr" anchorCtr="0" forceAA="0" compatLnSpc="1">
            <a:prstTxWarp prst="textNoShape">
              <a:avLst/>
            </a:prstTxWarp>
            <a:noAutofit/>
          </a:bodyPr>
          <a:lstStyle/>
          <a:p>
            <a:pPr algn="ctr" defTabSz="913642"/>
            <a:r>
              <a:rPr lang="en-US" sz="1599" b="1" dirty="0">
                <a:solidFill>
                  <a:srgbClr val="FFFFFF"/>
                </a:solidFill>
              </a:rPr>
              <a:t>ASR Replication</a:t>
            </a:r>
          </a:p>
        </p:txBody>
      </p:sp>
      <p:grpSp>
        <p:nvGrpSpPr>
          <p:cNvPr id="54" name="Group 53"/>
          <p:cNvGrpSpPr/>
          <p:nvPr/>
        </p:nvGrpSpPr>
        <p:grpSpPr>
          <a:xfrm>
            <a:off x="5120444" y="730626"/>
            <a:ext cx="2415993" cy="1219095"/>
            <a:chOff x="7154469" y="295273"/>
            <a:chExt cx="5554884" cy="2871870"/>
          </a:xfrm>
        </p:grpSpPr>
        <p:sp>
          <p:nvSpPr>
            <p:cNvPr id="55" name="Freeform 128"/>
            <p:cNvSpPr>
              <a:spLocks noChangeAspect="1"/>
            </p:cNvSpPr>
            <p:nvPr/>
          </p:nvSpPr>
          <p:spPr bwMode="black">
            <a:xfrm>
              <a:off x="7493944" y="295273"/>
              <a:ext cx="4783425" cy="263405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extLst/>
          </p:spPr>
          <p:txBody>
            <a:bodyPr vert="horz" wrap="square" lIns="89612" tIns="44807" rIns="89612" bIns="44807" numCol="1" anchor="b" anchorCtr="1" compatLnSpc="1">
              <a:prstTxWarp prst="textNoShape">
                <a:avLst/>
              </a:prstTxWarp>
            </a:bodyPr>
            <a:lstStyle/>
            <a:p>
              <a:pPr defTabSz="913787"/>
              <a:endParaRPr lang="en-US" sz="1700" dirty="0">
                <a:solidFill>
                  <a:srgbClr val="000000"/>
                </a:solidFill>
              </a:endParaRPr>
            </a:p>
          </p:txBody>
        </p:sp>
        <p:sp>
          <p:nvSpPr>
            <p:cNvPr id="56" name="Freeform 86"/>
            <p:cNvSpPr>
              <a:spLocks noEditPoints="1"/>
            </p:cNvSpPr>
            <p:nvPr/>
          </p:nvSpPr>
          <p:spPr bwMode="black">
            <a:xfrm>
              <a:off x="8790159" y="1057186"/>
              <a:ext cx="2908034" cy="388111"/>
            </a:xfrm>
            <a:custGeom>
              <a:avLst/>
              <a:gdLst>
                <a:gd name="T0" fmla="*/ 197 w 790"/>
                <a:gd name="T1" fmla="*/ 42 h 116"/>
                <a:gd name="T2" fmla="*/ 180 w 790"/>
                <a:gd name="T3" fmla="*/ 93 h 116"/>
                <a:gd name="T4" fmla="*/ 174 w 790"/>
                <a:gd name="T5" fmla="*/ 77 h 116"/>
                <a:gd name="T6" fmla="*/ 193 w 790"/>
                <a:gd name="T7" fmla="*/ 23 h 116"/>
                <a:gd name="T8" fmla="*/ 217 w 790"/>
                <a:gd name="T9" fmla="*/ 84 h 116"/>
                <a:gd name="T10" fmla="*/ 257 w 790"/>
                <a:gd name="T11" fmla="*/ 25 h 116"/>
                <a:gd name="T12" fmla="*/ 246 w 790"/>
                <a:gd name="T13" fmla="*/ 25 h 116"/>
                <a:gd name="T14" fmla="*/ 257 w 790"/>
                <a:gd name="T15" fmla="*/ 25 h 116"/>
                <a:gd name="T16" fmla="*/ 255 w 790"/>
                <a:gd name="T17" fmla="*/ 43 h 116"/>
                <a:gd name="T18" fmla="*/ 302 w 790"/>
                <a:gd name="T19" fmla="*/ 65 h 116"/>
                <a:gd name="T20" fmla="*/ 276 w 790"/>
                <a:gd name="T21" fmla="*/ 93 h 116"/>
                <a:gd name="T22" fmla="*/ 276 w 790"/>
                <a:gd name="T23" fmla="*/ 51 h 116"/>
                <a:gd name="T24" fmla="*/ 310 w 790"/>
                <a:gd name="T25" fmla="*/ 63 h 116"/>
                <a:gd name="T26" fmla="*/ 356 w 790"/>
                <a:gd name="T27" fmla="*/ 85 h 116"/>
                <a:gd name="T28" fmla="*/ 318 w 790"/>
                <a:gd name="T29" fmla="*/ 69 h 116"/>
                <a:gd name="T30" fmla="*/ 356 w 790"/>
                <a:gd name="T31" fmla="*/ 50 h 116"/>
                <a:gd name="T32" fmla="*/ 356 w 790"/>
                <a:gd name="T33" fmla="*/ 71 h 116"/>
                <a:gd name="T34" fmla="*/ 330 w 790"/>
                <a:gd name="T35" fmla="*/ 54 h 116"/>
                <a:gd name="T36" fmla="*/ 352 w 790"/>
                <a:gd name="T37" fmla="*/ 83 h 116"/>
                <a:gd name="T38" fmla="*/ 399 w 790"/>
                <a:gd name="T39" fmla="*/ 95 h 116"/>
                <a:gd name="T40" fmla="*/ 400 w 790"/>
                <a:gd name="T41" fmla="*/ 42 h 116"/>
                <a:gd name="T42" fmla="*/ 412 w 790"/>
                <a:gd name="T43" fmla="*/ 54 h 116"/>
                <a:gd name="T44" fmla="*/ 387 w 790"/>
                <a:gd name="T45" fmla="*/ 83 h 116"/>
                <a:gd name="T46" fmla="*/ 496 w 790"/>
                <a:gd name="T47" fmla="*/ 43 h 116"/>
                <a:gd name="T48" fmla="*/ 462 w 790"/>
                <a:gd name="T49" fmla="*/ 53 h 116"/>
                <a:gd name="T50" fmla="*/ 441 w 790"/>
                <a:gd name="T51" fmla="*/ 93 h 116"/>
                <a:gd name="T52" fmla="*/ 445 w 790"/>
                <a:gd name="T53" fmla="*/ 85 h 116"/>
                <a:gd name="T54" fmla="*/ 466 w 790"/>
                <a:gd name="T55" fmla="*/ 43 h 116"/>
                <a:gd name="T56" fmla="*/ 478 w 790"/>
                <a:gd name="T57" fmla="*/ 81 h 116"/>
                <a:gd name="T58" fmla="*/ 526 w 790"/>
                <a:gd name="T59" fmla="*/ 90 h 116"/>
                <a:gd name="T60" fmla="*/ 512 w 790"/>
                <a:gd name="T61" fmla="*/ 88 h 116"/>
                <a:gd name="T62" fmla="*/ 503 w 790"/>
                <a:gd name="T63" fmla="*/ 66 h 116"/>
                <a:gd name="T64" fmla="*/ 528 w 790"/>
                <a:gd name="T65" fmla="*/ 44 h 116"/>
                <a:gd name="T66" fmla="*/ 508 w 790"/>
                <a:gd name="T67" fmla="*/ 56 h 116"/>
                <a:gd name="T68" fmla="*/ 530 w 790"/>
                <a:gd name="T69" fmla="*/ 80 h 116"/>
                <a:gd name="T70" fmla="*/ 568 w 790"/>
                <a:gd name="T71" fmla="*/ 74 h 116"/>
                <a:gd name="T72" fmla="*/ 587 w 790"/>
                <a:gd name="T73" fmla="*/ 23 h 116"/>
                <a:gd name="T74" fmla="*/ 583 w 790"/>
                <a:gd name="T75" fmla="*/ 31 h 116"/>
                <a:gd name="T76" fmla="*/ 595 w 790"/>
                <a:gd name="T77" fmla="*/ 66 h 116"/>
                <a:gd name="T78" fmla="*/ 659 w 790"/>
                <a:gd name="T79" fmla="*/ 93 h 116"/>
                <a:gd name="T80" fmla="*/ 620 w 790"/>
                <a:gd name="T81" fmla="*/ 50 h 116"/>
                <a:gd name="T82" fmla="*/ 706 w 790"/>
                <a:gd name="T83" fmla="*/ 93 h 116"/>
                <a:gd name="T84" fmla="*/ 682 w 790"/>
                <a:gd name="T85" fmla="*/ 95 h 116"/>
                <a:gd name="T86" fmla="*/ 672 w 790"/>
                <a:gd name="T87" fmla="*/ 72 h 116"/>
                <a:gd name="T88" fmla="*/ 698 w 790"/>
                <a:gd name="T89" fmla="*/ 43 h 116"/>
                <a:gd name="T90" fmla="*/ 739 w 790"/>
                <a:gd name="T91" fmla="*/ 50 h 116"/>
                <a:gd name="T92" fmla="*/ 718 w 790"/>
                <a:gd name="T93" fmla="*/ 93 h 116"/>
                <a:gd name="T94" fmla="*/ 727 w 790"/>
                <a:gd name="T95" fmla="*/ 53 h 116"/>
                <a:gd name="T96" fmla="*/ 745 w 790"/>
                <a:gd name="T97" fmla="*/ 51 h 116"/>
                <a:gd name="T98" fmla="*/ 771 w 790"/>
                <a:gd name="T99" fmla="*/ 88 h 116"/>
                <a:gd name="T100" fmla="*/ 753 w 790"/>
                <a:gd name="T101" fmla="*/ 88 h 116"/>
                <a:gd name="T102" fmla="*/ 785 w 790"/>
                <a:gd name="T103" fmla="*/ 49 h 116"/>
                <a:gd name="T104" fmla="*/ 779 w 790"/>
                <a:gd name="T105" fmla="*/ 53 h 116"/>
                <a:gd name="T106" fmla="*/ 782 w 790"/>
                <a:gd name="T107" fmla="*/ 63 h 116"/>
                <a:gd name="T108" fmla="*/ 0 w 790"/>
                <a:gd name="T109" fmla="*/ 57 h 116"/>
                <a:gd name="T110" fmla="*/ 116 w 790"/>
                <a:gd name="T111" fmla="*/ 0 h 116"/>
                <a:gd name="T112" fmla="*/ 0 w 790"/>
                <a:gd name="T113" fmla="*/ 59 h 116"/>
                <a:gd name="T114" fmla="*/ 52 w 790"/>
                <a:gd name="T115" fmla="*/ 59 h 116"/>
                <a:gd name="T116" fmla="*/ 52 w 790"/>
                <a:gd name="T117"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0" h="116">
                  <a:moveTo>
                    <a:pt x="242" y="23"/>
                  </a:moveTo>
                  <a:cubicBezTo>
                    <a:pt x="222" y="93"/>
                    <a:pt x="222" y="93"/>
                    <a:pt x="222" y="93"/>
                  </a:cubicBezTo>
                  <a:cubicBezTo>
                    <a:pt x="212" y="93"/>
                    <a:pt x="212" y="93"/>
                    <a:pt x="212" y="93"/>
                  </a:cubicBezTo>
                  <a:cubicBezTo>
                    <a:pt x="197" y="42"/>
                    <a:pt x="197" y="42"/>
                    <a:pt x="197" y="42"/>
                  </a:cubicBezTo>
                  <a:cubicBezTo>
                    <a:pt x="197" y="40"/>
                    <a:pt x="196" y="37"/>
                    <a:pt x="196" y="35"/>
                  </a:cubicBezTo>
                  <a:cubicBezTo>
                    <a:pt x="196" y="35"/>
                    <a:pt x="196" y="35"/>
                    <a:pt x="196" y="35"/>
                  </a:cubicBezTo>
                  <a:cubicBezTo>
                    <a:pt x="196" y="37"/>
                    <a:pt x="195" y="39"/>
                    <a:pt x="195" y="42"/>
                  </a:cubicBezTo>
                  <a:cubicBezTo>
                    <a:pt x="180" y="93"/>
                    <a:pt x="180" y="93"/>
                    <a:pt x="180" y="93"/>
                  </a:cubicBezTo>
                  <a:cubicBezTo>
                    <a:pt x="171" y="93"/>
                    <a:pt x="171" y="93"/>
                    <a:pt x="171" y="93"/>
                  </a:cubicBezTo>
                  <a:cubicBezTo>
                    <a:pt x="150" y="23"/>
                    <a:pt x="150" y="23"/>
                    <a:pt x="150" y="23"/>
                  </a:cubicBezTo>
                  <a:cubicBezTo>
                    <a:pt x="159" y="23"/>
                    <a:pt x="159" y="23"/>
                    <a:pt x="159" y="23"/>
                  </a:cubicBezTo>
                  <a:cubicBezTo>
                    <a:pt x="174" y="77"/>
                    <a:pt x="174" y="77"/>
                    <a:pt x="174" y="77"/>
                  </a:cubicBezTo>
                  <a:cubicBezTo>
                    <a:pt x="175" y="79"/>
                    <a:pt x="175" y="82"/>
                    <a:pt x="175" y="84"/>
                  </a:cubicBezTo>
                  <a:cubicBezTo>
                    <a:pt x="175" y="84"/>
                    <a:pt x="175" y="84"/>
                    <a:pt x="175" y="84"/>
                  </a:cubicBezTo>
                  <a:cubicBezTo>
                    <a:pt x="176" y="82"/>
                    <a:pt x="176" y="80"/>
                    <a:pt x="177" y="77"/>
                  </a:cubicBezTo>
                  <a:cubicBezTo>
                    <a:pt x="193" y="23"/>
                    <a:pt x="193" y="23"/>
                    <a:pt x="193" y="23"/>
                  </a:cubicBezTo>
                  <a:cubicBezTo>
                    <a:pt x="201" y="23"/>
                    <a:pt x="201" y="23"/>
                    <a:pt x="201" y="23"/>
                  </a:cubicBezTo>
                  <a:cubicBezTo>
                    <a:pt x="215" y="77"/>
                    <a:pt x="215" y="77"/>
                    <a:pt x="215" y="77"/>
                  </a:cubicBezTo>
                  <a:cubicBezTo>
                    <a:pt x="216" y="79"/>
                    <a:pt x="216" y="82"/>
                    <a:pt x="217" y="84"/>
                  </a:cubicBezTo>
                  <a:cubicBezTo>
                    <a:pt x="217" y="84"/>
                    <a:pt x="217" y="84"/>
                    <a:pt x="217" y="84"/>
                  </a:cubicBezTo>
                  <a:cubicBezTo>
                    <a:pt x="217" y="82"/>
                    <a:pt x="217" y="80"/>
                    <a:pt x="218" y="77"/>
                  </a:cubicBezTo>
                  <a:cubicBezTo>
                    <a:pt x="233" y="23"/>
                    <a:pt x="233" y="23"/>
                    <a:pt x="233" y="23"/>
                  </a:cubicBezTo>
                  <a:lnTo>
                    <a:pt x="242" y="23"/>
                  </a:lnTo>
                  <a:close/>
                  <a:moveTo>
                    <a:pt x="257" y="25"/>
                  </a:moveTo>
                  <a:cubicBezTo>
                    <a:pt x="257" y="26"/>
                    <a:pt x="256" y="28"/>
                    <a:pt x="255" y="29"/>
                  </a:cubicBezTo>
                  <a:cubicBezTo>
                    <a:pt x="254" y="30"/>
                    <a:pt x="253" y="30"/>
                    <a:pt x="252" y="30"/>
                  </a:cubicBezTo>
                  <a:cubicBezTo>
                    <a:pt x="250" y="30"/>
                    <a:pt x="249" y="30"/>
                    <a:pt x="248" y="29"/>
                  </a:cubicBezTo>
                  <a:cubicBezTo>
                    <a:pt x="247" y="28"/>
                    <a:pt x="246" y="27"/>
                    <a:pt x="246" y="25"/>
                  </a:cubicBezTo>
                  <a:cubicBezTo>
                    <a:pt x="246" y="24"/>
                    <a:pt x="247" y="22"/>
                    <a:pt x="248" y="21"/>
                  </a:cubicBezTo>
                  <a:cubicBezTo>
                    <a:pt x="249" y="20"/>
                    <a:pt x="250" y="20"/>
                    <a:pt x="252" y="20"/>
                  </a:cubicBezTo>
                  <a:cubicBezTo>
                    <a:pt x="253" y="20"/>
                    <a:pt x="254" y="20"/>
                    <a:pt x="255" y="21"/>
                  </a:cubicBezTo>
                  <a:cubicBezTo>
                    <a:pt x="256" y="22"/>
                    <a:pt x="257" y="24"/>
                    <a:pt x="257" y="25"/>
                  </a:cubicBezTo>
                  <a:close/>
                  <a:moveTo>
                    <a:pt x="255" y="93"/>
                  </a:moveTo>
                  <a:cubicBezTo>
                    <a:pt x="247" y="93"/>
                    <a:pt x="247" y="93"/>
                    <a:pt x="247" y="93"/>
                  </a:cubicBezTo>
                  <a:cubicBezTo>
                    <a:pt x="247" y="43"/>
                    <a:pt x="247" y="43"/>
                    <a:pt x="247" y="43"/>
                  </a:cubicBezTo>
                  <a:cubicBezTo>
                    <a:pt x="255" y="43"/>
                    <a:pt x="255" y="43"/>
                    <a:pt x="255" y="43"/>
                  </a:cubicBezTo>
                  <a:lnTo>
                    <a:pt x="255" y="93"/>
                  </a:lnTo>
                  <a:close/>
                  <a:moveTo>
                    <a:pt x="310" y="93"/>
                  </a:moveTo>
                  <a:cubicBezTo>
                    <a:pt x="302" y="93"/>
                    <a:pt x="302" y="93"/>
                    <a:pt x="302" y="93"/>
                  </a:cubicBezTo>
                  <a:cubicBezTo>
                    <a:pt x="302" y="65"/>
                    <a:pt x="302" y="65"/>
                    <a:pt x="302" y="65"/>
                  </a:cubicBezTo>
                  <a:cubicBezTo>
                    <a:pt x="302" y="54"/>
                    <a:pt x="298" y="49"/>
                    <a:pt x="290" y="49"/>
                  </a:cubicBezTo>
                  <a:cubicBezTo>
                    <a:pt x="286" y="49"/>
                    <a:pt x="282" y="50"/>
                    <a:pt x="280" y="53"/>
                  </a:cubicBezTo>
                  <a:cubicBezTo>
                    <a:pt x="277" y="56"/>
                    <a:pt x="276" y="60"/>
                    <a:pt x="276" y="65"/>
                  </a:cubicBezTo>
                  <a:cubicBezTo>
                    <a:pt x="276" y="93"/>
                    <a:pt x="276" y="93"/>
                    <a:pt x="276" y="93"/>
                  </a:cubicBezTo>
                  <a:cubicBezTo>
                    <a:pt x="268" y="93"/>
                    <a:pt x="268" y="93"/>
                    <a:pt x="268" y="93"/>
                  </a:cubicBezTo>
                  <a:cubicBezTo>
                    <a:pt x="268" y="43"/>
                    <a:pt x="268" y="43"/>
                    <a:pt x="268" y="43"/>
                  </a:cubicBezTo>
                  <a:cubicBezTo>
                    <a:pt x="276" y="43"/>
                    <a:pt x="276" y="43"/>
                    <a:pt x="276" y="43"/>
                  </a:cubicBezTo>
                  <a:cubicBezTo>
                    <a:pt x="276" y="51"/>
                    <a:pt x="276" y="51"/>
                    <a:pt x="276" y="51"/>
                  </a:cubicBezTo>
                  <a:cubicBezTo>
                    <a:pt x="276" y="51"/>
                    <a:pt x="276" y="51"/>
                    <a:pt x="276" y="51"/>
                  </a:cubicBezTo>
                  <a:cubicBezTo>
                    <a:pt x="280" y="45"/>
                    <a:pt x="285" y="42"/>
                    <a:pt x="293" y="42"/>
                  </a:cubicBezTo>
                  <a:cubicBezTo>
                    <a:pt x="298" y="42"/>
                    <a:pt x="302" y="44"/>
                    <a:pt x="305" y="47"/>
                  </a:cubicBezTo>
                  <a:cubicBezTo>
                    <a:pt x="308" y="51"/>
                    <a:pt x="310" y="56"/>
                    <a:pt x="310" y="63"/>
                  </a:cubicBezTo>
                  <a:lnTo>
                    <a:pt x="310" y="93"/>
                  </a:lnTo>
                  <a:close/>
                  <a:moveTo>
                    <a:pt x="364" y="93"/>
                  </a:moveTo>
                  <a:cubicBezTo>
                    <a:pt x="356" y="93"/>
                    <a:pt x="356" y="93"/>
                    <a:pt x="356" y="93"/>
                  </a:cubicBezTo>
                  <a:cubicBezTo>
                    <a:pt x="356" y="85"/>
                    <a:pt x="356" y="85"/>
                    <a:pt x="356" y="85"/>
                  </a:cubicBezTo>
                  <a:cubicBezTo>
                    <a:pt x="356" y="85"/>
                    <a:pt x="356" y="85"/>
                    <a:pt x="356" y="85"/>
                  </a:cubicBezTo>
                  <a:cubicBezTo>
                    <a:pt x="352" y="91"/>
                    <a:pt x="346" y="95"/>
                    <a:pt x="339" y="95"/>
                  </a:cubicBezTo>
                  <a:cubicBezTo>
                    <a:pt x="332" y="95"/>
                    <a:pt x="327" y="92"/>
                    <a:pt x="324" y="88"/>
                  </a:cubicBezTo>
                  <a:cubicBezTo>
                    <a:pt x="320" y="84"/>
                    <a:pt x="318" y="77"/>
                    <a:pt x="318" y="69"/>
                  </a:cubicBezTo>
                  <a:cubicBezTo>
                    <a:pt x="318" y="61"/>
                    <a:pt x="320" y="54"/>
                    <a:pt x="324" y="49"/>
                  </a:cubicBezTo>
                  <a:cubicBezTo>
                    <a:pt x="328" y="44"/>
                    <a:pt x="334" y="42"/>
                    <a:pt x="341" y="42"/>
                  </a:cubicBezTo>
                  <a:cubicBezTo>
                    <a:pt x="348" y="42"/>
                    <a:pt x="353" y="45"/>
                    <a:pt x="356" y="50"/>
                  </a:cubicBezTo>
                  <a:cubicBezTo>
                    <a:pt x="356" y="50"/>
                    <a:pt x="356" y="50"/>
                    <a:pt x="356" y="50"/>
                  </a:cubicBezTo>
                  <a:cubicBezTo>
                    <a:pt x="356" y="19"/>
                    <a:pt x="356" y="19"/>
                    <a:pt x="356" y="19"/>
                  </a:cubicBezTo>
                  <a:cubicBezTo>
                    <a:pt x="364" y="19"/>
                    <a:pt x="364" y="19"/>
                    <a:pt x="364" y="19"/>
                  </a:cubicBezTo>
                  <a:lnTo>
                    <a:pt x="364" y="93"/>
                  </a:lnTo>
                  <a:close/>
                  <a:moveTo>
                    <a:pt x="356" y="71"/>
                  </a:moveTo>
                  <a:cubicBezTo>
                    <a:pt x="356" y="63"/>
                    <a:pt x="356" y="63"/>
                    <a:pt x="356" y="63"/>
                  </a:cubicBezTo>
                  <a:cubicBezTo>
                    <a:pt x="356" y="59"/>
                    <a:pt x="355" y="56"/>
                    <a:pt x="352" y="53"/>
                  </a:cubicBezTo>
                  <a:cubicBezTo>
                    <a:pt x="349" y="50"/>
                    <a:pt x="346" y="49"/>
                    <a:pt x="342" y="49"/>
                  </a:cubicBezTo>
                  <a:cubicBezTo>
                    <a:pt x="337" y="49"/>
                    <a:pt x="333" y="51"/>
                    <a:pt x="330" y="54"/>
                  </a:cubicBezTo>
                  <a:cubicBezTo>
                    <a:pt x="327" y="58"/>
                    <a:pt x="326" y="63"/>
                    <a:pt x="326" y="69"/>
                  </a:cubicBezTo>
                  <a:cubicBezTo>
                    <a:pt x="326" y="75"/>
                    <a:pt x="327" y="80"/>
                    <a:pt x="330" y="83"/>
                  </a:cubicBezTo>
                  <a:cubicBezTo>
                    <a:pt x="333" y="86"/>
                    <a:pt x="337" y="88"/>
                    <a:pt x="341" y="88"/>
                  </a:cubicBezTo>
                  <a:cubicBezTo>
                    <a:pt x="345" y="88"/>
                    <a:pt x="349" y="86"/>
                    <a:pt x="352" y="83"/>
                  </a:cubicBezTo>
                  <a:cubicBezTo>
                    <a:pt x="355" y="80"/>
                    <a:pt x="356" y="76"/>
                    <a:pt x="356" y="71"/>
                  </a:cubicBezTo>
                  <a:close/>
                  <a:moveTo>
                    <a:pt x="424" y="68"/>
                  </a:moveTo>
                  <a:cubicBezTo>
                    <a:pt x="424" y="76"/>
                    <a:pt x="422" y="83"/>
                    <a:pt x="417" y="87"/>
                  </a:cubicBezTo>
                  <a:cubicBezTo>
                    <a:pt x="413" y="92"/>
                    <a:pt x="407" y="95"/>
                    <a:pt x="399" y="95"/>
                  </a:cubicBezTo>
                  <a:cubicBezTo>
                    <a:pt x="392" y="95"/>
                    <a:pt x="386" y="92"/>
                    <a:pt x="381" y="87"/>
                  </a:cubicBezTo>
                  <a:cubicBezTo>
                    <a:pt x="377" y="83"/>
                    <a:pt x="375" y="77"/>
                    <a:pt x="375" y="69"/>
                  </a:cubicBezTo>
                  <a:cubicBezTo>
                    <a:pt x="375" y="60"/>
                    <a:pt x="377" y="53"/>
                    <a:pt x="382" y="49"/>
                  </a:cubicBezTo>
                  <a:cubicBezTo>
                    <a:pt x="387" y="44"/>
                    <a:pt x="393" y="42"/>
                    <a:pt x="400" y="42"/>
                  </a:cubicBezTo>
                  <a:cubicBezTo>
                    <a:pt x="408" y="42"/>
                    <a:pt x="414" y="44"/>
                    <a:pt x="418" y="49"/>
                  </a:cubicBezTo>
                  <a:cubicBezTo>
                    <a:pt x="422" y="53"/>
                    <a:pt x="424" y="60"/>
                    <a:pt x="424" y="68"/>
                  </a:cubicBezTo>
                  <a:close/>
                  <a:moveTo>
                    <a:pt x="416" y="68"/>
                  </a:moveTo>
                  <a:cubicBezTo>
                    <a:pt x="416" y="62"/>
                    <a:pt x="415" y="57"/>
                    <a:pt x="412" y="54"/>
                  </a:cubicBezTo>
                  <a:cubicBezTo>
                    <a:pt x="409" y="50"/>
                    <a:pt x="405" y="49"/>
                    <a:pt x="400" y="49"/>
                  </a:cubicBezTo>
                  <a:cubicBezTo>
                    <a:pt x="395" y="49"/>
                    <a:pt x="391" y="50"/>
                    <a:pt x="388" y="54"/>
                  </a:cubicBezTo>
                  <a:cubicBezTo>
                    <a:pt x="384" y="57"/>
                    <a:pt x="383" y="62"/>
                    <a:pt x="383" y="69"/>
                  </a:cubicBezTo>
                  <a:cubicBezTo>
                    <a:pt x="383" y="75"/>
                    <a:pt x="384" y="79"/>
                    <a:pt x="387" y="83"/>
                  </a:cubicBezTo>
                  <a:cubicBezTo>
                    <a:pt x="391" y="86"/>
                    <a:pt x="395" y="88"/>
                    <a:pt x="400" y="88"/>
                  </a:cubicBezTo>
                  <a:cubicBezTo>
                    <a:pt x="405" y="88"/>
                    <a:pt x="409" y="86"/>
                    <a:pt x="412" y="83"/>
                  </a:cubicBezTo>
                  <a:cubicBezTo>
                    <a:pt x="415" y="79"/>
                    <a:pt x="416" y="75"/>
                    <a:pt x="416" y="68"/>
                  </a:cubicBezTo>
                  <a:close/>
                  <a:moveTo>
                    <a:pt x="496" y="43"/>
                  </a:moveTo>
                  <a:cubicBezTo>
                    <a:pt x="481" y="93"/>
                    <a:pt x="481" y="93"/>
                    <a:pt x="481" y="93"/>
                  </a:cubicBezTo>
                  <a:cubicBezTo>
                    <a:pt x="473" y="93"/>
                    <a:pt x="473" y="93"/>
                    <a:pt x="473" y="93"/>
                  </a:cubicBezTo>
                  <a:cubicBezTo>
                    <a:pt x="462" y="57"/>
                    <a:pt x="462" y="57"/>
                    <a:pt x="462" y="57"/>
                  </a:cubicBezTo>
                  <a:cubicBezTo>
                    <a:pt x="462" y="56"/>
                    <a:pt x="462" y="55"/>
                    <a:pt x="462" y="53"/>
                  </a:cubicBezTo>
                  <a:cubicBezTo>
                    <a:pt x="461" y="53"/>
                    <a:pt x="461" y="53"/>
                    <a:pt x="461" y="53"/>
                  </a:cubicBezTo>
                  <a:cubicBezTo>
                    <a:pt x="461" y="54"/>
                    <a:pt x="461" y="55"/>
                    <a:pt x="460" y="57"/>
                  </a:cubicBezTo>
                  <a:cubicBezTo>
                    <a:pt x="449" y="93"/>
                    <a:pt x="449" y="93"/>
                    <a:pt x="449" y="93"/>
                  </a:cubicBezTo>
                  <a:cubicBezTo>
                    <a:pt x="441" y="93"/>
                    <a:pt x="441" y="93"/>
                    <a:pt x="441" y="93"/>
                  </a:cubicBezTo>
                  <a:cubicBezTo>
                    <a:pt x="426" y="43"/>
                    <a:pt x="426" y="43"/>
                    <a:pt x="426" y="43"/>
                  </a:cubicBezTo>
                  <a:cubicBezTo>
                    <a:pt x="434" y="43"/>
                    <a:pt x="434" y="43"/>
                    <a:pt x="434" y="43"/>
                  </a:cubicBezTo>
                  <a:cubicBezTo>
                    <a:pt x="445" y="81"/>
                    <a:pt x="445" y="81"/>
                    <a:pt x="445" y="81"/>
                  </a:cubicBezTo>
                  <a:cubicBezTo>
                    <a:pt x="445" y="82"/>
                    <a:pt x="445" y="84"/>
                    <a:pt x="445" y="85"/>
                  </a:cubicBezTo>
                  <a:cubicBezTo>
                    <a:pt x="446" y="85"/>
                    <a:pt x="446" y="85"/>
                    <a:pt x="446" y="85"/>
                  </a:cubicBezTo>
                  <a:cubicBezTo>
                    <a:pt x="446" y="84"/>
                    <a:pt x="446" y="83"/>
                    <a:pt x="447" y="81"/>
                  </a:cubicBezTo>
                  <a:cubicBezTo>
                    <a:pt x="458" y="43"/>
                    <a:pt x="458" y="43"/>
                    <a:pt x="458" y="43"/>
                  </a:cubicBezTo>
                  <a:cubicBezTo>
                    <a:pt x="466" y="43"/>
                    <a:pt x="466" y="43"/>
                    <a:pt x="466" y="43"/>
                  </a:cubicBezTo>
                  <a:cubicBezTo>
                    <a:pt x="476" y="81"/>
                    <a:pt x="476" y="81"/>
                    <a:pt x="476" y="81"/>
                  </a:cubicBezTo>
                  <a:cubicBezTo>
                    <a:pt x="476" y="82"/>
                    <a:pt x="477" y="84"/>
                    <a:pt x="477" y="86"/>
                  </a:cubicBezTo>
                  <a:cubicBezTo>
                    <a:pt x="477" y="86"/>
                    <a:pt x="477" y="86"/>
                    <a:pt x="477" y="86"/>
                  </a:cubicBezTo>
                  <a:cubicBezTo>
                    <a:pt x="477" y="84"/>
                    <a:pt x="477" y="83"/>
                    <a:pt x="478" y="81"/>
                  </a:cubicBezTo>
                  <a:cubicBezTo>
                    <a:pt x="488" y="43"/>
                    <a:pt x="488" y="43"/>
                    <a:pt x="488" y="43"/>
                  </a:cubicBezTo>
                  <a:lnTo>
                    <a:pt x="496" y="43"/>
                  </a:lnTo>
                  <a:close/>
                  <a:moveTo>
                    <a:pt x="530" y="80"/>
                  </a:moveTo>
                  <a:cubicBezTo>
                    <a:pt x="530" y="84"/>
                    <a:pt x="529" y="88"/>
                    <a:pt x="526" y="90"/>
                  </a:cubicBezTo>
                  <a:cubicBezTo>
                    <a:pt x="522" y="93"/>
                    <a:pt x="518" y="95"/>
                    <a:pt x="512" y="95"/>
                  </a:cubicBezTo>
                  <a:cubicBezTo>
                    <a:pt x="507" y="95"/>
                    <a:pt x="503" y="94"/>
                    <a:pt x="499" y="92"/>
                  </a:cubicBezTo>
                  <a:cubicBezTo>
                    <a:pt x="499" y="83"/>
                    <a:pt x="499" y="83"/>
                    <a:pt x="499" y="83"/>
                  </a:cubicBezTo>
                  <a:cubicBezTo>
                    <a:pt x="503" y="86"/>
                    <a:pt x="508" y="88"/>
                    <a:pt x="512" y="88"/>
                  </a:cubicBezTo>
                  <a:cubicBezTo>
                    <a:pt x="519" y="88"/>
                    <a:pt x="522" y="85"/>
                    <a:pt x="522" y="81"/>
                  </a:cubicBezTo>
                  <a:cubicBezTo>
                    <a:pt x="522" y="79"/>
                    <a:pt x="521" y="77"/>
                    <a:pt x="520" y="76"/>
                  </a:cubicBezTo>
                  <a:cubicBezTo>
                    <a:pt x="518" y="75"/>
                    <a:pt x="516" y="73"/>
                    <a:pt x="512" y="71"/>
                  </a:cubicBezTo>
                  <a:cubicBezTo>
                    <a:pt x="507" y="69"/>
                    <a:pt x="504" y="68"/>
                    <a:pt x="503" y="66"/>
                  </a:cubicBezTo>
                  <a:cubicBezTo>
                    <a:pt x="500" y="63"/>
                    <a:pt x="499" y="60"/>
                    <a:pt x="499" y="56"/>
                  </a:cubicBezTo>
                  <a:cubicBezTo>
                    <a:pt x="499" y="52"/>
                    <a:pt x="501" y="49"/>
                    <a:pt x="504" y="46"/>
                  </a:cubicBezTo>
                  <a:cubicBezTo>
                    <a:pt x="508" y="43"/>
                    <a:pt x="512" y="42"/>
                    <a:pt x="517" y="42"/>
                  </a:cubicBezTo>
                  <a:cubicBezTo>
                    <a:pt x="521" y="42"/>
                    <a:pt x="525" y="43"/>
                    <a:pt x="528" y="44"/>
                  </a:cubicBezTo>
                  <a:cubicBezTo>
                    <a:pt x="528" y="52"/>
                    <a:pt x="528" y="52"/>
                    <a:pt x="528" y="52"/>
                  </a:cubicBezTo>
                  <a:cubicBezTo>
                    <a:pt x="525" y="50"/>
                    <a:pt x="521" y="49"/>
                    <a:pt x="517" y="49"/>
                  </a:cubicBezTo>
                  <a:cubicBezTo>
                    <a:pt x="514" y="49"/>
                    <a:pt x="512" y="49"/>
                    <a:pt x="510" y="51"/>
                  </a:cubicBezTo>
                  <a:cubicBezTo>
                    <a:pt x="509" y="52"/>
                    <a:pt x="508" y="54"/>
                    <a:pt x="508" y="56"/>
                  </a:cubicBezTo>
                  <a:cubicBezTo>
                    <a:pt x="508" y="58"/>
                    <a:pt x="508" y="60"/>
                    <a:pt x="510" y="61"/>
                  </a:cubicBezTo>
                  <a:cubicBezTo>
                    <a:pt x="511" y="62"/>
                    <a:pt x="513" y="64"/>
                    <a:pt x="517" y="65"/>
                  </a:cubicBezTo>
                  <a:cubicBezTo>
                    <a:pt x="522" y="67"/>
                    <a:pt x="525" y="69"/>
                    <a:pt x="527" y="71"/>
                  </a:cubicBezTo>
                  <a:cubicBezTo>
                    <a:pt x="529" y="73"/>
                    <a:pt x="530" y="76"/>
                    <a:pt x="530" y="80"/>
                  </a:cubicBezTo>
                  <a:close/>
                  <a:moveTo>
                    <a:pt x="615" y="93"/>
                  </a:moveTo>
                  <a:cubicBezTo>
                    <a:pt x="605" y="93"/>
                    <a:pt x="605" y="93"/>
                    <a:pt x="605" y="93"/>
                  </a:cubicBezTo>
                  <a:cubicBezTo>
                    <a:pt x="598" y="74"/>
                    <a:pt x="598" y="74"/>
                    <a:pt x="598" y="74"/>
                  </a:cubicBezTo>
                  <a:cubicBezTo>
                    <a:pt x="568" y="74"/>
                    <a:pt x="568" y="74"/>
                    <a:pt x="568" y="74"/>
                  </a:cubicBezTo>
                  <a:cubicBezTo>
                    <a:pt x="561" y="93"/>
                    <a:pt x="561" y="93"/>
                    <a:pt x="561" y="93"/>
                  </a:cubicBezTo>
                  <a:cubicBezTo>
                    <a:pt x="552" y="93"/>
                    <a:pt x="552" y="93"/>
                    <a:pt x="552" y="93"/>
                  </a:cubicBezTo>
                  <a:cubicBezTo>
                    <a:pt x="579" y="23"/>
                    <a:pt x="579" y="23"/>
                    <a:pt x="579" y="23"/>
                  </a:cubicBezTo>
                  <a:cubicBezTo>
                    <a:pt x="587" y="23"/>
                    <a:pt x="587" y="23"/>
                    <a:pt x="587" y="23"/>
                  </a:cubicBezTo>
                  <a:lnTo>
                    <a:pt x="615" y="93"/>
                  </a:lnTo>
                  <a:close/>
                  <a:moveTo>
                    <a:pt x="595" y="66"/>
                  </a:moveTo>
                  <a:cubicBezTo>
                    <a:pt x="584" y="36"/>
                    <a:pt x="584" y="36"/>
                    <a:pt x="584" y="36"/>
                  </a:cubicBezTo>
                  <a:cubicBezTo>
                    <a:pt x="584" y="35"/>
                    <a:pt x="583" y="34"/>
                    <a:pt x="583" y="31"/>
                  </a:cubicBezTo>
                  <a:cubicBezTo>
                    <a:pt x="583" y="31"/>
                    <a:pt x="583" y="31"/>
                    <a:pt x="583" y="31"/>
                  </a:cubicBezTo>
                  <a:cubicBezTo>
                    <a:pt x="582" y="33"/>
                    <a:pt x="582" y="35"/>
                    <a:pt x="582" y="36"/>
                  </a:cubicBezTo>
                  <a:cubicBezTo>
                    <a:pt x="571" y="66"/>
                    <a:pt x="571" y="66"/>
                    <a:pt x="571" y="66"/>
                  </a:cubicBezTo>
                  <a:lnTo>
                    <a:pt x="595" y="66"/>
                  </a:lnTo>
                  <a:close/>
                  <a:moveTo>
                    <a:pt x="659" y="45"/>
                  </a:moveTo>
                  <a:cubicBezTo>
                    <a:pt x="629" y="87"/>
                    <a:pt x="629" y="87"/>
                    <a:pt x="629" y="87"/>
                  </a:cubicBezTo>
                  <a:cubicBezTo>
                    <a:pt x="659" y="87"/>
                    <a:pt x="659" y="87"/>
                    <a:pt x="659" y="87"/>
                  </a:cubicBezTo>
                  <a:cubicBezTo>
                    <a:pt x="659" y="93"/>
                    <a:pt x="659" y="93"/>
                    <a:pt x="659" y="93"/>
                  </a:cubicBezTo>
                  <a:cubicBezTo>
                    <a:pt x="617" y="93"/>
                    <a:pt x="617" y="93"/>
                    <a:pt x="617" y="93"/>
                  </a:cubicBezTo>
                  <a:cubicBezTo>
                    <a:pt x="617" y="91"/>
                    <a:pt x="617" y="91"/>
                    <a:pt x="617" y="91"/>
                  </a:cubicBezTo>
                  <a:cubicBezTo>
                    <a:pt x="647" y="50"/>
                    <a:pt x="647" y="50"/>
                    <a:pt x="647" y="50"/>
                  </a:cubicBezTo>
                  <a:cubicBezTo>
                    <a:pt x="620" y="50"/>
                    <a:pt x="620" y="50"/>
                    <a:pt x="620" y="50"/>
                  </a:cubicBezTo>
                  <a:cubicBezTo>
                    <a:pt x="620" y="43"/>
                    <a:pt x="620" y="43"/>
                    <a:pt x="620" y="43"/>
                  </a:cubicBezTo>
                  <a:cubicBezTo>
                    <a:pt x="659" y="43"/>
                    <a:pt x="659" y="43"/>
                    <a:pt x="659" y="43"/>
                  </a:cubicBezTo>
                  <a:lnTo>
                    <a:pt x="659" y="45"/>
                  </a:lnTo>
                  <a:close/>
                  <a:moveTo>
                    <a:pt x="706" y="93"/>
                  </a:moveTo>
                  <a:cubicBezTo>
                    <a:pt x="698" y="93"/>
                    <a:pt x="698" y="93"/>
                    <a:pt x="698" y="93"/>
                  </a:cubicBezTo>
                  <a:cubicBezTo>
                    <a:pt x="698" y="85"/>
                    <a:pt x="698" y="85"/>
                    <a:pt x="698" y="85"/>
                  </a:cubicBezTo>
                  <a:cubicBezTo>
                    <a:pt x="698" y="85"/>
                    <a:pt x="698" y="85"/>
                    <a:pt x="698" y="85"/>
                  </a:cubicBezTo>
                  <a:cubicBezTo>
                    <a:pt x="694" y="92"/>
                    <a:pt x="689" y="95"/>
                    <a:pt x="682" y="95"/>
                  </a:cubicBezTo>
                  <a:cubicBezTo>
                    <a:pt x="670" y="95"/>
                    <a:pt x="664" y="88"/>
                    <a:pt x="664" y="73"/>
                  </a:cubicBezTo>
                  <a:cubicBezTo>
                    <a:pt x="664" y="43"/>
                    <a:pt x="664" y="43"/>
                    <a:pt x="664" y="43"/>
                  </a:cubicBezTo>
                  <a:cubicBezTo>
                    <a:pt x="672" y="43"/>
                    <a:pt x="672" y="43"/>
                    <a:pt x="672" y="43"/>
                  </a:cubicBezTo>
                  <a:cubicBezTo>
                    <a:pt x="672" y="72"/>
                    <a:pt x="672" y="72"/>
                    <a:pt x="672" y="72"/>
                  </a:cubicBezTo>
                  <a:cubicBezTo>
                    <a:pt x="672" y="83"/>
                    <a:pt x="676" y="88"/>
                    <a:pt x="685" y="88"/>
                  </a:cubicBezTo>
                  <a:cubicBezTo>
                    <a:pt x="688" y="88"/>
                    <a:pt x="692" y="86"/>
                    <a:pt x="694" y="84"/>
                  </a:cubicBezTo>
                  <a:cubicBezTo>
                    <a:pt x="697" y="81"/>
                    <a:pt x="698" y="77"/>
                    <a:pt x="698" y="72"/>
                  </a:cubicBezTo>
                  <a:cubicBezTo>
                    <a:pt x="698" y="43"/>
                    <a:pt x="698" y="43"/>
                    <a:pt x="698" y="43"/>
                  </a:cubicBezTo>
                  <a:cubicBezTo>
                    <a:pt x="706" y="43"/>
                    <a:pt x="706" y="43"/>
                    <a:pt x="706" y="43"/>
                  </a:cubicBezTo>
                  <a:lnTo>
                    <a:pt x="706" y="93"/>
                  </a:lnTo>
                  <a:close/>
                  <a:moveTo>
                    <a:pt x="745" y="51"/>
                  </a:moveTo>
                  <a:cubicBezTo>
                    <a:pt x="743" y="50"/>
                    <a:pt x="741" y="50"/>
                    <a:pt x="739" y="50"/>
                  </a:cubicBezTo>
                  <a:cubicBezTo>
                    <a:pt x="735" y="50"/>
                    <a:pt x="733" y="51"/>
                    <a:pt x="730" y="54"/>
                  </a:cubicBezTo>
                  <a:cubicBezTo>
                    <a:pt x="728" y="57"/>
                    <a:pt x="726" y="62"/>
                    <a:pt x="726" y="68"/>
                  </a:cubicBezTo>
                  <a:cubicBezTo>
                    <a:pt x="726" y="93"/>
                    <a:pt x="726" y="93"/>
                    <a:pt x="726" y="93"/>
                  </a:cubicBezTo>
                  <a:cubicBezTo>
                    <a:pt x="718" y="93"/>
                    <a:pt x="718" y="93"/>
                    <a:pt x="718" y="93"/>
                  </a:cubicBezTo>
                  <a:cubicBezTo>
                    <a:pt x="718" y="43"/>
                    <a:pt x="718" y="43"/>
                    <a:pt x="718" y="43"/>
                  </a:cubicBezTo>
                  <a:cubicBezTo>
                    <a:pt x="726" y="43"/>
                    <a:pt x="726" y="43"/>
                    <a:pt x="726" y="43"/>
                  </a:cubicBezTo>
                  <a:cubicBezTo>
                    <a:pt x="726" y="53"/>
                    <a:pt x="726" y="53"/>
                    <a:pt x="726" y="53"/>
                  </a:cubicBezTo>
                  <a:cubicBezTo>
                    <a:pt x="727" y="53"/>
                    <a:pt x="727" y="53"/>
                    <a:pt x="727" y="53"/>
                  </a:cubicBezTo>
                  <a:cubicBezTo>
                    <a:pt x="728" y="50"/>
                    <a:pt x="730" y="47"/>
                    <a:pt x="732" y="45"/>
                  </a:cubicBezTo>
                  <a:cubicBezTo>
                    <a:pt x="734" y="43"/>
                    <a:pt x="737" y="42"/>
                    <a:pt x="740" y="42"/>
                  </a:cubicBezTo>
                  <a:cubicBezTo>
                    <a:pt x="742" y="42"/>
                    <a:pt x="744" y="42"/>
                    <a:pt x="745" y="43"/>
                  </a:cubicBezTo>
                  <a:lnTo>
                    <a:pt x="745" y="51"/>
                  </a:lnTo>
                  <a:close/>
                  <a:moveTo>
                    <a:pt x="790" y="70"/>
                  </a:moveTo>
                  <a:cubicBezTo>
                    <a:pt x="755" y="70"/>
                    <a:pt x="755" y="70"/>
                    <a:pt x="755" y="70"/>
                  </a:cubicBezTo>
                  <a:cubicBezTo>
                    <a:pt x="755" y="76"/>
                    <a:pt x="756" y="80"/>
                    <a:pt x="759" y="83"/>
                  </a:cubicBezTo>
                  <a:cubicBezTo>
                    <a:pt x="762" y="86"/>
                    <a:pt x="766" y="88"/>
                    <a:pt x="771" y="88"/>
                  </a:cubicBezTo>
                  <a:cubicBezTo>
                    <a:pt x="777" y="88"/>
                    <a:pt x="782" y="86"/>
                    <a:pt x="787" y="82"/>
                  </a:cubicBezTo>
                  <a:cubicBezTo>
                    <a:pt x="787" y="90"/>
                    <a:pt x="787" y="90"/>
                    <a:pt x="787" y="90"/>
                  </a:cubicBezTo>
                  <a:cubicBezTo>
                    <a:pt x="782" y="93"/>
                    <a:pt x="777" y="95"/>
                    <a:pt x="769" y="95"/>
                  </a:cubicBezTo>
                  <a:cubicBezTo>
                    <a:pt x="762" y="95"/>
                    <a:pt x="757" y="93"/>
                    <a:pt x="753" y="88"/>
                  </a:cubicBezTo>
                  <a:cubicBezTo>
                    <a:pt x="748" y="84"/>
                    <a:pt x="746" y="77"/>
                    <a:pt x="746" y="68"/>
                  </a:cubicBezTo>
                  <a:cubicBezTo>
                    <a:pt x="746" y="60"/>
                    <a:pt x="749" y="54"/>
                    <a:pt x="753" y="49"/>
                  </a:cubicBezTo>
                  <a:cubicBezTo>
                    <a:pt x="758" y="44"/>
                    <a:pt x="763" y="42"/>
                    <a:pt x="770" y="42"/>
                  </a:cubicBezTo>
                  <a:cubicBezTo>
                    <a:pt x="776" y="42"/>
                    <a:pt x="782" y="44"/>
                    <a:pt x="785" y="49"/>
                  </a:cubicBezTo>
                  <a:cubicBezTo>
                    <a:pt x="789" y="53"/>
                    <a:pt x="790" y="59"/>
                    <a:pt x="790" y="66"/>
                  </a:cubicBezTo>
                  <a:lnTo>
                    <a:pt x="790" y="70"/>
                  </a:lnTo>
                  <a:close/>
                  <a:moveTo>
                    <a:pt x="782" y="63"/>
                  </a:moveTo>
                  <a:cubicBezTo>
                    <a:pt x="782" y="59"/>
                    <a:pt x="781" y="55"/>
                    <a:pt x="779" y="53"/>
                  </a:cubicBezTo>
                  <a:cubicBezTo>
                    <a:pt x="777" y="50"/>
                    <a:pt x="773" y="49"/>
                    <a:pt x="769" y="49"/>
                  </a:cubicBezTo>
                  <a:cubicBezTo>
                    <a:pt x="766" y="49"/>
                    <a:pt x="762" y="50"/>
                    <a:pt x="760" y="53"/>
                  </a:cubicBezTo>
                  <a:cubicBezTo>
                    <a:pt x="757" y="55"/>
                    <a:pt x="755" y="59"/>
                    <a:pt x="755" y="63"/>
                  </a:cubicBezTo>
                  <a:lnTo>
                    <a:pt x="782" y="63"/>
                  </a:lnTo>
                  <a:close/>
                  <a:moveTo>
                    <a:pt x="50" y="57"/>
                  </a:moveTo>
                  <a:cubicBezTo>
                    <a:pt x="50" y="9"/>
                    <a:pt x="50" y="9"/>
                    <a:pt x="50" y="9"/>
                  </a:cubicBezTo>
                  <a:cubicBezTo>
                    <a:pt x="0" y="16"/>
                    <a:pt x="0" y="16"/>
                    <a:pt x="0" y="16"/>
                  </a:cubicBezTo>
                  <a:cubicBezTo>
                    <a:pt x="0" y="57"/>
                    <a:pt x="0" y="57"/>
                    <a:pt x="0" y="57"/>
                  </a:cubicBezTo>
                  <a:lnTo>
                    <a:pt x="50" y="57"/>
                  </a:lnTo>
                  <a:close/>
                  <a:moveTo>
                    <a:pt x="52" y="57"/>
                  </a:moveTo>
                  <a:cubicBezTo>
                    <a:pt x="116" y="57"/>
                    <a:pt x="116" y="57"/>
                    <a:pt x="116" y="57"/>
                  </a:cubicBezTo>
                  <a:cubicBezTo>
                    <a:pt x="116" y="0"/>
                    <a:pt x="116" y="0"/>
                    <a:pt x="116" y="0"/>
                  </a:cubicBezTo>
                  <a:cubicBezTo>
                    <a:pt x="52" y="9"/>
                    <a:pt x="52" y="9"/>
                    <a:pt x="52" y="9"/>
                  </a:cubicBezTo>
                  <a:lnTo>
                    <a:pt x="52" y="57"/>
                  </a:lnTo>
                  <a:close/>
                  <a:moveTo>
                    <a:pt x="50" y="59"/>
                  </a:moveTo>
                  <a:cubicBezTo>
                    <a:pt x="0" y="59"/>
                    <a:pt x="0" y="59"/>
                    <a:pt x="0" y="59"/>
                  </a:cubicBezTo>
                  <a:cubicBezTo>
                    <a:pt x="0" y="100"/>
                    <a:pt x="0" y="100"/>
                    <a:pt x="0" y="100"/>
                  </a:cubicBezTo>
                  <a:cubicBezTo>
                    <a:pt x="50" y="107"/>
                    <a:pt x="50" y="107"/>
                    <a:pt x="50" y="107"/>
                  </a:cubicBezTo>
                  <a:lnTo>
                    <a:pt x="50" y="59"/>
                  </a:lnTo>
                  <a:close/>
                  <a:moveTo>
                    <a:pt x="52" y="59"/>
                  </a:moveTo>
                  <a:cubicBezTo>
                    <a:pt x="52" y="107"/>
                    <a:pt x="52" y="107"/>
                    <a:pt x="52" y="107"/>
                  </a:cubicBezTo>
                  <a:cubicBezTo>
                    <a:pt x="116" y="116"/>
                    <a:pt x="116" y="116"/>
                    <a:pt x="116" y="116"/>
                  </a:cubicBezTo>
                  <a:cubicBezTo>
                    <a:pt x="116" y="59"/>
                    <a:pt x="116" y="59"/>
                    <a:pt x="116" y="59"/>
                  </a:cubicBezTo>
                  <a:lnTo>
                    <a:pt x="52"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2" rIns="93248" bIns="46622" numCol="1" anchor="t" anchorCtr="0" compatLnSpc="1">
              <a:prstTxWarp prst="textNoShape">
                <a:avLst/>
              </a:prstTxWarp>
            </a:bodyPr>
            <a:lstStyle/>
            <a:p>
              <a:pPr defTabSz="932563"/>
              <a:endParaRPr lang="en-US" dirty="0">
                <a:solidFill>
                  <a:srgbClr val="505050"/>
                </a:solidFill>
              </a:endParaRPr>
            </a:p>
          </p:txBody>
        </p:sp>
        <p:sp>
          <p:nvSpPr>
            <p:cNvPr id="57" name="TextBox 56"/>
            <p:cNvSpPr txBox="1"/>
            <p:nvPr/>
          </p:nvSpPr>
          <p:spPr>
            <a:xfrm>
              <a:off x="7154469" y="1872358"/>
              <a:ext cx="5554884" cy="1294785"/>
            </a:xfrm>
            <a:prstGeom prst="rect">
              <a:avLst/>
            </a:prstGeom>
            <a:noFill/>
          </p:spPr>
          <p:txBody>
            <a:bodyPr wrap="none" lIns="182820" tIns="146256" rIns="182820" bIns="146256" rtlCol="0">
              <a:spAutoFit/>
            </a:bodyPr>
            <a:lstStyle/>
            <a:p>
              <a:pPr defTabSz="932563">
                <a:lnSpc>
                  <a:spcPct val="90000"/>
                </a:lnSpc>
              </a:pPr>
              <a:r>
                <a:rPr lang="en-GB" dirty="0">
                  <a:solidFill>
                    <a:srgbClr val="FFFFFF"/>
                  </a:solidFill>
                </a:rPr>
                <a:t>Azure Site Recovery</a:t>
              </a:r>
            </a:p>
          </p:txBody>
        </p:sp>
      </p:grpSp>
      <p:sp>
        <p:nvSpPr>
          <p:cNvPr id="53" name="Freeform 207"/>
          <p:cNvSpPr>
            <a:spLocks noEditPoints="1"/>
          </p:cNvSpPr>
          <p:nvPr/>
        </p:nvSpPr>
        <p:spPr bwMode="black">
          <a:xfrm>
            <a:off x="3034506" y="3506702"/>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sz="1599" dirty="0">
              <a:solidFill>
                <a:srgbClr val="FFFFFF"/>
              </a:solidFill>
            </a:endParaRPr>
          </a:p>
        </p:txBody>
      </p:sp>
      <p:sp>
        <p:nvSpPr>
          <p:cNvPr id="61" name="Left-Right Arrow 60"/>
          <p:cNvSpPr/>
          <p:nvPr/>
        </p:nvSpPr>
        <p:spPr bwMode="auto">
          <a:xfrm>
            <a:off x="4477020" y="2861653"/>
            <a:ext cx="3975555" cy="564291"/>
          </a:xfrm>
          <a:prstGeom prst="leftRightArrow">
            <a:avLst/>
          </a:prstGeom>
          <a:solidFill>
            <a:schemeClr val="accent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8" tIns="146188" rIns="182738" bIns="146188" numCol="1" spcCol="0" rtlCol="0" fromWordArt="0" anchor="ctr" anchorCtr="0" forceAA="0" compatLnSpc="1">
            <a:prstTxWarp prst="textNoShape">
              <a:avLst/>
            </a:prstTxWarp>
            <a:noAutofit/>
          </a:bodyPr>
          <a:lstStyle/>
          <a:p>
            <a:pPr algn="ctr" defTabSz="913642"/>
            <a:r>
              <a:rPr lang="en-US" sz="1599" b="1" dirty="0">
                <a:solidFill>
                  <a:srgbClr val="FFFFFF"/>
                </a:solidFill>
              </a:rPr>
              <a:t>ASR Replication</a:t>
            </a:r>
          </a:p>
        </p:txBody>
      </p:sp>
      <p:sp>
        <p:nvSpPr>
          <p:cNvPr id="3" name="TextBox 2"/>
          <p:cNvSpPr txBox="1"/>
          <p:nvPr/>
        </p:nvSpPr>
        <p:spPr>
          <a:xfrm>
            <a:off x="808038" y="3519660"/>
            <a:ext cx="2117988" cy="1203364"/>
          </a:xfrm>
          <a:prstGeom prst="rect">
            <a:avLst/>
          </a:prstGeom>
          <a:noFill/>
        </p:spPr>
        <p:txBody>
          <a:bodyPr wrap="square" lIns="182854" tIns="146283" rIns="182854" bIns="146283" rtlCol="0">
            <a:spAutoFit/>
          </a:bodyPr>
          <a:lstStyle/>
          <a:p>
            <a:pPr defTabSz="932563">
              <a:lnSpc>
                <a:spcPct val="90000"/>
              </a:lnSpc>
              <a:spcAft>
                <a:spcPts val="600"/>
              </a:spcAft>
            </a:pPr>
            <a:r>
              <a:rPr lang="en-US" sz="2000" dirty="0">
                <a:gradFill>
                  <a:gsLst>
                    <a:gs pos="2917">
                      <a:srgbClr val="FFFFFF"/>
                    </a:gs>
                    <a:gs pos="30000">
                      <a:srgbClr val="FFFFFF"/>
                    </a:gs>
                  </a:gsLst>
                  <a:lin ang="5400000" scaled="0"/>
                </a:gradFill>
              </a:rPr>
              <a:t>App Front End</a:t>
            </a:r>
            <a:br>
              <a:rPr lang="en-US" sz="2000" dirty="0">
                <a:gradFill>
                  <a:gsLst>
                    <a:gs pos="2917">
                      <a:srgbClr val="FFFFFF"/>
                    </a:gs>
                    <a:gs pos="30000">
                      <a:srgbClr val="FFFFFF"/>
                    </a:gs>
                  </a:gsLst>
                  <a:lin ang="5400000" scaled="0"/>
                </a:gradFill>
              </a:rPr>
            </a:br>
            <a:endParaRPr lang="en-US" sz="2000" dirty="0">
              <a:gradFill>
                <a:gsLst>
                  <a:gs pos="2917">
                    <a:srgbClr val="FFFFFF"/>
                  </a:gs>
                  <a:gs pos="30000">
                    <a:srgbClr val="FFFFFF"/>
                  </a:gs>
                </a:gsLst>
                <a:lin ang="5400000" scaled="0"/>
              </a:gradFill>
            </a:endParaRPr>
          </a:p>
          <a:p>
            <a:pPr defTabSz="932563">
              <a:lnSpc>
                <a:spcPct val="90000"/>
              </a:lnSpc>
              <a:spcAft>
                <a:spcPts val="600"/>
              </a:spcAft>
            </a:pPr>
            <a:r>
              <a:rPr lang="en-US" sz="2000" dirty="0">
                <a:gradFill>
                  <a:gsLst>
                    <a:gs pos="2917">
                      <a:srgbClr val="FFFFFF"/>
                    </a:gs>
                    <a:gs pos="30000">
                      <a:srgbClr val="FFFFFF"/>
                    </a:gs>
                  </a:gsLst>
                  <a:lin ang="5400000" scaled="0"/>
                </a:gradFill>
              </a:rPr>
              <a:t>App Tier</a:t>
            </a:r>
          </a:p>
        </p:txBody>
      </p:sp>
      <p:sp>
        <p:nvSpPr>
          <p:cNvPr id="62" name="TextBox 61"/>
          <p:cNvSpPr txBox="1"/>
          <p:nvPr/>
        </p:nvSpPr>
        <p:spPr>
          <a:xfrm>
            <a:off x="808038" y="2721528"/>
            <a:ext cx="1752402" cy="860450"/>
          </a:xfrm>
          <a:prstGeom prst="rect">
            <a:avLst/>
          </a:prstGeom>
          <a:noFill/>
        </p:spPr>
        <p:txBody>
          <a:bodyPr wrap="square" lIns="182854" tIns="146283" rIns="182854" bIns="146283" rtlCol="0">
            <a:spAutoFit/>
          </a:bodyPr>
          <a:lstStyle/>
          <a:p>
            <a:pPr defTabSz="932563">
              <a:lnSpc>
                <a:spcPct val="90000"/>
              </a:lnSpc>
              <a:spcAft>
                <a:spcPts val="600"/>
              </a:spcAft>
            </a:pPr>
            <a:r>
              <a:rPr lang="en-US" sz="2000" dirty="0">
                <a:gradFill>
                  <a:gsLst>
                    <a:gs pos="2917">
                      <a:srgbClr val="FFFFFF"/>
                    </a:gs>
                    <a:gs pos="30000">
                      <a:srgbClr val="FFFFFF"/>
                    </a:gs>
                  </a:gsLst>
                  <a:lin ang="5400000" scaled="0"/>
                </a:gradFill>
              </a:rPr>
              <a:t>SQL Backend</a:t>
            </a:r>
          </a:p>
        </p:txBody>
      </p:sp>
      <p:sp>
        <p:nvSpPr>
          <p:cNvPr id="63" name="Freeform 207"/>
          <p:cNvSpPr>
            <a:spLocks noEditPoints="1"/>
          </p:cNvSpPr>
          <p:nvPr/>
        </p:nvSpPr>
        <p:spPr bwMode="black">
          <a:xfrm>
            <a:off x="3034506" y="2887571"/>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sz="1599" dirty="0">
              <a:solidFill>
                <a:srgbClr val="FFFFFF"/>
              </a:solidFill>
            </a:endParaRPr>
          </a:p>
        </p:txBody>
      </p:sp>
      <p:sp>
        <p:nvSpPr>
          <p:cNvPr id="64" name="TextBox 63"/>
          <p:cNvSpPr txBox="1"/>
          <p:nvPr/>
        </p:nvSpPr>
        <p:spPr>
          <a:xfrm>
            <a:off x="2330149" y="5797806"/>
            <a:ext cx="2007043" cy="282513"/>
          </a:xfrm>
          <a:prstGeom prst="rect">
            <a:avLst/>
          </a:prstGeom>
          <a:noFill/>
        </p:spPr>
        <p:txBody>
          <a:bodyPr wrap="square" lIns="0" tIns="0" rIns="0" bIns="0" rtlCol="0">
            <a:spAutoFit/>
          </a:bodyPr>
          <a:lstStyle/>
          <a:p>
            <a:pPr defTabSz="932563">
              <a:lnSpc>
                <a:spcPct val="90000"/>
              </a:lnSpc>
              <a:spcAft>
                <a:spcPts val="600"/>
              </a:spcAft>
            </a:pPr>
            <a:r>
              <a:rPr lang="en-US" sz="2000" dirty="0">
                <a:gradFill>
                  <a:gsLst>
                    <a:gs pos="2917">
                      <a:srgbClr val="FFFFFF"/>
                    </a:gs>
                    <a:gs pos="30000">
                      <a:srgbClr val="FFFFFF"/>
                    </a:gs>
                  </a:gsLst>
                  <a:lin ang="5400000" scaled="0"/>
                </a:gradFill>
              </a:rPr>
              <a:t>Primary Site</a:t>
            </a:r>
          </a:p>
        </p:txBody>
      </p:sp>
      <p:sp>
        <p:nvSpPr>
          <p:cNvPr id="65" name="TextBox 64"/>
          <p:cNvSpPr txBox="1"/>
          <p:nvPr/>
        </p:nvSpPr>
        <p:spPr>
          <a:xfrm>
            <a:off x="8733711" y="5766415"/>
            <a:ext cx="2160191" cy="313904"/>
          </a:xfrm>
          <a:prstGeom prst="rect">
            <a:avLst/>
          </a:prstGeom>
          <a:noFill/>
        </p:spPr>
        <p:txBody>
          <a:bodyPr wrap="square" lIns="0" tIns="0" rIns="0" bIns="0" rtlCol="0">
            <a:spAutoFit/>
          </a:bodyPr>
          <a:lstStyle/>
          <a:p>
            <a:pPr defTabSz="932563"/>
            <a:r>
              <a:rPr lang="en-US" sz="2000" dirty="0">
                <a:gradFill>
                  <a:gsLst>
                    <a:gs pos="2917">
                      <a:srgbClr val="FFFFFF"/>
                    </a:gs>
                    <a:gs pos="30000">
                      <a:srgbClr val="FFFFFF"/>
                    </a:gs>
                  </a:gsLst>
                  <a:lin ang="5400000" scaled="0"/>
                </a:gradFill>
              </a:rPr>
              <a:t>Azure</a:t>
            </a:r>
          </a:p>
        </p:txBody>
      </p:sp>
      <p:sp>
        <p:nvSpPr>
          <p:cNvPr id="21" name="Rectangle 20"/>
          <p:cNvSpPr/>
          <p:nvPr/>
        </p:nvSpPr>
        <p:spPr bwMode="auto">
          <a:xfrm>
            <a:off x="855796" y="2467440"/>
            <a:ext cx="4476018" cy="324575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7165512" y="2529486"/>
            <a:ext cx="4373453" cy="3183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3">
            <a:duotone>
              <a:prstClr val="black"/>
              <a:schemeClr val="tx1">
                <a:tint val="45000"/>
                <a:satMod val="400000"/>
              </a:schemeClr>
            </a:duotone>
          </a:blip>
          <a:stretch>
            <a:fillRect/>
          </a:stretch>
        </p:blipFill>
        <p:spPr>
          <a:xfrm>
            <a:off x="8670366" y="2971071"/>
            <a:ext cx="729363" cy="616364"/>
          </a:xfrm>
          <a:prstGeom prst="rect">
            <a:avLst/>
          </a:prstGeom>
          <a:solidFill>
            <a:schemeClr val="bg2">
              <a:alpha val="0"/>
            </a:schemeClr>
          </a:solidFill>
        </p:spPr>
      </p:pic>
      <p:pic>
        <p:nvPicPr>
          <p:cNvPr id="30" name="Picture 29"/>
          <p:cNvPicPr>
            <a:picLocks noChangeAspect="1"/>
          </p:cNvPicPr>
          <p:nvPr/>
        </p:nvPicPr>
        <p:blipFill>
          <a:blip r:embed="rId3">
            <a:duotone>
              <a:prstClr val="black"/>
              <a:schemeClr val="tx1">
                <a:tint val="45000"/>
                <a:satMod val="400000"/>
              </a:schemeClr>
            </a:duotone>
          </a:blip>
          <a:stretch>
            <a:fillRect/>
          </a:stretch>
        </p:blipFill>
        <p:spPr>
          <a:xfrm>
            <a:off x="8670366" y="3915479"/>
            <a:ext cx="729363" cy="572383"/>
          </a:xfrm>
          <a:prstGeom prst="rect">
            <a:avLst/>
          </a:prstGeom>
          <a:solidFill>
            <a:schemeClr val="bg2">
              <a:alpha val="0"/>
            </a:schemeClr>
          </a:solidFill>
        </p:spPr>
      </p:pic>
      <p:sp>
        <p:nvSpPr>
          <p:cNvPr id="31" name="TextBox 30"/>
          <p:cNvSpPr txBox="1"/>
          <p:nvPr/>
        </p:nvSpPr>
        <p:spPr>
          <a:xfrm>
            <a:off x="9610490" y="3371706"/>
            <a:ext cx="1828542" cy="544688"/>
          </a:xfrm>
          <a:prstGeom prst="rect">
            <a:avLst/>
          </a:prstGeom>
          <a:noFill/>
        </p:spPr>
        <p:txBody>
          <a:bodyPr wrap="square" lIns="182854" tIns="146283" rIns="182854" bIns="146283" rtlCol="0">
            <a:spAutoFit/>
          </a:bodyPr>
          <a:lstStyle/>
          <a:p>
            <a:pPr defTabSz="932563">
              <a:lnSpc>
                <a:spcPct val="90000"/>
              </a:lnSpc>
              <a:spcAft>
                <a:spcPts val="600"/>
              </a:spcAft>
            </a:pPr>
            <a:r>
              <a:rPr lang="en-US" dirty="0">
                <a:gradFill>
                  <a:gsLst>
                    <a:gs pos="2917">
                      <a:srgbClr val="FFFFFF"/>
                    </a:gs>
                    <a:gs pos="30000">
                      <a:srgbClr val="FFFFFF"/>
                    </a:gs>
                  </a:gsLst>
                  <a:lin ang="5400000" scaled="0"/>
                </a:gradFill>
              </a:rPr>
              <a:t>Azure Storage</a:t>
            </a:r>
          </a:p>
        </p:txBody>
      </p:sp>
      <p:sp>
        <p:nvSpPr>
          <p:cNvPr id="29" name="Freeform 207"/>
          <p:cNvSpPr>
            <a:spLocks noEditPoints="1"/>
          </p:cNvSpPr>
          <p:nvPr/>
        </p:nvSpPr>
        <p:spPr bwMode="black">
          <a:xfrm>
            <a:off x="3034506" y="4195560"/>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sz="1599" dirty="0">
              <a:solidFill>
                <a:srgbClr val="FFFFFF"/>
              </a:solidFill>
            </a:endParaRPr>
          </a:p>
        </p:txBody>
      </p:sp>
      <p:sp>
        <p:nvSpPr>
          <p:cNvPr id="2" name="TextBox 1"/>
          <p:cNvSpPr txBox="1"/>
          <p:nvPr/>
        </p:nvSpPr>
        <p:spPr>
          <a:xfrm>
            <a:off x="105562" y="6260158"/>
            <a:ext cx="12445755" cy="589485"/>
          </a:xfrm>
          <a:prstGeom prst="rect">
            <a:avLst/>
          </a:prstGeom>
          <a:noFill/>
        </p:spPr>
        <p:txBody>
          <a:bodyPr wrap="none" lIns="186521" tIns="149217" rIns="186521" bIns="149217" rtlCol="0">
            <a:spAutoFit/>
          </a:bodyPr>
          <a:lstStyle/>
          <a:p>
            <a:pPr>
              <a:lnSpc>
                <a:spcPct val="90000"/>
              </a:lnSpc>
              <a:spcAft>
                <a:spcPts val="612"/>
              </a:spcAft>
            </a:pPr>
            <a:r>
              <a:rPr lang="en-US" sz="2040" dirty="0">
                <a:gradFill>
                  <a:gsLst>
                    <a:gs pos="2917">
                      <a:srgbClr val="FFFFFF"/>
                    </a:gs>
                    <a:gs pos="30000">
                      <a:srgbClr val="FFFFFF"/>
                    </a:gs>
                  </a:gsLst>
                  <a:lin ang="5400000" scaled="0"/>
                </a:gradFill>
              </a:rPr>
              <a:t>Above shows DR to Azure however same Hero scenario is applicable for On Premise to On Premise DR.</a:t>
            </a:r>
          </a:p>
        </p:txBody>
      </p:sp>
      <p:sp>
        <p:nvSpPr>
          <p:cNvPr id="27" name="Freeform 207"/>
          <p:cNvSpPr>
            <a:spLocks noEditPoints="1"/>
          </p:cNvSpPr>
          <p:nvPr/>
        </p:nvSpPr>
        <p:spPr bwMode="black">
          <a:xfrm>
            <a:off x="3034506" y="4970345"/>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sz="1599" dirty="0">
              <a:solidFill>
                <a:srgbClr val="FFFFFF"/>
              </a:solidFill>
            </a:endParaRPr>
          </a:p>
        </p:txBody>
      </p:sp>
      <p:sp>
        <p:nvSpPr>
          <p:cNvPr id="32" name="TextBox 31"/>
          <p:cNvSpPr txBox="1"/>
          <p:nvPr/>
        </p:nvSpPr>
        <p:spPr>
          <a:xfrm>
            <a:off x="808038" y="4856162"/>
            <a:ext cx="1752402" cy="849421"/>
          </a:xfrm>
          <a:prstGeom prst="rect">
            <a:avLst/>
          </a:prstGeom>
          <a:noFill/>
        </p:spPr>
        <p:txBody>
          <a:bodyPr wrap="square" lIns="182854" tIns="146283" rIns="182854" bIns="146283" rtlCol="0">
            <a:spAutoFit/>
          </a:bodyPr>
          <a:lstStyle/>
          <a:p>
            <a:pPr defTabSz="932563">
              <a:lnSpc>
                <a:spcPct val="90000"/>
              </a:lnSpc>
              <a:spcAft>
                <a:spcPts val="600"/>
              </a:spcAft>
            </a:pPr>
            <a:r>
              <a:rPr lang="en-US" sz="2000" dirty="0">
                <a:gradFill>
                  <a:gsLst>
                    <a:gs pos="2917">
                      <a:srgbClr val="FFFFFF"/>
                    </a:gs>
                    <a:gs pos="30000">
                      <a:srgbClr val="FFFFFF"/>
                    </a:gs>
                  </a:gsLst>
                  <a:lin ang="5400000" scaled="0"/>
                </a:gradFill>
              </a:rPr>
              <a:t>Active Directory</a:t>
            </a:r>
          </a:p>
        </p:txBody>
      </p:sp>
      <p:sp>
        <p:nvSpPr>
          <p:cNvPr id="33" name="Left-Right Arrow 32"/>
          <p:cNvSpPr/>
          <p:nvPr/>
        </p:nvSpPr>
        <p:spPr bwMode="auto">
          <a:xfrm>
            <a:off x="4529223" y="4894262"/>
            <a:ext cx="3975555" cy="604837"/>
          </a:xfrm>
          <a:prstGeom prst="leftRightArrow">
            <a:avLst/>
          </a:prstGeom>
          <a:solidFill>
            <a:schemeClr val="accent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8" tIns="146188" rIns="182738" bIns="146188" numCol="1" spcCol="0" rtlCol="0" fromWordArt="0" anchor="ctr" anchorCtr="0" forceAA="0" compatLnSpc="1">
            <a:prstTxWarp prst="textNoShape">
              <a:avLst/>
            </a:prstTxWarp>
            <a:noAutofit/>
          </a:bodyPr>
          <a:lstStyle/>
          <a:p>
            <a:pPr algn="ctr" defTabSz="913642"/>
            <a:r>
              <a:rPr lang="en-US" sz="1599" b="1" dirty="0">
                <a:solidFill>
                  <a:srgbClr val="FFFFFF"/>
                </a:solidFill>
              </a:rPr>
              <a:t>ASR Replication</a:t>
            </a:r>
          </a:p>
        </p:txBody>
      </p:sp>
      <p:pic>
        <p:nvPicPr>
          <p:cNvPr id="34" name="Picture 33"/>
          <p:cNvPicPr>
            <a:picLocks noChangeAspect="1"/>
          </p:cNvPicPr>
          <p:nvPr/>
        </p:nvPicPr>
        <p:blipFill>
          <a:blip r:embed="rId3">
            <a:duotone>
              <a:prstClr val="black"/>
              <a:schemeClr val="tx1">
                <a:tint val="45000"/>
                <a:satMod val="400000"/>
              </a:schemeClr>
            </a:duotone>
          </a:blip>
          <a:stretch>
            <a:fillRect/>
          </a:stretch>
        </p:blipFill>
        <p:spPr>
          <a:xfrm>
            <a:off x="8670366" y="4983192"/>
            <a:ext cx="729363" cy="572383"/>
          </a:xfrm>
          <a:prstGeom prst="rect">
            <a:avLst/>
          </a:prstGeom>
          <a:solidFill>
            <a:schemeClr val="bg2">
              <a:alpha val="0"/>
            </a:schemeClr>
          </a:solidFill>
        </p:spPr>
      </p:pic>
    </p:spTree>
    <p:extLst>
      <p:ext uri="{BB962C8B-B14F-4D97-AF65-F5344CB8AC3E}">
        <p14:creationId xmlns:p14="http://schemas.microsoft.com/office/powerpoint/2010/main" val="274873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urved Connector 3"/>
          <p:cNvCxnSpPr>
            <a:endCxn id="66" idx="0"/>
          </p:cNvCxnSpPr>
          <p:nvPr/>
        </p:nvCxnSpPr>
        <p:spPr>
          <a:xfrm>
            <a:off x="7300314" y="1389464"/>
            <a:ext cx="2067407" cy="1140020"/>
          </a:xfrm>
          <a:prstGeom prst="curvedConnector2">
            <a:avLst/>
          </a:prstGeom>
          <a:ln w="28575">
            <a:solidFill>
              <a:schemeClr val="tx1"/>
            </a:solidFill>
            <a:prstDash val="sysDash"/>
            <a:headEnd type="arrow"/>
            <a:tailEnd type="none"/>
          </a:ln>
        </p:spPr>
        <p:style>
          <a:lnRef idx="2">
            <a:schemeClr val="dk1"/>
          </a:lnRef>
          <a:fillRef idx="0">
            <a:schemeClr val="dk1"/>
          </a:fillRef>
          <a:effectRef idx="1">
            <a:schemeClr val="dk1"/>
          </a:effectRef>
          <a:fontRef idx="minor">
            <a:schemeClr val="tx1"/>
          </a:fontRef>
        </p:style>
      </p:cxnSp>
      <p:cxnSp>
        <p:nvCxnSpPr>
          <p:cNvPr id="5" name="Curved Connector 4"/>
          <p:cNvCxnSpPr>
            <a:endCxn id="21" idx="0"/>
          </p:cNvCxnSpPr>
          <p:nvPr/>
        </p:nvCxnSpPr>
        <p:spPr>
          <a:xfrm rot="10800000" flipV="1">
            <a:off x="3109290" y="1363965"/>
            <a:ext cx="2301540" cy="1103476"/>
          </a:xfrm>
          <a:prstGeom prst="curvedConnector2">
            <a:avLst/>
          </a:prstGeom>
          <a:ln w="28575">
            <a:solidFill>
              <a:schemeClr val="tx1"/>
            </a:solidFill>
            <a:prstDash val="sysDash"/>
            <a:headEnd type="arrow"/>
            <a:tailEnd type="none"/>
          </a:ln>
        </p:spPr>
        <p:style>
          <a:lnRef idx="2">
            <a:schemeClr val="dk1"/>
          </a:lnRef>
          <a:fillRef idx="0">
            <a:schemeClr val="dk1"/>
          </a:fillRef>
          <a:effectRef idx="1">
            <a:schemeClr val="dk1"/>
          </a:effectRef>
          <a:fontRef idx="minor">
            <a:schemeClr val="tx1"/>
          </a:fontRef>
        </p:style>
      </p:cxnSp>
      <p:sp>
        <p:nvSpPr>
          <p:cNvPr id="6" name="TextBox 5"/>
          <p:cNvSpPr txBox="1"/>
          <p:nvPr/>
        </p:nvSpPr>
        <p:spPr>
          <a:xfrm rot="1892436">
            <a:off x="8003999" y="1866936"/>
            <a:ext cx="1363700" cy="264776"/>
          </a:xfrm>
          <a:prstGeom prst="rect">
            <a:avLst/>
          </a:prstGeom>
          <a:noFill/>
        </p:spPr>
        <p:txBody>
          <a:bodyPr wrap="square" lIns="91369" tIns="45684" rIns="91369" bIns="45684" rtlCol="0">
            <a:spAutoFit/>
          </a:bodyPr>
          <a:lstStyle/>
          <a:p>
            <a:pPr algn="ctr" defTabSz="913642"/>
            <a:r>
              <a:rPr lang="en-US" sz="1099" b="1" dirty="0">
                <a:solidFill>
                  <a:srgbClr val="FFFFFF"/>
                </a:solidFill>
                <a:latin typeface="Segoe UI Light"/>
                <a:cs typeface="Segoe UI" panose="020B0502040204020203" pitchFamily="34" charset="0"/>
              </a:rPr>
              <a:t>DR Orchestration</a:t>
            </a:r>
          </a:p>
        </p:txBody>
      </p:sp>
      <p:sp>
        <p:nvSpPr>
          <p:cNvPr id="7" name="TextBox 6"/>
          <p:cNvSpPr txBox="1"/>
          <p:nvPr/>
        </p:nvSpPr>
        <p:spPr>
          <a:xfrm rot="20032479">
            <a:off x="3298619" y="1772440"/>
            <a:ext cx="1363700" cy="264776"/>
          </a:xfrm>
          <a:prstGeom prst="rect">
            <a:avLst/>
          </a:prstGeom>
          <a:noFill/>
        </p:spPr>
        <p:txBody>
          <a:bodyPr wrap="square" lIns="91369" tIns="45684" rIns="91369" bIns="45684" rtlCol="0">
            <a:spAutoFit/>
          </a:bodyPr>
          <a:lstStyle/>
          <a:p>
            <a:pPr algn="ctr" defTabSz="913642"/>
            <a:r>
              <a:rPr lang="en-US" sz="1099" b="1" dirty="0">
                <a:solidFill>
                  <a:srgbClr val="FFFFFF"/>
                </a:solidFill>
                <a:latin typeface="Segoe UI Light"/>
                <a:cs typeface="Segoe UI" panose="020B0502040204020203" pitchFamily="34" charset="0"/>
              </a:rPr>
              <a:t>DR Orchestration</a:t>
            </a:r>
          </a:p>
        </p:txBody>
      </p:sp>
      <p:sp>
        <p:nvSpPr>
          <p:cNvPr id="47" name="Title 1"/>
          <p:cNvSpPr txBox="1">
            <a:spLocks/>
          </p:cNvSpPr>
          <p:nvPr/>
        </p:nvSpPr>
        <p:spPr>
          <a:xfrm>
            <a:off x="307715" y="96850"/>
            <a:ext cx="12128760" cy="1244730"/>
          </a:xfrm>
          <a:prstGeom prst="rect">
            <a:avLst/>
          </a:prstGeom>
        </p:spPr>
        <p:txBody>
          <a:bodyPr lIns="91369" tIns="45684" rIns="91369" bIns="45684"/>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lang="it-IT" sz="3599" dirty="0">
                <a:gradFill flip="none" rotWithShape="1">
                  <a:gsLst>
                    <a:gs pos="0">
                      <a:srgbClr val="FFFFFF">
                        <a:lumMod val="75000"/>
                        <a:lumOff val="25000"/>
                      </a:srgbClr>
                    </a:gs>
                    <a:gs pos="86000">
                      <a:srgbClr val="FFFFFF">
                        <a:lumMod val="75000"/>
                        <a:lumOff val="25000"/>
                      </a:srgbClr>
                    </a:gs>
                  </a:gsLst>
                  <a:lin ang="5400000" scaled="0"/>
                  <a:tileRect/>
                </a:gradFill>
                <a:cs typeface="Segoe UI Light" panose="020B0502040204020203" pitchFamily="34" charset="0"/>
              </a:rPr>
              <a:t>ASR Hero Scenario - with AD Replication and SQL Availability Group</a:t>
            </a:r>
          </a:p>
        </p:txBody>
      </p:sp>
      <p:sp>
        <p:nvSpPr>
          <p:cNvPr id="48" name="TextBox 47"/>
          <p:cNvSpPr txBox="1"/>
          <p:nvPr/>
        </p:nvSpPr>
        <p:spPr>
          <a:xfrm>
            <a:off x="5545869" y="5546094"/>
            <a:ext cx="2361481" cy="280471"/>
          </a:xfrm>
          <a:prstGeom prst="rect">
            <a:avLst/>
          </a:prstGeom>
          <a:noFill/>
        </p:spPr>
        <p:txBody>
          <a:bodyPr wrap="square" lIns="91369" tIns="45684" rIns="91369" bIns="45684" rtlCol="0">
            <a:spAutoFit/>
          </a:bodyPr>
          <a:lstStyle/>
          <a:p>
            <a:pPr algn="ctr" defTabSz="913642"/>
            <a:endParaRPr lang="en-US" sz="1199" b="1" dirty="0">
              <a:solidFill>
                <a:srgbClr val="FFFFFF"/>
              </a:solidFill>
            </a:endParaRPr>
          </a:p>
        </p:txBody>
      </p:sp>
      <p:sp>
        <p:nvSpPr>
          <p:cNvPr id="88" name="Left-Right Arrow 87"/>
          <p:cNvSpPr/>
          <p:nvPr/>
        </p:nvSpPr>
        <p:spPr bwMode="auto">
          <a:xfrm>
            <a:off x="4536886" y="3772629"/>
            <a:ext cx="3975555" cy="604837"/>
          </a:xfrm>
          <a:prstGeom prst="leftRightArrow">
            <a:avLst/>
          </a:prstGeom>
          <a:solidFill>
            <a:schemeClr val="accent1"/>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8" tIns="146188" rIns="182738" bIns="146188" numCol="1" spcCol="0" rtlCol="0" fromWordArt="0" anchor="ctr" anchorCtr="0" forceAA="0" compatLnSpc="1">
            <a:prstTxWarp prst="textNoShape">
              <a:avLst/>
            </a:prstTxWarp>
            <a:noAutofit/>
          </a:bodyPr>
          <a:lstStyle/>
          <a:p>
            <a:pPr algn="ctr" defTabSz="913642"/>
            <a:r>
              <a:rPr lang="en-US" sz="1599" b="1" dirty="0">
                <a:solidFill>
                  <a:srgbClr val="FFFFFF"/>
                </a:solidFill>
              </a:rPr>
              <a:t>ASR Replication</a:t>
            </a:r>
          </a:p>
        </p:txBody>
      </p:sp>
      <p:grpSp>
        <p:nvGrpSpPr>
          <p:cNvPr id="54" name="Group 53"/>
          <p:cNvGrpSpPr/>
          <p:nvPr/>
        </p:nvGrpSpPr>
        <p:grpSpPr>
          <a:xfrm>
            <a:off x="5135927" y="730626"/>
            <a:ext cx="2415993" cy="1219095"/>
            <a:chOff x="7154469" y="295273"/>
            <a:chExt cx="5554884" cy="2871870"/>
          </a:xfrm>
        </p:grpSpPr>
        <p:sp>
          <p:nvSpPr>
            <p:cNvPr id="55" name="Freeform 128"/>
            <p:cNvSpPr>
              <a:spLocks noChangeAspect="1"/>
            </p:cNvSpPr>
            <p:nvPr/>
          </p:nvSpPr>
          <p:spPr bwMode="black">
            <a:xfrm>
              <a:off x="7493944" y="295273"/>
              <a:ext cx="4783425" cy="263405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extLst/>
          </p:spPr>
          <p:txBody>
            <a:bodyPr vert="horz" wrap="square" lIns="89612" tIns="44807" rIns="89612" bIns="44807" numCol="1" anchor="b" anchorCtr="1" compatLnSpc="1">
              <a:prstTxWarp prst="textNoShape">
                <a:avLst/>
              </a:prstTxWarp>
            </a:bodyPr>
            <a:lstStyle/>
            <a:p>
              <a:pPr defTabSz="913787"/>
              <a:endParaRPr lang="en-US" sz="1700" dirty="0">
                <a:solidFill>
                  <a:srgbClr val="000000"/>
                </a:solidFill>
              </a:endParaRPr>
            </a:p>
          </p:txBody>
        </p:sp>
        <p:sp>
          <p:nvSpPr>
            <p:cNvPr id="56" name="Freeform 86"/>
            <p:cNvSpPr>
              <a:spLocks noEditPoints="1"/>
            </p:cNvSpPr>
            <p:nvPr/>
          </p:nvSpPr>
          <p:spPr bwMode="black">
            <a:xfrm>
              <a:off x="8790159" y="1057186"/>
              <a:ext cx="2908034" cy="388111"/>
            </a:xfrm>
            <a:custGeom>
              <a:avLst/>
              <a:gdLst>
                <a:gd name="T0" fmla="*/ 197 w 790"/>
                <a:gd name="T1" fmla="*/ 42 h 116"/>
                <a:gd name="T2" fmla="*/ 180 w 790"/>
                <a:gd name="T3" fmla="*/ 93 h 116"/>
                <a:gd name="T4" fmla="*/ 174 w 790"/>
                <a:gd name="T5" fmla="*/ 77 h 116"/>
                <a:gd name="T6" fmla="*/ 193 w 790"/>
                <a:gd name="T7" fmla="*/ 23 h 116"/>
                <a:gd name="T8" fmla="*/ 217 w 790"/>
                <a:gd name="T9" fmla="*/ 84 h 116"/>
                <a:gd name="T10" fmla="*/ 257 w 790"/>
                <a:gd name="T11" fmla="*/ 25 h 116"/>
                <a:gd name="T12" fmla="*/ 246 w 790"/>
                <a:gd name="T13" fmla="*/ 25 h 116"/>
                <a:gd name="T14" fmla="*/ 257 w 790"/>
                <a:gd name="T15" fmla="*/ 25 h 116"/>
                <a:gd name="T16" fmla="*/ 255 w 790"/>
                <a:gd name="T17" fmla="*/ 43 h 116"/>
                <a:gd name="T18" fmla="*/ 302 w 790"/>
                <a:gd name="T19" fmla="*/ 65 h 116"/>
                <a:gd name="T20" fmla="*/ 276 w 790"/>
                <a:gd name="T21" fmla="*/ 93 h 116"/>
                <a:gd name="T22" fmla="*/ 276 w 790"/>
                <a:gd name="T23" fmla="*/ 51 h 116"/>
                <a:gd name="T24" fmla="*/ 310 w 790"/>
                <a:gd name="T25" fmla="*/ 63 h 116"/>
                <a:gd name="T26" fmla="*/ 356 w 790"/>
                <a:gd name="T27" fmla="*/ 85 h 116"/>
                <a:gd name="T28" fmla="*/ 318 w 790"/>
                <a:gd name="T29" fmla="*/ 69 h 116"/>
                <a:gd name="T30" fmla="*/ 356 w 790"/>
                <a:gd name="T31" fmla="*/ 50 h 116"/>
                <a:gd name="T32" fmla="*/ 356 w 790"/>
                <a:gd name="T33" fmla="*/ 71 h 116"/>
                <a:gd name="T34" fmla="*/ 330 w 790"/>
                <a:gd name="T35" fmla="*/ 54 h 116"/>
                <a:gd name="T36" fmla="*/ 352 w 790"/>
                <a:gd name="T37" fmla="*/ 83 h 116"/>
                <a:gd name="T38" fmla="*/ 399 w 790"/>
                <a:gd name="T39" fmla="*/ 95 h 116"/>
                <a:gd name="T40" fmla="*/ 400 w 790"/>
                <a:gd name="T41" fmla="*/ 42 h 116"/>
                <a:gd name="T42" fmla="*/ 412 w 790"/>
                <a:gd name="T43" fmla="*/ 54 h 116"/>
                <a:gd name="T44" fmla="*/ 387 w 790"/>
                <a:gd name="T45" fmla="*/ 83 h 116"/>
                <a:gd name="T46" fmla="*/ 496 w 790"/>
                <a:gd name="T47" fmla="*/ 43 h 116"/>
                <a:gd name="T48" fmla="*/ 462 w 790"/>
                <a:gd name="T49" fmla="*/ 53 h 116"/>
                <a:gd name="T50" fmla="*/ 441 w 790"/>
                <a:gd name="T51" fmla="*/ 93 h 116"/>
                <a:gd name="T52" fmla="*/ 445 w 790"/>
                <a:gd name="T53" fmla="*/ 85 h 116"/>
                <a:gd name="T54" fmla="*/ 466 w 790"/>
                <a:gd name="T55" fmla="*/ 43 h 116"/>
                <a:gd name="T56" fmla="*/ 478 w 790"/>
                <a:gd name="T57" fmla="*/ 81 h 116"/>
                <a:gd name="T58" fmla="*/ 526 w 790"/>
                <a:gd name="T59" fmla="*/ 90 h 116"/>
                <a:gd name="T60" fmla="*/ 512 w 790"/>
                <a:gd name="T61" fmla="*/ 88 h 116"/>
                <a:gd name="T62" fmla="*/ 503 w 790"/>
                <a:gd name="T63" fmla="*/ 66 h 116"/>
                <a:gd name="T64" fmla="*/ 528 w 790"/>
                <a:gd name="T65" fmla="*/ 44 h 116"/>
                <a:gd name="T66" fmla="*/ 508 w 790"/>
                <a:gd name="T67" fmla="*/ 56 h 116"/>
                <a:gd name="T68" fmla="*/ 530 w 790"/>
                <a:gd name="T69" fmla="*/ 80 h 116"/>
                <a:gd name="T70" fmla="*/ 568 w 790"/>
                <a:gd name="T71" fmla="*/ 74 h 116"/>
                <a:gd name="T72" fmla="*/ 587 w 790"/>
                <a:gd name="T73" fmla="*/ 23 h 116"/>
                <a:gd name="T74" fmla="*/ 583 w 790"/>
                <a:gd name="T75" fmla="*/ 31 h 116"/>
                <a:gd name="T76" fmla="*/ 595 w 790"/>
                <a:gd name="T77" fmla="*/ 66 h 116"/>
                <a:gd name="T78" fmla="*/ 659 w 790"/>
                <a:gd name="T79" fmla="*/ 93 h 116"/>
                <a:gd name="T80" fmla="*/ 620 w 790"/>
                <a:gd name="T81" fmla="*/ 50 h 116"/>
                <a:gd name="T82" fmla="*/ 706 w 790"/>
                <a:gd name="T83" fmla="*/ 93 h 116"/>
                <a:gd name="T84" fmla="*/ 682 w 790"/>
                <a:gd name="T85" fmla="*/ 95 h 116"/>
                <a:gd name="T86" fmla="*/ 672 w 790"/>
                <a:gd name="T87" fmla="*/ 72 h 116"/>
                <a:gd name="T88" fmla="*/ 698 w 790"/>
                <a:gd name="T89" fmla="*/ 43 h 116"/>
                <a:gd name="T90" fmla="*/ 739 w 790"/>
                <a:gd name="T91" fmla="*/ 50 h 116"/>
                <a:gd name="T92" fmla="*/ 718 w 790"/>
                <a:gd name="T93" fmla="*/ 93 h 116"/>
                <a:gd name="T94" fmla="*/ 727 w 790"/>
                <a:gd name="T95" fmla="*/ 53 h 116"/>
                <a:gd name="T96" fmla="*/ 745 w 790"/>
                <a:gd name="T97" fmla="*/ 51 h 116"/>
                <a:gd name="T98" fmla="*/ 771 w 790"/>
                <a:gd name="T99" fmla="*/ 88 h 116"/>
                <a:gd name="T100" fmla="*/ 753 w 790"/>
                <a:gd name="T101" fmla="*/ 88 h 116"/>
                <a:gd name="T102" fmla="*/ 785 w 790"/>
                <a:gd name="T103" fmla="*/ 49 h 116"/>
                <a:gd name="T104" fmla="*/ 779 w 790"/>
                <a:gd name="T105" fmla="*/ 53 h 116"/>
                <a:gd name="T106" fmla="*/ 782 w 790"/>
                <a:gd name="T107" fmla="*/ 63 h 116"/>
                <a:gd name="T108" fmla="*/ 0 w 790"/>
                <a:gd name="T109" fmla="*/ 57 h 116"/>
                <a:gd name="T110" fmla="*/ 116 w 790"/>
                <a:gd name="T111" fmla="*/ 0 h 116"/>
                <a:gd name="T112" fmla="*/ 0 w 790"/>
                <a:gd name="T113" fmla="*/ 59 h 116"/>
                <a:gd name="T114" fmla="*/ 52 w 790"/>
                <a:gd name="T115" fmla="*/ 59 h 116"/>
                <a:gd name="T116" fmla="*/ 52 w 790"/>
                <a:gd name="T117"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0" h="116">
                  <a:moveTo>
                    <a:pt x="242" y="23"/>
                  </a:moveTo>
                  <a:cubicBezTo>
                    <a:pt x="222" y="93"/>
                    <a:pt x="222" y="93"/>
                    <a:pt x="222" y="93"/>
                  </a:cubicBezTo>
                  <a:cubicBezTo>
                    <a:pt x="212" y="93"/>
                    <a:pt x="212" y="93"/>
                    <a:pt x="212" y="93"/>
                  </a:cubicBezTo>
                  <a:cubicBezTo>
                    <a:pt x="197" y="42"/>
                    <a:pt x="197" y="42"/>
                    <a:pt x="197" y="42"/>
                  </a:cubicBezTo>
                  <a:cubicBezTo>
                    <a:pt x="197" y="40"/>
                    <a:pt x="196" y="37"/>
                    <a:pt x="196" y="35"/>
                  </a:cubicBezTo>
                  <a:cubicBezTo>
                    <a:pt x="196" y="35"/>
                    <a:pt x="196" y="35"/>
                    <a:pt x="196" y="35"/>
                  </a:cubicBezTo>
                  <a:cubicBezTo>
                    <a:pt x="196" y="37"/>
                    <a:pt x="195" y="39"/>
                    <a:pt x="195" y="42"/>
                  </a:cubicBezTo>
                  <a:cubicBezTo>
                    <a:pt x="180" y="93"/>
                    <a:pt x="180" y="93"/>
                    <a:pt x="180" y="93"/>
                  </a:cubicBezTo>
                  <a:cubicBezTo>
                    <a:pt x="171" y="93"/>
                    <a:pt x="171" y="93"/>
                    <a:pt x="171" y="93"/>
                  </a:cubicBezTo>
                  <a:cubicBezTo>
                    <a:pt x="150" y="23"/>
                    <a:pt x="150" y="23"/>
                    <a:pt x="150" y="23"/>
                  </a:cubicBezTo>
                  <a:cubicBezTo>
                    <a:pt x="159" y="23"/>
                    <a:pt x="159" y="23"/>
                    <a:pt x="159" y="23"/>
                  </a:cubicBezTo>
                  <a:cubicBezTo>
                    <a:pt x="174" y="77"/>
                    <a:pt x="174" y="77"/>
                    <a:pt x="174" y="77"/>
                  </a:cubicBezTo>
                  <a:cubicBezTo>
                    <a:pt x="175" y="79"/>
                    <a:pt x="175" y="82"/>
                    <a:pt x="175" y="84"/>
                  </a:cubicBezTo>
                  <a:cubicBezTo>
                    <a:pt x="175" y="84"/>
                    <a:pt x="175" y="84"/>
                    <a:pt x="175" y="84"/>
                  </a:cubicBezTo>
                  <a:cubicBezTo>
                    <a:pt x="176" y="82"/>
                    <a:pt x="176" y="80"/>
                    <a:pt x="177" y="77"/>
                  </a:cubicBezTo>
                  <a:cubicBezTo>
                    <a:pt x="193" y="23"/>
                    <a:pt x="193" y="23"/>
                    <a:pt x="193" y="23"/>
                  </a:cubicBezTo>
                  <a:cubicBezTo>
                    <a:pt x="201" y="23"/>
                    <a:pt x="201" y="23"/>
                    <a:pt x="201" y="23"/>
                  </a:cubicBezTo>
                  <a:cubicBezTo>
                    <a:pt x="215" y="77"/>
                    <a:pt x="215" y="77"/>
                    <a:pt x="215" y="77"/>
                  </a:cubicBezTo>
                  <a:cubicBezTo>
                    <a:pt x="216" y="79"/>
                    <a:pt x="216" y="82"/>
                    <a:pt x="217" y="84"/>
                  </a:cubicBezTo>
                  <a:cubicBezTo>
                    <a:pt x="217" y="84"/>
                    <a:pt x="217" y="84"/>
                    <a:pt x="217" y="84"/>
                  </a:cubicBezTo>
                  <a:cubicBezTo>
                    <a:pt x="217" y="82"/>
                    <a:pt x="217" y="80"/>
                    <a:pt x="218" y="77"/>
                  </a:cubicBezTo>
                  <a:cubicBezTo>
                    <a:pt x="233" y="23"/>
                    <a:pt x="233" y="23"/>
                    <a:pt x="233" y="23"/>
                  </a:cubicBezTo>
                  <a:lnTo>
                    <a:pt x="242" y="23"/>
                  </a:lnTo>
                  <a:close/>
                  <a:moveTo>
                    <a:pt x="257" y="25"/>
                  </a:moveTo>
                  <a:cubicBezTo>
                    <a:pt x="257" y="26"/>
                    <a:pt x="256" y="28"/>
                    <a:pt x="255" y="29"/>
                  </a:cubicBezTo>
                  <a:cubicBezTo>
                    <a:pt x="254" y="30"/>
                    <a:pt x="253" y="30"/>
                    <a:pt x="252" y="30"/>
                  </a:cubicBezTo>
                  <a:cubicBezTo>
                    <a:pt x="250" y="30"/>
                    <a:pt x="249" y="30"/>
                    <a:pt x="248" y="29"/>
                  </a:cubicBezTo>
                  <a:cubicBezTo>
                    <a:pt x="247" y="28"/>
                    <a:pt x="246" y="27"/>
                    <a:pt x="246" y="25"/>
                  </a:cubicBezTo>
                  <a:cubicBezTo>
                    <a:pt x="246" y="24"/>
                    <a:pt x="247" y="22"/>
                    <a:pt x="248" y="21"/>
                  </a:cubicBezTo>
                  <a:cubicBezTo>
                    <a:pt x="249" y="20"/>
                    <a:pt x="250" y="20"/>
                    <a:pt x="252" y="20"/>
                  </a:cubicBezTo>
                  <a:cubicBezTo>
                    <a:pt x="253" y="20"/>
                    <a:pt x="254" y="20"/>
                    <a:pt x="255" y="21"/>
                  </a:cubicBezTo>
                  <a:cubicBezTo>
                    <a:pt x="256" y="22"/>
                    <a:pt x="257" y="24"/>
                    <a:pt x="257" y="25"/>
                  </a:cubicBezTo>
                  <a:close/>
                  <a:moveTo>
                    <a:pt x="255" y="93"/>
                  </a:moveTo>
                  <a:cubicBezTo>
                    <a:pt x="247" y="93"/>
                    <a:pt x="247" y="93"/>
                    <a:pt x="247" y="93"/>
                  </a:cubicBezTo>
                  <a:cubicBezTo>
                    <a:pt x="247" y="43"/>
                    <a:pt x="247" y="43"/>
                    <a:pt x="247" y="43"/>
                  </a:cubicBezTo>
                  <a:cubicBezTo>
                    <a:pt x="255" y="43"/>
                    <a:pt x="255" y="43"/>
                    <a:pt x="255" y="43"/>
                  </a:cubicBezTo>
                  <a:lnTo>
                    <a:pt x="255" y="93"/>
                  </a:lnTo>
                  <a:close/>
                  <a:moveTo>
                    <a:pt x="310" y="93"/>
                  </a:moveTo>
                  <a:cubicBezTo>
                    <a:pt x="302" y="93"/>
                    <a:pt x="302" y="93"/>
                    <a:pt x="302" y="93"/>
                  </a:cubicBezTo>
                  <a:cubicBezTo>
                    <a:pt x="302" y="65"/>
                    <a:pt x="302" y="65"/>
                    <a:pt x="302" y="65"/>
                  </a:cubicBezTo>
                  <a:cubicBezTo>
                    <a:pt x="302" y="54"/>
                    <a:pt x="298" y="49"/>
                    <a:pt x="290" y="49"/>
                  </a:cubicBezTo>
                  <a:cubicBezTo>
                    <a:pt x="286" y="49"/>
                    <a:pt x="282" y="50"/>
                    <a:pt x="280" y="53"/>
                  </a:cubicBezTo>
                  <a:cubicBezTo>
                    <a:pt x="277" y="56"/>
                    <a:pt x="276" y="60"/>
                    <a:pt x="276" y="65"/>
                  </a:cubicBezTo>
                  <a:cubicBezTo>
                    <a:pt x="276" y="93"/>
                    <a:pt x="276" y="93"/>
                    <a:pt x="276" y="93"/>
                  </a:cubicBezTo>
                  <a:cubicBezTo>
                    <a:pt x="268" y="93"/>
                    <a:pt x="268" y="93"/>
                    <a:pt x="268" y="93"/>
                  </a:cubicBezTo>
                  <a:cubicBezTo>
                    <a:pt x="268" y="43"/>
                    <a:pt x="268" y="43"/>
                    <a:pt x="268" y="43"/>
                  </a:cubicBezTo>
                  <a:cubicBezTo>
                    <a:pt x="276" y="43"/>
                    <a:pt x="276" y="43"/>
                    <a:pt x="276" y="43"/>
                  </a:cubicBezTo>
                  <a:cubicBezTo>
                    <a:pt x="276" y="51"/>
                    <a:pt x="276" y="51"/>
                    <a:pt x="276" y="51"/>
                  </a:cubicBezTo>
                  <a:cubicBezTo>
                    <a:pt x="276" y="51"/>
                    <a:pt x="276" y="51"/>
                    <a:pt x="276" y="51"/>
                  </a:cubicBezTo>
                  <a:cubicBezTo>
                    <a:pt x="280" y="45"/>
                    <a:pt x="285" y="42"/>
                    <a:pt x="293" y="42"/>
                  </a:cubicBezTo>
                  <a:cubicBezTo>
                    <a:pt x="298" y="42"/>
                    <a:pt x="302" y="44"/>
                    <a:pt x="305" y="47"/>
                  </a:cubicBezTo>
                  <a:cubicBezTo>
                    <a:pt x="308" y="51"/>
                    <a:pt x="310" y="56"/>
                    <a:pt x="310" y="63"/>
                  </a:cubicBezTo>
                  <a:lnTo>
                    <a:pt x="310" y="93"/>
                  </a:lnTo>
                  <a:close/>
                  <a:moveTo>
                    <a:pt x="364" y="93"/>
                  </a:moveTo>
                  <a:cubicBezTo>
                    <a:pt x="356" y="93"/>
                    <a:pt x="356" y="93"/>
                    <a:pt x="356" y="93"/>
                  </a:cubicBezTo>
                  <a:cubicBezTo>
                    <a:pt x="356" y="85"/>
                    <a:pt x="356" y="85"/>
                    <a:pt x="356" y="85"/>
                  </a:cubicBezTo>
                  <a:cubicBezTo>
                    <a:pt x="356" y="85"/>
                    <a:pt x="356" y="85"/>
                    <a:pt x="356" y="85"/>
                  </a:cubicBezTo>
                  <a:cubicBezTo>
                    <a:pt x="352" y="91"/>
                    <a:pt x="346" y="95"/>
                    <a:pt x="339" y="95"/>
                  </a:cubicBezTo>
                  <a:cubicBezTo>
                    <a:pt x="332" y="95"/>
                    <a:pt x="327" y="92"/>
                    <a:pt x="324" y="88"/>
                  </a:cubicBezTo>
                  <a:cubicBezTo>
                    <a:pt x="320" y="84"/>
                    <a:pt x="318" y="77"/>
                    <a:pt x="318" y="69"/>
                  </a:cubicBezTo>
                  <a:cubicBezTo>
                    <a:pt x="318" y="61"/>
                    <a:pt x="320" y="54"/>
                    <a:pt x="324" y="49"/>
                  </a:cubicBezTo>
                  <a:cubicBezTo>
                    <a:pt x="328" y="44"/>
                    <a:pt x="334" y="42"/>
                    <a:pt x="341" y="42"/>
                  </a:cubicBezTo>
                  <a:cubicBezTo>
                    <a:pt x="348" y="42"/>
                    <a:pt x="353" y="45"/>
                    <a:pt x="356" y="50"/>
                  </a:cubicBezTo>
                  <a:cubicBezTo>
                    <a:pt x="356" y="50"/>
                    <a:pt x="356" y="50"/>
                    <a:pt x="356" y="50"/>
                  </a:cubicBezTo>
                  <a:cubicBezTo>
                    <a:pt x="356" y="19"/>
                    <a:pt x="356" y="19"/>
                    <a:pt x="356" y="19"/>
                  </a:cubicBezTo>
                  <a:cubicBezTo>
                    <a:pt x="364" y="19"/>
                    <a:pt x="364" y="19"/>
                    <a:pt x="364" y="19"/>
                  </a:cubicBezTo>
                  <a:lnTo>
                    <a:pt x="364" y="93"/>
                  </a:lnTo>
                  <a:close/>
                  <a:moveTo>
                    <a:pt x="356" y="71"/>
                  </a:moveTo>
                  <a:cubicBezTo>
                    <a:pt x="356" y="63"/>
                    <a:pt x="356" y="63"/>
                    <a:pt x="356" y="63"/>
                  </a:cubicBezTo>
                  <a:cubicBezTo>
                    <a:pt x="356" y="59"/>
                    <a:pt x="355" y="56"/>
                    <a:pt x="352" y="53"/>
                  </a:cubicBezTo>
                  <a:cubicBezTo>
                    <a:pt x="349" y="50"/>
                    <a:pt x="346" y="49"/>
                    <a:pt x="342" y="49"/>
                  </a:cubicBezTo>
                  <a:cubicBezTo>
                    <a:pt x="337" y="49"/>
                    <a:pt x="333" y="51"/>
                    <a:pt x="330" y="54"/>
                  </a:cubicBezTo>
                  <a:cubicBezTo>
                    <a:pt x="327" y="58"/>
                    <a:pt x="326" y="63"/>
                    <a:pt x="326" y="69"/>
                  </a:cubicBezTo>
                  <a:cubicBezTo>
                    <a:pt x="326" y="75"/>
                    <a:pt x="327" y="80"/>
                    <a:pt x="330" y="83"/>
                  </a:cubicBezTo>
                  <a:cubicBezTo>
                    <a:pt x="333" y="86"/>
                    <a:pt x="337" y="88"/>
                    <a:pt x="341" y="88"/>
                  </a:cubicBezTo>
                  <a:cubicBezTo>
                    <a:pt x="345" y="88"/>
                    <a:pt x="349" y="86"/>
                    <a:pt x="352" y="83"/>
                  </a:cubicBezTo>
                  <a:cubicBezTo>
                    <a:pt x="355" y="80"/>
                    <a:pt x="356" y="76"/>
                    <a:pt x="356" y="71"/>
                  </a:cubicBezTo>
                  <a:close/>
                  <a:moveTo>
                    <a:pt x="424" y="68"/>
                  </a:moveTo>
                  <a:cubicBezTo>
                    <a:pt x="424" y="76"/>
                    <a:pt x="422" y="83"/>
                    <a:pt x="417" y="87"/>
                  </a:cubicBezTo>
                  <a:cubicBezTo>
                    <a:pt x="413" y="92"/>
                    <a:pt x="407" y="95"/>
                    <a:pt x="399" y="95"/>
                  </a:cubicBezTo>
                  <a:cubicBezTo>
                    <a:pt x="392" y="95"/>
                    <a:pt x="386" y="92"/>
                    <a:pt x="381" y="87"/>
                  </a:cubicBezTo>
                  <a:cubicBezTo>
                    <a:pt x="377" y="83"/>
                    <a:pt x="375" y="77"/>
                    <a:pt x="375" y="69"/>
                  </a:cubicBezTo>
                  <a:cubicBezTo>
                    <a:pt x="375" y="60"/>
                    <a:pt x="377" y="53"/>
                    <a:pt x="382" y="49"/>
                  </a:cubicBezTo>
                  <a:cubicBezTo>
                    <a:pt x="387" y="44"/>
                    <a:pt x="393" y="42"/>
                    <a:pt x="400" y="42"/>
                  </a:cubicBezTo>
                  <a:cubicBezTo>
                    <a:pt x="408" y="42"/>
                    <a:pt x="414" y="44"/>
                    <a:pt x="418" y="49"/>
                  </a:cubicBezTo>
                  <a:cubicBezTo>
                    <a:pt x="422" y="53"/>
                    <a:pt x="424" y="60"/>
                    <a:pt x="424" y="68"/>
                  </a:cubicBezTo>
                  <a:close/>
                  <a:moveTo>
                    <a:pt x="416" y="68"/>
                  </a:moveTo>
                  <a:cubicBezTo>
                    <a:pt x="416" y="62"/>
                    <a:pt x="415" y="57"/>
                    <a:pt x="412" y="54"/>
                  </a:cubicBezTo>
                  <a:cubicBezTo>
                    <a:pt x="409" y="50"/>
                    <a:pt x="405" y="49"/>
                    <a:pt x="400" y="49"/>
                  </a:cubicBezTo>
                  <a:cubicBezTo>
                    <a:pt x="395" y="49"/>
                    <a:pt x="391" y="50"/>
                    <a:pt x="388" y="54"/>
                  </a:cubicBezTo>
                  <a:cubicBezTo>
                    <a:pt x="384" y="57"/>
                    <a:pt x="383" y="62"/>
                    <a:pt x="383" y="69"/>
                  </a:cubicBezTo>
                  <a:cubicBezTo>
                    <a:pt x="383" y="75"/>
                    <a:pt x="384" y="79"/>
                    <a:pt x="387" y="83"/>
                  </a:cubicBezTo>
                  <a:cubicBezTo>
                    <a:pt x="391" y="86"/>
                    <a:pt x="395" y="88"/>
                    <a:pt x="400" y="88"/>
                  </a:cubicBezTo>
                  <a:cubicBezTo>
                    <a:pt x="405" y="88"/>
                    <a:pt x="409" y="86"/>
                    <a:pt x="412" y="83"/>
                  </a:cubicBezTo>
                  <a:cubicBezTo>
                    <a:pt x="415" y="79"/>
                    <a:pt x="416" y="75"/>
                    <a:pt x="416" y="68"/>
                  </a:cubicBezTo>
                  <a:close/>
                  <a:moveTo>
                    <a:pt x="496" y="43"/>
                  </a:moveTo>
                  <a:cubicBezTo>
                    <a:pt x="481" y="93"/>
                    <a:pt x="481" y="93"/>
                    <a:pt x="481" y="93"/>
                  </a:cubicBezTo>
                  <a:cubicBezTo>
                    <a:pt x="473" y="93"/>
                    <a:pt x="473" y="93"/>
                    <a:pt x="473" y="93"/>
                  </a:cubicBezTo>
                  <a:cubicBezTo>
                    <a:pt x="462" y="57"/>
                    <a:pt x="462" y="57"/>
                    <a:pt x="462" y="57"/>
                  </a:cubicBezTo>
                  <a:cubicBezTo>
                    <a:pt x="462" y="56"/>
                    <a:pt x="462" y="55"/>
                    <a:pt x="462" y="53"/>
                  </a:cubicBezTo>
                  <a:cubicBezTo>
                    <a:pt x="461" y="53"/>
                    <a:pt x="461" y="53"/>
                    <a:pt x="461" y="53"/>
                  </a:cubicBezTo>
                  <a:cubicBezTo>
                    <a:pt x="461" y="54"/>
                    <a:pt x="461" y="55"/>
                    <a:pt x="460" y="57"/>
                  </a:cubicBezTo>
                  <a:cubicBezTo>
                    <a:pt x="449" y="93"/>
                    <a:pt x="449" y="93"/>
                    <a:pt x="449" y="93"/>
                  </a:cubicBezTo>
                  <a:cubicBezTo>
                    <a:pt x="441" y="93"/>
                    <a:pt x="441" y="93"/>
                    <a:pt x="441" y="93"/>
                  </a:cubicBezTo>
                  <a:cubicBezTo>
                    <a:pt x="426" y="43"/>
                    <a:pt x="426" y="43"/>
                    <a:pt x="426" y="43"/>
                  </a:cubicBezTo>
                  <a:cubicBezTo>
                    <a:pt x="434" y="43"/>
                    <a:pt x="434" y="43"/>
                    <a:pt x="434" y="43"/>
                  </a:cubicBezTo>
                  <a:cubicBezTo>
                    <a:pt x="445" y="81"/>
                    <a:pt x="445" y="81"/>
                    <a:pt x="445" y="81"/>
                  </a:cubicBezTo>
                  <a:cubicBezTo>
                    <a:pt x="445" y="82"/>
                    <a:pt x="445" y="84"/>
                    <a:pt x="445" y="85"/>
                  </a:cubicBezTo>
                  <a:cubicBezTo>
                    <a:pt x="446" y="85"/>
                    <a:pt x="446" y="85"/>
                    <a:pt x="446" y="85"/>
                  </a:cubicBezTo>
                  <a:cubicBezTo>
                    <a:pt x="446" y="84"/>
                    <a:pt x="446" y="83"/>
                    <a:pt x="447" y="81"/>
                  </a:cubicBezTo>
                  <a:cubicBezTo>
                    <a:pt x="458" y="43"/>
                    <a:pt x="458" y="43"/>
                    <a:pt x="458" y="43"/>
                  </a:cubicBezTo>
                  <a:cubicBezTo>
                    <a:pt x="466" y="43"/>
                    <a:pt x="466" y="43"/>
                    <a:pt x="466" y="43"/>
                  </a:cubicBezTo>
                  <a:cubicBezTo>
                    <a:pt x="476" y="81"/>
                    <a:pt x="476" y="81"/>
                    <a:pt x="476" y="81"/>
                  </a:cubicBezTo>
                  <a:cubicBezTo>
                    <a:pt x="476" y="82"/>
                    <a:pt x="477" y="84"/>
                    <a:pt x="477" y="86"/>
                  </a:cubicBezTo>
                  <a:cubicBezTo>
                    <a:pt x="477" y="86"/>
                    <a:pt x="477" y="86"/>
                    <a:pt x="477" y="86"/>
                  </a:cubicBezTo>
                  <a:cubicBezTo>
                    <a:pt x="477" y="84"/>
                    <a:pt x="477" y="83"/>
                    <a:pt x="478" y="81"/>
                  </a:cubicBezTo>
                  <a:cubicBezTo>
                    <a:pt x="488" y="43"/>
                    <a:pt x="488" y="43"/>
                    <a:pt x="488" y="43"/>
                  </a:cubicBezTo>
                  <a:lnTo>
                    <a:pt x="496" y="43"/>
                  </a:lnTo>
                  <a:close/>
                  <a:moveTo>
                    <a:pt x="530" y="80"/>
                  </a:moveTo>
                  <a:cubicBezTo>
                    <a:pt x="530" y="84"/>
                    <a:pt x="529" y="88"/>
                    <a:pt x="526" y="90"/>
                  </a:cubicBezTo>
                  <a:cubicBezTo>
                    <a:pt x="522" y="93"/>
                    <a:pt x="518" y="95"/>
                    <a:pt x="512" y="95"/>
                  </a:cubicBezTo>
                  <a:cubicBezTo>
                    <a:pt x="507" y="95"/>
                    <a:pt x="503" y="94"/>
                    <a:pt x="499" y="92"/>
                  </a:cubicBezTo>
                  <a:cubicBezTo>
                    <a:pt x="499" y="83"/>
                    <a:pt x="499" y="83"/>
                    <a:pt x="499" y="83"/>
                  </a:cubicBezTo>
                  <a:cubicBezTo>
                    <a:pt x="503" y="86"/>
                    <a:pt x="508" y="88"/>
                    <a:pt x="512" y="88"/>
                  </a:cubicBezTo>
                  <a:cubicBezTo>
                    <a:pt x="519" y="88"/>
                    <a:pt x="522" y="85"/>
                    <a:pt x="522" y="81"/>
                  </a:cubicBezTo>
                  <a:cubicBezTo>
                    <a:pt x="522" y="79"/>
                    <a:pt x="521" y="77"/>
                    <a:pt x="520" y="76"/>
                  </a:cubicBezTo>
                  <a:cubicBezTo>
                    <a:pt x="518" y="75"/>
                    <a:pt x="516" y="73"/>
                    <a:pt x="512" y="71"/>
                  </a:cubicBezTo>
                  <a:cubicBezTo>
                    <a:pt x="507" y="69"/>
                    <a:pt x="504" y="68"/>
                    <a:pt x="503" y="66"/>
                  </a:cubicBezTo>
                  <a:cubicBezTo>
                    <a:pt x="500" y="63"/>
                    <a:pt x="499" y="60"/>
                    <a:pt x="499" y="56"/>
                  </a:cubicBezTo>
                  <a:cubicBezTo>
                    <a:pt x="499" y="52"/>
                    <a:pt x="501" y="49"/>
                    <a:pt x="504" y="46"/>
                  </a:cubicBezTo>
                  <a:cubicBezTo>
                    <a:pt x="508" y="43"/>
                    <a:pt x="512" y="42"/>
                    <a:pt x="517" y="42"/>
                  </a:cubicBezTo>
                  <a:cubicBezTo>
                    <a:pt x="521" y="42"/>
                    <a:pt x="525" y="43"/>
                    <a:pt x="528" y="44"/>
                  </a:cubicBezTo>
                  <a:cubicBezTo>
                    <a:pt x="528" y="52"/>
                    <a:pt x="528" y="52"/>
                    <a:pt x="528" y="52"/>
                  </a:cubicBezTo>
                  <a:cubicBezTo>
                    <a:pt x="525" y="50"/>
                    <a:pt x="521" y="49"/>
                    <a:pt x="517" y="49"/>
                  </a:cubicBezTo>
                  <a:cubicBezTo>
                    <a:pt x="514" y="49"/>
                    <a:pt x="512" y="49"/>
                    <a:pt x="510" y="51"/>
                  </a:cubicBezTo>
                  <a:cubicBezTo>
                    <a:pt x="509" y="52"/>
                    <a:pt x="508" y="54"/>
                    <a:pt x="508" y="56"/>
                  </a:cubicBezTo>
                  <a:cubicBezTo>
                    <a:pt x="508" y="58"/>
                    <a:pt x="508" y="60"/>
                    <a:pt x="510" y="61"/>
                  </a:cubicBezTo>
                  <a:cubicBezTo>
                    <a:pt x="511" y="62"/>
                    <a:pt x="513" y="64"/>
                    <a:pt x="517" y="65"/>
                  </a:cubicBezTo>
                  <a:cubicBezTo>
                    <a:pt x="522" y="67"/>
                    <a:pt x="525" y="69"/>
                    <a:pt x="527" y="71"/>
                  </a:cubicBezTo>
                  <a:cubicBezTo>
                    <a:pt x="529" y="73"/>
                    <a:pt x="530" y="76"/>
                    <a:pt x="530" y="80"/>
                  </a:cubicBezTo>
                  <a:close/>
                  <a:moveTo>
                    <a:pt x="615" y="93"/>
                  </a:moveTo>
                  <a:cubicBezTo>
                    <a:pt x="605" y="93"/>
                    <a:pt x="605" y="93"/>
                    <a:pt x="605" y="93"/>
                  </a:cubicBezTo>
                  <a:cubicBezTo>
                    <a:pt x="598" y="74"/>
                    <a:pt x="598" y="74"/>
                    <a:pt x="598" y="74"/>
                  </a:cubicBezTo>
                  <a:cubicBezTo>
                    <a:pt x="568" y="74"/>
                    <a:pt x="568" y="74"/>
                    <a:pt x="568" y="74"/>
                  </a:cubicBezTo>
                  <a:cubicBezTo>
                    <a:pt x="561" y="93"/>
                    <a:pt x="561" y="93"/>
                    <a:pt x="561" y="93"/>
                  </a:cubicBezTo>
                  <a:cubicBezTo>
                    <a:pt x="552" y="93"/>
                    <a:pt x="552" y="93"/>
                    <a:pt x="552" y="93"/>
                  </a:cubicBezTo>
                  <a:cubicBezTo>
                    <a:pt x="579" y="23"/>
                    <a:pt x="579" y="23"/>
                    <a:pt x="579" y="23"/>
                  </a:cubicBezTo>
                  <a:cubicBezTo>
                    <a:pt x="587" y="23"/>
                    <a:pt x="587" y="23"/>
                    <a:pt x="587" y="23"/>
                  </a:cubicBezTo>
                  <a:lnTo>
                    <a:pt x="615" y="93"/>
                  </a:lnTo>
                  <a:close/>
                  <a:moveTo>
                    <a:pt x="595" y="66"/>
                  </a:moveTo>
                  <a:cubicBezTo>
                    <a:pt x="584" y="36"/>
                    <a:pt x="584" y="36"/>
                    <a:pt x="584" y="36"/>
                  </a:cubicBezTo>
                  <a:cubicBezTo>
                    <a:pt x="584" y="35"/>
                    <a:pt x="583" y="34"/>
                    <a:pt x="583" y="31"/>
                  </a:cubicBezTo>
                  <a:cubicBezTo>
                    <a:pt x="583" y="31"/>
                    <a:pt x="583" y="31"/>
                    <a:pt x="583" y="31"/>
                  </a:cubicBezTo>
                  <a:cubicBezTo>
                    <a:pt x="582" y="33"/>
                    <a:pt x="582" y="35"/>
                    <a:pt x="582" y="36"/>
                  </a:cubicBezTo>
                  <a:cubicBezTo>
                    <a:pt x="571" y="66"/>
                    <a:pt x="571" y="66"/>
                    <a:pt x="571" y="66"/>
                  </a:cubicBezTo>
                  <a:lnTo>
                    <a:pt x="595" y="66"/>
                  </a:lnTo>
                  <a:close/>
                  <a:moveTo>
                    <a:pt x="659" y="45"/>
                  </a:moveTo>
                  <a:cubicBezTo>
                    <a:pt x="629" y="87"/>
                    <a:pt x="629" y="87"/>
                    <a:pt x="629" y="87"/>
                  </a:cubicBezTo>
                  <a:cubicBezTo>
                    <a:pt x="659" y="87"/>
                    <a:pt x="659" y="87"/>
                    <a:pt x="659" y="87"/>
                  </a:cubicBezTo>
                  <a:cubicBezTo>
                    <a:pt x="659" y="93"/>
                    <a:pt x="659" y="93"/>
                    <a:pt x="659" y="93"/>
                  </a:cubicBezTo>
                  <a:cubicBezTo>
                    <a:pt x="617" y="93"/>
                    <a:pt x="617" y="93"/>
                    <a:pt x="617" y="93"/>
                  </a:cubicBezTo>
                  <a:cubicBezTo>
                    <a:pt x="617" y="91"/>
                    <a:pt x="617" y="91"/>
                    <a:pt x="617" y="91"/>
                  </a:cubicBezTo>
                  <a:cubicBezTo>
                    <a:pt x="647" y="50"/>
                    <a:pt x="647" y="50"/>
                    <a:pt x="647" y="50"/>
                  </a:cubicBezTo>
                  <a:cubicBezTo>
                    <a:pt x="620" y="50"/>
                    <a:pt x="620" y="50"/>
                    <a:pt x="620" y="50"/>
                  </a:cubicBezTo>
                  <a:cubicBezTo>
                    <a:pt x="620" y="43"/>
                    <a:pt x="620" y="43"/>
                    <a:pt x="620" y="43"/>
                  </a:cubicBezTo>
                  <a:cubicBezTo>
                    <a:pt x="659" y="43"/>
                    <a:pt x="659" y="43"/>
                    <a:pt x="659" y="43"/>
                  </a:cubicBezTo>
                  <a:lnTo>
                    <a:pt x="659" y="45"/>
                  </a:lnTo>
                  <a:close/>
                  <a:moveTo>
                    <a:pt x="706" y="93"/>
                  </a:moveTo>
                  <a:cubicBezTo>
                    <a:pt x="698" y="93"/>
                    <a:pt x="698" y="93"/>
                    <a:pt x="698" y="93"/>
                  </a:cubicBezTo>
                  <a:cubicBezTo>
                    <a:pt x="698" y="85"/>
                    <a:pt x="698" y="85"/>
                    <a:pt x="698" y="85"/>
                  </a:cubicBezTo>
                  <a:cubicBezTo>
                    <a:pt x="698" y="85"/>
                    <a:pt x="698" y="85"/>
                    <a:pt x="698" y="85"/>
                  </a:cubicBezTo>
                  <a:cubicBezTo>
                    <a:pt x="694" y="92"/>
                    <a:pt x="689" y="95"/>
                    <a:pt x="682" y="95"/>
                  </a:cubicBezTo>
                  <a:cubicBezTo>
                    <a:pt x="670" y="95"/>
                    <a:pt x="664" y="88"/>
                    <a:pt x="664" y="73"/>
                  </a:cubicBezTo>
                  <a:cubicBezTo>
                    <a:pt x="664" y="43"/>
                    <a:pt x="664" y="43"/>
                    <a:pt x="664" y="43"/>
                  </a:cubicBezTo>
                  <a:cubicBezTo>
                    <a:pt x="672" y="43"/>
                    <a:pt x="672" y="43"/>
                    <a:pt x="672" y="43"/>
                  </a:cubicBezTo>
                  <a:cubicBezTo>
                    <a:pt x="672" y="72"/>
                    <a:pt x="672" y="72"/>
                    <a:pt x="672" y="72"/>
                  </a:cubicBezTo>
                  <a:cubicBezTo>
                    <a:pt x="672" y="83"/>
                    <a:pt x="676" y="88"/>
                    <a:pt x="685" y="88"/>
                  </a:cubicBezTo>
                  <a:cubicBezTo>
                    <a:pt x="688" y="88"/>
                    <a:pt x="692" y="86"/>
                    <a:pt x="694" y="84"/>
                  </a:cubicBezTo>
                  <a:cubicBezTo>
                    <a:pt x="697" y="81"/>
                    <a:pt x="698" y="77"/>
                    <a:pt x="698" y="72"/>
                  </a:cubicBezTo>
                  <a:cubicBezTo>
                    <a:pt x="698" y="43"/>
                    <a:pt x="698" y="43"/>
                    <a:pt x="698" y="43"/>
                  </a:cubicBezTo>
                  <a:cubicBezTo>
                    <a:pt x="706" y="43"/>
                    <a:pt x="706" y="43"/>
                    <a:pt x="706" y="43"/>
                  </a:cubicBezTo>
                  <a:lnTo>
                    <a:pt x="706" y="93"/>
                  </a:lnTo>
                  <a:close/>
                  <a:moveTo>
                    <a:pt x="745" y="51"/>
                  </a:moveTo>
                  <a:cubicBezTo>
                    <a:pt x="743" y="50"/>
                    <a:pt x="741" y="50"/>
                    <a:pt x="739" y="50"/>
                  </a:cubicBezTo>
                  <a:cubicBezTo>
                    <a:pt x="735" y="50"/>
                    <a:pt x="733" y="51"/>
                    <a:pt x="730" y="54"/>
                  </a:cubicBezTo>
                  <a:cubicBezTo>
                    <a:pt x="728" y="57"/>
                    <a:pt x="726" y="62"/>
                    <a:pt x="726" y="68"/>
                  </a:cubicBezTo>
                  <a:cubicBezTo>
                    <a:pt x="726" y="93"/>
                    <a:pt x="726" y="93"/>
                    <a:pt x="726" y="93"/>
                  </a:cubicBezTo>
                  <a:cubicBezTo>
                    <a:pt x="718" y="93"/>
                    <a:pt x="718" y="93"/>
                    <a:pt x="718" y="93"/>
                  </a:cubicBezTo>
                  <a:cubicBezTo>
                    <a:pt x="718" y="43"/>
                    <a:pt x="718" y="43"/>
                    <a:pt x="718" y="43"/>
                  </a:cubicBezTo>
                  <a:cubicBezTo>
                    <a:pt x="726" y="43"/>
                    <a:pt x="726" y="43"/>
                    <a:pt x="726" y="43"/>
                  </a:cubicBezTo>
                  <a:cubicBezTo>
                    <a:pt x="726" y="53"/>
                    <a:pt x="726" y="53"/>
                    <a:pt x="726" y="53"/>
                  </a:cubicBezTo>
                  <a:cubicBezTo>
                    <a:pt x="727" y="53"/>
                    <a:pt x="727" y="53"/>
                    <a:pt x="727" y="53"/>
                  </a:cubicBezTo>
                  <a:cubicBezTo>
                    <a:pt x="728" y="50"/>
                    <a:pt x="730" y="47"/>
                    <a:pt x="732" y="45"/>
                  </a:cubicBezTo>
                  <a:cubicBezTo>
                    <a:pt x="734" y="43"/>
                    <a:pt x="737" y="42"/>
                    <a:pt x="740" y="42"/>
                  </a:cubicBezTo>
                  <a:cubicBezTo>
                    <a:pt x="742" y="42"/>
                    <a:pt x="744" y="42"/>
                    <a:pt x="745" y="43"/>
                  </a:cubicBezTo>
                  <a:lnTo>
                    <a:pt x="745" y="51"/>
                  </a:lnTo>
                  <a:close/>
                  <a:moveTo>
                    <a:pt x="790" y="70"/>
                  </a:moveTo>
                  <a:cubicBezTo>
                    <a:pt x="755" y="70"/>
                    <a:pt x="755" y="70"/>
                    <a:pt x="755" y="70"/>
                  </a:cubicBezTo>
                  <a:cubicBezTo>
                    <a:pt x="755" y="76"/>
                    <a:pt x="756" y="80"/>
                    <a:pt x="759" y="83"/>
                  </a:cubicBezTo>
                  <a:cubicBezTo>
                    <a:pt x="762" y="86"/>
                    <a:pt x="766" y="88"/>
                    <a:pt x="771" y="88"/>
                  </a:cubicBezTo>
                  <a:cubicBezTo>
                    <a:pt x="777" y="88"/>
                    <a:pt x="782" y="86"/>
                    <a:pt x="787" y="82"/>
                  </a:cubicBezTo>
                  <a:cubicBezTo>
                    <a:pt x="787" y="90"/>
                    <a:pt x="787" y="90"/>
                    <a:pt x="787" y="90"/>
                  </a:cubicBezTo>
                  <a:cubicBezTo>
                    <a:pt x="782" y="93"/>
                    <a:pt x="777" y="95"/>
                    <a:pt x="769" y="95"/>
                  </a:cubicBezTo>
                  <a:cubicBezTo>
                    <a:pt x="762" y="95"/>
                    <a:pt x="757" y="93"/>
                    <a:pt x="753" y="88"/>
                  </a:cubicBezTo>
                  <a:cubicBezTo>
                    <a:pt x="748" y="84"/>
                    <a:pt x="746" y="77"/>
                    <a:pt x="746" y="68"/>
                  </a:cubicBezTo>
                  <a:cubicBezTo>
                    <a:pt x="746" y="60"/>
                    <a:pt x="749" y="54"/>
                    <a:pt x="753" y="49"/>
                  </a:cubicBezTo>
                  <a:cubicBezTo>
                    <a:pt x="758" y="44"/>
                    <a:pt x="763" y="42"/>
                    <a:pt x="770" y="42"/>
                  </a:cubicBezTo>
                  <a:cubicBezTo>
                    <a:pt x="776" y="42"/>
                    <a:pt x="782" y="44"/>
                    <a:pt x="785" y="49"/>
                  </a:cubicBezTo>
                  <a:cubicBezTo>
                    <a:pt x="789" y="53"/>
                    <a:pt x="790" y="59"/>
                    <a:pt x="790" y="66"/>
                  </a:cubicBezTo>
                  <a:lnTo>
                    <a:pt x="790" y="70"/>
                  </a:lnTo>
                  <a:close/>
                  <a:moveTo>
                    <a:pt x="782" y="63"/>
                  </a:moveTo>
                  <a:cubicBezTo>
                    <a:pt x="782" y="59"/>
                    <a:pt x="781" y="55"/>
                    <a:pt x="779" y="53"/>
                  </a:cubicBezTo>
                  <a:cubicBezTo>
                    <a:pt x="777" y="50"/>
                    <a:pt x="773" y="49"/>
                    <a:pt x="769" y="49"/>
                  </a:cubicBezTo>
                  <a:cubicBezTo>
                    <a:pt x="766" y="49"/>
                    <a:pt x="762" y="50"/>
                    <a:pt x="760" y="53"/>
                  </a:cubicBezTo>
                  <a:cubicBezTo>
                    <a:pt x="757" y="55"/>
                    <a:pt x="755" y="59"/>
                    <a:pt x="755" y="63"/>
                  </a:cubicBezTo>
                  <a:lnTo>
                    <a:pt x="782" y="63"/>
                  </a:lnTo>
                  <a:close/>
                  <a:moveTo>
                    <a:pt x="50" y="57"/>
                  </a:moveTo>
                  <a:cubicBezTo>
                    <a:pt x="50" y="9"/>
                    <a:pt x="50" y="9"/>
                    <a:pt x="50" y="9"/>
                  </a:cubicBezTo>
                  <a:cubicBezTo>
                    <a:pt x="0" y="16"/>
                    <a:pt x="0" y="16"/>
                    <a:pt x="0" y="16"/>
                  </a:cubicBezTo>
                  <a:cubicBezTo>
                    <a:pt x="0" y="57"/>
                    <a:pt x="0" y="57"/>
                    <a:pt x="0" y="57"/>
                  </a:cubicBezTo>
                  <a:lnTo>
                    <a:pt x="50" y="57"/>
                  </a:lnTo>
                  <a:close/>
                  <a:moveTo>
                    <a:pt x="52" y="57"/>
                  </a:moveTo>
                  <a:cubicBezTo>
                    <a:pt x="116" y="57"/>
                    <a:pt x="116" y="57"/>
                    <a:pt x="116" y="57"/>
                  </a:cubicBezTo>
                  <a:cubicBezTo>
                    <a:pt x="116" y="0"/>
                    <a:pt x="116" y="0"/>
                    <a:pt x="116" y="0"/>
                  </a:cubicBezTo>
                  <a:cubicBezTo>
                    <a:pt x="52" y="9"/>
                    <a:pt x="52" y="9"/>
                    <a:pt x="52" y="9"/>
                  </a:cubicBezTo>
                  <a:lnTo>
                    <a:pt x="52" y="57"/>
                  </a:lnTo>
                  <a:close/>
                  <a:moveTo>
                    <a:pt x="50" y="59"/>
                  </a:moveTo>
                  <a:cubicBezTo>
                    <a:pt x="0" y="59"/>
                    <a:pt x="0" y="59"/>
                    <a:pt x="0" y="59"/>
                  </a:cubicBezTo>
                  <a:cubicBezTo>
                    <a:pt x="0" y="100"/>
                    <a:pt x="0" y="100"/>
                    <a:pt x="0" y="100"/>
                  </a:cubicBezTo>
                  <a:cubicBezTo>
                    <a:pt x="50" y="107"/>
                    <a:pt x="50" y="107"/>
                    <a:pt x="50" y="107"/>
                  </a:cubicBezTo>
                  <a:lnTo>
                    <a:pt x="50" y="59"/>
                  </a:lnTo>
                  <a:close/>
                  <a:moveTo>
                    <a:pt x="52" y="59"/>
                  </a:moveTo>
                  <a:cubicBezTo>
                    <a:pt x="52" y="107"/>
                    <a:pt x="52" y="107"/>
                    <a:pt x="52" y="107"/>
                  </a:cubicBezTo>
                  <a:cubicBezTo>
                    <a:pt x="116" y="116"/>
                    <a:pt x="116" y="116"/>
                    <a:pt x="116" y="116"/>
                  </a:cubicBezTo>
                  <a:cubicBezTo>
                    <a:pt x="116" y="59"/>
                    <a:pt x="116" y="59"/>
                    <a:pt x="116" y="59"/>
                  </a:cubicBezTo>
                  <a:lnTo>
                    <a:pt x="52"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2" rIns="93248" bIns="46622" numCol="1" anchor="t" anchorCtr="0" compatLnSpc="1">
              <a:prstTxWarp prst="textNoShape">
                <a:avLst/>
              </a:prstTxWarp>
            </a:bodyPr>
            <a:lstStyle/>
            <a:p>
              <a:endParaRPr lang="en-US" dirty="0">
                <a:solidFill>
                  <a:srgbClr val="505050"/>
                </a:solidFill>
              </a:endParaRPr>
            </a:p>
          </p:txBody>
        </p:sp>
        <p:sp>
          <p:nvSpPr>
            <p:cNvPr id="57" name="TextBox 56"/>
            <p:cNvSpPr txBox="1"/>
            <p:nvPr/>
          </p:nvSpPr>
          <p:spPr>
            <a:xfrm>
              <a:off x="7154469" y="1872358"/>
              <a:ext cx="5554884" cy="1294785"/>
            </a:xfrm>
            <a:prstGeom prst="rect">
              <a:avLst/>
            </a:prstGeom>
            <a:noFill/>
          </p:spPr>
          <p:txBody>
            <a:bodyPr wrap="none" lIns="182820" tIns="146256" rIns="182820" bIns="146256" rtlCol="0">
              <a:spAutoFit/>
            </a:bodyPr>
            <a:lstStyle/>
            <a:p>
              <a:pPr>
                <a:lnSpc>
                  <a:spcPct val="90000"/>
                </a:lnSpc>
              </a:pPr>
              <a:r>
                <a:rPr lang="en-GB" dirty="0">
                  <a:solidFill>
                    <a:srgbClr val="FFFFFF"/>
                  </a:solidFill>
                </a:rPr>
                <a:t>Azure Site Recovery</a:t>
              </a:r>
            </a:p>
          </p:txBody>
        </p:sp>
      </p:grpSp>
      <p:sp>
        <p:nvSpPr>
          <p:cNvPr id="53" name="Freeform 207"/>
          <p:cNvSpPr>
            <a:spLocks noEditPoints="1"/>
          </p:cNvSpPr>
          <p:nvPr/>
        </p:nvSpPr>
        <p:spPr bwMode="black">
          <a:xfrm>
            <a:off x="3120659" y="3648899"/>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599" dirty="0">
              <a:solidFill>
                <a:srgbClr val="FFFFFF"/>
              </a:solidFill>
            </a:endParaRPr>
          </a:p>
        </p:txBody>
      </p:sp>
      <p:sp>
        <p:nvSpPr>
          <p:cNvPr id="59" name="Freeform 207"/>
          <p:cNvSpPr>
            <a:spLocks noEditPoints="1"/>
          </p:cNvSpPr>
          <p:nvPr/>
        </p:nvSpPr>
        <p:spPr bwMode="black">
          <a:xfrm>
            <a:off x="3346337" y="2859898"/>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599" dirty="0">
              <a:solidFill>
                <a:srgbClr val="FFFFFF"/>
              </a:solidFill>
            </a:endParaRPr>
          </a:p>
        </p:txBody>
      </p:sp>
      <p:sp>
        <p:nvSpPr>
          <p:cNvPr id="60" name="Freeform 207"/>
          <p:cNvSpPr>
            <a:spLocks noEditPoints="1"/>
          </p:cNvSpPr>
          <p:nvPr/>
        </p:nvSpPr>
        <p:spPr bwMode="black">
          <a:xfrm>
            <a:off x="8531464" y="2861653"/>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599" dirty="0">
              <a:solidFill>
                <a:srgbClr val="FFFFFF"/>
              </a:solidFill>
            </a:endParaRPr>
          </a:p>
        </p:txBody>
      </p:sp>
      <p:sp>
        <p:nvSpPr>
          <p:cNvPr id="2" name="Rectangle 1"/>
          <p:cNvSpPr/>
          <p:nvPr/>
        </p:nvSpPr>
        <p:spPr bwMode="auto">
          <a:xfrm>
            <a:off x="2187441" y="2788718"/>
            <a:ext cx="7690844" cy="667428"/>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Left-Right Arrow 60"/>
          <p:cNvSpPr/>
          <p:nvPr/>
        </p:nvSpPr>
        <p:spPr bwMode="auto">
          <a:xfrm>
            <a:off x="4492503" y="2861653"/>
            <a:ext cx="3975555" cy="564291"/>
          </a:xfrm>
          <a:prstGeom prst="leftRightArrow">
            <a:avLst/>
          </a:prstGeom>
          <a:solidFill>
            <a:schemeClr val="accent4"/>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8" tIns="146188" rIns="182738" bIns="146188" numCol="1" spcCol="0" rtlCol="0" fromWordArt="0" anchor="ctr" anchorCtr="0" forceAA="0" compatLnSpc="1">
            <a:prstTxWarp prst="textNoShape">
              <a:avLst/>
            </a:prstTxWarp>
            <a:noAutofit/>
          </a:bodyPr>
          <a:lstStyle/>
          <a:p>
            <a:pPr algn="ctr" defTabSz="913642"/>
            <a:r>
              <a:rPr lang="en-US" sz="1599" b="1" dirty="0">
                <a:solidFill>
                  <a:srgbClr val="FFFFFF"/>
                </a:solidFill>
              </a:rPr>
              <a:t>SQL Availability Group</a:t>
            </a:r>
          </a:p>
        </p:txBody>
      </p:sp>
      <p:sp>
        <p:nvSpPr>
          <p:cNvPr id="3" name="TextBox 2"/>
          <p:cNvSpPr txBox="1"/>
          <p:nvPr/>
        </p:nvSpPr>
        <p:spPr>
          <a:xfrm>
            <a:off x="829264" y="3701318"/>
            <a:ext cx="2117988" cy="938926"/>
          </a:xfrm>
          <a:prstGeom prst="rect">
            <a:avLst/>
          </a:prstGeom>
          <a:noFill/>
        </p:spPr>
        <p:txBody>
          <a:bodyPr wrap="square" lIns="182854" tIns="146283" rIns="182854" bIns="146283" rtlCol="0">
            <a:spAutoFit/>
          </a:bodyPr>
          <a:lstStyle/>
          <a:p>
            <a:pPr>
              <a:lnSpc>
                <a:spcPct val="90000"/>
              </a:lnSpc>
              <a:spcAft>
                <a:spcPts val="600"/>
              </a:spcAft>
            </a:pPr>
            <a:r>
              <a:rPr lang="en-US" sz="2000" dirty="0">
                <a:gradFill>
                  <a:gsLst>
                    <a:gs pos="2917">
                      <a:srgbClr val="FFFFFF"/>
                    </a:gs>
                    <a:gs pos="30000">
                      <a:srgbClr val="FFFFFF"/>
                    </a:gs>
                  </a:gsLst>
                  <a:lin ang="5400000" scaled="0"/>
                </a:gradFill>
              </a:rPr>
              <a:t>App Tier</a:t>
            </a:r>
          </a:p>
          <a:p>
            <a:pPr>
              <a:lnSpc>
                <a:spcPct val="90000"/>
              </a:lnSpc>
              <a:spcAft>
                <a:spcPts val="600"/>
              </a:spcAft>
            </a:pPr>
            <a:r>
              <a:rPr lang="en-US" sz="2000" dirty="0">
                <a:gradFill>
                  <a:gsLst>
                    <a:gs pos="2917">
                      <a:srgbClr val="FFFFFF"/>
                    </a:gs>
                    <a:gs pos="30000">
                      <a:srgbClr val="FFFFFF"/>
                    </a:gs>
                  </a:gsLst>
                  <a:lin ang="5400000" scaled="0"/>
                </a:gradFill>
              </a:rPr>
              <a:t>App Front End</a:t>
            </a:r>
          </a:p>
        </p:txBody>
      </p:sp>
      <p:sp>
        <p:nvSpPr>
          <p:cNvPr id="62" name="TextBox 61"/>
          <p:cNvSpPr txBox="1"/>
          <p:nvPr/>
        </p:nvSpPr>
        <p:spPr>
          <a:xfrm>
            <a:off x="823521" y="2721528"/>
            <a:ext cx="1752402" cy="860450"/>
          </a:xfrm>
          <a:prstGeom prst="rect">
            <a:avLst/>
          </a:prstGeom>
          <a:noFill/>
        </p:spPr>
        <p:txBody>
          <a:bodyPr wrap="square" lIns="182854" tIns="146283" rIns="182854" bIns="146283" rtlCol="0">
            <a:spAutoFit/>
          </a:bodyPr>
          <a:lstStyle/>
          <a:p>
            <a:pPr>
              <a:lnSpc>
                <a:spcPct val="90000"/>
              </a:lnSpc>
              <a:spcAft>
                <a:spcPts val="600"/>
              </a:spcAft>
            </a:pPr>
            <a:r>
              <a:rPr lang="en-US" sz="2000" dirty="0">
                <a:gradFill>
                  <a:gsLst>
                    <a:gs pos="2917">
                      <a:srgbClr val="FFFFFF"/>
                    </a:gs>
                    <a:gs pos="30000">
                      <a:srgbClr val="FFFFFF"/>
                    </a:gs>
                  </a:gsLst>
                  <a:lin ang="5400000" scaled="0"/>
                </a:gradFill>
              </a:rPr>
              <a:t>SQL Backend</a:t>
            </a:r>
          </a:p>
        </p:txBody>
      </p:sp>
      <p:sp>
        <p:nvSpPr>
          <p:cNvPr id="63" name="Freeform 207"/>
          <p:cNvSpPr>
            <a:spLocks noEditPoints="1"/>
          </p:cNvSpPr>
          <p:nvPr/>
        </p:nvSpPr>
        <p:spPr bwMode="black">
          <a:xfrm>
            <a:off x="2270365" y="2886053"/>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599" dirty="0">
              <a:solidFill>
                <a:srgbClr val="FFFFFF"/>
              </a:solidFill>
            </a:endParaRPr>
          </a:p>
        </p:txBody>
      </p:sp>
      <p:sp>
        <p:nvSpPr>
          <p:cNvPr id="20" name="Curved Down Arrow 19"/>
          <p:cNvSpPr/>
          <p:nvPr/>
        </p:nvSpPr>
        <p:spPr bwMode="auto">
          <a:xfrm>
            <a:off x="2821415" y="2479557"/>
            <a:ext cx="1215980" cy="731416"/>
          </a:xfrm>
          <a:prstGeom prst="curvedDown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TextBox 63"/>
          <p:cNvSpPr txBox="1"/>
          <p:nvPr/>
        </p:nvSpPr>
        <p:spPr>
          <a:xfrm>
            <a:off x="2306464" y="5810532"/>
            <a:ext cx="2007043" cy="282513"/>
          </a:xfrm>
          <a:prstGeom prst="rect">
            <a:avLst/>
          </a:prstGeom>
          <a:noFill/>
        </p:spPr>
        <p:txBody>
          <a:bodyPr wrap="square" lIns="0" tIns="0" rIns="0" bIns="0" rtlCol="0">
            <a:spAutoFit/>
          </a:bodyPr>
          <a:lstStyle/>
          <a:p>
            <a:pPr>
              <a:lnSpc>
                <a:spcPct val="90000"/>
              </a:lnSpc>
              <a:spcAft>
                <a:spcPts val="600"/>
              </a:spcAft>
            </a:pPr>
            <a:r>
              <a:rPr lang="en-US" sz="2000" dirty="0">
                <a:gradFill>
                  <a:gsLst>
                    <a:gs pos="2917">
                      <a:srgbClr val="FFFFFF"/>
                    </a:gs>
                    <a:gs pos="30000">
                      <a:srgbClr val="FFFFFF"/>
                    </a:gs>
                  </a:gsLst>
                  <a:lin ang="5400000" scaled="0"/>
                </a:gradFill>
              </a:rPr>
              <a:t>Primary Site</a:t>
            </a:r>
          </a:p>
        </p:txBody>
      </p:sp>
      <p:sp>
        <p:nvSpPr>
          <p:cNvPr id="65" name="TextBox 64"/>
          <p:cNvSpPr txBox="1"/>
          <p:nvPr/>
        </p:nvSpPr>
        <p:spPr>
          <a:xfrm>
            <a:off x="8610408" y="5774342"/>
            <a:ext cx="2160191" cy="313904"/>
          </a:xfrm>
          <a:prstGeom prst="rect">
            <a:avLst/>
          </a:prstGeom>
          <a:noFill/>
        </p:spPr>
        <p:txBody>
          <a:bodyPr wrap="square" lIns="0" tIns="0" rIns="0" bIns="0" rtlCol="0">
            <a:spAutoFit/>
          </a:bodyPr>
          <a:lstStyle/>
          <a:p>
            <a:r>
              <a:rPr lang="en-US" sz="2000" dirty="0">
                <a:gradFill>
                  <a:gsLst>
                    <a:gs pos="2917">
                      <a:srgbClr val="FFFFFF"/>
                    </a:gs>
                    <a:gs pos="30000">
                      <a:srgbClr val="FFFFFF"/>
                    </a:gs>
                  </a:gsLst>
                  <a:lin ang="5400000" scaled="0"/>
                </a:gradFill>
              </a:rPr>
              <a:t>Azure</a:t>
            </a:r>
          </a:p>
        </p:txBody>
      </p:sp>
      <p:sp>
        <p:nvSpPr>
          <p:cNvPr id="21" name="Rectangle 20"/>
          <p:cNvSpPr/>
          <p:nvPr/>
        </p:nvSpPr>
        <p:spPr bwMode="auto">
          <a:xfrm>
            <a:off x="871279" y="2467440"/>
            <a:ext cx="4476018" cy="324575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7180995" y="2529486"/>
            <a:ext cx="4373453" cy="3183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p:cNvSpPr txBox="1"/>
          <p:nvPr/>
        </p:nvSpPr>
        <p:spPr>
          <a:xfrm>
            <a:off x="9873522" y="3765181"/>
            <a:ext cx="1659057" cy="860450"/>
          </a:xfrm>
          <a:prstGeom prst="rect">
            <a:avLst/>
          </a:prstGeom>
          <a:noFill/>
        </p:spPr>
        <p:txBody>
          <a:bodyPr wrap="square" lIns="182854" tIns="146283" rIns="182854" bIns="146283" rtlCol="0">
            <a:spAutoFit/>
          </a:bodyPr>
          <a:lstStyle/>
          <a:p>
            <a:pPr>
              <a:lnSpc>
                <a:spcPct val="90000"/>
              </a:lnSpc>
              <a:spcAft>
                <a:spcPts val="600"/>
              </a:spcAft>
            </a:pPr>
            <a:r>
              <a:rPr lang="en-US" sz="2000" dirty="0">
                <a:gradFill>
                  <a:gsLst>
                    <a:gs pos="2917">
                      <a:srgbClr val="FFFFFF"/>
                    </a:gs>
                    <a:gs pos="30000">
                      <a:srgbClr val="FFFFFF"/>
                    </a:gs>
                  </a:gsLst>
                  <a:lin ang="5400000" scaled="0"/>
                </a:gradFill>
              </a:rPr>
              <a:t>Azure Storage</a:t>
            </a:r>
          </a:p>
        </p:txBody>
      </p:sp>
      <p:pic>
        <p:nvPicPr>
          <p:cNvPr id="8" name="Picture 7"/>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685848" y="3813910"/>
            <a:ext cx="887680" cy="750152"/>
          </a:xfrm>
          <a:prstGeom prst="rect">
            <a:avLst/>
          </a:prstGeom>
          <a:solidFill>
            <a:schemeClr val="bg2">
              <a:alpha val="0"/>
            </a:schemeClr>
          </a:solidFill>
        </p:spPr>
      </p:pic>
      <p:sp>
        <p:nvSpPr>
          <p:cNvPr id="10" name="TextBox 9"/>
          <p:cNvSpPr txBox="1"/>
          <p:nvPr/>
        </p:nvSpPr>
        <p:spPr>
          <a:xfrm>
            <a:off x="9992974" y="2780748"/>
            <a:ext cx="1520437" cy="572422"/>
          </a:xfrm>
          <a:prstGeom prst="rect">
            <a:avLst/>
          </a:prstGeom>
          <a:noFill/>
        </p:spPr>
        <p:txBody>
          <a:bodyPr wrap="square" lIns="182854" tIns="146283" rIns="182854" bIns="146283" rtlCol="0">
            <a:spAutoFit/>
          </a:bodyPr>
          <a:lstStyle/>
          <a:p>
            <a:pPr>
              <a:lnSpc>
                <a:spcPct val="90000"/>
              </a:lnSpc>
              <a:spcAft>
                <a:spcPts val="600"/>
              </a:spcAft>
            </a:pPr>
            <a:r>
              <a:rPr lang="en-US" sz="2000" dirty="0">
                <a:gradFill>
                  <a:gsLst>
                    <a:gs pos="2917">
                      <a:srgbClr val="FFFFFF"/>
                    </a:gs>
                    <a:gs pos="30000">
                      <a:srgbClr val="FFFFFF"/>
                    </a:gs>
                  </a:gsLst>
                  <a:lin ang="5400000" scaled="0"/>
                </a:gradFill>
              </a:rPr>
              <a:t>IaaS VM</a:t>
            </a:r>
          </a:p>
        </p:txBody>
      </p:sp>
      <p:sp>
        <p:nvSpPr>
          <p:cNvPr id="29" name="Freeform 207"/>
          <p:cNvSpPr>
            <a:spLocks noEditPoints="1"/>
          </p:cNvSpPr>
          <p:nvPr/>
        </p:nvSpPr>
        <p:spPr bwMode="black">
          <a:xfrm>
            <a:off x="3120659" y="4229691"/>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599" dirty="0">
              <a:solidFill>
                <a:srgbClr val="FFFFFF"/>
              </a:solidFill>
            </a:endParaRPr>
          </a:p>
        </p:txBody>
      </p:sp>
      <p:sp>
        <p:nvSpPr>
          <p:cNvPr id="30" name="TextBox 29"/>
          <p:cNvSpPr txBox="1"/>
          <p:nvPr/>
        </p:nvSpPr>
        <p:spPr>
          <a:xfrm>
            <a:off x="226294" y="6342400"/>
            <a:ext cx="12210181" cy="583862"/>
          </a:xfrm>
          <a:prstGeom prst="rect">
            <a:avLst/>
          </a:prstGeom>
          <a:noFill/>
        </p:spPr>
        <p:txBody>
          <a:bodyPr wrap="none" lIns="186521" tIns="149217" rIns="186521" bIns="149217" rtlCol="0">
            <a:spAutoFit/>
          </a:bodyPr>
          <a:lstStyle/>
          <a:p>
            <a:pPr>
              <a:lnSpc>
                <a:spcPct val="90000"/>
              </a:lnSpc>
              <a:spcAft>
                <a:spcPts val="612"/>
              </a:spcAft>
            </a:pPr>
            <a:r>
              <a:rPr lang="en-US" sz="2040" dirty="0">
                <a:gradFill>
                  <a:gsLst>
                    <a:gs pos="2917">
                      <a:srgbClr val="FFFFFF"/>
                    </a:gs>
                    <a:gs pos="30000">
                      <a:srgbClr val="FFFFFF"/>
                    </a:gs>
                  </a:gsLst>
                  <a:lin ang="5400000" scaled="0"/>
                </a:gradFill>
              </a:rPr>
              <a:t>Above shows DR to Azure however same Hero scenario is applicable for On Premise to On Premise DR.</a:t>
            </a:r>
          </a:p>
        </p:txBody>
      </p:sp>
      <p:sp>
        <p:nvSpPr>
          <p:cNvPr id="31" name="Freeform 207"/>
          <p:cNvSpPr>
            <a:spLocks noEditPoints="1"/>
          </p:cNvSpPr>
          <p:nvPr/>
        </p:nvSpPr>
        <p:spPr bwMode="black">
          <a:xfrm>
            <a:off x="3120659" y="4970345"/>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sz="1599" dirty="0">
              <a:solidFill>
                <a:srgbClr val="FFFFFF"/>
              </a:solidFill>
            </a:endParaRPr>
          </a:p>
        </p:txBody>
      </p:sp>
      <p:sp>
        <p:nvSpPr>
          <p:cNvPr id="32" name="TextBox 31"/>
          <p:cNvSpPr txBox="1"/>
          <p:nvPr/>
        </p:nvSpPr>
        <p:spPr>
          <a:xfrm>
            <a:off x="810906" y="4856162"/>
            <a:ext cx="1752402" cy="849421"/>
          </a:xfrm>
          <a:prstGeom prst="rect">
            <a:avLst/>
          </a:prstGeom>
          <a:noFill/>
        </p:spPr>
        <p:txBody>
          <a:bodyPr wrap="square" lIns="182854" tIns="146283" rIns="182854" bIns="146283" rtlCol="0">
            <a:spAutoFit/>
          </a:bodyPr>
          <a:lstStyle/>
          <a:p>
            <a:pPr defTabSz="932563">
              <a:lnSpc>
                <a:spcPct val="90000"/>
              </a:lnSpc>
              <a:spcAft>
                <a:spcPts val="600"/>
              </a:spcAft>
            </a:pPr>
            <a:r>
              <a:rPr lang="en-US" sz="2000" dirty="0">
                <a:gradFill>
                  <a:gsLst>
                    <a:gs pos="2917">
                      <a:srgbClr val="FFFFFF"/>
                    </a:gs>
                    <a:gs pos="30000">
                      <a:srgbClr val="FFFFFF"/>
                    </a:gs>
                  </a:gsLst>
                  <a:lin ang="5400000" scaled="0"/>
                </a:gradFill>
              </a:rPr>
              <a:t>Active Directory</a:t>
            </a:r>
          </a:p>
        </p:txBody>
      </p:sp>
      <p:sp>
        <p:nvSpPr>
          <p:cNvPr id="33" name="Left-Right Arrow 32"/>
          <p:cNvSpPr/>
          <p:nvPr/>
        </p:nvSpPr>
        <p:spPr bwMode="auto">
          <a:xfrm>
            <a:off x="4510315" y="4894262"/>
            <a:ext cx="3975555" cy="604837"/>
          </a:xfrm>
          <a:prstGeom prst="leftRightArrow">
            <a:avLst/>
          </a:prstGeom>
          <a:solidFill>
            <a:schemeClr val="accent3">
              <a:lumMod val="75000"/>
            </a:schemeClr>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8" tIns="146188" rIns="182738" bIns="146188" numCol="1" spcCol="0" rtlCol="0" fromWordArt="0" anchor="ctr" anchorCtr="0" forceAA="0" compatLnSpc="1">
            <a:prstTxWarp prst="textNoShape">
              <a:avLst/>
            </a:prstTxWarp>
            <a:noAutofit/>
          </a:bodyPr>
          <a:lstStyle/>
          <a:p>
            <a:pPr algn="ctr" defTabSz="913642"/>
            <a:r>
              <a:rPr lang="en-US" sz="1599" b="1" dirty="0">
                <a:solidFill>
                  <a:srgbClr val="FFFFFF"/>
                </a:solidFill>
              </a:rPr>
              <a:t>AD &amp; ASR Replication</a:t>
            </a:r>
          </a:p>
        </p:txBody>
      </p:sp>
      <p:sp>
        <p:nvSpPr>
          <p:cNvPr id="35" name="Freeform 207"/>
          <p:cNvSpPr>
            <a:spLocks noEditPoints="1"/>
          </p:cNvSpPr>
          <p:nvPr/>
        </p:nvSpPr>
        <p:spPr bwMode="black">
          <a:xfrm>
            <a:off x="8567266" y="4883969"/>
            <a:ext cx="1159040" cy="594493"/>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599" dirty="0">
              <a:solidFill>
                <a:srgbClr val="FFFFFF"/>
              </a:solidFill>
            </a:endParaRPr>
          </a:p>
        </p:txBody>
      </p:sp>
      <p:sp>
        <p:nvSpPr>
          <p:cNvPr id="36" name="TextBox 35"/>
          <p:cNvSpPr txBox="1"/>
          <p:nvPr/>
        </p:nvSpPr>
        <p:spPr>
          <a:xfrm>
            <a:off x="9802506" y="4906040"/>
            <a:ext cx="1520437" cy="572422"/>
          </a:xfrm>
          <a:prstGeom prst="rect">
            <a:avLst/>
          </a:prstGeom>
          <a:noFill/>
        </p:spPr>
        <p:txBody>
          <a:bodyPr wrap="square" lIns="182854" tIns="146283" rIns="182854" bIns="146283" rtlCol="0">
            <a:spAutoFit/>
          </a:bodyPr>
          <a:lstStyle/>
          <a:p>
            <a:pPr>
              <a:lnSpc>
                <a:spcPct val="90000"/>
              </a:lnSpc>
              <a:spcAft>
                <a:spcPts val="600"/>
              </a:spcAft>
            </a:pPr>
            <a:r>
              <a:rPr lang="en-US" sz="2000" dirty="0">
                <a:gradFill>
                  <a:gsLst>
                    <a:gs pos="2917">
                      <a:srgbClr val="FFFFFF"/>
                    </a:gs>
                    <a:gs pos="30000">
                      <a:srgbClr val="FFFFFF"/>
                    </a:gs>
                  </a:gsLst>
                  <a:lin ang="5400000" scaled="0"/>
                </a:gradFill>
              </a:rPr>
              <a:t>IaaS VM</a:t>
            </a:r>
          </a:p>
        </p:txBody>
      </p:sp>
      <p:cxnSp>
        <p:nvCxnSpPr>
          <p:cNvPr id="11" name="Straight Connector 10"/>
          <p:cNvCxnSpPr/>
          <p:nvPr/>
        </p:nvCxnSpPr>
        <p:spPr>
          <a:xfrm>
            <a:off x="4279699" y="5713199"/>
            <a:ext cx="0" cy="375047"/>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279699" y="6084711"/>
            <a:ext cx="3704707" cy="8334"/>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970837" y="5732462"/>
            <a:ext cx="0" cy="360583"/>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79676" y="5637856"/>
            <a:ext cx="124938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S2S VPN</a:t>
            </a:r>
          </a:p>
        </p:txBody>
      </p:sp>
    </p:spTree>
    <p:extLst>
      <p:ext uri="{BB962C8B-B14F-4D97-AF65-F5344CB8AC3E}">
        <p14:creationId xmlns:p14="http://schemas.microsoft.com/office/powerpoint/2010/main" val="4029459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Differentiate with Unmatched App Support</a:t>
            </a:r>
          </a:p>
        </p:txBody>
      </p:sp>
      <p:sp>
        <p:nvSpPr>
          <p:cNvPr id="12" name="AutoShape 2" descr="Image result for Oracle 11g"/>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p>
            <a:endParaRPr lang="en-US" sz="1799">
              <a:solidFill>
                <a:srgbClr val="404040"/>
              </a:solidFill>
            </a:endParaRPr>
          </a:p>
        </p:txBody>
      </p:sp>
      <p:grpSp>
        <p:nvGrpSpPr>
          <p:cNvPr id="2" name="Group 1"/>
          <p:cNvGrpSpPr/>
          <p:nvPr/>
        </p:nvGrpSpPr>
        <p:grpSpPr>
          <a:xfrm>
            <a:off x="537241" y="1548481"/>
            <a:ext cx="11357894" cy="2222844"/>
            <a:chOff x="537241" y="1585556"/>
            <a:chExt cx="11357894" cy="2222844"/>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37241" y="1870362"/>
              <a:ext cx="2135330" cy="721034"/>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205971" y="1668007"/>
              <a:ext cx="1905000" cy="1125743"/>
            </a:xfrm>
            <a:prstGeom prst="rect">
              <a:avLst/>
            </a:prstGeom>
          </p:spPr>
        </p:pic>
        <p:pic>
          <p:nvPicPr>
            <p:cNvPr id="6" name="Picture 5"/>
            <p:cNvPicPr/>
            <p:nvPr/>
          </p:nvPicPr>
          <p:blipFill rotWithShape="1">
            <a:blip r:embed="rId4">
              <a:extLst>
                <a:ext uri="{28A0092B-C50C-407E-A947-70E740481C1C}">
                  <a14:useLocalDpi xmlns:a14="http://schemas.microsoft.com/office/drawing/2010/main" val="0"/>
                </a:ext>
              </a:extLst>
            </a:blip>
            <a:srcRect r="56560"/>
            <a:stretch/>
          </p:blipFill>
          <p:spPr bwMode="auto">
            <a:xfrm>
              <a:off x="7549370" y="1585556"/>
              <a:ext cx="1866900" cy="1005840"/>
            </a:xfrm>
            <a:prstGeom prst="rect">
              <a:avLst/>
            </a:prstGeom>
            <a:noFill/>
            <a:ln>
              <a:noFill/>
            </a:ln>
            <a:extLst>
              <a:ext uri="{53640926-AAD7-44D8-BBD7-CCE9431645EC}">
                <a14:shadowObscured xmlns:a14="http://schemas.microsoft.com/office/drawing/2010/main"/>
              </a:ext>
            </a:extLst>
          </p:spPr>
        </p:pic>
        <p:pic>
          <p:nvPicPr>
            <p:cNvPr id="7" name="Picture 6"/>
            <p:cNvPicPr/>
            <p:nvPr/>
          </p:nvPicPr>
          <p:blipFill rotWithShape="1">
            <a:blip r:embed="rId5">
              <a:extLst>
                <a:ext uri="{28A0092B-C50C-407E-A947-70E740481C1C}">
                  <a14:useLocalDpi xmlns:a14="http://schemas.microsoft.com/office/drawing/2010/main" val="0"/>
                </a:ext>
              </a:extLst>
            </a:blip>
            <a:srcRect r="53546"/>
            <a:stretch/>
          </p:blipFill>
          <p:spPr bwMode="auto">
            <a:xfrm>
              <a:off x="5523905" y="1585556"/>
              <a:ext cx="1996440" cy="1097280"/>
            </a:xfrm>
            <a:prstGeom prst="rect">
              <a:avLst/>
            </a:prstGeom>
            <a:noFill/>
            <a:ln>
              <a:noFill/>
            </a:ln>
          </p:spPr>
        </p:pic>
        <p:grpSp>
          <p:nvGrpSpPr>
            <p:cNvPr id="10" name="Group 9"/>
            <p:cNvGrpSpPr/>
            <p:nvPr/>
          </p:nvGrpSpPr>
          <p:grpSpPr>
            <a:xfrm>
              <a:off x="2672571" y="3143463"/>
              <a:ext cx="6857999" cy="627862"/>
              <a:chOff x="1420003" y="6129367"/>
              <a:chExt cx="6858000" cy="627862"/>
            </a:xfrm>
          </p:grpSpPr>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0003" y="6232792"/>
                <a:ext cx="449071" cy="466725"/>
              </a:xfrm>
              <a:prstGeom prst="rect">
                <a:avLst/>
              </a:prstGeom>
            </p:spPr>
          </p:pic>
          <p:sp>
            <p:nvSpPr>
              <p:cNvPr id="9" name="TextBox 8"/>
              <p:cNvSpPr txBox="1"/>
              <p:nvPr/>
            </p:nvSpPr>
            <p:spPr>
              <a:xfrm>
                <a:off x="2078943" y="6129367"/>
                <a:ext cx="6199060" cy="627862"/>
              </a:xfrm>
              <a:prstGeom prst="rect">
                <a:avLst/>
              </a:prstGeom>
              <a:noFill/>
            </p:spPr>
            <p:txBody>
              <a:bodyPr wrap="square" lIns="182879" tIns="146303" rIns="182879" bIns="146303" rtlCol="0">
                <a:spAutoFit/>
              </a:bodyPr>
              <a:lstStyle/>
              <a:p>
                <a:pPr>
                  <a:lnSpc>
                    <a:spcPct val="90000"/>
                  </a:lnSpc>
                  <a:spcAft>
                    <a:spcPts val="599"/>
                  </a:spcAft>
                </a:pPr>
                <a:r>
                  <a:rPr lang="en-US" sz="2400" dirty="0">
                    <a:solidFill>
                      <a:srgbClr val="00BCF2"/>
                    </a:solidFill>
                  </a:rPr>
                  <a:t>Active Directory | IIS | RDS/VDI | File Server</a:t>
                </a:r>
              </a:p>
            </p:txBody>
          </p:sp>
        </p:gr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5370" y="1615149"/>
              <a:ext cx="1777645" cy="1253874"/>
            </a:xfrm>
            <a:prstGeom prst="rect">
              <a:avLst/>
            </a:prstGeom>
          </p:spPr>
        </p:pic>
        <p:pic>
          <p:nvPicPr>
            <p:cNvPr id="14" name="Picture 13"/>
            <p:cNvPicPr>
              <a:picLocks noChangeAspect="1"/>
            </p:cNvPicPr>
            <p:nvPr/>
          </p:nvPicPr>
          <p:blipFill>
            <a:blip r:embed="rId8"/>
            <a:stretch>
              <a:fillRect/>
            </a:stretch>
          </p:blipFill>
          <p:spPr>
            <a:xfrm>
              <a:off x="9740438" y="3332572"/>
              <a:ext cx="2154697" cy="443998"/>
            </a:xfrm>
            <a:prstGeom prst="rect">
              <a:avLst/>
            </a:prstGeom>
          </p:spPr>
        </p:pic>
        <p:pic>
          <p:nvPicPr>
            <p:cNvPr id="17" name="Picture 16"/>
            <p:cNvPicPr>
              <a:picLocks noChangeAspect="1"/>
            </p:cNvPicPr>
            <p:nvPr/>
          </p:nvPicPr>
          <p:blipFill>
            <a:blip r:embed="rId9"/>
            <a:stretch>
              <a:fillRect/>
            </a:stretch>
          </p:blipFill>
          <p:spPr>
            <a:xfrm>
              <a:off x="655637" y="3053340"/>
              <a:ext cx="1449530" cy="755060"/>
            </a:xfrm>
            <a:prstGeom prst="rect">
              <a:avLst/>
            </a:prstGeom>
          </p:spPr>
        </p:pic>
      </p:grpSp>
      <p:sp>
        <p:nvSpPr>
          <p:cNvPr id="19" name="Rectangle 18"/>
          <p:cNvSpPr/>
          <p:nvPr/>
        </p:nvSpPr>
        <p:spPr bwMode="auto">
          <a:xfrm>
            <a:off x="0" y="4416762"/>
            <a:ext cx="12436475" cy="2582597"/>
          </a:xfrm>
          <a:prstGeom prst="rect">
            <a:avLst/>
          </a:prstGeom>
          <a:solidFill>
            <a:srgbClr val="00AB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1" tIns="91441" rIns="34295" bIns="34295" rtlCol="0" anchor="ctr" anchorCtr="0"/>
          <a:lstStyle/>
          <a:p>
            <a:pPr algn="ctr" defTabSz="932357"/>
            <a:r>
              <a:rPr lang="en-US" sz="2400" b="1" u="sng" dirty="0">
                <a:gradFill>
                  <a:gsLst>
                    <a:gs pos="0">
                      <a:srgbClr val="FFFFFF"/>
                    </a:gs>
                    <a:gs pos="100000">
                      <a:srgbClr val="FFFFFF"/>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Only</a:t>
            </a: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 Disaster Recovery Solution backed by Microsoft Support for Microsoft Applications</a:t>
            </a:r>
          </a:p>
          <a:p>
            <a:pPr algn="ctr" defTabSz="932357"/>
            <a:endParaRPr lang="en-US" sz="2400" dirty="0">
              <a:gradFill>
                <a:gsLst>
                  <a:gs pos="0">
                    <a:srgbClr val="FFFFFF"/>
                  </a:gs>
                  <a:gs pos="100000">
                    <a:srgbClr val="FFFFFF"/>
                  </a:gs>
                </a:gsLst>
                <a:lin ang="5400000" scaled="0"/>
              </a:gradFill>
              <a:latin typeface="Segoe UI Light"/>
              <a:ea typeface="Segoe UI" pitchFamily="34" charset="0"/>
              <a:cs typeface="Segoe UI" pitchFamily="34" charset="0"/>
            </a:endParaRPr>
          </a:p>
          <a:p>
            <a:pPr algn="ctr" defTabSz="932357"/>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For SA Customers: </a:t>
            </a:r>
            <a:r>
              <a:rPr lang="en-US" sz="2400" b="1" u="sng" dirty="0">
                <a:gradFill>
                  <a:gsLst>
                    <a:gs pos="0">
                      <a:srgbClr val="FFFFFF"/>
                    </a:gs>
                    <a:gs pos="100000">
                      <a:srgbClr val="FFFFFF"/>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Zero</a:t>
            </a:r>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 </a:t>
            </a:r>
            <a:r>
              <a:rPr lang="en-US" sz="2400" dirty="0">
                <a:solidFill>
                  <a:srgbClr val="FFFFFF"/>
                </a:solidFill>
                <a:latin typeface="Segoe UI Light"/>
              </a:rPr>
              <a:t>additional license charge for DR of 1st party workloads</a:t>
            </a:r>
            <a:endParaRPr lang="en-US" sz="2400" dirty="0">
              <a:gradFill>
                <a:gsLst>
                  <a:gs pos="0">
                    <a:srgbClr val="FFFFFF"/>
                  </a:gs>
                  <a:gs pos="100000">
                    <a:srgbClr val="FFFFFF"/>
                  </a:gs>
                </a:gsLst>
                <a:lin ang="5400000" scaled="0"/>
              </a:gradFill>
              <a:latin typeface="Segoe UI Light"/>
              <a:ea typeface="Segoe UI" pitchFamily="34" charset="0"/>
              <a:cs typeface="Segoe UI" pitchFamily="34" charset="0"/>
            </a:endParaRPr>
          </a:p>
          <a:p>
            <a:pPr algn="ctr" defTabSz="932357"/>
            <a:endParaRPr lang="en-US" sz="2400" dirty="0">
              <a:gradFill>
                <a:gsLst>
                  <a:gs pos="0">
                    <a:srgbClr val="FFFFFF"/>
                  </a:gs>
                  <a:gs pos="100000">
                    <a:srgbClr val="FFFFFF"/>
                  </a:gs>
                </a:gsLst>
                <a:lin ang="5400000" scaled="0"/>
              </a:gradFill>
              <a:latin typeface="Segoe UI Light"/>
              <a:ea typeface="Segoe UI" pitchFamily="34" charset="0"/>
              <a:cs typeface="Segoe UI" pitchFamily="34" charset="0"/>
            </a:endParaRPr>
          </a:p>
          <a:p>
            <a:pPr algn="ctr" defTabSz="932357"/>
            <a:r>
              <a:rPr lang="en-US" sz="2400" dirty="0">
                <a:gradFill>
                  <a:gsLst>
                    <a:gs pos="0">
                      <a:srgbClr val="FFFFFF"/>
                    </a:gs>
                    <a:gs pos="100000">
                      <a:srgbClr val="FFFFFF"/>
                    </a:gs>
                  </a:gsLst>
                  <a:lin ang="5400000" scaled="0"/>
                </a:gradFill>
                <a:latin typeface="Segoe UI Light"/>
                <a:ea typeface="Segoe UI" pitchFamily="34" charset="0"/>
                <a:cs typeface="Segoe UI" pitchFamily="34" charset="0"/>
              </a:rPr>
              <a:t>VSS integration, App consistent, Multi-VM</a:t>
            </a:r>
          </a:p>
          <a:p>
            <a:pPr algn="ctr" defTabSz="932357"/>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p:cNvCxnSpPr/>
          <p:nvPr/>
        </p:nvCxnSpPr>
        <p:spPr>
          <a:xfrm>
            <a:off x="0" y="1045288"/>
            <a:ext cx="12436477" cy="1"/>
          </a:xfrm>
          <a:prstGeom prst="line">
            <a:avLst/>
          </a:prstGeom>
          <a:ln>
            <a:solidFill>
              <a:schemeClr val="bg1">
                <a:lumMod val="50000"/>
                <a:alpha val="18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8981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sp>
        <p:nvSpPr>
          <p:cNvPr id="386" name="Title 4"/>
          <p:cNvSpPr>
            <a:spLocks noGrp="1"/>
          </p:cNvSpPr>
          <p:nvPr>
            <p:ph type="title" idx="4294967295"/>
          </p:nvPr>
        </p:nvSpPr>
        <p:spPr>
          <a:xfrm>
            <a:off x="300394" y="242935"/>
            <a:ext cx="11376024" cy="387349"/>
          </a:xfrm>
        </p:spPr>
        <p:txBody>
          <a:bodyPr/>
          <a:lstStyle/>
          <a:p>
            <a:r>
              <a:rPr lang="en-US" sz="3600" dirty="0"/>
              <a:t>Available in all public regions World Wide, incl. All US regions </a:t>
            </a:r>
          </a:p>
        </p:txBody>
      </p:sp>
      <p:pic>
        <p:nvPicPr>
          <p:cNvPr id="6" name="Picture 5">
            <a:extLst>
              <a:ext uri="{FF2B5EF4-FFF2-40B4-BE49-F238E27FC236}">
                <a16:creationId xmlns:a16="http://schemas.microsoft.com/office/drawing/2014/main" id="{F47A7647-0BBA-4863-B80E-37EA0AA4FEB6}"/>
              </a:ext>
            </a:extLst>
          </p:cNvPr>
          <p:cNvPicPr>
            <a:picLocks noChangeAspect="1"/>
          </p:cNvPicPr>
          <p:nvPr/>
        </p:nvPicPr>
        <p:blipFill>
          <a:blip r:embed="rId3"/>
          <a:stretch>
            <a:fillRect/>
          </a:stretch>
        </p:blipFill>
        <p:spPr>
          <a:xfrm>
            <a:off x="499469" y="971033"/>
            <a:ext cx="10947043" cy="6023492"/>
          </a:xfrm>
          <a:prstGeom prst="rect">
            <a:avLst/>
          </a:prstGeom>
        </p:spPr>
      </p:pic>
    </p:spTree>
    <p:extLst>
      <p:ext uri="{BB962C8B-B14F-4D97-AF65-F5344CB8AC3E}">
        <p14:creationId xmlns:p14="http://schemas.microsoft.com/office/powerpoint/2010/main" val="59950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195268"/>
          </a:xfrm>
        </p:spPr>
        <p:txBody>
          <a:bodyPr/>
          <a:lstStyle/>
          <a:p>
            <a:r>
              <a:rPr lang="en-US" sz="3600" b="1" dirty="0"/>
              <a:t>Azure does not support VHDX. Does ASR works with VHDX?</a:t>
            </a:r>
          </a:p>
          <a:p>
            <a:pPr lvl="1"/>
            <a:r>
              <a:rPr lang="en-US" sz="2000" dirty="0">
                <a:solidFill>
                  <a:schemeClr val="tx1"/>
                </a:solidFill>
                <a:latin typeface="Calibri Light" panose="020F0302020204030204"/>
                <a:cs typeface="Segoe UI" pitchFamily="34" charset="0"/>
              </a:rPr>
              <a:t>Yes. ASR converts VHDX to VHD for failover. On failback, VM continues to use VHDX.</a:t>
            </a:r>
          </a:p>
          <a:p>
            <a:r>
              <a:rPr lang="en-US" sz="3600" b="1" dirty="0"/>
              <a:t>Does ASR supports Gen2 VMs?</a:t>
            </a:r>
          </a:p>
          <a:p>
            <a:pPr lvl="1"/>
            <a:r>
              <a:rPr lang="en-US" sz="2000" dirty="0"/>
              <a:t>Yes. ASR converts a Gen-2 VM to Gen1 for failover. On failback, VM continues to use Gen2 capabilities.</a:t>
            </a:r>
          </a:p>
          <a:p>
            <a:r>
              <a:rPr lang="en-US" sz="3600" b="1" dirty="0"/>
              <a:t>What are the limits on disk size?</a:t>
            </a:r>
          </a:p>
          <a:p>
            <a:pPr lvl="1"/>
            <a:r>
              <a:rPr lang="en-US" sz="2000" dirty="0">
                <a:solidFill>
                  <a:schemeClr val="tx1"/>
                </a:solidFill>
                <a:latin typeface="Calibri Light" panose="020F0302020204030204"/>
                <a:cs typeface="Segoe UI" pitchFamily="34" charset="0"/>
              </a:rPr>
              <a:t>Each disk up to 1TB (1023 GB). And one VM can have maximum of 31 VHDDs </a:t>
            </a:r>
            <a:r>
              <a:rPr lang="en-US" sz="2000" b="1" dirty="0">
                <a:solidFill>
                  <a:schemeClr val="tx1"/>
                </a:solidFill>
                <a:latin typeface="Calibri Light" panose="020F0302020204030204"/>
                <a:cs typeface="Segoe UI" pitchFamily="34" charset="0"/>
              </a:rPr>
              <a:t>So about 32 TB VM can be supported</a:t>
            </a:r>
            <a:r>
              <a:rPr lang="en-US" sz="2000" dirty="0">
                <a:solidFill>
                  <a:schemeClr val="tx1"/>
                </a:solidFill>
                <a:latin typeface="Calibri Light" panose="020F0302020204030204"/>
                <a:cs typeface="Segoe UI" pitchFamily="34" charset="0"/>
              </a:rPr>
              <a:t>.  Now even 64 disks VMs are available with Azure.</a:t>
            </a:r>
          </a:p>
          <a:p>
            <a:r>
              <a:rPr lang="en-US" sz="3600" b="1" dirty="0"/>
              <a:t>Does ASR works with Linux VMs?</a:t>
            </a:r>
          </a:p>
          <a:p>
            <a:pPr lvl="1"/>
            <a:r>
              <a:rPr lang="en-US" sz="2000" dirty="0">
                <a:solidFill>
                  <a:schemeClr val="tx1"/>
                </a:solidFill>
                <a:latin typeface="Calibri Light" panose="020F0302020204030204"/>
                <a:cs typeface="Segoe UI" pitchFamily="34" charset="0"/>
              </a:rPr>
              <a:t>ASR supports all the Operation systems supported in Azure, which includes most flavors of Windows and Linux</a:t>
            </a:r>
          </a:p>
        </p:txBody>
      </p:sp>
      <p:sp>
        <p:nvSpPr>
          <p:cNvPr id="17" name="Title 16"/>
          <p:cNvSpPr>
            <a:spLocks noGrp="1"/>
          </p:cNvSpPr>
          <p:nvPr>
            <p:ph type="title"/>
          </p:nvPr>
        </p:nvSpPr>
        <p:spPr/>
        <p:txBody>
          <a:bodyPr/>
          <a:lstStyle/>
          <a:p>
            <a:r>
              <a:rPr lang="en-US" dirty="0"/>
              <a:t>On Prem to Azure DR - FAQs</a:t>
            </a:r>
          </a:p>
        </p:txBody>
      </p:sp>
    </p:spTree>
    <p:extLst>
      <p:ext uri="{BB962C8B-B14F-4D97-AF65-F5344CB8AC3E}">
        <p14:creationId xmlns:p14="http://schemas.microsoft.com/office/powerpoint/2010/main" val="33135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98437" y="1017587"/>
            <a:ext cx="11887200" cy="5903154"/>
          </a:xfrm>
        </p:spPr>
        <p:txBody>
          <a:bodyPr/>
          <a:lstStyle/>
          <a:p>
            <a:r>
              <a:rPr lang="en-US" sz="3200" dirty="0">
                <a:solidFill>
                  <a:schemeClr val="tx1"/>
                </a:solidFill>
                <a:latin typeface="Calibri Light" panose="020F0302020204030204"/>
                <a:cs typeface="Segoe UI" pitchFamily="34" charset="0"/>
              </a:rPr>
              <a:t>What about network bandwidth?</a:t>
            </a:r>
          </a:p>
          <a:p>
            <a:pPr marL="558800" lvl="2" indent="-342900"/>
            <a:r>
              <a:rPr lang="en-US" sz="1800" dirty="0">
                <a:solidFill>
                  <a:schemeClr val="tx1"/>
                </a:solidFill>
                <a:latin typeface="Calibri Light" panose="020F0302020204030204"/>
                <a:cs typeface="Segoe UI" pitchFamily="34" charset="0"/>
              </a:rPr>
              <a:t>ASR supports working with WAN Optimizer Riverbed as well as Express route. </a:t>
            </a:r>
          </a:p>
          <a:p>
            <a:r>
              <a:rPr lang="en-US" sz="3200" b="1" dirty="0"/>
              <a:t>Can I control the network traffic used for replication?</a:t>
            </a:r>
          </a:p>
          <a:p>
            <a:pPr lvl="1"/>
            <a:r>
              <a:rPr lang="en-US" sz="1800" dirty="0">
                <a:solidFill>
                  <a:schemeClr val="tx1"/>
                </a:solidFill>
                <a:latin typeface="Calibri Light" panose="020F0302020204030204"/>
                <a:cs typeface="Segoe UI" pitchFamily="34" charset="0"/>
              </a:rPr>
              <a:t>For Hyper-V to Azure - Yes you can use the network throttling on the host MARS agent to control how much network bandwidth is used for replication.</a:t>
            </a:r>
          </a:p>
          <a:p>
            <a:pPr lvl="1"/>
            <a:r>
              <a:rPr lang="en-US" sz="1800" dirty="0">
                <a:solidFill>
                  <a:schemeClr val="tx1"/>
                </a:solidFill>
                <a:latin typeface="Calibri Light" panose="020F0302020204030204"/>
                <a:cs typeface="Segoe UI" pitchFamily="34" charset="0"/>
              </a:rPr>
              <a:t>For VMware to Azure – You can leverage Windows QoS on Process Server Machine to control traffic for replication.</a:t>
            </a:r>
          </a:p>
          <a:p>
            <a:r>
              <a:rPr lang="en-US" sz="3200" b="1" dirty="0"/>
              <a:t>Can I send replication traffic over ExpressRoute?</a:t>
            </a:r>
          </a:p>
          <a:p>
            <a:pPr lvl="1"/>
            <a:r>
              <a:rPr lang="en-US" sz="1800" dirty="0">
                <a:solidFill>
                  <a:schemeClr val="tx1"/>
                </a:solidFill>
                <a:latin typeface="Calibri Light" panose="020F0302020204030204"/>
                <a:cs typeface="Segoe UI" pitchFamily="34" charset="0"/>
              </a:rPr>
              <a:t>Yes. You can use Express Route to send your replication traffic in a secure and fast manner. However its not mandatory.  See </a:t>
            </a:r>
            <a:r>
              <a:rPr lang="en-US" sz="1800" dirty="0">
                <a:solidFill>
                  <a:schemeClr val="tx1"/>
                </a:solidFill>
                <a:latin typeface="Calibri Light" panose="020F0302020204030204"/>
                <a:cs typeface="Segoe UI" pitchFamily="34" charset="0"/>
                <a:hlinkClick r:id="rId3"/>
              </a:rPr>
              <a:t>here</a:t>
            </a:r>
            <a:endParaRPr lang="en-US" sz="1800" dirty="0">
              <a:solidFill>
                <a:schemeClr val="tx1"/>
              </a:solidFill>
              <a:latin typeface="Calibri Light" panose="020F0302020204030204"/>
              <a:cs typeface="Segoe UI" pitchFamily="34" charset="0"/>
            </a:endParaRPr>
          </a:p>
          <a:p>
            <a:r>
              <a:rPr lang="en-US" sz="3200" b="1" dirty="0"/>
              <a:t>Is it mandatory to have S2S VPN for ASR?</a:t>
            </a:r>
          </a:p>
          <a:p>
            <a:pPr lvl="1"/>
            <a:r>
              <a:rPr lang="en-US" sz="1800" dirty="0">
                <a:solidFill>
                  <a:schemeClr val="tx1"/>
                </a:solidFill>
                <a:latin typeface="Calibri Light" panose="020F0302020204030204"/>
                <a:cs typeface="Segoe UI" pitchFamily="34" charset="0"/>
              </a:rPr>
              <a:t>Its not mandatory to have S2S VPN we work over simple internet connectivity also. However if you have S2S we also work with that. A detailed blog on DR to Azure networking is available </a:t>
            </a:r>
            <a:r>
              <a:rPr lang="en-US" sz="1800" dirty="0">
                <a:solidFill>
                  <a:schemeClr val="tx1"/>
                </a:solidFill>
                <a:latin typeface="Calibri Light" panose="020F0302020204030204"/>
                <a:cs typeface="Segoe UI" pitchFamily="34" charset="0"/>
                <a:hlinkClick r:id="rId4"/>
              </a:rPr>
              <a:t>here</a:t>
            </a:r>
            <a:endParaRPr lang="en-US" sz="1800" dirty="0">
              <a:solidFill>
                <a:schemeClr val="tx1"/>
              </a:solidFill>
              <a:latin typeface="Calibri Light" panose="020F0302020204030204"/>
              <a:cs typeface="Segoe UI" pitchFamily="34" charset="0"/>
            </a:endParaRPr>
          </a:p>
          <a:p>
            <a:r>
              <a:rPr lang="en-US" sz="3400" dirty="0">
                <a:solidFill>
                  <a:schemeClr val="tx1"/>
                </a:solidFill>
                <a:latin typeface="Calibri Light" panose="020F0302020204030204"/>
                <a:cs typeface="Segoe UI" pitchFamily="34" charset="0"/>
              </a:rPr>
              <a:t>How do you connect to VMs post failover to Azure?</a:t>
            </a:r>
          </a:p>
          <a:p>
            <a:pPr lvl="1"/>
            <a:r>
              <a:rPr lang="en-US" sz="1800" dirty="0">
                <a:solidFill>
                  <a:schemeClr val="tx1"/>
                </a:solidFill>
                <a:latin typeface="Calibri Light" panose="020F0302020204030204"/>
                <a:cs typeface="Segoe UI" pitchFamily="34" charset="0"/>
              </a:rPr>
              <a:t>You should enable RDP for your VMs On Premises. Then post failover if you have a S2S VPN connection you can connect to them in the same way. Or if you want to access them over internet – we have a script available with ASR integration with Azure automation to enable RDP endpoint.</a:t>
            </a:r>
          </a:p>
        </p:txBody>
      </p:sp>
      <p:sp>
        <p:nvSpPr>
          <p:cNvPr id="17" name="Title 16"/>
          <p:cNvSpPr>
            <a:spLocks noGrp="1"/>
          </p:cNvSpPr>
          <p:nvPr>
            <p:ph type="title"/>
          </p:nvPr>
        </p:nvSpPr>
        <p:spPr>
          <a:xfrm>
            <a:off x="274639" y="68262"/>
            <a:ext cx="11889564" cy="917575"/>
          </a:xfrm>
        </p:spPr>
        <p:txBody>
          <a:bodyPr/>
          <a:lstStyle/>
          <a:p>
            <a:r>
              <a:rPr lang="en-US" dirty="0"/>
              <a:t>On Prem to Azure DR - FAQs</a:t>
            </a:r>
          </a:p>
        </p:txBody>
      </p:sp>
    </p:spTree>
    <p:extLst>
      <p:ext uri="{BB962C8B-B14F-4D97-AF65-F5344CB8AC3E}">
        <p14:creationId xmlns:p14="http://schemas.microsoft.com/office/powerpoint/2010/main" val="372782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058862"/>
            <a:ext cx="11887200" cy="5780044"/>
          </a:xfrm>
        </p:spPr>
        <p:txBody>
          <a:bodyPr/>
          <a:lstStyle/>
          <a:p>
            <a:r>
              <a:rPr lang="en-US" sz="2800" b="1" dirty="0"/>
              <a:t>Can I retain IP after failover to Azure?</a:t>
            </a:r>
          </a:p>
          <a:p>
            <a:pPr marL="558800" lvl="2" indent="-342900"/>
            <a:r>
              <a:rPr lang="en-US" sz="1600" dirty="0">
                <a:solidFill>
                  <a:schemeClr val="tx1"/>
                </a:solidFill>
                <a:latin typeface="Calibri Light" panose="020F0302020204030204"/>
                <a:cs typeface="Segoe UI" pitchFamily="34" charset="0"/>
              </a:rPr>
              <a:t>Yes. ASR allows you to specify a IP for failover VM. </a:t>
            </a:r>
          </a:p>
          <a:p>
            <a:r>
              <a:rPr lang="en-US" sz="2800" b="1" dirty="0"/>
              <a:t>How do I route client requests to failover Application?</a:t>
            </a:r>
          </a:p>
          <a:p>
            <a:pPr lvl="1"/>
            <a:r>
              <a:rPr lang="en-US" sz="1400" dirty="0"/>
              <a:t>ASR works with Azure Traffic Manager to help clients requests routed to failover application. Recovery plan scripting (Using Azure automation) can also be used for DNS updates.</a:t>
            </a:r>
          </a:p>
          <a:p>
            <a:r>
              <a:rPr lang="en-US" sz="2800" b="1" dirty="0"/>
              <a:t>Can I failover a partial site to Azure and connect back to OnPrem site?</a:t>
            </a:r>
          </a:p>
          <a:p>
            <a:pPr lvl="1"/>
            <a:r>
              <a:rPr lang="en-US" sz="1600" dirty="0">
                <a:solidFill>
                  <a:schemeClr val="tx1"/>
                </a:solidFill>
                <a:latin typeface="Calibri Light" panose="020F0302020204030204"/>
                <a:cs typeface="Segoe UI" pitchFamily="34" charset="0"/>
              </a:rPr>
              <a:t>Yes. Using Site to Site VPN you can connect failed over Application in Azure back to On-Premise components.</a:t>
            </a:r>
          </a:p>
          <a:p>
            <a:r>
              <a:rPr lang="en-US" sz="2800" b="1" dirty="0"/>
              <a:t>Do I pay for running VMs for ASR protection.</a:t>
            </a:r>
          </a:p>
          <a:p>
            <a:pPr lvl="1"/>
            <a:r>
              <a:rPr lang="en-US" sz="1600" dirty="0">
                <a:solidFill>
                  <a:schemeClr val="tx1"/>
                </a:solidFill>
                <a:latin typeface="Calibri Light" panose="020F0302020204030204"/>
                <a:cs typeface="Segoe UI" pitchFamily="34" charset="0"/>
              </a:rPr>
              <a:t>ASR is designed for Public Cloud DR. Therefore in steady state we replicate changes to storage and you don’t need to pay for any Azure IAAS VM charges (Big competitive advantage). When you failover – ASR automatically creates IAAS VMs and then you pay for IAAS charges for the period you run VMs in Azure.</a:t>
            </a:r>
          </a:p>
          <a:p>
            <a:r>
              <a:rPr lang="en-US" sz="2800" b="1" dirty="0"/>
              <a:t>My OnPrem VM has multiple drives C:, D:, E: etc. When VM failover to Azure how do I retain these drive letters?</a:t>
            </a:r>
          </a:p>
          <a:p>
            <a:pPr lvl="1"/>
            <a:r>
              <a:rPr lang="en-US" sz="1600" dirty="0">
                <a:solidFill>
                  <a:schemeClr val="tx1"/>
                </a:solidFill>
                <a:latin typeface="Calibri Light" panose="020F0302020204030204"/>
                <a:cs typeface="Segoe UI" pitchFamily="34" charset="0"/>
              </a:rPr>
              <a:t>Please set your SAN Policy (For Hyper-V workloads) as ON inside Guest On Premise and then Azure will retain the drive letters. See </a:t>
            </a:r>
            <a:r>
              <a:rPr lang="en-US" sz="1600" dirty="0">
                <a:solidFill>
                  <a:schemeClr val="tx1"/>
                </a:solidFill>
                <a:hlinkClick r:id="rId3"/>
              </a:rPr>
              <a:t>here</a:t>
            </a:r>
            <a:r>
              <a:rPr lang="en-US" sz="1600" dirty="0">
                <a:solidFill>
                  <a:schemeClr val="tx1"/>
                </a:solidFill>
              </a:rPr>
              <a:t> . For VMWare workloads you don’t need to do anything we retain the drive letters for you.</a:t>
            </a:r>
            <a:endParaRPr lang="en-US" sz="1600" dirty="0">
              <a:solidFill>
                <a:schemeClr val="tx1"/>
              </a:solidFill>
              <a:latin typeface="Calibri Light" panose="020F0302020204030204"/>
              <a:cs typeface="Segoe UI" pitchFamily="34" charset="0"/>
            </a:endParaRPr>
          </a:p>
          <a:p>
            <a:r>
              <a:rPr lang="en-US" sz="2800" dirty="0">
                <a:solidFill>
                  <a:schemeClr val="tx1"/>
                </a:solidFill>
                <a:latin typeface="Calibri Light" panose="020F0302020204030204"/>
                <a:cs typeface="Segoe UI" pitchFamily="34" charset="0"/>
              </a:rPr>
              <a:t>Is Exchange supported for DR to Azure?</a:t>
            </a:r>
          </a:p>
          <a:p>
            <a:pPr lvl="1"/>
            <a:r>
              <a:rPr lang="en-US" sz="1600" dirty="0">
                <a:solidFill>
                  <a:schemeClr val="tx1"/>
                </a:solidFill>
                <a:latin typeface="Calibri Light" panose="020F0302020204030204"/>
                <a:cs typeface="Segoe UI" pitchFamily="34" charset="0"/>
              </a:rPr>
              <a:t>Yes Azure IAAS team has published Exchange support. </a:t>
            </a:r>
            <a:endParaRPr lang="en-US" sz="1800" b="1" dirty="0">
              <a:solidFill>
                <a:schemeClr val="tx1"/>
              </a:solidFill>
              <a:latin typeface="Calibri Light" panose="020F0302020204030204"/>
              <a:cs typeface="Segoe UI" pitchFamily="34" charset="0"/>
            </a:endParaRPr>
          </a:p>
        </p:txBody>
      </p:sp>
      <p:sp>
        <p:nvSpPr>
          <p:cNvPr id="17" name="Title 16"/>
          <p:cNvSpPr>
            <a:spLocks noGrp="1"/>
          </p:cNvSpPr>
          <p:nvPr>
            <p:ph type="title"/>
          </p:nvPr>
        </p:nvSpPr>
        <p:spPr>
          <a:xfrm>
            <a:off x="247687" y="141287"/>
            <a:ext cx="11889564" cy="917575"/>
          </a:xfrm>
        </p:spPr>
        <p:txBody>
          <a:bodyPr/>
          <a:lstStyle/>
          <a:p>
            <a:r>
              <a:rPr lang="en-US" dirty="0"/>
              <a:t>On Prem to Azure DR - FAQs</a:t>
            </a:r>
          </a:p>
        </p:txBody>
      </p:sp>
    </p:spTree>
    <p:extLst>
      <p:ext uri="{BB962C8B-B14F-4D97-AF65-F5344CB8AC3E}">
        <p14:creationId xmlns:p14="http://schemas.microsoft.com/office/powerpoint/2010/main" val="125956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063158"/>
            <a:ext cx="11887200" cy="5931367"/>
          </a:xfrm>
        </p:spPr>
        <p:txBody>
          <a:bodyPr/>
          <a:lstStyle/>
          <a:p>
            <a:r>
              <a:rPr lang="en-US" sz="3200" dirty="0">
                <a:solidFill>
                  <a:schemeClr val="tx1"/>
                </a:solidFill>
                <a:latin typeface="Calibri Light" panose="020F0302020204030204"/>
                <a:cs typeface="Segoe UI" pitchFamily="34" charset="0"/>
              </a:rPr>
              <a:t>What Recovery Time Objective (RTO) ASR supports?</a:t>
            </a:r>
          </a:p>
          <a:p>
            <a:pPr marL="558800" lvl="2" indent="-342900"/>
            <a:r>
              <a:rPr lang="en-US" sz="1800" b="1" u="sng" dirty="0">
                <a:solidFill>
                  <a:schemeClr val="tx1"/>
                </a:solidFill>
                <a:latin typeface="Calibri Light" panose="020F0302020204030204"/>
                <a:cs typeface="Segoe UI" pitchFamily="34" charset="0"/>
              </a:rPr>
              <a:t>ASR supports minutes of RTO which is industry standard</a:t>
            </a:r>
            <a:r>
              <a:rPr lang="en-US" sz="1800" dirty="0">
                <a:solidFill>
                  <a:schemeClr val="tx1"/>
                </a:solidFill>
                <a:latin typeface="Calibri Light" panose="020F0302020204030204"/>
                <a:cs typeface="Segoe UI" pitchFamily="34" charset="0"/>
              </a:rPr>
              <a:t>. Actual failover time depends on type of VMs. Best way to measure is run TFO and use ASR Job reports to view where time is spent as ASR provides time taken for each activity.</a:t>
            </a:r>
          </a:p>
          <a:p>
            <a:r>
              <a:rPr lang="en-US" sz="3200" dirty="0">
                <a:solidFill>
                  <a:schemeClr val="tx1"/>
                </a:solidFill>
                <a:latin typeface="Calibri Light" panose="020F0302020204030204"/>
                <a:cs typeface="Segoe UI" pitchFamily="34" charset="0"/>
              </a:rPr>
              <a:t>What Recovery Point Objective (RPO) ASR supports?</a:t>
            </a:r>
          </a:p>
          <a:p>
            <a:pPr marL="558800" lvl="2" indent="-342900"/>
            <a:r>
              <a:rPr lang="en-US" sz="1800" b="1" u="sng" dirty="0">
                <a:solidFill>
                  <a:schemeClr val="tx1"/>
                </a:solidFill>
                <a:latin typeface="Calibri Light" panose="020F0302020204030204"/>
                <a:cs typeface="Segoe UI" pitchFamily="34" charset="0"/>
              </a:rPr>
              <a:t>ASR supports near sync RPO (In seconds) for Azure target (Best in public cloud DR)</a:t>
            </a:r>
            <a:r>
              <a:rPr lang="en-US" sz="1800" u="sng" dirty="0">
                <a:solidFill>
                  <a:schemeClr val="tx1"/>
                </a:solidFill>
                <a:latin typeface="Calibri Light" panose="020F0302020204030204"/>
                <a:cs typeface="Segoe UI" pitchFamily="34" charset="0"/>
              </a:rPr>
              <a:t>. </a:t>
            </a:r>
            <a:r>
              <a:rPr lang="en-US" sz="1800" dirty="0">
                <a:solidFill>
                  <a:schemeClr val="tx1"/>
                </a:solidFill>
                <a:latin typeface="Calibri Light" panose="020F0302020204030204"/>
                <a:cs typeface="Segoe UI" pitchFamily="34" charset="0"/>
              </a:rPr>
              <a:t>Actual RPO depends upon the data change rate and available bandwidth to send this data to Azure.</a:t>
            </a:r>
          </a:p>
          <a:p>
            <a:r>
              <a:rPr lang="en-US" sz="3200" b="1" dirty="0"/>
              <a:t>Does ASR supports failback?</a:t>
            </a:r>
          </a:p>
          <a:p>
            <a:pPr marL="501650" lvl="2" indent="-285750" defTabSz="353629">
              <a:lnSpc>
                <a:spcPct val="100000"/>
              </a:lnSpc>
              <a:spcBef>
                <a:spcPts val="228"/>
              </a:spcBef>
              <a:spcAft>
                <a:spcPts val="459"/>
              </a:spcAft>
            </a:pPr>
            <a:r>
              <a:rPr lang="en-US" sz="1800" dirty="0">
                <a:solidFill>
                  <a:schemeClr val="tx1"/>
                </a:solidFill>
                <a:latin typeface="Calibri Light" panose="020F0302020204030204"/>
                <a:cs typeface="Segoe UI" pitchFamily="34" charset="0"/>
              </a:rPr>
              <a:t>Yes – you can failback to on-premises.</a:t>
            </a:r>
          </a:p>
          <a:p>
            <a:r>
              <a:rPr lang="en-US" sz="3200" dirty="0">
                <a:solidFill>
                  <a:schemeClr val="tx1"/>
                </a:solidFill>
                <a:latin typeface="Calibri Light" panose="020F0302020204030204"/>
                <a:cs typeface="Segoe UI" pitchFamily="34" charset="0"/>
              </a:rPr>
              <a:t>Is there a tool to help me plan capacity</a:t>
            </a:r>
          </a:p>
          <a:p>
            <a:pPr lvl="1"/>
            <a:r>
              <a:rPr lang="en-US" sz="1800" dirty="0">
                <a:solidFill>
                  <a:schemeClr val="tx1"/>
                </a:solidFill>
                <a:latin typeface="Calibri Light" panose="020F0302020204030204"/>
                <a:cs typeface="Segoe UI" pitchFamily="34" charset="0"/>
              </a:rPr>
              <a:t>Yes  we have an excel sheet (See RDP Kit) as well as </a:t>
            </a:r>
            <a:r>
              <a:rPr lang="en-US" sz="1800" dirty="0">
                <a:solidFill>
                  <a:schemeClr val="tx1"/>
                </a:solidFill>
                <a:latin typeface="Calibri Light" panose="020F0302020204030204"/>
                <a:cs typeface="Segoe UI" pitchFamily="34" charset="0"/>
                <a:hlinkClick r:id="rId3"/>
              </a:rPr>
              <a:t>Capacity Planner tool</a:t>
            </a:r>
            <a:r>
              <a:rPr lang="en-US" sz="1800" dirty="0">
                <a:solidFill>
                  <a:schemeClr val="tx1"/>
                </a:solidFill>
                <a:latin typeface="Calibri Light" panose="020F0302020204030204"/>
                <a:cs typeface="Segoe UI" pitchFamily="34" charset="0"/>
              </a:rPr>
              <a:t>.  </a:t>
            </a:r>
            <a:endParaRPr lang="en-US" sz="1800" dirty="0">
              <a:solidFill>
                <a:srgbClr val="FF0000"/>
              </a:solidFill>
              <a:latin typeface="Calibri Light" panose="020F0302020204030204"/>
              <a:cs typeface="Segoe UI" pitchFamily="34" charset="0"/>
            </a:endParaRPr>
          </a:p>
          <a:p>
            <a:r>
              <a:rPr lang="en-US" sz="3200" b="1" dirty="0"/>
              <a:t>What are the limits for ASR?</a:t>
            </a:r>
          </a:p>
          <a:p>
            <a:pPr lvl="1"/>
            <a:r>
              <a:rPr lang="en-US" sz="1800" dirty="0">
                <a:solidFill>
                  <a:schemeClr val="tx1"/>
                </a:solidFill>
                <a:latin typeface="Calibri Light" panose="020F0302020204030204"/>
                <a:cs typeface="Segoe UI" pitchFamily="34" charset="0"/>
              </a:rPr>
              <a:t>As a customer you can protect hundreds/thousands of VMs for DR to Azure. However within a recovery plan we support a maximum of 50 VMs. As customers use Recovery plans for Applications and have different recovery plans for different applications. </a:t>
            </a:r>
          </a:p>
          <a:p>
            <a:pPr lvl="1"/>
            <a:r>
              <a:rPr lang="en-US" sz="1800" dirty="0">
                <a:solidFill>
                  <a:schemeClr val="tx1"/>
                </a:solidFill>
                <a:latin typeface="Calibri Light" panose="020F0302020204030204"/>
                <a:cs typeface="Segoe UI" pitchFamily="34" charset="0"/>
              </a:rPr>
              <a:t>Each Azure subscription comes with a set of limits on cores etc. Use TFOs to validate if you need to increase the default values.</a:t>
            </a:r>
          </a:p>
        </p:txBody>
      </p:sp>
      <p:sp>
        <p:nvSpPr>
          <p:cNvPr id="17" name="Title 16"/>
          <p:cNvSpPr>
            <a:spLocks noGrp="1"/>
          </p:cNvSpPr>
          <p:nvPr>
            <p:ph type="title"/>
          </p:nvPr>
        </p:nvSpPr>
        <p:spPr>
          <a:xfrm>
            <a:off x="274639" y="144462"/>
            <a:ext cx="11889564" cy="917575"/>
          </a:xfrm>
        </p:spPr>
        <p:txBody>
          <a:bodyPr/>
          <a:lstStyle/>
          <a:p>
            <a:r>
              <a:rPr lang="en-US" dirty="0"/>
              <a:t>On Prem to Azure DR - FAQs</a:t>
            </a:r>
          </a:p>
        </p:txBody>
      </p:sp>
    </p:spTree>
    <p:extLst>
      <p:ext uri="{BB962C8B-B14F-4D97-AF65-F5344CB8AC3E}">
        <p14:creationId xmlns:p14="http://schemas.microsoft.com/office/powerpoint/2010/main" val="375779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342238" y="217124"/>
            <a:ext cx="11372824" cy="887286"/>
          </a:xfrm>
        </p:spPr>
        <p:txBody>
          <a:bodyPr/>
          <a:lstStyle/>
          <a:p>
            <a:r>
              <a:rPr lang="en-US" sz="3199" dirty="0"/>
              <a:t>Azure </a:t>
            </a:r>
            <a:r>
              <a:rPr lang="en-US" sz="3599" dirty="0"/>
              <a:t>Site</a:t>
            </a:r>
            <a:r>
              <a:rPr lang="en-US" sz="3199" dirty="0"/>
              <a:t> Recovery: The Complete Disaster Recovery Solution</a:t>
            </a:r>
          </a:p>
        </p:txBody>
      </p:sp>
      <p:sp>
        <p:nvSpPr>
          <p:cNvPr id="18" name="TextBox 17"/>
          <p:cNvSpPr txBox="1"/>
          <p:nvPr/>
        </p:nvSpPr>
        <p:spPr>
          <a:xfrm>
            <a:off x="6539678" y="2843806"/>
            <a:ext cx="846135" cy="1142700"/>
          </a:xfrm>
          <a:prstGeom prst="rect">
            <a:avLst/>
          </a:prstGeom>
          <a:noFill/>
        </p:spPr>
        <p:txBody>
          <a:bodyPr wrap="square" lIns="182853" tIns="146282" rIns="182853" bIns="146282" rtlCol="0">
            <a:spAutoFit/>
          </a:bodyPr>
          <a:lstStyle/>
          <a:p>
            <a:pPr defTabSz="932597">
              <a:lnSpc>
                <a:spcPct val="90000"/>
              </a:lnSpc>
              <a:spcAft>
                <a:spcPts val="599"/>
              </a:spcAft>
            </a:pPr>
            <a:r>
              <a:rPr lang="en-US" sz="5998" dirty="0">
                <a:solidFill>
                  <a:srgbClr val="FFFFFF"/>
                </a:solidFill>
              </a:rPr>
              <a:t>+</a:t>
            </a:r>
          </a:p>
        </p:txBody>
      </p:sp>
      <p:grpSp>
        <p:nvGrpSpPr>
          <p:cNvPr id="9" name="Group 8"/>
          <p:cNvGrpSpPr/>
          <p:nvPr/>
        </p:nvGrpSpPr>
        <p:grpSpPr>
          <a:xfrm>
            <a:off x="959800" y="3130822"/>
            <a:ext cx="10569663" cy="770193"/>
            <a:chOff x="959053" y="2907196"/>
            <a:chExt cx="10571162" cy="770303"/>
          </a:xfrm>
        </p:grpSpPr>
        <p:sp>
          <p:nvSpPr>
            <p:cNvPr id="14" name="Rectangle 13"/>
            <p:cNvSpPr/>
            <p:nvPr/>
          </p:nvSpPr>
          <p:spPr bwMode="auto">
            <a:xfrm>
              <a:off x="3703637" y="2907196"/>
              <a:ext cx="7826578" cy="754595"/>
            </a:xfrm>
            <a:prstGeom prst="rect">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endParaRPr lang="en-US" sz="2000" dirty="0">
                <a:solidFill>
                  <a:srgbClr val="FFFFFF"/>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862" y="3085991"/>
              <a:ext cx="449071" cy="466725"/>
            </a:xfrm>
            <a:prstGeom prst="rect">
              <a:avLst/>
            </a:prstGeom>
          </p:spPr>
        </p:pic>
        <p:sp>
          <p:nvSpPr>
            <p:cNvPr id="16" name="TextBox 15"/>
            <p:cNvSpPr txBox="1"/>
            <p:nvPr/>
          </p:nvSpPr>
          <p:spPr>
            <a:xfrm>
              <a:off x="4881202" y="2982567"/>
              <a:ext cx="2359951" cy="634528"/>
            </a:xfrm>
            <a:prstGeom prst="rect">
              <a:avLst/>
            </a:prstGeom>
            <a:noFill/>
          </p:spPr>
          <p:txBody>
            <a:bodyPr wrap="square" lIns="182853" tIns="146282" rIns="182853" bIns="146282" rtlCol="0">
              <a:spAutoFit/>
            </a:bodyPr>
            <a:lstStyle/>
            <a:p>
              <a:pPr defTabSz="932597">
                <a:lnSpc>
                  <a:spcPct val="90000"/>
                </a:lnSpc>
                <a:spcAft>
                  <a:spcPts val="599"/>
                </a:spcAft>
              </a:pPr>
              <a:r>
                <a:rPr lang="en-US" sz="2400" dirty="0">
                  <a:solidFill>
                    <a:srgbClr val="FFFFFF"/>
                  </a:solidFill>
                </a:rPr>
                <a:t>Windows</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1644" y="3001608"/>
              <a:ext cx="637471" cy="635489"/>
            </a:xfrm>
            <a:prstGeom prst="rect">
              <a:avLst/>
            </a:prstGeom>
          </p:spPr>
        </p:pic>
        <p:sp>
          <p:nvSpPr>
            <p:cNvPr id="20" name="TextBox 19"/>
            <p:cNvSpPr txBox="1"/>
            <p:nvPr/>
          </p:nvSpPr>
          <p:spPr>
            <a:xfrm>
              <a:off x="8286395" y="2975586"/>
              <a:ext cx="2140254" cy="634528"/>
            </a:xfrm>
            <a:prstGeom prst="rect">
              <a:avLst/>
            </a:prstGeom>
            <a:noFill/>
          </p:spPr>
          <p:txBody>
            <a:bodyPr wrap="square" lIns="182853" tIns="146282" rIns="182853" bIns="146282" rtlCol="0">
              <a:spAutoFit/>
            </a:bodyPr>
            <a:lstStyle/>
            <a:p>
              <a:pPr defTabSz="932597">
                <a:lnSpc>
                  <a:spcPct val="90000"/>
                </a:lnSpc>
                <a:spcAft>
                  <a:spcPts val="599"/>
                </a:spcAft>
              </a:pPr>
              <a:r>
                <a:rPr lang="en-US" sz="2400" dirty="0">
                  <a:solidFill>
                    <a:srgbClr val="FFFFFF"/>
                  </a:solidFill>
                </a:rPr>
                <a:t>Linux</a:t>
              </a:r>
            </a:p>
          </p:txBody>
        </p:sp>
        <p:sp>
          <p:nvSpPr>
            <p:cNvPr id="29" name="Rectangle 28"/>
            <p:cNvSpPr/>
            <p:nvPr/>
          </p:nvSpPr>
          <p:spPr bwMode="auto">
            <a:xfrm>
              <a:off x="959053" y="2915498"/>
              <a:ext cx="1987379" cy="762001"/>
            </a:xfrm>
            <a:prstGeom prst="rect">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Any OS</a:t>
              </a:r>
            </a:p>
          </p:txBody>
        </p:sp>
        <p:sp>
          <p:nvSpPr>
            <p:cNvPr id="30" name="Right Arrow 29"/>
            <p:cNvSpPr/>
            <p:nvPr/>
          </p:nvSpPr>
          <p:spPr bwMode="auto">
            <a:xfrm>
              <a:off x="3090470" y="3158506"/>
              <a:ext cx="389802" cy="275984"/>
            </a:xfrm>
            <a:prstGeom prst="rightArrow">
              <a:avLst/>
            </a:prstGeom>
            <a:solidFill>
              <a:schemeClr val="bg1">
                <a:lumMod val="8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2" tIns="45711" rIns="91422" bIns="45711" numCol="1" rtlCol="0" anchor="ctr" anchorCtr="0" compatLnSpc="1">
              <a:prstTxWarp prst="textNoShape">
                <a:avLst/>
              </a:prstTxWarp>
            </a:bodyPr>
            <a:lstStyle/>
            <a:p>
              <a:pPr algn="ctr" defTabSz="913874" fontAlgn="base">
                <a:spcBef>
                  <a:spcPct val="0"/>
                </a:spcBef>
                <a:spcAft>
                  <a:spcPct val="0"/>
                </a:spcAft>
              </a:pPr>
              <a:endParaRPr lang="en-US" sz="2199" dirty="0">
                <a:gradFill>
                  <a:gsLst>
                    <a:gs pos="0">
                      <a:srgbClr val="FFFFFF"/>
                    </a:gs>
                    <a:gs pos="100000">
                      <a:srgbClr val="FFFFFF"/>
                    </a:gs>
                  </a:gsLst>
                  <a:lin ang="5400000" scaled="0"/>
                </a:gradFill>
              </a:endParaRPr>
            </a:p>
          </p:txBody>
        </p:sp>
      </p:grpSp>
      <p:grpSp>
        <p:nvGrpSpPr>
          <p:cNvPr id="5" name="Group 4"/>
          <p:cNvGrpSpPr/>
          <p:nvPr/>
        </p:nvGrpSpPr>
        <p:grpSpPr>
          <a:xfrm>
            <a:off x="960653" y="4070130"/>
            <a:ext cx="10568809" cy="761894"/>
            <a:chOff x="959907" y="3847724"/>
            <a:chExt cx="10570308" cy="762002"/>
          </a:xfrm>
        </p:grpSpPr>
        <p:sp>
          <p:nvSpPr>
            <p:cNvPr id="31" name="Rectangle 30"/>
            <p:cNvSpPr/>
            <p:nvPr/>
          </p:nvSpPr>
          <p:spPr bwMode="auto">
            <a:xfrm>
              <a:off x="959907" y="3847725"/>
              <a:ext cx="1981200" cy="762001"/>
            </a:xfrm>
            <a:prstGeom prst="rect">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App Aware</a:t>
              </a:r>
            </a:p>
          </p:txBody>
        </p:sp>
        <p:sp>
          <p:nvSpPr>
            <p:cNvPr id="33" name="Right Arrow 32"/>
            <p:cNvSpPr/>
            <p:nvPr/>
          </p:nvSpPr>
          <p:spPr bwMode="auto">
            <a:xfrm>
              <a:off x="3075775" y="4072141"/>
              <a:ext cx="388590" cy="275984"/>
            </a:xfrm>
            <a:prstGeom prst="rightArrow">
              <a:avLst/>
            </a:prstGeom>
            <a:solidFill>
              <a:schemeClr val="bg1">
                <a:lumMod val="8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2" tIns="45711" rIns="91422" bIns="45711" numCol="1" rtlCol="0" anchor="ctr" anchorCtr="0" compatLnSpc="1">
              <a:prstTxWarp prst="textNoShape">
                <a:avLst/>
              </a:prstTxWarp>
            </a:bodyPr>
            <a:lstStyle/>
            <a:p>
              <a:pPr algn="ctr" defTabSz="91387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34" name="Rectangle 33"/>
            <p:cNvSpPr/>
            <p:nvPr/>
          </p:nvSpPr>
          <p:spPr bwMode="auto">
            <a:xfrm>
              <a:off x="3701121" y="3847724"/>
              <a:ext cx="7829094" cy="762001"/>
            </a:xfrm>
            <a:prstGeom prst="rect">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SharePoint | SQL Server | Exchange | SAP | Oracle | and more..</a:t>
              </a:r>
            </a:p>
          </p:txBody>
        </p:sp>
      </p:grpSp>
      <p:grpSp>
        <p:nvGrpSpPr>
          <p:cNvPr id="4" name="Group 3"/>
          <p:cNvGrpSpPr/>
          <p:nvPr/>
        </p:nvGrpSpPr>
        <p:grpSpPr>
          <a:xfrm>
            <a:off x="959799" y="5001139"/>
            <a:ext cx="10572180" cy="765809"/>
            <a:chOff x="959052" y="4758208"/>
            <a:chExt cx="10573679" cy="765917"/>
          </a:xfrm>
        </p:grpSpPr>
        <p:sp>
          <p:nvSpPr>
            <p:cNvPr id="35" name="Rectangle 34"/>
            <p:cNvSpPr/>
            <p:nvPr/>
          </p:nvSpPr>
          <p:spPr bwMode="auto">
            <a:xfrm>
              <a:off x="959052" y="4762124"/>
              <a:ext cx="1981200" cy="762001"/>
            </a:xfrm>
            <a:prstGeom prst="rect">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Cloud On-Ramp</a:t>
              </a:r>
            </a:p>
          </p:txBody>
        </p:sp>
        <p:sp>
          <p:nvSpPr>
            <p:cNvPr id="36" name="Right Arrow 35"/>
            <p:cNvSpPr/>
            <p:nvPr/>
          </p:nvSpPr>
          <p:spPr bwMode="auto">
            <a:xfrm>
              <a:off x="3075775" y="5005130"/>
              <a:ext cx="388590" cy="275984"/>
            </a:xfrm>
            <a:prstGeom prst="rightArrow">
              <a:avLst/>
            </a:prstGeom>
            <a:solidFill>
              <a:schemeClr val="bg1">
                <a:lumMod val="8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2" tIns="45711" rIns="91422" bIns="45711" numCol="1" rtlCol="0" anchor="ctr" anchorCtr="0" compatLnSpc="1">
              <a:prstTxWarp prst="textNoShape">
                <a:avLst/>
              </a:prstTxWarp>
            </a:bodyPr>
            <a:lstStyle/>
            <a:p>
              <a:pPr algn="ctr" defTabSz="91387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37" name="Rectangle 36"/>
            <p:cNvSpPr/>
            <p:nvPr/>
          </p:nvSpPr>
          <p:spPr bwMode="auto">
            <a:xfrm>
              <a:off x="3703637" y="4758208"/>
              <a:ext cx="7829094" cy="762001"/>
            </a:xfrm>
            <a:prstGeom prst="rect">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Disaster Recovery | Migration| Dev/Test</a:t>
              </a:r>
            </a:p>
          </p:txBody>
        </p:sp>
      </p:grpSp>
      <p:grpSp>
        <p:nvGrpSpPr>
          <p:cNvPr id="2" name="Group 1"/>
          <p:cNvGrpSpPr/>
          <p:nvPr/>
        </p:nvGrpSpPr>
        <p:grpSpPr>
          <a:xfrm>
            <a:off x="959798" y="5936061"/>
            <a:ext cx="10569664" cy="774494"/>
            <a:chOff x="959052" y="5813954"/>
            <a:chExt cx="10571163" cy="774604"/>
          </a:xfrm>
        </p:grpSpPr>
        <p:sp>
          <p:nvSpPr>
            <p:cNvPr id="38" name="Rectangle 37"/>
            <p:cNvSpPr/>
            <p:nvPr/>
          </p:nvSpPr>
          <p:spPr bwMode="auto">
            <a:xfrm>
              <a:off x="959052" y="5813954"/>
              <a:ext cx="1981200" cy="762001"/>
            </a:xfrm>
            <a:prstGeom prst="rect">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Power of Azure</a:t>
              </a:r>
            </a:p>
          </p:txBody>
        </p:sp>
        <p:sp>
          <p:nvSpPr>
            <p:cNvPr id="39" name="Right Arrow 38"/>
            <p:cNvSpPr/>
            <p:nvPr/>
          </p:nvSpPr>
          <p:spPr bwMode="auto">
            <a:xfrm>
              <a:off x="3075775" y="6052728"/>
              <a:ext cx="388590" cy="275984"/>
            </a:xfrm>
            <a:prstGeom prst="rightArrow">
              <a:avLst/>
            </a:prstGeom>
            <a:solidFill>
              <a:schemeClr val="bg1">
                <a:lumMod val="8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2" tIns="45711" rIns="91422" bIns="45711" numCol="1" rtlCol="0" anchor="ctr" anchorCtr="0" compatLnSpc="1">
              <a:prstTxWarp prst="textNoShape">
                <a:avLst/>
              </a:prstTxWarp>
            </a:bodyPr>
            <a:lstStyle/>
            <a:p>
              <a:pPr algn="ctr" defTabSz="91387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40" name="Rectangle 39"/>
            <p:cNvSpPr/>
            <p:nvPr/>
          </p:nvSpPr>
          <p:spPr bwMode="auto">
            <a:xfrm>
              <a:off x="3701121" y="5826557"/>
              <a:ext cx="7829094" cy="762001"/>
            </a:xfrm>
            <a:prstGeom prst="rect">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Hyper-Scale| Enterprise Grade | Hybrid | Agile</a:t>
              </a:r>
            </a:p>
          </p:txBody>
        </p:sp>
      </p:grpSp>
      <p:grpSp>
        <p:nvGrpSpPr>
          <p:cNvPr id="10" name="Group 9"/>
          <p:cNvGrpSpPr/>
          <p:nvPr/>
        </p:nvGrpSpPr>
        <p:grpSpPr>
          <a:xfrm>
            <a:off x="960653" y="2196049"/>
            <a:ext cx="10568809" cy="765659"/>
            <a:chOff x="959907" y="2015158"/>
            <a:chExt cx="10570308" cy="765767"/>
          </a:xfrm>
        </p:grpSpPr>
        <p:sp>
          <p:nvSpPr>
            <p:cNvPr id="7" name="Rectangle 6"/>
            <p:cNvSpPr/>
            <p:nvPr/>
          </p:nvSpPr>
          <p:spPr bwMode="auto">
            <a:xfrm>
              <a:off x="959907" y="2018924"/>
              <a:ext cx="1981200" cy="762001"/>
            </a:xfrm>
            <a:prstGeom prst="rect">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endParaRPr lang="en-US" sz="2000" dirty="0">
                <a:solidFill>
                  <a:srgbClr val="FFFFFF"/>
                </a:solidFill>
              </a:endParaRPr>
            </a:p>
          </p:txBody>
        </p:sp>
        <p:sp>
          <p:nvSpPr>
            <p:cNvPr id="8" name="Rectangle 7"/>
            <p:cNvSpPr/>
            <p:nvPr/>
          </p:nvSpPr>
          <p:spPr bwMode="auto">
            <a:xfrm>
              <a:off x="3703638" y="2015158"/>
              <a:ext cx="3406700" cy="762001"/>
            </a:xfrm>
            <a:prstGeom prst="rect">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VMWARE, HYPER-V, Physical, AWS*</a:t>
              </a:r>
            </a:p>
          </p:txBody>
        </p:sp>
        <p:sp>
          <p:nvSpPr>
            <p:cNvPr id="13" name="TextBox 12"/>
            <p:cNvSpPr txBox="1"/>
            <p:nvPr/>
          </p:nvSpPr>
          <p:spPr>
            <a:xfrm>
              <a:off x="1169414" y="2102260"/>
              <a:ext cx="1549438" cy="572501"/>
            </a:xfrm>
            <a:prstGeom prst="rect">
              <a:avLst/>
            </a:prstGeom>
            <a:solidFill>
              <a:srgbClr val="0070C0"/>
            </a:solidFill>
          </p:spPr>
          <p:txBody>
            <a:bodyPr wrap="square" lIns="182853" tIns="146282" rIns="182853" bIns="146282" rtlCol="0">
              <a:spAutoFit/>
            </a:bodyPr>
            <a:lstStyle/>
            <a:p>
              <a:pPr defTabSz="932597">
                <a:lnSpc>
                  <a:spcPct val="90000"/>
                </a:lnSpc>
                <a:spcAft>
                  <a:spcPts val="599"/>
                </a:spcAft>
              </a:pPr>
              <a:r>
                <a:rPr lang="en-US" sz="2000" dirty="0">
                  <a:solidFill>
                    <a:srgbClr val="FFFFFF"/>
                  </a:solidFill>
                </a:rPr>
                <a:t>Any Cloud</a:t>
              </a:r>
            </a:p>
          </p:txBody>
        </p:sp>
        <p:sp>
          <p:nvSpPr>
            <p:cNvPr id="25" name="Rectangle 24"/>
            <p:cNvSpPr/>
            <p:nvPr/>
          </p:nvSpPr>
          <p:spPr bwMode="auto">
            <a:xfrm>
              <a:off x="7110337" y="2018924"/>
              <a:ext cx="1605545" cy="762001"/>
            </a:xfrm>
            <a:prstGeom prst="rect">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DR to Azure</a:t>
              </a:r>
            </a:p>
          </p:txBody>
        </p:sp>
        <p:sp>
          <p:nvSpPr>
            <p:cNvPr id="27" name="Rectangle 26"/>
            <p:cNvSpPr/>
            <p:nvPr/>
          </p:nvSpPr>
          <p:spPr bwMode="auto">
            <a:xfrm>
              <a:off x="8715881" y="2018924"/>
              <a:ext cx="2814334" cy="762001"/>
            </a:xfrm>
            <a:prstGeom prst="rect">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DR to Alternate Site</a:t>
              </a:r>
            </a:p>
          </p:txBody>
        </p:sp>
        <p:sp>
          <p:nvSpPr>
            <p:cNvPr id="28" name="Right Arrow 27"/>
            <p:cNvSpPr/>
            <p:nvPr/>
          </p:nvSpPr>
          <p:spPr bwMode="auto">
            <a:xfrm>
              <a:off x="3068757" y="2276340"/>
              <a:ext cx="388590" cy="275984"/>
            </a:xfrm>
            <a:prstGeom prst="rightArrow">
              <a:avLst/>
            </a:prstGeom>
            <a:solidFill>
              <a:schemeClr val="bg1">
                <a:lumMod val="8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2" tIns="45711" rIns="91422" bIns="45711" numCol="1" rtlCol="0" anchor="ctr" anchorCtr="0" compatLnSpc="1">
              <a:prstTxWarp prst="textNoShape">
                <a:avLst/>
              </a:prstTxWarp>
            </a:bodyPr>
            <a:lstStyle/>
            <a:p>
              <a:pPr algn="ctr" defTabSz="913874" fontAlgn="base">
                <a:spcBef>
                  <a:spcPct val="0"/>
                </a:spcBef>
                <a:spcAft>
                  <a:spcPct val="0"/>
                </a:spcAft>
              </a:pPr>
              <a:endParaRPr lang="en-US" sz="2199" dirty="0">
                <a:gradFill>
                  <a:gsLst>
                    <a:gs pos="0">
                      <a:srgbClr val="FFFFFF"/>
                    </a:gs>
                    <a:gs pos="100000">
                      <a:srgbClr val="FFFFFF"/>
                    </a:gs>
                  </a:gsLst>
                  <a:lin ang="5400000" scaled="0"/>
                </a:gradFill>
              </a:endParaRPr>
            </a:p>
          </p:txBody>
        </p:sp>
        <p:cxnSp>
          <p:nvCxnSpPr>
            <p:cNvPr id="3" name="Straight Connector 2"/>
            <p:cNvCxnSpPr/>
            <p:nvPr/>
          </p:nvCxnSpPr>
          <p:spPr>
            <a:xfrm>
              <a:off x="7110336" y="2018923"/>
              <a:ext cx="0" cy="758236"/>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647983" y="2022689"/>
              <a:ext cx="0" cy="758236"/>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a:off x="883" y="1045637"/>
            <a:ext cx="12434713" cy="1"/>
          </a:xfrm>
          <a:prstGeom prst="line">
            <a:avLst/>
          </a:prstGeom>
          <a:ln>
            <a:solidFill>
              <a:schemeClr val="bg1">
                <a:lumMod val="50000"/>
                <a:alpha val="18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65977" y="1261274"/>
            <a:ext cx="10563485" cy="765659"/>
            <a:chOff x="965232" y="1138505"/>
            <a:chExt cx="10564983" cy="765767"/>
          </a:xfrm>
        </p:grpSpPr>
        <p:sp>
          <p:nvSpPr>
            <p:cNvPr id="32" name="Rectangle 31"/>
            <p:cNvSpPr/>
            <p:nvPr/>
          </p:nvSpPr>
          <p:spPr bwMode="auto">
            <a:xfrm>
              <a:off x="965232" y="1142271"/>
              <a:ext cx="1981200" cy="762001"/>
            </a:xfrm>
            <a:prstGeom prst="rect">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endParaRPr lang="en-US" sz="2000" dirty="0">
                <a:solidFill>
                  <a:srgbClr val="FFFFFF"/>
                </a:solidFill>
              </a:endParaRPr>
            </a:p>
          </p:txBody>
        </p:sp>
        <p:sp>
          <p:nvSpPr>
            <p:cNvPr id="43" name="Rectangle 42"/>
            <p:cNvSpPr/>
            <p:nvPr/>
          </p:nvSpPr>
          <p:spPr bwMode="auto">
            <a:xfrm>
              <a:off x="3708963" y="1138505"/>
              <a:ext cx="7821252" cy="762001"/>
            </a:xfrm>
            <a:prstGeom prst="rect">
              <a:avLst/>
            </a:prstGeom>
            <a:solidFill>
              <a:schemeClr val="bg1">
                <a:lumMod val="5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243" fontAlgn="base">
                <a:spcBef>
                  <a:spcPct val="0"/>
                </a:spcBef>
                <a:spcAft>
                  <a:spcPct val="0"/>
                </a:spcAft>
              </a:pPr>
              <a:r>
                <a:rPr lang="en-US" sz="2000" dirty="0">
                  <a:solidFill>
                    <a:srgbClr val="FFFFFF"/>
                  </a:solidFill>
                </a:rPr>
                <a:t>Part of a Broader Cost Effective Management Story</a:t>
              </a:r>
            </a:p>
          </p:txBody>
        </p:sp>
        <p:sp>
          <p:nvSpPr>
            <p:cNvPr id="44" name="TextBox 43"/>
            <p:cNvSpPr txBox="1"/>
            <p:nvPr/>
          </p:nvSpPr>
          <p:spPr>
            <a:xfrm>
              <a:off x="1036637" y="1225607"/>
              <a:ext cx="1862559" cy="572462"/>
            </a:xfrm>
            <a:prstGeom prst="rect">
              <a:avLst/>
            </a:prstGeom>
            <a:solidFill>
              <a:srgbClr val="0070C0"/>
            </a:solidFill>
          </p:spPr>
          <p:txBody>
            <a:bodyPr wrap="square" lIns="182853" tIns="146282" rIns="182853" bIns="146282" rtlCol="0">
              <a:spAutoFit/>
            </a:bodyPr>
            <a:lstStyle/>
            <a:p>
              <a:pPr algn="ctr" defTabSz="932597">
                <a:lnSpc>
                  <a:spcPct val="90000"/>
                </a:lnSpc>
                <a:spcAft>
                  <a:spcPts val="599"/>
                </a:spcAft>
              </a:pPr>
              <a:r>
                <a:rPr lang="en-US" sz="2000" dirty="0">
                  <a:solidFill>
                    <a:srgbClr val="FFFFFF"/>
                  </a:solidFill>
                </a:rPr>
                <a:t>OMS</a:t>
              </a:r>
            </a:p>
          </p:txBody>
        </p:sp>
        <p:sp>
          <p:nvSpPr>
            <p:cNvPr id="47" name="Right Arrow 46"/>
            <p:cNvSpPr/>
            <p:nvPr/>
          </p:nvSpPr>
          <p:spPr bwMode="auto">
            <a:xfrm>
              <a:off x="3074082" y="1399687"/>
              <a:ext cx="388590" cy="275984"/>
            </a:xfrm>
            <a:prstGeom prst="rightArrow">
              <a:avLst/>
            </a:prstGeom>
            <a:solidFill>
              <a:schemeClr val="bg1">
                <a:lumMod val="8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2" tIns="45711" rIns="91422" bIns="45711" numCol="1" rtlCol="0" anchor="ctr" anchorCtr="0" compatLnSpc="1">
              <a:prstTxWarp prst="textNoShape">
                <a:avLst/>
              </a:prstTxWarp>
            </a:bodyPr>
            <a:lstStyle/>
            <a:p>
              <a:pPr algn="ctr" defTabSz="913874" fontAlgn="base">
                <a:spcBef>
                  <a:spcPct val="0"/>
                </a:spcBef>
                <a:spcAft>
                  <a:spcPct val="0"/>
                </a:spcAft>
              </a:pPr>
              <a:endParaRPr lang="en-US" sz="2199"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317239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66" y="-2982"/>
            <a:ext cx="11542050" cy="1052549"/>
          </a:xfrm>
        </p:spPr>
        <p:txBody>
          <a:bodyPr/>
          <a:lstStyle/>
          <a:p>
            <a:r>
              <a:rPr lang="en-US" sz="3998" dirty="0">
                <a:solidFill>
                  <a:schemeClr val="tx1"/>
                </a:solidFill>
              </a:rPr>
              <a:t>Why Business Continuity/DR?</a:t>
            </a:r>
          </a:p>
        </p:txBody>
      </p:sp>
      <p:sp>
        <p:nvSpPr>
          <p:cNvPr id="72" name="TextBox 71"/>
          <p:cNvSpPr txBox="1"/>
          <p:nvPr/>
        </p:nvSpPr>
        <p:spPr>
          <a:xfrm>
            <a:off x="1030581" y="5857761"/>
            <a:ext cx="8837488" cy="523220"/>
          </a:xfrm>
          <a:prstGeom prst="rect">
            <a:avLst/>
          </a:prstGeom>
          <a:noFill/>
        </p:spPr>
        <p:txBody>
          <a:bodyPr wrap="square">
            <a:spAutoFit/>
          </a:bodyPr>
          <a:lstStyle/>
          <a:p>
            <a:pPr algn="ctr">
              <a:defRPr/>
            </a:pPr>
            <a:r>
              <a:rPr lang="en-US" sz="2800" b="1" i="1" kern="0" dirty="0">
                <a:solidFill>
                  <a:srgbClr val="EB3C00"/>
                </a:solidFill>
                <a:latin typeface="Segoe UI Light"/>
              </a:rPr>
              <a:t>Downtime = Loss of business to competition or closure</a:t>
            </a:r>
          </a:p>
        </p:txBody>
      </p:sp>
      <p:sp>
        <p:nvSpPr>
          <p:cNvPr id="26" name="AutoShape 257"/>
          <p:cNvSpPr>
            <a:spLocks noChangeAspect="1" noChangeArrowheads="1" noTextEdit="1"/>
          </p:cNvSpPr>
          <p:nvPr/>
        </p:nvSpPr>
        <p:spPr bwMode="auto">
          <a:xfrm>
            <a:off x="10466860" y="4233775"/>
            <a:ext cx="1018719" cy="3527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grpSp>
        <p:nvGrpSpPr>
          <p:cNvPr id="25" name="Group 24"/>
          <p:cNvGrpSpPr/>
          <p:nvPr/>
        </p:nvGrpSpPr>
        <p:grpSpPr>
          <a:xfrm>
            <a:off x="10643133" y="5585237"/>
            <a:ext cx="1449257" cy="1142415"/>
            <a:chOff x="10533703" y="5493925"/>
            <a:chExt cx="1559519" cy="1234184"/>
          </a:xfrm>
        </p:grpSpPr>
        <p:sp>
          <p:nvSpPr>
            <p:cNvPr id="27" name="Rectangle 260"/>
            <p:cNvSpPr>
              <a:spLocks noChangeArrowheads="1"/>
            </p:cNvSpPr>
            <p:nvPr/>
          </p:nvSpPr>
          <p:spPr bwMode="auto">
            <a:xfrm>
              <a:off x="11648276" y="5935343"/>
              <a:ext cx="339064" cy="339064"/>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28" name="Rectangle 261"/>
            <p:cNvSpPr>
              <a:spLocks noChangeArrowheads="1"/>
            </p:cNvSpPr>
            <p:nvPr/>
          </p:nvSpPr>
          <p:spPr bwMode="auto">
            <a:xfrm>
              <a:off x="11327037" y="5860363"/>
              <a:ext cx="340735" cy="339064"/>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grpSp>
          <p:nvGrpSpPr>
            <p:cNvPr id="3" name="Group 2"/>
            <p:cNvGrpSpPr/>
            <p:nvPr/>
          </p:nvGrpSpPr>
          <p:grpSpPr>
            <a:xfrm>
              <a:off x="11501947" y="5493925"/>
              <a:ext cx="591275" cy="591275"/>
              <a:chOff x="938975" y="5934559"/>
              <a:chExt cx="591359" cy="591359"/>
            </a:xfrm>
          </p:grpSpPr>
          <p:sp>
            <p:nvSpPr>
              <p:cNvPr id="30" name="Rectangle 263"/>
              <p:cNvSpPr>
                <a:spLocks noChangeArrowheads="1"/>
              </p:cNvSpPr>
              <p:nvPr/>
            </p:nvSpPr>
            <p:spPr bwMode="auto">
              <a:xfrm>
                <a:off x="938975" y="5934559"/>
                <a:ext cx="591359" cy="591359"/>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31" name="Freeform 264"/>
              <p:cNvSpPr>
                <a:spLocks/>
              </p:cNvSpPr>
              <p:nvPr/>
            </p:nvSpPr>
            <p:spPr bwMode="auto">
              <a:xfrm>
                <a:off x="1043521" y="6041471"/>
                <a:ext cx="41763" cy="98560"/>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32" name="Freeform 265"/>
              <p:cNvSpPr>
                <a:spLocks noEditPoints="1"/>
              </p:cNvSpPr>
              <p:nvPr/>
            </p:nvSpPr>
            <p:spPr bwMode="auto">
              <a:xfrm>
                <a:off x="1120364" y="6041471"/>
                <a:ext cx="68491" cy="98560"/>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33" name="Freeform 266"/>
              <p:cNvSpPr>
                <a:spLocks/>
              </p:cNvSpPr>
              <p:nvPr/>
            </p:nvSpPr>
            <p:spPr bwMode="auto">
              <a:xfrm>
                <a:off x="1208901" y="6041471"/>
                <a:ext cx="41763" cy="98560"/>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34" name="Freeform 267"/>
              <p:cNvSpPr>
                <a:spLocks noEditPoints="1"/>
              </p:cNvSpPr>
              <p:nvPr/>
            </p:nvSpPr>
            <p:spPr bwMode="auto">
              <a:xfrm>
                <a:off x="1033498" y="6180123"/>
                <a:ext cx="68491" cy="10023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35" name="Freeform 268"/>
              <p:cNvSpPr>
                <a:spLocks/>
              </p:cNvSpPr>
              <p:nvPr/>
            </p:nvSpPr>
            <p:spPr bwMode="auto">
              <a:xfrm>
                <a:off x="1128716" y="6178453"/>
                <a:ext cx="41763" cy="985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36" name="Freeform 269"/>
              <p:cNvSpPr>
                <a:spLocks noEditPoints="1"/>
              </p:cNvSpPr>
              <p:nvPr/>
            </p:nvSpPr>
            <p:spPr bwMode="auto">
              <a:xfrm>
                <a:off x="1200548" y="6180123"/>
                <a:ext cx="68491" cy="10023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37" name="Freeform 270"/>
              <p:cNvSpPr>
                <a:spLocks noEditPoints="1"/>
              </p:cNvSpPr>
              <p:nvPr/>
            </p:nvSpPr>
            <p:spPr bwMode="auto">
              <a:xfrm>
                <a:off x="1033498" y="6317104"/>
                <a:ext cx="68491" cy="10357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38" name="Freeform 271"/>
              <p:cNvSpPr>
                <a:spLocks noEditPoints="1"/>
              </p:cNvSpPr>
              <p:nvPr/>
            </p:nvSpPr>
            <p:spPr bwMode="auto">
              <a:xfrm>
                <a:off x="1120364" y="6317104"/>
                <a:ext cx="68491" cy="10357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39" name="Freeform 272"/>
              <p:cNvSpPr>
                <a:spLocks/>
              </p:cNvSpPr>
              <p:nvPr/>
            </p:nvSpPr>
            <p:spPr bwMode="auto">
              <a:xfrm>
                <a:off x="1208901" y="6317104"/>
                <a:ext cx="41763" cy="10023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40" name="Freeform 273"/>
              <p:cNvSpPr>
                <a:spLocks/>
              </p:cNvSpPr>
              <p:nvPr/>
            </p:nvSpPr>
            <p:spPr bwMode="auto">
              <a:xfrm>
                <a:off x="1377622" y="6041471"/>
                <a:ext cx="41763" cy="98560"/>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41" name="Freeform 274"/>
              <p:cNvSpPr>
                <a:spLocks noEditPoints="1"/>
              </p:cNvSpPr>
              <p:nvPr/>
            </p:nvSpPr>
            <p:spPr bwMode="auto">
              <a:xfrm>
                <a:off x="1367599" y="6180123"/>
                <a:ext cx="71832" cy="10023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42" name="Freeform 275"/>
              <p:cNvSpPr>
                <a:spLocks noEditPoints="1"/>
              </p:cNvSpPr>
              <p:nvPr/>
            </p:nvSpPr>
            <p:spPr bwMode="auto">
              <a:xfrm>
                <a:off x="1367599" y="6317104"/>
                <a:ext cx="71832" cy="10357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43" name="Freeform 276"/>
              <p:cNvSpPr>
                <a:spLocks noEditPoints="1"/>
              </p:cNvSpPr>
              <p:nvPr/>
            </p:nvSpPr>
            <p:spPr bwMode="auto">
              <a:xfrm>
                <a:off x="1282403" y="6041471"/>
                <a:ext cx="68491" cy="98560"/>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44" name="Freeform 277"/>
              <p:cNvSpPr>
                <a:spLocks/>
              </p:cNvSpPr>
              <p:nvPr/>
            </p:nvSpPr>
            <p:spPr bwMode="auto">
              <a:xfrm>
                <a:off x="1290755" y="6178453"/>
                <a:ext cx="43433" cy="985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45" name="Freeform 278"/>
              <p:cNvSpPr>
                <a:spLocks noEditPoints="1"/>
              </p:cNvSpPr>
              <p:nvPr/>
            </p:nvSpPr>
            <p:spPr bwMode="auto">
              <a:xfrm>
                <a:off x="1282403" y="6317104"/>
                <a:ext cx="68491" cy="10357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grpSp>
        <p:grpSp>
          <p:nvGrpSpPr>
            <p:cNvPr id="7" name="Group 6"/>
            <p:cNvGrpSpPr/>
            <p:nvPr/>
          </p:nvGrpSpPr>
          <p:grpSpPr>
            <a:xfrm>
              <a:off x="10533703" y="5663167"/>
              <a:ext cx="821771" cy="823443"/>
              <a:chOff x="8686931" y="6094301"/>
              <a:chExt cx="821888" cy="823559"/>
            </a:xfrm>
          </p:grpSpPr>
          <p:sp>
            <p:nvSpPr>
              <p:cNvPr id="46" name="Rectangle 279"/>
              <p:cNvSpPr>
                <a:spLocks noChangeArrowheads="1"/>
              </p:cNvSpPr>
              <p:nvPr/>
            </p:nvSpPr>
            <p:spPr bwMode="auto">
              <a:xfrm>
                <a:off x="8686931" y="6094301"/>
                <a:ext cx="821888" cy="823559"/>
              </a:xfrm>
              <a:prstGeom prst="rect">
                <a:avLst/>
              </a:prstGeom>
              <a:solidFill>
                <a:srgbClr val="EB3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47" name="Freeform 280"/>
              <p:cNvSpPr>
                <a:spLocks/>
              </p:cNvSpPr>
              <p:nvPr/>
            </p:nvSpPr>
            <p:spPr bwMode="auto">
              <a:xfrm>
                <a:off x="8833153" y="6262473"/>
                <a:ext cx="60138" cy="138652"/>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48" name="Freeform 281"/>
              <p:cNvSpPr>
                <a:spLocks noEditPoints="1"/>
              </p:cNvSpPr>
              <p:nvPr/>
            </p:nvSpPr>
            <p:spPr bwMode="auto">
              <a:xfrm>
                <a:off x="8941735" y="6262473"/>
                <a:ext cx="96889" cy="138652"/>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0" name="Freeform 282"/>
              <p:cNvSpPr>
                <a:spLocks/>
              </p:cNvSpPr>
              <p:nvPr/>
            </p:nvSpPr>
            <p:spPr bwMode="auto">
              <a:xfrm>
                <a:off x="9063682" y="6262473"/>
                <a:ext cx="60138" cy="13865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1" name="Freeform 283"/>
              <p:cNvSpPr>
                <a:spLocks noEditPoints="1"/>
              </p:cNvSpPr>
              <p:nvPr/>
            </p:nvSpPr>
            <p:spPr bwMode="auto">
              <a:xfrm>
                <a:off x="8821459" y="6456251"/>
                <a:ext cx="96889" cy="140322"/>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2" name="Freeform 284"/>
              <p:cNvSpPr>
                <a:spLocks/>
              </p:cNvSpPr>
              <p:nvPr/>
            </p:nvSpPr>
            <p:spPr bwMode="auto">
              <a:xfrm>
                <a:off x="8951758" y="6456251"/>
                <a:ext cx="60138" cy="136981"/>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3" name="Freeform 285"/>
              <p:cNvSpPr>
                <a:spLocks noEditPoints="1"/>
              </p:cNvSpPr>
              <p:nvPr/>
            </p:nvSpPr>
            <p:spPr bwMode="auto">
              <a:xfrm>
                <a:off x="9051989" y="6456251"/>
                <a:ext cx="96889" cy="140322"/>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4" name="Freeform 286"/>
              <p:cNvSpPr>
                <a:spLocks noEditPoints="1"/>
              </p:cNvSpPr>
              <p:nvPr/>
            </p:nvSpPr>
            <p:spPr bwMode="auto">
              <a:xfrm>
                <a:off x="8821459" y="6650030"/>
                <a:ext cx="96889" cy="140322"/>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5" name="Freeform 287"/>
              <p:cNvSpPr>
                <a:spLocks noEditPoints="1"/>
              </p:cNvSpPr>
              <p:nvPr/>
            </p:nvSpPr>
            <p:spPr bwMode="auto">
              <a:xfrm>
                <a:off x="8941735" y="6650030"/>
                <a:ext cx="96889" cy="1403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6" name="Freeform 288"/>
              <p:cNvSpPr>
                <a:spLocks/>
              </p:cNvSpPr>
              <p:nvPr/>
            </p:nvSpPr>
            <p:spPr bwMode="auto">
              <a:xfrm>
                <a:off x="9063682" y="6650030"/>
                <a:ext cx="60138" cy="136981"/>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7" name="Freeform 289"/>
              <p:cNvSpPr>
                <a:spLocks/>
              </p:cNvSpPr>
              <p:nvPr/>
            </p:nvSpPr>
            <p:spPr bwMode="auto">
              <a:xfrm>
                <a:off x="9297553" y="6262473"/>
                <a:ext cx="60138" cy="13865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8" name="Freeform 290"/>
              <p:cNvSpPr>
                <a:spLocks noEditPoints="1"/>
              </p:cNvSpPr>
              <p:nvPr/>
            </p:nvSpPr>
            <p:spPr bwMode="auto">
              <a:xfrm>
                <a:off x="9285859" y="6456251"/>
                <a:ext cx="96889" cy="140322"/>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59" name="Freeform 291"/>
              <p:cNvSpPr>
                <a:spLocks noEditPoints="1"/>
              </p:cNvSpPr>
              <p:nvPr/>
            </p:nvSpPr>
            <p:spPr bwMode="auto">
              <a:xfrm>
                <a:off x="9285859" y="6650030"/>
                <a:ext cx="96889" cy="1403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60" name="Freeform 292"/>
              <p:cNvSpPr>
                <a:spLocks noEditPoints="1"/>
              </p:cNvSpPr>
              <p:nvPr/>
            </p:nvSpPr>
            <p:spPr bwMode="auto">
              <a:xfrm>
                <a:off x="9167254" y="6262473"/>
                <a:ext cx="96889" cy="138652"/>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61" name="Freeform 293"/>
              <p:cNvSpPr>
                <a:spLocks/>
              </p:cNvSpPr>
              <p:nvPr/>
            </p:nvSpPr>
            <p:spPr bwMode="auto">
              <a:xfrm>
                <a:off x="9177277" y="6456251"/>
                <a:ext cx="60138" cy="136981"/>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65" name="Freeform 294"/>
              <p:cNvSpPr>
                <a:spLocks noEditPoints="1"/>
              </p:cNvSpPr>
              <p:nvPr/>
            </p:nvSpPr>
            <p:spPr bwMode="auto">
              <a:xfrm>
                <a:off x="9167254" y="6650030"/>
                <a:ext cx="96889" cy="140322"/>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grpSp>
        <p:grpSp>
          <p:nvGrpSpPr>
            <p:cNvPr id="8" name="Group 7"/>
            <p:cNvGrpSpPr/>
            <p:nvPr/>
          </p:nvGrpSpPr>
          <p:grpSpPr>
            <a:xfrm>
              <a:off x="11539756" y="6362320"/>
              <a:ext cx="364118" cy="365789"/>
              <a:chOff x="11119988" y="4522434"/>
              <a:chExt cx="364170" cy="365841"/>
            </a:xfrm>
          </p:grpSpPr>
          <p:sp>
            <p:nvSpPr>
              <p:cNvPr id="116" name="Rectangle 343"/>
              <p:cNvSpPr>
                <a:spLocks noChangeArrowheads="1"/>
              </p:cNvSpPr>
              <p:nvPr/>
            </p:nvSpPr>
            <p:spPr bwMode="auto">
              <a:xfrm>
                <a:off x="11119988" y="4522434"/>
                <a:ext cx="364170" cy="365841"/>
              </a:xfrm>
              <a:prstGeom prst="rect">
                <a:avLst/>
              </a:prstGeom>
              <a:solidFill>
                <a:srgbClr val="9B4F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17" name="Freeform 344"/>
              <p:cNvSpPr>
                <a:spLocks/>
              </p:cNvSpPr>
              <p:nvPr/>
            </p:nvSpPr>
            <p:spPr bwMode="auto">
              <a:xfrm>
                <a:off x="11181370" y="4601496"/>
                <a:ext cx="28399" cy="60138"/>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18" name="Freeform 345"/>
              <p:cNvSpPr>
                <a:spLocks noEditPoints="1"/>
              </p:cNvSpPr>
              <p:nvPr/>
            </p:nvSpPr>
            <p:spPr bwMode="auto">
              <a:xfrm>
                <a:off x="11229814" y="4601496"/>
                <a:ext cx="43433" cy="60138"/>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19" name="Freeform 346"/>
              <p:cNvSpPr>
                <a:spLocks/>
              </p:cNvSpPr>
              <p:nvPr/>
            </p:nvSpPr>
            <p:spPr bwMode="auto">
              <a:xfrm>
                <a:off x="11284941" y="4601496"/>
                <a:ext cx="25058" cy="60138"/>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0" name="Freeform 347"/>
              <p:cNvSpPr>
                <a:spLocks noEditPoints="1"/>
              </p:cNvSpPr>
              <p:nvPr/>
            </p:nvSpPr>
            <p:spPr bwMode="auto">
              <a:xfrm>
                <a:off x="11176358" y="4688362"/>
                <a:ext cx="45104" cy="61809"/>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1" name="Freeform 348"/>
              <p:cNvSpPr>
                <a:spLocks/>
              </p:cNvSpPr>
              <p:nvPr/>
            </p:nvSpPr>
            <p:spPr bwMode="auto">
              <a:xfrm>
                <a:off x="11236496" y="4688362"/>
                <a:ext cx="25058" cy="60138"/>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2" name="Freeform 349"/>
              <p:cNvSpPr>
                <a:spLocks noEditPoints="1"/>
              </p:cNvSpPr>
              <p:nvPr/>
            </p:nvSpPr>
            <p:spPr bwMode="auto">
              <a:xfrm>
                <a:off x="11278259" y="4688362"/>
                <a:ext cx="43433" cy="61809"/>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3" name="Freeform 350"/>
              <p:cNvSpPr>
                <a:spLocks noEditPoints="1"/>
              </p:cNvSpPr>
              <p:nvPr/>
            </p:nvSpPr>
            <p:spPr bwMode="auto">
              <a:xfrm>
                <a:off x="11176358" y="4773558"/>
                <a:ext cx="45104" cy="61809"/>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4" name="Freeform 351"/>
              <p:cNvSpPr>
                <a:spLocks noEditPoints="1"/>
              </p:cNvSpPr>
              <p:nvPr/>
            </p:nvSpPr>
            <p:spPr bwMode="auto">
              <a:xfrm>
                <a:off x="11229814" y="4773558"/>
                <a:ext cx="4343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5" name="Freeform 352"/>
              <p:cNvSpPr>
                <a:spLocks/>
              </p:cNvSpPr>
              <p:nvPr/>
            </p:nvSpPr>
            <p:spPr bwMode="auto">
              <a:xfrm>
                <a:off x="11284941" y="4773558"/>
                <a:ext cx="25058" cy="60138"/>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6" name="Freeform 353"/>
              <p:cNvSpPr>
                <a:spLocks/>
              </p:cNvSpPr>
              <p:nvPr/>
            </p:nvSpPr>
            <p:spPr bwMode="auto">
              <a:xfrm>
                <a:off x="11390183" y="4601496"/>
                <a:ext cx="25058" cy="60138"/>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7" name="Freeform 354"/>
              <p:cNvSpPr>
                <a:spLocks noEditPoints="1"/>
              </p:cNvSpPr>
              <p:nvPr/>
            </p:nvSpPr>
            <p:spPr bwMode="auto">
              <a:xfrm>
                <a:off x="11385171" y="4688362"/>
                <a:ext cx="41763" cy="61809"/>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8" name="Freeform 355"/>
              <p:cNvSpPr>
                <a:spLocks noEditPoints="1"/>
              </p:cNvSpPr>
              <p:nvPr/>
            </p:nvSpPr>
            <p:spPr bwMode="auto">
              <a:xfrm>
                <a:off x="11385171" y="4773558"/>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29" name="Freeform 356"/>
              <p:cNvSpPr>
                <a:spLocks noEditPoints="1"/>
              </p:cNvSpPr>
              <p:nvPr/>
            </p:nvSpPr>
            <p:spPr bwMode="auto">
              <a:xfrm>
                <a:off x="11330045" y="4601496"/>
                <a:ext cx="43433" cy="60138"/>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30" name="Freeform 357"/>
              <p:cNvSpPr>
                <a:spLocks/>
              </p:cNvSpPr>
              <p:nvPr/>
            </p:nvSpPr>
            <p:spPr bwMode="auto">
              <a:xfrm>
                <a:off x="11336727" y="4688362"/>
                <a:ext cx="25058" cy="60138"/>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sp>
            <p:nvSpPr>
              <p:cNvPr id="131" name="Freeform 358"/>
              <p:cNvSpPr>
                <a:spLocks noEditPoints="1"/>
              </p:cNvSpPr>
              <p:nvPr/>
            </p:nvSpPr>
            <p:spPr bwMode="auto">
              <a:xfrm>
                <a:off x="11330045" y="4773558"/>
                <a:ext cx="43433" cy="61809"/>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32502"/>
                <a:endParaRPr lang="en-US" sz="1323" dirty="0">
                  <a:solidFill>
                    <a:srgbClr val="000000"/>
                  </a:solidFill>
                </a:endParaRPr>
              </a:p>
            </p:txBody>
          </p:sp>
        </p:grpSp>
      </p:grpSp>
      <p:sp>
        <p:nvSpPr>
          <p:cNvPr id="66" name="TextBox 65"/>
          <p:cNvSpPr txBox="1"/>
          <p:nvPr/>
        </p:nvSpPr>
        <p:spPr>
          <a:xfrm>
            <a:off x="195667" y="6348452"/>
            <a:ext cx="4562467" cy="259751"/>
          </a:xfrm>
          <a:prstGeom prst="rect">
            <a:avLst/>
          </a:prstGeom>
          <a:noFill/>
        </p:spPr>
        <p:txBody>
          <a:bodyPr wrap="none" rtlCol="0">
            <a:spAutoFit/>
          </a:bodyPr>
          <a:lstStyle/>
          <a:p>
            <a:pPr defTabSz="932502"/>
            <a:r>
              <a:rPr lang="en-US" sz="1088" dirty="0">
                <a:gradFill>
                  <a:gsLst>
                    <a:gs pos="2655">
                      <a:srgbClr val="505050"/>
                    </a:gs>
                    <a:gs pos="31000">
                      <a:srgbClr val="505050"/>
                    </a:gs>
                  </a:gsLst>
                  <a:lin ang="5400000" scaled="0"/>
                </a:gradFill>
              </a:rPr>
              <a:t>* Source: EMC Digital Universe with Research and Analysis by IDC, 2014</a:t>
            </a:r>
          </a:p>
        </p:txBody>
      </p:sp>
      <p:grpSp>
        <p:nvGrpSpPr>
          <p:cNvPr id="21" name="Group 20"/>
          <p:cNvGrpSpPr/>
          <p:nvPr/>
        </p:nvGrpSpPr>
        <p:grpSpPr>
          <a:xfrm>
            <a:off x="487916" y="1034845"/>
            <a:ext cx="2403601" cy="4644975"/>
            <a:chOff x="282567" y="955186"/>
            <a:chExt cx="2403942" cy="4645634"/>
          </a:xfrm>
        </p:grpSpPr>
        <p:sp>
          <p:nvSpPr>
            <p:cNvPr id="9" name="Freeform 8"/>
            <p:cNvSpPr/>
            <p:nvPr/>
          </p:nvSpPr>
          <p:spPr>
            <a:xfrm>
              <a:off x="282567" y="955186"/>
              <a:ext cx="2403942" cy="4645634"/>
            </a:xfrm>
            <a:custGeom>
              <a:avLst/>
              <a:gdLst>
                <a:gd name="connsiteX0" fmla="*/ 0 w 2403942"/>
                <a:gd name="connsiteY0" fmla="*/ 240394 h 4645634"/>
                <a:gd name="connsiteX1" fmla="*/ 240394 w 2403942"/>
                <a:gd name="connsiteY1" fmla="*/ 0 h 4645634"/>
                <a:gd name="connsiteX2" fmla="*/ 2163548 w 2403942"/>
                <a:gd name="connsiteY2" fmla="*/ 0 h 4645634"/>
                <a:gd name="connsiteX3" fmla="*/ 2403942 w 2403942"/>
                <a:gd name="connsiteY3" fmla="*/ 240394 h 4645634"/>
                <a:gd name="connsiteX4" fmla="*/ 2403942 w 2403942"/>
                <a:gd name="connsiteY4" fmla="*/ 4405240 h 4645634"/>
                <a:gd name="connsiteX5" fmla="*/ 2163548 w 2403942"/>
                <a:gd name="connsiteY5" fmla="*/ 4645634 h 4645634"/>
                <a:gd name="connsiteX6" fmla="*/ 240394 w 2403942"/>
                <a:gd name="connsiteY6" fmla="*/ 4645634 h 4645634"/>
                <a:gd name="connsiteX7" fmla="*/ 0 w 2403942"/>
                <a:gd name="connsiteY7" fmla="*/ 4405240 h 4645634"/>
                <a:gd name="connsiteX8" fmla="*/ 0 w 2403942"/>
                <a:gd name="connsiteY8" fmla="*/ 240394 h 4645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3942" h="4645634">
                  <a:moveTo>
                    <a:pt x="0" y="240394"/>
                  </a:moveTo>
                  <a:cubicBezTo>
                    <a:pt x="0" y="107628"/>
                    <a:pt x="107628" y="0"/>
                    <a:pt x="240394" y="0"/>
                  </a:cubicBezTo>
                  <a:lnTo>
                    <a:pt x="2163548" y="0"/>
                  </a:lnTo>
                  <a:cubicBezTo>
                    <a:pt x="2296314" y="0"/>
                    <a:pt x="2403942" y="107628"/>
                    <a:pt x="2403942" y="240394"/>
                  </a:cubicBezTo>
                  <a:lnTo>
                    <a:pt x="2403942" y="4405240"/>
                  </a:lnTo>
                  <a:cubicBezTo>
                    <a:pt x="2403942" y="4538006"/>
                    <a:pt x="2296314" y="4645634"/>
                    <a:pt x="2163548" y="4645634"/>
                  </a:cubicBezTo>
                  <a:lnTo>
                    <a:pt x="240394" y="4645634"/>
                  </a:lnTo>
                  <a:cubicBezTo>
                    <a:pt x="107628" y="4645634"/>
                    <a:pt x="0" y="4538006"/>
                    <a:pt x="0" y="4405240"/>
                  </a:cubicBezTo>
                  <a:lnTo>
                    <a:pt x="0" y="240394"/>
                  </a:lnTo>
                  <a:close/>
                </a:path>
              </a:pathLst>
            </a:cu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76190" tIns="76190" rIns="76190" bIns="3327672" numCol="1" spcCol="1270" anchor="ctr" anchorCtr="0">
              <a:noAutofit/>
            </a:bodyPr>
            <a:lstStyle/>
            <a:p>
              <a:pPr algn="ctr" defTabSz="888942">
                <a:lnSpc>
                  <a:spcPct val="90000"/>
                </a:lnSpc>
                <a:spcBef>
                  <a:spcPct val="0"/>
                </a:spcBef>
                <a:spcAft>
                  <a:spcPct val="35000"/>
                </a:spcAft>
              </a:pPr>
              <a:r>
                <a:rPr lang="en-US" sz="2000" dirty="0"/>
                <a:t>Loss of Data &amp; Service</a:t>
              </a:r>
            </a:p>
          </p:txBody>
        </p:sp>
        <p:sp>
          <p:nvSpPr>
            <p:cNvPr id="10" name="Freeform 9"/>
            <p:cNvSpPr/>
            <p:nvPr/>
          </p:nvSpPr>
          <p:spPr>
            <a:xfrm>
              <a:off x="522962" y="2350237"/>
              <a:ext cx="1923153" cy="1400722"/>
            </a:xfrm>
            <a:custGeom>
              <a:avLst/>
              <a:gdLst>
                <a:gd name="connsiteX0" fmla="*/ 0 w 1923153"/>
                <a:gd name="connsiteY0" fmla="*/ 140072 h 1400722"/>
                <a:gd name="connsiteX1" fmla="*/ 140072 w 1923153"/>
                <a:gd name="connsiteY1" fmla="*/ 0 h 1400722"/>
                <a:gd name="connsiteX2" fmla="*/ 1783081 w 1923153"/>
                <a:gd name="connsiteY2" fmla="*/ 0 h 1400722"/>
                <a:gd name="connsiteX3" fmla="*/ 1923153 w 1923153"/>
                <a:gd name="connsiteY3" fmla="*/ 140072 h 1400722"/>
                <a:gd name="connsiteX4" fmla="*/ 1923153 w 1923153"/>
                <a:gd name="connsiteY4" fmla="*/ 1260650 h 1400722"/>
                <a:gd name="connsiteX5" fmla="*/ 1783081 w 1923153"/>
                <a:gd name="connsiteY5" fmla="*/ 1400722 h 1400722"/>
                <a:gd name="connsiteX6" fmla="*/ 140072 w 1923153"/>
                <a:gd name="connsiteY6" fmla="*/ 1400722 h 1400722"/>
                <a:gd name="connsiteX7" fmla="*/ 0 w 1923153"/>
                <a:gd name="connsiteY7" fmla="*/ 1260650 h 1400722"/>
                <a:gd name="connsiteX8" fmla="*/ 0 w 1923153"/>
                <a:gd name="connsiteY8" fmla="*/ 140072 h 140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3153" h="1400722">
                  <a:moveTo>
                    <a:pt x="0" y="140072"/>
                  </a:moveTo>
                  <a:cubicBezTo>
                    <a:pt x="0" y="62712"/>
                    <a:pt x="62712" y="0"/>
                    <a:pt x="140072" y="0"/>
                  </a:cubicBezTo>
                  <a:lnTo>
                    <a:pt x="1783081" y="0"/>
                  </a:lnTo>
                  <a:cubicBezTo>
                    <a:pt x="1860441" y="0"/>
                    <a:pt x="1923153" y="62712"/>
                    <a:pt x="1923153" y="140072"/>
                  </a:cubicBezTo>
                  <a:lnTo>
                    <a:pt x="1923153" y="1260650"/>
                  </a:lnTo>
                  <a:cubicBezTo>
                    <a:pt x="1923153" y="1338010"/>
                    <a:pt x="1860441" y="1400722"/>
                    <a:pt x="1783081" y="1400722"/>
                  </a:cubicBezTo>
                  <a:lnTo>
                    <a:pt x="140072" y="1400722"/>
                  </a:lnTo>
                  <a:cubicBezTo>
                    <a:pt x="62712" y="1400722"/>
                    <a:pt x="0" y="1338010"/>
                    <a:pt x="0" y="1260650"/>
                  </a:cubicBezTo>
                  <a:lnTo>
                    <a:pt x="0" y="140072"/>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89273" tIns="77210" rIns="89273" bIns="77210" numCol="1" spcCol="1270" anchor="ctr" anchorCtr="0">
              <a:noAutofit/>
            </a:bodyPr>
            <a:lstStyle/>
            <a:p>
              <a:pPr algn="ctr" defTabSz="844495">
                <a:lnSpc>
                  <a:spcPct val="90000"/>
                </a:lnSpc>
                <a:spcBef>
                  <a:spcPct val="0"/>
                </a:spcBef>
                <a:spcAft>
                  <a:spcPct val="35000"/>
                </a:spcAft>
              </a:pPr>
              <a:r>
                <a:rPr lang="en-US" sz="1900" dirty="0">
                  <a:latin typeface="Segoe UI" pitchFamily="34" charset="0"/>
                  <a:ea typeface="Segoe UI" pitchFamily="34" charset="0"/>
                  <a:cs typeface="Segoe UI" pitchFamily="34" charset="0"/>
                </a:rPr>
                <a:t>Organizations experience</a:t>
              </a:r>
              <a:r>
                <a:rPr lang="en-US" sz="1900" b="1" dirty="0">
                  <a:latin typeface="Segoe UI" pitchFamily="34" charset="0"/>
                  <a:ea typeface="Segoe UI" pitchFamily="34" charset="0"/>
                  <a:cs typeface="Segoe UI" pitchFamily="34" charset="0"/>
                </a:rPr>
                <a:t> 4+</a:t>
              </a:r>
              <a:r>
                <a:rPr lang="en-US" sz="1900" dirty="0">
                  <a:latin typeface="Segoe UI" pitchFamily="34" charset="0"/>
                  <a:ea typeface="Segoe UI" pitchFamily="34" charset="0"/>
                  <a:cs typeface="Segoe UI" pitchFamily="34" charset="0"/>
                </a:rPr>
                <a:t> disruptions each year </a:t>
              </a:r>
              <a:endParaRPr lang="en-US" sz="1900" dirty="0"/>
            </a:p>
          </p:txBody>
        </p:sp>
        <p:sp>
          <p:nvSpPr>
            <p:cNvPr id="11" name="Freeform 10"/>
            <p:cNvSpPr/>
            <p:nvPr/>
          </p:nvSpPr>
          <p:spPr>
            <a:xfrm>
              <a:off x="522962" y="3966455"/>
              <a:ext cx="1923153" cy="1400722"/>
            </a:xfrm>
            <a:custGeom>
              <a:avLst/>
              <a:gdLst>
                <a:gd name="connsiteX0" fmla="*/ 0 w 1923153"/>
                <a:gd name="connsiteY0" fmla="*/ 140072 h 1400722"/>
                <a:gd name="connsiteX1" fmla="*/ 140072 w 1923153"/>
                <a:gd name="connsiteY1" fmla="*/ 0 h 1400722"/>
                <a:gd name="connsiteX2" fmla="*/ 1783081 w 1923153"/>
                <a:gd name="connsiteY2" fmla="*/ 0 h 1400722"/>
                <a:gd name="connsiteX3" fmla="*/ 1923153 w 1923153"/>
                <a:gd name="connsiteY3" fmla="*/ 140072 h 1400722"/>
                <a:gd name="connsiteX4" fmla="*/ 1923153 w 1923153"/>
                <a:gd name="connsiteY4" fmla="*/ 1260650 h 1400722"/>
                <a:gd name="connsiteX5" fmla="*/ 1783081 w 1923153"/>
                <a:gd name="connsiteY5" fmla="*/ 1400722 h 1400722"/>
                <a:gd name="connsiteX6" fmla="*/ 140072 w 1923153"/>
                <a:gd name="connsiteY6" fmla="*/ 1400722 h 1400722"/>
                <a:gd name="connsiteX7" fmla="*/ 0 w 1923153"/>
                <a:gd name="connsiteY7" fmla="*/ 1260650 h 1400722"/>
                <a:gd name="connsiteX8" fmla="*/ 0 w 1923153"/>
                <a:gd name="connsiteY8" fmla="*/ 140072 h 140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3153" h="1400722">
                  <a:moveTo>
                    <a:pt x="0" y="140072"/>
                  </a:moveTo>
                  <a:cubicBezTo>
                    <a:pt x="0" y="62712"/>
                    <a:pt x="62712" y="0"/>
                    <a:pt x="140072" y="0"/>
                  </a:cubicBezTo>
                  <a:lnTo>
                    <a:pt x="1783081" y="0"/>
                  </a:lnTo>
                  <a:cubicBezTo>
                    <a:pt x="1860441" y="0"/>
                    <a:pt x="1923153" y="62712"/>
                    <a:pt x="1923153" y="140072"/>
                  </a:cubicBezTo>
                  <a:lnTo>
                    <a:pt x="1923153" y="1260650"/>
                  </a:lnTo>
                  <a:cubicBezTo>
                    <a:pt x="1923153" y="1338010"/>
                    <a:pt x="1860441" y="1400722"/>
                    <a:pt x="1783081" y="1400722"/>
                  </a:cubicBezTo>
                  <a:lnTo>
                    <a:pt x="140072" y="1400722"/>
                  </a:lnTo>
                  <a:cubicBezTo>
                    <a:pt x="62712" y="1400722"/>
                    <a:pt x="0" y="1338010"/>
                    <a:pt x="0" y="1260650"/>
                  </a:cubicBezTo>
                  <a:lnTo>
                    <a:pt x="0" y="140072"/>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89273" tIns="77210" rIns="89273" bIns="77210" numCol="1" spcCol="1270" anchor="ctr" anchorCtr="0">
              <a:noAutofit/>
            </a:bodyPr>
            <a:lstStyle/>
            <a:p>
              <a:pPr algn="ctr" defTabSz="844495">
                <a:lnSpc>
                  <a:spcPct val="90000"/>
                </a:lnSpc>
                <a:spcBef>
                  <a:spcPct val="0"/>
                </a:spcBef>
                <a:spcAft>
                  <a:spcPct val="35000"/>
                </a:spcAft>
              </a:pPr>
              <a:r>
                <a:rPr lang="en-US" sz="1900" dirty="0">
                  <a:latin typeface="Segoe UI" pitchFamily="34" charset="0"/>
                  <a:ea typeface="Segoe UI" pitchFamily="34" charset="0"/>
                  <a:cs typeface="Segoe UI" pitchFamily="34" charset="0"/>
                </a:rPr>
                <a:t>Recovery times range from </a:t>
              </a:r>
              <a:r>
                <a:rPr lang="en-US" sz="1900" b="1" dirty="0">
                  <a:latin typeface="Segoe UI" pitchFamily="34" charset="0"/>
                  <a:ea typeface="Segoe UI" pitchFamily="34" charset="0"/>
                  <a:cs typeface="Segoe UI" pitchFamily="34" charset="0"/>
                </a:rPr>
                <a:t>1hr </a:t>
              </a:r>
              <a:r>
                <a:rPr lang="en-US" sz="1900" dirty="0">
                  <a:latin typeface="Segoe UI" pitchFamily="34" charset="0"/>
                  <a:ea typeface="Segoe UI" pitchFamily="34" charset="0"/>
                  <a:cs typeface="Segoe UI" pitchFamily="34" charset="0"/>
                </a:rPr>
                <a:t>to </a:t>
              </a:r>
              <a:r>
                <a:rPr lang="en-US" sz="1900" b="1" dirty="0">
                  <a:latin typeface="Segoe UI" pitchFamily="34" charset="0"/>
                  <a:ea typeface="Segoe UI" pitchFamily="34" charset="0"/>
                  <a:cs typeface="Segoe UI" pitchFamily="34" charset="0"/>
                </a:rPr>
                <a:t>9hrs</a:t>
              </a:r>
              <a:endParaRPr lang="en-US" sz="1900" dirty="0">
                <a:latin typeface="Segoe UI" pitchFamily="34" charset="0"/>
                <a:ea typeface="Segoe UI" pitchFamily="34" charset="0"/>
                <a:cs typeface="Segoe UI" pitchFamily="34" charset="0"/>
              </a:endParaRPr>
            </a:p>
          </p:txBody>
        </p:sp>
      </p:grpSp>
      <p:grpSp>
        <p:nvGrpSpPr>
          <p:cNvPr id="22" name="Group 21"/>
          <p:cNvGrpSpPr/>
          <p:nvPr/>
        </p:nvGrpSpPr>
        <p:grpSpPr>
          <a:xfrm>
            <a:off x="3071787" y="1034845"/>
            <a:ext cx="2403601" cy="4644975"/>
            <a:chOff x="2866805" y="955186"/>
            <a:chExt cx="2403942" cy="4645634"/>
          </a:xfrm>
        </p:grpSpPr>
        <p:sp>
          <p:nvSpPr>
            <p:cNvPr id="12" name="Freeform 11"/>
            <p:cNvSpPr/>
            <p:nvPr/>
          </p:nvSpPr>
          <p:spPr>
            <a:xfrm>
              <a:off x="2866805" y="955186"/>
              <a:ext cx="2403942" cy="4645634"/>
            </a:xfrm>
            <a:custGeom>
              <a:avLst/>
              <a:gdLst>
                <a:gd name="connsiteX0" fmla="*/ 0 w 2403942"/>
                <a:gd name="connsiteY0" fmla="*/ 240394 h 4645634"/>
                <a:gd name="connsiteX1" fmla="*/ 240394 w 2403942"/>
                <a:gd name="connsiteY1" fmla="*/ 0 h 4645634"/>
                <a:gd name="connsiteX2" fmla="*/ 2163548 w 2403942"/>
                <a:gd name="connsiteY2" fmla="*/ 0 h 4645634"/>
                <a:gd name="connsiteX3" fmla="*/ 2403942 w 2403942"/>
                <a:gd name="connsiteY3" fmla="*/ 240394 h 4645634"/>
                <a:gd name="connsiteX4" fmla="*/ 2403942 w 2403942"/>
                <a:gd name="connsiteY4" fmla="*/ 4405240 h 4645634"/>
                <a:gd name="connsiteX5" fmla="*/ 2163548 w 2403942"/>
                <a:gd name="connsiteY5" fmla="*/ 4645634 h 4645634"/>
                <a:gd name="connsiteX6" fmla="*/ 240394 w 2403942"/>
                <a:gd name="connsiteY6" fmla="*/ 4645634 h 4645634"/>
                <a:gd name="connsiteX7" fmla="*/ 0 w 2403942"/>
                <a:gd name="connsiteY7" fmla="*/ 4405240 h 4645634"/>
                <a:gd name="connsiteX8" fmla="*/ 0 w 2403942"/>
                <a:gd name="connsiteY8" fmla="*/ 240394 h 4645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3942" h="4645634">
                  <a:moveTo>
                    <a:pt x="0" y="240394"/>
                  </a:moveTo>
                  <a:cubicBezTo>
                    <a:pt x="0" y="107628"/>
                    <a:pt x="107628" y="0"/>
                    <a:pt x="240394" y="0"/>
                  </a:cubicBezTo>
                  <a:lnTo>
                    <a:pt x="2163548" y="0"/>
                  </a:lnTo>
                  <a:cubicBezTo>
                    <a:pt x="2296314" y="0"/>
                    <a:pt x="2403942" y="107628"/>
                    <a:pt x="2403942" y="240394"/>
                  </a:cubicBezTo>
                  <a:lnTo>
                    <a:pt x="2403942" y="4405240"/>
                  </a:lnTo>
                  <a:cubicBezTo>
                    <a:pt x="2403942" y="4538006"/>
                    <a:pt x="2296314" y="4645634"/>
                    <a:pt x="2163548" y="4645634"/>
                  </a:cubicBezTo>
                  <a:lnTo>
                    <a:pt x="240394" y="4645634"/>
                  </a:lnTo>
                  <a:cubicBezTo>
                    <a:pt x="107628" y="4645634"/>
                    <a:pt x="0" y="4538006"/>
                    <a:pt x="0" y="4405240"/>
                  </a:cubicBezTo>
                  <a:lnTo>
                    <a:pt x="0" y="240394"/>
                  </a:lnTo>
                  <a:close/>
                </a:path>
              </a:pathLst>
            </a:cu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76190" tIns="76190" rIns="76190" bIns="3327672" numCol="1" spcCol="1270" anchor="ctr" anchorCtr="0">
              <a:noAutofit/>
            </a:bodyPr>
            <a:lstStyle/>
            <a:p>
              <a:pPr algn="ctr" defTabSz="888942">
                <a:lnSpc>
                  <a:spcPct val="90000"/>
                </a:lnSpc>
                <a:spcBef>
                  <a:spcPct val="0"/>
                </a:spcBef>
                <a:spcAft>
                  <a:spcPct val="35000"/>
                </a:spcAft>
              </a:pPr>
              <a:r>
                <a:rPr lang="en-US" sz="2000" dirty="0"/>
                <a:t>Cost of Disruption</a:t>
              </a:r>
            </a:p>
          </p:txBody>
        </p:sp>
        <p:sp>
          <p:nvSpPr>
            <p:cNvPr id="13" name="Freeform 12"/>
            <p:cNvSpPr/>
            <p:nvPr/>
          </p:nvSpPr>
          <p:spPr>
            <a:xfrm>
              <a:off x="3107199" y="2350237"/>
              <a:ext cx="1923153" cy="1400722"/>
            </a:xfrm>
            <a:custGeom>
              <a:avLst/>
              <a:gdLst>
                <a:gd name="connsiteX0" fmla="*/ 0 w 1923153"/>
                <a:gd name="connsiteY0" fmla="*/ 140072 h 1400722"/>
                <a:gd name="connsiteX1" fmla="*/ 140072 w 1923153"/>
                <a:gd name="connsiteY1" fmla="*/ 0 h 1400722"/>
                <a:gd name="connsiteX2" fmla="*/ 1783081 w 1923153"/>
                <a:gd name="connsiteY2" fmla="*/ 0 h 1400722"/>
                <a:gd name="connsiteX3" fmla="*/ 1923153 w 1923153"/>
                <a:gd name="connsiteY3" fmla="*/ 140072 h 1400722"/>
                <a:gd name="connsiteX4" fmla="*/ 1923153 w 1923153"/>
                <a:gd name="connsiteY4" fmla="*/ 1260650 h 1400722"/>
                <a:gd name="connsiteX5" fmla="*/ 1783081 w 1923153"/>
                <a:gd name="connsiteY5" fmla="*/ 1400722 h 1400722"/>
                <a:gd name="connsiteX6" fmla="*/ 140072 w 1923153"/>
                <a:gd name="connsiteY6" fmla="*/ 1400722 h 1400722"/>
                <a:gd name="connsiteX7" fmla="*/ 0 w 1923153"/>
                <a:gd name="connsiteY7" fmla="*/ 1260650 h 1400722"/>
                <a:gd name="connsiteX8" fmla="*/ 0 w 1923153"/>
                <a:gd name="connsiteY8" fmla="*/ 140072 h 140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3153" h="1400722">
                  <a:moveTo>
                    <a:pt x="0" y="140072"/>
                  </a:moveTo>
                  <a:cubicBezTo>
                    <a:pt x="0" y="62712"/>
                    <a:pt x="62712" y="0"/>
                    <a:pt x="140072" y="0"/>
                  </a:cubicBezTo>
                  <a:lnTo>
                    <a:pt x="1783081" y="0"/>
                  </a:lnTo>
                  <a:cubicBezTo>
                    <a:pt x="1860441" y="0"/>
                    <a:pt x="1923153" y="62712"/>
                    <a:pt x="1923153" y="140072"/>
                  </a:cubicBezTo>
                  <a:lnTo>
                    <a:pt x="1923153" y="1260650"/>
                  </a:lnTo>
                  <a:cubicBezTo>
                    <a:pt x="1923153" y="1338010"/>
                    <a:pt x="1860441" y="1400722"/>
                    <a:pt x="1783081" y="1400722"/>
                  </a:cubicBezTo>
                  <a:lnTo>
                    <a:pt x="140072" y="1400722"/>
                  </a:lnTo>
                  <a:cubicBezTo>
                    <a:pt x="62712" y="1400722"/>
                    <a:pt x="0" y="1338010"/>
                    <a:pt x="0" y="1260650"/>
                  </a:cubicBezTo>
                  <a:lnTo>
                    <a:pt x="0" y="140072"/>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89273" tIns="77210" rIns="89273" bIns="77210" numCol="1" spcCol="1270" anchor="ctr" anchorCtr="0">
              <a:noAutofit/>
            </a:bodyPr>
            <a:lstStyle/>
            <a:p>
              <a:pPr algn="ctr" defTabSz="844495">
                <a:lnSpc>
                  <a:spcPct val="90000"/>
                </a:lnSpc>
                <a:spcBef>
                  <a:spcPct val="0"/>
                </a:spcBef>
                <a:spcAft>
                  <a:spcPct val="35000"/>
                </a:spcAft>
              </a:pPr>
              <a:r>
                <a:rPr lang="en-US" sz="1900" dirty="0">
                  <a:latin typeface="Segoe UI" pitchFamily="34" charset="0"/>
                  <a:ea typeface="Segoe UI" pitchFamily="34" charset="0"/>
                  <a:cs typeface="Segoe UI" pitchFamily="34" charset="0"/>
                </a:rPr>
                <a:t>Average cost of the disruption is </a:t>
              </a:r>
              <a:r>
                <a:rPr lang="en-US" sz="1900" b="1" dirty="0">
                  <a:latin typeface="Segoe UI" pitchFamily="34" charset="0"/>
                  <a:ea typeface="Segoe UI" pitchFamily="34" charset="0"/>
                  <a:cs typeface="Segoe UI" pitchFamily="34" charset="0"/>
                </a:rPr>
                <a:t>$1.5M/hour</a:t>
              </a:r>
              <a:endParaRPr lang="en-US" sz="1900" b="1" dirty="0"/>
            </a:p>
          </p:txBody>
        </p:sp>
        <p:sp>
          <p:nvSpPr>
            <p:cNvPr id="14" name="Freeform 13"/>
            <p:cNvSpPr/>
            <p:nvPr/>
          </p:nvSpPr>
          <p:spPr>
            <a:xfrm>
              <a:off x="3107199" y="3944434"/>
              <a:ext cx="1923153" cy="1400722"/>
            </a:xfrm>
            <a:custGeom>
              <a:avLst/>
              <a:gdLst>
                <a:gd name="connsiteX0" fmla="*/ 0 w 1923153"/>
                <a:gd name="connsiteY0" fmla="*/ 140072 h 1400722"/>
                <a:gd name="connsiteX1" fmla="*/ 140072 w 1923153"/>
                <a:gd name="connsiteY1" fmla="*/ 0 h 1400722"/>
                <a:gd name="connsiteX2" fmla="*/ 1783081 w 1923153"/>
                <a:gd name="connsiteY2" fmla="*/ 0 h 1400722"/>
                <a:gd name="connsiteX3" fmla="*/ 1923153 w 1923153"/>
                <a:gd name="connsiteY3" fmla="*/ 140072 h 1400722"/>
                <a:gd name="connsiteX4" fmla="*/ 1923153 w 1923153"/>
                <a:gd name="connsiteY4" fmla="*/ 1260650 h 1400722"/>
                <a:gd name="connsiteX5" fmla="*/ 1783081 w 1923153"/>
                <a:gd name="connsiteY5" fmla="*/ 1400722 h 1400722"/>
                <a:gd name="connsiteX6" fmla="*/ 140072 w 1923153"/>
                <a:gd name="connsiteY6" fmla="*/ 1400722 h 1400722"/>
                <a:gd name="connsiteX7" fmla="*/ 0 w 1923153"/>
                <a:gd name="connsiteY7" fmla="*/ 1260650 h 1400722"/>
                <a:gd name="connsiteX8" fmla="*/ 0 w 1923153"/>
                <a:gd name="connsiteY8" fmla="*/ 140072 h 140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3153" h="1400722">
                  <a:moveTo>
                    <a:pt x="0" y="140072"/>
                  </a:moveTo>
                  <a:cubicBezTo>
                    <a:pt x="0" y="62712"/>
                    <a:pt x="62712" y="0"/>
                    <a:pt x="140072" y="0"/>
                  </a:cubicBezTo>
                  <a:lnTo>
                    <a:pt x="1783081" y="0"/>
                  </a:lnTo>
                  <a:cubicBezTo>
                    <a:pt x="1860441" y="0"/>
                    <a:pt x="1923153" y="62712"/>
                    <a:pt x="1923153" y="140072"/>
                  </a:cubicBezTo>
                  <a:lnTo>
                    <a:pt x="1923153" y="1260650"/>
                  </a:lnTo>
                  <a:cubicBezTo>
                    <a:pt x="1923153" y="1338010"/>
                    <a:pt x="1860441" y="1400722"/>
                    <a:pt x="1783081" y="1400722"/>
                  </a:cubicBezTo>
                  <a:lnTo>
                    <a:pt x="140072" y="1400722"/>
                  </a:lnTo>
                  <a:cubicBezTo>
                    <a:pt x="62712" y="1400722"/>
                    <a:pt x="0" y="1338010"/>
                    <a:pt x="0" y="1260650"/>
                  </a:cubicBezTo>
                  <a:lnTo>
                    <a:pt x="0" y="140072"/>
                  </a:lnTo>
                  <a:close/>
                </a:path>
              </a:pathLst>
            </a:cu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spcFirstLastPara="0" vert="horz" wrap="square" lIns="89273" tIns="77210" rIns="89273" bIns="77210" numCol="1" spcCol="1270" anchor="ctr" anchorCtr="0">
              <a:noAutofit/>
            </a:bodyPr>
            <a:lstStyle/>
            <a:p>
              <a:pPr algn="ctr" defTabSz="844495">
                <a:lnSpc>
                  <a:spcPct val="90000"/>
                </a:lnSpc>
                <a:spcBef>
                  <a:spcPct val="0"/>
                </a:spcBef>
                <a:spcAft>
                  <a:spcPct val="35000"/>
                </a:spcAft>
              </a:pPr>
              <a:r>
                <a:rPr lang="en-US" sz="1900" b="1" dirty="0">
                  <a:latin typeface="Segoe UI" pitchFamily="34" charset="0"/>
                  <a:ea typeface="Segoe UI" pitchFamily="34" charset="0"/>
                  <a:cs typeface="Segoe UI" pitchFamily="34" charset="0"/>
                </a:rPr>
                <a:t>4 in 10 </a:t>
              </a:r>
              <a:r>
                <a:rPr lang="en-US" sz="1900" dirty="0">
                  <a:latin typeface="Segoe UI" pitchFamily="34" charset="0"/>
                  <a:ea typeface="Segoe UI" pitchFamily="34" charset="0"/>
                  <a:cs typeface="Segoe UI" pitchFamily="34" charset="0"/>
                </a:rPr>
                <a:t>businesses do not reopen after a major disaster</a:t>
              </a:r>
            </a:p>
          </p:txBody>
        </p:sp>
      </p:grpSp>
      <p:grpSp>
        <p:nvGrpSpPr>
          <p:cNvPr id="23" name="Group 22"/>
          <p:cNvGrpSpPr/>
          <p:nvPr/>
        </p:nvGrpSpPr>
        <p:grpSpPr>
          <a:xfrm>
            <a:off x="5655659" y="1034845"/>
            <a:ext cx="2403601" cy="4644975"/>
            <a:chOff x="5451043" y="955186"/>
            <a:chExt cx="2403942" cy="4645634"/>
          </a:xfrm>
        </p:grpSpPr>
        <p:sp>
          <p:nvSpPr>
            <p:cNvPr id="15" name="Freeform 14"/>
            <p:cNvSpPr/>
            <p:nvPr/>
          </p:nvSpPr>
          <p:spPr>
            <a:xfrm>
              <a:off x="5451043" y="955186"/>
              <a:ext cx="2403942" cy="4645634"/>
            </a:xfrm>
            <a:custGeom>
              <a:avLst/>
              <a:gdLst>
                <a:gd name="connsiteX0" fmla="*/ 0 w 2403942"/>
                <a:gd name="connsiteY0" fmla="*/ 240394 h 4645634"/>
                <a:gd name="connsiteX1" fmla="*/ 240394 w 2403942"/>
                <a:gd name="connsiteY1" fmla="*/ 0 h 4645634"/>
                <a:gd name="connsiteX2" fmla="*/ 2163548 w 2403942"/>
                <a:gd name="connsiteY2" fmla="*/ 0 h 4645634"/>
                <a:gd name="connsiteX3" fmla="*/ 2403942 w 2403942"/>
                <a:gd name="connsiteY3" fmla="*/ 240394 h 4645634"/>
                <a:gd name="connsiteX4" fmla="*/ 2403942 w 2403942"/>
                <a:gd name="connsiteY4" fmla="*/ 4405240 h 4645634"/>
                <a:gd name="connsiteX5" fmla="*/ 2163548 w 2403942"/>
                <a:gd name="connsiteY5" fmla="*/ 4645634 h 4645634"/>
                <a:gd name="connsiteX6" fmla="*/ 240394 w 2403942"/>
                <a:gd name="connsiteY6" fmla="*/ 4645634 h 4645634"/>
                <a:gd name="connsiteX7" fmla="*/ 0 w 2403942"/>
                <a:gd name="connsiteY7" fmla="*/ 4405240 h 4645634"/>
                <a:gd name="connsiteX8" fmla="*/ 0 w 2403942"/>
                <a:gd name="connsiteY8" fmla="*/ 240394 h 4645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3942" h="4645634">
                  <a:moveTo>
                    <a:pt x="0" y="240394"/>
                  </a:moveTo>
                  <a:cubicBezTo>
                    <a:pt x="0" y="107628"/>
                    <a:pt x="107628" y="0"/>
                    <a:pt x="240394" y="0"/>
                  </a:cubicBezTo>
                  <a:lnTo>
                    <a:pt x="2163548" y="0"/>
                  </a:lnTo>
                  <a:cubicBezTo>
                    <a:pt x="2296314" y="0"/>
                    <a:pt x="2403942" y="107628"/>
                    <a:pt x="2403942" y="240394"/>
                  </a:cubicBezTo>
                  <a:lnTo>
                    <a:pt x="2403942" y="4405240"/>
                  </a:lnTo>
                  <a:cubicBezTo>
                    <a:pt x="2403942" y="4538006"/>
                    <a:pt x="2296314" y="4645634"/>
                    <a:pt x="2163548" y="4645634"/>
                  </a:cubicBezTo>
                  <a:lnTo>
                    <a:pt x="240394" y="4645634"/>
                  </a:lnTo>
                  <a:cubicBezTo>
                    <a:pt x="107628" y="4645634"/>
                    <a:pt x="0" y="4538006"/>
                    <a:pt x="0" y="4405240"/>
                  </a:cubicBezTo>
                  <a:lnTo>
                    <a:pt x="0" y="240394"/>
                  </a:lnTo>
                  <a:close/>
                </a:path>
              </a:pathLst>
            </a:cu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76190" tIns="76190" rIns="76190" bIns="3327672" numCol="1" spcCol="1270" anchor="ctr" anchorCtr="0">
              <a:noAutofit/>
            </a:bodyPr>
            <a:lstStyle/>
            <a:p>
              <a:pPr algn="ctr" defTabSz="888942">
                <a:lnSpc>
                  <a:spcPct val="90000"/>
                </a:lnSpc>
                <a:spcBef>
                  <a:spcPct val="0"/>
                </a:spcBef>
                <a:spcAft>
                  <a:spcPct val="35000"/>
                </a:spcAft>
              </a:pPr>
              <a:r>
                <a:rPr lang="en-US" sz="2000" dirty="0"/>
                <a:t>Brand &amp; Equity</a:t>
              </a:r>
            </a:p>
          </p:txBody>
        </p:sp>
        <p:sp>
          <p:nvSpPr>
            <p:cNvPr id="16" name="Freeform 15"/>
            <p:cNvSpPr/>
            <p:nvPr/>
          </p:nvSpPr>
          <p:spPr>
            <a:xfrm>
              <a:off x="5691437" y="2350237"/>
              <a:ext cx="1923153" cy="1400722"/>
            </a:xfrm>
            <a:custGeom>
              <a:avLst/>
              <a:gdLst>
                <a:gd name="connsiteX0" fmla="*/ 0 w 1923153"/>
                <a:gd name="connsiteY0" fmla="*/ 140072 h 1400722"/>
                <a:gd name="connsiteX1" fmla="*/ 140072 w 1923153"/>
                <a:gd name="connsiteY1" fmla="*/ 0 h 1400722"/>
                <a:gd name="connsiteX2" fmla="*/ 1783081 w 1923153"/>
                <a:gd name="connsiteY2" fmla="*/ 0 h 1400722"/>
                <a:gd name="connsiteX3" fmla="*/ 1923153 w 1923153"/>
                <a:gd name="connsiteY3" fmla="*/ 140072 h 1400722"/>
                <a:gd name="connsiteX4" fmla="*/ 1923153 w 1923153"/>
                <a:gd name="connsiteY4" fmla="*/ 1260650 h 1400722"/>
                <a:gd name="connsiteX5" fmla="*/ 1783081 w 1923153"/>
                <a:gd name="connsiteY5" fmla="*/ 1400722 h 1400722"/>
                <a:gd name="connsiteX6" fmla="*/ 140072 w 1923153"/>
                <a:gd name="connsiteY6" fmla="*/ 1400722 h 1400722"/>
                <a:gd name="connsiteX7" fmla="*/ 0 w 1923153"/>
                <a:gd name="connsiteY7" fmla="*/ 1260650 h 1400722"/>
                <a:gd name="connsiteX8" fmla="*/ 0 w 1923153"/>
                <a:gd name="connsiteY8" fmla="*/ 140072 h 140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3153" h="1400722">
                  <a:moveTo>
                    <a:pt x="0" y="140072"/>
                  </a:moveTo>
                  <a:cubicBezTo>
                    <a:pt x="0" y="62712"/>
                    <a:pt x="62712" y="0"/>
                    <a:pt x="140072" y="0"/>
                  </a:cubicBezTo>
                  <a:lnTo>
                    <a:pt x="1783081" y="0"/>
                  </a:lnTo>
                  <a:cubicBezTo>
                    <a:pt x="1860441" y="0"/>
                    <a:pt x="1923153" y="62712"/>
                    <a:pt x="1923153" y="140072"/>
                  </a:cubicBezTo>
                  <a:lnTo>
                    <a:pt x="1923153" y="1260650"/>
                  </a:lnTo>
                  <a:cubicBezTo>
                    <a:pt x="1923153" y="1338010"/>
                    <a:pt x="1860441" y="1400722"/>
                    <a:pt x="1783081" y="1400722"/>
                  </a:cubicBezTo>
                  <a:lnTo>
                    <a:pt x="140072" y="1400722"/>
                  </a:lnTo>
                  <a:cubicBezTo>
                    <a:pt x="62712" y="1400722"/>
                    <a:pt x="0" y="1338010"/>
                    <a:pt x="0" y="1260650"/>
                  </a:cubicBezTo>
                  <a:lnTo>
                    <a:pt x="0" y="140072"/>
                  </a:lnTo>
                  <a:close/>
                </a:path>
              </a:pathLst>
            </a:cu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spcFirstLastPara="0" vert="horz" wrap="square" lIns="89273" tIns="77210" rIns="89273" bIns="77210" numCol="1" spcCol="1270" anchor="ctr" anchorCtr="0">
              <a:noAutofit/>
            </a:bodyPr>
            <a:lstStyle/>
            <a:p>
              <a:pPr algn="ctr" defTabSz="844495">
                <a:lnSpc>
                  <a:spcPct val="90000"/>
                </a:lnSpc>
                <a:spcBef>
                  <a:spcPct val="0"/>
                </a:spcBef>
                <a:spcAft>
                  <a:spcPct val="35000"/>
                </a:spcAft>
              </a:pPr>
              <a:r>
                <a:rPr lang="en-US" sz="1900" dirty="0">
                  <a:latin typeface="Segoe UI" pitchFamily="34" charset="0"/>
                  <a:ea typeface="Segoe UI" pitchFamily="34" charset="0"/>
                  <a:cs typeface="Segoe UI" pitchFamily="34" charset="0"/>
                </a:rPr>
                <a:t>Loss of </a:t>
              </a:r>
              <a:r>
                <a:rPr lang="en-US" sz="1900" b="1" dirty="0">
                  <a:latin typeface="Segoe UI" pitchFamily="34" charset="0"/>
                  <a:ea typeface="Segoe UI" pitchFamily="34" charset="0"/>
                  <a:cs typeface="Segoe UI" pitchFamily="34" charset="0"/>
                </a:rPr>
                <a:t>reputation</a:t>
              </a:r>
              <a:r>
                <a:rPr lang="en-US" sz="1900" dirty="0">
                  <a:latin typeface="Segoe UI" pitchFamily="34" charset="0"/>
                  <a:ea typeface="Segoe UI" pitchFamily="34" charset="0"/>
                  <a:cs typeface="Segoe UI" pitchFamily="34" charset="0"/>
                </a:rPr>
                <a:t> is often  irreparable</a:t>
              </a:r>
              <a:endParaRPr lang="en-US" sz="1900" dirty="0"/>
            </a:p>
          </p:txBody>
        </p:sp>
        <p:sp>
          <p:nvSpPr>
            <p:cNvPr id="17" name="Freeform 16"/>
            <p:cNvSpPr/>
            <p:nvPr/>
          </p:nvSpPr>
          <p:spPr>
            <a:xfrm>
              <a:off x="5691437" y="3966455"/>
              <a:ext cx="1923153" cy="1400722"/>
            </a:xfrm>
            <a:custGeom>
              <a:avLst/>
              <a:gdLst>
                <a:gd name="connsiteX0" fmla="*/ 0 w 1923153"/>
                <a:gd name="connsiteY0" fmla="*/ 140072 h 1400722"/>
                <a:gd name="connsiteX1" fmla="*/ 140072 w 1923153"/>
                <a:gd name="connsiteY1" fmla="*/ 0 h 1400722"/>
                <a:gd name="connsiteX2" fmla="*/ 1783081 w 1923153"/>
                <a:gd name="connsiteY2" fmla="*/ 0 h 1400722"/>
                <a:gd name="connsiteX3" fmla="*/ 1923153 w 1923153"/>
                <a:gd name="connsiteY3" fmla="*/ 140072 h 1400722"/>
                <a:gd name="connsiteX4" fmla="*/ 1923153 w 1923153"/>
                <a:gd name="connsiteY4" fmla="*/ 1260650 h 1400722"/>
                <a:gd name="connsiteX5" fmla="*/ 1783081 w 1923153"/>
                <a:gd name="connsiteY5" fmla="*/ 1400722 h 1400722"/>
                <a:gd name="connsiteX6" fmla="*/ 140072 w 1923153"/>
                <a:gd name="connsiteY6" fmla="*/ 1400722 h 1400722"/>
                <a:gd name="connsiteX7" fmla="*/ 0 w 1923153"/>
                <a:gd name="connsiteY7" fmla="*/ 1260650 h 1400722"/>
                <a:gd name="connsiteX8" fmla="*/ 0 w 1923153"/>
                <a:gd name="connsiteY8" fmla="*/ 140072 h 140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3153" h="1400722">
                  <a:moveTo>
                    <a:pt x="0" y="140072"/>
                  </a:moveTo>
                  <a:cubicBezTo>
                    <a:pt x="0" y="62712"/>
                    <a:pt x="62712" y="0"/>
                    <a:pt x="140072" y="0"/>
                  </a:cubicBezTo>
                  <a:lnTo>
                    <a:pt x="1783081" y="0"/>
                  </a:lnTo>
                  <a:cubicBezTo>
                    <a:pt x="1860441" y="0"/>
                    <a:pt x="1923153" y="62712"/>
                    <a:pt x="1923153" y="140072"/>
                  </a:cubicBezTo>
                  <a:lnTo>
                    <a:pt x="1923153" y="1260650"/>
                  </a:lnTo>
                  <a:cubicBezTo>
                    <a:pt x="1923153" y="1338010"/>
                    <a:pt x="1860441" y="1400722"/>
                    <a:pt x="1783081" y="1400722"/>
                  </a:cubicBezTo>
                  <a:lnTo>
                    <a:pt x="140072" y="1400722"/>
                  </a:lnTo>
                  <a:cubicBezTo>
                    <a:pt x="62712" y="1400722"/>
                    <a:pt x="0" y="1338010"/>
                    <a:pt x="0" y="1260650"/>
                  </a:cubicBezTo>
                  <a:lnTo>
                    <a:pt x="0" y="140072"/>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89273" tIns="77210" rIns="89273" bIns="77210" numCol="1" spcCol="1270" anchor="ctr" anchorCtr="0">
              <a:noAutofit/>
            </a:bodyPr>
            <a:lstStyle/>
            <a:p>
              <a:pPr algn="ctr" defTabSz="844495">
                <a:lnSpc>
                  <a:spcPct val="90000"/>
                </a:lnSpc>
                <a:spcBef>
                  <a:spcPct val="0"/>
                </a:spcBef>
                <a:spcAft>
                  <a:spcPct val="35000"/>
                </a:spcAft>
              </a:pPr>
              <a:r>
                <a:rPr lang="en-US" sz="1900" dirty="0">
                  <a:latin typeface="Segoe UI" pitchFamily="34" charset="0"/>
                  <a:ea typeface="Segoe UI" pitchFamily="34" charset="0"/>
                  <a:cs typeface="Segoe UI" pitchFamily="34" charset="0"/>
                </a:rPr>
                <a:t>Customer trust and brand severely impacted</a:t>
              </a:r>
            </a:p>
          </p:txBody>
        </p:sp>
      </p:grpSp>
      <p:grpSp>
        <p:nvGrpSpPr>
          <p:cNvPr id="24" name="Group 23"/>
          <p:cNvGrpSpPr/>
          <p:nvPr/>
        </p:nvGrpSpPr>
        <p:grpSpPr>
          <a:xfrm>
            <a:off x="8239530" y="1034845"/>
            <a:ext cx="2403601" cy="4644975"/>
            <a:chOff x="8035281" y="955186"/>
            <a:chExt cx="2403942" cy="4645634"/>
          </a:xfrm>
        </p:grpSpPr>
        <p:sp>
          <p:nvSpPr>
            <p:cNvPr id="18" name="Freeform 17"/>
            <p:cNvSpPr/>
            <p:nvPr/>
          </p:nvSpPr>
          <p:spPr>
            <a:xfrm>
              <a:off x="8035281" y="955186"/>
              <a:ext cx="2403942" cy="4645634"/>
            </a:xfrm>
            <a:custGeom>
              <a:avLst/>
              <a:gdLst>
                <a:gd name="connsiteX0" fmla="*/ 0 w 2403942"/>
                <a:gd name="connsiteY0" fmla="*/ 240394 h 4645634"/>
                <a:gd name="connsiteX1" fmla="*/ 240394 w 2403942"/>
                <a:gd name="connsiteY1" fmla="*/ 0 h 4645634"/>
                <a:gd name="connsiteX2" fmla="*/ 2163548 w 2403942"/>
                <a:gd name="connsiteY2" fmla="*/ 0 h 4645634"/>
                <a:gd name="connsiteX3" fmla="*/ 2403942 w 2403942"/>
                <a:gd name="connsiteY3" fmla="*/ 240394 h 4645634"/>
                <a:gd name="connsiteX4" fmla="*/ 2403942 w 2403942"/>
                <a:gd name="connsiteY4" fmla="*/ 4405240 h 4645634"/>
                <a:gd name="connsiteX5" fmla="*/ 2163548 w 2403942"/>
                <a:gd name="connsiteY5" fmla="*/ 4645634 h 4645634"/>
                <a:gd name="connsiteX6" fmla="*/ 240394 w 2403942"/>
                <a:gd name="connsiteY6" fmla="*/ 4645634 h 4645634"/>
                <a:gd name="connsiteX7" fmla="*/ 0 w 2403942"/>
                <a:gd name="connsiteY7" fmla="*/ 4405240 h 4645634"/>
                <a:gd name="connsiteX8" fmla="*/ 0 w 2403942"/>
                <a:gd name="connsiteY8" fmla="*/ 240394 h 4645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3942" h="4645634">
                  <a:moveTo>
                    <a:pt x="0" y="240394"/>
                  </a:moveTo>
                  <a:cubicBezTo>
                    <a:pt x="0" y="107628"/>
                    <a:pt x="107628" y="0"/>
                    <a:pt x="240394" y="0"/>
                  </a:cubicBezTo>
                  <a:lnTo>
                    <a:pt x="2163548" y="0"/>
                  </a:lnTo>
                  <a:cubicBezTo>
                    <a:pt x="2296314" y="0"/>
                    <a:pt x="2403942" y="107628"/>
                    <a:pt x="2403942" y="240394"/>
                  </a:cubicBezTo>
                  <a:lnTo>
                    <a:pt x="2403942" y="4405240"/>
                  </a:lnTo>
                  <a:cubicBezTo>
                    <a:pt x="2403942" y="4538006"/>
                    <a:pt x="2296314" y="4645634"/>
                    <a:pt x="2163548" y="4645634"/>
                  </a:cubicBezTo>
                  <a:lnTo>
                    <a:pt x="240394" y="4645634"/>
                  </a:lnTo>
                  <a:cubicBezTo>
                    <a:pt x="107628" y="4645634"/>
                    <a:pt x="0" y="4538006"/>
                    <a:pt x="0" y="4405240"/>
                  </a:cubicBezTo>
                  <a:lnTo>
                    <a:pt x="0" y="240394"/>
                  </a:lnTo>
                  <a:close/>
                </a:path>
              </a:pathLst>
            </a:cu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76190" tIns="76190" rIns="76190" bIns="3327672" numCol="1" spcCol="1270" anchor="ctr" anchorCtr="0">
              <a:noAutofit/>
            </a:bodyPr>
            <a:lstStyle/>
            <a:p>
              <a:pPr algn="ctr" defTabSz="888942">
                <a:lnSpc>
                  <a:spcPct val="90000"/>
                </a:lnSpc>
                <a:spcBef>
                  <a:spcPct val="0"/>
                </a:spcBef>
                <a:spcAft>
                  <a:spcPct val="35000"/>
                </a:spcAft>
              </a:pPr>
              <a:r>
                <a:rPr lang="en-US" sz="2000" dirty="0"/>
                <a:t>Compliance</a:t>
              </a:r>
            </a:p>
          </p:txBody>
        </p:sp>
        <p:sp>
          <p:nvSpPr>
            <p:cNvPr id="19" name="Freeform 18"/>
            <p:cNvSpPr/>
            <p:nvPr/>
          </p:nvSpPr>
          <p:spPr>
            <a:xfrm>
              <a:off x="8275675" y="2350237"/>
              <a:ext cx="1923153" cy="1400722"/>
            </a:xfrm>
            <a:custGeom>
              <a:avLst/>
              <a:gdLst>
                <a:gd name="connsiteX0" fmla="*/ 0 w 1923153"/>
                <a:gd name="connsiteY0" fmla="*/ 140072 h 1400722"/>
                <a:gd name="connsiteX1" fmla="*/ 140072 w 1923153"/>
                <a:gd name="connsiteY1" fmla="*/ 0 h 1400722"/>
                <a:gd name="connsiteX2" fmla="*/ 1783081 w 1923153"/>
                <a:gd name="connsiteY2" fmla="*/ 0 h 1400722"/>
                <a:gd name="connsiteX3" fmla="*/ 1923153 w 1923153"/>
                <a:gd name="connsiteY3" fmla="*/ 140072 h 1400722"/>
                <a:gd name="connsiteX4" fmla="*/ 1923153 w 1923153"/>
                <a:gd name="connsiteY4" fmla="*/ 1260650 h 1400722"/>
                <a:gd name="connsiteX5" fmla="*/ 1783081 w 1923153"/>
                <a:gd name="connsiteY5" fmla="*/ 1400722 h 1400722"/>
                <a:gd name="connsiteX6" fmla="*/ 140072 w 1923153"/>
                <a:gd name="connsiteY6" fmla="*/ 1400722 h 1400722"/>
                <a:gd name="connsiteX7" fmla="*/ 0 w 1923153"/>
                <a:gd name="connsiteY7" fmla="*/ 1260650 h 1400722"/>
                <a:gd name="connsiteX8" fmla="*/ 0 w 1923153"/>
                <a:gd name="connsiteY8" fmla="*/ 140072 h 140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3153" h="1400722">
                  <a:moveTo>
                    <a:pt x="0" y="140072"/>
                  </a:moveTo>
                  <a:cubicBezTo>
                    <a:pt x="0" y="62712"/>
                    <a:pt x="62712" y="0"/>
                    <a:pt x="140072" y="0"/>
                  </a:cubicBezTo>
                  <a:lnTo>
                    <a:pt x="1783081" y="0"/>
                  </a:lnTo>
                  <a:cubicBezTo>
                    <a:pt x="1860441" y="0"/>
                    <a:pt x="1923153" y="62712"/>
                    <a:pt x="1923153" y="140072"/>
                  </a:cubicBezTo>
                  <a:lnTo>
                    <a:pt x="1923153" y="1260650"/>
                  </a:lnTo>
                  <a:cubicBezTo>
                    <a:pt x="1923153" y="1338010"/>
                    <a:pt x="1860441" y="1400722"/>
                    <a:pt x="1783081" y="1400722"/>
                  </a:cubicBezTo>
                  <a:lnTo>
                    <a:pt x="140072" y="1400722"/>
                  </a:lnTo>
                  <a:cubicBezTo>
                    <a:pt x="62712" y="1400722"/>
                    <a:pt x="0" y="1338010"/>
                    <a:pt x="0" y="1260650"/>
                  </a:cubicBezTo>
                  <a:lnTo>
                    <a:pt x="0" y="140072"/>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89273" tIns="77210" rIns="89273" bIns="77210" numCol="1" spcCol="1270" anchor="ctr" anchorCtr="0">
              <a:noAutofit/>
            </a:bodyPr>
            <a:lstStyle/>
            <a:p>
              <a:pPr algn="ctr" defTabSz="844495">
                <a:lnSpc>
                  <a:spcPct val="90000"/>
                </a:lnSpc>
                <a:spcBef>
                  <a:spcPct val="0"/>
                </a:spcBef>
                <a:spcAft>
                  <a:spcPct val="35000"/>
                </a:spcAft>
              </a:pPr>
              <a:r>
                <a:rPr lang="en-US" sz="1900" dirty="0">
                  <a:gradFill>
                    <a:gsLst>
                      <a:gs pos="0">
                        <a:srgbClr val="FFFFFF"/>
                      </a:gs>
                      <a:gs pos="100000">
                        <a:srgbClr val="FFFFFF"/>
                      </a:gs>
                    </a:gsLst>
                    <a:lin ang="5400000" scaled="0"/>
                  </a:gradFill>
                  <a:ea typeface="Segoe UI" pitchFamily="34" charset="0"/>
                  <a:cs typeface="Segoe UI" pitchFamily="34" charset="0"/>
                </a:rPr>
                <a:t>Clients want to partner with orgs that have BCDR in place </a:t>
              </a:r>
              <a:endParaRPr lang="en-US" sz="1900" dirty="0"/>
            </a:p>
          </p:txBody>
        </p:sp>
        <p:sp>
          <p:nvSpPr>
            <p:cNvPr id="20" name="Freeform 19"/>
            <p:cNvSpPr/>
            <p:nvPr/>
          </p:nvSpPr>
          <p:spPr>
            <a:xfrm>
              <a:off x="8275675" y="3966455"/>
              <a:ext cx="1923153" cy="1400722"/>
            </a:xfrm>
            <a:custGeom>
              <a:avLst/>
              <a:gdLst>
                <a:gd name="connsiteX0" fmla="*/ 0 w 1923153"/>
                <a:gd name="connsiteY0" fmla="*/ 140072 h 1400722"/>
                <a:gd name="connsiteX1" fmla="*/ 140072 w 1923153"/>
                <a:gd name="connsiteY1" fmla="*/ 0 h 1400722"/>
                <a:gd name="connsiteX2" fmla="*/ 1783081 w 1923153"/>
                <a:gd name="connsiteY2" fmla="*/ 0 h 1400722"/>
                <a:gd name="connsiteX3" fmla="*/ 1923153 w 1923153"/>
                <a:gd name="connsiteY3" fmla="*/ 140072 h 1400722"/>
                <a:gd name="connsiteX4" fmla="*/ 1923153 w 1923153"/>
                <a:gd name="connsiteY4" fmla="*/ 1260650 h 1400722"/>
                <a:gd name="connsiteX5" fmla="*/ 1783081 w 1923153"/>
                <a:gd name="connsiteY5" fmla="*/ 1400722 h 1400722"/>
                <a:gd name="connsiteX6" fmla="*/ 140072 w 1923153"/>
                <a:gd name="connsiteY6" fmla="*/ 1400722 h 1400722"/>
                <a:gd name="connsiteX7" fmla="*/ 0 w 1923153"/>
                <a:gd name="connsiteY7" fmla="*/ 1260650 h 1400722"/>
                <a:gd name="connsiteX8" fmla="*/ 0 w 1923153"/>
                <a:gd name="connsiteY8" fmla="*/ 140072 h 140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3153" h="1400722">
                  <a:moveTo>
                    <a:pt x="0" y="140072"/>
                  </a:moveTo>
                  <a:cubicBezTo>
                    <a:pt x="0" y="62712"/>
                    <a:pt x="62712" y="0"/>
                    <a:pt x="140072" y="0"/>
                  </a:cubicBezTo>
                  <a:lnTo>
                    <a:pt x="1783081" y="0"/>
                  </a:lnTo>
                  <a:cubicBezTo>
                    <a:pt x="1860441" y="0"/>
                    <a:pt x="1923153" y="62712"/>
                    <a:pt x="1923153" y="140072"/>
                  </a:cubicBezTo>
                  <a:lnTo>
                    <a:pt x="1923153" y="1260650"/>
                  </a:lnTo>
                  <a:cubicBezTo>
                    <a:pt x="1923153" y="1338010"/>
                    <a:pt x="1860441" y="1400722"/>
                    <a:pt x="1783081" y="1400722"/>
                  </a:cubicBezTo>
                  <a:lnTo>
                    <a:pt x="140072" y="1400722"/>
                  </a:lnTo>
                  <a:cubicBezTo>
                    <a:pt x="62712" y="1400722"/>
                    <a:pt x="0" y="1338010"/>
                    <a:pt x="0" y="1260650"/>
                  </a:cubicBezTo>
                  <a:lnTo>
                    <a:pt x="0" y="140072"/>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89273" tIns="77210" rIns="89273" bIns="77210" numCol="1" spcCol="1270" anchor="ctr" anchorCtr="0">
              <a:noAutofit/>
            </a:bodyPr>
            <a:lstStyle/>
            <a:p>
              <a:pPr algn="ctr" defTabSz="844495">
                <a:lnSpc>
                  <a:spcPct val="90000"/>
                </a:lnSpc>
                <a:spcBef>
                  <a:spcPct val="0"/>
                </a:spcBef>
                <a:spcAft>
                  <a:spcPct val="35000"/>
                </a:spcAft>
              </a:pPr>
              <a:r>
                <a:rPr lang="en-US" sz="1900" dirty="0">
                  <a:gradFill>
                    <a:gsLst>
                      <a:gs pos="0">
                        <a:srgbClr val="FFFFFF"/>
                      </a:gs>
                      <a:gs pos="100000">
                        <a:srgbClr val="FFFFFF"/>
                      </a:gs>
                    </a:gsLst>
                    <a:lin ang="5400000" scaled="0"/>
                  </a:gradFill>
                  <a:ea typeface="Segoe UI" pitchFamily="34" charset="0"/>
                  <a:cs typeface="Segoe UI" pitchFamily="34" charset="0"/>
                </a:rPr>
                <a:t>Protection &amp; recovery key tenet in most compliances</a:t>
              </a:r>
              <a:endParaRPr lang="en-US" sz="1900" dirty="0"/>
            </a:p>
          </p:txBody>
        </p:sp>
      </p:grpSp>
      <p:sp>
        <p:nvSpPr>
          <p:cNvPr id="63" name="Rectangle 62"/>
          <p:cNvSpPr/>
          <p:nvPr/>
        </p:nvSpPr>
        <p:spPr>
          <a:xfrm>
            <a:off x="198982" y="6541767"/>
            <a:ext cx="10650161" cy="259751"/>
          </a:xfrm>
          <a:prstGeom prst="rect">
            <a:avLst/>
          </a:prstGeom>
        </p:spPr>
        <p:txBody>
          <a:bodyPr wrap="square" lIns="146263">
            <a:spAutoFit/>
          </a:bodyPr>
          <a:lstStyle/>
          <a:p>
            <a:pPr defTabSz="932440"/>
            <a:r>
              <a:rPr lang="en-US" sz="1088" dirty="0">
                <a:gradFill>
                  <a:gsLst>
                    <a:gs pos="2655">
                      <a:srgbClr val="505050"/>
                    </a:gs>
                    <a:gs pos="31000">
                      <a:srgbClr val="505050"/>
                    </a:gs>
                  </a:gsLst>
                  <a:lin ang="5400000" scaled="0"/>
                </a:gradFill>
              </a:rPr>
              <a:t>Source: </a:t>
            </a:r>
            <a:r>
              <a:rPr lang="en-US" sz="1088" i="1" dirty="0">
                <a:gradFill>
                  <a:gsLst>
                    <a:gs pos="2655">
                      <a:srgbClr val="505050"/>
                    </a:gs>
                    <a:gs pos="31000">
                      <a:srgbClr val="505050"/>
                    </a:gs>
                  </a:gsLst>
                  <a:lin ang="5400000" scaled="0"/>
                </a:gradFill>
              </a:rPr>
              <a:t>IDC: Measuring Cost of Downtime and Recovery Objectives Among U.S. Firms, IDC QuickPoll Survey July 2013 and Storage User Demand Study 2013</a:t>
            </a:r>
          </a:p>
        </p:txBody>
      </p:sp>
      <p:sp>
        <p:nvSpPr>
          <p:cNvPr id="77" name="Rectangle 76"/>
          <p:cNvSpPr/>
          <p:nvPr/>
        </p:nvSpPr>
        <p:spPr>
          <a:xfrm>
            <a:off x="201685" y="6735087"/>
            <a:ext cx="10650161" cy="259751"/>
          </a:xfrm>
          <a:prstGeom prst="rect">
            <a:avLst/>
          </a:prstGeom>
        </p:spPr>
        <p:txBody>
          <a:bodyPr wrap="square" lIns="146263">
            <a:spAutoFit/>
          </a:bodyPr>
          <a:lstStyle/>
          <a:p>
            <a:pPr defTabSz="932440"/>
            <a:r>
              <a:rPr lang="en-US" sz="1088" dirty="0">
                <a:gradFill>
                  <a:gsLst>
                    <a:gs pos="2655">
                      <a:srgbClr val="505050"/>
                    </a:gs>
                    <a:gs pos="31000">
                      <a:srgbClr val="505050"/>
                    </a:gs>
                  </a:gsLst>
                  <a:lin ang="5400000" scaled="0"/>
                </a:gradFill>
              </a:rPr>
              <a:t>Source: Federal Emergency Management Agency (FEMA)</a:t>
            </a:r>
            <a:endParaRPr lang="en-US" sz="1088" i="1" dirty="0">
              <a:gradFill>
                <a:gsLst>
                  <a:gs pos="2655">
                    <a:srgbClr val="505050"/>
                  </a:gs>
                  <a:gs pos="31000">
                    <a:srgbClr val="505050"/>
                  </a:gs>
                </a:gsLst>
                <a:lin ang="5400000" scaled="0"/>
              </a:gradFill>
            </a:endParaRPr>
          </a:p>
        </p:txBody>
      </p:sp>
    </p:spTree>
    <p:extLst>
      <p:ext uri="{BB962C8B-B14F-4D97-AF65-F5344CB8AC3E}">
        <p14:creationId xmlns:p14="http://schemas.microsoft.com/office/powerpoint/2010/main" val="304796436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8869" y="107450"/>
            <a:ext cx="10724938" cy="1351951"/>
          </a:xfrm>
        </p:spPr>
        <p:txBody>
          <a:bodyPr/>
          <a:lstStyle/>
          <a:p>
            <a:r>
              <a:rPr lang="en-US" dirty="0">
                <a:solidFill>
                  <a:schemeClr val="tx1"/>
                </a:solidFill>
              </a:rPr>
              <a:t>Azure Site Recovery Use Cases</a:t>
            </a:r>
            <a:endParaRPr lang="en-US" dirty="0"/>
          </a:p>
        </p:txBody>
      </p:sp>
      <p:sp>
        <p:nvSpPr>
          <p:cNvPr id="5" name="Content Placeholder 4"/>
          <p:cNvSpPr>
            <a:spLocks noGrp="1"/>
          </p:cNvSpPr>
          <p:nvPr>
            <p:ph idx="4294967295"/>
          </p:nvPr>
        </p:nvSpPr>
        <p:spPr>
          <a:xfrm>
            <a:off x="378869" y="1377710"/>
            <a:ext cx="11554368" cy="5243752"/>
          </a:xfrm>
          <a:prstGeom prst="rect">
            <a:avLst/>
          </a:prstGeom>
        </p:spPr>
        <p:txBody>
          <a:bodyPr>
            <a:normAutofit fontScale="92500" lnSpcReduction="20000"/>
          </a:bodyPr>
          <a:lstStyle/>
          <a:p>
            <a:r>
              <a:rPr lang="en-US" dirty="0"/>
              <a:t>Disaster Recovery</a:t>
            </a:r>
          </a:p>
          <a:p>
            <a:pPr lvl="1"/>
            <a:r>
              <a:rPr lang="en-US" sz="2800" dirty="0">
                <a:solidFill>
                  <a:schemeClr val="tx1"/>
                </a:solidFill>
              </a:rPr>
              <a:t>Single click Application recovery</a:t>
            </a:r>
          </a:p>
          <a:p>
            <a:pPr lvl="1"/>
            <a:r>
              <a:rPr lang="en-US" sz="2800" dirty="0">
                <a:solidFill>
                  <a:schemeClr val="tx1"/>
                </a:solidFill>
              </a:rPr>
              <a:t>Compliance Assurance without impacting Production</a:t>
            </a:r>
          </a:p>
          <a:p>
            <a:pPr lvl="1"/>
            <a:r>
              <a:rPr lang="en-US" sz="2800" dirty="0">
                <a:solidFill>
                  <a:schemeClr val="tx1"/>
                </a:solidFill>
              </a:rPr>
              <a:t>Disaster Avoidance – Hurricane warning</a:t>
            </a:r>
          </a:p>
          <a:p>
            <a:pPr lvl="1"/>
            <a:r>
              <a:rPr lang="en-US" sz="2800" dirty="0">
                <a:solidFill>
                  <a:schemeClr val="tx1"/>
                </a:solidFill>
              </a:rPr>
              <a:t>Failover during real disasters – Fire, Earthquake etc.</a:t>
            </a:r>
          </a:p>
          <a:p>
            <a:r>
              <a:rPr lang="en-US" dirty="0">
                <a:solidFill>
                  <a:schemeClr val="tx1"/>
                </a:solidFill>
              </a:rPr>
              <a:t>Migration</a:t>
            </a:r>
          </a:p>
          <a:p>
            <a:pPr lvl="1"/>
            <a:r>
              <a:rPr lang="en-US" dirty="0">
                <a:solidFill>
                  <a:schemeClr val="tx1"/>
                </a:solidFill>
              </a:rPr>
              <a:t>No impact on production during replication – Just minutes of downtime during cutover</a:t>
            </a:r>
          </a:p>
          <a:p>
            <a:pPr lvl="1"/>
            <a:r>
              <a:rPr lang="en-US" dirty="0">
                <a:solidFill>
                  <a:schemeClr val="tx1"/>
                </a:solidFill>
              </a:rPr>
              <a:t>Test before migration using Test failover</a:t>
            </a:r>
          </a:p>
          <a:p>
            <a:pPr lvl="1"/>
            <a:r>
              <a:rPr lang="en-US" dirty="0">
                <a:solidFill>
                  <a:schemeClr val="tx1"/>
                </a:solidFill>
              </a:rPr>
              <a:t>Free Migration</a:t>
            </a:r>
          </a:p>
          <a:p>
            <a:r>
              <a:rPr lang="en-US" dirty="0">
                <a:solidFill>
                  <a:schemeClr val="tx1"/>
                </a:solidFill>
              </a:rPr>
              <a:t>Dev/Test environment </a:t>
            </a:r>
          </a:p>
          <a:p>
            <a:pPr lvl="1"/>
            <a:r>
              <a:rPr lang="en-US" dirty="0">
                <a:solidFill>
                  <a:schemeClr val="tx1"/>
                </a:solidFill>
              </a:rPr>
              <a:t>Using Test Failover get an identical copy of your production environment </a:t>
            </a:r>
          </a:p>
          <a:p>
            <a:pPr lvl="1"/>
            <a:r>
              <a:rPr lang="en-US" dirty="0">
                <a:solidFill>
                  <a:schemeClr val="tx1"/>
                </a:solidFill>
              </a:rPr>
              <a:t>Use this for testing different scenarios like Patch Tuesday, New release testing</a:t>
            </a:r>
          </a:p>
          <a:p>
            <a:pPr lvl="1"/>
            <a:r>
              <a:rPr lang="en-US" dirty="0"/>
              <a:t>D</a:t>
            </a:r>
            <a:r>
              <a:rPr lang="en-US" dirty="0">
                <a:solidFill>
                  <a:schemeClr val="tx1"/>
                </a:solidFill>
              </a:rPr>
              <a:t>eploy new patches/bits to production with confidence.</a:t>
            </a:r>
          </a:p>
        </p:txBody>
      </p:sp>
    </p:spTree>
    <p:extLst>
      <p:ext uri="{BB962C8B-B14F-4D97-AF65-F5344CB8AC3E}">
        <p14:creationId xmlns:p14="http://schemas.microsoft.com/office/powerpoint/2010/main" val="41229881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6118598"/>
          </a:xfrm>
        </p:spPr>
        <p:txBody>
          <a:bodyPr/>
          <a:lstStyle/>
          <a:p>
            <a:pPr lvl="0"/>
            <a:r>
              <a:rPr lang="en-US" sz="3200" u="sng" dirty="0">
                <a:hlinkClick r:id="rId3"/>
              </a:rPr>
              <a:t>Getting Started with On-premises to Azure DR </a:t>
            </a:r>
            <a:endParaRPr lang="en-US" sz="3200" dirty="0"/>
          </a:p>
          <a:p>
            <a:pPr lvl="0"/>
            <a:r>
              <a:rPr lang="en-US" sz="3200" u="sng" dirty="0">
                <a:hlinkClick r:id="rId4"/>
              </a:rPr>
              <a:t>Getting started for Branch office to Azure DR </a:t>
            </a:r>
            <a:endParaRPr lang="en-US" sz="3200" dirty="0"/>
          </a:p>
          <a:p>
            <a:r>
              <a:rPr lang="en-US" dirty="0">
                <a:hlinkClick r:id="rId5"/>
              </a:rPr>
              <a:t>Getting Started for VMware to Azure</a:t>
            </a:r>
            <a:endParaRPr lang="en-US" dirty="0"/>
          </a:p>
          <a:p>
            <a:pPr lvl="0"/>
            <a:r>
              <a:rPr lang="en-US" sz="3200" u="sng" dirty="0">
                <a:hlinkClick r:id="rId6"/>
              </a:rPr>
              <a:t>Getting Started with On-premises to On-premises DR using Replica</a:t>
            </a:r>
            <a:endParaRPr lang="en-US" sz="3200" dirty="0"/>
          </a:p>
          <a:p>
            <a:pPr lvl="0"/>
            <a:r>
              <a:rPr lang="en-US" sz="3200" u="sng" dirty="0">
                <a:hlinkClick r:id="rId7"/>
              </a:rPr>
              <a:t>Getting Started with On-premises to On-premises DR using SAN replication</a:t>
            </a:r>
            <a:endParaRPr lang="en-US" sz="3200" dirty="0"/>
          </a:p>
          <a:p>
            <a:r>
              <a:rPr lang="en-US" sz="3200" dirty="0">
                <a:solidFill>
                  <a:schemeClr val="tx1"/>
                </a:solidFill>
                <a:hlinkClick r:id="rId8"/>
              </a:rPr>
              <a:t>Networking white-paper</a:t>
            </a:r>
            <a:endParaRPr lang="en-US" sz="3200" dirty="0">
              <a:solidFill>
                <a:schemeClr val="tx1"/>
              </a:solidFill>
            </a:endParaRPr>
          </a:p>
          <a:p>
            <a:r>
              <a:rPr lang="en-US" sz="3200" dirty="0">
                <a:solidFill>
                  <a:schemeClr val="tx1"/>
                </a:solidFill>
                <a:hlinkClick r:id="rId9"/>
              </a:rPr>
              <a:t>Monitoring and Troubleshooting</a:t>
            </a:r>
            <a:endParaRPr lang="en-US" sz="3200" dirty="0">
              <a:solidFill>
                <a:schemeClr val="tx1"/>
              </a:solidFill>
            </a:endParaRPr>
          </a:p>
          <a:p>
            <a:r>
              <a:rPr lang="en-US" sz="3200" dirty="0">
                <a:solidFill>
                  <a:schemeClr val="tx1"/>
                </a:solidFill>
                <a:hlinkClick r:id="rId10"/>
              </a:rPr>
              <a:t>Site Recovery Forum</a:t>
            </a:r>
            <a:endParaRPr lang="en-US" sz="3200" dirty="0">
              <a:solidFill>
                <a:schemeClr val="tx1"/>
              </a:solidFill>
            </a:endParaRPr>
          </a:p>
          <a:p>
            <a:endParaRPr lang="en-US" dirty="0"/>
          </a:p>
        </p:txBody>
      </p:sp>
      <p:sp>
        <p:nvSpPr>
          <p:cNvPr id="17" name="Title 16"/>
          <p:cNvSpPr>
            <a:spLocks noGrp="1"/>
          </p:cNvSpPr>
          <p:nvPr>
            <p:ph type="title"/>
          </p:nvPr>
        </p:nvSpPr>
        <p:spPr/>
        <p:txBody>
          <a:bodyPr/>
          <a:lstStyle/>
          <a:p>
            <a:r>
              <a:rPr lang="en-US" dirty="0"/>
              <a:t>References –</a:t>
            </a:r>
            <a:r>
              <a:rPr lang="en-US" dirty="0">
                <a:solidFill>
                  <a:srgbClr val="FF0000"/>
                </a:solidFill>
              </a:rPr>
              <a:t> </a:t>
            </a:r>
          </a:p>
        </p:txBody>
      </p:sp>
    </p:spTree>
    <p:extLst>
      <p:ext uri="{BB962C8B-B14F-4D97-AF65-F5344CB8AC3E}">
        <p14:creationId xmlns:p14="http://schemas.microsoft.com/office/powerpoint/2010/main" val="157049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5225" y="1074110"/>
            <a:ext cx="5823012" cy="3488677"/>
          </a:xfrm>
          <a:prstGeom prst="rect">
            <a:avLst/>
          </a:prstGeom>
        </p:spPr>
      </p:pic>
      <p:pic>
        <p:nvPicPr>
          <p:cNvPr id="5" name="Picture 4"/>
          <p:cNvPicPr>
            <a:picLocks noChangeAspect="1"/>
          </p:cNvPicPr>
          <p:nvPr/>
        </p:nvPicPr>
        <p:blipFill>
          <a:blip r:embed="rId3"/>
          <a:stretch>
            <a:fillRect/>
          </a:stretch>
        </p:blipFill>
        <p:spPr>
          <a:xfrm>
            <a:off x="6604317" y="1110935"/>
            <a:ext cx="5614836" cy="3415027"/>
          </a:xfrm>
          <a:prstGeom prst="rect">
            <a:avLst/>
          </a:prstGeom>
        </p:spPr>
      </p:pic>
      <p:sp>
        <p:nvSpPr>
          <p:cNvPr id="6" name="TextBox 5"/>
          <p:cNvSpPr txBox="1"/>
          <p:nvPr/>
        </p:nvSpPr>
        <p:spPr>
          <a:xfrm>
            <a:off x="303475" y="164617"/>
            <a:ext cx="11946525" cy="469039"/>
          </a:xfrm>
          <a:prstGeom prst="rect">
            <a:avLst/>
          </a:prstGeom>
          <a:noFill/>
        </p:spPr>
        <p:txBody>
          <a:bodyPr wrap="square" rtlCol="0">
            <a:spAutoFit/>
          </a:bodyPr>
          <a:lstStyle/>
          <a:p>
            <a:r>
              <a:rPr lang="en-US" sz="2448" b="1" dirty="0"/>
              <a:t>Most common cause for DR is Not natural disasters &amp; Impact is severe</a:t>
            </a:r>
          </a:p>
        </p:txBody>
      </p:sp>
    </p:spTree>
    <p:extLst>
      <p:ext uri="{BB962C8B-B14F-4D97-AF65-F5344CB8AC3E}">
        <p14:creationId xmlns:p14="http://schemas.microsoft.com/office/powerpoint/2010/main" val="278792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9241" y="812084"/>
            <a:ext cx="6986840" cy="5920146"/>
          </a:xfrm>
          <a:prstGeom prst="rect">
            <a:avLst/>
          </a:prstGeom>
        </p:spPr>
      </p:pic>
      <p:sp>
        <p:nvSpPr>
          <p:cNvPr id="3" name="TextBox 2"/>
          <p:cNvSpPr txBox="1"/>
          <p:nvPr/>
        </p:nvSpPr>
        <p:spPr>
          <a:xfrm>
            <a:off x="303475" y="164617"/>
            <a:ext cx="11946525" cy="478376"/>
          </a:xfrm>
          <a:prstGeom prst="rect">
            <a:avLst/>
          </a:prstGeom>
          <a:noFill/>
        </p:spPr>
        <p:txBody>
          <a:bodyPr wrap="square" rtlCol="0">
            <a:spAutoFit/>
          </a:bodyPr>
          <a:lstStyle/>
          <a:p>
            <a:r>
              <a:rPr lang="en-US" sz="2448" b="1" dirty="0"/>
              <a:t>Every hour we save in RTO has direct ROI</a:t>
            </a:r>
          </a:p>
        </p:txBody>
      </p:sp>
    </p:spTree>
    <p:extLst>
      <p:ext uri="{BB962C8B-B14F-4D97-AF65-F5344CB8AC3E}">
        <p14:creationId xmlns:p14="http://schemas.microsoft.com/office/powerpoint/2010/main" val="173936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850" y="906462"/>
            <a:ext cx="5632486" cy="332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355545" y="895836"/>
            <a:ext cx="5872573" cy="3411600"/>
          </a:xfrm>
          <a:prstGeom prst="rect">
            <a:avLst/>
          </a:prstGeom>
        </p:spPr>
      </p:pic>
      <p:sp>
        <p:nvSpPr>
          <p:cNvPr id="2" name="TextBox 1"/>
          <p:cNvSpPr txBox="1"/>
          <p:nvPr/>
        </p:nvSpPr>
        <p:spPr>
          <a:xfrm>
            <a:off x="139690" y="164617"/>
            <a:ext cx="12295991" cy="838371"/>
          </a:xfrm>
          <a:prstGeom prst="rect">
            <a:avLst/>
          </a:prstGeom>
          <a:noFill/>
        </p:spPr>
        <p:txBody>
          <a:bodyPr wrap="square" rtlCol="0">
            <a:spAutoFit/>
          </a:bodyPr>
          <a:lstStyle/>
          <a:p>
            <a:r>
              <a:rPr lang="en-US" sz="2400" b="1" dirty="0"/>
              <a:t>70-80% Workloads need DR and they can‘t get the desired RTO using offsite backup</a:t>
            </a:r>
          </a:p>
          <a:p>
            <a:endParaRPr lang="en-US" sz="2448" b="1" dirty="0"/>
          </a:p>
        </p:txBody>
      </p:sp>
      <p:sp>
        <p:nvSpPr>
          <p:cNvPr id="3" name="TextBox 2"/>
          <p:cNvSpPr txBox="1"/>
          <p:nvPr/>
        </p:nvSpPr>
        <p:spPr>
          <a:xfrm>
            <a:off x="857321" y="5254906"/>
            <a:ext cx="1074159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FFFF"/>
                </a:solidFill>
              </a:rPr>
              <a:t>A lot of Workloads are still using offsite Backup for DR - key target for ASR!</a:t>
            </a:r>
          </a:p>
        </p:txBody>
      </p:sp>
      <p:sp>
        <p:nvSpPr>
          <p:cNvPr id="4" name="TextBox 3"/>
          <p:cNvSpPr txBox="1"/>
          <p:nvPr/>
        </p:nvSpPr>
        <p:spPr>
          <a:xfrm>
            <a:off x="355545" y="4247025"/>
            <a:ext cx="241758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Source: Forrester, 2013</a:t>
            </a:r>
          </a:p>
        </p:txBody>
      </p:sp>
    </p:spTree>
    <p:extLst>
      <p:ext uri="{BB962C8B-B14F-4D97-AF65-F5344CB8AC3E}">
        <p14:creationId xmlns:p14="http://schemas.microsoft.com/office/powerpoint/2010/main" val="15469483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3366355" y="1590772"/>
            <a:ext cx="924698" cy="79156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3" rIns="0" bIns="46603" numCol="1" rtlCol="0" anchor="ctr" anchorCtr="0" compatLnSpc="1">
            <a:prstTxWarp prst="textNoShape">
              <a:avLst/>
            </a:prstTxWarp>
          </a:bodyPr>
          <a:lstStyle/>
          <a:p>
            <a:pPr algn="ctr" defTabSz="931865" fontAlgn="base">
              <a:spcBef>
                <a:spcPct val="0"/>
              </a:spcBef>
              <a:spcAft>
                <a:spcPct val="0"/>
              </a:spcAft>
            </a:pPr>
            <a:endParaRPr lang="en-GB" sz="1999" dirty="0">
              <a:gradFill>
                <a:gsLst>
                  <a:gs pos="0">
                    <a:srgbClr val="FFFFFF"/>
                  </a:gs>
                  <a:gs pos="100000">
                    <a:srgbClr val="FFFFFF"/>
                  </a:gs>
                </a:gsLst>
                <a:lin ang="5400000" scaled="0"/>
              </a:gradFill>
            </a:endParaRPr>
          </a:p>
        </p:txBody>
      </p:sp>
      <p:sp>
        <p:nvSpPr>
          <p:cNvPr id="31" name="Rectangle 30"/>
          <p:cNvSpPr/>
          <p:nvPr/>
        </p:nvSpPr>
        <p:spPr bwMode="auto">
          <a:xfrm>
            <a:off x="3377182" y="5609377"/>
            <a:ext cx="924698" cy="79156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3" rIns="0" bIns="46603" numCol="1" rtlCol="0" anchor="ctr" anchorCtr="0" compatLnSpc="1">
            <a:prstTxWarp prst="textNoShape">
              <a:avLst/>
            </a:prstTxWarp>
          </a:bodyPr>
          <a:lstStyle/>
          <a:p>
            <a:pPr algn="ctr" defTabSz="931865" fontAlgn="base">
              <a:spcBef>
                <a:spcPct val="0"/>
              </a:spcBef>
              <a:spcAft>
                <a:spcPct val="0"/>
              </a:spcAft>
            </a:pPr>
            <a:endParaRPr lang="en-GB" sz="19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Business Continuity Challenges</a:t>
            </a:r>
            <a:endParaRPr lang="en-GB" dirty="0"/>
          </a:p>
        </p:txBody>
      </p:sp>
      <p:sp>
        <p:nvSpPr>
          <p:cNvPr id="14" name="Rectangle 13"/>
          <p:cNvSpPr>
            <a:spLocks noChangeArrowheads="1"/>
          </p:cNvSpPr>
          <p:nvPr/>
        </p:nvSpPr>
        <p:spPr bwMode="auto">
          <a:xfrm>
            <a:off x="588860" y="1587244"/>
            <a:ext cx="2664854" cy="790016"/>
          </a:xfrm>
          <a:prstGeom prst="rect">
            <a:avLst/>
          </a:prstGeom>
          <a:solidFill>
            <a:schemeClr val="accent1"/>
          </a:solidFill>
          <a:ln w="9525">
            <a:noFill/>
            <a:miter lim="800000"/>
            <a:headEnd/>
            <a:tailEnd/>
          </a:ln>
        </p:spPr>
        <p:txBody>
          <a:bodyPr lIns="304491" tIns="114178" rIns="304491"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80000"/>
              </a:lnSpc>
              <a:spcBef>
                <a:spcPct val="25000"/>
              </a:spcBef>
              <a:buClr>
                <a:srgbClr val="007233"/>
              </a:buClr>
            </a:pPr>
            <a:r>
              <a:rPr lang="en-US" sz="2399" dirty="0">
                <a:solidFill>
                  <a:srgbClr val="FFFFFF"/>
                </a:solidFill>
                <a:latin typeface="Segoe UI Light"/>
              </a:rPr>
              <a:t>Costs</a:t>
            </a:r>
          </a:p>
        </p:txBody>
      </p:sp>
      <p:sp>
        <p:nvSpPr>
          <p:cNvPr id="15" name="Rectangle 14"/>
          <p:cNvSpPr>
            <a:spLocks noChangeArrowheads="1"/>
          </p:cNvSpPr>
          <p:nvPr/>
        </p:nvSpPr>
        <p:spPr bwMode="auto">
          <a:xfrm>
            <a:off x="599712" y="5609375"/>
            <a:ext cx="2664854" cy="790016"/>
          </a:xfrm>
          <a:prstGeom prst="rect">
            <a:avLst/>
          </a:prstGeom>
          <a:solidFill>
            <a:schemeClr val="accent1"/>
          </a:solidFill>
          <a:ln w="9525">
            <a:noFill/>
            <a:miter lim="800000"/>
            <a:headEnd/>
            <a:tailEnd/>
          </a:ln>
        </p:spPr>
        <p:txBody>
          <a:bodyPr lIns="182747" tIns="114178" rIns="182747"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80000"/>
              </a:lnSpc>
              <a:spcBef>
                <a:spcPct val="25000"/>
              </a:spcBef>
              <a:buClr>
                <a:srgbClr val="007233"/>
              </a:buClr>
            </a:pPr>
            <a:r>
              <a:rPr lang="en-US" sz="2399" dirty="0">
                <a:solidFill>
                  <a:srgbClr val="FFFFFF"/>
                </a:solidFill>
                <a:latin typeface="Segoe UI Light"/>
              </a:rPr>
              <a:t>Protecting Many Workloads</a:t>
            </a:r>
          </a:p>
        </p:txBody>
      </p:sp>
      <p:sp>
        <p:nvSpPr>
          <p:cNvPr id="16" name="Rectangle 15"/>
          <p:cNvSpPr>
            <a:spLocks noChangeArrowheads="1"/>
          </p:cNvSpPr>
          <p:nvPr/>
        </p:nvSpPr>
        <p:spPr bwMode="auto">
          <a:xfrm>
            <a:off x="588856" y="2784659"/>
            <a:ext cx="2666149" cy="790016"/>
          </a:xfrm>
          <a:prstGeom prst="rect">
            <a:avLst/>
          </a:prstGeom>
          <a:solidFill>
            <a:schemeClr val="accent1"/>
          </a:solidFill>
          <a:ln w="9525">
            <a:noFill/>
            <a:miter lim="800000"/>
            <a:headEnd/>
            <a:tailEnd/>
          </a:ln>
        </p:spPr>
        <p:txBody>
          <a:bodyPr lIns="304491" tIns="114178" rIns="304491"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80000"/>
              </a:lnSpc>
              <a:spcBef>
                <a:spcPct val="25000"/>
              </a:spcBef>
            </a:pPr>
            <a:r>
              <a:rPr lang="en-US" sz="2399" dirty="0">
                <a:solidFill>
                  <a:srgbClr val="FFFFFF"/>
                </a:solidFill>
                <a:latin typeface="Segoe UI Light"/>
              </a:rPr>
              <a:t>Monitoring</a:t>
            </a:r>
          </a:p>
        </p:txBody>
      </p:sp>
      <p:sp>
        <p:nvSpPr>
          <p:cNvPr id="21" name="Rectangle 20"/>
          <p:cNvSpPr>
            <a:spLocks noChangeArrowheads="1"/>
          </p:cNvSpPr>
          <p:nvPr/>
        </p:nvSpPr>
        <p:spPr bwMode="auto">
          <a:xfrm>
            <a:off x="3366305" y="2784659"/>
            <a:ext cx="924698" cy="790016"/>
          </a:xfrm>
          <a:prstGeom prst="rect">
            <a:avLst/>
          </a:prstGeom>
          <a:solidFill>
            <a:schemeClr val="accent1"/>
          </a:solidFill>
          <a:ln w="9525">
            <a:noFill/>
            <a:miter lim="800000"/>
            <a:headEnd/>
            <a:tailEnd/>
          </a:ln>
        </p:spPr>
        <p:txBody>
          <a:bodyPr lIns="304491" tIns="114178" rIns="304491"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25000"/>
              </a:spcBef>
              <a:buClr>
                <a:srgbClr val="007233"/>
              </a:buClr>
            </a:pPr>
            <a:endParaRPr lang="en-US" sz="1499" dirty="0">
              <a:solidFill>
                <a:srgbClr val="505050"/>
              </a:solidFill>
            </a:endParaRPr>
          </a:p>
        </p:txBody>
      </p:sp>
      <p:pic>
        <p:nvPicPr>
          <p:cNvPr id="30" name="Picture 4"/>
          <p:cNvPicPr>
            <a:picLocks noChangeAspect="1" noChangeArrowheads="1"/>
          </p:cNvPicPr>
          <p:nvPr/>
        </p:nvPicPr>
        <p:blipFill>
          <a:blip r:embed="rId3" cstate="email">
            <a:biLevel thresh="50000"/>
            <a:extLst>
              <a:ext uri="{28A0092B-C50C-407E-A947-70E740481C1C}">
                <a14:useLocalDpi xmlns:a14="http://schemas.microsoft.com/office/drawing/2010/main"/>
              </a:ext>
            </a:extLst>
          </a:blip>
          <a:srcRect/>
          <a:stretch>
            <a:fillRect/>
          </a:stretch>
        </p:blipFill>
        <p:spPr bwMode="auto">
          <a:xfrm>
            <a:off x="3640451" y="5680406"/>
            <a:ext cx="450375" cy="619541"/>
          </a:xfrm>
          <a:prstGeom prst="rect">
            <a:avLst/>
          </a:prstGeom>
          <a:solidFill>
            <a:schemeClr val="accent1"/>
          </a:solidFill>
          <a:ln>
            <a:noFill/>
          </a:ln>
          <a:effectLst/>
          <a:extLst/>
        </p:spPr>
      </p:pic>
      <p:pic>
        <p:nvPicPr>
          <p:cNvPr id="32" name="Picture 9"/>
          <p:cNvPicPr>
            <a:picLocks noChangeAspect="1" noChangeArrowheads="1"/>
          </p:cNvPicPr>
          <p:nvPr/>
        </p:nvPicPr>
        <p:blipFill>
          <a:blip r:embed="rId4" cstate="email">
            <a:biLevel thresh="50000"/>
            <a:extLst>
              <a:ext uri="{28A0092B-C50C-407E-A947-70E740481C1C}">
                <a14:useLocalDpi xmlns:a14="http://schemas.microsoft.com/office/drawing/2010/main"/>
              </a:ext>
            </a:extLst>
          </a:blip>
          <a:srcRect/>
          <a:stretch>
            <a:fillRect/>
          </a:stretch>
        </p:blipFill>
        <p:spPr bwMode="auto">
          <a:xfrm>
            <a:off x="3546375" y="2862611"/>
            <a:ext cx="620075" cy="68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a:spLocks noChangeArrowheads="1"/>
          </p:cNvSpPr>
          <p:nvPr/>
        </p:nvSpPr>
        <p:spPr bwMode="auto">
          <a:xfrm>
            <a:off x="4318805" y="4067839"/>
            <a:ext cx="7481217" cy="795095"/>
          </a:xfrm>
          <a:prstGeom prst="rect">
            <a:avLst/>
          </a:prstGeom>
          <a:solidFill>
            <a:schemeClr val="accent2"/>
          </a:solidFill>
          <a:ln w="9525">
            <a:noFill/>
            <a:miter lim="800000"/>
            <a:headEnd/>
            <a:tailEnd/>
          </a:ln>
        </p:spPr>
        <p:txBody>
          <a:bodyPr lIns="304491" tIns="114178" rIns="304491"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5000"/>
              </a:spcBef>
            </a:pPr>
            <a:r>
              <a:rPr lang="en-US" sz="1599" dirty="0">
                <a:solidFill>
                  <a:srgbClr val="FFFFFF"/>
                </a:solidFill>
              </a:rPr>
              <a:t>Manual recovery of the many virtual machines that compose services can be complex and time-consuming - procedures need to be documented and tested</a:t>
            </a:r>
          </a:p>
        </p:txBody>
      </p:sp>
      <p:sp>
        <p:nvSpPr>
          <p:cNvPr id="34" name="Rectangle 33"/>
          <p:cNvSpPr>
            <a:spLocks noChangeArrowheads="1"/>
          </p:cNvSpPr>
          <p:nvPr/>
        </p:nvSpPr>
        <p:spPr bwMode="auto">
          <a:xfrm>
            <a:off x="584746" y="4067842"/>
            <a:ext cx="2666149" cy="790016"/>
          </a:xfrm>
          <a:prstGeom prst="rect">
            <a:avLst/>
          </a:prstGeom>
          <a:solidFill>
            <a:schemeClr val="accent1"/>
          </a:solidFill>
          <a:ln w="9525">
            <a:noFill/>
            <a:miter lim="800000"/>
            <a:headEnd/>
            <a:tailEnd/>
          </a:ln>
        </p:spPr>
        <p:txBody>
          <a:bodyPr lIns="304491" tIns="114178" rIns="304491"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80000"/>
              </a:lnSpc>
              <a:spcBef>
                <a:spcPct val="25000"/>
              </a:spcBef>
            </a:pPr>
            <a:r>
              <a:rPr lang="en-US" sz="2399" dirty="0">
                <a:solidFill>
                  <a:srgbClr val="FFFFFF"/>
                </a:solidFill>
                <a:latin typeface="Segoe UI Light"/>
              </a:rPr>
              <a:t>Recovery</a:t>
            </a:r>
          </a:p>
        </p:txBody>
      </p:sp>
      <p:sp>
        <p:nvSpPr>
          <p:cNvPr id="35" name="Rectangle 34"/>
          <p:cNvSpPr>
            <a:spLocks noChangeArrowheads="1"/>
          </p:cNvSpPr>
          <p:nvPr/>
        </p:nvSpPr>
        <p:spPr bwMode="auto">
          <a:xfrm>
            <a:off x="3360876" y="4067842"/>
            <a:ext cx="924698" cy="790016"/>
          </a:xfrm>
          <a:prstGeom prst="rect">
            <a:avLst/>
          </a:prstGeom>
          <a:solidFill>
            <a:schemeClr val="accent1"/>
          </a:solidFill>
          <a:ln w="9525">
            <a:noFill/>
            <a:miter lim="800000"/>
            <a:headEnd/>
            <a:tailEnd/>
          </a:ln>
        </p:spPr>
        <p:txBody>
          <a:bodyPr lIns="304491" tIns="114178" rIns="304491"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25000"/>
              </a:spcBef>
              <a:buClr>
                <a:srgbClr val="007233"/>
              </a:buClr>
            </a:pPr>
            <a:endParaRPr lang="en-US" sz="1499" dirty="0">
              <a:solidFill>
                <a:srgbClr val="505050"/>
              </a:solidFill>
            </a:endParaRPr>
          </a:p>
        </p:txBody>
      </p:sp>
      <p:pic>
        <p:nvPicPr>
          <p:cNvPr id="37" name="Picture 15"/>
          <p:cNvPicPr>
            <a:picLocks noChangeAspect="1" noChangeArrowheads="1"/>
          </p:cNvPicPr>
          <p:nvPr/>
        </p:nvPicPr>
        <p:blipFill>
          <a:blip r:embed="rId5" cstate="email">
            <a:biLevel thresh="25000"/>
            <a:extLst>
              <a:ext uri="{28A0092B-C50C-407E-A947-70E740481C1C}">
                <a14:useLocalDpi xmlns:a14="http://schemas.microsoft.com/office/drawing/2010/main"/>
              </a:ext>
            </a:extLst>
          </a:blip>
          <a:srcRect/>
          <a:stretch>
            <a:fillRect/>
          </a:stretch>
        </p:blipFill>
        <p:spPr bwMode="auto">
          <a:xfrm>
            <a:off x="3571637" y="4133479"/>
            <a:ext cx="536407" cy="69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7"/>
          <p:cNvPicPr>
            <a:picLocks noChangeAspect="1" noChangeArrowheads="1"/>
          </p:cNvPicPr>
          <p:nvPr/>
        </p:nvPicPr>
        <p:blipFill>
          <a:blip r:embed="rId6" cstate="email">
            <a:biLevel thresh="50000"/>
            <a:extLst>
              <a:ext uri="{28A0092B-C50C-407E-A947-70E740481C1C}">
                <a14:useLocalDpi xmlns:a14="http://schemas.microsoft.com/office/drawing/2010/main"/>
              </a:ext>
            </a:extLst>
          </a:blip>
          <a:srcRect/>
          <a:stretch>
            <a:fillRect/>
          </a:stretch>
        </p:blipFill>
        <p:spPr bwMode="auto">
          <a:xfrm>
            <a:off x="3446384" y="1807293"/>
            <a:ext cx="797868" cy="42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Rectangle 44"/>
          <p:cNvSpPr>
            <a:spLocks noChangeArrowheads="1"/>
          </p:cNvSpPr>
          <p:nvPr/>
        </p:nvSpPr>
        <p:spPr bwMode="auto">
          <a:xfrm>
            <a:off x="4371081" y="1584705"/>
            <a:ext cx="7481217" cy="795095"/>
          </a:xfrm>
          <a:prstGeom prst="rect">
            <a:avLst/>
          </a:prstGeom>
          <a:solidFill>
            <a:schemeClr val="accent2"/>
          </a:solidFill>
          <a:ln w="9525">
            <a:noFill/>
            <a:miter lim="800000"/>
            <a:headEnd/>
            <a:tailEnd/>
          </a:ln>
        </p:spPr>
        <p:txBody>
          <a:bodyPr lIns="304491" tIns="114178" rIns="304491"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5000"/>
              </a:spcBef>
              <a:buClr>
                <a:srgbClr val="007233"/>
              </a:buClr>
            </a:pPr>
            <a:r>
              <a:rPr lang="en-US" sz="1599" dirty="0">
                <a:solidFill>
                  <a:srgbClr val="FFFFFF"/>
                </a:solidFill>
              </a:rPr>
              <a:t>Need to reduce the costs related to downtime</a:t>
            </a:r>
          </a:p>
          <a:p>
            <a:pPr>
              <a:spcBef>
                <a:spcPct val="25000"/>
              </a:spcBef>
              <a:buClr>
                <a:srgbClr val="007233"/>
              </a:buClr>
            </a:pPr>
            <a:r>
              <a:rPr lang="en-GB" sz="1599" dirty="0">
                <a:solidFill>
                  <a:srgbClr val="FFFFFF"/>
                </a:solidFill>
              </a:rPr>
              <a:t>Disaster recovery solutions with synchronous replication are expensive</a:t>
            </a:r>
            <a:endParaRPr lang="en-US" sz="1599" dirty="0">
              <a:solidFill>
                <a:srgbClr val="FFFFFF"/>
              </a:solidFill>
            </a:endParaRPr>
          </a:p>
        </p:txBody>
      </p:sp>
      <p:sp>
        <p:nvSpPr>
          <p:cNvPr id="46" name="Rectangle 45"/>
          <p:cNvSpPr>
            <a:spLocks noChangeArrowheads="1"/>
          </p:cNvSpPr>
          <p:nvPr/>
        </p:nvSpPr>
        <p:spPr bwMode="auto">
          <a:xfrm>
            <a:off x="4335112" y="5609375"/>
            <a:ext cx="7481217" cy="795095"/>
          </a:xfrm>
          <a:prstGeom prst="rect">
            <a:avLst/>
          </a:prstGeom>
          <a:solidFill>
            <a:schemeClr val="accent2"/>
          </a:solidFill>
          <a:ln w="9525">
            <a:noFill/>
            <a:miter lim="800000"/>
            <a:headEnd/>
            <a:tailEnd/>
          </a:ln>
        </p:spPr>
        <p:txBody>
          <a:bodyPr lIns="304491" tIns="114178" rIns="304491"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5000"/>
              </a:spcBef>
              <a:buClr>
                <a:srgbClr val="007233"/>
              </a:buClr>
            </a:pPr>
            <a:r>
              <a:rPr lang="en-US" sz="1599" dirty="0">
                <a:solidFill>
                  <a:srgbClr val="FFFFFF"/>
                </a:solidFill>
              </a:rPr>
              <a:t>Some workloads that could benefit from protection go unprotected due to costs and complexity</a:t>
            </a:r>
          </a:p>
        </p:txBody>
      </p:sp>
      <p:sp>
        <p:nvSpPr>
          <p:cNvPr id="47" name="Rectangle 46"/>
          <p:cNvSpPr>
            <a:spLocks noChangeArrowheads="1"/>
          </p:cNvSpPr>
          <p:nvPr/>
        </p:nvSpPr>
        <p:spPr bwMode="auto">
          <a:xfrm>
            <a:off x="4335112" y="2795537"/>
            <a:ext cx="7481217" cy="795095"/>
          </a:xfrm>
          <a:prstGeom prst="rect">
            <a:avLst/>
          </a:prstGeom>
          <a:solidFill>
            <a:schemeClr val="accent2"/>
          </a:solidFill>
          <a:ln w="9525">
            <a:noFill/>
            <a:miter lim="800000"/>
            <a:headEnd/>
            <a:tailEnd/>
          </a:ln>
        </p:spPr>
        <p:txBody>
          <a:bodyPr lIns="304491" tIns="114178" rIns="304491" bIns="11417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5000"/>
              </a:spcBef>
            </a:pPr>
            <a:r>
              <a:rPr lang="en-US" sz="1599" dirty="0">
                <a:solidFill>
                  <a:srgbClr val="FFFFFF"/>
                </a:solidFill>
              </a:rPr>
              <a:t>Constant monitoring of services can be challenging</a:t>
            </a:r>
          </a:p>
        </p:txBody>
      </p:sp>
      <p:sp>
        <p:nvSpPr>
          <p:cNvPr id="3" name="Plus 2"/>
          <p:cNvSpPr/>
          <p:nvPr/>
        </p:nvSpPr>
        <p:spPr bwMode="auto">
          <a:xfrm>
            <a:off x="4767101" y="2423744"/>
            <a:ext cx="297017" cy="315219"/>
          </a:xfrm>
          <a:prstGeom prst="mathPlus">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3" rIns="0" bIns="46603" numCol="1" rtlCol="0" anchor="ctr" anchorCtr="0" compatLnSpc="1">
            <a:prstTxWarp prst="textNoShape">
              <a:avLst/>
            </a:prstTxWarp>
          </a:bodyPr>
          <a:lstStyle/>
          <a:p>
            <a:pPr algn="ctr" defTabSz="931865" fontAlgn="base">
              <a:spcBef>
                <a:spcPct val="0"/>
              </a:spcBef>
              <a:spcAft>
                <a:spcPct val="0"/>
              </a:spcAft>
            </a:pPr>
            <a:endParaRPr lang="en-GB" sz="1999" dirty="0">
              <a:gradFill>
                <a:gsLst>
                  <a:gs pos="0">
                    <a:srgbClr val="FFFFFF"/>
                  </a:gs>
                  <a:gs pos="100000">
                    <a:srgbClr val="FFFFFF"/>
                  </a:gs>
                </a:gsLst>
                <a:lin ang="5400000" scaled="0"/>
              </a:gradFill>
            </a:endParaRPr>
          </a:p>
        </p:txBody>
      </p:sp>
      <p:sp>
        <p:nvSpPr>
          <p:cNvPr id="22" name="Plus 21"/>
          <p:cNvSpPr/>
          <p:nvPr/>
        </p:nvSpPr>
        <p:spPr bwMode="auto">
          <a:xfrm>
            <a:off x="4767101" y="3669862"/>
            <a:ext cx="297017" cy="315219"/>
          </a:xfrm>
          <a:prstGeom prst="mathPlus">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3" rIns="0" bIns="46603" numCol="1" rtlCol="0" anchor="ctr" anchorCtr="0" compatLnSpc="1">
            <a:prstTxWarp prst="textNoShape">
              <a:avLst/>
            </a:prstTxWarp>
          </a:bodyPr>
          <a:lstStyle/>
          <a:p>
            <a:pPr algn="ctr" defTabSz="931865" fontAlgn="base">
              <a:spcBef>
                <a:spcPct val="0"/>
              </a:spcBef>
              <a:spcAft>
                <a:spcPct val="0"/>
              </a:spcAft>
            </a:pPr>
            <a:endParaRPr lang="en-GB" sz="1999" dirty="0">
              <a:gradFill>
                <a:gsLst>
                  <a:gs pos="0">
                    <a:srgbClr val="FFFFFF"/>
                  </a:gs>
                  <a:gs pos="100000">
                    <a:srgbClr val="FFFFFF"/>
                  </a:gs>
                </a:gsLst>
                <a:lin ang="5400000" scaled="0"/>
              </a:gradFill>
            </a:endParaRPr>
          </a:p>
        </p:txBody>
      </p:sp>
      <p:sp>
        <p:nvSpPr>
          <p:cNvPr id="4" name="Down Arrow 3"/>
          <p:cNvSpPr/>
          <p:nvPr/>
        </p:nvSpPr>
        <p:spPr bwMode="auto">
          <a:xfrm>
            <a:off x="4767101" y="5086460"/>
            <a:ext cx="319866" cy="379353"/>
          </a:xfrm>
          <a:prstGeom prst="down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3" rIns="0" bIns="46603" numCol="1" rtlCol="0" anchor="ctr" anchorCtr="0" compatLnSpc="1">
            <a:prstTxWarp prst="textNoShape">
              <a:avLst/>
            </a:prstTxWarp>
          </a:bodyPr>
          <a:lstStyle/>
          <a:p>
            <a:pPr algn="ctr" defTabSz="931865" fontAlgn="base">
              <a:spcBef>
                <a:spcPct val="0"/>
              </a:spcBef>
              <a:spcAft>
                <a:spcPct val="0"/>
              </a:spcAft>
            </a:pPr>
            <a:endParaRPr lang="en-GB" sz="1999"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763451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63" y="297352"/>
            <a:ext cx="11887878" cy="1370834"/>
          </a:xfrm>
        </p:spPr>
        <p:txBody>
          <a:bodyPr/>
          <a:lstStyle/>
          <a:p>
            <a:r>
              <a:rPr lang="en-US" dirty="0"/>
              <a:t>Safeguard your customer’s applications</a:t>
            </a:r>
            <a:br>
              <a:rPr lang="en-US" dirty="0"/>
            </a:br>
            <a:r>
              <a:rPr lang="en-US" sz="3400" dirty="0">
                <a:solidFill>
                  <a:schemeClr val="accent4"/>
                </a:solidFill>
              </a:rPr>
              <a:t>On-premises to on-premises protection with Azure Site Recovery</a:t>
            </a:r>
            <a:br>
              <a:rPr lang="en-US" dirty="0">
                <a:solidFill>
                  <a:schemeClr val="accent4"/>
                </a:solidFill>
              </a:rPr>
            </a:br>
            <a:endParaRPr lang="en-US" dirty="0">
              <a:solidFill>
                <a:schemeClr val="accent4"/>
              </a:solidFill>
            </a:endParaRPr>
          </a:p>
        </p:txBody>
      </p:sp>
      <p:sp>
        <p:nvSpPr>
          <p:cNvPr id="3" name="Title 1"/>
          <p:cNvSpPr txBox="1">
            <a:spLocks/>
          </p:cNvSpPr>
          <p:nvPr/>
        </p:nvSpPr>
        <p:spPr>
          <a:xfrm>
            <a:off x="21225" y="-1048520"/>
            <a:ext cx="11847560" cy="1097147"/>
          </a:xfrm>
          <a:prstGeom prst="rect">
            <a:avLst/>
          </a:prstGeom>
        </p:spPr>
        <p:txBody>
          <a:bodyPr vert="horz" wrap="square" lIns="198927" tIns="124329" rIns="198927" bIns="124329" rtlCol="0" anchor="t">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endParaRPr sz="3264" dirty="0">
              <a:solidFill>
                <a:srgbClr val="505050"/>
              </a:solidFill>
            </a:endParaRPr>
          </a:p>
        </p:txBody>
      </p:sp>
      <p:grpSp>
        <p:nvGrpSpPr>
          <p:cNvPr id="8" name="Group 7"/>
          <p:cNvGrpSpPr/>
          <p:nvPr/>
        </p:nvGrpSpPr>
        <p:grpSpPr>
          <a:xfrm>
            <a:off x="470717" y="1884687"/>
            <a:ext cx="5372443" cy="4042181"/>
            <a:chOff x="3347477" y="1573053"/>
            <a:chExt cx="5374729" cy="4043903"/>
          </a:xfrm>
        </p:grpSpPr>
        <p:sp>
          <p:nvSpPr>
            <p:cNvPr id="9" name="Freeform 8"/>
            <p:cNvSpPr>
              <a:spLocks/>
            </p:cNvSpPr>
            <p:nvPr/>
          </p:nvSpPr>
          <p:spPr bwMode="auto">
            <a:xfrm>
              <a:off x="7593303" y="4567448"/>
              <a:ext cx="1128903"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0" name="Rectangle 5"/>
            <p:cNvSpPr>
              <a:spLocks noChangeArrowheads="1"/>
            </p:cNvSpPr>
            <p:nvPr/>
          </p:nvSpPr>
          <p:spPr bwMode="auto">
            <a:xfrm>
              <a:off x="6819049" y="4444655"/>
              <a:ext cx="831835" cy="1080257"/>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1" name="Rectangle 5"/>
            <p:cNvSpPr>
              <a:spLocks noChangeArrowheads="1"/>
            </p:cNvSpPr>
            <p:nvPr/>
          </p:nvSpPr>
          <p:spPr bwMode="auto">
            <a:xfrm>
              <a:off x="3800679" y="4748921"/>
              <a:ext cx="670494" cy="795475"/>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cxnSp>
          <p:nvCxnSpPr>
            <p:cNvPr id="12" name="Straight Arrow Connector 11"/>
            <p:cNvCxnSpPr/>
            <p:nvPr/>
          </p:nvCxnSpPr>
          <p:spPr>
            <a:xfrm>
              <a:off x="4815620" y="3095278"/>
              <a:ext cx="0" cy="641471"/>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64118" y="2930416"/>
              <a:ext cx="0" cy="83778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198083" y="1573053"/>
              <a:ext cx="3956256" cy="1550576"/>
              <a:chOff x="616226" y="1630760"/>
              <a:chExt cx="4596553" cy="1801531"/>
            </a:xfrm>
          </p:grpSpPr>
          <p:sp>
            <p:nvSpPr>
              <p:cNvPr id="61"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62"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63"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64" name="TextBox 63"/>
              <p:cNvSpPr txBox="1"/>
              <p:nvPr/>
            </p:nvSpPr>
            <p:spPr>
              <a:xfrm>
                <a:off x="1703125" y="2418608"/>
                <a:ext cx="1982919" cy="802885"/>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1428" kern="0" dirty="0">
                    <a:solidFill>
                      <a:srgbClr val="FFFFFF"/>
                    </a:solidFill>
                  </a:rPr>
                  <a:t>Microsoft Azure </a:t>
                </a:r>
                <a:br>
                  <a:rPr lang="en-US" sz="1428" kern="0" dirty="0">
                    <a:solidFill>
                      <a:srgbClr val="FFFFFF"/>
                    </a:solidFill>
                  </a:rPr>
                </a:br>
                <a:r>
                  <a:rPr lang="en-US" sz="1428" kern="0" dirty="0">
                    <a:solidFill>
                      <a:srgbClr val="FFFFFF"/>
                    </a:solidFill>
                  </a:rPr>
                  <a:t>Site Recovery</a:t>
                </a:r>
              </a:p>
            </p:txBody>
          </p:sp>
        </p:grpSp>
        <p:sp>
          <p:nvSpPr>
            <p:cNvPr id="15" name="Left-Right Arrow 14"/>
            <p:cNvSpPr/>
            <p:nvPr/>
          </p:nvSpPr>
          <p:spPr bwMode="auto">
            <a:xfrm>
              <a:off x="5221295" y="4717614"/>
              <a:ext cx="1407263" cy="181417"/>
            </a:xfrm>
            <a:prstGeom prst="leftRightArrow">
              <a:avLst>
                <a:gd name="adj1" fmla="val 54971"/>
                <a:gd name="adj2" fmla="val 5021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ctr" anchorCtr="0" forceAA="0" compatLnSpc="1">
              <a:prstTxWarp prst="textNoShape">
                <a:avLst/>
              </a:prstTxWarp>
              <a:noAutofit/>
            </a:bodyPr>
            <a:lstStyle/>
            <a:p>
              <a:pPr algn="ctr" defTabSz="950721" fontAlgn="base">
                <a:lnSpc>
                  <a:spcPct val="90000"/>
                </a:lnSpc>
                <a:spcBef>
                  <a:spcPct val="0"/>
                </a:spcBef>
                <a:spcAft>
                  <a:spcPct val="0"/>
                </a:spcAft>
              </a:pPr>
              <a:endParaRPr lang="en-US" sz="102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4888335" y="3235920"/>
              <a:ext cx="2156693" cy="148565"/>
            </a:xfrm>
            <a:prstGeom prst="rect">
              <a:avLst/>
            </a:prstGeom>
            <a:noFill/>
          </p:spPr>
          <p:txBody>
            <a:bodyPr wrap="square" lIns="182612" tIns="0" rIns="182612" bIns="0" rtlCol="0">
              <a:spAutoFit/>
            </a:bodyPr>
            <a:lstStyle>
              <a:defPPr>
                <a:defRPr lang="en-US"/>
              </a:defPPr>
              <a:lvl1pPr defTabSz="913538">
                <a:lnSpc>
                  <a:spcPct val="90000"/>
                </a:lnSpc>
                <a:spcAft>
                  <a:spcPts val="588"/>
                </a:spcAft>
                <a:defRPr sz="1100">
                  <a:solidFill>
                    <a:srgbClr val="505050"/>
                  </a:solidFill>
                </a:defRPr>
              </a:lvl1pPr>
            </a:lstStyle>
            <a:p>
              <a:pPr algn="ctr"/>
              <a:r>
                <a:rPr lang="en-US" sz="1072" dirty="0">
                  <a:solidFill>
                    <a:schemeClr val="tx1"/>
                  </a:solidFill>
                </a:rPr>
                <a:t>Communication Channel</a:t>
              </a:r>
            </a:p>
          </p:txBody>
        </p:sp>
        <p:sp>
          <p:nvSpPr>
            <p:cNvPr id="17" name="Rectangle 16"/>
            <p:cNvSpPr/>
            <p:nvPr/>
          </p:nvSpPr>
          <p:spPr>
            <a:xfrm>
              <a:off x="5121475" y="4513022"/>
              <a:ext cx="1597285" cy="282633"/>
            </a:xfrm>
            <a:prstGeom prst="rect">
              <a:avLst/>
            </a:prstGeom>
            <a:noFill/>
          </p:spPr>
          <p:txBody>
            <a:bodyPr wrap="square" lIns="182612" tIns="0" rIns="182612" bIns="0" rtlCol="0">
              <a:spAutoFit/>
            </a:bodyPr>
            <a:lstStyle/>
            <a:p>
              <a:pPr algn="ctr" defTabSz="931416">
                <a:lnSpc>
                  <a:spcPct val="90000"/>
                </a:lnSpc>
                <a:spcAft>
                  <a:spcPts val="600"/>
                </a:spcAft>
              </a:pPr>
              <a:r>
                <a:rPr lang="en-US" sz="1020" dirty="0"/>
                <a:t>Replication channel: </a:t>
              </a:r>
              <a:br>
                <a:rPr lang="en-US" sz="1020" dirty="0"/>
              </a:br>
              <a:endParaRPr lang="en-US" sz="1020" dirty="0"/>
            </a:p>
          </p:txBody>
        </p:sp>
        <p:grpSp>
          <p:nvGrpSpPr>
            <p:cNvPr id="18" name="Group 17"/>
            <p:cNvGrpSpPr/>
            <p:nvPr/>
          </p:nvGrpSpPr>
          <p:grpSpPr>
            <a:xfrm>
              <a:off x="4381455" y="3770096"/>
              <a:ext cx="1525356" cy="1846859"/>
              <a:chOff x="1047576" y="3696507"/>
              <a:chExt cx="1495583" cy="1810810"/>
            </a:xfrm>
          </p:grpSpPr>
          <p:sp>
            <p:nvSpPr>
              <p:cNvPr id="47" name="TextBox 46"/>
              <p:cNvSpPr txBox="1"/>
              <p:nvPr/>
            </p:nvSpPr>
            <p:spPr>
              <a:xfrm>
                <a:off x="1918270" y="4920520"/>
                <a:ext cx="624889" cy="586797"/>
              </a:xfrm>
              <a:prstGeom prst="rect">
                <a:avLst/>
              </a:prstGeom>
              <a:noFill/>
            </p:spPr>
            <p:txBody>
              <a:bodyPr wrap="square" lIns="0" tIns="149153" rIns="0" bIns="149153" rtlCol="0">
                <a:spAutoFit/>
              </a:bodyPr>
              <a:lstStyle/>
              <a:p>
                <a:pPr defTabSz="932296">
                  <a:lnSpc>
                    <a:spcPct val="90000"/>
                  </a:lnSpc>
                  <a:spcAft>
                    <a:spcPts val="612"/>
                  </a:spcAft>
                </a:pPr>
                <a:r>
                  <a:rPr lang="en-US" sz="1072" kern="0" dirty="0"/>
                  <a:t>Primary Site</a:t>
                </a:r>
              </a:p>
            </p:txBody>
          </p:sp>
          <p:grpSp>
            <p:nvGrpSpPr>
              <p:cNvPr id="48" name="Group 47"/>
              <p:cNvGrpSpPr/>
              <p:nvPr/>
            </p:nvGrpSpPr>
            <p:grpSpPr>
              <a:xfrm>
                <a:off x="1055947" y="4121329"/>
                <a:ext cx="815599" cy="1297016"/>
                <a:chOff x="13103226" y="2775830"/>
                <a:chExt cx="1039812" cy="1616572"/>
              </a:xfrm>
            </p:grpSpPr>
            <p:sp>
              <p:nvSpPr>
                <p:cNvPr id="52"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53"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54"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55"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56"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57"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58"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59"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60"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49" name="TextBox 48"/>
              <p:cNvSpPr txBox="1"/>
              <p:nvPr/>
            </p:nvSpPr>
            <p:spPr>
              <a:xfrm>
                <a:off x="1121483" y="5046508"/>
                <a:ext cx="684529" cy="332590"/>
              </a:xfrm>
              <a:prstGeom prst="rect">
                <a:avLst/>
              </a:prstGeom>
              <a:noFill/>
            </p:spPr>
            <p:txBody>
              <a:bodyPr wrap="square" lIns="0" tIns="0" rIns="0" bIns="0" rtlCol="0">
                <a:spAutoFit/>
              </a:bodyPr>
              <a:lstStyle/>
              <a:p>
                <a:pPr algn="ctr" defTabSz="932296">
                  <a:lnSpc>
                    <a:spcPct val="90000"/>
                  </a:lnSpc>
                </a:pPr>
                <a:r>
                  <a:rPr lang="en-US" sz="1224" dirty="0">
                    <a:solidFill>
                      <a:srgbClr val="FFFFFF"/>
                    </a:solidFill>
                  </a:rPr>
                  <a:t>Windows Server</a:t>
                </a:r>
              </a:p>
            </p:txBody>
          </p:sp>
          <p:sp>
            <p:nvSpPr>
              <p:cNvPr id="50" name="Rectangle 49"/>
              <p:cNvSpPr/>
              <p:nvPr/>
            </p:nvSpPr>
            <p:spPr bwMode="auto">
              <a:xfrm>
                <a:off x="1055947" y="3696507"/>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7576" y="3735305"/>
                <a:ext cx="845974" cy="336815"/>
              </a:xfrm>
              <a:prstGeom prst="rect">
                <a:avLst/>
              </a:prstGeom>
            </p:spPr>
          </p:pic>
        </p:grpSp>
        <p:grpSp>
          <p:nvGrpSpPr>
            <p:cNvPr id="19" name="Group 18"/>
            <p:cNvGrpSpPr/>
            <p:nvPr/>
          </p:nvGrpSpPr>
          <p:grpSpPr>
            <a:xfrm>
              <a:off x="5931042" y="3767218"/>
              <a:ext cx="1564484" cy="1849738"/>
              <a:chOff x="2566917" y="3693687"/>
              <a:chExt cx="1533947" cy="1813633"/>
            </a:xfrm>
          </p:grpSpPr>
          <p:sp>
            <p:nvSpPr>
              <p:cNvPr id="32" name="TextBox 31"/>
              <p:cNvSpPr txBox="1"/>
              <p:nvPr/>
            </p:nvSpPr>
            <p:spPr>
              <a:xfrm>
                <a:off x="2566917" y="4920523"/>
                <a:ext cx="638745" cy="586797"/>
              </a:xfrm>
              <a:prstGeom prst="rect">
                <a:avLst/>
              </a:prstGeom>
              <a:noFill/>
            </p:spPr>
            <p:txBody>
              <a:bodyPr wrap="square" lIns="0" tIns="149153" rIns="0" bIns="149153"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32296"/>
                <a:r>
                  <a:rPr lang="en-US" sz="1072" dirty="0">
                    <a:solidFill>
                      <a:schemeClr val="tx1"/>
                    </a:solidFill>
                  </a:rPr>
                  <a:t>Recovery Site</a:t>
                </a:r>
              </a:p>
            </p:txBody>
          </p:sp>
          <p:grpSp>
            <p:nvGrpSpPr>
              <p:cNvPr id="33" name="Group 32"/>
              <p:cNvGrpSpPr/>
              <p:nvPr/>
            </p:nvGrpSpPr>
            <p:grpSpPr>
              <a:xfrm>
                <a:off x="3251903" y="4125870"/>
                <a:ext cx="815599" cy="1291203"/>
                <a:chOff x="13103226" y="2775830"/>
                <a:chExt cx="1039812" cy="1616572"/>
              </a:xfrm>
            </p:grpSpPr>
            <p:sp>
              <p:nvSpPr>
                <p:cNvPr id="38"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39"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40"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41"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42"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43"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44"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45"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46"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34" name="TextBox 33"/>
              <p:cNvSpPr txBox="1"/>
              <p:nvPr/>
            </p:nvSpPr>
            <p:spPr>
              <a:xfrm>
                <a:off x="3317442" y="5046201"/>
                <a:ext cx="684527" cy="332590"/>
              </a:xfrm>
              <a:prstGeom prst="rect">
                <a:avLst/>
              </a:prstGeom>
              <a:noFill/>
            </p:spPr>
            <p:txBody>
              <a:bodyPr wrap="square" lIns="0" tIns="0" rIns="0" bIns="0" rtlCol="0">
                <a:spAutoFit/>
              </a:bodyPr>
              <a:lstStyle/>
              <a:p>
                <a:pPr algn="ctr" defTabSz="932296">
                  <a:lnSpc>
                    <a:spcPct val="90000"/>
                  </a:lnSpc>
                </a:pPr>
                <a:r>
                  <a:rPr lang="en-US" sz="1224" dirty="0">
                    <a:solidFill>
                      <a:srgbClr val="FFFFFF"/>
                    </a:solidFill>
                  </a:rPr>
                  <a:t>Windows Server</a:t>
                </a:r>
              </a:p>
            </p:txBody>
          </p:sp>
          <p:grpSp>
            <p:nvGrpSpPr>
              <p:cNvPr id="35" name="Group 34"/>
              <p:cNvGrpSpPr/>
              <p:nvPr/>
            </p:nvGrpSpPr>
            <p:grpSpPr>
              <a:xfrm>
                <a:off x="3250818" y="3693687"/>
                <a:ext cx="850046" cy="430383"/>
                <a:chOff x="3510283" y="4155823"/>
                <a:chExt cx="984977" cy="498699"/>
              </a:xfrm>
            </p:grpSpPr>
            <p:sp>
              <p:nvSpPr>
                <p:cNvPr id="36" name="Rectangle 35"/>
                <p:cNvSpPr/>
                <p:nvPr/>
              </p:nvSpPr>
              <p:spPr bwMode="auto">
                <a:xfrm>
                  <a:off x="3510283" y="4155823"/>
                  <a:ext cx="946319" cy="49869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15001" y="4230904"/>
                  <a:ext cx="980259" cy="390279"/>
                </a:xfrm>
                <a:prstGeom prst="rect">
                  <a:avLst/>
                </a:prstGeom>
              </p:spPr>
            </p:pic>
          </p:grpSp>
        </p:grpSp>
        <p:grpSp>
          <p:nvGrpSpPr>
            <p:cNvPr id="20" name="Group 19"/>
            <p:cNvGrpSpPr/>
            <p:nvPr/>
          </p:nvGrpSpPr>
          <p:grpSpPr>
            <a:xfrm>
              <a:off x="3561254" y="5140022"/>
              <a:ext cx="196756" cy="377743"/>
              <a:chOff x="7791149" y="4987730"/>
              <a:chExt cx="192916" cy="370370"/>
            </a:xfrm>
          </p:grpSpPr>
          <p:sp>
            <p:nvSpPr>
              <p:cNvPr id="2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3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3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21" name="Group 20"/>
            <p:cNvGrpSpPr/>
            <p:nvPr/>
          </p:nvGrpSpPr>
          <p:grpSpPr>
            <a:xfrm>
              <a:off x="3347477" y="5141660"/>
              <a:ext cx="196756" cy="377743"/>
              <a:chOff x="7791149" y="4987730"/>
              <a:chExt cx="192916" cy="370370"/>
            </a:xfrm>
          </p:grpSpPr>
          <p:sp>
            <p:nvSpPr>
              <p:cNvPr id="26"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27"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28"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22" name="Group 21"/>
            <p:cNvGrpSpPr/>
            <p:nvPr/>
          </p:nvGrpSpPr>
          <p:grpSpPr>
            <a:xfrm>
              <a:off x="7944506" y="5131945"/>
              <a:ext cx="196756" cy="377743"/>
              <a:chOff x="7791149" y="4987730"/>
              <a:chExt cx="192916" cy="370370"/>
            </a:xfrm>
          </p:grpSpPr>
          <p:sp>
            <p:nvSpPr>
              <p:cNvPr id="2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2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2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grpSp>
        <p:nvGrpSpPr>
          <p:cNvPr id="4" name="Group 3"/>
          <p:cNvGrpSpPr/>
          <p:nvPr/>
        </p:nvGrpSpPr>
        <p:grpSpPr>
          <a:xfrm>
            <a:off x="6260713" y="1884688"/>
            <a:ext cx="5383070" cy="4042183"/>
            <a:chOff x="4603240" y="1385757"/>
            <a:chExt cx="3959060" cy="2972885"/>
          </a:xfrm>
        </p:grpSpPr>
        <p:grpSp>
          <p:nvGrpSpPr>
            <p:cNvPr id="66" name="Group 65"/>
            <p:cNvGrpSpPr/>
            <p:nvPr/>
          </p:nvGrpSpPr>
          <p:grpSpPr>
            <a:xfrm>
              <a:off x="4603240" y="1385757"/>
              <a:ext cx="3959060" cy="2972885"/>
              <a:chOff x="3347477" y="1573053"/>
              <a:chExt cx="5385360" cy="4043903"/>
            </a:xfrm>
          </p:grpSpPr>
          <p:sp>
            <p:nvSpPr>
              <p:cNvPr id="67" name="Freeform 6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68" name="Rectangle 5"/>
              <p:cNvSpPr>
                <a:spLocks noChangeArrowheads="1"/>
              </p:cNvSpPr>
              <p:nvPr/>
            </p:nvSpPr>
            <p:spPr bwMode="auto">
              <a:xfrm>
                <a:off x="6819049" y="4444655"/>
                <a:ext cx="831835" cy="1080257"/>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69" name="Rectangle 5"/>
              <p:cNvSpPr>
                <a:spLocks noChangeArrowheads="1"/>
              </p:cNvSpPr>
              <p:nvPr/>
            </p:nvSpPr>
            <p:spPr bwMode="auto">
              <a:xfrm>
                <a:off x="3800679" y="4748921"/>
                <a:ext cx="670494" cy="795475"/>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cxnSp>
            <p:nvCxnSpPr>
              <p:cNvPr id="70" name="Straight Arrow Connector 69"/>
              <p:cNvCxnSpPr/>
              <p:nvPr/>
            </p:nvCxnSpPr>
            <p:spPr>
              <a:xfrm>
                <a:off x="4815620" y="3095278"/>
                <a:ext cx="0" cy="641471"/>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064118" y="2930416"/>
                <a:ext cx="0" cy="83778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4198083" y="1573053"/>
                <a:ext cx="3956256" cy="1550576"/>
                <a:chOff x="616226" y="1630760"/>
                <a:chExt cx="4596553" cy="1801531"/>
              </a:xfrm>
            </p:grpSpPr>
            <p:sp>
              <p:nvSpPr>
                <p:cNvPr id="116"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17"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18"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119" name="TextBox 118"/>
                <p:cNvSpPr txBox="1"/>
                <p:nvPr/>
              </p:nvSpPr>
              <p:spPr>
                <a:xfrm>
                  <a:off x="1703124" y="2418608"/>
                  <a:ext cx="1982919" cy="802885"/>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1428" kern="0" dirty="0">
                      <a:solidFill>
                        <a:srgbClr val="FFFFFF"/>
                      </a:solidFill>
                    </a:rPr>
                    <a:t>Microsoft Azure </a:t>
                  </a:r>
                  <a:br>
                    <a:rPr lang="en-US" sz="1428" kern="0" dirty="0">
                      <a:solidFill>
                        <a:srgbClr val="FFFFFF"/>
                      </a:solidFill>
                    </a:rPr>
                  </a:br>
                  <a:r>
                    <a:rPr lang="en-US" sz="1428" kern="0" dirty="0">
                      <a:solidFill>
                        <a:srgbClr val="FFFFFF"/>
                      </a:solidFill>
                    </a:rPr>
                    <a:t>Site Recovery</a:t>
                  </a:r>
                </a:p>
              </p:txBody>
            </p:sp>
          </p:grpSp>
          <p:sp>
            <p:nvSpPr>
              <p:cNvPr id="73" name="Left-Right Arrow 72"/>
              <p:cNvSpPr/>
              <p:nvPr/>
            </p:nvSpPr>
            <p:spPr bwMode="auto">
              <a:xfrm>
                <a:off x="5221295" y="4717614"/>
                <a:ext cx="1407263" cy="181417"/>
              </a:xfrm>
              <a:prstGeom prst="leftRightArrow">
                <a:avLst>
                  <a:gd name="adj1" fmla="val 54971"/>
                  <a:gd name="adj2" fmla="val 5021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ctr" anchorCtr="0" forceAA="0" compatLnSpc="1">
                <a:prstTxWarp prst="textNoShape">
                  <a:avLst/>
                </a:prstTxWarp>
                <a:noAutofit/>
              </a:bodyPr>
              <a:lstStyle/>
              <a:p>
                <a:pPr algn="ctr" defTabSz="950721" fontAlgn="base">
                  <a:lnSpc>
                    <a:spcPct val="90000"/>
                  </a:lnSpc>
                  <a:spcBef>
                    <a:spcPct val="0"/>
                  </a:spcBef>
                  <a:spcAft>
                    <a:spcPct val="0"/>
                  </a:spcAft>
                </a:pPr>
                <a:endParaRPr lang="en-US" sz="1020" dirty="0">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a:xfrm>
                <a:off x="5108167" y="4531155"/>
                <a:ext cx="1597284" cy="141317"/>
              </a:xfrm>
              <a:prstGeom prst="rect">
                <a:avLst/>
              </a:prstGeom>
              <a:noFill/>
            </p:spPr>
            <p:txBody>
              <a:bodyPr wrap="square" lIns="182612" tIns="0" rIns="182612" bIns="0" rtlCol="0">
                <a:spAutoFit/>
              </a:bodyPr>
              <a:lstStyle/>
              <a:p>
                <a:pPr algn="ctr" defTabSz="931416">
                  <a:lnSpc>
                    <a:spcPct val="90000"/>
                  </a:lnSpc>
                  <a:spcAft>
                    <a:spcPts val="600"/>
                  </a:spcAft>
                </a:pPr>
                <a:r>
                  <a:rPr lang="en-US" sz="1020" dirty="0"/>
                  <a:t>Replication Channel</a:t>
                </a:r>
              </a:p>
            </p:txBody>
          </p:sp>
          <p:grpSp>
            <p:nvGrpSpPr>
              <p:cNvPr id="76" name="Group 75"/>
              <p:cNvGrpSpPr/>
              <p:nvPr/>
            </p:nvGrpSpPr>
            <p:grpSpPr>
              <a:xfrm>
                <a:off x="4389992" y="3770095"/>
                <a:ext cx="1516818" cy="1846861"/>
                <a:chOff x="1055947" y="3696506"/>
                <a:chExt cx="1487212" cy="1810812"/>
              </a:xfrm>
            </p:grpSpPr>
            <p:sp>
              <p:nvSpPr>
                <p:cNvPr id="103" name="TextBox 102"/>
                <p:cNvSpPr txBox="1"/>
                <p:nvPr/>
              </p:nvSpPr>
              <p:spPr>
                <a:xfrm>
                  <a:off x="1918269" y="4920521"/>
                  <a:ext cx="624890" cy="586797"/>
                </a:xfrm>
                <a:prstGeom prst="rect">
                  <a:avLst/>
                </a:prstGeom>
                <a:noFill/>
              </p:spPr>
              <p:txBody>
                <a:bodyPr wrap="square" lIns="0" tIns="149153" rIns="0" bIns="149153" rtlCol="0">
                  <a:spAutoFit/>
                </a:bodyPr>
                <a:lstStyle/>
                <a:p>
                  <a:pPr defTabSz="932296">
                    <a:lnSpc>
                      <a:spcPct val="90000"/>
                    </a:lnSpc>
                    <a:spcAft>
                      <a:spcPts val="612"/>
                    </a:spcAft>
                  </a:pPr>
                  <a:r>
                    <a:rPr lang="en-US" sz="1072" kern="0" dirty="0"/>
                    <a:t>Primary Site</a:t>
                  </a:r>
                </a:p>
              </p:txBody>
            </p:sp>
            <p:grpSp>
              <p:nvGrpSpPr>
                <p:cNvPr id="104" name="Group 103"/>
                <p:cNvGrpSpPr/>
                <p:nvPr/>
              </p:nvGrpSpPr>
              <p:grpSpPr>
                <a:xfrm>
                  <a:off x="1055947" y="4121329"/>
                  <a:ext cx="815599" cy="1297016"/>
                  <a:chOff x="13103226" y="2775830"/>
                  <a:chExt cx="1039812" cy="1616572"/>
                </a:xfrm>
              </p:grpSpPr>
              <p:sp>
                <p:nvSpPr>
                  <p:cNvPr id="10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0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0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1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1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12" name="Oval 14"/>
                  <p:cNvSpPr>
                    <a:spLocks noChangeArrowheads="1"/>
                  </p:cNvSpPr>
                  <p:nvPr/>
                </p:nvSpPr>
                <p:spPr bwMode="auto">
                  <a:xfrm>
                    <a:off x="13875539" y="2970470"/>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13" name="Oval 15"/>
                  <p:cNvSpPr>
                    <a:spLocks noChangeArrowheads="1"/>
                  </p:cNvSpPr>
                  <p:nvPr/>
                </p:nvSpPr>
                <p:spPr bwMode="auto">
                  <a:xfrm>
                    <a:off x="13875539" y="3224438"/>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14" name="Oval 16"/>
                  <p:cNvSpPr>
                    <a:spLocks noChangeArrowheads="1"/>
                  </p:cNvSpPr>
                  <p:nvPr/>
                </p:nvSpPr>
                <p:spPr bwMode="auto">
                  <a:xfrm>
                    <a:off x="13875539" y="3478406"/>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15" name="Oval 17"/>
                  <p:cNvSpPr>
                    <a:spLocks noChangeArrowheads="1"/>
                  </p:cNvSpPr>
                  <p:nvPr/>
                </p:nvSpPr>
                <p:spPr bwMode="auto">
                  <a:xfrm>
                    <a:off x="13875539" y="3732374"/>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05" name="TextBox 104"/>
                <p:cNvSpPr txBox="1"/>
                <p:nvPr/>
              </p:nvSpPr>
              <p:spPr>
                <a:xfrm>
                  <a:off x="1121484" y="5051566"/>
                  <a:ext cx="684528" cy="332590"/>
                </a:xfrm>
                <a:prstGeom prst="rect">
                  <a:avLst/>
                </a:prstGeom>
                <a:noFill/>
              </p:spPr>
              <p:txBody>
                <a:bodyPr wrap="square" lIns="0" tIns="0" rIns="0" bIns="0" rtlCol="0">
                  <a:spAutoFit/>
                </a:bodyPr>
                <a:lstStyle/>
                <a:p>
                  <a:pPr algn="ctr" defTabSz="932296">
                    <a:lnSpc>
                      <a:spcPct val="90000"/>
                    </a:lnSpc>
                  </a:pPr>
                  <a:r>
                    <a:rPr lang="en-US" sz="1224" dirty="0">
                      <a:solidFill>
                        <a:srgbClr val="FFFFFF"/>
                      </a:solidFill>
                    </a:rPr>
                    <a:t>VMware/Physical</a:t>
                  </a:r>
                </a:p>
              </p:txBody>
            </p:sp>
            <p:sp>
              <p:nvSpPr>
                <p:cNvPr id="106" name="Rectangle 105"/>
                <p:cNvSpPr/>
                <p:nvPr/>
              </p:nvSpPr>
              <p:spPr bwMode="auto">
                <a:xfrm>
                  <a:off x="1055947" y="3696506"/>
                  <a:ext cx="815076" cy="43038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p:cNvGrpSpPr/>
              <p:nvPr/>
            </p:nvGrpSpPr>
            <p:grpSpPr>
              <a:xfrm>
                <a:off x="5931042" y="3769904"/>
                <a:ext cx="1530459" cy="1847049"/>
                <a:chOff x="2566917" y="3696321"/>
                <a:chExt cx="1500586" cy="1810997"/>
              </a:xfrm>
            </p:grpSpPr>
            <p:sp>
              <p:nvSpPr>
                <p:cNvPr id="90" name="TextBox 89"/>
                <p:cNvSpPr txBox="1"/>
                <p:nvPr/>
              </p:nvSpPr>
              <p:spPr>
                <a:xfrm>
                  <a:off x="2566917" y="4920521"/>
                  <a:ext cx="638745" cy="586797"/>
                </a:xfrm>
                <a:prstGeom prst="rect">
                  <a:avLst/>
                </a:prstGeom>
                <a:noFill/>
              </p:spPr>
              <p:txBody>
                <a:bodyPr wrap="square" lIns="0" tIns="149153" rIns="0" bIns="149153"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32296"/>
                  <a:r>
                    <a:rPr lang="en-US" sz="1072" dirty="0">
                      <a:solidFill>
                        <a:schemeClr val="tx1"/>
                      </a:solidFill>
                    </a:rPr>
                    <a:t>Recovery Site</a:t>
                  </a:r>
                </a:p>
              </p:txBody>
            </p:sp>
            <p:grpSp>
              <p:nvGrpSpPr>
                <p:cNvPr id="91" name="Group 90"/>
                <p:cNvGrpSpPr/>
                <p:nvPr/>
              </p:nvGrpSpPr>
              <p:grpSpPr>
                <a:xfrm>
                  <a:off x="3251362" y="4125870"/>
                  <a:ext cx="815599" cy="1291203"/>
                  <a:chOff x="13102536" y="2775830"/>
                  <a:chExt cx="1039812" cy="1616572"/>
                </a:xfrm>
              </p:grpSpPr>
              <p:sp>
                <p:nvSpPr>
                  <p:cNvPr id="94" name="Rectangle 5"/>
                  <p:cNvSpPr>
                    <a:spLocks noChangeArrowheads="1"/>
                  </p:cNvSpPr>
                  <p:nvPr/>
                </p:nvSpPr>
                <p:spPr bwMode="auto">
                  <a:xfrm>
                    <a:off x="1310253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95"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96"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97"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98"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99" name="Oval 14"/>
                  <p:cNvSpPr>
                    <a:spLocks noChangeArrowheads="1"/>
                  </p:cNvSpPr>
                  <p:nvPr/>
                </p:nvSpPr>
                <p:spPr bwMode="auto">
                  <a:xfrm>
                    <a:off x="13875539" y="2970470"/>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00" name="Oval 15"/>
                  <p:cNvSpPr>
                    <a:spLocks noChangeArrowheads="1"/>
                  </p:cNvSpPr>
                  <p:nvPr/>
                </p:nvSpPr>
                <p:spPr bwMode="auto">
                  <a:xfrm>
                    <a:off x="13875539" y="3224438"/>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01" name="Oval 16"/>
                  <p:cNvSpPr>
                    <a:spLocks noChangeArrowheads="1"/>
                  </p:cNvSpPr>
                  <p:nvPr/>
                </p:nvSpPr>
                <p:spPr bwMode="auto">
                  <a:xfrm>
                    <a:off x="13875539" y="3478406"/>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02" name="Oval 17"/>
                  <p:cNvSpPr>
                    <a:spLocks noChangeArrowheads="1"/>
                  </p:cNvSpPr>
                  <p:nvPr/>
                </p:nvSpPr>
                <p:spPr bwMode="auto">
                  <a:xfrm>
                    <a:off x="13875539" y="3732374"/>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92" name="TextBox 91"/>
                <p:cNvSpPr txBox="1"/>
                <p:nvPr/>
              </p:nvSpPr>
              <p:spPr>
                <a:xfrm>
                  <a:off x="3317440" y="5145380"/>
                  <a:ext cx="684527" cy="166296"/>
                </a:xfrm>
                <a:prstGeom prst="rect">
                  <a:avLst/>
                </a:prstGeom>
                <a:noFill/>
              </p:spPr>
              <p:txBody>
                <a:bodyPr wrap="square" lIns="0" tIns="0" rIns="0" bIns="0" rtlCol="0">
                  <a:spAutoFit/>
                </a:bodyPr>
                <a:lstStyle/>
                <a:p>
                  <a:pPr algn="ctr" defTabSz="932296">
                    <a:lnSpc>
                      <a:spcPct val="90000"/>
                    </a:lnSpc>
                  </a:pPr>
                  <a:r>
                    <a:rPr lang="en-US" sz="1224" dirty="0">
                      <a:solidFill>
                        <a:srgbClr val="FFFFFF"/>
                      </a:solidFill>
                    </a:rPr>
                    <a:t>VMware</a:t>
                  </a:r>
                </a:p>
              </p:txBody>
            </p:sp>
            <p:sp>
              <p:nvSpPr>
                <p:cNvPr id="93" name="Rectangle 92"/>
                <p:cNvSpPr/>
                <p:nvPr/>
              </p:nvSpPr>
              <p:spPr bwMode="auto">
                <a:xfrm>
                  <a:off x="3250819" y="3696321"/>
                  <a:ext cx="816684" cy="43155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8" name="Group 77"/>
              <p:cNvGrpSpPr/>
              <p:nvPr/>
            </p:nvGrpSpPr>
            <p:grpSpPr>
              <a:xfrm>
                <a:off x="3561254" y="5140022"/>
                <a:ext cx="196756" cy="377743"/>
                <a:chOff x="7791149" y="4987730"/>
                <a:chExt cx="192916" cy="370370"/>
              </a:xfrm>
            </p:grpSpPr>
            <p:sp>
              <p:nvSpPr>
                <p:cNvPr id="8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8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8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79" name="Group 78"/>
              <p:cNvGrpSpPr/>
              <p:nvPr/>
            </p:nvGrpSpPr>
            <p:grpSpPr>
              <a:xfrm>
                <a:off x="3347477" y="5141660"/>
                <a:ext cx="196756" cy="377743"/>
                <a:chOff x="7791149" y="4987730"/>
                <a:chExt cx="192916" cy="370370"/>
              </a:xfrm>
            </p:grpSpPr>
            <p:sp>
              <p:nvSpPr>
                <p:cNvPr id="8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8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8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80" name="Group 79"/>
              <p:cNvGrpSpPr/>
              <p:nvPr/>
            </p:nvGrpSpPr>
            <p:grpSpPr>
              <a:xfrm>
                <a:off x="7944506" y="5131945"/>
                <a:ext cx="196756" cy="377743"/>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sp>
          <p:nvSpPr>
            <p:cNvPr id="120" name="TextBox 119"/>
            <p:cNvSpPr txBox="1"/>
            <p:nvPr/>
          </p:nvSpPr>
          <p:spPr>
            <a:xfrm>
              <a:off x="5413698" y="3052197"/>
              <a:ext cx="513250" cy="249372"/>
            </a:xfrm>
            <a:prstGeom prst="rect">
              <a:avLst/>
            </a:prstGeom>
            <a:noFill/>
          </p:spPr>
          <p:txBody>
            <a:bodyPr wrap="square" lIns="0" tIns="0" rIns="0" bIns="0" rtlCol="0">
              <a:spAutoFit/>
            </a:bodyPr>
            <a:lstStyle/>
            <a:p>
              <a:pPr algn="ctr" defTabSz="932296">
                <a:lnSpc>
                  <a:spcPct val="90000"/>
                </a:lnSpc>
              </a:pPr>
              <a:r>
                <a:rPr lang="en-US" sz="1224" dirty="0">
                  <a:solidFill>
                    <a:srgbClr val="FFFFFF"/>
                  </a:solidFill>
                </a:rPr>
                <a:t>vCenter /Physical</a:t>
              </a:r>
            </a:p>
          </p:txBody>
        </p:sp>
        <p:sp>
          <p:nvSpPr>
            <p:cNvPr id="121" name="TextBox 120"/>
            <p:cNvSpPr txBox="1"/>
            <p:nvPr/>
          </p:nvSpPr>
          <p:spPr>
            <a:xfrm>
              <a:off x="7058447" y="3064480"/>
              <a:ext cx="513250" cy="124686"/>
            </a:xfrm>
            <a:prstGeom prst="rect">
              <a:avLst/>
            </a:prstGeom>
            <a:noFill/>
          </p:spPr>
          <p:txBody>
            <a:bodyPr wrap="square" lIns="0" tIns="0" rIns="0" bIns="0" rtlCol="0">
              <a:spAutoFit/>
            </a:bodyPr>
            <a:lstStyle/>
            <a:p>
              <a:pPr algn="ctr" defTabSz="932296">
                <a:lnSpc>
                  <a:spcPct val="90000"/>
                </a:lnSpc>
              </a:pPr>
              <a:r>
                <a:rPr lang="en-US" sz="1224" dirty="0">
                  <a:solidFill>
                    <a:srgbClr val="FFFFFF"/>
                  </a:solidFill>
                </a:rPr>
                <a:t>vCenter</a:t>
              </a:r>
            </a:p>
          </p:txBody>
        </p:sp>
      </p:grpSp>
      <p:sp>
        <p:nvSpPr>
          <p:cNvPr id="123" name="Title 1"/>
          <p:cNvSpPr txBox="1">
            <a:spLocks/>
          </p:cNvSpPr>
          <p:nvPr/>
        </p:nvSpPr>
        <p:spPr>
          <a:xfrm>
            <a:off x="160959" y="6011862"/>
            <a:ext cx="12002081" cy="739189"/>
          </a:xfrm>
          <a:prstGeom prst="rect">
            <a:avLst/>
          </a:prstGeom>
        </p:spPr>
        <p:txBody>
          <a:bodyPr vert="horz" wrap="square" lIns="198927" tIns="124329" rIns="198927" bIns="124329" rtlCol="0" anchor="ctr">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pPr>
              <a:lnSpc>
                <a:spcPct val="100000"/>
              </a:lnSpc>
            </a:pPr>
            <a:r>
              <a:rPr sz="1836" dirty="0">
                <a:solidFill>
                  <a:schemeClr val="tx1"/>
                </a:solidFill>
                <a:latin typeface="Segoe UI"/>
              </a:rPr>
              <a:t>Key features include:</a:t>
            </a:r>
          </a:p>
        </p:txBody>
      </p:sp>
      <p:cxnSp>
        <p:nvCxnSpPr>
          <p:cNvPr id="125" name="Straight Connector 124"/>
          <p:cNvCxnSpPr/>
          <p:nvPr/>
        </p:nvCxnSpPr>
        <p:spPr>
          <a:xfrm>
            <a:off x="275481" y="6075048"/>
            <a:ext cx="11887559"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66247" y="6133369"/>
            <a:ext cx="3107560" cy="704509"/>
          </a:xfrm>
          <a:prstGeom prst="rect">
            <a:avLst/>
          </a:prstGeom>
          <a:noFill/>
        </p:spPr>
        <p:txBody>
          <a:bodyPr wrap="square" lIns="182854" tIns="146283" rIns="182854" bIns="146283" rtlCol="0" anchor="ctr">
            <a:spAutoFit/>
          </a:bodyPr>
          <a:lstStyle/>
          <a:p>
            <a:pPr defTabSz="949454" fontAlgn="base">
              <a:lnSpc>
                <a:spcPct val="90000"/>
              </a:lnSpc>
              <a:spcAft>
                <a:spcPts val="612"/>
              </a:spcAft>
            </a:pPr>
            <a:r>
              <a:rPr lang="en-US" sz="1199" dirty="0">
                <a:cs typeface="Segoe UI" panose="020B0502040204020203" pitchFamily="34" charset="0"/>
              </a:rPr>
              <a:t>Automated VM protection &amp; replication</a:t>
            </a:r>
          </a:p>
          <a:p>
            <a:pPr defTabSz="949454" fontAlgn="base">
              <a:lnSpc>
                <a:spcPct val="90000"/>
              </a:lnSpc>
              <a:spcAft>
                <a:spcPts val="612"/>
              </a:spcAft>
            </a:pPr>
            <a:r>
              <a:rPr lang="en-US" sz="1199" dirty="0">
                <a:cs typeface="Segoe UI" panose="020B0502040204020203" pitchFamily="34" charset="0"/>
              </a:rPr>
              <a:t>Remote health monitoring</a:t>
            </a:r>
          </a:p>
        </p:txBody>
      </p:sp>
      <p:sp>
        <p:nvSpPr>
          <p:cNvPr id="129" name="TextBox 128"/>
          <p:cNvSpPr txBox="1"/>
          <p:nvPr/>
        </p:nvSpPr>
        <p:spPr>
          <a:xfrm>
            <a:off x="5473808" y="6133369"/>
            <a:ext cx="3030107" cy="704509"/>
          </a:xfrm>
          <a:prstGeom prst="rect">
            <a:avLst/>
          </a:prstGeom>
          <a:noFill/>
        </p:spPr>
        <p:txBody>
          <a:bodyPr wrap="square" lIns="182854" tIns="146283" rIns="182854" bIns="146283" rtlCol="0" anchor="ctr">
            <a:spAutoFit/>
          </a:bodyPr>
          <a:lstStyle/>
          <a:p>
            <a:pPr defTabSz="949454" fontAlgn="base">
              <a:lnSpc>
                <a:spcPct val="90000"/>
              </a:lnSpc>
              <a:spcAft>
                <a:spcPts val="612"/>
              </a:spcAft>
            </a:pPr>
            <a:r>
              <a:rPr lang="en-US" sz="1199" dirty="0">
                <a:cs typeface="Segoe UI" panose="020B0502040204020203" pitchFamily="34" charset="0"/>
              </a:rPr>
              <a:t>Customizable recovery plans</a:t>
            </a:r>
          </a:p>
          <a:p>
            <a:pPr defTabSz="949454" fontAlgn="base">
              <a:lnSpc>
                <a:spcPct val="90000"/>
              </a:lnSpc>
              <a:spcAft>
                <a:spcPts val="612"/>
              </a:spcAft>
            </a:pPr>
            <a:r>
              <a:rPr lang="en-US" sz="1199" dirty="0">
                <a:cs typeface="Segoe UI" panose="020B0502040204020203" pitchFamily="34" charset="0"/>
              </a:rPr>
              <a:t>Integration with existing investments</a:t>
            </a:r>
          </a:p>
        </p:txBody>
      </p:sp>
      <p:sp>
        <p:nvSpPr>
          <p:cNvPr id="130" name="TextBox 129"/>
          <p:cNvSpPr txBox="1"/>
          <p:nvPr/>
        </p:nvSpPr>
        <p:spPr>
          <a:xfrm>
            <a:off x="8503915" y="6011862"/>
            <a:ext cx="3415873" cy="947525"/>
          </a:xfrm>
          <a:prstGeom prst="rect">
            <a:avLst/>
          </a:prstGeom>
          <a:noFill/>
        </p:spPr>
        <p:txBody>
          <a:bodyPr wrap="square" lIns="182854" tIns="146283" rIns="182854" bIns="146283" rtlCol="0" anchor="ctr">
            <a:spAutoFit/>
          </a:bodyPr>
          <a:lstStyle/>
          <a:p>
            <a:pPr defTabSz="949454" fontAlgn="base">
              <a:lnSpc>
                <a:spcPct val="90000"/>
              </a:lnSpc>
              <a:spcAft>
                <a:spcPts val="612"/>
              </a:spcAft>
            </a:pPr>
            <a:r>
              <a:rPr lang="en-US" sz="1199" dirty="0">
                <a:cs typeface="Segoe UI" panose="020B0502040204020203" pitchFamily="34" charset="0"/>
              </a:rPr>
              <a:t>Support for heterogeneous environments</a:t>
            </a:r>
          </a:p>
          <a:p>
            <a:pPr defTabSz="949454" fontAlgn="base">
              <a:lnSpc>
                <a:spcPct val="90000"/>
              </a:lnSpc>
              <a:spcAft>
                <a:spcPts val="612"/>
              </a:spcAft>
            </a:pPr>
            <a:r>
              <a:rPr lang="en-US" sz="1199" dirty="0">
                <a:cs typeface="Segoe UI" panose="020B0502040204020203" pitchFamily="34" charset="0"/>
              </a:rPr>
              <a:t>No-impact recovery plan testing</a:t>
            </a:r>
          </a:p>
          <a:p>
            <a:pPr defTabSz="949454" fontAlgn="base">
              <a:lnSpc>
                <a:spcPct val="90000"/>
              </a:lnSpc>
              <a:spcAft>
                <a:spcPts val="612"/>
              </a:spcAft>
            </a:pPr>
            <a:r>
              <a:rPr lang="en-US" sz="1199" dirty="0">
                <a:cs typeface="Segoe UI" panose="020B0502040204020203" pitchFamily="34" charset="0"/>
              </a:rPr>
              <a:t>Orchestrated recovery of tiered applications</a:t>
            </a:r>
          </a:p>
        </p:txBody>
      </p:sp>
    </p:spTree>
    <p:extLst>
      <p:ext uri="{BB962C8B-B14F-4D97-AF65-F5344CB8AC3E}">
        <p14:creationId xmlns:p14="http://schemas.microsoft.com/office/powerpoint/2010/main" val="425545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roup 121"/>
          <p:cNvGrpSpPr/>
          <p:nvPr/>
        </p:nvGrpSpPr>
        <p:grpSpPr>
          <a:xfrm>
            <a:off x="1557306" y="1905287"/>
            <a:ext cx="3954573" cy="4053341"/>
            <a:chOff x="5434693" y="1164497"/>
            <a:chExt cx="2908451" cy="2981091"/>
          </a:xfrm>
        </p:grpSpPr>
        <p:sp>
          <p:nvSpPr>
            <p:cNvPr id="123" name="Freeform 122"/>
            <p:cNvSpPr>
              <a:spLocks/>
            </p:cNvSpPr>
            <p:nvPr/>
          </p:nvSpPr>
          <p:spPr bwMode="auto">
            <a:xfrm>
              <a:off x="5763781" y="3358135"/>
              <a:ext cx="829916" cy="70217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24" name="Rectangle 5"/>
            <p:cNvSpPr>
              <a:spLocks noChangeArrowheads="1"/>
            </p:cNvSpPr>
            <p:nvPr/>
          </p:nvSpPr>
          <p:spPr bwMode="auto">
            <a:xfrm>
              <a:off x="7095166" y="3494090"/>
              <a:ext cx="492915" cy="584796"/>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25" name="Rectangle 5"/>
            <p:cNvSpPr>
              <a:spLocks noChangeArrowheads="1"/>
            </p:cNvSpPr>
            <p:nvPr/>
          </p:nvSpPr>
          <p:spPr bwMode="auto">
            <a:xfrm>
              <a:off x="6740084" y="3268229"/>
              <a:ext cx="611525" cy="794153"/>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26" name="Left-Right Arrow 125"/>
            <p:cNvSpPr/>
            <p:nvPr/>
          </p:nvSpPr>
          <p:spPr bwMode="auto">
            <a:xfrm rot="16200000">
              <a:off x="6522736" y="2430195"/>
              <a:ext cx="434695" cy="235972"/>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12" tIns="146092" rIns="182612" bIns="146092" numCol="1" spcCol="0" rtlCol="0" fromWordArt="0" anchor="t" anchorCtr="0" forceAA="0" compatLnSpc="1">
              <a:prstTxWarp prst="textNoShape">
                <a:avLst/>
              </a:prstTxWarp>
              <a:noAutofit/>
            </a:bodyPr>
            <a:lstStyle/>
            <a:p>
              <a:pPr algn="ctr" defTabSz="93111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TextBox 126"/>
            <p:cNvSpPr txBox="1"/>
            <p:nvPr/>
          </p:nvSpPr>
          <p:spPr>
            <a:xfrm>
              <a:off x="5704064" y="2433951"/>
              <a:ext cx="1122589" cy="228622"/>
            </a:xfrm>
            <a:prstGeom prst="rect">
              <a:avLst/>
            </a:prstGeom>
            <a:noFill/>
          </p:spPr>
          <p:txBody>
            <a:bodyPr wrap="square" lIns="182612" tIns="0" rIns="182612" bIns="0" rtlCol="0">
              <a:spAutoFit/>
            </a:bodyPr>
            <a:lstStyle/>
            <a:p>
              <a:pPr defTabSz="931416">
                <a:lnSpc>
                  <a:spcPct val="90000"/>
                </a:lnSpc>
                <a:spcAft>
                  <a:spcPts val="600"/>
                </a:spcAft>
              </a:pPr>
              <a:r>
                <a:rPr lang="en-US" sz="1122" dirty="0"/>
                <a:t>Orchestration</a:t>
              </a:r>
              <a:br>
                <a:rPr lang="en-US" sz="1122" dirty="0"/>
              </a:br>
              <a:r>
                <a:rPr lang="en-US" sz="1122" dirty="0"/>
                <a:t>&amp; Replication</a:t>
              </a:r>
            </a:p>
          </p:txBody>
        </p:sp>
        <p:grpSp>
          <p:nvGrpSpPr>
            <p:cNvPr id="128" name="Group 127"/>
            <p:cNvGrpSpPr/>
            <p:nvPr/>
          </p:nvGrpSpPr>
          <p:grpSpPr>
            <a:xfrm>
              <a:off x="5434693" y="1164497"/>
              <a:ext cx="2908451" cy="1139910"/>
              <a:chOff x="616226" y="1630760"/>
              <a:chExt cx="4596553" cy="1801531"/>
            </a:xfrm>
          </p:grpSpPr>
          <p:sp>
            <p:nvSpPr>
              <p:cNvPr id="14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4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5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151" name="TextBox 150"/>
              <p:cNvSpPr txBox="1"/>
              <p:nvPr/>
            </p:nvSpPr>
            <p:spPr>
              <a:xfrm>
                <a:off x="1714414" y="2418609"/>
                <a:ext cx="1982919" cy="802884"/>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1428" kern="0" dirty="0">
                    <a:solidFill>
                      <a:srgbClr val="FFFFFF"/>
                    </a:solidFill>
                  </a:rPr>
                  <a:t>Microsoft Azure </a:t>
                </a:r>
                <a:br>
                  <a:rPr lang="en-US" sz="1428" kern="0" dirty="0">
                    <a:solidFill>
                      <a:srgbClr val="FFFFFF"/>
                    </a:solidFill>
                  </a:rPr>
                </a:br>
                <a:r>
                  <a:rPr lang="en-US" sz="1428" kern="0" dirty="0">
                    <a:solidFill>
                      <a:srgbClr val="FFFFFF"/>
                    </a:solidFill>
                  </a:rPr>
                  <a:t>Site Recovery</a:t>
                </a:r>
              </a:p>
            </p:txBody>
          </p:sp>
        </p:grpSp>
        <p:grpSp>
          <p:nvGrpSpPr>
            <p:cNvPr id="129" name="Group 128"/>
            <p:cNvGrpSpPr/>
            <p:nvPr/>
          </p:nvGrpSpPr>
          <p:grpSpPr>
            <a:xfrm>
              <a:off x="5953047" y="2770762"/>
              <a:ext cx="1109690" cy="1374826"/>
              <a:chOff x="413544" y="3682859"/>
              <a:chExt cx="1480006" cy="1833621"/>
            </a:xfrm>
          </p:grpSpPr>
          <p:sp>
            <p:nvSpPr>
              <p:cNvPr id="134" name="TextBox 133"/>
              <p:cNvSpPr txBox="1"/>
              <p:nvPr/>
            </p:nvSpPr>
            <p:spPr>
              <a:xfrm>
                <a:off x="413544" y="4929683"/>
                <a:ext cx="579926" cy="586797"/>
              </a:xfrm>
              <a:prstGeom prst="rect">
                <a:avLst/>
              </a:prstGeom>
              <a:noFill/>
            </p:spPr>
            <p:txBody>
              <a:bodyPr wrap="square" lIns="0" tIns="149153" rIns="0" bIns="149153" rtlCol="0">
                <a:spAutoFit/>
              </a:bodyPr>
              <a:lstStyle/>
              <a:p>
                <a:pPr algn="r" defTabSz="932296">
                  <a:lnSpc>
                    <a:spcPct val="90000"/>
                  </a:lnSpc>
                  <a:spcAft>
                    <a:spcPts val="612"/>
                  </a:spcAft>
                </a:pPr>
                <a:r>
                  <a:rPr lang="en-US" sz="1072" kern="0" dirty="0">
                    <a:solidFill>
                      <a:srgbClr val="505050"/>
                    </a:solidFill>
                  </a:rPr>
                  <a:t>Primary Site</a:t>
                </a:r>
              </a:p>
            </p:txBody>
          </p:sp>
          <p:grpSp>
            <p:nvGrpSpPr>
              <p:cNvPr id="135" name="Group 134"/>
              <p:cNvGrpSpPr/>
              <p:nvPr/>
            </p:nvGrpSpPr>
            <p:grpSpPr>
              <a:xfrm>
                <a:off x="1055947" y="4111804"/>
                <a:ext cx="815599" cy="1297016"/>
                <a:chOff x="13103226" y="2763958"/>
                <a:chExt cx="1039812" cy="1616572"/>
              </a:xfrm>
            </p:grpSpPr>
            <p:sp>
              <p:nvSpPr>
                <p:cNvPr id="139"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4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4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4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4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44"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45"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46"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47"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36" name="TextBox 135"/>
              <p:cNvSpPr txBox="1"/>
              <p:nvPr/>
            </p:nvSpPr>
            <p:spPr>
              <a:xfrm>
                <a:off x="1121483" y="5046508"/>
                <a:ext cx="684527" cy="332590"/>
              </a:xfrm>
              <a:prstGeom prst="rect">
                <a:avLst/>
              </a:prstGeom>
              <a:noFill/>
            </p:spPr>
            <p:txBody>
              <a:bodyPr wrap="square" lIns="0" tIns="0" rIns="0" bIns="0" rtlCol="0">
                <a:spAutoFit/>
              </a:bodyPr>
              <a:lstStyle/>
              <a:p>
                <a:pPr algn="ctr" defTabSz="932296">
                  <a:lnSpc>
                    <a:spcPct val="90000"/>
                  </a:lnSpc>
                </a:pPr>
                <a:r>
                  <a:rPr lang="en-US" sz="1224" dirty="0">
                    <a:solidFill>
                      <a:srgbClr val="FFFFFF"/>
                    </a:solidFill>
                  </a:rPr>
                  <a:t>Windows Server</a:t>
                </a:r>
              </a:p>
            </p:txBody>
          </p:sp>
          <p:sp>
            <p:nvSpPr>
              <p:cNvPr id="137" name="Rectangle 136"/>
              <p:cNvSpPr/>
              <p:nvPr/>
            </p:nvSpPr>
            <p:spPr bwMode="auto">
              <a:xfrm>
                <a:off x="1055947" y="3682859"/>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pic>
            <p:nvPicPr>
              <p:cNvPr id="138" name="Picture 13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7576" y="3735305"/>
                <a:ext cx="845974" cy="336815"/>
              </a:xfrm>
              <a:prstGeom prst="rect">
                <a:avLst/>
              </a:prstGeom>
            </p:spPr>
          </p:pic>
        </p:grpSp>
        <p:grpSp>
          <p:nvGrpSpPr>
            <p:cNvPr id="130" name="Group 129"/>
            <p:cNvGrpSpPr/>
            <p:nvPr/>
          </p:nvGrpSpPr>
          <p:grpSpPr>
            <a:xfrm>
              <a:off x="7641209" y="3786572"/>
              <a:ext cx="144646" cy="277698"/>
              <a:chOff x="7791149" y="4987730"/>
              <a:chExt cx="192916" cy="370370"/>
            </a:xfrm>
          </p:grpSpPr>
          <p:sp>
            <p:nvSpPr>
              <p:cNvPr id="13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3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3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sp>
        <p:nvSpPr>
          <p:cNvPr id="2" name="Title 1"/>
          <p:cNvSpPr>
            <a:spLocks noGrp="1"/>
          </p:cNvSpPr>
          <p:nvPr>
            <p:ph type="title"/>
          </p:nvPr>
        </p:nvSpPr>
        <p:spPr/>
        <p:txBody>
          <a:bodyPr/>
          <a:lstStyle/>
          <a:p>
            <a:r>
              <a:rPr lang="en-US" dirty="0"/>
              <a:t>Safeguard your customer’s applications</a:t>
            </a:r>
            <a:br>
              <a:rPr lang="en-US" dirty="0"/>
            </a:br>
            <a:r>
              <a:rPr lang="en-US" sz="3400" dirty="0">
                <a:solidFill>
                  <a:schemeClr val="accent4"/>
                </a:solidFill>
              </a:rPr>
              <a:t>On-premises to Microsoft Azure protection with Azure Site Recovery</a:t>
            </a:r>
          </a:p>
        </p:txBody>
      </p:sp>
      <p:grpSp>
        <p:nvGrpSpPr>
          <p:cNvPr id="4" name="Group 3"/>
          <p:cNvGrpSpPr/>
          <p:nvPr/>
        </p:nvGrpSpPr>
        <p:grpSpPr>
          <a:xfrm>
            <a:off x="7391228" y="1905286"/>
            <a:ext cx="3954573" cy="4053331"/>
            <a:chOff x="5434693" y="1400906"/>
            <a:chExt cx="2908451" cy="2981084"/>
          </a:xfrm>
        </p:grpSpPr>
        <p:grpSp>
          <p:nvGrpSpPr>
            <p:cNvPr id="153" name="Group 152"/>
            <p:cNvGrpSpPr/>
            <p:nvPr/>
          </p:nvGrpSpPr>
          <p:grpSpPr>
            <a:xfrm>
              <a:off x="5434693" y="1400906"/>
              <a:ext cx="2908451" cy="2981084"/>
              <a:chOff x="5434693" y="1164497"/>
              <a:chExt cx="2908451" cy="2981084"/>
            </a:xfrm>
          </p:grpSpPr>
          <p:sp>
            <p:nvSpPr>
              <p:cNvPr id="155" name="Freeform 154"/>
              <p:cNvSpPr>
                <a:spLocks/>
              </p:cNvSpPr>
              <p:nvPr/>
            </p:nvSpPr>
            <p:spPr bwMode="auto">
              <a:xfrm>
                <a:off x="5763781" y="3358135"/>
                <a:ext cx="829916" cy="70217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56" name="Rectangle 5"/>
              <p:cNvSpPr>
                <a:spLocks noChangeArrowheads="1"/>
              </p:cNvSpPr>
              <p:nvPr/>
            </p:nvSpPr>
            <p:spPr bwMode="auto">
              <a:xfrm>
                <a:off x="7095166" y="3494090"/>
                <a:ext cx="492915" cy="584796"/>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7" name="Rectangle 5"/>
              <p:cNvSpPr>
                <a:spLocks noChangeArrowheads="1"/>
              </p:cNvSpPr>
              <p:nvPr/>
            </p:nvSpPr>
            <p:spPr bwMode="auto">
              <a:xfrm>
                <a:off x="6740084" y="3268229"/>
                <a:ext cx="611525" cy="794153"/>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8" name="Left-Right Arrow 157"/>
              <p:cNvSpPr/>
              <p:nvPr/>
            </p:nvSpPr>
            <p:spPr bwMode="auto">
              <a:xfrm rot="16200000">
                <a:off x="6522736" y="2430195"/>
                <a:ext cx="434695" cy="235972"/>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12" tIns="146092" rIns="182612" bIns="146092" numCol="1" spcCol="0" rtlCol="0" fromWordArt="0" anchor="t" anchorCtr="0" forceAA="0" compatLnSpc="1">
                <a:prstTxWarp prst="textNoShape">
                  <a:avLst/>
                </a:prstTxWarp>
                <a:noAutofit/>
              </a:bodyPr>
              <a:lstStyle/>
              <a:p>
                <a:pPr algn="ctr" defTabSz="93111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9" name="TextBox 158"/>
              <p:cNvSpPr txBox="1"/>
              <p:nvPr/>
            </p:nvSpPr>
            <p:spPr>
              <a:xfrm>
                <a:off x="5704064" y="2433951"/>
                <a:ext cx="1122589" cy="228622"/>
              </a:xfrm>
              <a:prstGeom prst="rect">
                <a:avLst/>
              </a:prstGeom>
              <a:noFill/>
            </p:spPr>
            <p:txBody>
              <a:bodyPr wrap="square" lIns="182612" tIns="0" rIns="182612" bIns="0" rtlCol="0">
                <a:spAutoFit/>
              </a:bodyPr>
              <a:lstStyle/>
              <a:p>
                <a:pPr defTabSz="931416">
                  <a:lnSpc>
                    <a:spcPct val="90000"/>
                  </a:lnSpc>
                  <a:spcAft>
                    <a:spcPts val="600"/>
                  </a:spcAft>
                </a:pPr>
                <a:r>
                  <a:rPr lang="en-US" sz="1122" dirty="0"/>
                  <a:t>Orchestration</a:t>
                </a:r>
                <a:br>
                  <a:rPr lang="en-US" sz="1122" dirty="0"/>
                </a:br>
                <a:r>
                  <a:rPr lang="en-US" sz="1122" dirty="0"/>
                  <a:t>&amp; Replication</a:t>
                </a:r>
              </a:p>
            </p:txBody>
          </p:sp>
          <p:grpSp>
            <p:nvGrpSpPr>
              <p:cNvPr id="160" name="Group 159"/>
              <p:cNvGrpSpPr/>
              <p:nvPr/>
            </p:nvGrpSpPr>
            <p:grpSpPr>
              <a:xfrm>
                <a:off x="5434693" y="1164497"/>
                <a:ext cx="2908451" cy="1139910"/>
                <a:chOff x="616226" y="1630760"/>
                <a:chExt cx="4596553" cy="1801531"/>
              </a:xfrm>
            </p:grpSpPr>
            <p:sp>
              <p:nvSpPr>
                <p:cNvPr id="179" name="Freeform 178"/>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8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8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182" name="TextBox 181"/>
                <p:cNvSpPr txBox="1"/>
                <p:nvPr/>
              </p:nvSpPr>
              <p:spPr>
                <a:xfrm>
                  <a:off x="1714414" y="2418609"/>
                  <a:ext cx="1982919" cy="802884"/>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1428" kern="0" dirty="0">
                      <a:solidFill>
                        <a:srgbClr val="FFFFFF"/>
                      </a:solidFill>
                    </a:rPr>
                    <a:t>Microsoft Azure </a:t>
                  </a:r>
                  <a:br>
                    <a:rPr lang="en-US" sz="1428" kern="0" dirty="0">
                      <a:solidFill>
                        <a:srgbClr val="FFFFFF"/>
                      </a:solidFill>
                    </a:rPr>
                  </a:br>
                  <a:r>
                    <a:rPr lang="en-US" sz="1428" kern="0" dirty="0">
                      <a:solidFill>
                        <a:srgbClr val="FFFFFF"/>
                      </a:solidFill>
                    </a:rPr>
                    <a:t>Site Recovery</a:t>
                  </a:r>
                </a:p>
              </p:txBody>
            </p:sp>
          </p:grpSp>
          <p:grpSp>
            <p:nvGrpSpPr>
              <p:cNvPr id="161" name="Group 160"/>
              <p:cNvGrpSpPr/>
              <p:nvPr/>
            </p:nvGrpSpPr>
            <p:grpSpPr>
              <a:xfrm>
                <a:off x="5953047" y="2770757"/>
                <a:ext cx="1093192" cy="1374824"/>
                <a:chOff x="413544" y="3682859"/>
                <a:chExt cx="1458002" cy="1833621"/>
              </a:xfrm>
            </p:grpSpPr>
            <p:sp>
              <p:nvSpPr>
                <p:cNvPr id="166" name="TextBox 165"/>
                <p:cNvSpPr txBox="1"/>
                <p:nvPr/>
              </p:nvSpPr>
              <p:spPr>
                <a:xfrm>
                  <a:off x="413544" y="4929682"/>
                  <a:ext cx="579925" cy="586798"/>
                </a:xfrm>
                <a:prstGeom prst="rect">
                  <a:avLst/>
                </a:prstGeom>
                <a:noFill/>
              </p:spPr>
              <p:txBody>
                <a:bodyPr wrap="square" lIns="0" tIns="149153" rIns="0" bIns="149153" rtlCol="0">
                  <a:spAutoFit/>
                </a:bodyPr>
                <a:lstStyle/>
                <a:p>
                  <a:pPr algn="r" defTabSz="932296">
                    <a:lnSpc>
                      <a:spcPct val="90000"/>
                    </a:lnSpc>
                    <a:spcAft>
                      <a:spcPts val="612"/>
                    </a:spcAft>
                  </a:pPr>
                  <a:r>
                    <a:rPr lang="en-US" sz="1072" kern="0" dirty="0">
                      <a:solidFill>
                        <a:srgbClr val="505050"/>
                      </a:solidFill>
                    </a:rPr>
                    <a:t>Primary Site</a:t>
                  </a:r>
                </a:p>
              </p:txBody>
            </p:sp>
            <p:grpSp>
              <p:nvGrpSpPr>
                <p:cNvPr id="167" name="Group 166"/>
                <p:cNvGrpSpPr/>
                <p:nvPr/>
              </p:nvGrpSpPr>
              <p:grpSpPr>
                <a:xfrm>
                  <a:off x="1055947" y="4111804"/>
                  <a:ext cx="815599" cy="1297016"/>
                  <a:chOff x="13103226" y="2763958"/>
                  <a:chExt cx="1039812" cy="1616572"/>
                </a:xfrm>
              </p:grpSpPr>
              <p:sp>
                <p:nvSpPr>
                  <p:cNvPr id="170"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5" name="Oval 14"/>
                  <p:cNvSpPr>
                    <a:spLocks noChangeArrowheads="1"/>
                  </p:cNvSpPr>
                  <p:nvPr/>
                </p:nvSpPr>
                <p:spPr bwMode="auto">
                  <a:xfrm>
                    <a:off x="13875539" y="2970470"/>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6" name="Oval 15"/>
                  <p:cNvSpPr>
                    <a:spLocks noChangeArrowheads="1"/>
                  </p:cNvSpPr>
                  <p:nvPr/>
                </p:nvSpPr>
                <p:spPr bwMode="auto">
                  <a:xfrm>
                    <a:off x="13875539" y="3224438"/>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7" name="Oval 16"/>
                  <p:cNvSpPr>
                    <a:spLocks noChangeArrowheads="1"/>
                  </p:cNvSpPr>
                  <p:nvPr/>
                </p:nvSpPr>
                <p:spPr bwMode="auto">
                  <a:xfrm>
                    <a:off x="13875539" y="3478406"/>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8" name="Oval 17"/>
                  <p:cNvSpPr>
                    <a:spLocks noChangeArrowheads="1"/>
                  </p:cNvSpPr>
                  <p:nvPr/>
                </p:nvSpPr>
                <p:spPr bwMode="auto">
                  <a:xfrm>
                    <a:off x="13875539" y="3732374"/>
                    <a:ext cx="79105" cy="79105"/>
                  </a:xfrm>
                  <a:prstGeom prst="ellipse">
                    <a:avLst/>
                  </a:prstGeom>
                  <a:solidFill>
                    <a:schemeClr val="accent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68" name="TextBox 167"/>
                <p:cNvSpPr txBox="1"/>
                <p:nvPr/>
              </p:nvSpPr>
              <p:spPr>
                <a:xfrm>
                  <a:off x="1121786" y="5054425"/>
                  <a:ext cx="684527" cy="332591"/>
                </a:xfrm>
                <a:prstGeom prst="rect">
                  <a:avLst/>
                </a:prstGeom>
                <a:noFill/>
              </p:spPr>
              <p:txBody>
                <a:bodyPr wrap="square" lIns="0" tIns="0" rIns="0" bIns="0" rtlCol="0">
                  <a:spAutoFit/>
                </a:bodyPr>
                <a:lstStyle/>
                <a:p>
                  <a:pPr algn="ctr" defTabSz="932296">
                    <a:lnSpc>
                      <a:spcPct val="90000"/>
                    </a:lnSpc>
                  </a:pPr>
                  <a:r>
                    <a:rPr lang="en-US" sz="1224" dirty="0">
                      <a:solidFill>
                        <a:srgbClr val="FFFFFF"/>
                      </a:solidFill>
                    </a:rPr>
                    <a:t>VMware/Physical</a:t>
                  </a:r>
                </a:p>
              </p:txBody>
            </p:sp>
            <p:sp>
              <p:nvSpPr>
                <p:cNvPr id="169" name="Rectangle 168"/>
                <p:cNvSpPr/>
                <p:nvPr/>
              </p:nvSpPr>
              <p:spPr bwMode="auto">
                <a:xfrm>
                  <a:off x="1055947" y="3682859"/>
                  <a:ext cx="815076" cy="43038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2" name="Group 161"/>
              <p:cNvGrpSpPr/>
              <p:nvPr/>
            </p:nvGrpSpPr>
            <p:grpSpPr>
              <a:xfrm>
                <a:off x="7641209" y="3786572"/>
                <a:ext cx="144646" cy="277698"/>
                <a:chOff x="7791149" y="4987730"/>
                <a:chExt cx="192916" cy="370370"/>
              </a:xfrm>
            </p:grpSpPr>
            <p:sp>
              <p:nvSpPr>
                <p:cNvPr id="16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6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6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sp>
          <p:nvSpPr>
            <p:cNvPr id="183" name="TextBox 182"/>
            <p:cNvSpPr txBox="1"/>
            <p:nvPr/>
          </p:nvSpPr>
          <p:spPr>
            <a:xfrm>
              <a:off x="6484078" y="3056133"/>
              <a:ext cx="513250" cy="249372"/>
            </a:xfrm>
            <a:prstGeom prst="rect">
              <a:avLst/>
            </a:prstGeom>
            <a:noFill/>
          </p:spPr>
          <p:txBody>
            <a:bodyPr wrap="square" lIns="0" tIns="0" rIns="0" bIns="0" rtlCol="0">
              <a:spAutoFit/>
            </a:bodyPr>
            <a:lstStyle/>
            <a:p>
              <a:pPr algn="ctr" defTabSz="932296">
                <a:lnSpc>
                  <a:spcPct val="90000"/>
                </a:lnSpc>
              </a:pPr>
              <a:r>
                <a:rPr lang="en-US" sz="1224" dirty="0">
                  <a:solidFill>
                    <a:srgbClr val="FFFFFF"/>
                  </a:solidFill>
                </a:rPr>
                <a:t>vCenter /  Physical</a:t>
              </a:r>
            </a:p>
          </p:txBody>
        </p:sp>
      </p:grpSp>
      <p:cxnSp>
        <p:nvCxnSpPr>
          <p:cNvPr id="9" name="Straight Connector 8"/>
          <p:cNvCxnSpPr/>
          <p:nvPr/>
        </p:nvCxnSpPr>
        <p:spPr>
          <a:xfrm>
            <a:off x="10679467" y="4325353"/>
            <a:ext cx="16527" cy="1505640"/>
          </a:xfrm>
          <a:prstGeom prst="line">
            <a:avLst/>
          </a:prstGeom>
          <a:ln w="28575">
            <a:solidFill>
              <a:schemeClr val="bg2">
                <a:lumMod val="75000"/>
              </a:schemeClr>
            </a:solidFill>
            <a:headEnd type="none"/>
            <a:tailEnd type="none"/>
          </a:ln>
          <a:effectLst>
            <a:outerShdw blurRad="76200" dist="12700" dir="2700000" sy="-23000" kx="-8004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521644" y="4281632"/>
            <a:ext cx="1265296" cy="704713"/>
            <a:chOff x="7770095" y="3024066"/>
            <a:chExt cx="930581" cy="518291"/>
          </a:xfrm>
        </p:grpSpPr>
        <p:sp>
          <p:nvSpPr>
            <p:cNvPr id="5" name="Wave 4"/>
            <p:cNvSpPr/>
            <p:nvPr/>
          </p:nvSpPr>
          <p:spPr bwMode="auto">
            <a:xfrm>
              <a:off x="7867842" y="3024066"/>
              <a:ext cx="735088" cy="518291"/>
            </a:xfrm>
            <a:prstGeom prst="wav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59" tIns="198927" rIns="248659" bIns="198927" numCol="1" spcCol="0" rtlCol="0" fromWordArt="0" anchor="t" anchorCtr="0" forceAA="0" compatLnSpc="1">
              <a:prstTxWarp prst="textNoShape">
                <a:avLst/>
              </a:prstTxWarp>
              <a:noAutofit/>
            </a:bodyPr>
            <a:lstStyle/>
            <a:p>
              <a:pPr algn="ctr" defTabSz="1267986" fontAlgn="base">
                <a:lnSpc>
                  <a:spcPct val="90000"/>
                </a:lnSpc>
                <a:spcBef>
                  <a:spcPct val="0"/>
                </a:spcBef>
                <a:spcAft>
                  <a:spcPct val="0"/>
                </a:spcAft>
              </a:pPr>
              <a:endParaRPr lang="en-US" sz="3264" dirty="0">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p:cNvSpPr txBox="1"/>
            <p:nvPr/>
          </p:nvSpPr>
          <p:spPr>
            <a:xfrm>
              <a:off x="7770095" y="3172411"/>
              <a:ext cx="930581" cy="183350"/>
            </a:xfrm>
            <a:prstGeom prst="rect">
              <a:avLst/>
            </a:prstGeom>
            <a:noFill/>
          </p:spPr>
          <p:txBody>
            <a:bodyPr wrap="square" lIns="182612" tIns="0" rIns="182612" bIns="0" rtlCol="0">
              <a:spAutoFit/>
            </a:bodyPr>
            <a:lstStyle/>
            <a:p>
              <a:pPr algn="ctr" defTabSz="931416">
                <a:lnSpc>
                  <a:spcPct val="90000"/>
                </a:lnSpc>
                <a:spcAft>
                  <a:spcPts val="600"/>
                </a:spcAft>
              </a:pPr>
              <a:r>
                <a:rPr lang="en-US" dirty="0">
                  <a:solidFill>
                    <a:srgbClr val="FFFFFF"/>
                  </a:solidFill>
                  <a:latin typeface="Segoe UI Semibold" panose="020B0702040204020203" pitchFamily="34" charset="0"/>
                  <a:cs typeface="Segoe UI Semibold" panose="020B0702040204020203" pitchFamily="34" charset="0"/>
                </a:rPr>
                <a:t>GA</a:t>
              </a:r>
            </a:p>
          </p:txBody>
        </p:sp>
      </p:grpSp>
      <p:sp>
        <p:nvSpPr>
          <p:cNvPr id="76" name="Title 1"/>
          <p:cNvSpPr txBox="1">
            <a:spLocks/>
          </p:cNvSpPr>
          <p:nvPr/>
        </p:nvSpPr>
        <p:spPr>
          <a:xfrm>
            <a:off x="150474" y="6054757"/>
            <a:ext cx="12002081" cy="739189"/>
          </a:xfrm>
          <a:prstGeom prst="rect">
            <a:avLst/>
          </a:prstGeom>
        </p:spPr>
        <p:txBody>
          <a:bodyPr vert="horz" wrap="square" lIns="198927" tIns="124329" rIns="198927" bIns="124329" rtlCol="0" anchor="ctr">
            <a:noAutofit/>
          </a:bodyPr>
          <a:lstStyle>
            <a:lvl1pPr algn="l" defTabSz="685870" rtl="0" eaLnBrk="1" latinLnBrk="0" hangingPunct="1">
              <a:lnSpc>
                <a:spcPts val="4632"/>
              </a:lnSpc>
              <a:spcBef>
                <a:spcPct val="0"/>
              </a:spcBef>
              <a:buNone/>
              <a:defRPr lang="en-US" sz="4265" b="0" kern="1200" cap="none" spc="-75" baseline="0">
                <a:ln w="3175">
                  <a:noFill/>
                </a:ln>
                <a:solidFill>
                  <a:schemeClr val="accent2"/>
                </a:solidFill>
                <a:effectLst/>
                <a:latin typeface="+mj-lt"/>
                <a:ea typeface="+mn-ea"/>
                <a:cs typeface="Segoe UI" pitchFamily="34" charset="0"/>
              </a:defRPr>
            </a:lvl1pPr>
          </a:lstStyle>
          <a:p>
            <a:pPr>
              <a:lnSpc>
                <a:spcPct val="100000"/>
              </a:lnSpc>
            </a:pPr>
            <a:r>
              <a:rPr sz="1836" dirty="0">
                <a:solidFill>
                  <a:schemeClr val="tx1"/>
                </a:solidFill>
                <a:latin typeface="Segoe UI"/>
              </a:rPr>
              <a:t>Key features include:</a:t>
            </a:r>
          </a:p>
        </p:txBody>
      </p:sp>
      <p:cxnSp>
        <p:nvCxnSpPr>
          <p:cNvPr id="77" name="Straight Connector 76"/>
          <p:cNvCxnSpPr/>
          <p:nvPr/>
        </p:nvCxnSpPr>
        <p:spPr>
          <a:xfrm>
            <a:off x="275481" y="6075048"/>
            <a:ext cx="11887559"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66247" y="6100244"/>
            <a:ext cx="3107560" cy="704509"/>
          </a:xfrm>
          <a:prstGeom prst="rect">
            <a:avLst/>
          </a:prstGeom>
          <a:noFill/>
        </p:spPr>
        <p:txBody>
          <a:bodyPr wrap="square" lIns="182854" tIns="146283" rIns="182854" bIns="146283" rtlCol="0" anchor="ctr">
            <a:spAutoFit/>
          </a:bodyPr>
          <a:lstStyle/>
          <a:p>
            <a:pPr defTabSz="949454" fontAlgn="base">
              <a:lnSpc>
                <a:spcPct val="90000"/>
              </a:lnSpc>
              <a:spcAft>
                <a:spcPts val="612"/>
              </a:spcAft>
            </a:pPr>
            <a:r>
              <a:rPr lang="en-US" sz="1199" dirty="0">
                <a:cs typeface="Segoe UI" panose="020B0502040204020203" pitchFamily="34" charset="0"/>
              </a:rPr>
              <a:t>Use Azure as your DR site</a:t>
            </a:r>
          </a:p>
          <a:p>
            <a:pPr defTabSz="949454" fontAlgn="base">
              <a:lnSpc>
                <a:spcPct val="90000"/>
              </a:lnSpc>
              <a:spcAft>
                <a:spcPts val="612"/>
              </a:spcAft>
            </a:pPr>
            <a:r>
              <a:rPr lang="en-US" sz="1199" dirty="0">
                <a:cs typeface="Segoe UI" panose="020B0502040204020203" pitchFamily="34" charset="0"/>
              </a:rPr>
              <a:t>Automated VM protection &amp; replication</a:t>
            </a:r>
          </a:p>
        </p:txBody>
      </p:sp>
      <p:sp>
        <p:nvSpPr>
          <p:cNvPr id="79" name="TextBox 78"/>
          <p:cNvSpPr txBox="1"/>
          <p:nvPr/>
        </p:nvSpPr>
        <p:spPr>
          <a:xfrm>
            <a:off x="5473808" y="6100244"/>
            <a:ext cx="3030107" cy="704509"/>
          </a:xfrm>
          <a:prstGeom prst="rect">
            <a:avLst/>
          </a:prstGeom>
          <a:noFill/>
        </p:spPr>
        <p:txBody>
          <a:bodyPr wrap="square" lIns="182854" tIns="146283" rIns="182854" bIns="146283" rtlCol="0" anchor="ctr">
            <a:spAutoFit/>
          </a:bodyPr>
          <a:lstStyle/>
          <a:p>
            <a:pPr defTabSz="949454" fontAlgn="base">
              <a:lnSpc>
                <a:spcPct val="90000"/>
              </a:lnSpc>
              <a:spcAft>
                <a:spcPts val="612"/>
              </a:spcAft>
            </a:pPr>
            <a:r>
              <a:rPr lang="en-US" sz="1199" dirty="0">
                <a:cs typeface="Segoe UI" panose="020B0502040204020203" pitchFamily="34" charset="0"/>
              </a:rPr>
              <a:t>Remote health monitoring</a:t>
            </a:r>
          </a:p>
          <a:p>
            <a:pPr defTabSz="949454" fontAlgn="base">
              <a:lnSpc>
                <a:spcPct val="90000"/>
              </a:lnSpc>
              <a:spcAft>
                <a:spcPts val="612"/>
              </a:spcAft>
            </a:pPr>
            <a:r>
              <a:rPr lang="en-US" sz="1199" dirty="0">
                <a:cs typeface="Segoe UI" panose="020B0502040204020203" pitchFamily="34" charset="0"/>
              </a:rPr>
              <a:t>Customizable recovery plans</a:t>
            </a:r>
          </a:p>
        </p:txBody>
      </p:sp>
      <p:sp>
        <p:nvSpPr>
          <p:cNvPr id="80" name="TextBox 79"/>
          <p:cNvSpPr txBox="1"/>
          <p:nvPr/>
        </p:nvSpPr>
        <p:spPr>
          <a:xfrm>
            <a:off x="8503915" y="5978737"/>
            <a:ext cx="3415873" cy="947525"/>
          </a:xfrm>
          <a:prstGeom prst="rect">
            <a:avLst/>
          </a:prstGeom>
          <a:noFill/>
        </p:spPr>
        <p:txBody>
          <a:bodyPr wrap="square" lIns="182854" tIns="146283" rIns="182854" bIns="146283" rtlCol="0" anchor="ctr">
            <a:spAutoFit/>
          </a:bodyPr>
          <a:lstStyle/>
          <a:p>
            <a:pPr defTabSz="949454" fontAlgn="base">
              <a:lnSpc>
                <a:spcPct val="90000"/>
              </a:lnSpc>
              <a:spcAft>
                <a:spcPts val="612"/>
              </a:spcAft>
            </a:pPr>
            <a:r>
              <a:rPr lang="en-US" sz="1199" dirty="0">
                <a:cs typeface="Segoe UI" panose="020B0502040204020203" pitchFamily="34" charset="0"/>
              </a:rPr>
              <a:t>Support for heterogeneous environments</a:t>
            </a:r>
          </a:p>
          <a:p>
            <a:pPr defTabSz="949454" fontAlgn="base">
              <a:lnSpc>
                <a:spcPct val="90000"/>
              </a:lnSpc>
              <a:spcAft>
                <a:spcPts val="612"/>
              </a:spcAft>
            </a:pPr>
            <a:r>
              <a:rPr lang="en-US" sz="1199" dirty="0">
                <a:cs typeface="Segoe UI" panose="020B0502040204020203" pitchFamily="34" charset="0"/>
              </a:rPr>
              <a:t>No-impact recovery plan testing</a:t>
            </a:r>
          </a:p>
          <a:p>
            <a:pPr defTabSz="949454" fontAlgn="base">
              <a:lnSpc>
                <a:spcPct val="90000"/>
              </a:lnSpc>
              <a:spcAft>
                <a:spcPts val="612"/>
              </a:spcAft>
            </a:pPr>
            <a:r>
              <a:rPr lang="en-US" sz="1199" dirty="0">
                <a:cs typeface="Segoe UI" panose="020B0502040204020203" pitchFamily="34" charset="0"/>
              </a:rPr>
              <a:t>Orchestrated recovery of tiered applications</a:t>
            </a:r>
          </a:p>
        </p:txBody>
      </p:sp>
    </p:spTree>
    <p:extLst>
      <p:ext uri="{BB962C8B-B14F-4D97-AF65-F5344CB8AC3E}">
        <p14:creationId xmlns:p14="http://schemas.microsoft.com/office/powerpoint/2010/main" val="130255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9437" y="1973262"/>
            <a:ext cx="10515600" cy="4431983"/>
          </a:xfrm>
          <a:ln>
            <a:solidFill>
              <a:schemeClr val="accent2"/>
            </a:solidFill>
          </a:ln>
        </p:spPr>
        <p:txBody>
          <a:bodyPr/>
          <a:lstStyle/>
          <a:p>
            <a:pPr>
              <a:buClr>
                <a:schemeClr val="accent2"/>
              </a:buClr>
              <a:buFont typeface="Wingdings" panose="05000000000000000000" pitchFamily="2" charset="2"/>
              <a:buChar char="ü"/>
            </a:pPr>
            <a:r>
              <a:rPr lang="en-US" sz="2800" dirty="0"/>
              <a:t> Automated VM level Replication and Failover</a:t>
            </a:r>
          </a:p>
          <a:p>
            <a:pPr lvl="1">
              <a:buClr>
                <a:schemeClr val="accent2"/>
              </a:buClr>
              <a:buFont typeface="Wingdings" panose="05000000000000000000" pitchFamily="2" charset="2"/>
              <a:buChar char="ü"/>
            </a:pPr>
            <a:r>
              <a:rPr lang="en-US" sz="1600" dirty="0"/>
              <a:t>Continuous log based replication (Not snapshots!)</a:t>
            </a:r>
          </a:p>
          <a:p>
            <a:pPr>
              <a:buClr>
                <a:schemeClr val="accent2"/>
              </a:buClr>
              <a:buFont typeface="Wingdings" panose="05000000000000000000" pitchFamily="2" charset="2"/>
              <a:buChar char="ü"/>
            </a:pPr>
            <a:r>
              <a:rPr lang="en-US" sz="2800" dirty="0"/>
              <a:t> RPO of seconds and RTO of minutes</a:t>
            </a:r>
          </a:p>
          <a:p>
            <a:pPr lvl="1">
              <a:buClr>
                <a:schemeClr val="accent2"/>
              </a:buClr>
              <a:buFont typeface="Wingdings" panose="05000000000000000000" pitchFamily="2" charset="2"/>
              <a:buChar char="ü"/>
            </a:pPr>
            <a:r>
              <a:rPr lang="en-US" sz="1600" dirty="0"/>
              <a:t>30 seconds, 5 mins, 15 minutes</a:t>
            </a:r>
          </a:p>
          <a:p>
            <a:pPr>
              <a:buClr>
                <a:schemeClr val="accent2"/>
              </a:buClr>
              <a:buFont typeface="Wingdings" panose="05000000000000000000" pitchFamily="2" charset="2"/>
              <a:buChar char="ü"/>
            </a:pPr>
            <a:r>
              <a:rPr lang="en-US" sz="2800" dirty="0"/>
              <a:t>Planned and unplanned failover</a:t>
            </a:r>
          </a:p>
          <a:p>
            <a:pPr>
              <a:buClr>
                <a:schemeClr val="accent2"/>
              </a:buClr>
              <a:buFont typeface="Wingdings" panose="05000000000000000000" pitchFamily="2" charset="2"/>
              <a:buChar char="ü"/>
            </a:pPr>
            <a:r>
              <a:rPr lang="en-US" sz="2800" dirty="0"/>
              <a:t> Orchestrated Recovery Plans for Disaster Recovery</a:t>
            </a:r>
          </a:p>
          <a:p>
            <a:pPr>
              <a:buClr>
                <a:schemeClr val="accent2"/>
              </a:buClr>
              <a:buFont typeface="Wingdings" panose="05000000000000000000" pitchFamily="2" charset="2"/>
              <a:buChar char="ü"/>
            </a:pPr>
            <a:r>
              <a:rPr lang="en-US" sz="2800" dirty="0"/>
              <a:t>Failback support </a:t>
            </a:r>
          </a:p>
          <a:p>
            <a:pPr>
              <a:buClr>
                <a:schemeClr val="accent2"/>
              </a:buClr>
              <a:buFont typeface="Wingdings" panose="05000000000000000000" pitchFamily="2" charset="2"/>
              <a:buChar char="ü"/>
            </a:pPr>
            <a:r>
              <a:rPr lang="en-US" sz="2800" dirty="0"/>
              <a:t> No impact DR Drills with Test Failover </a:t>
            </a:r>
          </a:p>
          <a:p>
            <a:pPr>
              <a:buClr>
                <a:schemeClr val="accent2"/>
              </a:buClr>
              <a:buFont typeface="Wingdings" panose="05000000000000000000" pitchFamily="2" charset="2"/>
              <a:buChar char="ü"/>
            </a:pPr>
            <a:r>
              <a:rPr lang="en-US" sz="2800" dirty="0"/>
              <a:t>Migrate to Azure from anywhere</a:t>
            </a:r>
          </a:p>
          <a:p>
            <a:pPr>
              <a:buClr>
                <a:schemeClr val="accent2"/>
              </a:buClr>
              <a:buFont typeface="Wingdings" panose="05000000000000000000" pitchFamily="2" charset="2"/>
              <a:buChar char="ü"/>
            </a:pPr>
            <a:r>
              <a:rPr lang="en-US" sz="2800" dirty="0"/>
              <a:t> Create on-demand test copies in Azure</a:t>
            </a:r>
          </a:p>
        </p:txBody>
      </p:sp>
      <p:sp>
        <p:nvSpPr>
          <p:cNvPr id="2" name="Title 1"/>
          <p:cNvSpPr>
            <a:spLocks noGrp="1"/>
          </p:cNvSpPr>
          <p:nvPr>
            <p:ph type="title"/>
          </p:nvPr>
        </p:nvSpPr>
        <p:spPr/>
        <p:txBody>
          <a:bodyPr/>
          <a:lstStyle/>
          <a:p>
            <a:r>
              <a:rPr lang="en-US" dirty="0"/>
              <a:t>ASR: Multiple Scenarios, One Solution</a:t>
            </a:r>
          </a:p>
        </p:txBody>
      </p:sp>
      <p:sp>
        <p:nvSpPr>
          <p:cNvPr id="5" name="Rectangle 4"/>
          <p:cNvSpPr/>
          <p:nvPr/>
        </p:nvSpPr>
        <p:spPr bwMode="auto">
          <a:xfrm>
            <a:off x="579437" y="1242577"/>
            <a:ext cx="10515600" cy="762001"/>
          </a:xfrm>
          <a:prstGeom prst="rect">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8" rIns="0" bIns="46638" numCol="1" rtlCol="0" anchor="ctr" anchorCtr="0" compatLnSpc="1">
            <a:prstTxWarp prst="textNoShape">
              <a:avLst/>
            </a:prstTxWarp>
          </a:bodyPr>
          <a:lstStyle/>
          <a:p>
            <a:pPr marL="0" marR="0" lvl="0" indent="0" algn="ctr" defTabSz="932422"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Segoe UI Light"/>
                <a:ea typeface="+mn-ea"/>
                <a:cs typeface="+mn-cs"/>
              </a:rPr>
              <a:t>Disaster Recovery | Migration| Dev/Test</a:t>
            </a:r>
          </a:p>
        </p:txBody>
      </p:sp>
    </p:spTree>
    <p:extLst>
      <p:ext uri="{BB962C8B-B14F-4D97-AF65-F5344CB8AC3E}">
        <p14:creationId xmlns:p14="http://schemas.microsoft.com/office/powerpoint/2010/main" val="222942015"/>
      </p:ext>
    </p:extLst>
  </p:cSld>
  <p:clrMapOvr>
    <a:masterClrMapping/>
  </p:clrMapOvr>
  <p:transition>
    <p:fade/>
  </p:transition>
</p:sld>
</file>

<file path=ppt/theme/theme1.xml><?xml version="1.0" encoding="utf-8"?>
<a:theme xmlns:a="http://schemas.openxmlformats.org/drawingml/2006/main" name="5-30606_TR20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EB8091BA-E5A9-40E6-8123-7943DC20CA20}" vid="{F1B13A7B-B70F-4D1A-AE6D-53912D2B6EC0}"/>
    </a:ext>
  </a:ext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STB Product Families 2013">
  <a:themeElements>
    <a:clrScheme name="STB Product Families 2013 colors">
      <a:dk1>
        <a:srgbClr val="000000"/>
      </a:dk1>
      <a:lt1>
        <a:srgbClr val="FFFFFF"/>
      </a:lt1>
      <a:dk2>
        <a:srgbClr val="505050"/>
      </a:dk2>
      <a:lt2>
        <a:srgbClr val="D2D2D2"/>
      </a:lt2>
      <a:accent1>
        <a:srgbClr val="008272"/>
      </a:accent1>
      <a:accent2>
        <a:srgbClr val="0072C6"/>
      </a:accent2>
      <a:accent3>
        <a:srgbClr val="00188F"/>
      </a:accent3>
      <a:accent4>
        <a:srgbClr val="002050"/>
      </a:accent4>
      <a:accent5>
        <a:srgbClr val="BA141A"/>
      </a:accent5>
      <a:accent6>
        <a:srgbClr val="4668C5"/>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loud and Enterprise Products Template July 2013.potx" id="{D758CEDE-5CA6-4C03-87FE-218944EC3508}" vid="{06B439C2-CBAA-4105-8305-59DB90A14B7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746CD0156B5274395FA390E5AD65DFE" ma:contentTypeVersion="0" ma:contentTypeDescription="Create a new document." ma:contentTypeScope="" ma:versionID="0c4e8d7d0fdaf984b6066cf80ffa1cac">
  <xsd:schema xmlns:xsd="http://www.w3.org/2001/XMLSchema" xmlns:xs="http://www.w3.org/2001/XMLSchema" xmlns:p="http://schemas.microsoft.com/office/2006/metadata/properties" targetNamespace="http://schemas.microsoft.com/office/2006/metadata/properties" ma:root="true" ma:fieldsID="aa0f6ff9f62423cc4ddbe5e31e1fb99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CD10EA82-D35E-4B01-BCE2-87DF446B88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TR20_BO_CT_Template</Template>
  <TotalTime>2753</TotalTime>
  <Words>4996</Words>
  <Application>Microsoft Office PowerPoint</Application>
  <PresentationFormat>Custom</PresentationFormat>
  <Paragraphs>329</Paragraphs>
  <Slides>22</Slides>
  <Notes>16</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22</vt:i4>
      </vt:variant>
    </vt:vector>
  </HeadingPairs>
  <TitlesOfParts>
    <vt:vector size="39" baseType="lpstr">
      <vt:lpstr>ＭＳ Ｐゴシック</vt:lpstr>
      <vt:lpstr>Arial</vt:lpstr>
      <vt:lpstr>Avenir LT Pro 45 Book</vt:lpstr>
      <vt:lpstr>Calibri</vt:lpstr>
      <vt:lpstr>Calibri Light</vt:lpstr>
      <vt:lpstr>Consolas</vt:lpstr>
      <vt:lpstr>Segoe Pro</vt:lpstr>
      <vt:lpstr>Segoe Pro Light</vt:lpstr>
      <vt:lpstr>Segoe Semibold</vt:lpstr>
      <vt:lpstr>Segoe UI</vt:lpstr>
      <vt:lpstr>Segoe UI Black</vt:lpstr>
      <vt:lpstr>Segoe UI Light</vt:lpstr>
      <vt:lpstr>Segoe UI Semibold</vt:lpstr>
      <vt:lpstr>Wingdings</vt:lpstr>
      <vt:lpstr>5-30606_TR20_BO_CT_Template</vt:lpstr>
      <vt:lpstr>5-30629_Build_Template_WHITE</vt:lpstr>
      <vt:lpstr>STB Product Families 2013</vt:lpstr>
      <vt:lpstr>Business continuity and disaster recovery </vt:lpstr>
      <vt:lpstr>Why Business Continuity/DR?</vt:lpstr>
      <vt:lpstr>PowerPoint Presentation</vt:lpstr>
      <vt:lpstr>PowerPoint Presentation</vt:lpstr>
      <vt:lpstr>PowerPoint Presentation</vt:lpstr>
      <vt:lpstr>Business Continuity Challenges</vt:lpstr>
      <vt:lpstr>Safeguard your customer’s applications On-premises to on-premises protection with Azure Site Recovery </vt:lpstr>
      <vt:lpstr>Safeguard your customer’s applications On-premises to Microsoft Azure protection with Azure Site Recovery</vt:lpstr>
      <vt:lpstr>ASR: Multiple Scenarios, One Solution</vt:lpstr>
      <vt:lpstr>ASR DR to Azure scenarios architecture</vt:lpstr>
      <vt:lpstr>PowerPoint Presentation</vt:lpstr>
      <vt:lpstr>PowerPoint Presentation</vt:lpstr>
      <vt:lpstr>Differentiate with Unmatched App Support</vt:lpstr>
      <vt:lpstr>Available in all public regions World Wide, incl. All US regions </vt:lpstr>
      <vt:lpstr>On Prem to Azure DR - FAQs</vt:lpstr>
      <vt:lpstr>On Prem to Azure DR - FAQs</vt:lpstr>
      <vt:lpstr>On Prem to Azure DR - FAQs</vt:lpstr>
      <vt:lpstr>On Prem to Azure DR - FAQs</vt:lpstr>
      <vt:lpstr>Azure Site Recovery: The Complete Disaster Recovery Solution</vt:lpstr>
      <vt:lpstr>Azure Site Recovery Use Cases</vt:lpstr>
      <vt:lpstr>References – </vt:lpstr>
      <vt:lpstr>PowerPoint Presentation</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20</dc:subject>
  <dc:creator>Vishal Mehrotra</dc:creator>
  <cp:keywords>TechReady 20</cp:keywords>
  <dc:description>Template: Mitchell Derrey, Silver Fox Productions
Formatting: 
Event Date: January 26-30, 2015
Event Location: WSCTC, Seattle, WA
Audience Type: Internal</dc:description>
  <cp:lastModifiedBy>Andik Susilo</cp:lastModifiedBy>
  <cp:revision>102</cp:revision>
  <dcterms:created xsi:type="dcterms:W3CDTF">2015-01-26T07:58:27Z</dcterms:created>
  <dcterms:modified xsi:type="dcterms:W3CDTF">2018-04-20T15:59:29Z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0x010100A746CD0156B5274395FA390E5AD65DFE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398;#TechReady 20|d66e15dc-e38a-4dc4-bb8f-017a6839aaae</vt:lpwstr>
  </property>
  <property fmtid="{D5CDD505-2E9C-101B-9397-08002B2CF9AE}" pid="11" name="Audience1">
    <vt:lpwstr/>
  </property>
  <property fmtid="{D5CDD505-2E9C-101B-9397-08002B2CF9AE}" pid="12" name="Event Name">
    <vt:lpwstr>14;#TechReady|ebdf1b7d-d34f-4ccf-ac45-ca5a756d5c65</vt:lpwstr>
  </property>
  <property fmtid="{D5CDD505-2E9C-101B-9397-08002B2CF9AE}" pid="13" name="IsMyDocuments">
    <vt:bool>true</vt:bool>
  </property>
</Properties>
</file>