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56" r:id="rId3"/>
    <p:sldId id="324" r:id="rId4"/>
    <p:sldId id="325" r:id="rId5"/>
    <p:sldId id="329" r:id="rId6"/>
    <p:sldId id="326" r:id="rId7"/>
    <p:sldId id="327" r:id="rId8"/>
    <p:sldId id="328" r:id="rId9"/>
    <p:sldId id="330" r:id="rId10"/>
    <p:sldId id="301" r:id="rId11"/>
    <p:sldId id="331" r:id="rId12"/>
    <p:sldId id="302" r:id="rId13"/>
    <p:sldId id="303" r:id="rId14"/>
    <p:sldId id="304" r:id="rId15"/>
    <p:sldId id="318" r:id="rId16"/>
    <p:sldId id="319" r:id="rId17"/>
    <p:sldId id="320" r:id="rId18"/>
    <p:sldId id="322" r:id="rId19"/>
    <p:sldId id="323" r:id="rId20"/>
    <p:sldId id="321"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2780" autoAdjust="0"/>
  </p:normalViewPr>
  <p:slideViewPr>
    <p:cSldViewPr snapToGrid="0">
      <p:cViewPr varScale="1">
        <p:scale>
          <a:sx n="95" d="100"/>
          <a:sy n="95" d="100"/>
        </p:scale>
        <p:origin x="1026" y="7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There's a lot of confusing terms in the Cloud space. And that's not counting the term "Cloud." ;)</a:t>
            </a:r>
          </a:p>
          <a:p>
            <a:pPr marL="228600" indent="-228600" fontAlgn="base">
              <a:buFont typeface="+mj-lt"/>
              <a:buAutoNum type="arabicPeriod"/>
            </a:pPr>
            <a:r>
              <a:rPr lang="en-US" sz="1200" b="0" i="0" kern="1200" dirty="0">
                <a:solidFill>
                  <a:schemeClr val="tx1"/>
                </a:solidFill>
                <a:effectLst/>
                <a:latin typeface="+mn-lt"/>
                <a:ea typeface="+mn-ea"/>
                <a:cs typeface="+mn-cs"/>
              </a:rPr>
              <a:t>IaaS (Infrastructure as a Services) - Virtual Machines and stuff on demand.</a:t>
            </a:r>
          </a:p>
          <a:p>
            <a:pPr marL="228600" indent="-228600" fontAlgn="base">
              <a:buFont typeface="+mj-lt"/>
              <a:buAutoNum type="arabicPeriod"/>
            </a:pPr>
            <a:r>
              <a:rPr lang="en-US" sz="1200" b="0" i="0" kern="1200" dirty="0">
                <a:solidFill>
                  <a:schemeClr val="tx1"/>
                </a:solidFill>
                <a:effectLst/>
                <a:latin typeface="+mn-lt"/>
                <a:ea typeface="+mn-ea"/>
                <a:cs typeface="+mn-cs"/>
              </a:rPr>
              <a:t>PaaS (Platform as a Service) - You deploy your apps but try not to think about the Virtual Machines underneath. They exist, but we pretend they don't until forced.</a:t>
            </a:r>
          </a:p>
          <a:p>
            <a:pPr marL="228600" indent="-228600" fontAlgn="base">
              <a:buFont typeface="+mj-lt"/>
              <a:buAutoNum type="arabicPeriod"/>
            </a:pPr>
            <a:r>
              <a:rPr lang="en-US" sz="1200" b="0" i="0" kern="1200" dirty="0">
                <a:solidFill>
                  <a:schemeClr val="tx1"/>
                </a:solidFill>
                <a:effectLst/>
                <a:latin typeface="+mn-lt"/>
                <a:ea typeface="+mn-ea"/>
                <a:cs typeface="+mn-cs"/>
              </a:rPr>
              <a:t>SaaS (Software as a Service) - Stuff like Office 365 and Gmail. You pay a subscription and you get email/whatever as a service. It Just Works.</a:t>
            </a:r>
          </a:p>
          <a:p>
            <a:endParaRPr lang="en-ID"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73999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69987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4/21/2018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Serverless Architecture with Azure Functions</a:t>
            </a:r>
          </a:p>
        </p:txBody>
      </p:sp>
      <p:sp>
        <p:nvSpPr>
          <p:cNvPr id="3" name="Subtitle 2"/>
          <p:cNvSpPr>
            <a:spLocks noGrp="1"/>
          </p:cNvSpPr>
          <p:nvPr>
            <p:ph type="subTitle" idx="1"/>
          </p:nvPr>
        </p:nvSpPr>
        <p:spPr/>
        <p:txBody>
          <a:bodyPr/>
          <a:lstStyle/>
          <a:p>
            <a:r>
              <a:rPr lang="en-US" dirty="0">
                <a:solidFill>
                  <a:srgbClr val="FFFF00"/>
                </a:solidFill>
              </a:rPr>
              <a:t>Nugroho R. Hadi W.</a:t>
            </a:r>
          </a:p>
          <a:p>
            <a:r>
              <a:rPr lang="en-US" dirty="0">
                <a:solidFill>
                  <a:srgbClr val="FFFF00"/>
                </a:solidFill>
              </a:rPr>
              <a:t>nugroho@ysi.co.id</a:t>
            </a:r>
          </a:p>
        </p:txBody>
      </p:sp>
      <p:sp>
        <p:nvSpPr>
          <p:cNvPr id="4" name="Rectangle 1">
            <a:extLst>
              <a:ext uri="{FF2B5EF4-FFF2-40B4-BE49-F238E27FC236}">
                <a16:creationId xmlns:a16="http://schemas.microsoft.com/office/drawing/2014/main" id="{18266287-9458-460B-A45E-F8F84124A756}"/>
              </a:ext>
            </a:extLst>
          </p:cNvPr>
          <p:cNvSpPr>
            <a:spLocks noChangeArrowheads="1"/>
          </p:cNvSpPr>
          <p:nvPr/>
        </p:nvSpPr>
        <p:spPr bwMode="auto">
          <a:xfrm>
            <a:off x="0" y="199094"/>
            <a:ext cx="28854" cy="59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54C9-4C0D-4F58-AA49-736E553BB294}"/>
              </a:ext>
            </a:extLst>
          </p:cNvPr>
          <p:cNvSpPr>
            <a:spLocks noGrp="1"/>
          </p:cNvSpPr>
          <p:nvPr>
            <p:ph type="title"/>
          </p:nvPr>
        </p:nvSpPr>
        <p:spPr/>
        <p:txBody>
          <a:bodyPr>
            <a:normAutofit/>
          </a:bodyPr>
          <a:lstStyle/>
          <a:p>
            <a:r>
              <a:rPr lang="en-ID" sz="2800" b="1" dirty="0"/>
              <a:t>Azure function </a:t>
            </a:r>
            <a:r>
              <a:rPr lang="en-ID" sz="2800" dirty="0" err="1"/>
              <a:t>dibangun</a:t>
            </a:r>
            <a:r>
              <a:rPr lang="en-ID" sz="2800" dirty="0"/>
              <a:t> </a:t>
            </a:r>
            <a:r>
              <a:rPr lang="en-ID" sz="2800" dirty="0" err="1"/>
              <a:t>diatas</a:t>
            </a:r>
            <a:r>
              <a:rPr lang="en-ID" sz="2800" dirty="0"/>
              <a:t> </a:t>
            </a:r>
            <a:r>
              <a:rPr lang="en-ID" sz="2800" b="1" dirty="0"/>
              <a:t>Azure App Service</a:t>
            </a:r>
            <a:r>
              <a:rPr lang="en-ID" sz="2800" dirty="0"/>
              <a:t> </a:t>
            </a:r>
            <a:r>
              <a:rPr lang="en-ID" sz="2800" dirty="0" err="1"/>
              <a:t>dan</a:t>
            </a:r>
            <a:r>
              <a:rPr lang="en-ID" sz="2800" dirty="0"/>
              <a:t> </a:t>
            </a:r>
            <a:r>
              <a:rPr lang="en-ID" sz="2800" b="1" dirty="0" err="1"/>
              <a:t>WebJob</a:t>
            </a:r>
            <a:r>
              <a:rPr lang="en-ID" sz="2800" b="1" dirty="0"/>
              <a:t> SDK</a:t>
            </a:r>
            <a:r>
              <a:rPr lang="en-ID" sz="2800" dirty="0"/>
              <a:t> </a:t>
            </a:r>
            <a:r>
              <a:rPr lang="en-ID" sz="2800" dirty="0" err="1"/>
              <a:t>dan</a:t>
            </a:r>
            <a:r>
              <a:rPr lang="en-ID" sz="2800" dirty="0"/>
              <a:t> </a:t>
            </a:r>
            <a:r>
              <a:rPr lang="en-ID" sz="2800" dirty="0" err="1"/>
              <a:t>sedikit</a:t>
            </a:r>
            <a:r>
              <a:rPr lang="en-ID" sz="2800" dirty="0"/>
              <a:t> </a:t>
            </a:r>
            <a:r>
              <a:rPr lang="en-ID" sz="2800" dirty="0" err="1"/>
              <a:t>tambahan</a:t>
            </a:r>
            <a:r>
              <a:rPr lang="en-ID" sz="2800" dirty="0"/>
              <a:t> </a:t>
            </a:r>
            <a:r>
              <a:rPr lang="en-ID" sz="2800" dirty="0" err="1"/>
              <a:t>dari</a:t>
            </a:r>
            <a:r>
              <a:rPr lang="en-ID" sz="2800" dirty="0"/>
              <a:t> extra magic host.</a:t>
            </a:r>
          </a:p>
        </p:txBody>
      </p:sp>
      <p:pic>
        <p:nvPicPr>
          <p:cNvPr id="5" name="Content Placeholder 4" descr="A screenshot of a cell phone&#10;&#10;Description generated with very high confidence">
            <a:extLst>
              <a:ext uri="{FF2B5EF4-FFF2-40B4-BE49-F238E27FC236}">
                <a16:creationId xmlns:a16="http://schemas.microsoft.com/office/drawing/2014/main" id="{6B350EC6-DF22-43B3-A0DA-26449C280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9525" y="1939131"/>
            <a:ext cx="4552950" cy="4124325"/>
          </a:xfrm>
        </p:spPr>
      </p:pic>
    </p:spTree>
    <p:extLst>
      <p:ext uri="{BB962C8B-B14F-4D97-AF65-F5344CB8AC3E}">
        <p14:creationId xmlns:p14="http://schemas.microsoft.com/office/powerpoint/2010/main" val="50731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spTree>
    <p:extLst>
      <p:ext uri="{BB962C8B-B14F-4D97-AF65-F5344CB8AC3E}">
        <p14:creationId xmlns:p14="http://schemas.microsoft.com/office/powerpoint/2010/main" val="307039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a:t>Webhook</a:t>
            </a:r>
            <a:r>
              <a:rPr lang="en-US" dirty="0"/>
              <a:t> &amp; API</a:t>
            </a:r>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a16="http://schemas.microsoft.com/office/drawing/2014/main" val="1381631012"/>
                    </a:ext>
                  </a:extLst>
                </a:gridCol>
                <a:gridCol w="3418879">
                  <a:extLst>
                    <a:ext uri="{9D8B030D-6E8A-4147-A177-3AD203B41FA5}">
                      <a16:colId xmlns:a16="http://schemas.microsoft.com/office/drawing/2014/main" val="268957825"/>
                    </a:ext>
                  </a:extLst>
                </a:gridCol>
                <a:gridCol w="1139627">
                  <a:extLst>
                    <a:ext uri="{9D8B030D-6E8A-4147-A177-3AD203B41FA5}">
                      <a16:colId xmlns:a16="http://schemas.microsoft.com/office/drawing/2014/main" val="3697201972"/>
                    </a:ext>
                  </a:extLst>
                </a:gridCol>
                <a:gridCol w="1349557">
                  <a:extLst>
                    <a:ext uri="{9D8B030D-6E8A-4147-A177-3AD203B41FA5}">
                      <a16:colId xmlns:a16="http://schemas.microsoft.com/office/drawing/2014/main" val="1062125523"/>
                    </a:ext>
                  </a:extLst>
                </a:gridCol>
                <a:gridCol w="1199606">
                  <a:extLst>
                    <a:ext uri="{9D8B030D-6E8A-4147-A177-3AD203B41FA5}">
                      <a16:colId xmlns:a16="http://schemas.microsoft.com/office/drawing/2014/main"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4DE7-5C78-4849-B0E0-9465A48CCEA7}"/>
              </a:ext>
            </a:extLst>
          </p:cNvPr>
          <p:cNvSpPr>
            <a:spLocks noGrp="1"/>
          </p:cNvSpPr>
          <p:nvPr>
            <p:ph type="title"/>
          </p:nvPr>
        </p:nvSpPr>
        <p:spPr/>
        <p:txBody>
          <a:bodyPr/>
          <a:lstStyle/>
          <a:p>
            <a:r>
              <a:rPr lang="en-ID" dirty="0"/>
              <a:t>Agenda</a:t>
            </a:r>
          </a:p>
        </p:txBody>
      </p:sp>
      <p:sp>
        <p:nvSpPr>
          <p:cNvPr id="3" name="Content Placeholder 2">
            <a:extLst>
              <a:ext uri="{FF2B5EF4-FFF2-40B4-BE49-F238E27FC236}">
                <a16:creationId xmlns:a16="http://schemas.microsoft.com/office/drawing/2014/main" id="{535CB115-F8B1-4C17-AA92-9E948A9F979C}"/>
              </a:ext>
            </a:extLst>
          </p:cNvPr>
          <p:cNvSpPr>
            <a:spLocks noGrp="1"/>
          </p:cNvSpPr>
          <p:nvPr>
            <p:ph idx="1"/>
          </p:nvPr>
        </p:nvSpPr>
        <p:spPr>
          <a:xfrm>
            <a:off x="418764" y="1477945"/>
            <a:ext cx="11151916" cy="1526187"/>
          </a:xfrm>
        </p:spPr>
        <p:txBody>
          <a:bodyPr/>
          <a:lstStyle/>
          <a:p>
            <a:r>
              <a:rPr lang="en-ID" dirty="0"/>
              <a:t>Serverless Architecture</a:t>
            </a:r>
          </a:p>
          <a:p>
            <a:r>
              <a:rPr lang="en-ID" dirty="0"/>
              <a:t>Azure Functions</a:t>
            </a:r>
          </a:p>
          <a:p>
            <a:r>
              <a:rPr lang="en-ID" dirty="0"/>
              <a:t>Demos (Azure Functions + net core) VS 2017</a:t>
            </a:r>
          </a:p>
        </p:txBody>
      </p:sp>
    </p:spTree>
    <p:extLst>
      <p:ext uri="{BB962C8B-B14F-4D97-AF65-F5344CB8AC3E}">
        <p14:creationId xmlns:p14="http://schemas.microsoft.com/office/powerpoint/2010/main" val="25902593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AE0D-A409-4358-AD63-9AF1E70A7255}"/>
              </a:ext>
            </a:extLst>
          </p:cNvPr>
          <p:cNvSpPr>
            <a:spLocks noGrp="1"/>
          </p:cNvSpPr>
          <p:nvPr>
            <p:ph type="title"/>
          </p:nvPr>
        </p:nvSpPr>
        <p:spPr/>
        <p:txBody>
          <a:bodyPr/>
          <a:lstStyle/>
          <a:p>
            <a:r>
              <a:rPr lang="en-ID" dirty="0"/>
              <a:t>Serverless Architecture </a:t>
            </a:r>
          </a:p>
        </p:txBody>
      </p:sp>
      <p:sp>
        <p:nvSpPr>
          <p:cNvPr id="3" name="Content Placeholder 2">
            <a:extLst>
              <a:ext uri="{FF2B5EF4-FFF2-40B4-BE49-F238E27FC236}">
                <a16:creationId xmlns:a16="http://schemas.microsoft.com/office/drawing/2014/main" id="{F0F733AE-0278-4191-9918-8A7BFD26705C}"/>
              </a:ext>
            </a:extLst>
          </p:cNvPr>
          <p:cNvSpPr>
            <a:spLocks noGrp="1"/>
          </p:cNvSpPr>
          <p:nvPr>
            <p:ph idx="1"/>
          </p:nvPr>
        </p:nvSpPr>
        <p:spPr>
          <a:xfrm>
            <a:off x="519248" y="1447800"/>
            <a:ext cx="11151916" cy="2067746"/>
          </a:xfrm>
        </p:spPr>
        <p:txBody>
          <a:bodyPr/>
          <a:lstStyle/>
          <a:p>
            <a:r>
              <a:rPr lang="en-ID" dirty="0"/>
              <a:t>Architecture </a:t>
            </a:r>
            <a:r>
              <a:rPr lang="en-ID" b="1" dirty="0"/>
              <a:t>Properties</a:t>
            </a:r>
          </a:p>
          <a:p>
            <a:r>
              <a:rPr lang="en-ID" b="1" dirty="0"/>
              <a:t>What</a:t>
            </a:r>
            <a:r>
              <a:rPr lang="en-ID" dirty="0"/>
              <a:t> is Serverless Architecture</a:t>
            </a:r>
          </a:p>
          <a:p>
            <a:r>
              <a:rPr lang="en-ID" b="1" dirty="0"/>
              <a:t>Why</a:t>
            </a:r>
            <a:r>
              <a:rPr lang="en-ID" dirty="0"/>
              <a:t> use Serverless Architecture</a:t>
            </a:r>
          </a:p>
          <a:p>
            <a:r>
              <a:rPr lang="en-ID" b="1" dirty="0"/>
              <a:t>Challenge</a:t>
            </a:r>
            <a:r>
              <a:rPr lang="en-ID" dirty="0"/>
              <a:t> Serverless Architecture</a:t>
            </a:r>
          </a:p>
        </p:txBody>
      </p:sp>
      <p:sp>
        <p:nvSpPr>
          <p:cNvPr id="4" name="Rectangle 1">
            <a:extLst>
              <a:ext uri="{FF2B5EF4-FFF2-40B4-BE49-F238E27FC236}">
                <a16:creationId xmlns:a16="http://schemas.microsoft.com/office/drawing/2014/main" id="{5C7EB525-D369-4238-9DB3-31ADB789BBA0}"/>
              </a:ext>
            </a:extLst>
          </p:cNvPr>
          <p:cNvSpPr>
            <a:spLocks noChangeArrowheads="1"/>
          </p:cNvSpPr>
          <p:nvPr/>
        </p:nvSpPr>
        <p:spPr bwMode="auto">
          <a:xfrm>
            <a:off x="0" y="122150"/>
            <a:ext cx="65" cy="2128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99724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8A5-A776-4079-8874-A9F1D3F891C9}"/>
              </a:ext>
            </a:extLst>
          </p:cNvPr>
          <p:cNvSpPr>
            <a:spLocks noGrp="1"/>
          </p:cNvSpPr>
          <p:nvPr>
            <p:ph type="title"/>
          </p:nvPr>
        </p:nvSpPr>
        <p:spPr/>
        <p:txBody>
          <a:bodyPr/>
          <a:lstStyle/>
          <a:p>
            <a:r>
              <a:rPr lang="en-ID" dirty="0"/>
              <a:t>Architecture Properties</a:t>
            </a:r>
          </a:p>
        </p:txBody>
      </p:sp>
      <p:sp>
        <p:nvSpPr>
          <p:cNvPr id="3" name="Content Placeholder 2">
            <a:extLst>
              <a:ext uri="{FF2B5EF4-FFF2-40B4-BE49-F238E27FC236}">
                <a16:creationId xmlns:a16="http://schemas.microsoft.com/office/drawing/2014/main" id="{BB22C569-ACD9-4756-ACDA-B6E3492BFB20}"/>
              </a:ext>
            </a:extLst>
          </p:cNvPr>
          <p:cNvSpPr>
            <a:spLocks noGrp="1"/>
          </p:cNvSpPr>
          <p:nvPr>
            <p:ph idx="1"/>
          </p:nvPr>
        </p:nvSpPr>
        <p:spPr>
          <a:xfrm>
            <a:off x="519248" y="1447800"/>
            <a:ext cx="11151916" cy="3396956"/>
          </a:xfrm>
        </p:spPr>
        <p:txBody>
          <a:bodyPr/>
          <a:lstStyle/>
          <a:p>
            <a:r>
              <a:rPr lang="en-ID" b="1" dirty="0"/>
              <a:t>Unit of work</a:t>
            </a:r>
            <a:r>
              <a:rPr lang="en-ID" dirty="0"/>
              <a:t>, </a:t>
            </a:r>
            <a:r>
              <a:rPr lang="en-ID" dirty="0" err="1"/>
              <a:t>dalam</a:t>
            </a:r>
            <a:r>
              <a:rPr lang="en-ID" dirty="0"/>
              <a:t> </a:t>
            </a:r>
            <a:r>
              <a:rPr lang="en-ID" dirty="0" err="1"/>
              <a:t>arsitektur</a:t>
            </a:r>
            <a:r>
              <a:rPr lang="en-ID" dirty="0"/>
              <a:t> serverless </a:t>
            </a:r>
            <a:r>
              <a:rPr lang="en-ID" dirty="0" err="1"/>
              <a:t>mengambil</a:t>
            </a:r>
            <a:r>
              <a:rPr lang="en-ID" dirty="0"/>
              <a:t> </a:t>
            </a:r>
            <a:r>
              <a:rPr lang="en-ID" dirty="0" err="1"/>
              <a:t>bentuk</a:t>
            </a:r>
            <a:r>
              <a:rPr lang="en-ID" dirty="0"/>
              <a:t> </a:t>
            </a:r>
            <a:r>
              <a:rPr lang="en-ID" dirty="0" err="1"/>
              <a:t>fungsi</a:t>
            </a:r>
            <a:r>
              <a:rPr lang="en-ID" dirty="0"/>
              <a:t> </a:t>
            </a:r>
            <a:r>
              <a:rPr lang="en-ID" dirty="0" err="1"/>
              <a:t>staateless</a:t>
            </a:r>
            <a:r>
              <a:rPr lang="en-ID" dirty="0"/>
              <a:t>. </a:t>
            </a:r>
          </a:p>
          <a:p>
            <a:r>
              <a:rPr lang="en-ID" b="1" dirty="0" err="1"/>
              <a:t>Scalling</a:t>
            </a:r>
            <a:r>
              <a:rPr lang="en-ID" b="1" dirty="0"/>
              <a:t>, Capacity </a:t>
            </a:r>
            <a:r>
              <a:rPr lang="en-ID" b="1" dirty="0" err="1"/>
              <a:t>dan</a:t>
            </a:r>
            <a:r>
              <a:rPr lang="en-ID" b="1" dirty="0"/>
              <a:t> </a:t>
            </a:r>
            <a:r>
              <a:rPr lang="en-ID" b="1" dirty="0" err="1"/>
              <a:t>manajemen</a:t>
            </a:r>
            <a:r>
              <a:rPr lang="en-ID" b="1" dirty="0"/>
              <a:t> </a:t>
            </a:r>
            <a:r>
              <a:rPr lang="en-ID" b="1" dirty="0" err="1"/>
              <a:t>infrastruktur</a:t>
            </a:r>
            <a:r>
              <a:rPr lang="en-ID" dirty="0"/>
              <a:t> </a:t>
            </a:r>
            <a:r>
              <a:rPr lang="en-ID" dirty="0" err="1"/>
              <a:t>disediakan</a:t>
            </a:r>
            <a:r>
              <a:rPr lang="en-ID" dirty="0"/>
              <a:t> </a:t>
            </a:r>
            <a:r>
              <a:rPr lang="en-ID" dirty="0" err="1"/>
              <a:t>sebagai</a:t>
            </a:r>
            <a:r>
              <a:rPr lang="en-ID" dirty="0"/>
              <a:t> </a:t>
            </a:r>
            <a:r>
              <a:rPr lang="en-ID" dirty="0" err="1"/>
              <a:t>layanan</a:t>
            </a:r>
            <a:r>
              <a:rPr lang="en-ID" dirty="0"/>
              <a:t>.</a:t>
            </a:r>
          </a:p>
          <a:p>
            <a:r>
              <a:rPr lang="en-ID" b="1" dirty="0"/>
              <a:t>Model </a:t>
            </a:r>
            <a:r>
              <a:rPr lang="en-ID" b="1" dirty="0" err="1"/>
              <a:t>penagihan</a:t>
            </a:r>
            <a:r>
              <a:rPr lang="en-ID" b="1" dirty="0"/>
              <a:t> </a:t>
            </a:r>
            <a:r>
              <a:rPr lang="en-ID" b="1" dirty="0" err="1"/>
              <a:t>berbasis</a:t>
            </a:r>
            <a:r>
              <a:rPr lang="en-ID" b="1" dirty="0"/>
              <a:t> </a:t>
            </a:r>
            <a:r>
              <a:rPr lang="en-ID" b="1" dirty="0" err="1"/>
              <a:t>eksekusi</a:t>
            </a:r>
            <a:r>
              <a:rPr lang="en-ID" dirty="0"/>
              <a:t> di mana </a:t>
            </a:r>
            <a:r>
              <a:rPr lang="en-ID" dirty="0" err="1"/>
              <a:t>Anda</a:t>
            </a:r>
            <a:r>
              <a:rPr lang="en-ID" dirty="0"/>
              <a:t> </a:t>
            </a:r>
            <a:r>
              <a:rPr lang="en-ID" dirty="0" err="1"/>
              <a:t>hanya</a:t>
            </a:r>
            <a:r>
              <a:rPr lang="en-ID" dirty="0"/>
              <a:t> </a:t>
            </a:r>
            <a:r>
              <a:rPr lang="en-ID" dirty="0" err="1"/>
              <a:t>membayar</a:t>
            </a:r>
            <a:r>
              <a:rPr lang="en-ID" dirty="0"/>
              <a:t> </a:t>
            </a:r>
            <a:r>
              <a:rPr lang="en-ID" dirty="0" err="1"/>
              <a:t>untuk</a:t>
            </a:r>
            <a:r>
              <a:rPr lang="en-ID" dirty="0"/>
              <a:t> </a:t>
            </a:r>
            <a:r>
              <a:rPr lang="en-ID" dirty="0" err="1"/>
              <a:t>kode</a:t>
            </a:r>
            <a:r>
              <a:rPr lang="en-ID" dirty="0"/>
              <a:t> yang </a:t>
            </a:r>
            <a:r>
              <a:rPr lang="en-ID" dirty="0" err="1"/>
              <a:t>berjalan</a:t>
            </a:r>
            <a:r>
              <a:rPr lang="en-ID" dirty="0"/>
              <a:t>.</a:t>
            </a:r>
          </a:p>
          <a:p>
            <a:endParaRPr lang="en-ID" dirty="0"/>
          </a:p>
        </p:txBody>
      </p:sp>
    </p:spTree>
    <p:extLst>
      <p:ext uri="{BB962C8B-B14F-4D97-AF65-F5344CB8AC3E}">
        <p14:creationId xmlns:p14="http://schemas.microsoft.com/office/powerpoint/2010/main" val="17990287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B9DF-5365-42C5-AFDF-64FEAA1D4025}"/>
              </a:ext>
            </a:extLst>
          </p:cNvPr>
          <p:cNvSpPr>
            <a:spLocks noGrp="1"/>
          </p:cNvSpPr>
          <p:nvPr>
            <p:ph type="title"/>
          </p:nvPr>
        </p:nvSpPr>
        <p:spPr/>
        <p:txBody>
          <a:bodyPr/>
          <a:lstStyle/>
          <a:p>
            <a:r>
              <a:rPr lang="en-ID" b="1" dirty="0"/>
              <a:t>What</a:t>
            </a:r>
            <a:r>
              <a:rPr lang="en-ID" dirty="0"/>
              <a:t> is Serverless Architecture</a:t>
            </a:r>
          </a:p>
        </p:txBody>
      </p:sp>
      <p:sp>
        <p:nvSpPr>
          <p:cNvPr id="3" name="Content Placeholder 2">
            <a:extLst>
              <a:ext uri="{FF2B5EF4-FFF2-40B4-BE49-F238E27FC236}">
                <a16:creationId xmlns:a16="http://schemas.microsoft.com/office/drawing/2014/main" id="{C94A0442-C542-44B2-84D4-DA7F897BBF99}"/>
              </a:ext>
            </a:extLst>
          </p:cNvPr>
          <p:cNvSpPr>
            <a:spLocks noGrp="1"/>
          </p:cNvSpPr>
          <p:nvPr>
            <p:ph idx="1"/>
          </p:nvPr>
        </p:nvSpPr>
        <p:spPr>
          <a:xfrm>
            <a:off x="519248" y="1447800"/>
            <a:ext cx="11151916" cy="1945020"/>
          </a:xfrm>
        </p:spPr>
        <p:txBody>
          <a:bodyPr/>
          <a:lstStyle/>
          <a:p>
            <a:pPr fontAlgn="base"/>
            <a:r>
              <a:rPr lang="en-US" sz="2400" dirty="0"/>
              <a:t>"Serverless Computing" doesn't really mean there's no server. Serverless means there's no server you need to worry about. That might sound like PaaS, but it's higher level that than.</a:t>
            </a:r>
          </a:p>
          <a:p>
            <a:pPr fontAlgn="base"/>
            <a:r>
              <a:rPr lang="en-US" sz="2400" dirty="0"/>
              <a:t>Serverless Computing is like this - Your code, a slider bar, and your credit card.</a:t>
            </a:r>
          </a:p>
          <a:p>
            <a:endParaRPr lang="en-ID" dirty="0"/>
          </a:p>
        </p:txBody>
      </p:sp>
      <p:pic>
        <p:nvPicPr>
          <p:cNvPr id="7" name="Picture 6" descr="A screenshot of a cell phone&#10;&#10;Description generated with very high confidence">
            <a:extLst>
              <a:ext uri="{FF2B5EF4-FFF2-40B4-BE49-F238E27FC236}">
                <a16:creationId xmlns:a16="http://schemas.microsoft.com/office/drawing/2014/main" id="{C4BA68BD-0252-4322-B558-CBD5C1796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502" y="3190404"/>
            <a:ext cx="8734425" cy="2105025"/>
          </a:xfrm>
          <a:prstGeom prst="rect">
            <a:avLst/>
          </a:prstGeom>
        </p:spPr>
      </p:pic>
    </p:spTree>
    <p:extLst>
      <p:ext uri="{BB962C8B-B14F-4D97-AF65-F5344CB8AC3E}">
        <p14:creationId xmlns:p14="http://schemas.microsoft.com/office/powerpoint/2010/main" val="28948978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4B70-2A06-4A90-BAB7-0B06EF02A42E}"/>
              </a:ext>
            </a:extLst>
          </p:cNvPr>
          <p:cNvSpPr>
            <a:spLocks noGrp="1"/>
          </p:cNvSpPr>
          <p:nvPr>
            <p:ph type="title"/>
          </p:nvPr>
        </p:nvSpPr>
        <p:spPr/>
        <p:txBody>
          <a:bodyPr/>
          <a:lstStyle/>
          <a:p>
            <a:r>
              <a:rPr lang="en-ID" b="1" dirty="0"/>
              <a:t>Why</a:t>
            </a:r>
            <a:r>
              <a:rPr lang="en-ID" dirty="0"/>
              <a:t> user Serverless Architecture</a:t>
            </a:r>
          </a:p>
        </p:txBody>
      </p:sp>
      <p:sp>
        <p:nvSpPr>
          <p:cNvPr id="3" name="Content Placeholder 2">
            <a:extLst>
              <a:ext uri="{FF2B5EF4-FFF2-40B4-BE49-F238E27FC236}">
                <a16:creationId xmlns:a16="http://schemas.microsoft.com/office/drawing/2014/main" id="{B8D6DC35-2911-4933-913B-9816F2E70B9D}"/>
              </a:ext>
            </a:extLst>
          </p:cNvPr>
          <p:cNvSpPr>
            <a:spLocks noGrp="1"/>
          </p:cNvSpPr>
          <p:nvPr>
            <p:ph idx="1"/>
          </p:nvPr>
        </p:nvSpPr>
        <p:spPr>
          <a:xfrm>
            <a:off x="519248" y="1447800"/>
            <a:ext cx="11151916" cy="5207579"/>
          </a:xfrm>
        </p:spPr>
        <p:txBody>
          <a:bodyPr/>
          <a:lstStyle/>
          <a:p>
            <a:r>
              <a:rPr lang="en-ID" sz="2400" b="1" dirty="0"/>
              <a:t>Reduce Time to Market</a:t>
            </a:r>
            <a:r>
              <a:rPr lang="en-ID" sz="2400" dirty="0"/>
              <a:t>, </a:t>
            </a:r>
            <a:r>
              <a:rPr lang="en-ID" sz="2400" dirty="0" err="1"/>
              <a:t>dengan</a:t>
            </a:r>
            <a:r>
              <a:rPr lang="en-ID" sz="2400" dirty="0"/>
              <a:t> kata lain </a:t>
            </a:r>
            <a:r>
              <a:rPr lang="en-ID" sz="2400" dirty="0" err="1"/>
              <a:t>infrastruktur</a:t>
            </a:r>
            <a:r>
              <a:rPr lang="en-ID" sz="2400" dirty="0"/>
              <a:t> di </a:t>
            </a:r>
            <a:r>
              <a:rPr lang="en-ID" sz="2400" dirty="0" err="1"/>
              <a:t>atur</a:t>
            </a:r>
            <a:r>
              <a:rPr lang="en-ID" sz="2400" dirty="0"/>
              <a:t> </a:t>
            </a:r>
            <a:r>
              <a:rPr lang="en-ID" sz="2400" dirty="0" err="1"/>
              <a:t>oleh</a:t>
            </a:r>
            <a:r>
              <a:rPr lang="en-ID" sz="2400" dirty="0"/>
              <a:t> platform. </a:t>
            </a:r>
            <a:r>
              <a:rPr lang="en-ID" sz="2400" dirty="0" err="1"/>
              <a:t>Pengembang</a:t>
            </a:r>
            <a:r>
              <a:rPr lang="en-ID" sz="2400" dirty="0"/>
              <a:t> </a:t>
            </a:r>
            <a:r>
              <a:rPr lang="en-ID" sz="2400" dirty="0" err="1"/>
              <a:t>bisa</a:t>
            </a:r>
            <a:r>
              <a:rPr lang="en-ID" sz="2400" dirty="0"/>
              <a:t> </a:t>
            </a:r>
            <a:r>
              <a:rPr lang="en-ID" sz="2400" dirty="0" err="1"/>
              <a:t>fokus</a:t>
            </a:r>
            <a:r>
              <a:rPr lang="en-ID" sz="2400" dirty="0"/>
              <a:t> </a:t>
            </a:r>
            <a:r>
              <a:rPr lang="en-ID" sz="2400" dirty="0" err="1"/>
              <a:t>pada</a:t>
            </a:r>
            <a:r>
              <a:rPr lang="en-ID" sz="2400" dirty="0"/>
              <a:t> code </a:t>
            </a:r>
            <a:r>
              <a:rPr lang="en-ID" sz="2400" dirty="0" err="1"/>
              <a:t>aplikasi</a:t>
            </a:r>
            <a:r>
              <a:rPr lang="en-ID" sz="2400" dirty="0"/>
              <a:t>. Azure functions </a:t>
            </a:r>
            <a:r>
              <a:rPr lang="en-ID" sz="2400" dirty="0" err="1"/>
              <a:t>dapat</a:t>
            </a:r>
            <a:r>
              <a:rPr lang="en-ID" sz="2400" dirty="0"/>
              <a:t> </a:t>
            </a:r>
            <a:r>
              <a:rPr lang="en-ID" sz="2400" dirty="0" err="1"/>
              <a:t>dianggap</a:t>
            </a:r>
            <a:r>
              <a:rPr lang="en-ID" sz="2400" dirty="0"/>
              <a:t> </a:t>
            </a:r>
            <a:r>
              <a:rPr lang="en-ID" sz="2400" dirty="0" err="1"/>
              <a:t>sebagai</a:t>
            </a:r>
            <a:r>
              <a:rPr lang="en-ID" sz="2400" dirty="0"/>
              <a:t> </a:t>
            </a:r>
            <a:r>
              <a:rPr lang="en-ID" sz="2400" dirty="0" err="1"/>
              <a:t>dekomposisi</a:t>
            </a:r>
            <a:r>
              <a:rPr lang="en-ID" sz="2400" dirty="0"/>
              <a:t>  </a:t>
            </a:r>
            <a:r>
              <a:rPr lang="en-ID" sz="2400" dirty="0" err="1"/>
              <a:t>lebih</a:t>
            </a:r>
            <a:r>
              <a:rPr lang="en-ID" sz="2400" dirty="0"/>
              <a:t> </a:t>
            </a:r>
            <a:r>
              <a:rPr lang="en-ID" sz="2400" dirty="0" err="1"/>
              <a:t>lanjut</a:t>
            </a:r>
            <a:r>
              <a:rPr lang="en-ID" sz="2400" dirty="0"/>
              <a:t> </a:t>
            </a:r>
            <a:r>
              <a:rPr lang="en-ID" sz="2400" dirty="0" err="1"/>
              <a:t>dari</a:t>
            </a:r>
            <a:r>
              <a:rPr lang="en-ID" sz="2400" dirty="0"/>
              <a:t> microservices </a:t>
            </a:r>
            <a:r>
              <a:rPr lang="en-ID" sz="2400" dirty="0" err="1"/>
              <a:t>ke</a:t>
            </a:r>
            <a:r>
              <a:rPr lang="en-ID" sz="2400" dirty="0"/>
              <a:t> </a:t>
            </a:r>
            <a:r>
              <a:rPr lang="en-ID" sz="2400" dirty="0" err="1"/>
              <a:t>nanoservices</a:t>
            </a:r>
            <a:r>
              <a:rPr lang="en-ID" sz="2400" dirty="0"/>
              <a:t>. </a:t>
            </a:r>
            <a:r>
              <a:rPr lang="en-ID" sz="2400" dirty="0" err="1"/>
              <a:t>Kedua</a:t>
            </a:r>
            <a:r>
              <a:rPr lang="en-ID" sz="2400" dirty="0"/>
              <a:t> </a:t>
            </a:r>
            <a:r>
              <a:rPr lang="en-ID" sz="2400" dirty="0" err="1"/>
              <a:t>paradigma</a:t>
            </a:r>
            <a:r>
              <a:rPr lang="en-ID" sz="2400" dirty="0"/>
              <a:t> </a:t>
            </a:r>
            <a:r>
              <a:rPr lang="en-ID" sz="2400" dirty="0" err="1"/>
              <a:t>tersebut</a:t>
            </a:r>
            <a:r>
              <a:rPr lang="en-ID" sz="2400" dirty="0"/>
              <a:t> </a:t>
            </a:r>
            <a:r>
              <a:rPr lang="en-ID" sz="2400" dirty="0" err="1"/>
              <a:t>memberikan</a:t>
            </a:r>
            <a:r>
              <a:rPr lang="en-ID" sz="2400" dirty="0"/>
              <a:t>  </a:t>
            </a:r>
            <a:r>
              <a:rPr lang="en-ID" sz="2400" dirty="0" err="1"/>
              <a:t>keuntungan</a:t>
            </a:r>
            <a:r>
              <a:rPr lang="en-ID" sz="2400" dirty="0"/>
              <a:t> </a:t>
            </a:r>
            <a:r>
              <a:rPr lang="en-ID" sz="2400" dirty="0" err="1"/>
              <a:t>bagi</a:t>
            </a:r>
            <a:r>
              <a:rPr lang="en-ID" sz="2400" dirty="0"/>
              <a:t> proses </a:t>
            </a:r>
            <a:r>
              <a:rPr lang="en-ID" sz="2400" dirty="0" err="1"/>
              <a:t>pengembangan</a:t>
            </a:r>
            <a:r>
              <a:rPr lang="en-ID" sz="2400" dirty="0"/>
              <a:t> </a:t>
            </a:r>
            <a:r>
              <a:rPr lang="en-ID" sz="2400" dirty="0" err="1"/>
              <a:t>karena</a:t>
            </a:r>
            <a:r>
              <a:rPr lang="en-ID" sz="2400" dirty="0"/>
              <a:t> </a:t>
            </a:r>
            <a:r>
              <a:rPr lang="en-ID" sz="2400" dirty="0" err="1"/>
              <a:t>aktivitas</a:t>
            </a:r>
            <a:r>
              <a:rPr lang="en-ID" sz="2400" dirty="0"/>
              <a:t> </a:t>
            </a:r>
            <a:r>
              <a:rPr lang="en-ID" sz="2400" dirty="0" err="1"/>
              <a:t>pengembangan</a:t>
            </a:r>
            <a:r>
              <a:rPr lang="en-ID" sz="2400" dirty="0"/>
              <a:t>, </a:t>
            </a:r>
            <a:r>
              <a:rPr lang="en-ID" sz="2400" dirty="0" err="1"/>
              <a:t>pengujian</a:t>
            </a:r>
            <a:r>
              <a:rPr lang="en-ID" sz="2400" dirty="0"/>
              <a:t>, </a:t>
            </a:r>
            <a:r>
              <a:rPr lang="en-ID" sz="2400" dirty="0" err="1"/>
              <a:t>dan</a:t>
            </a:r>
            <a:r>
              <a:rPr lang="en-ID" sz="2400" dirty="0"/>
              <a:t> </a:t>
            </a:r>
            <a:r>
              <a:rPr lang="en-ID" sz="2400" dirty="0" err="1"/>
              <a:t>penerapan</a:t>
            </a:r>
            <a:r>
              <a:rPr lang="en-ID" sz="2400" dirty="0"/>
              <a:t> </a:t>
            </a:r>
            <a:r>
              <a:rPr lang="en-ID" sz="2400" dirty="0" err="1"/>
              <a:t>difokuskan</a:t>
            </a:r>
            <a:r>
              <a:rPr lang="en-ID" sz="2400" dirty="0"/>
              <a:t> </a:t>
            </a:r>
            <a:r>
              <a:rPr lang="en-ID" sz="2400" dirty="0" err="1"/>
              <a:t>secara</a:t>
            </a:r>
            <a:r>
              <a:rPr lang="en-ID" sz="2400" dirty="0"/>
              <a:t> </a:t>
            </a:r>
            <a:r>
              <a:rPr lang="en-ID" sz="2400" dirty="0" err="1"/>
              <a:t>sederhana</a:t>
            </a:r>
            <a:r>
              <a:rPr lang="en-ID" sz="2400" dirty="0"/>
              <a:t>. </a:t>
            </a:r>
            <a:r>
              <a:rPr lang="en-ID" sz="2400" dirty="0" err="1"/>
              <a:t>Hanya</a:t>
            </a:r>
            <a:r>
              <a:rPr lang="en-ID" sz="2400" dirty="0"/>
              <a:t> </a:t>
            </a:r>
            <a:r>
              <a:rPr lang="en-ID" sz="2400" dirty="0" err="1"/>
              <a:t>sedikit</a:t>
            </a:r>
            <a:r>
              <a:rPr lang="en-ID" sz="2400" dirty="0"/>
              <a:t> </a:t>
            </a:r>
            <a:r>
              <a:rPr lang="en-ID" sz="2400" dirty="0" err="1"/>
              <a:t>fungsi</a:t>
            </a:r>
            <a:r>
              <a:rPr lang="en-ID" sz="2400" dirty="0"/>
              <a:t> yang </a:t>
            </a:r>
            <a:r>
              <a:rPr lang="en-ID" sz="2400" dirty="0" err="1"/>
              <a:t>dikelola</a:t>
            </a:r>
            <a:r>
              <a:rPr lang="en-ID" sz="2400" dirty="0"/>
              <a:t> </a:t>
            </a:r>
            <a:r>
              <a:rPr lang="en-ID" sz="2400" dirty="0" err="1"/>
              <a:t>dan</a:t>
            </a:r>
            <a:r>
              <a:rPr lang="en-ID" sz="2400" dirty="0"/>
              <a:t> </a:t>
            </a:r>
            <a:r>
              <a:rPr lang="en-ID" sz="2400" dirty="0" err="1"/>
              <a:t>itupun</a:t>
            </a:r>
            <a:r>
              <a:rPr lang="en-ID" sz="2400" dirty="0"/>
              <a:t> </a:t>
            </a:r>
            <a:r>
              <a:rPr lang="en-ID" sz="2400" dirty="0" err="1"/>
              <a:t>dilakukan</a:t>
            </a:r>
            <a:r>
              <a:rPr lang="en-ID" sz="2400" dirty="0"/>
              <a:t> </a:t>
            </a:r>
            <a:r>
              <a:rPr lang="en-ID" sz="2400" dirty="0" err="1"/>
              <a:t>secara</a:t>
            </a:r>
            <a:r>
              <a:rPr lang="en-ID" sz="2400" dirty="0"/>
              <a:t> </a:t>
            </a:r>
            <a:r>
              <a:rPr lang="en-ID" sz="2400" dirty="0" err="1"/>
              <a:t>terpisah</a:t>
            </a:r>
            <a:r>
              <a:rPr lang="en-ID" sz="2400" dirty="0"/>
              <a:t> </a:t>
            </a:r>
            <a:r>
              <a:rPr lang="en-ID" sz="2400" dirty="0" err="1"/>
              <a:t>dari</a:t>
            </a:r>
            <a:r>
              <a:rPr lang="en-ID" sz="2400" dirty="0"/>
              <a:t> </a:t>
            </a:r>
            <a:r>
              <a:rPr lang="en-ID" sz="2400" dirty="0" err="1"/>
              <a:t>layanan</a:t>
            </a:r>
            <a:r>
              <a:rPr lang="en-ID" sz="2400" dirty="0"/>
              <a:t> </a:t>
            </a:r>
            <a:r>
              <a:rPr lang="en-ID" sz="2400" dirty="0" err="1"/>
              <a:t>terkait</a:t>
            </a:r>
            <a:r>
              <a:rPr lang="en-ID" sz="2400" dirty="0"/>
              <a:t> </a:t>
            </a:r>
            <a:r>
              <a:rPr lang="en-ID" sz="2400" dirty="0" err="1"/>
              <a:t>lainnya</a:t>
            </a:r>
            <a:r>
              <a:rPr lang="en-ID" sz="2400" dirty="0"/>
              <a:t>.</a:t>
            </a:r>
            <a:br>
              <a:rPr lang="en-ID" sz="2400" dirty="0"/>
            </a:br>
            <a:endParaRPr lang="en-ID" sz="2400" dirty="0"/>
          </a:p>
          <a:p>
            <a:r>
              <a:rPr lang="en-ID" sz="2400" b="1" dirty="0"/>
              <a:t>Lower Total Cost of Ownership, </a:t>
            </a:r>
            <a:r>
              <a:rPr lang="en-ID" sz="2400" dirty="0"/>
              <a:t> Karena </a:t>
            </a:r>
            <a:r>
              <a:rPr lang="en-ID" sz="2400" dirty="0" err="1"/>
              <a:t>infrastruktur</a:t>
            </a:r>
            <a:r>
              <a:rPr lang="en-ID" sz="2400" dirty="0"/>
              <a:t> </a:t>
            </a:r>
            <a:r>
              <a:rPr lang="en-ID" sz="2400" dirty="0" err="1"/>
              <a:t>atau</a:t>
            </a:r>
            <a:r>
              <a:rPr lang="en-ID" sz="2400" dirty="0"/>
              <a:t> OS yang </a:t>
            </a:r>
            <a:r>
              <a:rPr lang="en-ID" sz="2400" dirty="0" err="1"/>
              <a:t>harus</a:t>
            </a:r>
            <a:r>
              <a:rPr lang="en-ID" sz="2400" dirty="0"/>
              <a:t> </a:t>
            </a:r>
            <a:r>
              <a:rPr lang="en-ID" sz="2400" dirty="0" err="1"/>
              <a:t>dipelihara</a:t>
            </a:r>
            <a:r>
              <a:rPr lang="en-ID" sz="2400" dirty="0"/>
              <a:t> </a:t>
            </a:r>
            <a:r>
              <a:rPr lang="en-ID" sz="2400" dirty="0" err="1"/>
              <a:t>oleh</a:t>
            </a:r>
            <a:r>
              <a:rPr lang="en-ID" sz="2400" dirty="0"/>
              <a:t> platform, </a:t>
            </a:r>
            <a:r>
              <a:rPr lang="en-ID" sz="2400" dirty="0" err="1"/>
              <a:t>pengembang</a:t>
            </a:r>
            <a:r>
              <a:rPr lang="en-ID" sz="2400" dirty="0"/>
              <a:t> </a:t>
            </a:r>
            <a:r>
              <a:rPr lang="en-ID" sz="2400" dirty="0" err="1"/>
              <a:t>dapat</a:t>
            </a:r>
            <a:r>
              <a:rPr lang="en-ID" sz="2400" dirty="0"/>
              <a:t> </a:t>
            </a:r>
            <a:r>
              <a:rPr lang="en-ID" sz="2400" dirty="0" err="1"/>
              <a:t>berfokus</a:t>
            </a:r>
            <a:r>
              <a:rPr lang="en-ID" sz="2400" dirty="0"/>
              <a:t> </a:t>
            </a:r>
            <a:r>
              <a:rPr lang="en-ID" sz="2400" dirty="0" err="1"/>
              <a:t>untuk</a:t>
            </a:r>
            <a:r>
              <a:rPr lang="en-ID" sz="2400" dirty="0"/>
              <a:t> </a:t>
            </a:r>
            <a:r>
              <a:rPr lang="en-ID" sz="2400" dirty="0" err="1"/>
              <a:t>memberikan</a:t>
            </a:r>
            <a:r>
              <a:rPr lang="en-ID" sz="2400" dirty="0"/>
              <a:t> </a:t>
            </a:r>
            <a:r>
              <a:rPr lang="en-ID" sz="2400" dirty="0" err="1"/>
              <a:t>nilai</a:t>
            </a:r>
            <a:r>
              <a:rPr lang="en-ID" sz="2400" dirty="0"/>
              <a:t> </a:t>
            </a:r>
            <a:r>
              <a:rPr lang="en-ID" sz="2400" dirty="0" err="1"/>
              <a:t>bagi</a:t>
            </a:r>
            <a:r>
              <a:rPr lang="en-ID" sz="2400" dirty="0"/>
              <a:t> </a:t>
            </a:r>
            <a:r>
              <a:rPr lang="en-ID" sz="2400" dirty="0" err="1"/>
              <a:t>bisnis</a:t>
            </a:r>
            <a:r>
              <a:rPr lang="en-ID" sz="2400" dirty="0"/>
              <a:t>. </a:t>
            </a:r>
            <a:r>
              <a:rPr lang="en-ID" sz="2400" dirty="0" err="1"/>
              <a:t>Selain</a:t>
            </a:r>
            <a:r>
              <a:rPr lang="en-ID" sz="2400" dirty="0"/>
              <a:t> </a:t>
            </a:r>
            <a:r>
              <a:rPr lang="en-ID" sz="2400" dirty="0" err="1"/>
              <a:t>itu</a:t>
            </a:r>
            <a:r>
              <a:rPr lang="en-ID" sz="2400" dirty="0"/>
              <a:t>, </a:t>
            </a:r>
            <a:r>
              <a:rPr lang="en-ID" sz="2400" dirty="0" err="1"/>
              <a:t>investasi</a:t>
            </a:r>
            <a:r>
              <a:rPr lang="en-ID" sz="2400" dirty="0"/>
              <a:t> yang </a:t>
            </a:r>
            <a:r>
              <a:rPr lang="en-ID" sz="2400" dirty="0" err="1"/>
              <a:t>dibutuhkan</a:t>
            </a:r>
            <a:r>
              <a:rPr lang="en-ID" sz="2400" dirty="0"/>
              <a:t> </a:t>
            </a:r>
            <a:r>
              <a:rPr lang="en-ID" sz="2400" dirty="0" err="1"/>
              <a:t>untuk</a:t>
            </a:r>
            <a:r>
              <a:rPr lang="en-ID" sz="2400" dirty="0"/>
              <a:t> DevOps </a:t>
            </a:r>
            <a:r>
              <a:rPr lang="en-ID" sz="2400" dirty="0" err="1"/>
              <a:t>dan</a:t>
            </a:r>
            <a:r>
              <a:rPr lang="en-ID" sz="2400" dirty="0"/>
              <a:t> </a:t>
            </a:r>
            <a:r>
              <a:rPr lang="en-ID" sz="2400" dirty="0" err="1"/>
              <a:t>pemeliharaan</a:t>
            </a:r>
            <a:r>
              <a:rPr lang="en-ID" sz="2400" dirty="0"/>
              <a:t> </a:t>
            </a:r>
            <a:r>
              <a:rPr lang="en-ID" sz="2400" dirty="0" err="1"/>
              <a:t>secara</a:t>
            </a:r>
            <a:r>
              <a:rPr lang="en-ID" sz="2400" dirty="0"/>
              <a:t> </a:t>
            </a:r>
            <a:r>
              <a:rPr lang="en-ID" sz="2400" dirty="0" err="1"/>
              <a:t>signifikan</a:t>
            </a:r>
            <a:r>
              <a:rPr lang="en-ID" sz="2400" dirty="0"/>
              <a:t> </a:t>
            </a:r>
            <a:r>
              <a:rPr lang="en-ID" sz="2400" dirty="0" err="1"/>
              <a:t>disederhanakan</a:t>
            </a:r>
            <a:r>
              <a:rPr lang="en-ID" sz="2400" dirty="0"/>
              <a:t> </a:t>
            </a:r>
            <a:r>
              <a:rPr lang="en-ID" sz="2400" dirty="0" err="1"/>
              <a:t>dan</a:t>
            </a:r>
            <a:r>
              <a:rPr lang="en-ID" sz="2400" dirty="0"/>
              <a:t> </a:t>
            </a:r>
            <a:r>
              <a:rPr lang="en-ID" sz="2400" dirty="0" err="1"/>
              <a:t>dikurangi</a:t>
            </a:r>
            <a:r>
              <a:rPr lang="en-ID" sz="2400" dirty="0"/>
              <a:t>.</a:t>
            </a:r>
            <a:br>
              <a:rPr lang="en-ID" sz="2400" dirty="0"/>
            </a:br>
            <a:endParaRPr lang="en-ID" sz="2400" dirty="0"/>
          </a:p>
          <a:p>
            <a:r>
              <a:rPr lang="en-ID" sz="2400" b="1" dirty="0"/>
              <a:t>Pay per Execution,</a:t>
            </a:r>
            <a:r>
              <a:rPr lang="en-ID" sz="2400" dirty="0"/>
              <a:t> Bayar </a:t>
            </a:r>
            <a:r>
              <a:rPr lang="en-ID" sz="2400" dirty="0" err="1"/>
              <a:t>sesuai</a:t>
            </a:r>
            <a:r>
              <a:rPr lang="en-ID" sz="2400" dirty="0"/>
              <a:t> </a:t>
            </a:r>
            <a:r>
              <a:rPr lang="en-ID" sz="2400" dirty="0" err="1"/>
              <a:t>dengan</a:t>
            </a:r>
            <a:r>
              <a:rPr lang="en-ID" sz="2400" dirty="0"/>
              <a:t> </a:t>
            </a:r>
            <a:r>
              <a:rPr lang="en-ID" sz="2400" dirty="0" err="1"/>
              <a:t>penggunaan</a:t>
            </a:r>
            <a:r>
              <a:rPr lang="en-ID" sz="2400" dirty="0"/>
              <a:t> </a:t>
            </a:r>
            <a:r>
              <a:rPr lang="en-ID" sz="2400" dirty="0" err="1"/>
              <a:t>dan</a:t>
            </a:r>
            <a:r>
              <a:rPr lang="en-ID" sz="2400" dirty="0"/>
              <a:t> </a:t>
            </a:r>
            <a:r>
              <a:rPr lang="en-ID" sz="2400" dirty="0" err="1"/>
              <a:t>eksekusi</a:t>
            </a:r>
            <a:r>
              <a:rPr lang="en-ID" sz="2400" dirty="0"/>
              <a:t>.  </a:t>
            </a:r>
          </a:p>
          <a:p>
            <a:endParaRPr lang="en-ID" sz="2400" dirty="0"/>
          </a:p>
        </p:txBody>
      </p:sp>
    </p:spTree>
    <p:extLst>
      <p:ext uri="{BB962C8B-B14F-4D97-AF65-F5344CB8AC3E}">
        <p14:creationId xmlns:p14="http://schemas.microsoft.com/office/powerpoint/2010/main" val="39896580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C0DE-67D2-466A-91FA-2EE222C2A8D9}"/>
              </a:ext>
            </a:extLst>
          </p:cNvPr>
          <p:cNvSpPr>
            <a:spLocks noGrp="1"/>
          </p:cNvSpPr>
          <p:nvPr>
            <p:ph type="title"/>
          </p:nvPr>
        </p:nvSpPr>
        <p:spPr/>
        <p:txBody>
          <a:bodyPr/>
          <a:lstStyle/>
          <a:p>
            <a:r>
              <a:rPr lang="en-ID" b="1" dirty="0"/>
              <a:t>Challenge </a:t>
            </a:r>
            <a:r>
              <a:rPr lang="en-ID" dirty="0"/>
              <a:t>Serverless Architecture</a:t>
            </a:r>
          </a:p>
        </p:txBody>
      </p:sp>
      <p:sp>
        <p:nvSpPr>
          <p:cNvPr id="3" name="Content Placeholder 2">
            <a:extLst>
              <a:ext uri="{FF2B5EF4-FFF2-40B4-BE49-F238E27FC236}">
                <a16:creationId xmlns:a16="http://schemas.microsoft.com/office/drawing/2014/main" id="{0F816CB8-3897-4F13-9F5F-E5AB79310CF5}"/>
              </a:ext>
            </a:extLst>
          </p:cNvPr>
          <p:cNvSpPr>
            <a:spLocks noGrp="1"/>
          </p:cNvSpPr>
          <p:nvPr>
            <p:ph idx="1"/>
          </p:nvPr>
        </p:nvSpPr>
        <p:spPr>
          <a:xfrm>
            <a:off x="519248" y="1447800"/>
            <a:ext cx="11151916" cy="4751942"/>
          </a:xfrm>
        </p:spPr>
        <p:txBody>
          <a:bodyPr/>
          <a:lstStyle/>
          <a:p>
            <a:r>
              <a:rPr lang="en-ID" sz="1800" b="1" dirty="0" err="1"/>
              <a:t>Kompleksitas</a:t>
            </a:r>
            <a:r>
              <a:rPr lang="en-ID" sz="1800" dirty="0"/>
              <a:t>: </a:t>
            </a:r>
            <a:r>
              <a:rPr lang="en-ID" sz="1800" dirty="0" err="1"/>
              <a:t>Meskipun</a:t>
            </a:r>
            <a:r>
              <a:rPr lang="en-ID" sz="1800" dirty="0"/>
              <a:t> </a:t>
            </a:r>
            <a:r>
              <a:rPr lang="en-ID" sz="1800" dirty="0" err="1"/>
              <a:t>arsitektur</a:t>
            </a:r>
            <a:r>
              <a:rPr lang="en-ID" sz="1800" dirty="0"/>
              <a:t> serverless </a:t>
            </a:r>
            <a:r>
              <a:rPr lang="en-ID" sz="1800" dirty="0" err="1"/>
              <a:t>menyederhanakan</a:t>
            </a:r>
            <a:r>
              <a:rPr lang="en-ID" sz="1800" dirty="0"/>
              <a:t> </a:t>
            </a:r>
            <a:r>
              <a:rPr lang="en-ID" sz="1800" dirty="0" err="1"/>
              <a:t>banyak</a:t>
            </a:r>
            <a:r>
              <a:rPr lang="en-ID" sz="1800" dirty="0"/>
              <a:t> </a:t>
            </a:r>
            <a:r>
              <a:rPr lang="en-ID" sz="1800" dirty="0" err="1"/>
              <a:t>hal</a:t>
            </a:r>
            <a:r>
              <a:rPr lang="en-ID" sz="1800" dirty="0"/>
              <a:t> </a:t>
            </a:r>
            <a:r>
              <a:rPr lang="en-ID" sz="1800" dirty="0" err="1"/>
              <a:t>untuk</a:t>
            </a:r>
            <a:r>
              <a:rPr lang="en-ID" sz="1800" dirty="0"/>
              <a:t> </a:t>
            </a:r>
            <a:r>
              <a:rPr lang="en-ID" sz="1800" dirty="0" err="1"/>
              <a:t>pengembang</a:t>
            </a:r>
            <a:r>
              <a:rPr lang="en-ID" sz="1800" dirty="0"/>
              <a:t>, </a:t>
            </a:r>
            <a:r>
              <a:rPr lang="en-ID" sz="1800" dirty="0" err="1"/>
              <a:t>abstraksi</a:t>
            </a:r>
            <a:r>
              <a:rPr lang="en-ID" sz="1800" dirty="0"/>
              <a:t> platform </a:t>
            </a:r>
            <a:r>
              <a:rPr lang="en-ID" sz="1800" dirty="0" err="1"/>
              <a:t>mengharuskan</a:t>
            </a:r>
            <a:r>
              <a:rPr lang="en-ID" sz="1800" dirty="0"/>
              <a:t> </a:t>
            </a:r>
            <a:r>
              <a:rPr lang="en-ID" sz="1800" dirty="0" err="1"/>
              <a:t>Anda</a:t>
            </a:r>
            <a:r>
              <a:rPr lang="en-ID" sz="1800" dirty="0"/>
              <a:t> </a:t>
            </a:r>
            <a:r>
              <a:rPr lang="en-ID" sz="1800" dirty="0" err="1"/>
              <a:t>untuk</a:t>
            </a:r>
            <a:r>
              <a:rPr lang="en-ID" sz="1800" dirty="0"/>
              <a:t> </a:t>
            </a:r>
            <a:r>
              <a:rPr lang="en-ID" sz="1800" dirty="0" err="1"/>
              <a:t>memikirkan</a:t>
            </a:r>
            <a:r>
              <a:rPr lang="en-ID" sz="1800" dirty="0"/>
              <a:t> </a:t>
            </a:r>
            <a:r>
              <a:rPr lang="en-ID" sz="1800" dirty="0" err="1"/>
              <a:t>kembali</a:t>
            </a:r>
            <a:r>
              <a:rPr lang="en-ID" sz="1800" dirty="0"/>
              <a:t> </a:t>
            </a:r>
            <a:r>
              <a:rPr lang="en-ID" sz="1800" dirty="0" err="1"/>
              <a:t>cara</a:t>
            </a:r>
            <a:r>
              <a:rPr lang="en-ID" sz="1800" dirty="0"/>
              <a:t> </a:t>
            </a:r>
            <a:r>
              <a:rPr lang="en-ID" sz="1800" dirty="0" err="1"/>
              <a:t>Anda</a:t>
            </a:r>
            <a:r>
              <a:rPr lang="en-ID" sz="1800" dirty="0"/>
              <a:t> </a:t>
            </a:r>
            <a:r>
              <a:rPr lang="en-ID" sz="1800" dirty="0" err="1"/>
              <a:t>membuat</a:t>
            </a:r>
            <a:r>
              <a:rPr lang="en-ID" sz="1800" dirty="0"/>
              <a:t> </a:t>
            </a:r>
            <a:r>
              <a:rPr lang="en-ID" sz="1800" dirty="0" err="1"/>
              <a:t>aplikasi</a:t>
            </a:r>
            <a:r>
              <a:rPr lang="en-ID" sz="1800" dirty="0"/>
              <a:t>. </a:t>
            </a:r>
          </a:p>
          <a:p>
            <a:r>
              <a:rPr lang="en-ID" sz="1800" b="1" dirty="0" err="1"/>
              <a:t>Mengelola</a:t>
            </a:r>
            <a:r>
              <a:rPr lang="en-ID" sz="1800" b="1" dirty="0"/>
              <a:t> </a:t>
            </a:r>
            <a:r>
              <a:rPr lang="en-ID" sz="1800" b="1" dirty="0" err="1"/>
              <a:t>aplikasi</a:t>
            </a:r>
            <a:r>
              <a:rPr lang="en-ID" sz="1800" b="1" dirty="0"/>
              <a:t> </a:t>
            </a:r>
            <a:r>
              <a:rPr lang="en-ID" sz="1800" b="1" dirty="0" err="1"/>
              <a:t>secara</a:t>
            </a:r>
            <a:r>
              <a:rPr lang="en-ID" sz="1800" b="1" dirty="0"/>
              <a:t> </a:t>
            </a:r>
            <a:r>
              <a:rPr lang="en-ID" sz="1800" b="1" dirty="0" err="1"/>
              <a:t>monolitik</a:t>
            </a:r>
            <a:r>
              <a:rPr lang="en-ID" sz="1800" dirty="0"/>
              <a:t> </a:t>
            </a:r>
            <a:r>
              <a:rPr lang="en-ID" sz="1800" dirty="0" err="1"/>
              <a:t>sebagai</a:t>
            </a:r>
            <a:r>
              <a:rPr lang="en-ID" sz="1800" dirty="0"/>
              <a:t> </a:t>
            </a:r>
            <a:r>
              <a:rPr lang="en-ID" sz="1800" dirty="0" err="1"/>
              <a:t>satu</a:t>
            </a:r>
            <a:r>
              <a:rPr lang="en-ID" sz="1800" dirty="0"/>
              <a:t> </a:t>
            </a:r>
            <a:r>
              <a:rPr lang="en-ID" sz="1800" dirty="0" err="1"/>
              <a:t>kesatuan</a:t>
            </a:r>
            <a:r>
              <a:rPr lang="en-ID" sz="1800" dirty="0"/>
              <a:t> </a:t>
            </a:r>
            <a:r>
              <a:rPr lang="en-ID" sz="1800" dirty="0" err="1"/>
              <a:t>lebih</a:t>
            </a:r>
            <a:r>
              <a:rPr lang="en-ID" sz="1800" dirty="0"/>
              <a:t> </a:t>
            </a:r>
            <a:r>
              <a:rPr lang="en-ID" sz="1800" dirty="0" err="1"/>
              <a:t>mudah</a:t>
            </a:r>
            <a:r>
              <a:rPr lang="en-ID" sz="1800" dirty="0"/>
              <a:t> </a:t>
            </a:r>
            <a:r>
              <a:rPr lang="en-ID" sz="1800" dirty="0" err="1"/>
              <a:t>dari</a:t>
            </a:r>
            <a:r>
              <a:rPr lang="en-ID" sz="1800" dirty="0"/>
              <a:t> </a:t>
            </a:r>
            <a:r>
              <a:rPr lang="en-ID" sz="1800" dirty="0" err="1"/>
              <a:t>pada</a:t>
            </a:r>
            <a:r>
              <a:rPr lang="en-ID" sz="1800" dirty="0"/>
              <a:t> </a:t>
            </a:r>
            <a:r>
              <a:rPr lang="en-ID" sz="1800" dirty="0" err="1"/>
              <a:t>mengelola</a:t>
            </a:r>
            <a:r>
              <a:rPr lang="en-ID" sz="1800" dirty="0"/>
              <a:t>  framework yang </a:t>
            </a:r>
            <a:r>
              <a:rPr lang="en-ID" sz="1800" dirty="0" err="1"/>
              <a:t>dibangun</a:t>
            </a:r>
            <a:r>
              <a:rPr lang="en-ID" sz="1800" dirty="0"/>
              <a:t> </a:t>
            </a:r>
            <a:r>
              <a:rPr lang="en-ID" sz="1800" dirty="0" err="1"/>
              <a:t>khusus</a:t>
            </a:r>
            <a:r>
              <a:rPr lang="en-ID" sz="1800" dirty="0"/>
              <a:t>. Di </a:t>
            </a:r>
            <a:r>
              <a:rPr lang="en-ID" sz="1800" dirty="0" err="1"/>
              <a:t>sinilah</a:t>
            </a:r>
            <a:r>
              <a:rPr lang="en-ID" sz="1800" dirty="0"/>
              <a:t> </a:t>
            </a:r>
            <a:r>
              <a:rPr lang="en-ID" sz="1800" dirty="0" err="1"/>
              <a:t>kemampuan</a:t>
            </a:r>
            <a:r>
              <a:rPr lang="en-ID" sz="1800" dirty="0"/>
              <a:t>  </a:t>
            </a:r>
            <a:r>
              <a:rPr lang="en-ID" sz="1800" dirty="0" err="1"/>
              <a:t>Manajemen</a:t>
            </a:r>
            <a:r>
              <a:rPr lang="en-ID" sz="1800" dirty="0"/>
              <a:t> API Azure </a:t>
            </a:r>
            <a:r>
              <a:rPr lang="en-ID" sz="1800" dirty="0" err="1"/>
              <a:t>ikut</a:t>
            </a:r>
            <a:r>
              <a:rPr lang="en-ID" sz="1800" dirty="0"/>
              <a:t> </a:t>
            </a:r>
            <a:r>
              <a:rPr lang="en-ID" sz="1800" dirty="0" err="1"/>
              <a:t>bermain</a:t>
            </a:r>
            <a:r>
              <a:rPr lang="en-ID" sz="1800" dirty="0"/>
              <a:t>, </a:t>
            </a:r>
            <a:r>
              <a:rPr lang="en-ID" sz="1800" dirty="0" err="1"/>
              <a:t>memberi</a:t>
            </a:r>
            <a:r>
              <a:rPr lang="en-ID" sz="1800" dirty="0"/>
              <a:t> </a:t>
            </a:r>
            <a:r>
              <a:rPr lang="en-ID" sz="1800" dirty="0" err="1"/>
              <a:t>Anda</a:t>
            </a:r>
            <a:r>
              <a:rPr lang="en-ID" sz="1800" dirty="0"/>
              <a:t> </a:t>
            </a:r>
            <a:r>
              <a:rPr lang="en-ID" sz="1800" dirty="0" err="1"/>
              <a:t>cara</a:t>
            </a:r>
            <a:r>
              <a:rPr lang="en-ID" sz="1800" dirty="0"/>
              <a:t> </a:t>
            </a:r>
            <a:r>
              <a:rPr lang="en-ID" sz="1800" dirty="0" err="1"/>
              <a:t>untuk</a:t>
            </a:r>
            <a:r>
              <a:rPr lang="en-ID" sz="1800" dirty="0"/>
              <a:t>  </a:t>
            </a:r>
            <a:r>
              <a:rPr lang="en-ID" sz="1800" dirty="0" err="1"/>
              <a:t>menciptakan</a:t>
            </a:r>
            <a:r>
              <a:rPr lang="en-ID" sz="1800" dirty="0"/>
              <a:t> </a:t>
            </a:r>
            <a:r>
              <a:rPr lang="en-ID" sz="1800" dirty="0" err="1"/>
              <a:t>ruang</a:t>
            </a:r>
            <a:r>
              <a:rPr lang="en-ID" sz="1800" dirty="0"/>
              <a:t> yang </a:t>
            </a:r>
            <a:r>
              <a:rPr lang="en-ID" sz="1800" dirty="0" err="1"/>
              <a:t>konsisten</a:t>
            </a:r>
            <a:r>
              <a:rPr lang="en-ID" sz="1800" dirty="0"/>
              <a:t> yang </a:t>
            </a:r>
            <a:r>
              <a:rPr lang="en-ID" sz="1800" dirty="0" err="1"/>
              <a:t>mengikat</a:t>
            </a:r>
            <a:r>
              <a:rPr lang="en-ID" sz="1800" dirty="0"/>
              <a:t> </a:t>
            </a:r>
            <a:r>
              <a:rPr lang="en-ID" sz="1800" dirty="0" err="1"/>
              <a:t>semua</a:t>
            </a:r>
            <a:r>
              <a:rPr lang="en-ID" sz="1800" dirty="0"/>
              <a:t> </a:t>
            </a:r>
            <a:r>
              <a:rPr lang="en-ID" sz="1800" dirty="0" err="1"/>
              <a:t>fungsi</a:t>
            </a:r>
            <a:r>
              <a:rPr lang="en-ID" sz="1800" dirty="0"/>
              <a:t> yang </a:t>
            </a:r>
            <a:r>
              <a:rPr lang="en-ID" sz="1800" dirty="0" err="1"/>
              <a:t>ditetapkan</a:t>
            </a:r>
            <a:r>
              <a:rPr lang="en-ID" sz="1800" dirty="0"/>
              <a:t> </a:t>
            </a:r>
            <a:r>
              <a:rPr lang="en-ID" sz="1800" dirty="0" err="1"/>
              <a:t>dan</a:t>
            </a:r>
            <a:r>
              <a:rPr lang="en-ID" sz="1800" dirty="0"/>
              <a:t>  </a:t>
            </a:r>
            <a:r>
              <a:rPr lang="en-ID" sz="1800" dirty="0" err="1"/>
              <a:t>dikelola</a:t>
            </a:r>
            <a:r>
              <a:rPr lang="en-ID" sz="1800" dirty="0"/>
              <a:t> </a:t>
            </a:r>
            <a:r>
              <a:rPr lang="en-ID" sz="1800" dirty="0" err="1"/>
              <a:t>secara</a:t>
            </a:r>
            <a:r>
              <a:rPr lang="en-ID" sz="1800" dirty="0"/>
              <a:t> </a:t>
            </a:r>
            <a:r>
              <a:rPr lang="en-ID" sz="1800" dirty="0" err="1"/>
              <a:t>diskret</a:t>
            </a:r>
            <a:r>
              <a:rPr lang="en-ID" sz="1800" dirty="0"/>
              <a:t>. </a:t>
            </a:r>
          </a:p>
          <a:p>
            <a:r>
              <a:rPr lang="en-ID" sz="1800" b="1" dirty="0"/>
              <a:t>Tooling</a:t>
            </a:r>
            <a:r>
              <a:rPr lang="en-ID" sz="1800" dirty="0"/>
              <a:t>: </a:t>
            </a:r>
            <a:r>
              <a:rPr lang="en-ID" sz="1800" dirty="0" err="1"/>
              <a:t>Alat</a:t>
            </a:r>
            <a:r>
              <a:rPr lang="en-ID" sz="1800" dirty="0"/>
              <a:t> </a:t>
            </a:r>
            <a:r>
              <a:rPr lang="en-ID" sz="1800" dirty="0" err="1"/>
              <a:t>untuk</a:t>
            </a:r>
            <a:r>
              <a:rPr lang="en-ID" sz="1800" dirty="0"/>
              <a:t> </a:t>
            </a:r>
            <a:r>
              <a:rPr lang="en-ID" sz="1800" dirty="0" err="1"/>
              <a:t>menulis</a:t>
            </a:r>
            <a:r>
              <a:rPr lang="en-ID" sz="1800" dirty="0"/>
              <a:t>, men-debug, </a:t>
            </a:r>
            <a:r>
              <a:rPr lang="en-ID" sz="1800" dirty="0" err="1"/>
              <a:t>dan</a:t>
            </a:r>
            <a:r>
              <a:rPr lang="en-ID" sz="1800" dirty="0"/>
              <a:t> </a:t>
            </a:r>
            <a:r>
              <a:rPr lang="en-ID" sz="1800" dirty="0" err="1"/>
              <a:t>menguji</a:t>
            </a:r>
            <a:r>
              <a:rPr lang="en-ID" sz="1800" dirty="0"/>
              <a:t> </a:t>
            </a:r>
            <a:r>
              <a:rPr lang="en-ID" sz="1800" dirty="0" err="1"/>
              <a:t>fungsi</a:t>
            </a:r>
            <a:r>
              <a:rPr lang="en-ID" sz="1800" dirty="0"/>
              <a:t> </a:t>
            </a:r>
            <a:r>
              <a:rPr lang="en-ID" sz="1800" dirty="0" err="1"/>
              <a:t>masih</a:t>
            </a:r>
            <a:r>
              <a:rPr lang="en-ID" sz="1800" dirty="0"/>
              <a:t> </a:t>
            </a:r>
            <a:r>
              <a:rPr lang="en-ID" sz="1800" dirty="0" err="1"/>
              <a:t>dalam</a:t>
            </a:r>
            <a:r>
              <a:rPr lang="en-ID" sz="1800" dirty="0"/>
              <a:t> </a:t>
            </a:r>
            <a:r>
              <a:rPr lang="en-ID" sz="1800" dirty="0" err="1"/>
              <a:t>pengembangan</a:t>
            </a:r>
            <a:r>
              <a:rPr lang="en-ID" sz="1800" dirty="0"/>
              <a:t>, </a:t>
            </a:r>
            <a:r>
              <a:rPr lang="en-ID" sz="1800" dirty="0" err="1"/>
              <a:t>tersedia</a:t>
            </a:r>
            <a:r>
              <a:rPr lang="en-ID" sz="1800" dirty="0"/>
              <a:t> di Visual Studio 2017 </a:t>
            </a:r>
          </a:p>
          <a:p>
            <a:r>
              <a:rPr lang="en-ID" sz="1800" b="1" dirty="0" err="1"/>
              <a:t>Dukungan</a:t>
            </a:r>
            <a:r>
              <a:rPr lang="en-ID" sz="1800" b="1" dirty="0"/>
              <a:t> </a:t>
            </a:r>
            <a:r>
              <a:rPr lang="en-ID" sz="1800" b="1" dirty="0" err="1"/>
              <a:t>Organisasi</a:t>
            </a:r>
            <a:r>
              <a:rPr lang="en-ID" sz="1800" b="1" dirty="0"/>
              <a:t>:</a:t>
            </a:r>
            <a:r>
              <a:rPr lang="en-ID" sz="1800" dirty="0"/>
              <a:t> </a:t>
            </a:r>
            <a:r>
              <a:rPr lang="en-ID" sz="1800" dirty="0" err="1"/>
              <a:t>Ini</a:t>
            </a:r>
            <a:r>
              <a:rPr lang="en-ID" sz="1800" dirty="0"/>
              <a:t> </a:t>
            </a:r>
            <a:r>
              <a:rPr lang="en-ID" sz="1800" dirty="0" err="1"/>
              <a:t>merupakan</a:t>
            </a:r>
            <a:r>
              <a:rPr lang="en-ID" sz="1800" dirty="0"/>
              <a:t> </a:t>
            </a:r>
            <a:r>
              <a:rPr lang="en-ID" sz="1800" dirty="0" err="1"/>
              <a:t>pertimbangan</a:t>
            </a:r>
            <a:r>
              <a:rPr lang="en-ID" sz="1800" dirty="0"/>
              <a:t> yang </a:t>
            </a:r>
            <a:r>
              <a:rPr lang="en-ID" sz="1800" dirty="0" err="1"/>
              <a:t>tidak</a:t>
            </a:r>
            <a:r>
              <a:rPr lang="en-ID" sz="1800" dirty="0"/>
              <a:t> </a:t>
            </a:r>
            <a:r>
              <a:rPr lang="en-ID" sz="1800" dirty="0" err="1"/>
              <a:t>mudah</a:t>
            </a:r>
            <a:r>
              <a:rPr lang="en-ID" sz="1800" dirty="0"/>
              <a:t> </a:t>
            </a:r>
            <a:r>
              <a:rPr lang="en-ID" sz="1800" dirty="0" err="1"/>
              <a:t>bagi</a:t>
            </a:r>
            <a:r>
              <a:rPr lang="en-ID" sz="1800" dirty="0"/>
              <a:t> </a:t>
            </a:r>
            <a:r>
              <a:rPr lang="en-ID" sz="1800" dirty="0" err="1"/>
              <a:t>sebagian</a:t>
            </a:r>
            <a:r>
              <a:rPr lang="en-ID" sz="1800" dirty="0"/>
              <a:t> orang </a:t>
            </a:r>
            <a:r>
              <a:rPr lang="en-ID" sz="1800" dirty="0" err="1"/>
              <a:t>untuk</a:t>
            </a:r>
            <a:r>
              <a:rPr lang="en-ID" sz="1800" dirty="0"/>
              <a:t> </a:t>
            </a:r>
            <a:r>
              <a:rPr lang="en-ID" sz="1800" dirty="0" err="1"/>
              <a:t>beralih</a:t>
            </a:r>
            <a:r>
              <a:rPr lang="en-ID" sz="1800" dirty="0"/>
              <a:t> </a:t>
            </a:r>
            <a:r>
              <a:rPr lang="en-ID" sz="1800" dirty="0" err="1"/>
              <a:t>ke</a:t>
            </a:r>
            <a:r>
              <a:rPr lang="en-ID" sz="1800" dirty="0"/>
              <a:t> </a:t>
            </a:r>
            <a:r>
              <a:rPr lang="en-ID" sz="1800" dirty="0" err="1"/>
              <a:t>paradigma</a:t>
            </a:r>
            <a:r>
              <a:rPr lang="en-ID" sz="1800" dirty="0"/>
              <a:t> serverless. Banyak </a:t>
            </a:r>
            <a:r>
              <a:rPr lang="en-ID" sz="1800" dirty="0" err="1"/>
              <a:t>organisasi</a:t>
            </a:r>
            <a:r>
              <a:rPr lang="en-ID" sz="1800" dirty="0"/>
              <a:t> </a:t>
            </a:r>
            <a:r>
              <a:rPr lang="en-ID" sz="1800" dirty="0" err="1"/>
              <a:t>ditantang</a:t>
            </a:r>
            <a:r>
              <a:rPr lang="en-ID" sz="1800" dirty="0"/>
              <a:t> </a:t>
            </a:r>
            <a:r>
              <a:rPr lang="en-ID" sz="1800" dirty="0" err="1"/>
              <a:t>untuk</a:t>
            </a:r>
            <a:r>
              <a:rPr lang="en-ID" sz="1800" dirty="0"/>
              <a:t> </a:t>
            </a:r>
            <a:r>
              <a:rPr lang="en-ID" sz="1800" dirty="0" err="1"/>
              <a:t>pindah</a:t>
            </a:r>
            <a:r>
              <a:rPr lang="en-ID" sz="1800" dirty="0"/>
              <a:t> </a:t>
            </a:r>
            <a:r>
              <a:rPr lang="en-ID" sz="1800" dirty="0" err="1"/>
              <a:t>ke</a:t>
            </a:r>
            <a:r>
              <a:rPr lang="en-ID" sz="1800" dirty="0"/>
              <a:t> </a:t>
            </a:r>
            <a:r>
              <a:rPr lang="en-ID" sz="1800" dirty="0" err="1"/>
              <a:t>integrasi</a:t>
            </a:r>
            <a:r>
              <a:rPr lang="en-ID" sz="1800" dirty="0"/>
              <a:t> </a:t>
            </a:r>
            <a:r>
              <a:rPr lang="en-ID" sz="1800" dirty="0" err="1"/>
              <a:t>otomatis</a:t>
            </a:r>
            <a:r>
              <a:rPr lang="en-ID" sz="1800" dirty="0"/>
              <a:t> (CI) / (CD) </a:t>
            </a:r>
            <a:r>
              <a:rPr lang="en-ID" sz="1800" dirty="0" err="1"/>
              <a:t>dan</a:t>
            </a:r>
            <a:r>
              <a:rPr lang="en-ID" sz="1800" dirty="0"/>
              <a:t> </a:t>
            </a:r>
            <a:r>
              <a:rPr lang="en-ID" sz="1800" dirty="0" err="1"/>
              <a:t>arsitektur</a:t>
            </a:r>
            <a:r>
              <a:rPr lang="en-ID" sz="1800" dirty="0"/>
              <a:t> microservices. </a:t>
            </a:r>
            <a:r>
              <a:rPr lang="en-ID" sz="1800" dirty="0" err="1"/>
              <a:t>Peralihan</a:t>
            </a:r>
            <a:r>
              <a:rPr lang="en-ID" sz="1800" dirty="0"/>
              <a:t> </a:t>
            </a:r>
            <a:r>
              <a:rPr lang="en-ID" sz="1800" dirty="0" err="1"/>
              <a:t>ke</a:t>
            </a:r>
            <a:r>
              <a:rPr lang="en-ID" sz="1800" dirty="0"/>
              <a:t> </a:t>
            </a:r>
            <a:r>
              <a:rPr lang="en-ID" sz="1800" dirty="0" err="1"/>
              <a:t>desain</a:t>
            </a:r>
            <a:r>
              <a:rPr lang="en-ID" sz="1800" dirty="0"/>
              <a:t> serverless </a:t>
            </a:r>
            <a:r>
              <a:rPr lang="en-ID" sz="1800" dirty="0" err="1"/>
              <a:t>dapat</a:t>
            </a:r>
            <a:r>
              <a:rPr lang="en-ID" sz="1800" dirty="0"/>
              <a:t> </a:t>
            </a:r>
            <a:r>
              <a:rPr lang="en-ID" sz="1800" dirty="0" err="1"/>
              <a:t>menambah</a:t>
            </a:r>
            <a:r>
              <a:rPr lang="en-ID" sz="1800" dirty="0"/>
              <a:t> </a:t>
            </a:r>
            <a:r>
              <a:rPr lang="en-ID" sz="1800" dirty="0" err="1"/>
              <a:t>kesulitan</a:t>
            </a:r>
            <a:r>
              <a:rPr lang="en-ID" sz="1800" dirty="0"/>
              <a:t> </a:t>
            </a:r>
            <a:r>
              <a:rPr lang="en-ID" sz="1800" dirty="0" err="1"/>
              <a:t>tersebut</a:t>
            </a:r>
            <a:r>
              <a:rPr lang="en-ID" sz="1800" dirty="0"/>
              <a:t> </a:t>
            </a:r>
            <a:r>
              <a:rPr lang="en-ID" sz="1800" dirty="0" err="1"/>
              <a:t>karena</a:t>
            </a:r>
            <a:r>
              <a:rPr lang="en-ID" sz="1800" dirty="0"/>
              <a:t> </a:t>
            </a:r>
            <a:r>
              <a:rPr lang="en-ID" sz="1800" dirty="0" err="1"/>
              <a:t>sering</a:t>
            </a:r>
            <a:r>
              <a:rPr lang="en-ID" sz="1800" dirty="0"/>
              <a:t> </a:t>
            </a:r>
            <a:r>
              <a:rPr lang="en-ID" sz="1800" dirty="0" err="1"/>
              <a:t>menantang</a:t>
            </a:r>
            <a:r>
              <a:rPr lang="en-ID" sz="1800" dirty="0"/>
              <a:t> </a:t>
            </a:r>
            <a:r>
              <a:rPr lang="en-ID" sz="1800" dirty="0" err="1"/>
              <a:t>standar</a:t>
            </a:r>
            <a:r>
              <a:rPr lang="en-ID" sz="1800" dirty="0"/>
              <a:t> </a:t>
            </a:r>
            <a:r>
              <a:rPr lang="en-ID" sz="1800" dirty="0" err="1"/>
              <a:t>saat</a:t>
            </a:r>
            <a:r>
              <a:rPr lang="en-ID" sz="1800" dirty="0"/>
              <a:t> </a:t>
            </a:r>
            <a:r>
              <a:rPr lang="en-ID" sz="1800" dirty="0" err="1"/>
              <a:t>ini</a:t>
            </a:r>
            <a:r>
              <a:rPr lang="en-ID" sz="1800" dirty="0"/>
              <a:t> </a:t>
            </a:r>
            <a:r>
              <a:rPr lang="en-ID" sz="1800" dirty="0" err="1"/>
              <a:t>dan</a:t>
            </a:r>
            <a:r>
              <a:rPr lang="en-ID" sz="1800" dirty="0"/>
              <a:t> </a:t>
            </a:r>
            <a:r>
              <a:rPr lang="en-ID" sz="1800" dirty="0" err="1"/>
              <a:t>memerlukan</a:t>
            </a:r>
            <a:r>
              <a:rPr lang="en-ID" sz="1800" dirty="0"/>
              <a:t> </a:t>
            </a:r>
            <a:r>
              <a:rPr lang="en-ID" sz="1800" dirty="0" err="1"/>
              <a:t>sumber</a:t>
            </a:r>
            <a:r>
              <a:rPr lang="en-ID" sz="1800" dirty="0"/>
              <a:t> </a:t>
            </a:r>
            <a:r>
              <a:rPr lang="en-ID" sz="1800" dirty="0" err="1"/>
              <a:t>daya</a:t>
            </a:r>
            <a:r>
              <a:rPr lang="en-ID" sz="1800" dirty="0"/>
              <a:t> </a:t>
            </a:r>
            <a:r>
              <a:rPr lang="en-ID" sz="1800" dirty="0" err="1"/>
              <a:t>edukasi</a:t>
            </a:r>
            <a:r>
              <a:rPr lang="en-ID" sz="1800" dirty="0"/>
              <a:t> </a:t>
            </a:r>
            <a:r>
              <a:rPr lang="en-ID" sz="1800" dirty="0" err="1"/>
              <a:t>untuk</a:t>
            </a:r>
            <a:r>
              <a:rPr lang="en-ID" sz="1800" dirty="0"/>
              <a:t> </a:t>
            </a:r>
            <a:r>
              <a:rPr lang="en-ID" sz="1800" dirty="0" err="1"/>
              <a:t>mempelajari</a:t>
            </a:r>
            <a:r>
              <a:rPr lang="en-ID" sz="1800" dirty="0"/>
              <a:t> </a:t>
            </a:r>
            <a:r>
              <a:rPr lang="en-ID" sz="1800" dirty="0" err="1"/>
              <a:t>tentang</a:t>
            </a:r>
            <a:r>
              <a:rPr lang="en-ID" sz="1800" dirty="0"/>
              <a:t> </a:t>
            </a:r>
            <a:r>
              <a:rPr lang="en-ID" sz="1800" dirty="0" err="1"/>
              <a:t>apa</a:t>
            </a:r>
            <a:r>
              <a:rPr lang="en-ID" sz="1800" dirty="0"/>
              <a:t> yang </a:t>
            </a:r>
            <a:r>
              <a:rPr lang="en-ID" sz="1800" dirty="0" err="1"/>
              <a:t>tersedia</a:t>
            </a:r>
            <a:r>
              <a:rPr lang="en-ID" sz="1800" dirty="0"/>
              <a:t>, </a:t>
            </a:r>
            <a:r>
              <a:rPr lang="en-ID" sz="1800" dirty="0" err="1"/>
              <a:t>cara</a:t>
            </a:r>
            <a:r>
              <a:rPr lang="en-ID" sz="1800" dirty="0"/>
              <a:t> </a:t>
            </a:r>
            <a:r>
              <a:rPr lang="en-ID" sz="1800" dirty="0" err="1"/>
              <a:t>menyatukannya</a:t>
            </a:r>
            <a:r>
              <a:rPr lang="en-ID" sz="1800" dirty="0"/>
              <a:t>, </a:t>
            </a:r>
            <a:r>
              <a:rPr lang="en-ID" sz="1800" dirty="0" err="1"/>
              <a:t>dan</a:t>
            </a:r>
            <a:r>
              <a:rPr lang="en-ID" sz="1800" dirty="0"/>
              <a:t> </a:t>
            </a:r>
            <a:r>
              <a:rPr lang="en-ID" sz="1800" dirty="0" err="1"/>
              <a:t>cara</a:t>
            </a:r>
            <a:r>
              <a:rPr lang="en-ID" sz="1800" dirty="0"/>
              <a:t> </a:t>
            </a:r>
            <a:r>
              <a:rPr lang="en-ID" sz="1800" dirty="0" err="1"/>
              <a:t>mengelolanya</a:t>
            </a:r>
            <a:r>
              <a:rPr lang="en-ID" sz="1800" dirty="0"/>
              <a:t>. </a:t>
            </a:r>
          </a:p>
          <a:p>
            <a:r>
              <a:rPr lang="en-ID" sz="1800" b="1" dirty="0"/>
              <a:t>No </a:t>
            </a:r>
            <a:r>
              <a:rPr lang="en-ID" sz="1800" b="1" dirty="0" err="1"/>
              <a:t>Optimazisation</a:t>
            </a:r>
            <a:r>
              <a:rPr lang="en-ID" sz="1800" b="1" dirty="0"/>
              <a:t> Runtime</a:t>
            </a:r>
            <a:r>
              <a:rPr lang="en-ID" sz="1800" dirty="0"/>
              <a:t>: </a:t>
            </a:r>
            <a:r>
              <a:rPr lang="en-ID" sz="1800" dirty="0" err="1"/>
              <a:t>Dalam</a:t>
            </a:r>
            <a:r>
              <a:rPr lang="en-ID" sz="1800" dirty="0"/>
              <a:t> </a:t>
            </a:r>
            <a:r>
              <a:rPr lang="en-ID" sz="1800" dirty="0" err="1"/>
              <a:t>desain</a:t>
            </a:r>
            <a:r>
              <a:rPr lang="en-ID" sz="1800" dirty="0"/>
              <a:t> </a:t>
            </a:r>
            <a:r>
              <a:rPr lang="en-ID" sz="1800" dirty="0" err="1"/>
              <a:t>tradisional</a:t>
            </a:r>
            <a:r>
              <a:rPr lang="en-ID" sz="1800" dirty="0"/>
              <a:t>, </a:t>
            </a:r>
            <a:r>
              <a:rPr lang="en-ID" sz="1800" dirty="0" err="1"/>
              <a:t>Anda</a:t>
            </a:r>
            <a:r>
              <a:rPr lang="en-ID" sz="1800" dirty="0"/>
              <a:t> </a:t>
            </a:r>
            <a:r>
              <a:rPr lang="en-ID" sz="1800" dirty="0" err="1"/>
              <a:t>dapat</a:t>
            </a:r>
            <a:r>
              <a:rPr lang="en-ID" sz="1800" dirty="0"/>
              <a:t> </a:t>
            </a:r>
            <a:r>
              <a:rPr lang="en-ID" sz="1800" dirty="0" err="1"/>
              <a:t>mengoptimalkan</a:t>
            </a:r>
            <a:r>
              <a:rPr lang="en-ID" sz="1800" dirty="0"/>
              <a:t> </a:t>
            </a:r>
            <a:r>
              <a:rPr lang="en-ID" sz="1800" dirty="0" err="1"/>
              <a:t>enviroment</a:t>
            </a:r>
            <a:r>
              <a:rPr lang="en-ID" sz="1800" dirty="0"/>
              <a:t> </a:t>
            </a:r>
            <a:r>
              <a:rPr lang="en-ID" sz="1800" dirty="0" err="1"/>
              <a:t>ke</a:t>
            </a:r>
            <a:r>
              <a:rPr lang="en-ID" sz="1800" dirty="0"/>
              <a:t> </a:t>
            </a:r>
            <a:r>
              <a:rPr lang="en-ID" sz="1800" dirty="0" err="1"/>
              <a:t>beban</a:t>
            </a:r>
            <a:r>
              <a:rPr lang="en-ID" sz="1800" dirty="0"/>
              <a:t> </a:t>
            </a:r>
            <a:r>
              <a:rPr lang="en-ID" sz="1800" dirty="0" err="1"/>
              <a:t>kerja</a:t>
            </a:r>
            <a:r>
              <a:rPr lang="en-ID" sz="1800" dirty="0"/>
              <a:t>, </a:t>
            </a:r>
            <a:r>
              <a:rPr lang="en-ID" sz="1800" dirty="0" err="1"/>
              <a:t>mengubah</a:t>
            </a:r>
            <a:r>
              <a:rPr lang="en-ID" sz="1800" dirty="0"/>
              <a:t>  RAM, swap, disk </a:t>
            </a:r>
            <a:r>
              <a:rPr lang="en-ID" sz="1800" dirty="0" err="1"/>
              <a:t>dan</a:t>
            </a:r>
            <a:r>
              <a:rPr lang="en-ID" sz="1800" dirty="0"/>
              <a:t> </a:t>
            </a:r>
            <a:r>
              <a:rPr lang="en-ID" sz="1800" dirty="0" err="1"/>
              <a:t>konektivitas</a:t>
            </a:r>
            <a:r>
              <a:rPr lang="en-ID" sz="1800" dirty="0"/>
              <a:t> </a:t>
            </a:r>
            <a:r>
              <a:rPr lang="en-ID" sz="1800" dirty="0" err="1"/>
              <a:t>jaringan</a:t>
            </a:r>
            <a:r>
              <a:rPr lang="en-ID" sz="1800" dirty="0"/>
              <a:t>. </a:t>
            </a:r>
            <a:r>
              <a:rPr lang="en-ID" sz="1800" dirty="0" err="1"/>
              <a:t>Dengan</a:t>
            </a:r>
            <a:r>
              <a:rPr lang="en-ID" sz="1800" dirty="0"/>
              <a:t> Azure function, </a:t>
            </a:r>
            <a:r>
              <a:rPr lang="en-ID" sz="1800" dirty="0" err="1"/>
              <a:t>hanya</a:t>
            </a:r>
            <a:r>
              <a:rPr lang="en-ID" sz="1800" dirty="0"/>
              <a:t> </a:t>
            </a:r>
            <a:r>
              <a:rPr lang="en-ID" sz="1800" dirty="0" err="1"/>
              <a:t>sedikit</a:t>
            </a:r>
            <a:r>
              <a:rPr lang="en-ID" sz="1800" dirty="0"/>
              <a:t> </a:t>
            </a:r>
            <a:r>
              <a:rPr lang="en-ID" sz="1800" dirty="0" err="1"/>
              <a:t>perubahan</a:t>
            </a:r>
            <a:r>
              <a:rPr lang="en-ID" sz="1800" dirty="0"/>
              <a:t> yang </a:t>
            </a:r>
            <a:r>
              <a:rPr lang="en-ID" sz="1800" dirty="0" err="1"/>
              <a:t>dapat</a:t>
            </a:r>
            <a:r>
              <a:rPr lang="en-ID" sz="1800" dirty="0"/>
              <a:t> </a:t>
            </a:r>
            <a:r>
              <a:rPr lang="en-ID" sz="1800" dirty="0" err="1"/>
              <a:t>dilakukan</a:t>
            </a:r>
            <a:r>
              <a:rPr lang="en-ID" sz="1800" dirty="0"/>
              <a:t>. </a:t>
            </a:r>
          </a:p>
          <a:p>
            <a:pPr marL="0" indent="0">
              <a:buNone/>
            </a:pPr>
            <a:endParaRPr lang="en-ID" dirty="0"/>
          </a:p>
        </p:txBody>
      </p:sp>
    </p:spTree>
    <p:extLst>
      <p:ext uri="{BB962C8B-B14F-4D97-AF65-F5344CB8AC3E}">
        <p14:creationId xmlns:p14="http://schemas.microsoft.com/office/powerpoint/2010/main" val="1448026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AF8C-CC27-49A9-B518-E87D06A2D104}"/>
              </a:ext>
            </a:extLst>
          </p:cNvPr>
          <p:cNvSpPr>
            <a:spLocks noGrp="1"/>
          </p:cNvSpPr>
          <p:nvPr>
            <p:ph type="title"/>
          </p:nvPr>
        </p:nvSpPr>
        <p:spPr/>
        <p:txBody>
          <a:bodyPr/>
          <a:lstStyle/>
          <a:p>
            <a:r>
              <a:rPr lang="en-US" dirty="0"/>
              <a:t>Azure Functions</a:t>
            </a:r>
            <a:endParaRPr lang="en-ID" dirty="0"/>
          </a:p>
        </p:txBody>
      </p:sp>
      <p:sp>
        <p:nvSpPr>
          <p:cNvPr id="3" name="Content Placeholder 2">
            <a:extLst>
              <a:ext uri="{FF2B5EF4-FFF2-40B4-BE49-F238E27FC236}">
                <a16:creationId xmlns:a16="http://schemas.microsoft.com/office/drawing/2014/main" id="{011A26A8-0876-4517-8CB3-9ECB870D6073}"/>
              </a:ext>
            </a:extLst>
          </p:cNvPr>
          <p:cNvSpPr>
            <a:spLocks noGrp="1"/>
          </p:cNvSpPr>
          <p:nvPr>
            <p:ph idx="1"/>
          </p:nvPr>
        </p:nvSpPr>
        <p:spPr>
          <a:xfrm>
            <a:off x="519248" y="1447800"/>
            <a:ext cx="11151916" cy="4233980"/>
          </a:xfrm>
        </p:spPr>
        <p:txBody>
          <a:bodyPr/>
          <a:lstStyle/>
          <a:p>
            <a:r>
              <a:rPr lang="en-US" dirty="0"/>
              <a:t>Supported Languages and Tools</a:t>
            </a:r>
          </a:p>
          <a:p>
            <a:r>
              <a:rPr lang="en-US" dirty="0"/>
              <a:t>Common Scenarios</a:t>
            </a:r>
          </a:p>
          <a:p>
            <a:r>
              <a:rPr lang="en-US" dirty="0"/>
              <a:t>Function App Templates</a:t>
            </a:r>
          </a:p>
          <a:p>
            <a:r>
              <a:rPr lang="en-US" dirty="0"/>
              <a:t>Data Processing Function Apps</a:t>
            </a:r>
          </a:p>
          <a:p>
            <a:r>
              <a:rPr lang="en-US" dirty="0"/>
              <a:t>Webhook &amp; API Function Apps</a:t>
            </a:r>
          </a:p>
          <a:p>
            <a:r>
              <a:rPr lang="en-US" dirty="0"/>
              <a:t>Anatomy of a Function</a:t>
            </a:r>
          </a:p>
          <a:p>
            <a:r>
              <a:rPr lang="en-US" dirty="0"/>
              <a:t>Function Bindings</a:t>
            </a:r>
          </a:p>
          <a:p>
            <a:r>
              <a:rPr lang="en-US" dirty="0"/>
              <a:t>Testing Functions</a:t>
            </a:r>
            <a:endParaRPr lang="en-ID" dirty="0"/>
          </a:p>
        </p:txBody>
      </p:sp>
    </p:spTree>
    <p:extLst>
      <p:ext uri="{BB962C8B-B14F-4D97-AF65-F5344CB8AC3E}">
        <p14:creationId xmlns:p14="http://schemas.microsoft.com/office/powerpoint/2010/main" val="37985232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8010</TotalTime>
  <Words>1707</Words>
  <Application>Microsoft Office PowerPoint</Application>
  <PresentationFormat>Widescreen</PresentationFormat>
  <Paragraphs>175</Paragraphs>
  <Slides>20</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Serverless Architecture with Azure Functions</vt:lpstr>
      <vt:lpstr>Agenda</vt:lpstr>
      <vt:lpstr>Serverless Architecture </vt:lpstr>
      <vt:lpstr>Architecture Properties</vt:lpstr>
      <vt:lpstr>What is Serverless Architecture</vt:lpstr>
      <vt:lpstr>Why user Serverless Architecture</vt:lpstr>
      <vt:lpstr>Challenge Serverless Architecture</vt:lpstr>
      <vt:lpstr>Azure Functions</vt:lpstr>
      <vt:lpstr>Azure Functions</vt:lpstr>
      <vt:lpstr>Azure function dibangun diatas Azure App Service dan WebJob SDK dan sedikit tambahan dari extra magic host.</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scott@liquiddaffodil.com</dc:creator>
  <cp:lastModifiedBy>Nugroho Hadi</cp:lastModifiedBy>
  <cp:revision>183</cp:revision>
  <dcterms:created xsi:type="dcterms:W3CDTF">2016-04-21T18:51:19Z</dcterms:created>
  <dcterms:modified xsi:type="dcterms:W3CDTF">2018-04-21T02:10:30Z</dcterms:modified>
</cp:coreProperties>
</file>