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46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47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</p:sldIdLst>
  <p:sldSz cx="13017500" cy="7321550"/>
  <p:notesSz cx="13017500" cy="7321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0" autoAdjust="0"/>
  </p:normalViewPr>
  <p:slideViewPr>
    <p:cSldViewPr>
      <p:cViewPr>
        <p:scale>
          <a:sx n="50" d="100"/>
          <a:sy n="50" d="100"/>
        </p:scale>
        <p:origin x="384" y="10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6312" y="2269680"/>
            <a:ext cx="11064875" cy="153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2625" y="4100068"/>
            <a:ext cx="9112250" cy="1830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34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F7F7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34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875" y="1683956"/>
            <a:ext cx="5662612" cy="48322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4012" y="1683956"/>
            <a:ext cx="5662612" cy="48322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34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5350" y="1143000"/>
            <a:ext cx="704850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887" y="421357"/>
            <a:ext cx="11745725" cy="461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343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5111" y="2898276"/>
            <a:ext cx="8152765" cy="263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F7F7F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5950" y="6809041"/>
            <a:ext cx="4165600" cy="3660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875" y="6809041"/>
            <a:ext cx="2994025" cy="3660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72600" y="6809041"/>
            <a:ext cx="2994025" cy="3660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TERM/G/GNOME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wtogeek.com/194756/cpu-basics-multiple-cpus-cores-and-hyper-threading-explained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ecomputernotes.com/fundamental/input-output-and-memory/what-is-harddisk-hd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868" y="7095703"/>
            <a:ext cx="453707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500" spc="-15" dirty="0">
                <a:latin typeface="Times New Roman"/>
                <a:cs typeface="Times New Roman"/>
              </a:rPr>
              <a:t>by </a:t>
            </a:r>
            <a:r>
              <a:rPr sz="1350" spc="-20" dirty="0">
                <a:latin typeface="Arial"/>
                <a:cs typeface="Arial"/>
              </a:rPr>
              <a:t>Felix</a:t>
            </a:r>
            <a:r>
              <a:rPr sz="1350" spc="18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5468" y="1007945"/>
            <a:ext cx="3967479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85" dirty="0">
                <a:latin typeface="Arial"/>
                <a:cs typeface="Arial"/>
              </a:rPr>
              <a:t>WHAT </a:t>
            </a:r>
            <a:r>
              <a:rPr sz="3600" b="1" spc="60" dirty="0">
                <a:latin typeface="Arial"/>
                <a:cs typeface="Arial"/>
              </a:rPr>
              <a:t>IS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125" dirty="0">
                <a:latin typeface="Arial"/>
                <a:cs typeface="Arial"/>
              </a:rPr>
              <a:t>LINUX?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1928262"/>
            <a:ext cx="9493250" cy="413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709" marR="47625" indent="-461009">
              <a:lnSpc>
                <a:spcPct val="117700"/>
              </a:lnSpc>
              <a:buClr>
                <a:srgbClr val="54504F"/>
              </a:buClr>
              <a:buChar char="•"/>
              <a:tabLst>
                <a:tab pos="474345" algn="l"/>
                <a:tab pos="474980" algn="l"/>
              </a:tabLst>
            </a:pPr>
            <a:r>
              <a:rPr sz="1750" spc="50" dirty="0">
                <a:latin typeface="Arial"/>
                <a:cs typeface="Arial"/>
              </a:rPr>
              <a:t>Linux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an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system,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like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204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examples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mentioned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in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 </a:t>
            </a:r>
            <a:r>
              <a:rPr sz="1750" spc="60" dirty="0">
                <a:latin typeface="Arial"/>
                <a:cs typeface="Arial"/>
              </a:rPr>
              <a:t>previous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slide,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  </a:t>
            </a:r>
            <a:r>
              <a:rPr sz="1750" spc="65" dirty="0">
                <a:latin typeface="Arial"/>
                <a:cs typeface="Arial"/>
              </a:rPr>
              <a:t>often </a:t>
            </a:r>
            <a:r>
              <a:rPr sz="1750" spc="40" dirty="0">
                <a:latin typeface="Arial"/>
                <a:cs typeface="Arial"/>
              </a:rPr>
              <a:t>described </a:t>
            </a:r>
            <a:r>
              <a:rPr sz="1750" spc="25" dirty="0">
                <a:latin typeface="Arial"/>
                <a:cs typeface="Arial"/>
              </a:rPr>
              <a:t>as</a:t>
            </a:r>
            <a:r>
              <a:rPr sz="1750" spc="-229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Unix-like</a:t>
            </a:r>
            <a:endParaRPr sz="1750" dirty="0">
              <a:latin typeface="Arial"/>
              <a:cs typeface="Arial"/>
            </a:endParaRPr>
          </a:p>
          <a:p>
            <a:pPr marL="473075" marR="5080" indent="-460375">
              <a:lnSpc>
                <a:spcPct val="117700"/>
              </a:lnSpc>
              <a:spcBef>
                <a:spcPts val="1570"/>
              </a:spcBef>
              <a:buClr>
                <a:srgbClr val="54504F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85" dirty="0">
                <a:latin typeface="Arial"/>
                <a:cs typeface="Arial"/>
              </a:rPr>
              <a:t>The</a:t>
            </a:r>
            <a:r>
              <a:rPr sz="1750" spc="35" dirty="0">
                <a:latin typeface="Arial"/>
                <a:cs typeface="Arial"/>
              </a:rPr>
              <a:t> difference</a:t>
            </a:r>
            <a:r>
              <a:rPr sz="1750" spc="75" dirty="0">
                <a:latin typeface="Arial"/>
                <a:cs typeface="Arial"/>
              </a:rPr>
              <a:t> between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Linux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other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systems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lies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in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the</a:t>
            </a:r>
            <a:r>
              <a:rPr sz="1750" spc="7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fact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Linux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is  </a:t>
            </a:r>
            <a:r>
              <a:rPr sz="1750" spc="85" dirty="0">
                <a:latin typeface="Arial"/>
                <a:cs typeface="Arial"/>
              </a:rPr>
              <a:t>an </a:t>
            </a:r>
            <a:r>
              <a:rPr sz="1750" spc="40" dirty="0">
                <a:latin typeface="Arial"/>
                <a:cs typeface="Arial"/>
              </a:rPr>
              <a:t>open-source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system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4504F"/>
              </a:buClr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spcBef>
                <a:spcPts val="5"/>
              </a:spcBef>
              <a:buChar char="•"/>
              <a:tabLst>
                <a:tab pos="466090" algn="l"/>
                <a:tab pos="467359" algn="l"/>
              </a:tabLst>
            </a:pPr>
            <a:r>
              <a:rPr sz="1750" spc="90" dirty="0">
                <a:latin typeface="Arial"/>
                <a:cs typeface="Arial"/>
              </a:rPr>
              <a:t>This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means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130" dirty="0">
                <a:latin typeface="Arial"/>
                <a:cs typeface="Arial"/>
              </a:rPr>
              <a:t>that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Linux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is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continuously</a:t>
            </a:r>
            <a:r>
              <a:rPr sz="1750" spc="13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developed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collaboratively</a:t>
            </a:r>
            <a:endParaRPr sz="1750" dirty="0">
              <a:latin typeface="Arial"/>
              <a:cs typeface="Arial"/>
            </a:endParaRPr>
          </a:p>
          <a:p>
            <a:pPr marL="476884" marR="936625" indent="-464184">
              <a:lnSpc>
                <a:spcPct val="117700"/>
              </a:lnSpc>
              <a:spcBef>
                <a:spcPts val="1425"/>
              </a:spcBef>
              <a:buClr>
                <a:srgbClr val="54504F"/>
              </a:buClr>
              <a:buChar char="•"/>
              <a:tabLst>
                <a:tab pos="473075" algn="l"/>
                <a:tab pos="473709" algn="l"/>
              </a:tabLst>
            </a:pPr>
            <a:r>
              <a:rPr sz="1750" spc="45" dirty="0">
                <a:latin typeface="Arial"/>
                <a:cs typeface="Arial"/>
              </a:rPr>
              <a:t>Unlike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140" dirty="0">
                <a:latin typeface="Arial"/>
                <a:cs typeface="Arial"/>
              </a:rPr>
              <a:t>Windows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114" dirty="0">
                <a:latin typeface="Arial"/>
                <a:cs typeface="Arial"/>
              </a:rPr>
              <a:t>Mac0S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which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both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tied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to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the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respective companies  </a:t>
            </a:r>
            <a:r>
              <a:rPr sz="1750" spc="120" dirty="0">
                <a:latin typeface="Arial"/>
                <a:cs typeface="Arial"/>
              </a:rPr>
              <a:t>(Windows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Apple)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4504F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473709" indent="-461009">
              <a:lnSpc>
                <a:spcPct val="100000"/>
              </a:lnSpc>
              <a:buClr>
                <a:srgbClr val="54504F"/>
              </a:buClr>
              <a:buChar char="•"/>
              <a:tabLst>
                <a:tab pos="473709" algn="l"/>
                <a:tab pos="474345" algn="l"/>
              </a:tabLst>
            </a:pPr>
            <a:r>
              <a:rPr sz="1750" spc="40" dirty="0">
                <a:latin typeface="Arial"/>
                <a:cs typeface="Arial"/>
              </a:rPr>
              <a:t>Not </a:t>
            </a:r>
            <a:r>
              <a:rPr sz="1750" spc="55" dirty="0">
                <a:latin typeface="Arial"/>
                <a:cs typeface="Arial"/>
              </a:rPr>
              <a:t>one </a:t>
            </a:r>
            <a:r>
              <a:rPr sz="1750" spc="45" dirty="0">
                <a:latin typeface="Arial"/>
                <a:cs typeface="Arial"/>
              </a:rPr>
              <a:t>single </a:t>
            </a:r>
            <a:r>
              <a:rPr sz="1750" spc="50" dirty="0">
                <a:latin typeface="Arial"/>
                <a:cs typeface="Arial"/>
              </a:rPr>
              <a:t>company </a:t>
            </a:r>
            <a:r>
              <a:rPr sz="1750" spc="100" dirty="0">
                <a:latin typeface="Arial"/>
                <a:cs typeface="Arial"/>
              </a:rPr>
              <a:t>owns </a:t>
            </a:r>
            <a:r>
              <a:rPr sz="1750" spc="55" dirty="0">
                <a:latin typeface="Arial"/>
                <a:cs typeface="Arial"/>
              </a:rPr>
              <a:t>Linux' </a:t>
            </a:r>
            <a:r>
              <a:rPr sz="1750" spc="50" dirty="0">
                <a:latin typeface="Arial"/>
                <a:cs typeface="Arial"/>
              </a:rPr>
              <a:t>development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22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support</a:t>
            </a:r>
            <a:endParaRPr sz="1750" dirty="0">
              <a:latin typeface="Arial"/>
              <a:cs typeface="Arial"/>
            </a:endParaRPr>
          </a:p>
          <a:p>
            <a:pPr marL="476250" marR="690880" indent="-463550">
              <a:lnSpc>
                <a:spcPct val="117700"/>
              </a:lnSpc>
              <a:spcBef>
                <a:spcPts val="1570"/>
              </a:spcBef>
              <a:buClr>
                <a:srgbClr val="54504F"/>
              </a:buClr>
              <a:buChar char="•"/>
              <a:tabLst>
                <a:tab pos="473709" algn="l"/>
                <a:tab pos="474345" algn="l"/>
              </a:tabLst>
            </a:pPr>
            <a:r>
              <a:rPr sz="1750" spc="65" dirty="0">
                <a:latin typeface="Arial"/>
                <a:cs typeface="Arial"/>
              </a:rPr>
              <a:t>Different </a:t>
            </a:r>
            <a:r>
              <a:rPr sz="1750" spc="35" dirty="0">
                <a:latin typeface="Arial"/>
                <a:cs typeface="Arial"/>
              </a:rPr>
              <a:t>companies </a:t>
            </a:r>
            <a:r>
              <a:rPr sz="1750" spc="55" dirty="0">
                <a:latin typeface="Arial"/>
                <a:cs typeface="Arial"/>
              </a:rPr>
              <a:t>sharing </a:t>
            </a:r>
            <a:r>
              <a:rPr sz="1750" spc="20" dirty="0">
                <a:latin typeface="Arial"/>
                <a:cs typeface="Arial"/>
              </a:rPr>
              <a:t>research, </a:t>
            </a:r>
            <a:r>
              <a:rPr sz="1750" spc="50" dirty="0">
                <a:latin typeface="Arial"/>
                <a:cs typeface="Arial"/>
              </a:rPr>
              <a:t>development, </a:t>
            </a:r>
            <a:r>
              <a:rPr sz="1750" spc="75" dirty="0">
                <a:latin typeface="Arial"/>
                <a:cs typeface="Arial"/>
              </a:rPr>
              <a:t>and </a:t>
            </a:r>
            <a:r>
              <a:rPr sz="1750" spc="60" dirty="0">
                <a:latin typeface="Arial"/>
                <a:cs typeface="Arial"/>
              </a:rPr>
              <a:t>the </a:t>
            </a:r>
            <a:r>
              <a:rPr sz="1750" spc="20" dirty="0">
                <a:latin typeface="Arial"/>
                <a:cs typeface="Arial"/>
              </a:rPr>
              <a:t>associated </a:t>
            </a:r>
            <a:r>
              <a:rPr sz="1750" spc="45" dirty="0">
                <a:latin typeface="Arial"/>
                <a:cs typeface="Arial"/>
              </a:rPr>
              <a:t>costs</a:t>
            </a:r>
            <a:r>
              <a:rPr sz="1750" spc="-27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to  </a:t>
            </a:r>
            <a:r>
              <a:rPr sz="1750" spc="50" dirty="0">
                <a:latin typeface="Arial"/>
                <a:cs typeface="Arial"/>
              </a:rPr>
              <a:t>upgrade </a:t>
            </a:r>
            <a:r>
              <a:rPr sz="1750" spc="55" dirty="0">
                <a:latin typeface="Arial"/>
                <a:cs typeface="Arial"/>
              </a:rPr>
              <a:t>linux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868" y="7095703"/>
            <a:ext cx="453707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500" spc="-15" dirty="0">
                <a:latin typeface="Times New Roman"/>
                <a:cs typeface="Times New Roman"/>
              </a:rPr>
              <a:t>by </a:t>
            </a:r>
            <a:r>
              <a:rPr sz="1350" spc="-20" dirty="0">
                <a:latin typeface="Arial"/>
                <a:cs typeface="Arial"/>
              </a:rPr>
              <a:t>Felix</a:t>
            </a:r>
            <a:r>
              <a:rPr sz="1350" spc="18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5468" y="1007945"/>
            <a:ext cx="3967479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85" dirty="0">
                <a:latin typeface="Arial"/>
                <a:cs typeface="Arial"/>
              </a:rPr>
              <a:t>WHAT </a:t>
            </a:r>
            <a:r>
              <a:rPr sz="3600" b="1" spc="60" dirty="0">
                <a:latin typeface="Arial"/>
                <a:cs typeface="Arial"/>
              </a:rPr>
              <a:t>IS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125" dirty="0">
                <a:latin typeface="Arial"/>
                <a:cs typeface="Arial"/>
              </a:rPr>
              <a:t>LINUX?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1923462"/>
            <a:ext cx="9399905" cy="395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075" marR="231775" indent="-460375" algn="just">
              <a:lnSpc>
                <a:spcPct val="119500"/>
              </a:lnSpc>
              <a:buClr>
                <a:srgbClr val="52504F"/>
              </a:buClr>
              <a:buChar char="•"/>
              <a:tabLst>
                <a:tab pos="467359" algn="l"/>
              </a:tabLst>
            </a:pPr>
            <a:r>
              <a:rPr sz="1750" spc="90" dirty="0">
                <a:latin typeface="Arial"/>
                <a:cs typeface="Arial"/>
              </a:rPr>
              <a:t>This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open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source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cooperation</a:t>
            </a:r>
            <a:r>
              <a:rPr sz="1750" spc="10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among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companies</a:t>
            </a:r>
            <a:r>
              <a:rPr sz="1750" spc="16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and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developers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has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led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to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making  </a:t>
            </a:r>
            <a:r>
              <a:rPr sz="1750" spc="55" dirty="0">
                <a:latin typeface="Arial"/>
                <a:cs typeface="Arial"/>
              </a:rPr>
              <a:t>Linux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one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of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13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best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ecosystems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for</a:t>
            </a:r>
            <a:r>
              <a:rPr sz="1750" spc="130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use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from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small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digital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wristwatches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to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servers 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supercomputers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2504F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474345" indent="-461645">
              <a:lnSpc>
                <a:spcPct val="100000"/>
              </a:lnSpc>
              <a:buClr>
                <a:srgbClr val="52504F"/>
              </a:buClr>
              <a:buChar char="•"/>
              <a:tabLst>
                <a:tab pos="474345" algn="l"/>
                <a:tab pos="474980" algn="l"/>
              </a:tabLst>
            </a:pPr>
            <a:r>
              <a:rPr sz="1750" spc="45" dirty="0">
                <a:latin typeface="Arial"/>
                <a:cs typeface="Arial"/>
              </a:rPr>
              <a:t>Based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on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statistics,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there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are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at</a:t>
            </a:r>
            <a:r>
              <a:rPr sz="1750" spc="9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least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-30" dirty="0">
                <a:latin typeface="Arial"/>
                <a:cs typeface="Arial"/>
              </a:rPr>
              <a:t>100  </a:t>
            </a:r>
            <a:r>
              <a:rPr sz="1750" spc="25" dirty="0">
                <a:latin typeface="Arial"/>
                <a:cs typeface="Arial"/>
              </a:rPr>
              <a:t>companies</a:t>
            </a:r>
            <a:r>
              <a:rPr sz="1750" spc="15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more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than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155" dirty="0">
                <a:latin typeface="Arial"/>
                <a:cs typeface="Arial"/>
              </a:rPr>
              <a:t>1000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developers</a:t>
            </a:r>
            <a:endParaRPr sz="1750" dirty="0">
              <a:latin typeface="Arial"/>
              <a:cs typeface="Arial"/>
            </a:endParaRPr>
          </a:p>
          <a:p>
            <a:pPr marL="480695">
              <a:lnSpc>
                <a:spcPct val="100000"/>
              </a:lnSpc>
              <a:spcBef>
                <a:spcPts val="470"/>
              </a:spcBef>
            </a:pPr>
            <a:r>
              <a:rPr sz="1800" spc="95" dirty="0">
                <a:latin typeface="Arial"/>
                <a:cs typeface="Arial"/>
              </a:rPr>
              <a:t>who </a:t>
            </a:r>
            <a:r>
              <a:rPr sz="1800" spc="65" dirty="0">
                <a:latin typeface="Arial"/>
                <a:cs typeface="Arial"/>
              </a:rPr>
              <a:t>work </a:t>
            </a:r>
            <a:r>
              <a:rPr sz="1800" spc="45" dirty="0">
                <a:latin typeface="Arial"/>
                <a:cs typeface="Arial"/>
              </a:rPr>
              <a:t>together </a:t>
            </a:r>
            <a:r>
              <a:rPr sz="1800" spc="40" dirty="0">
                <a:latin typeface="Arial"/>
                <a:cs typeface="Arial"/>
              </a:rPr>
              <a:t>for </a:t>
            </a:r>
            <a:r>
              <a:rPr sz="1800" spc="35" dirty="0">
                <a:latin typeface="Arial"/>
                <a:cs typeface="Arial"/>
              </a:rPr>
              <a:t>every </a:t>
            </a:r>
            <a:r>
              <a:rPr sz="1800" spc="5" dirty="0">
                <a:latin typeface="Arial"/>
                <a:cs typeface="Arial"/>
              </a:rPr>
              <a:t>kernel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release</a:t>
            </a:r>
            <a:endParaRPr sz="1800" dirty="0">
              <a:latin typeface="Arial"/>
              <a:cs typeface="Arial"/>
            </a:endParaRPr>
          </a:p>
          <a:p>
            <a:pPr marL="476250" marR="226695" indent="-463550">
              <a:lnSpc>
                <a:spcPct val="117700"/>
              </a:lnSpc>
              <a:spcBef>
                <a:spcPts val="1560"/>
              </a:spcBef>
              <a:buClr>
                <a:srgbClr val="52504F"/>
              </a:buClr>
              <a:buChar char="•"/>
              <a:tabLst>
                <a:tab pos="474345" algn="l"/>
                <a:tab pos="474980" algn="l"/>
              </a:tabLst>
            </a:pPr>
            <a:r>
              <a:rPr sz="1750" spc="10" dirty="0">
                <a:latin typeface="Arial"/>
                <a:cs typeface="Arial"/>
              </a:rPr>
              <a:t>Linux</a:t>
            </a:r>
            <a:r>
              <a:rPr sz="1750" spc="1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composed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of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kernel,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core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control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software,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plus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plenty </a:t>
            </a:r>
            <a:r>
              <a:rPr sz="1750" spc="40" dirty="0">
                <a:latin typeface="Arial"/>
                <a:cs typeface="Arial"/>
              </a:rPr>
              <a:t>of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libraries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  </a:t>
            </a:r>
            <a:r>
              <a:rPr sz="1750" spc="65" dirty="0">
                <a:latin typeface="Arial"/>
                <a:cs typeface="Arial"/>
              </a:rPr>
              <a:t>utilities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provide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different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features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2504F"/>
              </a:buClr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2504F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65" dirty="0">
                <a:latin typeface="Arial"/>
                <a:cs typeface="Arial"/>
              </a:rPr>
              <a:t>The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kernel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is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14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lowest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level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of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operating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</a:t>
            </a:r>
            <a:endParaRPr sz="1750" dirty="0">
              <a:latin typeface="Arial"/>
              <a:cs typeface="Arial"/>
            </a:endParaRPr>
          </a:p>
          <a:p>
            <a:pPr marL="467995" marR="123825" indent="-455295">
              <a:lnSpc>
                <a:spcPct val="117700"/>
              </a:lnSpc>
              <a:spcBef>
                <a:spcPts val="1420"/>
              </a:spcBef>
              <a:buClr>
                <a:srgbClr val="52504F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kernel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main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110" dirty="0">
                <a:latin typeface="Arial"/>
                <a:cs typeface="Arial"/>
              </a:rPr>
              <a:t>part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of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120" dirty="0">
                <a:latin typeface="Arial"/>
                <a:cs typeface="Arial"/>
              </a:rPr>
              <a:t>the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operating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is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responsible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for</a:t>
            </a:r>
            <a:r>
              <a:rPr sz="1750" spc="13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translat</a:t>
            </a:r>
            <a:r>
              <a:rPr sz="1750" spc="-1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ing 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114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command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into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something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be</a:t>
            </a:r>
            <a:r>
              <a:rPr sz="1750" spc="-13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understood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by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computer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1498327" y="421357"/>
            <a:ext cx="88328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180" dirty="0">
                <a:solidFill>
                  <a:srgbClr val="383431"/>
                </a:solidFill>
                <a:latin typeface="Times New Roman"/>
                <a:cs typeface="Times New Roman"/>
              </a:rPr>
              <a:t>Li</a:t>
            </a:r>
            <a:r>
              <a:rPr sz="2900" b="1" spc="90" dirty="0">
                <a:solidFill>
                  <a:srgbClr val="383431"/>
                </a:solidFill>
                <a:latin typeface="Times New Roman"/>
                <a:cs typeface="Times New Roman"/>
              </a:rPr>
              <a:t>n</a:t>
            </a:r>
            <a:r>
              <a:rPr sz="2900" b="1" spc="-200" dirty="0">
                <a:solidFill>
                  <a:srgbClr val="383431"/>
                </a:solidFill>
                <a:latin typeface="Times New Roman"/>
                <a:cs typeface="Times New Roman"/>
              </a:rPr>
              <a:t>ux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27868" y="7095703"/>
            <a:ext cx="45370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solidFill>
                  <a:srgbClr val="54504F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4504F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4504F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500" spc="-15" dirty="0">
                <a:solidFill>
                  <a:srgbClr val="54504F"/>
                </a:solidFill>
                <a:latin typeface="Times New Roman"/>
                <a:cs typeface="Times New Roman"/>
              </a:rPr>
              <a:t>by 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-20" dirty="0">
                <a:solidFill>
                  <a:srgbClr val="54504F"/>
                </a:solidFill>
                <a:latin typeface="Arial"/>
                <a:cs typeface="Arial"/>
              </a:rPr>
              <a:t>e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180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54504F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54504F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970580" y="1014295"/>
            <a:ext cx="689800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114" dirty="0">
                <a:solidFill>
                  <a:schemeClr val="tx1"/>
                </a:solidFill>
                <a:latin typeface="Arial"/>
                <a:cs typeface="Arial"/>
              </a:rPr>
              <a:t>SIMPLIST </a:t>
            </a:r>
            <a:r>
              <a:rPr sz="3550" spc="70" dirty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sz="3550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550" spc="90" dirty="0">
                <a:solidFill>
                  <a:schemeClr val="tx1"/>
                </a:solidFill>
                <a:latin typeface="Arial"/>
                <a:cs typeface="Arial"/>
              </a:rPr>
              <a:t>ARCHITECTURE</a:t>
            </a:r>
            <a:endParaRPr sz="35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9BE9E9-B3D3-440F-85A6-DC4B45E65AD2}"/>
              </a:ext>
            </a:extLst>
          </p:cNvPr>
          <p:cNvGrpSpPr>
            <a:grpSpLocks/>
          </p:cNvGrpSpPr>
          <p:nvPr/>
        </p:nvGrpSpPr>
        <p:grpSpPr>
          <a:xfrm>
            <a:off x="3881292" y="2458638"/>
            <a:ext cx="5254915" cy="4169069"/>
            <a:chOff x="-664214" y="2115912"/>
            <a:chExt cx="5254915" cy="4169069"/>
          </a:xfrm>
        </p:grpSpPr>
        <p:sp>
          <p:nvSpPr>
            <p:cNvPr id="4" name="object 4"/>
            <p:cNvSpPr/>
            <p:nvPr/>
          </p:nvSpPr>
          <p:spPr>
            <a:xfrm>
              <a:off x="4064755" y="3615295"/>
              <a:ext cx="0" cy="1170305"/>
            </a:xfrm>
            <a:custGeom>
              <a:avLst/>
              <a:gdLst/>
              <a:ahLst/>
              <a:cxnLst/>
              <a:rect l="l" t="t" r="r" b="b"/>
              <a:pathLst>
                <a:path h="1170304">
                  <a:moveTo>
                    <a:pt x="0" y="1170214"/>
                  </a:moveTo>
                  <a:lnTo>
                    <a:pt x="0" y="0"/>
                  </a:lnTo>
                </a:path>
              </a:pathLst>
            </a:custGeom>
            <a:ln w="38077">
              <a:solidFill>
                <a:srgbClr val="544F7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Rectangle: Rounded Corners 42" descr="Applications&#10;">
              <a:extLst>
                <a:ext uri="{FF2B5EF4-FFF2-40B4-BE49-F238E27FC236}">
                  <a16:creationId xmlns:a16="http://schemas.microsoft.com/office/drawing/2014/main" id="{C6FAA25A-F66E-4EDE-8C25-A12B29F84155}"/>
                </a:ext>
              </a:extLst>
            </p:cNvPr>
            <p:cNvSpPr/>
            <p:nvPr/>
          </p:nvSpPr>
          <p:spPr>
            <a:xfrm>
              <a:off x="-664214" y="2115912"/>
              <a:ext cx="5202302" cy="1495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Applications</a:t>
              </a:r>
              <a:endPara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5D87C63-BA3A-4A64-8C0B-4CBA1A3DE614}"/>
                </a:ext>
              </a:extLst>
            </p:cNvPr>
            <p:cNvSpPr/>
            <p:nvPr/>
          </p:nvSpPr>
          <p:spPr>
            <a:xfrm>
              <a:off x="-664214" y="3884696"/>
              <a:ext cx="5202302" cy="9657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Kernel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9C70871-1D51-4C8C-BA3A-28CE20C20482}"/>
                </a:ext>
              </a:extLst>
            </p:cNvPr>
            <p:cNvSpPr/>
            <p:nvPr/>
          </p:nvSpPr>
          <p:spPr>
            <a:xfrm>
              <a:off x="-664214" y="5047671"/>
              <a:ext cx="1561301" cy="11798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CPU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BE45A9-E78B-4BF7-BC7C-8D09CEC97CDB}"/>
                </a:ext>
              </a:extLst>
            </p:cNvPr>
            <p:cNvSpPr/>
            <p:nvPr/>
          </p:nvSpPr>
          <p:spPr>
            <a:xfrm>
              <a:off x="1088199" y="5047671"/>
              <a:ext cx="1561301" cy="11798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DCBAE9C-EB93-4B5F-B482-5575FD64AE98}"/>
                </a:ext>
              </a:extLst>
            </p:cNvPr>
            <p:cNvSpPr/>
            <p:nvPr/>
          </p:nvSpPr>
          <p:spPr>
            <a:xfrm>
              <a:off x="3029400" y="5105154"/>
              <a:ext cx="1561301" cy="11798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Devices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5DC384C-2697-4553-AF1E-E4838DF463A5}"/>
                </a:ext>
              </a:extLst>
            </p:cNvPr>
            <p:cNvCxnSpPr>
              <a:cxnSpLocks/>
            </p:cNvCxnSpPr>
            <p:nvPr/>
          </p:nvCxnSpPr>
          <p:spPr>
            <a:xfrm>
              <a:off x="1862686" y="3341709"/>
              <a:ext cx="0" cy="858738"/>
            </a:xfrm>
            <a:prstGeom prst="straightConnector1">
              <a:avLst/>
            </a:prstGeom>
            <a:ln w="508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109B203-BF44-4E4B-B511-1718D1374403}"/>
                </a:ext>
              </a:extLst>
            </p:cNvPr>
            <p:cNvCxnSpPr>
              <a:cxnSpLocks/>
            </p:cNvCxnSpPr>
            <p:nvPr/>
          </p:nvCxnSpPr>
          <p:spPr>
            <a:xfrm>
              <a:off x="1868849" y="4614258"/>
              <a:ext cx="0" cy="858738"/>
            </a:xfrm>
            <a:prstGeom prst="straightConnector1">
              <a:avLst/>
            </a:prstGeom>
            <a:ln w="508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A744275-4F4D-4498-8B5D-318ED0216D95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50" y="4630837"/>
              <a:ext cx="0" cy="858738"/>
            </a:xfrm>
            <a:prstGeom prst="straightConnector1">
              <a:avLst/>
            </a:prstGeom>
            <a:ln w="508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7F33DC8-7654-4A62-A3F8-42474711859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36" y="4630837"/>
              <a:ext cx="0" cy="858738"/>
            </a:xfrm>
            <a:prstGeom prst="straightConnector1">
              <a:avLst/>
            </a:prstGeom>
            <a:ln w="508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143000"/>
            <a:ext cx="70485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975468" y="421357"/>
            <a:ext cx="10406380" cy="115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35160">
              <a:lnSpc>
                <a:spcPct val="100000"/>
              </a:lnSpc>
            </a:pPr>
            <a:r>
              <a:rPr sz="2900" b="1" spc="-180" dirty="0">
                <a:latin typeface="Times New Roman"/>
                <a:cs typeface="Times New Roman"/>
              </a:rPr>
              <a:t>Li</a:t>
            </a:r>
            <a:r>
              <a:rPr sz="2900" b="1" spc="90" dirty="0">
                <a:latin typeface="Times New Roman"/>
                <a:cs typeface="Times New Roman"/>
              </a:rPr>
              <a:t>n</a:t>
            </a:r>
            <a:r>
              <a:rPr sz="2900" b="1" spc="-200" dirty="0">
                <a:latin typeface="Times New Roman"/>
                <a:cs typeface="Times New Roman"/>
              </a:rPr>
              <a:t>ux</a:t>
            </a: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3600" b="1" spc="185" dirty="0">
                <a:latin typeface="Arial"/>
                <a:cs typeface="Arial"/>
              </a:rPr>
              <a:t>WHAT </a:t>
            </a:r>
            <a:r>
              <a:rPr sz="3600" b="1" spc="60" dirty="0">
                <a:latin typeface="Arial"/>
                <a:cs typeface="Arial"/>
              </a:rPr>
              <a:t>IS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125" dirty="0">
                <a:latin typeface="Arial"/>
                <a:cs typeface="Arial"/>
              </a:rPr>
              <a:t>LINUX?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5447" y="1756648"/>
            <a:ext cx="4304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4D4B49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55" dirty="0">
                <a:latin typeface="Arial"/>
                <a:cs typeface="Arial"/>
              </a:rPr>
              <a:t>The </a:t>
            </a:r>
            <a:r>
              <a:rPr sz="1750" spc="75" dirty="0">
                <a:latin typeface="Arial"/>
                <a:cs typeface="Arial"/>
              </a:rPr>
              <a:t>main</a:t>
            </a:r>
            <a:r>
              <a:rPr sz="1750" spc="-34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functions </a:t>
            </a:r>
            <a:r>
              <a:rPr sz="1750" spc="60" dirty="0">
                <a:latin typeface="Arial"/>
                <a:cs typeface="Arial"/>
              </a:rPr>
              <a:t>of </a:t>
            </a:r>
            <a:r>
              <a:rPr sz="1750" spc="70" dirty="0">
                <a:latin typeface="Arial"/>
                <a:cs typeface="Arial"/>
              </a:rPr>
              <a:t>the </a:t>
            </a:r>
            <a:r>
              <a:rPr sz="1750" spc="35" dirty="0">
                <a:latin typeface="Arial"/>
                <a:cs typeface="Arial"/>
              </a:rPr>
              <a:t>kernel </a:t>
            </a:r>
            <a:r>
              <a:rPr sz="1750" spc="10" dirty="0">
                <a:latin typeface="Arial"/>
                <a:cs typeface="Arial"/>
              </a:rPr>
              <a:t>are: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8551" y="2124616"/>
            <a:ext cx="100330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0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100" spc="20" dirty="0">
                <a:latin typeface="Times New Roman"/>
                <a:cs typeface="Times New Roman"/>
              </a:rPr>
              <a:t>0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25" dirty="0">
                <a:latin typeface="Times New Roman"/>
                <a:cs typeface="Times New Roman"/>
              </a:rPr>
              <a:t>0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100" spc="35" dirty="0">
                <a:latin typeface="Times New Roman"/>
                <a:cs typeface="Times New Roman"/>
              </a:rPr>
              <a:t>0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spc="25" dirty="0">
                <a:latin typeface="Times New Roman"/>
                <a:cs typeface="Times New Roman"/>
              </a:rPr>
              <a:t>0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5368" y="2031296"/>
            <a:ext cx="2005330" cy="138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algn="just">
              <a:lnSpc>
                <a:spcPct val="118600"/>
              </a:lnSpc>
            </a:pPr>
            <a:r>
              <a:rPr sz="1500" spc="50" dirty="0">
                <a:latin typeface="Arial"/>
                <a:cs typeface="Arial"/>
              </a:rPr>
              <a:t>Memory </a:t>
            </a:r>
            <a:r>
              <a:rPr sz="1500" spc="30" dirty="0">
                <a:latin typeface="Arial"/>
                <a:cs typeface="Arial"/>
              </a:rPr>
              <a:t>management  </a:t>
            </a:r>
            <a:r>
              <a:rPr sz="1500" spc="70" dirty="0">
                <a:latin typeface="Arial"/>
                <a:cs typeface="Arial"/>
              </a:rPr>
              <a:t>Network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management  </a:t>
            </a:r>
            <a:r>
              <a:rPr sz="1500" spc="30" dirty="0">
                <a:latin typeface="Arial"/>
                <a:cs typeface="Arial"/>
              </a:rPr>
              <a:t>Device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driver</a:t>
            </a:r>
            <a:endParaRPr sz="1500" dirty="0">
              <a:latin typeface="Arial"/>
              <a:cs typeface="Arial"/>
            </a:endParaRPr>
          </a:p>
          <a:p>
            <a:pPr marL="13335" marR="71120" indent="-1270">
              <a:lnSpc>
                <a:spcPct val="120700"/>
              </a:lnSpc>
            </a:pPr>
            <a:r>
              <a:rPr sz="1500" spc="35" dirty="0">
                <a:latin typeface="Arial"/>
                <a:cs typeface="Arial"/>
              </a:rPr>
              <a:t>File </a:t>
            </a:r>
            <a:r>
              <a:rPr sz="1500" spc="40" dirty="0">
                <a:latin typeface="Arial"/>
                <a:cs typeface="Arial"/>
              </a:rPr>
              <a:t>management  </a:t>
            </a:r>
            <a:r>
              <a:rPr sz="1500" spc="5" dirty="0">
                <a:latin typeface="Arial"/>
                <a:cs typeface="Arial"/>
              </a:rPr>
              <a:t>Process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management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5447" y="3574173"/>
            <a:ext cx="9391015" cy="229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57860" indent="-457200">
              <a:lnSpc>
                <a:spcPct val="117700"/>
              </a:lnSpc>
              <a:buClr>
                <a:srgbClr val="4D4B49"/>
              </a:buClr>
              <a:buChar char="•"/>
              <a:tabLst>
                <a:tab pos="474345" algn="l"/>
                <a:tab pos="474980" algn="l"/>
              </a:tabLst>
            </a:pPr>
            <a:r>
              <a:rPr sz="1750" spc="40" dirty="0">
                <a:latin typeface="Arial"/>
                <a:cs typeface="Arial"/>
              </a:rPr>
              <a:t>Linux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available</a:t>
            </a:r>
            <a:r>
              <a:rPr sz="1750" spc="-14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through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many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distributions.</a:t>
            </a:r>
            <a:r>
              <a:rPr sz="1750" spc="-17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These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125" dirty="0">
                <a:latin typeface="Arial"/>
                <a:cs typeface="Arial"/>
              </a:rPr>
              <a:t>what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155" dirty="0">
                <a:latin typeface="Arial"/>
                <a:cs typeface="Arial"/>
              </a:rPr>
              <a:t>we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can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call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Linux  </a:t>
            </a:r>
            <a:r>
              <a:rPr sz="1750" spc="50" dirty="0">
                <a:latin typeface="Arial"/>
                <a:cs typeface="Arial"/>
              </a:rPr>
              <a:t>flavours</a:t>
            </a:r>
            <a:endParaRPr sz="1750" dirty="0">
              <a:latin typeface="Arial"/>
              <a:cs typeface="Arial"/>
            </a:endParaRPr>
          </a:p>
          <a:p>
            <a:pPr marL="476250" marR="430530" indent="-463550">
              <a:lnSpc>
                <a:spcPct val="117700"/>
              </a:lnSpc>
              <a:spcBef>
                <a:spcPts val="1570"/>
              </a:spcBef>
              <a:buClr>
                <a:srgbClr val="4D4B49"/>
              </a:buClr>
              <a:buChar char="•"/>
              <a:tabLst>
                <a:tab pos="473709" algn="l"/>
                <a:tab pos="474345" algn="l"/>
              </a:tabLst>
            </a:pPr>
            <a:r>
              <a:rPr sz="1750" spc="65" dirty="0">
                <a:latin typeface="Arial"/>
                <a:cs typeface="Arial"/>
              </a:rPr>
              <a:t>Distributions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groups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of</a:t>
            </a:r>
            <a:r>
              <a:rPr sz="1750" spc="13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specific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kernels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programs.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The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most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popular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ones  </a:t>
            </a:r>
            <a:r>
              <a:rPr sz="1750" spc="45" dirty="0">
                <a:latin typeface="Arial"/>
                <a:cs typeface="Arial"/>
              </a:rPr>
              <a:t>include </a:t>
            </a:r>
            <a:r>
              <a:rPr sz="1750" spc="35" dirty="0">
                <a:latin typeface="Arial"/>
                <a:cs typeface="Arial"/>
              </a:rPr>
              <a:t>Arch,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SUSE,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Ubunt</a:t>
            </a:r>
            <a:r>
              <a:rPr sz="1750" spc="-225" dirty="0">
                <a:latin typeface="Arial"/>
                <a:cs typeface="Arial"/>
              </a:rPr>
              <a:t> </a:t>
            </a:r>
            <a:r>
              <a:rPr sz="1750" spc="-20" dirty="0">
                <a:latin typeface="Arial"/>
                <a:cs typeface="Arial"/>
              </a:rPr>
              <a:t>u,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Red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Hat</a:t>
            </a:r>
            <a:endParaRPr sz="1750" dirty="0">
              <a:latin typeface="Arial"/>
              <a:cs typeface="Arial"/>
            </a:endParaRPr>
          </a:p>
          <a:p>
            <a:pPr marL="468630" marR="5080" indent="-455930">
              <a:lnSpc>
                <a:spcPct val="117700"/>
              </a:lnSpc>
              <a:spcBef>
                <a:spcPts val="1570"/>
              </a:spcBef>
              <a:buClr>
                <a:srgbClr val="4D4B49"/>
              </a:buClr>
              <a:buChar char="•"/>
              <a:tabLst>
                <a:tab pos="473075" algn="l"/>
                <a:tab pos="473709" algn="l"/>
              </a:tabLst>
            </a:pPr>
            <a:r>
              <a:rPr sz="1750" spc="25" dirty="0">
                <a:latin typeface="Arial"/>
                <a:cs typeface="Arial"/>
              </a:rPr>
              <a:t>Even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Android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mobile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operating system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developed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by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Google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based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on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modified  </a:t>
            </a:r>
            <a:r>
              <a:rPr sz="1750" spc="45" dirty="0">
                <a:latin typeface="Arial"/>
                <a:cs typeface="Arial"/>
              </a:rPr>
              <a:t>version </a:t>
            </a:r>
            <a:r>
              <a:rPr sz="1750" spc="40" dirty="0">
                <a:latin typeface="Arial"/>
                <a:cs typeface="Arial"/>
              </a:rPr>
              <a:t>of </a:t>
            </a:r>
            <a:r>
              <a:rPr sz="1750" spc="45" dirty="0">
                <a:latin typeface="Arial"/>
                <a:cs typeface="Arial"/>
              </a:rPr>
              <a:t>the </a:t>
            </a:r>
            <a:r>
              <a:rPr sz="1750" spc="50" dirty="0">
                <a:latin typeface="Arial"/>
                <a:cs typeface="Arial"/>
              </a:rPr>
              <a:t>Linux </a:t>
            </a:r>
            <a:r>
              <a:rPr sz="1750" spc="45" dirty="0">
                <a:latin typeface="Arial"/>
                <a:cs typeface="Arial"/>
              </a:rPr>
              <a:t>kernel </a:t>
            </a:r>
            <a:r>
              <a:rPr sz="1750" spc="-20" dirty="0">
                <a:latin typeface="Arial"/>
                <a:cs typeface="Arial"/>
              </a:rPr>
              <a:t>along </a:t>
            </a:r>
            <a:r>
              <a:rPr sz="1750" spc="160" dirty="0">
                <a:latin typeface="Arial"/>
                <a:cs typeface="Arial"/>
              </a:rPr>
              <a:t>with </a:t>
            </a:r>
            <a:r>
              <a:rPr sz="1750" spc="60" dirty="0">
                <a:latin typeface="Arial"/>
                <a:cs typeface="Arial"/>
              </a:rPr>
              <a:t>other </a:t>
            </a:r>
            <a:r>
              <a:rPr sz="1750" spc="45" dirty="0">
                <a:latin typeface="Arial"/>
                <a:cs typeface="Arial"/>
              </a:rPr>
              <a:t>open </a:t>
            </a:r>
            <a:r>
              <a:rPr sz="1750" spc="25" dirty="0">
                <a:latin typeface="Arial"/>
                <a:cs typeface="Arial"/>
              </a:rPr>
              <a:t>source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software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99750" y="2343150"/>
            <a:ext cx="222885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47700" y="4629150"/>
            <a:ext cx="266700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27868" y="7110251"/>
            <a:ext cx="455041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245" dirty="0">
                <a:latin typeface="Arial"/>
                <a:cs typeface="Arial"/>
              </a:rPr>
              <a:t>SOU     </a:t>
            </a:r>
            <a:r>
              <a:rPr sz="1350" spc="-20" dirty="0">
                <a:latin typeface="Arial"/>
                <a:cs typeface="Arial"/>
              </a:rPr>
              <a:t>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30" dirty="0">
                <a:latin typeface="Arial"/>
                <a:cs typeface="Arial"/>
              </a:rPr>
              <a:t>Linux </a:t>
            </a:r>
            <a:r>
              <a:rPr sz="1350" spc="5" dirty="0">
                <a:latin typeface="Arial"/>
                <a:cs typeface="Arial"/>
              </a:rPr>
              <a:t>For </a:t>
            </a:r>
            <a:r>
              <a:rPr sz="1350" spc="25" dirty="0">
                <a:latin typeface="Arial"/>
                <a:cs typeface="Arial"/>
              </a:rPr>
              <a:t>Beginners </a:t>
            </a:r>
            <a:r>
              <a:rPr sz="1350" spc="55" dirty="0">
                <a:latin typeface="Arial"/>
                <a:cs typeface="Arial"/>
              </a:rPr>
              <a:t>book </a:t>
            </a:r>
            <a:r>
              <a:rPr sz="1350" spc="10" dirty="0">
                <a:latin typeface="Arial"/>
                <a:cs typeface="Arial"/>
              </a:rPr>
              <a:t>by </a:t>
            </a:r>
            <a:r>
              <a:rPr sz="1350" spc="-10" dirty="0">
                <a:latin typeface="Arial"/>
                <a:cs typeface="Arial"/>
              </a:rPr>
              <a:t>Felix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4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6839" y="1007945"/>
            <a:ext cx="773303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30" dirty="0">
                <a:latin typeface="Arial"/>
                <a:cs typeface="Arial"/>
              </a:rPr>
              <a:t>ADDITIONAL</a:t>
            </a:r>
            <a:r>
              <a:rPr sz="3600" b="1" spc="409" dirty="0">
                <a:latin typeface="Arial"/>
                <a:cs typeface="Arial"/>
              </a:rPr>
              <a:t> </a:t>
            </a:r>
            <a:r>
              <a:rPr sz="3600" b="1" spc="85" dirty="0">
                <a:latin typeface="Arial"/>
                <a:cs typeface="Arial"/>
              </a:rPr>
              <a:t>CHARACTERISTICS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5447" y="1975468"/>
            <a:ext cx="894270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56524F"/>
              </a:buClr>
              <a:buChar char="•"/>
              <a:tabLst>
                <a:tab pos="469900" algn="l"/>
                <a:tab pos="470534" algn="l"/>
              </a:tabLst>
            </a:pPr>
            <a:r>
              <a:rPr sz="1750" spc="25" dirty="0">
                <a:latin typeface="Arial"/>
                <a:cs typeface="Arial"/>
              </a:rPr>
              <a:t>In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addition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to</a:t>
            </a:r>
            <a:r>
              <a:rPr sz="1750" spc="15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tasks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performed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by</a:t>
            </a:r>
            <a:r>
              <a:rPr sz="1750" spc="10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an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system,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Linux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has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followin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8550" y="2261218"/>
            <a:ext cx="10126980" cy="4974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165">
              <a:lnSpc>
                <a:spcPct val="100000"/>
              </a:lnSpc>
            </a:pPr>
            <a:r>
              <a:rPr sz="1750" spc="50" dirty="0">
                <a:latin typeface="Arial"/>
                <a:cs typeface="Arial"/>
              </a:rPr>
              <a:t>characteristics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575435" indent="-461009">
              <a:lnSpc>
                <a:spcPct val="100000"/>
              </a:lnSpc>
              <a:buFont typeface="Arial"/>
              <a:buChar char="•"/>
              <a:tabLst>
                <a:tab pos="1575435" algn="l"/>
                <a:tab pos="1576070" algn="l"/>
              </a:tabLst>
            </a:pPr>
            <a:r>
              <a:rPr sz="1700" b="1" spc="50" dirty="0">
                <a:latin typeface="Arial"/>
                <a:cs typeface="Arial"/>
              </a:rPr>
              <a:t>Supports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20" dirty="0">
                <a:latin typeface="Arial"/>
                <a:cs typeface="Arial"/>
              </a:rPr>
              <a:t>clustering</a:t>
            </a:r>
            <a:endParaRPr sz="1700" dirty="0">
              <a:latin typeface="Arial"/>
              <a:cs typeface="Arial"/>
            </a:endParaRPr>
          </a:p>
          <a:p>
            <a:pPr marL="2225040" lvl="1" indent="-439420">
              <a:lnSpc>
                <a:spcPct val="100000"/>
              </a:lnSpc>
              <a:spcBef>
                <a:spcPts val="1705"/>
              </a:spcBef>
              <a:buClr>
                <a:srgbClr val="9E9E9C"/>
              </a:buClr>
              <a:buChar char="o"/>
              <a:tabLst>
                <a:tab pos="2225040" algn="l"/>
                <a:tab pos="2225675" algn="l"/>
              </a:tabLst>
            </a:pPr>
            <a:r>
              <a:rPr sz="1550" spc="35" dirty="0">
                <a:latin typeface="Arial"/>
                <a:cs typeface="Arial"/>
              </a:rPr>
              <a:t>Multiple</a:t>
            </a:r>
            <a:r>
              <a:rPr sz="1550" spc="-16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Linux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systems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be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configured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to</a:t>
            </a:r>
            <a:r>
              <a:rPr sz="1550" spc="16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appear </a:t>
            </a:r>
            <a:r>
              <a:rPr sz="1550" spc="-35" dirty="0">
                <a:latin typeface="Arial"/>
                <a:cs typeface="Arial"/>
              </a:rPr>
              <a:t>as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one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from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outside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E9E9C"/>
              </a:buClr>
              <a:buFont typeface="Arial"/>
              <a:buChar char="o"/>
            </a:pPr>
            <a:endParaRPr sz="1500" dirty="0">
              <a:latin typeface="Times New Roman"/>
              <a:cs typeface="Times New Roman"/>
            </a:endParaRPr>
          </a:p>
          <a:p>
            <a:pPr marL="2221230" lvl="1" indent="-435609">
              <a:lnSpc>
                <a:spcPct val="100000"/>
              </a:lnSpc>
              <a:buClr>
                <a:srgbClr val="9E9E9C"/>
              </a:buClr>
              <a:buChar char="o"/>
              <a:tabLst>
                <a:tab pos="2221230" algn="l"/>
                <a:tab pos="2221865" algn="l"/>
              </a:tabLst>
            </a:pPr>
            <a:r>
              <a:rPr sz="1550" spc="5" dirty="0">
                <a:latin typeface="Arial"/>
                <a:cs typeface="Arial"/>
              </a:rPr>
              <a:t>Service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be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configured</a:t>
            </a:r>
            <a:r>
              <a:rPr sz="1550" spc="7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among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clusters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still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offer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seamless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user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experience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E9E9C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576705" indent="-462280">
              <a:lnSpc>
                <a:spcPct val="100000"/>
              </a:lnSpc>
              <a:buFont typeface="Arial"/>
              <a:buChar char="•"/>
              <a:tabLst>
                <a:tab pos="1576705" algn="l"/>
                <a:tab pos="1577340" algn="l"/>
              </a:tabLst>
            </a:pPr>
            <a:r>
              <a:rPr sz="1700" b="1" spc="20" dirty="0">
                <a:latin typeface="Arial"/>
                <a:cs typeface="Arial"/>
              </a:rPr>
              <a:t>Runs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spc="55" dirty="0">
                <a:latin typeface="Arial"/>
                <a:cs typeface="Arial"/>
              </a:rPr>
              <a:t>virtualization</a:t>
            </a:r>
            <a:endParaRPr sz="1700" dirty="0">
              <a:latin typeface="Arial"/>
              <a:cs typeface="Arial"/>
            </a:endParaRPr>
          </a:p>
          <a:p>
            <a:pPr marL="2225675" marR="1236980" lvl="1" indent="-440055">
              <a:lnSpc>
                <a:spcPct val="189300"/>
              </a:lnSpc>
              <a:spcBef>
                <a:spcPts val="40"/>
              </a:spcBef>
              <a:buClr>
                <a:srgbClr val="9E9E9C"/>
              </a:buClr>
              <a:buChar char="o"/>
              <a:tabLst>
                <a:tab pos="2219960" algn="l"/>
                <a:tab pos="2220595" algn="l"/>
              </a:tabLst>
            </a:pPr>
            <a:r>
              <a:rPr sz="1550" spc="25" dirty="0">
                <a:latin typeface="Arial"/>
                <a:cs typeface="Arial"/>
              </a:rPr>
              <a:t>Virtualization</a:t>
            </a:r>
            <a:r>
              <a:rPr sz="1550" spc="1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allow</a:t>
            </a:r>
            <a:r>
              <a:rPr sz="1550" spc="-229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s</a:t>
            </a:r>
            <a:r>
              <a:rPr sz="1550" spc="-16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one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computer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to</a:t>
            </a:r>
            <a:r>
              <a:rPr sz="1550" spc="12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appear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several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computers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to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users  </a:t>
            </a:r>
            <a:r>
              <a:rPr sz="1550" spc="20" dirty="0">
                <a:latin typeface="Arial"/>
                <a:cs typeface="Arial"/>
              </a:rPr>
              <a:t>Linux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be</a:t>
            </a:r>
            <a:r>
              <a:rPr sz="1550" spc="-17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configured</a:t>
            </a:r>
            <a:r>
              <a:rPr sz="1550" spc="-19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as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virtualization</a:t>
            </a:r>
            <a:r>
              <a:rPr sz="1550" spc="-22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host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E9E9C"/>
              </a:buClr>
              <a:buFont typeface="Arial"/>
              <a:buChar char="o"/>
            </a:pPr>
            <a:endParaRPr sz="1500" dirty="0">
              <a:latin typeface="Times New Roman"/>
              <a:cs typeface="Times New Roman"/>
            </a:endParaRPr>
          </a:p>
          <a:p>
            <a:pPr marL="2875280" lvl="2" indent="-445770">
              <a:lnSpc>
                <a:spcPct val="100000"/>
              </a:lnSpc>
              <a:buClr>
                <a:srgbClr val="56524F"/>
              </a:buClr>
              <a:buChar char="•"/>
              <a:tabLst>
                <a:tab pos="2875280" algn="l"/>
                <a:tab pos="2875915" algn="l"/>
              </a:tabLst>
            </a:pPr>
            <a:r>
              <a:rPr sz="1550" spc="100" dirty="0">
                <a:latin typeface="Arial"/>
                <a:cs typeface="Arial"/>
              </a:rPr>
              <a:t>W</a:t>
            </a:r>
            <a:r>
              <a:rPr sz="1550" spc="-204" dirty="0">
                <a:latin typeface="Arial"/>
                <a:cs typeface="Arial"/>
              </a:rPr>
              <a:t> </a:t>
            </a:r>
            <a:r>
              <a:rPr sz="1550" spc="70" dirty="0">
                <a:latin typeface="Arial"/>
                <a:cs typeface="Arial"/>
              </a:rPr>
              <a:t>hereyou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could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run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other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OS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such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as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W</a:t>
            </a:r>
            <a:r>
              <a:rPr sz="1550" spc="-19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indows,</a:t>
            </a:r>
            <a:r>
              <a:rPr sz="1550" spc="-1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Mac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OS,</a:t>
            </a:r>
            <a:r>
              <a:rPr sz="1550" spc="-16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or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other</a:t>
            </a:r>
            <a:r>
              <a:rPr sz="1550" spc="-18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Linux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systems</a:t>
            </a:r>
            <a:endParaRPr sz="1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56524F"/>
              </a:buClr>
              <a:buFont typeface="Arial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2877820" lvl="2" indent="-448309">
              <a:lnSpc>
                <a:spcPct val="100000"/>
              </a:lnSpc>
              <a:buClr>
                <a:srgbClr val="56524F"/>
              </a:buClr>
              <a:buChar char="•"/>
              <a:tabLst>
                <a:tab pos="2877820" algn="l"/>
                <a:tab pos="2878455" algn="l"/>
              </a:tabLst>
            </a:pPr>
            <a:r>
              <a:rPr sz="1550" spc="30" dirty="0">
                <a:latin typeface="Arial"/>
                <a:cs typeface="Arial"/>
              </a:rPr>
              <a:t>All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virtualized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systems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appear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as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separate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systems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to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outside</a:t>
            </a:r>
            <a:r>
              <a:rPr sz="1550" spc="-16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world.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310" dirty="0">
                <a:latin typeface="Arial"/>
                <a:cs typeface="Arial"/>
              </a:rPr>
              <a:t>Server </a:t>
            </a:r>
            <a:r>
              <a:rPr sz="2100" b="1" spc="-240" dirty="0">
                <a:latin typeface="Arial"/>
                <a:cs typeface="Arial"/>
              </a:rPr>
              <a:t>Virtualization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4133850"/>
            <a:ext cx="2838450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315450" y="3295650"/>
            <a:ext cx="33909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27868" y="7110251"/>
            <a:ext cx="455041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245" dirty="0">
                <a:latin typeface="Arial"/>
                <a:cs typeface="Arial"/>
              </a:rPr>
              <a:t>SOU     </a:t>
            </a:r>
            <a:r>
              <a:rPr sz="1350" spc="-20" dirty="0">
                <a:latin typeface="Arial"/>
                <a:cs typeface="Arial"/>
              </a:rPr>
              <a:t>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30" dirty="0">
                <a:latin typeface="Arial"/>
                <a:cs typeface="Arial"/>
              </a:rPr>
              <a:t>Linux </a:t>
            </a:r>
            <a:r>
              <a:rPr sz="1350" spc="5" dirty="0">
                <a:latin typeface="Arial"/>
                <a:cs typeface="Arial"/>
              </a:rPr>
              <a:t>For </a:t>
            </a:r>
            <a:r>
              <a:rPr sz="1350" spc="25" dirty="0">
                <a:latin typeface="Arial"/>
                <a:cs typeface="Arial"/>
              </a:rPr>
              <a:t>Beginners </a:t>
            </a:r>
            <a:r>
              <a:rPr sz="1350" spc="55" dirty="0">
                <a:latin typeface="Arial"/>
                <a:cs typeface="Arial"/>
              </a:rPr>
              <a:t>book </a:t>
            </a:r>
            <a:r>
              <a:rPr sz="1350" spc="10" dirty="0">
                <a:latin typeface="Arial"/>
                <a:cs typeface="Arial"/>
              </a:rPr>
              <a:t>by </a:t>
            </a:r>
            <a:r>
              <a:rPr sz="1350" spc="-10" dirty="0">
                <a:latin typeface="Arial"/>
                <a:cs typeface="Arial"/>
              </a:rPr>
              <a:t>Felix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4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6839" y="1007945"/>
            <a:ext cx="773303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30" dirty="0">
                <a:latin typeface="Arial"/>
                <a:cs typeface="Arial"/>
              </a:rPr>
              <a:t>ADDITIONAL</a:t>
            </a:r>
            <a:r>
              <a:rPr sz="3600" b="1" spc="409" dirty="0">
                <a:latin typeface="Arial"/>
                <a:cs typeface="Arial"/>
              </a:rPr>
              <a:t> </a:t>
            </a:r>
            <a:r>
              <a:rPr sz="3600" b="1" spc="85" dirty="0">
                <a:latin typeface="Arial"/>
                <a:cs typeface="Arial"/>
              </a:rPr>
              <a:t>CHARACTERISTICS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5784" y="1981818"/>
            <a:ext cx="9293225" cy="3796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534" indent="-457834">
              <a:lnSpc>
                <a:spcPct val="100000"/>
              </a:lnSpc>
              <a:buClr>
                <a:srgbClr val="4F4D4B"/>
              </a:buClr>
              <a:buFont typeface="Arial"/>
              <a:buChar char="•"/>
              <a:tabLst>
                <a:tab pos="470534" algn="l"/>
                <a:tab pos="471170" algn="l"/>
              </a:tabLst>
            </a:pPr>
            <a:r>
              <a:rPr sz="1700" b="1" spc="45" dirty="0">
                <a:latin typeface="Arial"/>
                <a:cs typeface="Arial"/>
              </a:rPr>
              <a:t>Cloud</a:t>
            </a:r>
            <a:r>
              <a:rPr sz="1700" b="1" spc="-114" dirty="0">
                <a:latin typeface="Arial"/>
                <a:cs typeface="Arial"/>
              </a:rPr>
              <a:t> </a:t>
            </a:r>
            <a:r>
              <a:rPr sz="1700" b="1" spc="45" dirty="0">
                <a:latin typeface="Arial"/>
                <a:cs typeface="Arial"/>
              </a:rPr>
              <a:t>Computing</a:t>
            </a:r>
            <a:endParaRPr sz="1700" dirty="0">
              <a:latin typeface="Arial"/>
              <a:cs typeface="Arial"/>
            </a:endParaRPr>
          </a:p>
          <a:p>
            <a:pPr marL="1123315" lvl="1" indent="-439420">
              <a:lnSpc>
                <a:spcPct val="100000"/>
              </a:lnSpc>
              <a:spcBef>
                <a:spcPts val="1705"/>
              </a:spcBef>
              <a:buClr>
                <a:srgbClr val="9C9A93"/>
              </a:buClr>
              <a:buChar char="o"/>
              <a:tabLst>
                <a:tab pos="1123315" algn="l"/>
                <a:tab pos="1123950" algn="l"/>
              </a:tabLst>
            </a:pPr>
            <a:r>
              <a:rPr sz="1550" spc="20" dirty="0">
                <a:latin typeface="Arial"/>
                <a:cs typeface="Arial"/>
              </a:rPr>
              <a:t>Linux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handle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complex,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large-scale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virtualization</a:t>
            </a:r>
            <a:r>
              <a:rPr sz="1550" spc="-20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needs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including</a:t>
            </a:r>
            <a:endParaRPr sz="1550" dirty="0">
              <a:latin typeface="Arial"/>
              <a:cs typeface="Arial"/>
            </a:endParaRPr>
          </a:p>
          <a:p>
            <a:pPr marL="1771650" marR="5080" lvl="2" indent="-444500">
              <a:lnSpc>
                <a:spcPct val="112799"/>
              </a:lnSpc>
              <a:spcBef>
                <a:spcPts val="1495"/>
              </a:spcBef>
              <a:buClr>
                <a:srgbClr val="4F4D4B"/>
              </a:buClr>
              <a:buChar char="•"/>
              <a:tabLst>
                <a:tab pos="1774189" algn="l"/>
                <a:tab pos="1774825" algn="l"/>
              </a:tabLst>
            </a:pPr>
            <a:r>
              <a:rPr sz="1550" spc="45" dirty="0">
                <a:latin typeface="Arial"/>
                <a:cs typeface="Arial"/>
              </a:rPr>
              <a:t>Virtual </a:t>
            </a:r>
            <a:r>
              <a:rPr sz="1550" spc="25" dirty="0">
                <a:latin typeface="Arial"/>
                <a:cs typeface="Arial"/>
              </a:rPr>
              <a:t>networking: </a:t>
            </a:r>
            <a:r>
              <a:rPr sz="1550" spc="-10" dirty="0">
                <a:latin typeface="Arial"/>
                <a:cs typeface="Arial"/>
              </a:rPr>
              <a:t>a </a:t>
            </a:r>
            <a:r>
              <a:rPr sz="1550" spc="25" dirty="0">
                <a:latin typeface="Arial"/>
                <a:cs typeface="Arial"/>
              </a:rPr>
              <a:t>technology </a:t>
            </a:r>
            <a:r>
              <a:rPr sz="1550" spc="60" dirty="0">
                <a:latin typeface="Arial"/>
                <a:cs typeface="Arial"/>
              </a:rPr>
              <a:t>that </a:t>
            </a:r>
            <a:r>
              <a:rPr sz="1550" spc="20" dirty="0">
                <a:latin typeface="Arial"/>
                <a:cs typeface="Arial"/>
              </a:rPr>
              <a:t>facilitates </a:t>
            </a:r>
            <a:r>
              <a:rPr sz="1550" spc="5" dirty="0">
                <a:latin typeface="Arial"/>
                <a:cs typeface="Arial"/>
              </a:rPr>
              <a:t>data communication </a:t>
            </a:r>
            <a:r>
              <a:rPr sz="1550" spc="30" dirty="0">
                <a:latin typeface="Arial"/>
                <a:cs typeface="Arial"/>
              </a:rPr>
              <a:t>between</a:t>
            </a:r>
            <a:r>
              <a:rPr sz="1550" spc="-23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two </a:t>
            </a:r>
            <a:r>
              <a:rPr sz="1550" spc="60" dirty="0">
                <a:latin typeface="Arial"/>
                <a:cs typeface="Arial"/>
              </a:rPr>
              <a:t>or  </a:t>
            </a:r>
            <a:r>
              <a:rPr sz="1550" spc="25" dirty="0">
                <a:latin typeface="Arial"/>
                <a:cs typeface="Arial"/>
              </a:rPr>
              <a:t>more </a:t>
            </a:r>
            <a:r>
              <a:rPr sz="1550" spc="40" dirty="0">
                <a:latin typeface="Arial"/>
                <a:cs typeface="Arial"/>
              </a:rPr>
              <a:t>virtual </a:t>
            </a:r>
            <a:r>
              <a:rPr sz="1550" spc="-10" dirty="0">
                <a:latin typeface="Arial"/>
                <a:cs typeface="Arial"/>
              </a:rPr>
              <a:t>machines</a:t>
            </a:r>
            <a:r>
              <a:rPr sz="1550" spc="-254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(VM),</a:t>
            </a:r>
            <a:endParaRPr sz="1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4D4B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1769745" lvl="2" indent="-442595">
              <a:lnSpc>
                <a:spcPct val="100000"/>
              </a:lnSpc>
              <a:buClr>
                <a:srgbClr val="4F4D4B"/>
              </a:buClr>
              <a:buChar char="•"/>
              <a:tabLst>
                <a:tab pos="1769745" algn="l"/>
                <a:tab pos="1770380" algn="l"/>
              </a:tabLst>
            </a:pPr>
            <a:r>
              <a:rPr sz="1550" spc="40" dirty="0">
                <a:latin typeface="Arial"/>
                <a:cs typeface="Arial"/>
              </a:rPr>
              <a:t>Networked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storage,</a:t>
            </a:r>
            <a:endParaRPr sz="1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4F4D4B"/>
              </a:buClr>
              <a:buFont typeface="Arial"/>
              <a:buChar char="•"/>
            </a:pPr>
            <a:endParaRPr sz="1350" dirty="0">
              <a:latin typeface="Times New Roman"/>
              <a:cs typeface="Times New Roman"/>
            </a:endParaRPr>
          </a:p>
          <a:p>
            <a:pPr marL="1774825" lvl="2" indent="-447675">
              <a:lnSpc>
                <a:spcPct val="100000"/>
              </a:lnSpc>
              <a:buClr>
                <a:srgbClr val="4F4D4B"/>
              </a:buClr>
              <a:buChar char="•"/>
              <a:tabLst>
                <a:tab pos="1774189" algn="l"/>
                <a:tab pos="1774825" algn="l"/>
              </a:tabLst>
            </a:pPr>
            <a:r>
              <a:rPr sz="1550" spc="45" dirty="0">
                <a:latin typeface="Arial"/>
                <a:cs typeface="Arial"/>
              </a:rPr>
              <a:t>Virtual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guests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(supports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guest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operating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using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VM)</a:t>
            </a:r>
            <a:endParaRPr sz="1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4F4D4B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</a:pPr>
            <a:r>
              <a:rPr sz="1700" b="1" spc="50" dirty="0">
                <a:latin typeface="Arial"/>
                <a:cs typeface="Arial"/>
              </a:rPr>
              <a:t>Options </a:t>
            </a:r>
            <a:r>
              <a:rPr sz="1700" b="1" spc="40" dirty="0">
                <a:latin typeface="Arial"/>
                <a:cs typeface="Arial"/>
              </a:rPr>
              <a:t>for</a:t>
            </a:r>
            <a:r>
              <a:rPr sz="1700" b="1" spc="-114" dirty="0">
                <a:latin typeface="Arial"/>
                <a:cs typeface="Arial"/>
              </a:rPr>
              <a:t> </a:t>
            </a:r>
            <a:r>
              <a:rPr sz="1700" b="1" spc="60" dirty="0">
                <a:latin typeface="Arial"/>
                <a:cs typeface="Arial"/>
              </a:rPr>
              <a:t>Storage</a:t>
            </a:r>
            <a:endParaRPr sz="1700" dirty="0">
              <a:latin typeface="Arial"/>
              <a:cs typeface="Arial"/>
            </a:endParaRPr>
          </a:p>
          <a:p>
            <a:pPr marL="1122680" lvl="1" indent="-438784">
              <a:lnSpc>
                <a:spcPct val="100000"/>
              </a:lnSpc>
              <a:spcBef>
                <a:spcPts val="1705"/>
              </a:spcBef>
              <a:buClr>
                <a:srgbClr val="9C9A93"/>
              </a:buClr>
              <a:buChar char="o"/>
              <a:tabLst>
                <a:tab pos="1122680" algn="l"/>
                <a:tab pos="1123315" algn="l"/>
              </a:tabLst>
            </a:pPr>
            <a:r>
              <a:rPr sz="1550" spc="15" dirty="0">
                <a:latin typeface="Arial"/>
                <a:cs typeface="Arial"/>
              </a:rPr>
              <a:t>Data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need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not</a:t>
            </a:r>
            <a:r>
              <a:rPr sz="1550" spc="16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always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be</a:t>
            </a:r>
            <a:r>
              <a:rPr sz="1550" spc="-16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stored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in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your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computer's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hard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disk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C9A93"/>
              </a:buClr>
              <a:buFont typeface="Arial"/>
              <a:buChar char="o"/>
            </a:pPr>
            <a:endParaRPr sz="1400" dirty="0">
              <a:latin typeface="Times New Roman"/>
              <a:cs typeface="Times New Roman"/>
            </a:endParaRPr>
          </a:p>
          <a:p>
            <a:pPr marL="1123315" lvl="1" indent="-439420">
              <a:lnSpc>
                <a:spcPct val="100000"/>
              </a:lnSpc>
              <a:buClr>
                <a:srgbClr val="9C9A93"/>
              </a:buClr>
              <a:buChar char="o"/>
              <a:tabLst>
                <a:tab pos="1123315" algn="l"/>
                <a:tab pos="1123950" algn="l"/>
              </a:tabLst>
            </a:pPr>
            <a:r>
              <a:rPr sz="1550" spc="30" dirty="0">
                <a:latin typeface="Arial"/>
                <a:cs typeface="Arial"/>
              </a:rPr>
              <a:t>Linux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offers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different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local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networked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storage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options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143000"/>
            <a:ext cx="70485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962503" y="421357"/>
            <a:ext cx="10419715" cy="115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8495">
              <a:lnSpc>
                <a:spcPct val="100000"/>
              </a:lnSpc>
            </a:pPr>
            <a:r>
              <a:rPr sz="2900" b="1" spc="-180" dirty="0">
                <a:latin typeface="Times New Roman"/>
                <a:cs typeface="Times New Roman"/>
              </a:rPr>
              <a:t>Li</a:t>
            </a:r>
            <a:r>
              <a:rPr sz="2900" b="1" spc="90" dirty="0">
                <a:latin typeface="Times New Roman"/>
                <a:cs typeface="Times New Roman"/>
              </a:rPr>
              <a:t>n</a:t>
            </a:r>
            <a:r>
              <a:rPr sz="2900" b="1" spc="-200" dirty="0">
                <a:latin typeface="Times New Roman"/>
                <a:cs typeface="Times New Roman"/>
              </a:rPr>
              <a:t>ux</a:t>
            </a: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3600" b="1" spc="85" dirty="0">
                <a:latin typeface="Arial"/>
                <a:cs typeface="Arial"/>
              </a:rPr>
              <a:t>HISTORY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7868" y="7110251"/>
            <a:ext cx="455041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245" dirty="0">
                <a:latin typeface="Arial"/>
                <a:cs typeface="Arial"/>
              </a:rPr>
              <a:t>SOU     </a:t>
            </a:r>
            <a:r>
              <a:rPr sz="1350" spc="-20" dirty="0">
                <a:latin typeface="Arial"/>
                <a:cs typeface="Arial"/>
              </a:rPr>
              <a:t>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30" dirty="0">
                <a:latin typeface="Arial"/>
                <a:cs typeface="Arial"/>
              </a:rPr>
              <a:t>Linux </a:t>
            </a:r>
            <a:r>
              <a:rPr sz="1350" spc="5" dirty="0">
                <a:latin typeface="Arial"/>
                <a:cs typeface="Arial"/>
              </a:rPr>
              <a:t>For </a:t>
            </a:r>
            <a:r>
              <a:rPr sz="1350" spc="25" dirty="0">
                <a:latin typeface="Arial"/>
                <a:cs typeface="Arial"/>
              </a:rPr>
              <a:t>Beginners </a:t>
            </a:r>
            <a:r>
              <a:rPr sz="1350" spc="55" dirty="0">
                <a:latin typeface="Arial"/>
                <a:cs typeface="Arial"/>
              </a:rPr>
              <a:t>book </a:t>
            </a:r>
            <a:r>
              <a:rPr sz="1350" spc="10" dirty="0">
                <a:latin typeface="Arial"/>
                <a:cs typeface="Arial"/>
              </a:rPr>
              <a:t>by </a:t>
            </a:r>
            <a:r>
              <a:rPr sz="1350" spc="-10" dirty="0">
                <a:latin typeface="Arial"/>
                <a:cs typeface="Arial"/>
              </a:rPr>
              <a:t>Felix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4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5111" y="1929342"/>
            <a:ext cx="9199880" cy="2809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marR="5080" indent="-461645">
              <a:lnSpc>
                <a:spcPct val="114500"/>
              </a:lnSpc>
              <a:buClr>
                <a:srgbClr val="54524F"/>
              </a:buClr>
              <a:buChar char="•"/>
              <a:tabLst>
                <a:tab pos="469900" algn="l"/>
                <a:tab pos="470534" algn="l"/>
              </a:tabLst>
            </a:pPr>
            <a:r>
              <a:rPr sz="1800" spc="70" dirty="0">
                <a:latin typeface="Arial"/>
                <a:cs typeface="Arial"/>
              </a:rPr>
              <a:t>In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1992,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Linux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was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licensed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under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GNU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-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General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Public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License </a:t>
            </a:r>
            <a:r>
              <a:rPr sz="1800" spc="-60" dirty="0">
                <a:latin typeface="Arial"/>
                <a:cs typeface="Arial"/>
              </a:rPr>
              <a:t>(GPL)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first  </a:t>
            </a:r>
            <a:r>
              <a:rPr sz="1800" spc="25" dirty="0">
                <a:latin typeface="Arial"/>
                <a:cs typeface="Arial"/>
              </a:rPr>
              <a:t>Linux </a:t>
            </a:r>
            <a:r>
              <a:rPr sz="1800" spc="40" dirty="0">
                <a:latin typeface="Arial"/>
                <a:cs typeface="Arial"/>
              </a:rPr>
              <a:t>distributions </a:t>
            </a:r>
            <a:r>
              <a:rPr sz="1800" spc="-10" dirty="0">
                <a:latin typeface="Arial"/>
                <a:cs typeface="Arial"/>
              </a:rPr>
              <a:t>(also </a:t>
            </a:r>
            <a:r>
              <a:rPr sz="1800" spc="20" dirty="0">
                <a:latin typeface="Arial"/>
                <a:cs typeface="Arial"/>
              </a:rPr>
              <a:t>called distro) </a:t>
            </a:r>
            <a:r>
              <a:rPr sz="1800" spc="55" dirty="0">
                <a:latin typeface="Arial"/>
                <a:cs typeface="Arial"/>
              </a:rPr>
              <a:t>were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created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4524F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Clr>
                <a:srgbClr val="54524F"/>
              </a:buClr>
              <a:buChar char="•"/>
              <a:tabLst>
                <a:tab pos="471170" algn="l"/>
                <a:tab pos="471805" algn="l"/>
              </a:tabLst>
            </a:pPr>
            <a:r>
              <a:rPr sz="1800" spc="-5" dirty="0">
                <a:latin typeface="Arial"/>
                <a:cs typeface="Arial"/>
              </a:rPr>
              <a:t>Several </a:t>
            </a:r>
            <a:r>
              <a:rPr sz="1800" spc="40" dirty="0">
                <a:latin typeface="Arial"/>
                <a:cs typeface="Arial"/>
              </a:rPr>
              <a:t>distributions </a:t>
            </a:r>
            <a:r>
              <a:rPr sz="1800" spc="5" dirty="0">
                <a:latin typeface="Arial"/>
                <a:cs typeface="Arial"/>
              </a:rPr>
              <a:t>have </a:t>
            </a:r>
            <a:r>
              <a:rPr sz="1800" spc="15" dirty="0">
                <a:latin typeface="Arial"/>
                <a:cs typeface="Arial"/>
              </a:rPr>
              <a:t>been </a:t>
            </a:r>
            <a:r>
              <a:rPr sz="1800" spc="40" dirty="0">
                <a:latin typeface="Arial"/>
                <a:cs typeface="Arial"/>
              </a:rPr>
              <a:t>created </a:t>
            </a:r>
            <a:r>
              <a:rPr sz="1800" spc="15" dirty="0">
                <a:latin typeface="Arial"/>
                <a:cs typeface="Arial"/>
              </a:rPr>
              <a:t>over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time:</a:t>
            </a:r>
            <a:endParaRPr sz="1800" dirty="0">
              <a:latin typeface="Arial"/>
              <a:cs typeface="Arial"/>
            </a:endParaRPr>
          </a:p>
          <a:p>
            <a:pPr marL="1119505" lvl="1" indent="-434975">
              <a:lnSpc>
                <a:spcPct val="100000"/>
              </a:lnSpc>
              <a:spcBef>
                <a:spcPts val="1685"/>
              </a:spcBef>
              <a:buClr>
                <a:srgbClr val="A5A5A5"/>
              </a:buClr>
              <a:buChar char="o"/>
              <a:tabLst>
                <a:tab pos="1119505" algn="l"/>
                <a:tab pos="1120140" algn="l"/>
              </a:tabLst>
            </a:pPr>
            <a:r>
              <a:rPr sz="1550" spc="5" dirty="0">
                <a:latin typeface="Arial"/>
                <a:cs typeface="Arial"/>
              </a:rPr>
              <a:t>Slackware - the oldest existing</a:t>
            </a:r>
            <a:r>
              <a:rPr sz="1550" spc="10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distro,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A5A5A5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123315" lvl="1" indent="-438784">
              <a:lnSpc>
                <a:spcPct val="100000"/>
              </a:lnSpc>
              <a:buClr>
                <a:srgbClr val="A5A5A5"/>
              </a:buClr>
              <a:buChar char="o"/>
              <a:tabLst>
                <a:tab pos="1123315" algn="l"/>
                <a:tab pos="1123950" algn="l"/>
              </a:tabLst>
            </a:pPr>
            <a:r>
              <a:rPr sz="1550" spc="15" dirty="0">
                <a:latin typeface="Arial"/>
                <a:cs typeface="Arial"/>
              </a:rPr>
              <a:t>Debian </a:t>
            </a:r>
            <a:r>
              <a:rPr sz="1550" spc="10" dirty="0">
                <a:latin typeface="Arial"/>
                <a:cs typeface="Arial"/>
              </a:rPr>
              <a:t>- the largest </a:t>
            </a:r>
            <a:r>
              <a:rPr sz="1550" spc="20" dirty="0">
                <a:latin typeface="Arial"/>
                <a:cs typeface="Arial"/>
              </a:rPr>
              <a:t>community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distribution,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A5A5A5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122680" lvl="1" indent="-438150">
              <a:lnSpc>
                <a:spcPct val="100000"/>
              </a:lnSpc>
              <a:buClr>
                <a:srgbClr val="A5A5A5"/>
              </a:buClr>
              <a:buChar char="o"/>
              <a:tabLst>
                <a:tab pos="1122680" algn="l"/>
                <a:tab pos="1123315" algn="l"/>
              </a:tabLst>
            </a:pPr>
            <a:r>
              <a:rPr sz="1550" spc="15" dirty="0">
                <a:latin typeface="Arial"/>
                <a:cs typeface="Arial"/>
              </a:rPr>
              <a:t>Red </a:t>
            </a:r>
            <a:r>
              <a:rPr sz="1550" spc="55" dirty="0">
                <a:latin typeface="Arial"/>
                <a:cs typeface="Arial"/>
              </a:rPr>
              <a:t>Hat </a:t>
            </a:r>
            <a:r>
              <a:rPr sz="1550" spc="60" dirty="0">
                <a:latin typeface="Arial"/>
                <a:cs typeface="Arial"/>
              </a:rPr>
              <a:t>and</a:t>
            </a:r>
            <a:r>
              <a:rPr sz="1550" spc="-330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SUSE </a:t>
            </a:r>
            <a:r>
              <a:rPr sz="1550" spc="-35" dirty="0">
                <a:latin typeface="Arial"/>
                <a:cs typeface="Arial"/>
              </a:rPr>
              <a:t>- </a:t>
            </a:r>
            <a:r>
              <a:rPr sz="1550" dirty="0">
                <a:latin typeface="Arial"/>
                <a:cs typeface="Arial"/>
              </a:rPr>
              <a:t>commercial </a:t>
            </a:r>
            <a:r>
              <a:rPr lang="en-US" sz="1550" spc="-65" dirty="0">
                <a:latin typeface="Arial"/>
                <a:cs typeface="Arial"/>
              </a:rPr>
              <a:t>distributions</a:t>
            </a:r>
          </a:p>
          <a:p>
            <a:pPr marL="1122680" lvl="1" indent="-438150">
              <a:lnSpc>
                <a:spcPct val="100000"/>
              </a:lnSpc>
              <a:buClr>
                <a:srgbClr val="A5A5A5"/>
              </a:buClr>
              <a:buChar char="o"/>
              <a:tabLst>
                <a:tab pos="1122680" algn="l"/>
                <a:tab pos="1123315" algn="l"/>
              </a:tabLst>
            </a:pPr>
            <a:endParaRPr lang="en-US"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0675" y="1007945"/>
            <a:ext cx="496252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 </a:t>
            </a:r>
            <a:r>
              <a:rPr sz="3600" b="1" spc="160" dirty="0">
                <a:latin typeface="Arial"/>
                <a:cs typeface="Arial"/>
              </a:rPr>
              <a:t>VS </a:t>
            </a:r>
            <a:r>
              <a:rPr sz="3600" b="1" spc="95" dirty="0">
                <a:latin typeface="Arial"/>
                <a:cs typeface="Arial"/>
              </a:rPr>
              <a:t>OTHER</a:t>
            </a:r>
            <a:r>
              <a:rPr sz="3600" b="1" spc="225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OS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1842273"/>
            <a:ext cx="10728960" cy="5581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425" indent="-466725">
              <a:lnSpc>
                <a:spcPct val="100000"/>
              </a:lnSpc>
              <a:buClr>
                <a:srgbClr val="504F4D"/>
              </a:buClr>
              <a:buChar char="•"/>
              <a:tabLst>
                <a:tab pos="479425" algn="l"/>
                <a:tab pos="480059" algn="l"/>
              </a:tabLst>
            </a:pPr>
            <a:r>
              <a:rPr sz="1750" spc="40" dirty="0">
                <a:latin typeface="Arial"/>
                <a:cs typeface="Arial"/>
              </a:rPr>
              <a:t>Cost</a:t>
            </a:r>
            <a:endParaRPr sz="1750" dirty="0">
              <a:latin typeface="Arial"/>
              <a:cs typeface="Arial"/>
            </a:endParaRPr>
          </a:p>
          <a:p>
            <a:pPr marL="1118870" lvl="1" indent="-434975">
              <a:lnSpc>
                <a:spcPct val="100000"/>
              </a:lnSpc>
              <a:spcBef>
                <a:spcPts val="270"/>
              </a:spcBef>
              <a:buClr>
                <a:srgbClr val="9E9E9C"/>
              </a:buClr>
              <a:buChar char="o"/>
              <a:tabLst>
                <a:tab pos="1118870" algn="l"/>
                <a:tab pos="1119505" algn="l"/>
              </a:tabLst>
            </a:pPr>
            <a:r>
              <a:rPr sz="1550" spc="30" dirty="0">
                <a:latin typeface="Arial"/>
                <a:cs typeface="Arial"/>
              </a:rPr>
              <a:t>Other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than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Linux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commercial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distributionsall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other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linux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flavours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are</a:t>
            </a:r>
            <a:r>
              <a:rPr sz="1550" spc="-19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free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E9E9C"/>
              </a:buClr>
              <a:buFont typeface="Arial"/>
              <a:buChar char="o"/>
            </a:pPr>
            <a:endParaRPr sz="1650" dirty="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buClr>
                <a:srgbClr val="504F4D"/>
              </a:buClr>
              <a:buChar char="•"/>
              <a:tabLst>
                <a:tab pos="470534" algn="l"/>
                <a:tab pos="471170" algn="l"/>
              </a:tabLst>
            </a:pPr>
            <a:r>
              <a:rPr sz="1750" spc="55" dirty="0">
                <a:latin typeface="Arial"/>
                <a:cs typeface="Arial"/>
              </a:rPr>
              <a:t>Viruses</a:t>
            </a:r>
            <a:endParaRPr sz="1750" dirty="0">
              <a:latin typeface="Arial"/>
              <a:cs typeface="Arial"/>
            </a:endParaRPr>
          </a:p>
          <a:p>
            <a:pPr marL="1123315" lvl="1" indent="-439420">
              <a:lnSpc>
                <a:spcPct val="100000"/>
              </a:lnSpc>
              <a:spcBef>
                <a:spcPts val="270"/>
              </a:spcBef>
              <a:buClr>
                <a:srgbClr val="9E9E9C"/>
              </a:buClr>
              <a:buChar char="o"/>
              <a:tabLst>
                <a:tab pos="1123315" algn="l"/>
                <a:tab pos="1123950" algn="l"/>
              </a:tabLst>
            </a:pPr>
            <a:r>
              <a:rPr sz="1550" spc="30" dirty="0">
                <a:latin typeface="Arial"/>
                <a:cs typeface="Arial"/>
              </a:rPr>
              <a:t>Linux</a:t>
            </a:r>
            <a:r>
              <a:rPr sz="1550" spc="-17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hardly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gets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any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viruses</a:t>
            </a:r>
            <a:endParaRPr sz="1550" dirty="0">
              <a:latin typeface="Arial"/>
              <a:cs typeface="Arial"/>
            </a:endParaRPr>
          </a:p>
          <a:p>
            <a:pPr marL="1125855" lvl="1" indent="-441959">
              <a:lnSpc>
                <a:spcPct val="100000"/>
              </a:lnSpc>
              <a:spcBef>
                <a:spcPts val="310"/>
              </a:spcBef>
              <a:buClr>
                <a:srgbClr val="9E9E9C"/>
              </a:buClr>
              <a:buChar char="o"/>
              <a:tabLst>
                <a:tab pos="1125855" algn="l"/>
                <a:tab pos="1126490" algn="l"/>
              </a:tabLst>
            </a:pPr>
            <a:r>
              <a:rPr sz="1550" spc="130" dirty="0">
                <a:latin typeface="Arial"/>
                <a:cs typeface="Arial"/>
              </a:rPr>
              <a:t>With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many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developers</a:t>
            </a:r>
            <a:r>
              <a:rPr sz="1550" spc="10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working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on</a:t>
            </a:r>
            <a:r>
              <a:rPr sz="1550" spc="-18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Linux,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there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are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more</a:t>
            </a:r>
            <a:r>
              <a:rPr sz="1550" spc="-45" dirty="0">
                <a:latin typeface="Arial"/>
                <a:cs typeface="Arial"/>
              </a:rPr>
              <a:t> eyes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focused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on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seeing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security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flaws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E9E9C"/>
              </a:buClr>
              <a:buFont typeface="Arial"/>
              <a:buChar char="o"/>
            </a:pPr>
            <a:endParaRPr sz="170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Clr>
                <a:srgbClr val="504F4D"/>
              </a:buClr>
              <a:buChar char="•"/>
              <a:tabLst>
                <a:tab pos="470534" algn="l"/>
                <a:tab pos="471805" algn="l"/>
              </a:tabLst>
            </a:pPr>
            <a:r>
              <a:rPr sz="1750" spc="55" dirty="0">
                <a:latin typeface="Arial"/>
                <a:cs typeface="Arial"/>
              </a:rPr>
              <a:t>System</a:t>
            </a:r>
            <a:r>
              <a:rPr sz="1750" spc="-15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Stability</a:t>
            </a:r>
            <a:endParaRPr sz="1750" dirty="0">
              <a:latin typeface="Arial"/>
              <a:cs typeface="Arial"/>
            </a:endParaRPr>
          </a:p>
          <a:p>
            <a:pPr marL="1123315" lvl="1" indent="-439420">
              <a:lnSpc>
                <a:spcPct val="100000"/>
              </a:lnSpc>
              <a:spcBef>
                <a:spcPts val="270"/>
              </a:spcBef>
              <a:buClr>
                <a:srgbClr val="9E9E9C"/>
              </a:buClr>
              <a:buChar char="o"/>
              <a:tabLst>
                <a:tab pos="1123315" algn="l"/>
                <a:tab pos="1123950" algn="l"/>
              </a:tabLst>
            </a:pPr>
            <a:r>
              <a:rPr sz="1550" spc="20" dirty="0">
                <a:latin typeface="Arial"/>
                <a:cs typeface="Arial"/>
              </a:rPr>
              <a:t>Linux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is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used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in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servers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supercomputers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which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cannot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afford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server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restarts</a:t>
            </a:r>
            <a:endParaRPr sz="1550" dirty="0">
              <a:latin typeface="Arial"/>
              <a:cs typeface="Arial"/>
            </a:endParaRPr>
          </a:p>
          <a:p>
            <a:pPr marL="1123315" lvl="1" indent="-439420">
              <a:lnSpc>
                <a:spcPct val="100000"/>
              </a:lnSpc>
              <a:spcBef>
                <a:spcPts val="309"/>
              </a:spcBef>
              <a:buClr>
                <a:srgbClr val="9E9E9C"/>
              </a:buClr>
              <a:buChar char="o"/>
              <a:tabLst>
                <a:tab pos="1123315" algn="l"/>
                <a:tab pos="1123950" algn="l"/>
              </a:tabLst>
            </a:pPr>
            <a:r>
              <a:rPr sz="1550" spc="-10" dirty="0">
                <a:latin typeface="Arial"/>
                <a:cs typeface="Arial"/>
              </a:rPr>
              <a:t>Large-scale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systems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can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go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on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years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without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restarting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the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server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E9E9C"/>
              </a:buClr>
              <a:buFont typeface="Arial"/>
              <a:buChar char="o"/>
            </a:pPr>
            <a:endParaRPr sz="16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504F4D"/>
              </a:buClr>
              <a:buChar char="•"/>
              <a:tabLst>
                <a:tab pos="469900" algn="l"/>
                <a:tab pos="470534" algn="l"/>
              </a:tabLst>
            </a:pPr>
            <a:r>
              <a:rPr sz="1750" spc="55" dirty="0">
                <a:latin typeface="Arial"/>
                <a:cs typeface="Arial"/>
              </a:rPr>
              <a:t>Installation</a:t>
            </a:r>
            <a:endParaRPr sz="1750" dirty="0">
              <a:latin typeface="Arial"/>
              <a:cs typeface="Arial"/>
            </a:endParaRPr>
          </a:p>
          <a:p>
            <a:pPr marL="1125220" marR="1459865" lvl="1" indent="-441325">
              <a:lnSpc>
                <a:spcPts val="2170"/>
              </a:lnSpc>
              <a:spcBef>
                <a:spcPts val="80"/>
              </a:spcBef>
              <a:buClr>
                <a:srgbClr val="9E9E9C"/>
              </a:buClr>
              <a:buChar char="o"/>
              <a:tabLst>
                <a:tab pos="1123315" algn="l"/>
                <a:tab pos="1123950" algn="l"/>
              </a:tabLst>
            </a:pPr>
            <a:r>
              <a:rPr sz="1550" spc="20" dirty="0">
                <a:latin typeface="Arial"/>
                <a:cs typeface="Arial"/>
              </a:rPr>
              <a:t>Linux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flavours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comes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14" dirty="0">
                <a:latin typeface="Arial"/>
                <a:cs typeface="Arial"/>
              </a:rPr>
              <a:t>with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text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editor,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spreadsheet,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presentation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program,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photo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editor,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85" dirty="0">
                <a:latin typeface="Arial"/>
                <a:cs typeface="Arial"/>
              </a:rPr>
              <a:t>web  </a:t>
            </a:r>
            <a:r>
              <a:rPr sz="1550" spc="10" dirty="0">
                <a:latin typeface="Arial"/>
                <a:cs typeface="Arial"/>
              </a:rPr>
              <a:t>browser,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movie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player,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PDF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reader,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and</a:t>
            </a:r>
            <a:r>
              <a:rPr sz="1550" spc="-17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like</a:t>
            </a:r>
            <a:endParaRPr sz="1550" dirty="0">
              <a:latin typeface="Arial"/>
              <a:cs typeface="Arial"/>
            </a:endParaRPr>
          </a:p>
          <a:p>
            <a:pPr marL="1119505" lvl="1" indent="-435609">
              <a:lnSpc>
                <a:spcPct val="100000"/>
              </a:lnSpc>
              <a:spcBef>
                <a:spcPts val="110"/>
              </a:spcBef>
              <a:buClr>
                <a:srgbClr val="9E9E9C"/>
              </a:buClr>
              <a:buChar char="o"/>
              <a:tabLst>
                <a:tab pos="1119505" algn="l"/>
                <a:tab pos="1120140" algn="l"/>
              </a:tabLst>
            </a:pPr>
            <a:r>
              <a:rPr sz="1550" spc="20" dirty="0">
                <a:latin typeface="Arial"/>
                <a:cs typeface="Arial"/>
              </a:rPr>
              <a:t>In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other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OS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like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windows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etc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we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have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to</a:t>
            </a:r>
            <a:r>
              <a:rPr sz="1550" spc="20" dirty="0">
                <a:latin typeface="Arial"/>
                <a:cs typeface="Arial"/>
              </a:rPr>
              <a:t> install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all</a:t>
            </a:r>
            <a:r>
              <a:rPr sz="1550" spc="-17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the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other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software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that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you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need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one-by-one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E9E9C"/>
              </a:buClr>
              <a:buFont typeface="Arial"/>
              <a:buChar char="o"/>
            </a:pPr>
            <a:endParaRPr sz="165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Clr>
                <a:srgbClr val="504F4D"/>
              </a:buClr>
              <a:buChar char="•"/>
              <a:tabLst>
                <a:tab pos="470534" algn="l"/>
                <a:tab pos="471805" algn="l"/>
              </a:tabLst>
            </a:pPr>
            <a:r>
              <a:rPr sz="1750" spc="85" dirty="0">
                <a:latin typeface="Arial"/>
                <a:cs typeface="Arial"/>
              </a:rPr>
              <a:t>Support</a:t>
            </a:r>
            <a:endParaRPr sz="1750" dirty="0">
              <a:latin typeface="Arial"/>
              <a:cs typeface="Arial"/>
            </a:endParaRPr>
          </a:p>
          <a:p>
            <a:pPr marL="1121410" marR="1325245" lvl="1" indent="-437515">
              <a:lnSpc>
                <a:spcPct val="112799"/>
              </a:lnSpc>
              <a:spcBef>
                <a:spcPts val="105"/>
              </a:spcBef>
              <a:buClr>
                <a:srgbClr val="9E9E9C"/>
              </a:buClr>
              <a:buChar char="o"/>
              <a:tabLst>
                <a:tab pos="1123315" algn="l"/>
                <a:tab pos="1123950" algn="l"/>
              </a:tabLst>
            </a:pPr>
            <a:r>
              <a:rPr sz="1550" spc="20" dirty="0">
                <a:latin typeface="Arial"/>
                <a:cs typeface="Arial"/>
              </a:rPr>
              <a:t>Linux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has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a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large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community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online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where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new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users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can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get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information,read</a:t>
            </a:r>
            <a:r>
              <a:rPr sz="1550" spc="-17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FAQs,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ask  </a:t>
            </a:r>
            <a:r>
              <a:rPr sz="1550" spc="5" dirty="0">
                <a:latin typeface="Arial"/>
                <a:cs typeface="Arial"/>
              </a:rPr>
              <a:t>questions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if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there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are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programs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or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features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that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you</a:t>
            </a:r>
            <a:r>
              <a:rPr sz="1550" spc="-16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think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are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not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working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right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1849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5" dirty="0">
                <a:latin typeface="Arial"/>
                <a:cs typeface="Arial"/>
              </a:rPr>
              <a:t>Easy </a:t>
            </a:r>
            <a:r>
              <a:rPr sz="1350" spc="35" dirty="0">
                <a:latin typeface="Arial"/>
                <a:cs typeface="Arial"/>
              </a:rPr>
              <a:t>Linux </a:t>
            </a:r>
            <a:r>
              <a:rPr sz="1350" spc="5" dirty="0">
                <a:latin typeface="Arial"/>
                <a:cs typeface="Arial"/>
              </a:rPr>
              <a:t>For </a:t>
            </a:r>
            <a:r>
              <a:rPr sz="1350" spc="40" dirty="0">
                <a:latin typeface="Arial"/>
                <a:cs typeface="Arial"/>
              </a:rPr>
              <a:t>Beginners </a:t>
            </a:r>
            <a:r>
              <a:rPr sz="1350" spc="55" dirty="0">
                <a:latin typeface="Arial"/>
                <a:cs typeface="Arial"/>
              </a:rPr>
              <a:t>book</a:t>
            </a:r>
            <a:r>
              <a:rPr sz="1350" spc="-229" dirty="0">
                <a:latin typeface="Arial"/>
                <a:cs typeface="Arial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by </a:t>
            </a:r>
            <a:r>
              <a:rPr sz="1350" dirty="0">
                <a:latin typeface="Arial"/>
                <a:cs typeface="Arial"/>
              </a:rPr>
              <a:t>Felix </a:t>
            </a:r>
            <a:r>
              <a:rPr sz="1350" spc="5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247650"/>
            <a:ext cx="5543550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3462" y="3399151"/>
            <a:ext cx="517144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110" dirty="0">
                <a:latin typeface="Arial"/>
                <a:cs typeface="Arial"/>
              </a:rPr>
              <a:t>Book</a:t>
            </a:r>
            <a:r>
              <a:rPr sz="3350" spc="10" dirty="0">
                <a:latin typeface="Arial"/>
                <a:cs typeface="Arial"/>
              </a:rPr>
              <a:t> </a:t>
            </a:r>
            <a:r>
              <a:rPr sz="3350" spc="210" dirty="0">
                <a:latin typeface="Arial"/>
                <a:cs typeface="Arial"/>
              </a:rPr>
              <a:t>we</a:t>
            </a:r>
            <a:r>
              <a:rPr sz="3350" spc="-125" dirty="0">
                <a:latin typeface="Arial"/>
                <a:cs typeface="Arial"/>
              </a:rPr>
              <a:t> </a:t>
            </a:r>
            <a:r>
              <a:rPr sz="3350" spc="254" dirty="0">
                <a:latin typeface="Arial"/>
                <a:cs typeface="Arial"/>
              </a:rPr>
              <a:t>will</a:t>
            </a:r>
            <a:r>
              <a:rPr sz="3350" spc="-160" dirty="0">
                <a:latin typeface="Arial"/>
                <a:cs typeface="Arial"/>
              </a:rPr>
              <a:t> </a:t>
            </a:r>
            <a:r>
              <a:rPr sz="3350" spc="125" dirty="0">
                <a:latin typeface="Arial"/>
                <a:cs typeface="Arial"/>
              </a:rPr>
              <a:t>be</a:t>
            </a:r>
            <a:r>
              <a:rPr sz="3350" spc="-204" dirty="0">
                <a:latin typeface="Arial"/>
                <a:cs typeface="Arial"/>
              </a:rPr>
              <a:t> </a:t>
            </a:r>
            <a:r>
              <a:rPr sz="3350" spc="170" dirty="0">
                <a:latin typeface="Arial"/>
                <a:cs typeface="Arial"/>
              </a:rPr>
              <a:t>following</a:t>
            </a:r>
            <a:endParaRPr sz="3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868" y="7095703"/>
            <a:ext cx="455676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-15" dirty="0">
                <a:latin typeface="Arial"/>
                <a:cs typeface="Arial"/>
              </a:rPr>
              <a:t>Easy </a:t>
            </a:r>
            <a:r>
              <a:rPr sz="1350" spc="35" dirty="0">
                <a:latin typeface="Arial"/>
                <a:cs typeface="Arial"/>
              </a:rPr>
              <a:t>Linux </a:t>
            </a:r>
            <a:r>
              <a:rPr sz="1350" spc="5" dirty="0">
                <a:latin typeface="Arial"/>
                <a:cs typeface="Arial"/>
              </a:rPr>
              <a:t>For </a:t>
            </a:r>
            <a:r>
              <a:rPr sz="1350" spc="40" dirty="0">
                <a:latin typeface="Arial"/>
                <a:cs typeface="Arial"/>
              </a:rPr>
              <a:t>Beginners </a:t>
            </a:r>
            <a:r>
              <a:rPr sz="1350" spc="55" dirty="0">
                <a:latin typeface="Arial"/>
                <a:cs typeface="Arial"/>
              </a:rPr>
              <a:t>book </a:t>
            </a:r>
            <a:r>
              <a:rPr sz="1500" spc="-15" dirty="0">
                <a:latin typeface="Times New Roman"/>
                <a:cs typeface="Times New Roman"/>
              </a:rPr>
              <a:t>by </a:t>
            </a:r>
            <a:r>
              <a:rPr sz="1350" dirty="0">
                <a:latin typeface="Arial"/>
                <a:cs typeface="Arial"/>
              </a:rPr>
              <a:t>Felix</a:t>
            </a:r>
            <a:r>
              <a:rPr sz="1350" spc="-145" dirty="0">
                <a:latin typeface="Arial"/>
                <a:cs typeface="Arial"/>
              </a:rPr>
              <a:t> </a:t>
            </a:r>
            <a:r>
              <a:rPr sz="1350" spc="45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0675" y="1007945"/>
            <a:ext cx="540067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</a:t>
            </a:r>
            <a:r>
              <a:rPr sz="3600" b="1" spc="290" dirty="0">
                <a:latin typeface="Arial"/>
                <a:cs typeface="Arial"/>
              </a:rPr>
              <a:t> </a:t>
            </a:r>
            <a:r>
              <a:rPr sz="3600" b="1" spc="65" dirty="0">
                <a:latin typeface="Arial"/>
                <a:cs typeface="Arial"/>
              </a:rPr>
              <a:t>ARCHITECTURE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111" y="1969118"/>
            <a:ext cx="9553575" cy="4404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buClr>
                <a:srgbClr val="52504F"/>
              </a:buClr>
              <a:buChar char="•"/>
              <a:tabLst>
                <a:tab pos="474345" algn="l"/>
                <a:tab pos="474980" algn="l"/>
              </a:tabLst>
            </a:pPr>
            <a:r>
              <a:rPr sz="1800" spc="25" dirty="0">
                <a:latin typeface="Arial"/>
                <a:cs typeface="Arial"/>
              </a:rPr>
              <a:t>Linux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architecture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be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divided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into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two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spaces</a:t>
            </a:r>
            <a:endParaRPr sz="1800" dirty="0">
              <a:latin typeface="Arial"/>
              <a:cs typeface="Arial"/>
            </a:endParaRPr>
          </a:p>
          <a:p>
            <a:pPr marL="1114425" lvl="1" indent="-429895">
              <a:lnSpc>
                <a:spcPct val="100000"/>
              </a:lnSpc>
              <a:spcBef>
                <a:spcPts val="1685"/>
              </a:spcBef>
              <a:buClr>
                <a:srgbClr val="9E9E9E"/>
              </a:buClr>
              <a:buChar char="o"/>
              <a:tabLst>
                <a:tab pos="1114425" algn="l"/>
                <a:tab pos="1115060" algn="l"/>
              </a:tabLst>
            </a:pPr>
            <a:r>
              <a:rPr sz="1550" spc="75" dirty="0">
                <a:latin typeface="Arial"/>
                <a:cs typeface="Arial"/>
              </a:rPr>
              <a:t>The</a:t>
            </a:r>
            <a:r>
              <a:rPr sz="1550" spc="-2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User </a:t>
            </a:r>
            <a:r>
              <a:rPr sz="1550" spc="-25" dirty="0">
                <a:latin typeface="Arial"/>
                <a:cs typeface="Arial"/>
              </a:rPr>
              <a:t>Space,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E9E9E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116330" lvl="1" indent="-431800">
              <a:lnSpc>
                <a:spcPct val="100000"/>
              </a:lnSpc>
              <a:buClr>
                <a:srgbClr val="9E9E9E"/>
              </a:buClr>
              <a:buChar char="o"/>
              <a:tabLst>
                <a:tab pos="1116330" algn="l"/>
                <a:tab pos="1116965" algn="l"/>
              </a:tabLst>
            </a:pPr>
            <a:r>
              <a:rPr sz="1550" spc="45" dirty="0">
                <a:latin typeface="Arial"/>
                <a:cs typeface="Arial"/>
              </a:rPr>
              <a:t>the </a:t>
            </a:r>
            <a:r>
              <a:rPr sz="1550" spc="-5" dirty="0">
                <a:latin typeface="Arial"/>
                <a:cs typeface="Arial"/>
              </a:rPr>
              <a:t>Kernel</a:t>
            </a:r>
            <a:r>
              <a:rPr sz="1550" spc="-21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Space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E9E9E"/>
              </a:buClr>
              <a:buFont typeface="Arial"/>
              <a:buChar char="o"/>
            </a:pPr>
            <a:endParaRPr sz="1700" dirty="0">
              <a:latin typeface="Times New Roman"/>
              <a:cs typeface="Times New Roman"/>
            </a:endParaRPr>
          </a:p>
          <a:p>
            <a:pPr marL="474980" indent="-461645">
              <a:lnSpc>
                <a:spcPct val="100000"/>
              </a:lnSpc>
              <a:buFont typeface="Arial"/>
              <a:buChar char="•"/>
              <a:tabLst>
                <a:tab pos="474980" algn="l"/>
                <a:tab pos="475615" algn="l"/>
              </a:tabLst>
            </a:pPr>
            <a:r>
              <a:rPr sz="1700" b="1" spc="35" dirty="0">
                <a:latin typeface="Arial"/>
                <a:cs typeface="Arial"/>
              </a:rPr>
              <a:t>User</a:t>
            </a:r>
            <a:r>
              <a:rPr sz="1700" b="1" spc="-65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1125220" lvl="1" indent="-440690">
              <a:lnSpc>
                <a:spcPct val="100000"/>
              </a:lnSpc>
              <a:buClr>
                <a:srgbClr val="9E9E9E"/>
              </a:buClr>
              <a:buChar char="o"/>
              <a:tabLst>
                <a:tab pos="1114425" algn="l"/>
                <a:tab pos="1115060" algn="l"/>
              </a:tabLst>
            </a:pPr>
            <a:r>
              <a:rPr sz="1550" spc="50" dirty="0">
                <a:latin typeface="Arial"/>
                <a:cs typeface="Arial"/>
              </a:rPr>
              <a:t>This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where</a:t>
            </a:r>
            <a:r>
              <a:rPr sz="1550" spc="-165" dirty="0">
                <a:latin typeface="Arial"/>
                <a:cs typeface="Arial"/>
              </a:rPr>
              <a:t> </a:t>
            </a:r>
            <a:r>
              <a:rPr sz="1550" spc="85" dirty="0">
                <a:latin typeface="Arial"/>
                <a:cs typeface="Arial"/>
              </a:rPr>
              <a:t>the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applications</a:t>
            </a:r>
            <a:r>
              <a:rPr sz="1550" spc="15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are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used.</a:t>
            </a:r>
            <a:endParaRPr sz="1550" dirty="0">
              <a:latin typeface="Arial"/>
              <a:cs typeface="Arial"/>
            </a:endParaRPr>
          </a:p>
          <a:p>
            <a:pPr marL="1125220" marR="5080" lvl="1" indent="-440690">
              <a:lnSpc>
                <a:spcPct val="112799"/>
              </a:lnSpc>
              <a:spcBef>
                <a:spcPts val="1495"/>
              </a:spcBef>
              <a:buClr>
                <a:srgbClr val="9E9E9E"/>
              </a:buClr>
              <a:buChar char="o"/>
              <a:tabLst>
                <a:tab pos="1114425" algn="l"/>
                <a:tab pos="1115060" algn="l"/>
              </a:tabLst>
            </a:pPr>
            <a:r>
              <a:rPr sz="1550" spc="75" dirty="0">
                <a:latin typeface="Arial"/>
                <a:cs typeface="Arial"/>
              </a:rPr>
              <a:t>The</a:t>
            </a:r>
            <a:r>
              <a:rPr sz="1550" spc="-16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GNU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C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library,</a:t>
            </a:r>
            <a:r>
              <a:rPr sz="1550" spc="-229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User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space,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21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the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interface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that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connects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to</a:t>
            </a:r>
            <a:r>
              <a:rPr sz="1550" spc="8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the</a:t>
            </a:r>
            <a:r>
              <a:rPr sz="1550" spc="114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kernel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transitions  </a:t>
            </a:r>
            <a:r>
              <a:rPr sz="1550" spc="30" dirty="0">
                <a:latin typeface="Arial"/>
                <a:cs typeface="Arial"/>
              </a:rPr>
              <a:t>between </a:t>
            </a:r>
            <a:r>
              <a:rPr sz="1550" spc="-5" dirty="0">
                <a:latin typeface="Arial"/>
                <a:cs typeface="Arial"/>
              </a:rPr>
              <a:t>User </a:t>
            </a:r>
            <a:r>
              <a:rPr sz="1550" spc="25" dirty="0">
                <a:latin typeface="Arial"/>
                <a:cs typeface="Arial"/>
              </a:rPr>
              <a:t>and </a:t>
            </a:r>
            <a:r>
              <a:rPr sz="1550" spc="-10" dirty="0">
                <a:latin typeface="Arial"/>
                <a:cs typeface="Arial"/>
              </a:rPr>
              <a:t>Kernel</a:t>
            </a:r>
            <a:r>
              <a:rPr sz="1550" spc="-254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space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E9E9E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114425" lvl="1" indent="-429895">
              <a:lnSpc>
                <a:spcPct val="100000"/>
              </a:lnSpc>
              <a:buClr>
                <a:srgbClr val="9E9E9E"/>
              </a:buClr>
              <a:buChar char="o"/>
              <a:tabLst>
                <a:tab pos="1114425" algn="l"/>
                <a:tab pos="1115060" algn="l"/>
              </a:tabLst>
            </a:pPr>
            <a:r>
              <a:rPr sz="1550" spc="50" dirty="0">
                <a:latin typeface="Arial"/>
                <a:cs typeface="Arial"/>
              </a:rPr>
              <a:t>This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uses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all</a:t>
            </a:r>
            <a:r>
              <a:rPr sz="1550" spc="-18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the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available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memory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E9E9E"/>
              </a:buClr>
              <a:buFont typeface="Arial"/>
              <a:buChar char="o"/>
            </a:pPr>
            <a:endParaRPr sz="1700" dirty="0">
              <a:latin typeface="Times New Roman"/>
              <a:cs typeface="Times New Roman"/>
            </a:endParaRPr>
          </a:p>
          <a:p>
            <a:pPr marL="474980" indent="-461645">
              <a:lnSpc>
                <a:spcPct val="100000"/>
              </a:lnSpc>
              <a:buFont typeface="Arial"/>
              <a:buChar char="•"/>
              <a:tabLst>
                <a:tab pos="474980" algn="l"/>
                <a:tab pos="475615" algn="l"/>
              </a:tabLst>
            </a:pPr>
            <a:r>
              <a:rPr sz="1700" b="1" spc="20" dirty="0">
                <a:latin typeface="Arial"/>
                <a:cs typeface="Arial"/>
              </a:rPr>
              <a:t>Kernel</a:t>
            </a:r>
            <a:r>
              <a:rPr sz="1700" b="1" spc="-70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1129030" lvl="1" indent="-444500">
              <a:lnSpc>
                <a:spcPct val="100000"/>
              </a:lnSpc>
              <a:spcBef>
                <a:spcPts val="1700"/>
              </a:spcBef>
              <a:buClr>
                <a:srgbClr val="9E9E9E"/>
              </a:buClr>
              <a:buChar char="o"/>
              <a:tabLst>
                <a:tab pos="1129030" algn="l"/>
                <a:tab pos="1129665" algn="l"/>
              </a:tabLst>
            </a:pPr>
            <a:r>
              <a:rPr sz="1550" spc="35" dirty="0">
                <a:latin typeface="Arial"/>
                <a:cs typeface="Arial"/>
              </a:rPr>
              <a:t>All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Kernel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services</a:t>
            </a:r>
            <a:r>
              <a:rPr sz="1550" spc="5" dirty="0">
                <a:latin typeface="Arial"/>
                <a:cs typeface="Arial"/>
              </a:rPr>
              <a:t> are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processed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here.</a:t>
            </a:r>
            <a:r>
              <a:rPr sz="1550" spc="-18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The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Kernel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space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further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divided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into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85" dirty="0">
                <a:latin typeface="Arial"/>
                <a:cs typeface="Arial"/>
              </a:rPr>
              <a:t>3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F2977857-1698-4844-95CB-AB2BAE66498B}"/>
              </a:ext>
            </a:extLst>
          </p:cNvPr>
          <p:cNvSpPr/>
          <p:nvPr/>
        </p:nvSpPr>
        <p:spPr>
          <a:xfrm>
            <a:off x="8219508" y="4357383"/>
            <a:ext cx="2642201" cy="21650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F00A063-FFA4-4F4E-926C-3C1639747C7C}"/>
              </a:ext>
            </a:extLst>
          </p:cNvPr>
          <p:cNvSpPr/>
          <p:nvPr/>
        </p:nvSpPr>
        <p:spPr>
          <a:xfrm>
            <a:off x="8282509" y="5369303"/>
            <a:ext cx="2493441" cy="1104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9C38E6A-69C5-4B13-BB89-1D7424E086B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>
            <a:off x="9533613" y="4776719"/>
            <a:ext cx="9343" cy="140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11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327868" y="7095703"/>
            <a:ext cx="455676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-15" dirty="0">
                <a:latin typeface="Arial"/>
                <a:cs typeface="Arial"/>
              </a:rPr>
              <a:t>Easy </a:t>
            </a:r>
            <a:r>
              <a:rPr sz="1350" spc="35" dirty="0">
                <a:latin typeface="Arial"/>
                <a:cs typeface="Arial"/>
              </a:rPr>
              <a:t>Linux </a:t>
            </a:r>
            <a:r>
              <a:rPr sz="1350" spc="5" dirty="0">
                <a:latin typeface="Arial"/>
                <a:cs typeface="Arial"/>
              </a:rPr>
              <a:t>For </a:t>
            </a:r>
            <a:r>
              <a:rPr sz="1350" spc="40" dirty="0">
                <a:latin typeface="Arial"/>
                <a:cs typeface="Arial"/>
              </a:rPr>
              <a:t>Beginners </a:t>
            </a:r>
            <a:r>
              <a:rPr sz="1350" spc="55" dirty="0">
                <a:latin typeface="Arial"/>
                <a:cs typeface="Arial"/>
              </a:rPr>
              <a:t>book </a:t>
            </a:r>
            <a:r>
              <a:rPr sz="1500" spc="-15" dirty="0">
                <a:latin typeface="Times New Roman"/>
                <a:cs typeface="Times New Roman"/>
              </a:rPr>
              <a:t>by </a:t>
            </a:r>
            <a:r>
              <a:rPr sz="1350" dirty="0">
                <a:latin typeface="Arial"/>
                <a:cs typeface="Arial"/>
              </a:rPr>
              <a:t>Felix</a:t>
            </a:r>
            <a:r>
              <a:rPr sz="1350" spc="-145" dirty="0">
                <a:latin typeface="Arial"/>
                <a:cs typeface="Arial"/>
              </a:rPr>
              <a:t> </a:t>
            </a:r>
            <a:r>
              <a:rPr sz="1350" spc="45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0675" y="1007945"/>
            <a:ext cx="6876415" cy="148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</a:t>
            </a:r>
            <a:r>
              <a:rPr sz="3600" b="1" spc="290" dirty="0">
                <a:latin typeface="Arial"/>
                <a:cs typeface="Arial"/>
              </a:rPr>
              <a:t> </a:t>
            </a:r>
            <a:r>
              <a:rPr sz="3600" b="1" spc="65" dirty="0">
                <a:latin typeface="Arial"/>
                <a:cs typeface="Arial"/>
              </a:rPr>
              <a:t>ARCHITECTURE</a:t>
            </a:r>
            <a:endParaRPr sz="3600" dirty="0">
              <a:latin typeface="Arial"/>
              <a:cs typeface="Arial"/>
            </a:endParaRPr>
          </a:p>
          <a:p>
            <a:pPr marL="668020" indent="-460375">
              <a:lnSpc>
                <a:spcPct val="100000"/>
              </a:lnSpc>
              <a:spcBef>
                <a:spcPts val="1625"/>
              </a:spcBef>
              <a:buFont typeface="Arial"/>
              <a:buChar char="•"/>
              <a:tabLst>
                <a:tab pos="668020" algn="l"/>
                <a:tab pos="668655" algn="l"/>
              </a:tabLst>
            </a:pPr>
            <a:r>
              <a:rPr sz="1700" b="1" spc="35" dirty="0">
                <a:latin typeface="Arial"/>
                <a:cs typeface="Arial"/>
              </a:rPr>
              <a:t>System </a:t>
            </a:r>
            <a:r>
              <a:rPr sz="1700" b="1" spc="20" dirty="0">
                <a:latin typeface="Arial"/>
                <a:cs typeface="Arial"/>
              </a:rPr>
              <a:t>Call</a:t>
            </a:r>
            <a:r>
              <a:rPr sz="1700" b="1" spc="-75" dirty="0">
                <a:latin typeface="Arial"/>
                <a:cs typeface="Arial"/>
              </a:rPr>
              <a:t> </a:t>
            </a:r>
            <a:r>
              <a:rPr sz="1700" b="1" spc="50" dirty="0">
                <a:latin typeface="Arial"/>
                <a:cs typeface="Arial"/>
              </a:rPr>
              <a:t>Interface</a:t>
            </a:r>
            <a:endParaRPr sz="1700" dirty="0">
              <a:latin typeface="Arial"/>
              <a:cs typeface="Arial"/>
            </a:endParaRPr>
          </a:p>
          <a:p>
            <a:pPr marL="878840">
              <a:lnSpc>
                <a:spcPct val="100000"/>
              </a:lnSpc>
              <a:spcBef>
                <a:spcPts val="1555"/>
              </a:spcBef>
              <a:tabLst>
                <a:tab pos="1323340" algn="l"/>
              </a:tabLst>
            </a:pPr>
            <a:r>
              <a:rPr sz="1550" spc="60" dirty="0">
                <a:latin typeface="Arial"/>
                <a:cs typeface="Arial"/>
              </a:rPr>
              <a:t>o	</a:t>
            </a:r>
            <a:r>
              <a:rPr sz="1700" spc="30" dirty="0">
                <a:latin typeface="Arial"/>
                <a:cs typeface="Arial"/>
              </a:rPr>
              <a:t>A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User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process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can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access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Kernel</a:t>
            </a:r>
            <a:r>
              <a:rPr sz="1550" spc="-18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space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through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a</a:t>
            </a:r>
            <a:r>
              <a:rPr sz="1550" spc="-19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Call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4438" y="2674664"/>
            <a:ext cx="9543415" cy="179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6965" marR="5080" indent="-431800">
              <a:lnSpc>
                <a:spcPct val="112799"/>
              </a:lnSpc>
              <a:tabLst>
                <a:tab pos="1127125" algn="l"/>
              </a:tabLst>
            </a:pPr>
            <a:r>
              <a:rPr sz="1550" spc="60" dirty="0">
                <a:latin typeface="Arial"/>
                <a:cs typeface="Arial"/>
              </a:rPr>
              <a:t>o		</a:t>
            </a:r>
            <a:r>
              <a:rPr sz="1550" spc="90" dirty="0">
                <a:latin typeface="Arial"/>
                <a:cs typeface="Arial"/>
              </a:rPr>
              <a:t>When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Call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performed,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arguments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are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passed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from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User</a:t>
            </a:r>
            <a:r>
              <a:rPr sz="1550" spc="-14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to</a:t>
            </a:r>
            <a:r>
              <a:rPr sz="1550" spc="11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Kernel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space.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This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the 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layer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that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implements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basic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functions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73709" indent="-461009">
              <a:lnSpc>
                <a:spcPct val="100000"/>
              </a:lnSpc>
              <a:buFont typeface="Arial"/>
              <a:buChar char="•"/>
              <a:tabLst>
                <a:tab pos="473709" algn="l"/>
                <a:tab pos="474345" algn="l"/>
              </a:tabLst>
            </a:pPr>
            <a:r>
              <a:rPr sz="1900" b="1" spc="-80" dirty="0">
                <a:latin typeface="Arial"/>
                <a:cs typeface="Arial"/>
              </a:rPr>
              <a:t>Kernel</a:t>
            </a:r>
            <a:r>
              <a:rPr sz="1900" b="1" spc="-165" dirty="0">
                <a:latin typeface="Arial"/>
                <a:cs typeface="Arial"/>
              </a:rPr>
              <a:t> </a:t>
            </a:r>
            <a:r>
              <a:rPr sz="1900" b="1" spc="-85" dirty="0">
                <a:latin typeface="Arial"/>
                <a:cs typeface="Arial"/>
              </a:rPr>
              <a:t>Code</a:t>
            </a:r>
            <a:endParaRPr sz="1900" dirty="0">
              <a:latin typeface="Arial"/>
              <a:cs typeface="Arial"/>
            </a:endParaRPr>
          </a:p>
          <a:p>
            <a:pPr marL="1123315" marR="589280" indent="-438784">
              <a:lnSpc>
                <a:spcPct val="116799"/>
              </a:lnSpc>
              <a:spcBef>
                <a:spcPts val="1350"/>
              </a:spcBef>
              <a:tabLst>
                <a:tab pos="1115060" algn="l"/>
              </a:tabLst>
            </a:pPr>
            <a:r>
              <a:rPr sz="1550" spc="60" dirty="0">
                <a:latin typeface="Arial"/>
                <a:cs typeface="Arial"/>
              </a:rPr>
              <a:t>o	This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the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architecture-independent</a:t>
            </a:r>
            <a:r>
              <a:rPr sz="1550" spc="20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code,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can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be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seen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all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architecturesthat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Linux </a:t>
            </a:r>
            <a:r>
              <a:rPr sz="1550" spc="30" dirty="0">
                <a:latin typeface="Arial"/>
                <a:cs typeface="Arial"/>
              </a:rPr>
              <a:t> supports.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5784" y="4702805"/>
            <a:ext cx="451104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695" indent="-467995">
              <a:lnSpc>
                <a:spcPct val="100000"/>
              </a:lnSpc>
              <a:buFont typeface="Arial"/>
              <a:buChar char="•"/>
              <a:tabLst>
                <a:tab pos="480695" algn="l"/>
                <a:tab pos="481330" algn="l"/>
              </a:tabLst>
            </a:pPr>
            <a:r>
              <a:rPr sz="1700" b="1" spc="65" dirty="0">
                <a:latin typeface="Arial"/>
                <a:cs typeface="Arial"/>
              </a:rPr>
              <a:t>Architecture-Dependent </a:t>
            </a:r>
            <a:r>
              <a:rPr sz="1700" b="1" spc="30" dirty="0">
                <a:latin typeface="Arial"/>
                <a:cs typeface="Arial"/>
              </a:rPr>
              <a:t>Kernel</a:t>
            </a:r>
            <a:r>
              <a:rPr sz="1700" b="1" spc="-254" dirty="0">
                <a:latin typeface="Arial"/>
                <a:cs typeface="Arial"/>
              </a:rPr>
              <a:t> </a:t>
            </a:r>
            <a:r>
              <a:rPr sz="1700" b="1" spc="60" dirty="0">
                <a:latin typeface="Arial"/>
                <a:cs typeface="Arial"/>
              </a:rPr>
              <a:t>Code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7084" y="5169009"/>
            <a:ext cx="430911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2595" algn="l"/>
              </a:tabLst>
            </a:pPr>
            <a:r>
              <a:rPr sz="1550" spc="60" dirty="0">
                <a:latin typeface="Arial"/>
                <a:cs typeface="Arial"/>
              </a:rPr>
              <a:t>o	This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the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layer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for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platform-specific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codes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C3A5C6-82DA-40EF-8DA6-B3C6C1492016}"/>
              </a:ext>
            </a:extLst>
          </p:cNvPr>
          <p:cNvSpPr/>
          <p:nvPr/>
        </p:nvSpPr>
        <p:spPr>
          <a:xfrm>
            <a:off x="8405571" y="4469174"/>
            <a:ext cx="2256083" cy="3075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C13066-FC84-41D8-A532-D0EF2507D43C}"/>
              </a:ext>
            </a:extLst>
          </p:cNvPr>
          <p:cNvSpPr/>
          <p:nvPr/>
        </p:nvSpPr>
        <p:spPr>
          <a:xfrm>
            <a:off x="8947150" y="4899721"/>
            <a:ext cx="1714504" cy="2362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GNU C Library (gllbc)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FE43CD-B43C-42CC-91F4-E9402477B7FF}"/>
              </a:ext>
            </a:extLst>
          </p:cNvPr>
          <p:cNvSpPr/>
          <p:nvPr/>
        </p:nvSpPr>
        <p:spPr>
          <a:xfrm>
            <a:off x="8439913" y="5425215"/>
            <a:ext cx="2220227" cy="1811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Call Interface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C0B480-E778-4851-8523-9B8F86FBBA09}"/>
              </a:ext>
            </a:extLst>
          </p:cNvPr>
          <p:cNvSpPr/>
          <p:nvPr/>
        </p:nvSpPr>
        <p:spPr>
          <a:xfrm>
            <a:off x="8428258" y="5706876"/>
            <a:ext cx="2220227" cy="3532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43DC8D-CF93-4D3D-A0DE-BC7E2400C013}"/>
              </a:ext>
            </a:extLst>
          </p:cNvPr>
          <p:cNvSpPr/>
          <p:nvPr/>
        </p:nvSpPr>
        <p:spPr>
          <a:xfrm>
            <a:off x="8432842" y="6181795"/>
            <a:ext cx="2220227" cy="227364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Architecture Dependent Kernel Code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408DA8A4-FB2B-42F9-B2B4-8345ADE1A43F}"/>
              </a:ext>
            </a:extLst>
          </p:cNvPr>
          <p:cNvSpPr/>
          <p:nvPr/>
        </p:nvSpPr>
        <p:spPr>
          <a:xfrm>
            <a:off x="7762747" y="4469175"/>
            <a:ext cx="199466" cy="19717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33CC9B11-0E53-4B7E-BA4A-F7DE299FCFEF}"/>
              </a:ext>
            </a:extLst>
          </p:cNvPr>
          <p:cNvSpPr/>
          <p:nvPr/>
        </p:nvSpPr>
        <p:spPr>
          <a:xfrm>
            <a:off x="11121491" y="4480071"/>
            <a:ext cx="184001" cy="6667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405D0B5C-F1C6-49D5-BC84-44DE4C625754}"/>
              </a:ext>
            </a:extLst>
          </p:cNvPr>
          <p:cNvSpPr/>
          <p:nvPr/>
        </p:nvSpPr>
        <p:spPr>
          <a:xfrm>
            <a:off x="11110938" y="5369303"/>
            <a:ext cx="150929" cy="10716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8D6A8F33-14A4-42C4-AFF9-78C036ECB034}"/>
              </a:ext>
            </a:extLst>
          </p:cNvPr>
          <p:cNvSpPr txBox="1"/>
          <p:nvPr/>
        </p:nvSpPr>
        <p:spPr>
          <a:xfrm>
            <a:off x="7271884" y="5393856"/>
            <a:ext cx="3962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070"/>
              </a:lnSpc>
            </a:pPr>
            <a:r>
              <a:rPr sz="950" b="1" i="1" spc="195" dirty="0">
                <a:latin typeface="Arial"/>
                <a:cs typeface="Arial"/>
              </a:rPr>
              <a:t>G</a:t>
            </a:r>
            <a:r>
              <a:rPr sz="950" b="1" i="1" spc="65" dirty="0">
                <a:latin typeface="Arial"/>
                <a:cs typeface="Arial"/>
              </a:rPr>
              <a:t>N</a:t>
            </a:r>
            <a:r>
              <a:rPr sz="950" b="1" i="1" spc="204" dirty="0">
                <a:latin typeface="Arial"/>
                <a:cs typeface="Arial"/>
              </a:rPr>
              <a:t>U</a:t>
            </a:r>
            <a:r>
              <a:rPr sz="950" b="1" i="1" spc="25" dirty="0">
                <a:latin typeface="Arial"/>
                <a:cs typeface="Arial"/>
              </a:rPr>
              <a:t>/</a:t>
            </a:r>
            <a:r>
              <a:rPr lang="en-US" sz="950" b="1" i="1" spc="25" dirty="0">
                <a:latin typeface="Arial"/>
                <a:cs typeface="Arial"/>
              </a:rPr>
              <a:t> Linux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88" name="object 24">
            <a:extLst>
              <a:ext uri="{FF2B5EF4-FFF2-40B4-BE49-F238E27FC236}">
                <a16:creationId xmlns:a16="http://schemas.microsoft.com/office/drawing/2014/main" id="{4C58DE91-FC3F-4886-9846-886A07C0DCAC}"/>
              </a:ext>
            </a:extLst>
          </p:cNvPr>
          <p:cNvSpPr txBox="1"/>
          <p:nvPr/>
        </p:nvSpPr>
        <p:spPr>
          <a:xfrm>
            <a:off x="8926481" y="6516200"/>
            <a:ext cx="1244173" cy="126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070"/>
              </a:lnSpc>
            </a:pPr>
            <a:r>
              <a:rPr lang="en-US" sz="700" b="1" i="1" spc="195" dirty="0">
                <a:latin typeface="Arial"/>
                <a:cs typeface="Arial"/>
              </a:rPr>
              <a:t>Hardware Platform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90" name="object 24">
            <a:extLst>
              <a:ext uri="{FF2B5EF4-FFF2-40B4-BE49-F238E27FC236}">
                <a16:creationId xmlns:a16="http://schemas.microsoft.com/office/drawing/2014/main" id="{6A8229E9-B446-45A4-BF40-BB7BE8F9A2E9}"/>
              </a:ext>
            </a:extLst>
          </p:cNvPr>
          <p:cNvSpPr txBox="1"/>
          <p:nvPr/>
        </p:nvSpPr>
        <p:spPr>
          <a:xfrm>
            <a:off x="11389932" y="4649357"/>
            <a:ext cx="445771" cy="26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070"/>
              </a:lnSpc>
            </a:pPr>
            <a:r>
              <a:rPr lang="en-US" sz="700" b="1" i="1" spc="195" dirty="0">
                <a:latin typeface="Arial"/>
                <a:cs typeface="Arial"/>
              </a:rPr>
              <a:t>User </a:t>
            </a:r>
          </a:p>
          <a:p>
            <a:pPr marL="13335">
              <a:lnSpc>
                <a:spcPts val="1070"/>
              </a:lnSpc>
            </a:pPr>
            <a:r>
              <a:rPr lang="en-US" sz="700" b="1" i="1" spc="195" dirty="0">
                <a:latin typeface="Arial"/>
                <a:cs typeface="Arial"/>
              </a:rPr>
              <a:t>Space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91" name="object 24">
            <a:extLst>
              <a:ext uri="{FF2B5EF4-FFF2-40B4-BE49-F238E27FC236}">
                <a16:creationId xmlns:a16="http://schemas.microsoft.com/office/drawing/2014/main" id="{2C365DFE-B960-45DD-960F-45695AB0E442}"/>
              </a:ext>
            </a:extLst>
          </p:cNvPr>
          <p:cNvSpPr txBox="1"/>
          <p:nvPr/>
        </p:nvSpPr>
        <p:spPr>
          <a:xfrm>
            <a:off x="11434073" y="5778115"/>
            <a:ext cx="469022" cy="26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1070"/>
              </a:lnSpc>
            </a:pPr>
            <a:r>
              <a:rPr lang="en-US" sz="700" b="1" i="1" spc="195" dirty="0">
                <a:latin typeface="Arial"/>
                <a:cs typeface="Arial"/>
              </a:rPr>
              <a:t>Kernel</a:t>
            </a:r>
          </a:p>
          <a:p>
            <a:pPr marL="13335">
              <a:lnSpc>
                <a:spcPts val="1070"/>
              </a:lnSpc>
            </a:pPr>
            <a:r>
              <a:rPr lang="en-US" sz="700" b="1" i="1" spc="195" dirty="0">
                <a:latin typeface="Arial"/>
                <a:cs typeface="Arial"/>
              </a:rPr>
              <a:t>Space</a:t>
            </a:r>
            <a:endParaRPr sz="700" dirty="0">
              <a:latin typeface="Times New Roman"/>
              <a:cs typeface="Times New Roman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70F9C6-551C-4255-B082-553C2FB6EECF}"/>
              </a:ext>
            </a:extLst>
          </p:cNvPr>
          <p:cNvCxnSpPr>
            <a:cxnSpLocks/>
          </p:cNvCxnSpPr>
          <p:nvPr/>
        </p:nvCxnSpPr>
        <p:spPr>
          <a:xfrm>
            <a:off x="8032750" y="5260975"/>
            <a:ext cx="3129703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868" y="7095703"/>
            <a:ext cx="453707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500" spc="-15" dirty="0">
                <a:latin typeface="Times New Roman"/>
                <a:cs typeface="Times New Roman"/>
              </a:rPr>
              <a:t>by </a:t>
            </a:r>
            <a:r>
              <a:rPr sz="1350" spc="-20" dirty="0">
                <a:latin typeface="Arial"/>
                <a:cs typeface="Arial"/>
              </a:rPr>
              <a:t>Felix</a:t>
            </a:r>
            <a:r>
              <a:rPr sz="1350" spc="18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0675" y="1007945"/>
            <a:ext cx="544957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</a:t>
            </a:r>
            <a:r>
              <a:rPr sz="3600" b="1" spc="229" dirty="0">
                <a:latin typeface="Arial"/>
                <a:cs typeface="Arial"/>
              </a:rPr>
              <a:t> </a:t>
            </a:r>
            <a:r>
              <a:rPr sz="3600" b="1" spc="125" dirty="0">
                <a:latin typeface="Arial"/>
                <a:cs typeface="Arial"/>
              </a:rPr>
              <a:t>DISTRIBUTIONS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111" y="1969118"/>
            <a:ext cx="9398635" cy="419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indent="-455295">
              <a:lnSpc>
                <a:spcPct val="100000"/>
              </a:lnSpc>
              <a:buClr>
                <a:srgbClr val="525252"/>
              </a:buClr>
              <a:buChar char="•"/>
              <a:tabLst>
                <a:tab pos="473075" algn="l"/>
                <a:tab pos="473709" algn="l"/>
              </a:tabLst>
            </a:pPr>
            <a:r>
              <a:rPr sz="1800" spc="-25" dirty="0">
                <a:latin typeface="Arial"/>
                <a:cs typeface="Arial"/>
              </a:rPr>
              <a:t>Each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Linux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distribution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consists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Linux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kernel </a:t>
            </a:r>
            <a:r>
              <a:rPr sz="1800" spc="30" dirty="0">
                <a:latin typeface="Arial"/>
                <a:cs typeface="Arial"/>
              </a:rPr>
              <a:t>plus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utilities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configuration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files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252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73709" indent="-461009">
              <a:lnSpc>
                <a:spcPct val="100000"/>
              </a:lnSpc>
              <a:buClr>
                <a:srgbClr val="525252"/>
              </a:buClr>
              <a:buChar char="•"/>
              <a:tabLst>
                <a:tab pos="473709" algn="l"/>
                <a:tab pos="474345" algn="l"/>
              </a:tabLst>
            </a:pPr>
            <a:r>
              <a:rPr sz="1800" spc="55" dirty="0">
                <a:latin typeface="Arial"/>
                <a:cs typeface="Arial"/>
              </a:rPr>
              <a:t>Most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Linux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distributions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downloaded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from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their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websites</a:t>
            </a:r>
            <a:endParaRPr sz="1800" dirty="0">
              <a:latin typeface="Arial"/>
              <a:cs typeface="Arial"/>
            </a:endParaRPr>
          </a:p>
          <a:p>
            <a:pPr marL="467995" marR="5080" indent="-455295">
              <a:lnSpc>
                <a:spcPct val="121400"/>
              </a:lnSpc>
              <a:spcBef>
                <a:spcPts val="1195"/>
              </a:spcBef>
              <a:buClr>
                <a:srgbClr val="525252"/>
              </a:buClr>
              <a:buChar char="•"/>
              <a:tabLst>
                <a:tab pos="471170" algn="l"/>
                <a:tab pos="471805" algn="l"/>
              </a:tabLst>
            </a:pPr>
            <a:r>
              <a:rPr sz="1800" spc="-15" dirty="0">
                <a:latin typeface="Arial"/>
                <a:cs typeface="Arial"/>
              </a:rPr>
              <a:t>Several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of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popular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Linux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distributions,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or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flavours,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differ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from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each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other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based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on  </a:t>
            </a:r>
            <a:r>
              <a:rPr sz="1800" spc="70" dirty="0">
                <a:latin typeface="Arial"/>
                <a:cs typeface="Arial"/>
              </a:rPr>
              <a:t>the </a:t>
            </a:r>
            <a:r>
              <a:rPr sz="1800" spc="60" dirty="0">
                <a:latin typeface="Arial"/>
                <a:cs typeface="Arial"/>
              </a:rPr>
              <a:t>following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criteria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25252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1129030" lvl="1" indent="-445134">
              <a:lnSpc>
                <a:spcPct val="100000"/>
              </a:lnSpc>
              <a:buClr>
                <a:srgbClr val="9E9E9E"/>
              </a:buClr>
              <a:buSzPct val="106896"/>
              <a:buFont typeface="Times New Roman"/>
              <a:buChar char="o"/>
              <a:tabLst>
                <a:tab pos="1128395" algn="l"/>
                <a:tab pos="1129665" algn="l"/>
              </a:tabLst>
            </a:pPr>
            <a:r>
              <a:rPr sz="1450" b="1" spc="15" dirty="0">
                <a:latin typeface="Arial"/>
                <a:cs typeface="Arial"/>
              </a:rPr>
              <a:t>Availability</a:t>
            </a:r>
            <a:endParaRPr sz="14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E9E9E"/>
              </a:buClr>
              <a:buFont typeface="Times New Roman"/>
              <a:buChar char="o"/>
            </a:pPr>
            <a:endParaRPr sz="1400" dirty="0">
              <a:latin typeface="Times New Roman"/>
              <a:cs typeface="Times New Roman"/>
            </a:endParaRPr>
          </a:p>
          <a:p>
            <a:pPr marL="1768475" marR="340995" lvl="2" indent="-440690">
              <a:lnSpc>
                <a:spcPct val="112400"/>
              </a:lnSpc>
              <a:spcBef>
                <a:spcPts val="5"/>
              </a:spcBef>
              <a:buClr>
                <a:srgbClr val="525252"/>
              </a:buClr>
              <a:buChar char="•"/>
              <a:tabLst>
                <a:tab pos="1771650" algn="l"/>
                <a:tab pos="1772285" algn="l"/>
              </a:tabLst>
            </a:pPr>
            <a:r>
              <a:rPr sz="1500" spc="40" dirty="0">
                <a:latin typeface="Arial"/>
                <a:cs typeface="Arial"/>
              </a:rPr>
              <a:t>Linux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is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free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software,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but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companies</a:t>
            </a:r>
            <a:r>
              <a:rPr sz="1500" spc="5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offering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support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contract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and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proprietary  </a:t>
            </a:r>
            <a:r>
              <a:rPr sz="1500" spc="40" dirty="0">
                <a:latin typeface="Arial"/>
                <a:cs typeface="Arial"/>
              </a:rPr>
              <a:t>components </a:t>
            </a:r>
            <a:r>
              <a:rPr sz="1500" spc="50" dirty="0">
                <a:latin typeface="Arial"/>
                <a:cs typeface="Arial"/>
              </a:rPr>
              <a:t>offer </a:t>
            </a:r>
            <a:r>
              <a:rPr sz="1500" spc="30" dirty="0">
                <a:latin typeface="Arial"/>
                <a:cs typeface="Arial"/>
              </a:rPr>
              <a:t>it </a:t>
            </a:r>
            <a:r>
              <a:rPr sz="1500" spc="50" dirty="0">
                <a:latin typeface="Arial"/>
                <a:cs typeface="Arial"/>
              </a:rPr>
              <a:t>for 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-27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fee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525252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1124585" lvl="1" indent="-440690">
              <a:lnSpc>
                <a:spcPct val="100000"/>
              </a:lnSpc>
              <a:buClr>
                <a:srgbClr val="9E9E9E"/>
              </a:buClr>
              <a:buSzPct val="106896"/>
              <a:buFont typeface="Times New Roman"/>
              <a:buChar char="o"/>
              <a:tabLst>
                <a:tab pos="1124585" algn="l"/>
                <a:tab pos="1125220" algn="l"/>
              </a:tabLst>
            </a:pPr>
            <a:r>
              <a:rPr sz="1450" b="1" spc="20" dirty="0">
                <a:latin typeface="Arial"/>
                <a:cs typeface="Arial"/>
              </a:rPr>
              <a:t>Package</a:t>
            </a:r>
            <a:r>
              <a:rPr sz="1450" b="1" spc="-80" dirty="0">
                <a:latin typeface="Arial"/>
                <a:cs typeface="Arial"/>
              </a:rPr>
              <a:t> </a:t>
            </a:r>
            <a:r>
              <a:rPr sz="1450" b="1" spc="45" dirty="0">
                <a:latin typeface="Arial"/>
                <a:cs typeface="Arial"/>
              </a:rPr>
              <a:t>Format</a:t>
            </a:r>
            <a:endParaRPr sz="14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E9E9E"/>
              </a:buClr>
              <a:buFont typeface="Times New Roman"/>
              <a:buChar char="o"/>
            </a:pPr>
            <a:endParaRPr sz="1600" dirty="0">
              <a:latin typeface="Times New Roman"/>
              <a:cs typeface="Times New Roman"/>
            </a:endParaRPr>
          </a:p>
          <a:p>
            <a:pPr marL="1771650" lvl="2" indent="-443865">
              <a:lnSpc>
                <a:spcPct val="100000"/>
              </a:lnSpc>
              <a:buClr>
                <a:srgbClr val="525252"/>
              </a:buClr>
              <a:buChar char="•"/>
              <a:tabLst>
                <a:tab pos="1771650" algn="l"/>
                <a:tab pos="1772285" algn="l"/>
              </a:tabLst>
            </a:pPr>
            <a:r>
              <a:rPr sz="1500" spc="40" dirty="0">
                <a:latin typeface="Arial"/>
                <a:cs typeface="Arial"/>
              </a:rPr>
              <a:t>Linux </a:t>
            </a:r>
            <a:r>
              <a:rPr sz="1500" spc="50" dirty="0">
                <a:latin typeface="Arial"/>
                <a:cs typeface="Arial"/>
              </a:rPr>
              <a:t>distributions </a:t>
            </a:r>
            <a:r>
              <a:rPr sz="1500" spc="35" dirty="0">
                <a:latin typeface="Arial"/>
                <a:cs typeface="Arial"/>
              </a:rPr>
              <a:t>come</a:t>
            </a:r>
            <a:r>
              <a:rPr sz="1500" spc="-29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in packages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525252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1771014" lvl="2" indent="-443230">
              <a:lnSpc>
                <a:spcPct val="100000"/>
              </a:lnSpc>
              <a:buClr>
                <a:srgbClr val="525252"/>
              </a:buClr>
              <a:buChar char="•"/>
              <a:tabLst>
                <a:tab pos="1771014" algn="l"/>
                <a:tab pos="1771650" algn="l"/>
              </a:tabLst>
            </a:pPr>
            <a:r>
              <a:rPr sz="1500" spc="5" dirty="0">
                <a:latin typeface="Arial"/>
                <a:cs typeface="Arial"/>
              </a:rPr>
              <a:t>Packages</a:t>
            </a:r>
            <a:r>
              <a:rPr sz="1500" spc="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are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files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grouped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into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one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single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file.</a:t>
            </a:r>
            <a:r>
              <a:rPr sz="1500" spc="-15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RPM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is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the</a:t>
            </a:r>
            <a:r>
              <a:rPr sz="1500" spc="9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most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commonly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used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143000"/>
            <a:ext cx="70485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7845" y="421357"/>
            <a:ext cx="85471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5" dirty="0">
                <a:solidFill>
                  <a:schemeClr val="tx1"/>
                </a:solidFill>
              </a:rPr>
              <a:t>Lin</a:t>
            </a:r>
            <a:r>
              <a:rPr spc="-360" dirty="0">
                <a:solidFill>
                  <a:schemeClr val="tx1"/>
                </a:solidFill>
              </a:rPr>
              <a:t> </a:t>
            </a:r>
            <a:r>
              <a:rPr spc="-28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27868" y="7095703"/>
            <a:ext cx="453707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500" spc="-15" dirty="0">
                <a:latin typeface="Times New Roman"/>
                <a:cs typeface="Times New Roman"/>
              </a:rPr>
              <a:t>by </a:t>
            </a:r>
            <a:r>
              <a:rPr sz="1350" spc="-20" dirty="0">
                <a:latin typeface="Arial"/>
                <a:cs typeface="Arial"/>
              </a:rPr>
              <a:t>Felix</a:t>
            </a:r>
            <a:r>
              <a:rPr sz="1350" spc="18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0675" y="1007945"/>
            <a:ext cx="544957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</a:t>
            </a:r>
            <a:r>
              <a:rPr sz="3600" b="1" spc="229" dirty="0">
                <a:latin typeface="Arial"/>
                <a:cs typeface="Arial"/>
              </a:rPr>
              <a:t> </a:t>
            </a:r>
            <a:r>
              <a:rPr sz="3600" b="1" spc="125" dirty="0">
                <a:latin typeface="Arial"/>
                <a:cs typeface="Arial"/>
              </a:rPr>
              <a:t>DISTRIBUTIONS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6120" y="1988168"/>
            <a:ext cx="1964689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709" indent="-461009">
              <a:lnSpc>
                <a:spcPct val="100000"/>
              </a:lnSpc>
              <a:buChar char="•"/>
              <a:tabLst>
                <a:tab pos="473075" algn="l"/>
                <a:tab pos="473709" algn="l"/>
              </a:tabLst>
            </a:pPr>
            <a:r>
              <a:rPr sz="1650" spc="75" dirty="0">
                <a:latin typeface="Arial"/>
                <a:cs typeface="Arial"/>
              </a:rPr>
              <a:t>Release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80" dirty="0">
                <a:latin typeface="Arial"/>
                <a:cs typeface="Arial"/>
              </a:rPr>
              <a:t>Cycle</a:t>
            </a:r>
            <a:endParaRPr sz="165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3710"/>
              </p:ext>
            </p:extLst>
          </p:nvPr>
        </p:nvGraphicFramePr>
        <p:xfrm>
          <a:off x="2551181" y="2426048"/>
          <a:ext cx="7853447" cy="426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3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900" b="1" spc="-10" dirty="0">
                          <a:solidFill>
                            <a:srgbClr val="462303"/>
                          </a:solidFill>
                          <a:latin typeface="Times New Roman"/>
                          <a:cs typeface="Times New Roman"/>
                        </a:rPr>
                        <a:t>Distribution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93702F"/>
                      </a:solidFill>
                      <a:prstDash val="solid"/>
                    </a:lnT>
                    <a:lnB w="28557">
                      <a:solidFill>
                        <a:srgbClr val="A8832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lang="en-US" sz="1900" b="1" spc="-60" dirty="0">
                          <a:solidFill>
                            <a:srgbClr val="462303"/>
                          </a:solidFill>
                          <a:latin typeface="Times New Roman"/>
                          <a:cs typeface="Times New Roman"/>
                        </a:rPr>
                        <a:t>Availability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315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8C8367"/>
                      </a:solidFill>
                      <a:prstDash val="solid"/>
                    </a:lnR>
                    <a:lnT w="19038">
                      <a:solidFill>
                        <a:srgbClr val="93702F"/>
                      </a:solidFill>
                      <a:prstDash val="solid"/>
                    </a:lnT>
                    <a:lnB w="28557">
                      <a:solidFill>
                        <a:srgbClr val="A8832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900" b="1" spc="15" dirty="0">
                          <a:solidFill>
                            <a:srgbClr val="462303"/>
                          </a:solidFill>
                          <a:latin typeface="Times New Roman"/>
                          <a:cs typeface="Times New Roman"/>
                        </a:rPr>
                        <a:t>Packagt</a:t>
                      </a:r>
                      <a:r>
                        <a:rPr sz="1900" b="1" spc="-80" dirty="0">
                          <a:solidFill>
                            <a:srgbClr val="46230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462303"/>
                          </a:solidFill>
                          <a:latin typeface="Times New Roman"/>
                          <a:cs typeface="Times New Roman"/>
                        </a:rPr>
                        <a:t>Format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38">
                      <a:solidFill>
                        <a:srgbClr val="8C8367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19038">
                      <a:solidFill>
                        <a:srgbClr val="93702F"/>
                      </a:solidFill>
                      <a:prstDash val="solid"/>
                    </a:lnT>
                    <a:lnB w="28557">
                      <a:solidFill>
                        <a:srgbClr val="A8832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R="139700" algn="r">
                        <a:lnSpc>
                          <a:spcPct val="100000"/>
                        </a:lnSpc>
                      </a:pPr>
                      <a:r>
                        <a:rPr lang="en-US" sz="1900" b="1" spc="85" dirty="0">
                          <a:solidFill>
                            <a:srgbClr val="462303"/>
                          </a:solidFill>
                          <a:latin typeface="Times New Roman"/>
                          <a:cs typeface="Times New Roman"/>
                        </a:rPr>
                        <a:t>Release Cycle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28557">
                      <a:solidFill>
                        <a:srgbClr val="A08734"/>
                      </a:solidFill>
                      <a:prstDash val="solid"/>
                    </a:lnR>
                    <a:lnT w="19038">
                      <a:solidFill>
                        <a:srgbClr val="93702F"/>
                      </a:solidFill>
                      <a:prstDash val="solid"/>
                    </a:lnT>
                    <a:lnB w="28557">
                      <a:solidFill>
                        <a:srgbClr val="A88328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L="8255" algn="ctr">
                        <a:lnSpc>
                          <a:spcPts val="2085"/>
                        </a:lnSpc>
                      </a:pPr>
                      <a:r>
                        <a:rPr sz="1800" spc="45" dirty="0">
                          <a:solidFill>
                            <a:srgbClr val="626262"/>
                          </a:solidFill>
                          <a:latin typeface="Arial"/>
                          <a:cs typeface="Arial"/>
                        </a:rPr>
                        <a:t>Arch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28557">
                      <a:solidFill>
                        <a:srgbClr val="A88328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50" spc="50" dirty="0">
                          <a:solidFill>
                            <a:srgbClr val="626262"/>
                          </a:solidFill>
                          <a:latin typeface="Arial"/>
                          <a:cs typeface="Arial"/>
                        </a:rPr>
                        <a:t>Free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28557">
                      <a:solidFill>
                        <a:srgbClr val="A88328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0">
                        <a:lnSpc>
                          <a:spcPts val="2115"/>
                        </a:lnSpc>
                      </a:pPr>
                      <a:r>
                        <a:rPr sz="1950" spc="-55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Pacrnan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28557">
                      <a:solidFill>
                        <a:srgbClr val="A88328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ts val="2039"/>
                        </a:lnSpc>
                      </a:pPr>
                      <a:r>
                        <a:rPr sz="1950" spc="-3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Rolling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28557">
                      <a:solidFill>
                        <a:srgbClr val="A08734"/>
                      </a:solidFill>
                      <a:prstDash val="solid"/>
                    </a:lnR>
                    <a:lnT w="28557">
                      <a:solidFill>
                        <a:srgbClr val="A88328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88">
                <a:tc>
                  <a:txBody>
                    <a:bodyPr/>
                    <a:lstStyle/>
                    <a:p>
                      <a:pPr marR="3810" algn="ctr">
                        <a:lnSpc>
                          <a:spcPts val="2190"/>
                        </a:lnSpc>
                      </a:pPr>
                      <a:r>
                        <a:rPr sz="195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Cen</a:t>
                      </a:r>
                      <a:r>
                        <a:rPr sz="1950" spc="-4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95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28557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230"/>
                        </a:lnSpc>
                      </a:pPr>
                      <a:r>
                        <a:rPr sz="2150" spc="-11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Free</a:t>
                      </a:r>
                      <a:endParaRPr sz="2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28557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305"/>
                        </a:lnSpc>
                      </a:pPr>
                      <a:r>
                        <a:rPr sz="2150" spc="-17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RPM</a:t>
                      </a:r>
                      <a:endParaRPr sz="2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28557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2180"/>
                        </a:lnSpc>
                      </a:pPr>
                      <a:r>
                        <a:rPr sz="1900" spc="-50" dirty="0">
                          <a:solidFill>
                            <a:srgbClr val="626262"/>
                          </a:solidFill>
                          <a:latin typeface="Arial"/>
                          <a:cs typeface="Arial"/>
                        </a:rPr>
                        <a:t>Approx</a:t>
                      </a:r>
                      <a:r>
                        <a:rPr sz="1900" spc="-50" dirty="0">
                          <a:solidFill>
                            <a:srgbClr val="8C8C8A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-220" dirty="0">
                          <a:solidFill>
                            <a:srgbClr val="8C8C8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25" dirty="0">
                          <a:solidFill>
                            <a:srgbClr val="626262"/>
                          </a:solidFill>
                          <a:latin typeface="Arial"/>
                          <a:cs typeface="Arial"/>
                        </a:rPr>
                        <a:t>2-vr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28557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61"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800" spc="55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Debian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28557">
                      <a:solidFill>
                        <a:srgbClr val="A0A0A0"/>
                      </a:solidFill>
                      <a:prstDash val="solid"/>
                    </a:lnT>
                    <a:lnB w="19038">
                      <a:solidFill>
                        <a:srgbClr val="7C7C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2050" spc="-5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Free</a:t>
                      </a:r>
                      <a:endParaRPr sz="2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28557">
                      <a:solidFill>
                        <a:srgbClr val="A0A0A0"/>
                      </a:solidFill>
                      <a:prstDash val="solid"/>
                    </a:lnT>
                    <a:lnB w="19038">
                      <a:solidFill>
                        <a:srgbClr val="7C7C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2085"/>
                        </a:lnSpc>
                      </a:pPr>
                      <a:r>
                        <a:rPr sz="1800" spc="-7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32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ebian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28557">
                      <a:solidFill>
                        <a:srgbClr val="A0A0A0"/>
                      </a:solidFill>
                      <a:prstDash val="solid"/>
                    </a:lnT>
                    <a:lnB w="19038">
                      <a:solidFill>
                        <a:srgbClr val="7C7C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935"/>
                        </a:lnSpc>
                      </a:pPr>
                      <a:r>
                        <a:rPr sz="1800" spc="-3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-35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3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yr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28557">
                      <a:solidFill>
                        <a:srgbClr val="A0A0A0"/>
                      </a:solidFill>
                      <a:prstDash val="solid"/>
                    </a:lnT>
                    <a:lnB w="19038">
                      <a:solidFill>
                        <a:srgbClr val="7C7C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18">
                <a:tc>
                  <a:txBody>
                    <a:bodyPr/>
                    <a:lstStyle/>
                    <a:p>
                      <a:pPr marR="10795" algn="ctr">
                        <a:lnSpc>
                          <a:spcPts val="2115"/>
                        </a:lnSpc>
                      </a:pPr>
                      <a:r>
                        <a:rPr sz="1950" spc="-5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Fedora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7C7C7C"/>
                      </a:solidFill>
                      <a:prstDash val="solid"/>
                    </a:lnT>
                    <a:lnB w="19038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155"/>
                        </a:lnSpc>
                      </a:pPr>
                      <a:r>
                        <a:rPr sz="2150" spc="-415" dirty="0">
                          <a:solidFill>
                            <a:srgbClr val="626262"/>
                          </a:solidFill>
                          <a:latin typeface="Courier New"/>
                          <a:cs typeface="Courier New"/>
                        </a:rPr>
                        <a:t>Free</a:t>
                      </a:r>
                      <a:endParaRPr sz="21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7C7C7C"/>
                      </a:solidFill>
                      <a:prstDash val="solid"/>
                    </a:lnT>
                    <a:lnB w="19038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45"/>
                        </a:lnSpc>
                      </a:pPr>
                      <a:r>
                        <a:rPr sz="2100" spc="-135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RPM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19038">
                      <a:solidFill>
                        <a:srgbClr val="7C7C7C"/>
                      </a:solidFill>
                      <a:prstDash val="solid"/>
                    </a:lnT>
                    <a:lnB w="19038">
                      <a:solidFill>
                        <a:srgbClr val="8383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ts val="2039"/>
                        </a:lnSpc>
                      </a:pPr>
                      <a:r>
                        <a:rPr sz="195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Approx.</a:t>
                      </a:r>
                      <a:r>
                        <a:rPr sz="1950" spc="-6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4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6-mo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7C7C7C"/>
                      </a:solidFill>
                      <a:prstDash val="solid"/>
                    </a:lnT>
                    <a:lnB w="19038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spc="-3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Gentoo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838383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2155"/>
                        </a:lnSpc>
                      </a:pPr>
                      <a:r>
                        <a:rPr sz="2150" spc="-405" dirty="0">
                          <a:solidFill>
                            <a:srgbClr val="626262"/>
                          </a:solidFill>
                          <a:latin typeface="Courier New"/>
                          <a:cs typeface="Courier New"/>
                        </a:rPr>
                        <a:t>Free</a:t>
                      </a:r>
                      <a:endParaRPr sz="21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838383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5160">
                        <a:lnSpc>
                          <a:spcPts val="2085"/>
                        </a:lnSpc>
                      </a:pPr>
                      <a:r>
                        <a:rPr sz="1800" spc="-28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£   b</a:t>
                      </a:r>
                      <a:r>
                        <a:rPr sz="1800" spc="-30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spc="35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ild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19038">
                      <a:solidFill>
                        <a:srgbClr val="838383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ts val="2039"/>
                        </a:lnSpc>
                      </a:pPr>
                      <a:r>
                        <a:rPr sz="1950" spc="-3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Rolling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838383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17"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spc="5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Mint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9519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spc="7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Free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9519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2115"/>
                        </a:lnSpc>
                      </a:pPr>
                      <a:r>
                        <a:rPr sz="1950" spc="-15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-1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ebian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9519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ts val="2115"/>
                        </a:lnSpc>
                      </a:pPr>
                      <a:r>
                        <a:rPr sz="195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6-month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9519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75">
                <a:tc>
                  <a:txBody>
                    <a:bodyPr/>
                    <a:lstStyle/>
                    <a:p>
                      <a:pPr marR="3810" algn="ctr">
                        <a:lnSpc>
                          <a:spcPts val="2115"/>
                        </a:lnSpc>
                      </a:pPr>
                      <a:r>
                        <a:rPr sz="1950" spc="-4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openSUSE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9519">
                      <a:solidFill>
                        <a:srgbClr val="383838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2155"/>
                        </a:lnSpc>
                      </a:pPr>
                      <a:r>
                        <a:rPr sz="2150" spc="-405" dirty="0">
                          <a:solidFill>
                            <a:srgbClr val="626262"/>
                          </a:solidFill>
                          <a:latin typeface="Courier New"/>
                          <a:cs typeface="Courier New"/>
                        </a:rPr>
                        <a:t>Free</a:t>
                      </a:r>
                      <a:endParaRPr sz="21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9519">
                      <a:solidFill>
                        <a:srgbClr val="383838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2190"/>
                        </a:lnSpc>
                      </a:pPr>
                      <a:r>
                        <a:rPr sz="1950" spc="-14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RPtv1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9519">
                      <a:solidFill>
                        <a:srgbClr val="383838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>
                        <a:lnSpc>
                          <a:spcPts val="2190"/>
                        </a:lnSpc>
                      </a:pPr>
                      <a:r>
                        <a:rPr sz="195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8-month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9519">
                      <a:solidFill>
                        <a:srgbClr val="383838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903"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spc="45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Red </a:t>
                      </a:r>
                      <a:r>
                        <a:rPr sz="1800" spc="5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5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800" spc="-12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3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800" spc="35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3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erprise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2115"/>
                        </a:lnSpc>
                      </a:pPr>
                      <a:r>
                        <a:rPr sz="195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Comme</a:t>
                      </a:r>
                      <a:r>
                        <a:rPr sz="195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cial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115"/>
                        </a:lnSpc>
                      </a:pPr>
                      <a:r>
                        <a:rPr sz="1950" spc="-3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RPM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2039"/>
                        </a:lnSpc>
                      </a:pPr>
                      <a:r>
                        <a:rPr sz="1950" spc="-2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Approx</a:t>
                      </a:r>
                      <a:r>
                        <a:rPr sz="1950" spc="-25" dirty="0">
                          <a:solidFill>
                            <a:srgbClr val="8C8C8A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950" spc="-135" dirty="0">
                          <a:solidFill>
                            <a:srgbClr val="8C8C8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5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5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yr.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418">
                <a:tc>
                  <a:txBody>
                    <a:bodyPr/>
                    <a:lstStyle/>
                    <a:p>
                      <a:pPr marR="13335" algn="ctr">
                        <a:lnSpc>
                          <a:spcPts val="2115"/>
                        </a:lnSpc>
                      </a:pPr>
                      <a:r>
                        <a:rPr sz="1950" spc="-3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Sc</a:t>
                      </a:r>
                      <a:r>
                        <a:rPr sz="1950" spc="-3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50" spc="-3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entific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19038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2155"/>
                        </a:lnSpc>
                      </a:pPr>
                      <a:r>
                        <a:rPr sz="2150" spc="-405" dirty="0">
                          <a:solidFill>
                            <a:srgbClr val="626262"/>
                          </a:solidFill>
                          <a:latin typeface="Courier New"/>
                          <a:cs typeface="Courier New"/>
                        </a:rPr>
                        <a:t>Free</a:t>
                      </a:r>
                      <a:endParaRPr sz="21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19038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190"/>
                        </a:lnSpc>
                      </a:pPr>
                      <a:r>
                        <a:rPr sz="1950" spc="-3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RPM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19038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ts val="2115"/>
                        </a:lnSpc>
                      </a:pPr>
                      <a:r>
                        <a:rPr sz="1950" spc="-3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Approx</a:t>
                      </a:r>
                      <a:r>
                        <a:rPr sz="1950" spc="-35" dirty="0">
                          <a:solidFill>
                            <a:srgbClr val="8C8C8A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950" spc="-105" dirty="0">
                          <a:solidFill>
                            <a:srgbClr val="8C8C8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4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6-mo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19038">
                      <a:solidFill>
                        <a:srgbClr val="87878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174">
                <a:tc>
                  <a:txBody>
                    <a:bodyPr/>
                    <a:lstStyle/>
                    <a:p>
                      <a:pPr marR="13970" algn="ctr">
                        <a:lnSpc>
                          <a:spcPts val="2115"/>
                        </a:lnSpc>
                      </a:pPr>
                      <a:r>
                        <a:rPr sz="195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Slackware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878787"/>
                      </a:solidFill>
                      <a:prstDash val="solid"/>
                    </a:lnT>
                    <a:lnB w="28557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spc="-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Free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878787"/>
                      </a:solidFill>
                      <a:prstDash val="solid"/>
                    </a:lnT>
                    <a:lnB w="28557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ts val="2190"/>
                        </a:lnSpc>
                      </a:pPr>
                      <a:r>
                        <a:rPr sz="1950" spc="-2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Tarball</a:t>
                      </a:r>
                      <a:r>
                        <a:rPr sz="1950" spc="-20" dirty="0">
                          <a:solidFill>
                            <a:srgbClr val="79797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19038">
                      <a:solidFill>
                        <a:srgbClr val="878787"/>
                      </a:solidFill>
                      <a:prstDash val="solid"/>
                    </a:lnT>
                    <a:lnB w="28557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2115"/>
                        </a:lnSpc>
                      </a:pPr>
                      <a:r>
                        <a:rPr sz="1950" spc="-4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Irregular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878787"/>
                      </a:solidFill>
                      <a:prstDash val="solid"/>
                    </a:lnT>
                    <a:lnB w="28557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661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SUSE</a:t>
                      </a:r>
                      <a:r>
                        <a:rPr sz="1950" spc="-1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2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Enterori</a:t>
                      </a:r>
                      <a:r>
                        <a:rPr sz="1950" spc="-20" dirty="0">
                          <a:solidFill>
                            <a:srgbClr val="797979"/>
                          </a:solidFill>
                          <a:latin typeface="Times New Roman"/>
                          <a:cs typeface="Times New Roman"/>
                        </a:rPr>
                        <a:t>se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28557">
                      <a:solidFill>
                        <a:srgbClr val="A3A3A3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115"/>
                        </a:lnSpc>
                      </a:pPr>
                      <a:r>
                        <a:rPr sz="1950" spc="-2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Commerc</a:t>
                      </a:r>
                      <a:r>
                        <a:rPr sz="1950" spc="-2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ial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28557">
                      <a:solidFill>
                        <a:srgbClr val="A3A3A3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115"/>
                        </a:lnSpc>
                      </a:pPr>
                      <a:r>
                        <a:rPr sz="1950" spc="-3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RPM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28557">
                      <a:solidFill>
                        <a:srgbClr val="A3A3A3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ts val="2115"/>
                        </a:lnSpc>
                      </a:pPr>
                      <a:r>
                        <a:rPr sz="1800" spc="80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2-3</a:t>
                      </a:r>
                      <a:r>
                        <a:rPr sz="1800" spc="-155" dirty="0">
                          <a:solidFill>
                            <a:srgbClr val="504F4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3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vears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28557">
                      <a:solidFill>
                        <a:srgbClr val="A3A3A3"/>
                      </a:solidFill>
                      <a:prstDash val="solid"/>
                    </a:lnT>
                    <a:lnB w="19038">
                      <a:solidFill>
                        <a:srgbClr val="77777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174">
                <a:tc>
                  <a:txBody>
                    <a:bodyPr/>
                    <a:lstStyle/>
                    <a:p>
                      <a:pPr marL="5080" algn="ctr">
                        <a:lnSpc>
                          <a:spcPts val="2115"/>
                        </a:lnSpc>
                      </a:pPr>
                      <a:r>
                        <a:rPr sz="1950" spc="-75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Ubtmtu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777464"/>
                      </a:solidFill>
                      <a:prstDash val="solid"/>
                    </a:lnL>
                    <a:lnR w="28557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28557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2155"/>
                        </a:lnSpc>
                      </a:pPr>
                      <a:r>
                        <a:rPr sz="2150" spc="-405" dirty="0">
                          <a:solidFill>
                            <a:srgbClr val="626262"/>
                          </a:solidFill>
                          <a:latin typeface="Courier New"/>
                          <a:cs typeface="Courier New"/>
                        </a:rPr>
                        <a:t>Free</a:t>
                      </a:r>
                      <a:endParaRPr sz="21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57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28557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ts val="2115"/>
                        </a:lnSpc>
                      </a:pPr>
                      <a:r>
                        <a:rPr sz="1950" spc="-40" dirty="0">
                          <a:solidFill>
                            <a:srgbClr val="3F3F41"/>
                          </a:solidFill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95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bian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28557">
                      <a:solidFill>
                        <a:srgbClr val="A09780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28557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ts val="2115"/>
                        </a:lnSpc>
                      </a:pPr>
                      <a:r>
                        <a:rPr sz="1950" spc="-40" dirty="0">
                          <a:solidFill>
                            <a:srgbClr val="626262"/>
                          </a:solidFill>
                          <a:latin typeface="Times New Roman"/>
                          <a:cs typeface="Times New Roman"/>
                        </a:rPr>
                        <a:t>6-month</a:t>
                      </a:r>
                      <a:endParaRPr sz="19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57">
                      <a:solidFill>
                        <a:srgbClr val="A09780"/>
                      </a:solidFill>
                      <a:prstDash val="solid"/>
                    </a:lnL>
                    <a:lnR w="19038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777777"/>
                      </a:solidFill>
                      <a:prstDash val="solid"/>
                    </a:lnT>
                    <a:lnB w="28557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143000"/>
            <a:ext cx="70485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07845" y="421357"/>
            <a:ext cx="85471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5" dirty="0">
                <a:solidFill>
                  <a:schemeClr val="tx1"/>
                </a:solidFill>
              </a:rPr>
              <a:t>Lin</a:t>
            </a:r>
            <a:r>
              <a:rPr spc="-28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5468" y="1007945"/>
            <a:ext cx="628777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WHICH LINUX </a:t>
            </a:r>
            <a:r>
              <a:rPr sz="3600" b="1" spc="120" dirty="0">
                <a:latin typeface="Arial"/>
                <a:cs typeface="Arial"/>
              </a:rPr>
              <a:t>TO</a:t>
            </a:r>
            <a:r>
              <a:rPr sz="3600" b="1" spc="10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CHOOSE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5111" y="1969118"/>
            <a:ext cx="10709910" cy="5440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 indent="-459740">
              <a:lnSpc>
                <a:spcPct val="100000"/>
              </a:lnSpc>
              <a:buClr>
                <a:srgbClr val="464646"/>
              </a:buClr>
              <a:buChar char="•"/>
              <a:tabLst>
                <a:tab pos="472440" algn="l"/>
                <a:tab pos="473075" algn="l"/>
              </a:tabLst>
            </a:pPr>
            <a:r>
              <a:rPr sz="1800" spc="55" dirty="0">
                <a:latin typeface="Arial"/>
                <a:cs typeface="Arial"/>
              </a:rPr>
              <a:t>Few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thing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can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be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considered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before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choosing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any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Linux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flavour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474980" indent="-462280">
              <a:lnSpc>
                <a:spcPct val="100000"/>
              </a:lnSpc>
              <a:buFont typeface="Arial"/>
              <a:buChar char="•"/>
              <a:tabLst>
                <a:tab pos="474980" algn="l"/>
                <a:tab pos="475615" algn="l"/>
              </a:tabLst>
            </a:pPr>
            <a:r>
              <a:rPr sz="1750" b="1" spc="25" dirty="0">
                <a:latin typeface="Arial"/>
                <a:cs typeface="Arial"/>
              </a:rPr>
              <a:t>Desktop</a:t>
            </a:r>
            <a:r>
              <a:rPr sz="1750" b="1" spc="-70" dirty="0">
                <a:latin typeface="Arial"/>
                <a:cs typeface="Arial"/>
              </a:rPr>
              <a:t> </a:t>
            </a:r>
            <a:r>
              <a:rPr sz="1750" b="1" spc="15" dirty="0">
                <a:latin typeface="Arial"/>
                <a:cs typeface="Arial"/>
              </a:rPr>
              <a:t>environment</a:t>
            </a:r>
            <a:endParaRPr sz="1750" dirty="0">
              <a:latin typeface="Arial"/>
              <a:cs typeface="Arial"/>
            </a:endParaRPr>
          </a:p>
          <a:p>
            <a:pPr marL="1121410" marR="1430020" lvl="1" indent="-436880">
              <a:lnSpc>
                <a:spcPct val="112799"/>
              </a:lnSpc>
              <a:spcBef>
                <a:spcPts val="1455"/>
              </a:spcBef>
              <a:buClr>
                <a:srgbClr val="959595"/>
              </a:buClr>
              <a:buChar char="o"/>
              <a:tabLst>
                <a:tab pos="1123315" algn="l"/>
                <a:tab pos="1123950" algn="l"/>
              </a:tabLst>
            </a:pPr>
            <a:r>
              <a:rPr sz="1550" spc="55" dirty="0">
                <a:latin typeface="Arial"/>
                <a:cs typeface="Arial"/>
              </a:rPr>
              <a:t>Do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your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research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70" dirty="0">
                <a:latin typeface="Arial"/>
                <a:cs typeface="Arial"/>
              </a:rPr>
              <a:t>find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out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if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particular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distribution</a:t>
            </a:r>
            <a:r>
              <a:rPr sz="1550" spc="160" dirty="0">
                <a:latin typeface="Arial"/>
                <a:cs typeface="Arial"/>
              </a:rPr>
              <a:t> </a:t>
            </a:r>
            <a:r>
              <a:rPr sz="1550" spc="80" dirty="0">
                <a:latin typeface="Arial"/>
                <a:cs typeface="Arial"/>
              </a:rPr>
              <a:t>that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you're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eyeing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has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basic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look  </a:t>
            </a:r>
            <a:r>
              <a:rPr sz="1550" spc="60" dirty="0">
                <a:latin typeface="Arial"/>
                <a:cs typeface="Arial"/>
              </a:rPr>
              <a:t>and </a:t>
            </a:r>
            <a:r>
              <a:rPr sz="1550" spc="5" dirty="0">
                <a:latin typeface="Arial"/>
                <a:cs typeface="Arial"/>
              </a:rPr>
              <a:t>feel </a:t>
            </a:r>
            <a:r>
              <a:rPr sz="1550" spc="60" dirty="0">
                <a:latin typeface="Arial"/>
                <a:cs typeface="Arial"/>
              </a:rPr>
              <a:t>that </a:t>
            </a:r>
            <a:r>
              <a:rPr sz="1550" spc="45" dirty="0">
                <a:latin typeface="Arial"/>
                <a:cs typeface="Arial"/>
              </a:rPr>
              <a:t>you</a:t>
            </a:r>
            <a:r>
              <a:rPr sz="1550" spc="-2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like, </a:t>
            </a:r>
            <a:r>
              <a:rPr sz="1550" spc="20" dirty="0">
                <a:latin typeface="Arial"/>
                <a:cs typeface="Arial"/>
              </a:rPr>
              <a:t>pleasecheck </a:t>
            </a:r>
            <a:r>
              <a:rPr sz="1550" spc="-20" dirty="0">
                <a:latin typeface="Arial"/>
                <a:cs typeface="Arial"/>
              </a:rPr>
              <a:t>how </a:t>
            </a:r>
            <a:r>
              <a:rPr sz="1550" spc="35" dirty="0">
                <a:latin typeface="Arial"/>
                <a:cs typeface="Arial"/>
              </a:rPr>
              <a:t>customizableit </a:t>
            </a:r>
            <a:r>
              <a:rPr sz="1550" spc="40" dirty="0">
                <a:latin typeface="Arial"/>
                <a:cs typeface="Arial"/>
              </a:rPr>
              <a:t>is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59595"/>
              </a:buClr>
              <a:buFont typeface="Arial"/>
              <a:buChar char="o"/>
            </a:pPr>
            <a:endParaRPr sz="1700" dirty="0">
              <a:latin typeface="Times New Roman"/>
              <a:cs typeface="Times New Roman"/>
            </a:endParaRPr>
          </a:p>
          <a:p>
            <a:pPr marL="474980" indent="-462280">
              <a:lnSpc>
                <a:spcPct val="100000"/>
              </a:lnSpc>
              <a:buFont typeface="Arial"/>
              <a:buChar char="•"/>
              <a:tabLst>
                <a:tab pos="474980" algn="l"/>
                <a:tab pos="475615" algn="l"/>
              </a:tabLst>
            </a:pPr>
            <a:r>
              <a:rPr sz="1750" b="1" spc="55" dirty="0">
                <a:latin typeface="Arial"/>
                <a:cs typeface="Arial"/>
              </a:rPr>
              <a:t>Hardware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spc="15" dirty="0">
                <a:latin typeface="Arial"/>
                <a:cs typeface="Arial"/>
              </a:rPr>
              <a:t>Compatibility</a:t>
            </a:r>
            <a:endParaRPr sz="1750" dirty="0">
              <a:latin typeface="Arial"/>
              <a:cs typeface="Arial"/>
            </a:endParaRPr>
          </a:p>
          <a:p>
            <a:pPr marL="1116330" marR="1397635" lvl="1" indent="-431800">
              <a:lnSpc>
                <a:spcPct val="116799"/>
              </a:lnSpc>
              <a:spcBef>
                <a:spcPts val="1380"/>
              </a:spcBef>
              <a:buClr>
                <a:srgbClr val="959595"/>
              </a:buClr>
              <a:buChar char="o"/>
              <a:tabLst>
                <a:tab pos="1118870" algn="l"/>
                <a:tab pos="1119505" algn="l"/>
              </a:tabLst>
            </a:pPr>
            <a:r>
              <a:rPr sz="1550" spc="35" dirty="0">
                <a:latin typeface="Arial"/>
                <a:cs typeface="Arial"/>
              </a:rPr>
              <a:t>Checkhardware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compatibility,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some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drivers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might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not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be</a:t>
            </a:r>
            <a:r>
              <a:rPr sz="1550" spc="-16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available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yet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70" dirty="0">
                <a:latin typeface="Arial"/>
                <a:cs typeface="Arial"/>
              </a:rPr>
              <a:t>by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the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90" dirty="0">
                <a:latin typeface="Arial"/>
                <a:cs typeface="Arial"/>
              </a:rPr>
              <a:t>time</a:t>
            </a:r>
            <a:r>
              <a:rPr sz="1550" spc="-20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you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install  </a:t>
            </a:r>
            <a:r>
              <a:rPr sz="1550" spc="35" dirty="0">
                <a:latin typeface="Arial"/>
                <a:cs typeface="Arial"/>
              </a:rPr>
              <a:t>your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distro</a:t>
            </a:r>
            <a:endParaRPr sz="1550" dirty="0">
              <a:latin typeface="Arial"/>
              <a:cs typeface="Arial"/>
            </a:endParaRPr>
          </a:p>
          <a:p>
            <a:pPr marL="1122045" marR="2542540" lvl="1" indent="-437515">
              <a:lnSpc>
                <a:spcPct val="116799"/>
              </a:lnSpc>
              <a:spcBef>
                <a:spcPts val="1420"/>
              </a:spcBef>
              <a:buClr>
                <a:srgbClr val="959595"/>
              </a:buClr>
              <a:buChar char="o"/>
              <a:tabLst>
                <a:tab pos="1126490" algn="l"/>
                <a:tab pos="1127125" algn="l"/>
              </a:tabLst>
            </a:pPr>
            <a:r>
              <a:rPr sz="1550" spc="90" dirty="0">
                <a:latin typeface="Arial"/>
                <a:cs typeface="Arial"/>
              </a:rPr>
              <a:t>We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can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check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from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online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resources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first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80" dirty="0">
                <a:latin typeface="Arial"/>
                <a:cs typeface="Arial"/>
              </a:rPr>
              <a:t>to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know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which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ones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can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be</a:t>
            </a:r>
            <a:r>
              <a:rPr sz="1550" spc="-16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supported  </a:t>
            </a:r>
            <a:r>
              <a:rPr sz="1550" spc="65" dirty="0">
                <a:latin typeface="Arial"/>
                <a:cs typeface="Arial"/>
              </a:rPr>
              <a:t>out-of-the-box.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59595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750" b="1" spc="25" dirty="0">
                <a:latin typeface="Arial"/>
                <a:cs typeface="Arial"/>
              </a:rPr>
              <a:t>Community</a:t>
            </a:r>
            <a:r>
              <a:rPr sz="1750" b="1" spc="-65" dirty="0">
                <a:latin typeface="Arial"/>
                <a:cs typeface="Arial"/>
              </a:rPr>
              <a:t> </a:t>
            </a:r>
            <a:r>
              <a:rPr sz="1750" b="1" spc="45" dirty="0">
                <a:latin typeface="Arial"/>
                <a:cs typeface="Arial"/>
              </a:rPr>
              <a:t>Support</a:t>
            </a:r>
            <a:endParaRPr sz="1750" dirty="0">
              <a:latin typeface="Arial"/>
              <a:cs typeface="Arial"/>
            </a:endParaRPr>
          </a:p>
          <a:p>
            <a:pPr marL="1122045" lvl="1" indent="-437515">
              <a:lnSpc>
                <a:spcPct val="100000"/>
              </a:lnSpc>
              <a:spcBef>
                <a:spcPts val="1695"/>
              </a:spcBef>
              <a:buClr>
                <a:srgbClr val="959595"/>
              </a:buClr>
              <a:buChar char="o"/>
              <a:tabLst>
                <a:tab pos="1122045" algn="l"/>
                <a:tab pos="1122680" algn="l"/>
              </a:tabLst>
            </a:pPr>
            <a:r>
              <a:rPr sz="1550" spc="20" dirty="0">
                <a:latin typeface="Arial"/>
                <a:cs typeface="Arial"/>
              </a:rPr>
              <a:t>Find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one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95" dirty="0">
                <a:latin typeface="Arial"/>
                <a:cs typeface="Arial"/>
              </a:rPr>
              <a:t>with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large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online</a:t>
            </a:r>
            <a:r>
              <a:rPr sz="1550" spc="-27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community.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59595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114425" lvl="1" indent="-429895">
              <a:lnSpc>
                <a:spcPct val="100000"/>
              </a:lnSpc>
              <a:buClr>
                <a:srgbClr val="959595"/>
              </a:buClr>
              <a:buChar char="o"/>
              <a:tabLst>
                <a:tab pos="1114425" algn="l"/>
                <a:tab pos="1115060" algn="l"/>
              </a:tabLst>
            </a:pPr>
            <a:r>
              <a:rPr sz="1550" spc="50" dirty="0">
                <a:latin typeface="Arial"/>
                <a:cs typeface="Arial"/>
              </a:rPr>
              <a:t>The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bigger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community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80" dirty="0">
                <a:latin typeface="Arial"/>
                <a:cs typeface="Arial"/>
              </a:rPr>
              <a:t>is,the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easier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it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will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be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to</a:t>
            </a:r>
            <a:r>
              <a:rPr sz="1550" spc="35" dirty="0">
                <a:latin typeface="Arial"/>
                <a:cs typeface="Arial"/>
              </a:rPr>
              <a:t> find</a:t>
            </a:r>
            <a:r>
              <a:rPr sz="1550" spc="20" dirty="0">
                <a:latin typeface="Arial"/>
                <a:cs typeface="Arial"/>
              </a:rPr>
              <a:t> documentation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get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support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61849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20" dirty="0">
                <a:latin typeface="Arial"/>
                <a:cs typeface="Arial"/>
              </a:rPr>
              <a:t>Linux </a:t>
            </a:r>
            <a:r>
              <a:rPr sz="1350" spc="5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55" dirty="0">
                <a:latin typeface="Arial"/>
                <a:cs typeface="Arial"/>
              </a:rPr>
              <a:t>book </a:t>
            </a:r>
            <a:r>
              <a:rPr sz="1500" spc="-15" dirty="0">
                <a:latin typeface="Times New Roman"/>
                <a:cs typeface="Times New Roman"/>
              </a:rPr>
              <a:t>by </a:t>
            </a:r>
            <a:r>
              <a:rPr sz="1350" spc="-20" dirty="0">
                <a:latin typeface="Arial"/>
                <a:cs typeface="Arial"/>
              </a:rPr>
              <a:t>Felix</a:t>
            </a:r>
            <a:r>
              <a:rPr sz="1350" spc="15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6600" y="1660525"/>
            <a:ext cx="5467350" cy="398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31640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8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F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F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25E60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25E60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F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25E60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25E60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F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625E60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25E60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25E60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625E60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25E60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0675" y="1007945"/>
            <a:ext cx="317373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solidFill>
                  <a:srgbClr val="504F4F"/>
                </a:solidFill>
                <a:latin typeface="Arial"/>
                <a:cs typeface="Arial"/>
              </a:rPr>
              <a:t>LINUX</a:t>
            </a:r>
            <a:r>
              <a:rPr sz="3600" b="1" spc="280" dirty="0">
                <a:solidFill>
                  <a:srgbClr val="504F4F"/>
                </a:solidFill>
                <a:latin typeface="Arial"/>
                <a:cs typeface="Arial"/>
              </a:rPr>
              <a:t> </a:t>
            </a:r>
            <a:r>
              <a:rPr sz="3600" b="1" spc="-30" dirty="0">
                <a:solidFill>
                  <a:srgbClr val="504F4F"/>
                </a:solidFill>
                <a:latin typeface="Arial"/>
                <a:cs typeface="Arial"/>
              </a:rPr>
              <a:t>SHELL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5256" y="1807011"/>
            <a:ext cx="8112759" cy="505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775" marR="3753485" indent="-473075">
              <a:lnSpc>
                <a:spcPct val="121500"/>
              </a:lnSpc>
              <a:buClr>
                <a:srgbClr val="504F4F"/>
              </a:buClr>
              <a:buChar char="•"/>
              <a:tabLst>
                <a:tab pos="483870" algn="l"/>
                <a:tab pos="484505" algn="l"/>
              </a:tabLst>
            </a:pPr>
            <a:r>
              <a:rPr sz="1850" spc="75" dirty="0">
                <a:latin typeface="Arial"/>
                <a:cs typeface="Arial"/>
              </a:rPr>
              <a:t>Linux </a:t>
            </a:r>
            <a:r>
              <a:rPr sz="1850" spc="85" dirty="0">
                <a:latin typeface="Arial"/>
                <a:cs typeface="Arial"/>
              </a:rPr>
              <a:t>distribution </a:t>
            </a:r>
            <a:r>
              <a:rPr sz="1850" spc="45" dirty="0">
                <a:latin typeface="Arial"/>
                <a:cs typeface="Arial"/>
              </a:rPr>
              <a:t>uses </a:t>
            </a:r>
            <a:r>
              <a:rPr sz="1850" spc="40" dirty="0">
                <a:latin typeface="Arial"/>
                <a:cs typeface="Arial"/>
              </a:rPr>
              <a:t>the </a:t>
            </a:r>
            <a:r>
              <a:rPr sz="1850" spc="100" dirty="0">
                <a:latin typeface="Arial"/>
                <a:cs typeface="Arial"/>
              </a:rPr>
              <a:t>root  </a:t>
            </a:r>
            <a:r>
              <a:rPr sz="1850" spc="50" dirty="0">
                <a:latin typeface="Arial"/>
                <a:cs typeface="Arial"/>
              </a:rPr>
              <a:t>username </a:t>
            </a:r>
            <a:r>
              <a:rPr sz="1850" spc="35" dirty="0">
                <a:latin typeface="Arial"/>
                <a:cs typeface="Arial"/>
              </a:rPr>
              <a:t>for </a:t>
            </a:r>
            <a:r>
              <a:rPr sz="1850" spc="70" dirty="0">
                <a:latin typeface="Arial"/>
                <a:cs typeface="Arial"/>
              </a:rPr>
              <a:t>administrator</a:t>
            </a:r>
            <a:r>
              <a:rPr sz="1850" spc="33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access</a:t>
            </a:r>
            <a:endParaRPr sz="1850" dirty="0">
              <a:latin typeface="Arial"/>
              <a:cs typeface="Arial"/>
            </a:endParaRPr>
          </a:p>
          <a:p>
            <a:pPr marL="483870" marR="3584575" indent="-471170">
              <a:lnSpc>
                <a:spcPct val="124900"/>
              </a:lnSpc>
              <a:spcBef>
                <a:spcPts val="1420"/>
              </a:spcBef>
              <a:buClr>
                <a:srgbClr val="504F4F"/>
              </a:buClr>
              <a:buChar char="•"/>
              <a:tabLst>
                <a:tab pos="476250" algn="l"/>
                <a:tab pos="476884" algn="l"/>
              </a:tabLst>
            </a:pPr>
            <a:r>
              <a:rPr sz="1850" spc="20" dirty="0">
                <a:latin typeface="Arial"/>
                <a:cs typeface="Arial"/>
              </a:rPr>
              <a:t>The </a:t>
            </a:r>
            <a:r>
              <a:rPr sz="1850" spc="80" dirty="0">
                <a:latin typeface="Arial"/>
                <a:cs typeface="Arial"/>
              </a:rPr>
              <a:t>desktop </a:t>
            </a:r>
            <a:r>
              <a:rPr sz="1850" spc="120" dirty="0">
                <a:latin typeface="Arial"/>
                <a:cs typeface="Arial"/>
              </a:rPr>
              <a:t>that </a:t>
            </a:r>
            <a:r>
              <a:rPr sz="1850" spc="50" dirty="0">
                <a:latin typeface="Arial"/>
                <a:cs typeface="Arial"/>
              </a:rPr>
              <a:t>comes up </a:t>
            </a:r>
            <a:r>
              <a:rPr sz="1850" spc="30" dirty="0">
                <a:latin typeface="Arial"/>
                <a:cs typeface="Arial"/>
              </a:rPr>
              <a:t>is </a:t>
            </a:r>
            <a:r>
              <a:rPr sz="1850" spc="90" dirty="0">
                <a:latin typeface="Arial"/>
                <a:cs typeface="Arial"/>
              </a:rPr>
              <a:t>either  </a:t>
            </a:r>
            <a:r>
              <a:rPr sz="1850" spc="35" dirty="0">
                <a:latin typeface="Arial"/>
                <a:cs typeface="Arial"/>
              </a:rPr>
              <a:t>KDE </a:t>
            </a:r>
            <a:r>
              <a:rPr sz="1850" spc="80" dirty="0">
                <a:latin typeface="Arial"/>
                <a:cs typeface="Arial"/>
              </a:rPr>
              <a:t>or</a:t>
            </a:r>
            <a:r>
              <a:rPr sz="1850" spc="-185" dirty="0">
                <a:latin typeface="Arial"/>
                <a:cs typeface="Arial"/>
              </a:rPr>
              <a:t> </a:t>
            </a:r>
            <a:r>
              <a:rPr sz="1850" spc="50" dirty="0">
                <a:latin typeface="Arial"/>
                <a:cs typeface="Arial"/>
              </a:rPr>
              <a:t>GNOME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04F4F"/>
              </a:buClr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buClr>
                <a:srgbClr val="504F4F"/>
              </a:buClr>
              <a:buChar char="•"/>
              <a:tabLst>
                <a:tab pos="476250" algn="l"/>
                <a:tab pos="476884" algn="l"/>
              </a:tabLst>
            </a:pPr>
            <a:r>
              <a:rPr sz="1850" spc="40" dirty="0">
                <a:latin typeface="Arial"/>
                <a:cs typeface="Arial"/>
              </a:rPr>
              <a:t>The </a:t>
            </a:r>
            <a:r>
              <a:rPr sz="1850" spc="50" dirty="0">
                <a:latin typeface="Arial"/>
                <a:cs typeface="Arial"/>
              </a:rPr>
              <a:t>GUI </a:t>
            </a:r>
            <a:r>
              <a:rPr sz="1850" spc="35" dirty="0">
                <a:latin typeface="Arial"/>
                <a:cs typeface="Arial"/>
              </a:rPr>
              <a:t>for KDE </a:t>
            </a:r>
            <a:r>
              <a:rPr sz="1850" spc="80" dirty="0">
                <a:latin typeface="Arial"/>
                <a:cs typeface="Arial"/>
              </a:rPr>
              <a:t>or</a:t>
            </a:r>
            <a:r>
              <a:rPr sz="1850" spc="55" dirty="0">
                <a:latin typeface="Arial"/>
                <a:cs typeface="Arial"/>
              </a:rPr>
              <a:t> </a:t>
            </a:r>
            <a:r>
              <a:rPr sz="1850" spc="50" dirty="0">
                <a:latin typeface="Arial"/>
                <a:cs typeface="Arial"/>
              </a:rPr>
              <a:t>GNOME</a:t>
            </a:r>
            <a:endParaRPr sz="1850" dirty="0">
              <a:latin typeface="Arial"/>
              <a:cs typeface="Arial"/>
            </a:endParaRPr>
          </a:p>
          <a:p>
            <a:pPr marL="483870" marR="3676015" indent="1270">
              <a:lnSpc>
                <a:spcPct val="121500"/>
              </a:lnSpc>
            </a:pPr>
            <a:r>
              <a:rPr sz="1850" spc="85" dirty="0">
                <a:latin typeface="Arial"/>
                <a:cs typeface="Arial"/>
              </a:rPr>
              <a:t>provides </a:t>
            </a:r>
            <a:r>
              <a:rPr sz="1850" spc="65" dirty="0">
                <a:latin typeface="Arial"/>
                <a:cs typeface="Arial"/>
              </a:rPr>
              <a:t>the </a:t>
            </a:r>
            <a:r>
              <a:rPr sz="1850" spc="100" dirty="0">
                <a:latin typeface="Arial"/>
                <a:cs typeface="Arial"/>
              </a:rPr>
              <a:t>best </a:t>
            </a:r>
            <a:r>
              <a:rPr sz="1850" spc="130" dirty="0">
                <a:latin typeface="Arial"/>
                <a:cs typeface="Arial"/>
              </a:rPr>
              <a:t>way </a:t>
            </a:r>
            <a:r>
              <a:rPr sz="1850" spc="90" dirty="0">
                <a:latin typeface="Arial"/>
                <a:cs typeface="Arial"/>
              </a:rPr>
              <a:t>to </a:t>
            </a:r>
            <a:r>
              <a:rPr sz="1850" spc="60" dirty="0">
                <a:latin typeface="Arial"/>
                <a:cs typeface="Arial"/>
              </a:rPr>
              <a:t>explore  </a:t>
            </a:r>
            <a:r>
              <a:rPr sz="1850" spc="75" dirty="0">
                <a:latin typeface="Arial"/>
                <a:cs typeface="Arial"/>
              </a:rPr>
              <a:t>Linux </a:t>
            </a:r>
            <a:r>
              <a:rPr sz="1850" spc="105" dirty="0">
                <a:latin typeface="Arial"/>
                <a:cs typeface="Arial"/>
              </a:rPr>
              <a:t>through </a:t>
            </a:r>
            <a:r>
              <a:rPr sz="1850" spc="35" dirty="0">
                <a:latin typeface="Arial"/>
                <a:cs typeface="Arial"/>
              </a:rPr>
              <a:t>icons, </a:t>
            </a:r>
            <a:r>
              <a:rPr sz="1850" spc="120" dirty="0">
                <a:latin typeface="Arial"/>
                <a:cs typeface="Arial"/>
              </a:rPr>
              <a:t>windows,</a:t>
            </a:r>
            <a:r>
              <a:rPr sz="1850" spc="-265" dirty="0">
                <a:latin typeface="Arial"/>
                <a:cs typeface="Arial"/>
              </a:rPr>
              <a:t> </a:t>
            </a:r>
            <a:r>
              <a:rPr sz="1850" spc="130" dirty="0">
                <a:latin typeface="Arial"/>
                <a:cs typeface="Arial"/>
              </a:rPr>
              <a:t>and</a:t>
            </a:r>
            <a:endParaRPr sz="1850" dirty="0">
              <a:latin typeface="Arial"/>
              <a:cs typeface="Arial"/>
            </a:endParaRPr>
          </a:p>
          <a:p>
            <a:pPr marL="485140">
              <a:lnSpc>
                <a:spcPct val="100000"/>
              </a:lnSpc>
              <a:spcBef>
                <a:spcPts val="550"/>
              </a:spcBef>
            </a:pPr>
            <a:r>
              <a:rPr sz="1850" spc="80" dirty="0">
                <a:latin typeface="Arial"/>
                <a:cs typeface="Arial"/>
              </a:rPr>
              <a:t>pointers</a:t>
            </a:r>
            <a:endParaRPr sz="1850" dirty="0">
              <a:latin typeface="Arial"/>
              <a:cs typeface="Arial"/>
            </a:endParaRPr>
          </a:p>
          <a:p>
            <a:pPr marL="490855" marR="3674110" indent="-478155">
              <a:lnSpc>
                <a:spcPct val="124900"/>
              </a:lnSpc>
              <a:spcBef>
                <a:spcPts val="1495"/>
              </a:spcBef>
              <a:buClr>
                <a:srgbClr val="504F4F"/>
              </a:buClr>
              <a:buChar char="•"/>
              <a:tabLst>
                <a:tab pos="491490" algn="l"/>
                <a:tab pos="492125" algn="l"/>
              </a:tabLst>
            </a:pPr>
            <a:r>
              <a:rPr sz="1850" spc="85" dirty="0">
                <a:latin typeface="Arial"/>
                <a:cs typeface="Arial"/>
              </a:rPr>
              <a:t>Alternate </a:t>
            </a:r>
            <a:r>
              <a:rPr sz="1850" spc="80" dirty="0">
                <a:latin typeface="Arial"/>
                <a:cs typeface="Arial"/>
              </a:rPr>
              <a:t>to </a:t>
            </a:r>
            <a:r>
              <a:rPr sz="1850" spc="15" dirty="0">
                <a:latin typeface="Arial"/>
                <a:cs typeface="Arial"/>
              </a:rPr>
              <a:t>it </a:t>
            </a:r>
            <a:r>
              <a:rPr sz="1850" spc="60" dirty="0">
                <a:latin typeface="Arial"/>
                <a:cs typeface="Arial"/>
              </a:rPr>
              <a:t>is </a:t>
            </a:r>
            <a:r>
              <a:rPr sz="1850" spc="100" dirty="0">
                <a:latin typeface="Arial"/>
                <a:cs typeface="Arial"/>
              </a:rPr>
              <a:t>Terminal/</a:t>
            </a:r>
            <a:r>
              <a:rPr sz="1850" spc="5" dirty="0">
                <a:latin typeface="Arial"/>
                <a:cs typeface="Arial"/>
              </a:rPr>
              <a:t> </a:t>
            </a:r>
            <a:r>
              <a:rPr sz="1850" spc="55" dirty="0">
                <a:latin typeface="Arial"/>
                <a:cs typeface="Arial"/>
              </a:rPr>
              <a:t>Console  </a:t>
            </a:r>
            <a:r>
              <a:rPr sz="1850" spc="150" dirty="0">
                <a:latin typeface="Arial"/>
                <a:cs typeface="Arial"/>
              </a:rPr>
              <a:t>window</a:t>
            </a:r>
            <a:endParaRPr sz="1850" dirty="0">
              <a:latin typeface="Arial"/>
              <a:cs typeface="Arial"/>
            </a:endParaRPr>
          </a:p>
          <a:p>
            <a:pPr marL="478790" indent="-466090">
              <a:lnSpc>
                <a:spcPct val="100000"/>
              </a:lnSpc>
              <a:spcBef>
                <a:spcPts val="975"/>
              </a:spcBef>
              <a:buClr>
                <a:srgbClr val="504F4F"/>
              </a:buClr>
              <a:buChar char="•"/>
              <a:tabLst>
                <a:tab pos="478790" algn="l"/>
                <a:tab pos="479425" algn="l"/>
              </a:tabLst>
            </a:pPr>
            <a:r>
              <a:rPr sz="1850" spc="75" dirty="0">
                <a:latin typeface="Arial"/>
                <a:cs typeface="Arial"/>
              </a:rPr>
              <a:t>If</a:t>
            </a:r>
            <a:r>
              <a:rPr sz="1850" spc="20" dirty="0">
                <a:latin typeface="Arial"/>
                <a:cs typeface="Arial"/>
              </a:rPr>
              <a:t> </a:t>
            </a:r>
            <a:r>
              <a:rPr sz="1850" spc="95" dirty="0">
                <a:latin typeface="Arial"/>
                <a:cs typeface="Arial"/>
              </a:rPr>
              <a:t>you</a:t>
            </a:r>
            <a:r>
              <a:rPr sz="1850" spc="-65" dirty="0">
                <a:latin typeface="Arial"/>
                <a:cs typeface="Arial"/>
              </a:rPr>
              <a:t> </a:t>
            </a:r>
            <a:r>
              <a:rPr sz="1850" spc="90" dirty="0">
                <a:latin typeface="Arial"/>
                <a:cs typeface="Arial"/>
              </a:rPr>
              <a:t>notice</a:t>
            </a:r>
            <a:r>
              <a:rPr sz="1850" spc="-17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image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50" dirty="0">
                <a:latin typeface="Arial"/>
                <a:cs typeface="Arial"/>
              </a:rPr>
              <a:t>above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35" dirty="0">
                <a:latin typeface="Arial"/>
                <a:cs typeface="Arial"/>
              </a:rPr>
              <a:t>in</a:t>
            </a:r>
            <a:r>
              <a:rPr sz="1850" spc="70" dirty="0">
                <a:latin typeface="Arial"/>
                <a:cs typeface="Arial"/>
              </a:rPr>
              <a:t> </a:t>
            </a:r>
            <a:r>
              <a:rPr sz="1850" spc="130" dirty="0">
                <a:latin typeface="Arial"/>
                <a:cs typeface="Arial"/>
              </a:rPr>
              <a:t>which</a:t>
            </a:r>
            <a:r>
              <a:rPr sz="1850" spc="70" dirty="0">
                <a:latin typeface="Arial"/>
                <a:cs typeface="Arial"/>
              </a:rPr>
              <a:t> </a:t>
            </a:r>
            <a:r>
              <a:rPr sz="1850" spc="95" dirty="0">
                <a:latin typeface="Arial"/>
                <a:cs typeface="Arial"/>
              </a:rPr>
              <a:t>you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130" dirty="0">
                <a:latin typeface="Arial"/>
                <a:cs typeface="Arial"/>
              </a:rPr>
              <a:t>will</a:t>
            </a:r>
            <a:r>
              <a:rPr sz="1850" spc="-110" dirty="0">
                <a:latin typeface="Arial"/>
                <a:cs typeface="Arial"/>
              </a:rPr>
              <a:t> </a:t>
            </a:r>
            <a:r>
              <a:rPr sz="1850" spc="125" dirty="0">
                <a:latin typeface="Arial"/>
                <a:cs typeface="Arial"/>
              </a:rPr>
              <a:t>find</a:t>
            </a:r>
            <a:r>
              <a:rPr sz="1850" spc="-160" dirty="0">
                <a:latin typeface="Arial"/>
                <a:cs typeface="Arial"/>
              </a:rPr>
              <a:t> </a:t>
            </a:r>
            <a:r>
              <a:rPr sz="1950" b="1" spc="35" dirty="0">
                <a:solidFill>
                  <a:srgbClr val="00B050"/>
                </a:solidFill>
                <a:latin typeface="Arial"/>
                <a:cs typeface="Arial"/>
              </a:rPr>
              <a:t>aamir@ap-linux:-$</a:t>
            </a:r>
            <a:endParaRPr sz="195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476250" indent="-463550">
              <a:lnSpc>
                <a:spcPct val="100000"/>
              </a:lnSpc>
              <a:spcBef>
                <a:spcPts val="1875"/>
              </a:spcBef>
              <a:buClr>
                <a:srgbClr val="504F4F"/>
              </a:buClr>
              <a:buChar char="•"/>
              <a:tabLst>
                <a:tab pos="476250" algn="l"/>
                <a:tab pos="476884" algn="l"/>
              </a:tabLst>
            </a:pPr>
            <a:r>
              <a:rPr sz="1850" spc="110" dirty="0">
                <a:latin typeface="Arial"/>
                <a:cs typeface="Arial"/>
              </a:rPr>
              <a:t>This</a:t>
            </a:r>
            <a:r>
              <a:rPr sz="1850" spc="-345" dirty="0">
                <a:latin typeface="Arial"/>
                <a:cs typeface="Arial"/>
              </a:rPr>
              <a:t> </a:t>
            </a:r>
            <a:r>
              <a:rPr sz="1850" spc="60" dirty="0">
                <a:latin typeface="Arial"/>
                <a:cs typeface="Arial"/>
              </a:rPr>
              <a:t>is </a:t>
            </a:r>
            <a:r>
              <a:rPr sz="1850" spc="55" dirty="0">
                <a:latin typeface="Arial"/>
                <a:cs typeface="Arial"/>
              </a:rPr>
              <a:t>called </a:t>
            </a:r>
            <a:r>
              <a:rPr sz="1850" spc="60" dirty="0">
                <a:latin typeface="Arial"/>
                <a:cs typeface="Arial"/>
              </a:rPr>
              <a:t>shell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0675" y="1007945"/>
            <a:ext cx="742124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 </a:t>
            </a:r>
            <a:r>
              <a:rPr sz="3600" b="1" spc="-30" dirty="0">
                <a:latin typeface="Arial"/>
                <a:cs typeface="Arial"/>
              </a:rPr>
              <a:t>SHELL </a:t>
            </a:r>
            <a:r>
              <a:rPr sz="3600" b="1" spc="180" dirty="0">
                <a:latin typeface="Arial"/>
                <a:cs typeface="Arial"/>
              </a:rPr>
              <a:t>AND</a:t>
            </a:r>
            <a:r>
              <a:rPr sz="3600" b="1" spc="484" dirty="0">
                <a:latin typeface="Arial"/>
                <a:cs typeface="Arial"/>
              </a:rPr>
              <a:t> </a:t>
            </a:r>
            <a:r>
              <a:rPr sz="3600" b="1" spc="130" dirty="0">
                <a:latin typeface="Arial"/>
                <a:cs typeface="Arial"/>
              </a:rPr>
              <a:t>COMMANDS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536" y="1831975"/>
            <a:ext cx="9242425" cy="405739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478155" indent="-465455">
              <a:lnSpc>
                <a:spcPct val="100000"/>
              </a:lnSpc>
              <a:buClr>
                <a:srgbClr val="52504F"/>
              </a:buClr>
              <a:buChar char="•"/>
              <a:tabLst>
                <a:tab pos="476250" algn="l"/>
                <a:tab pos="476884" algn="l"/>
              </a:tabLst>
            </a:pPr>
            <a:r>
              <a:rPr sz="1850" spc="50" dirty="0">
                <a:latin typeface="Arial"/>
                <a:cs typeface="Arial"/>
              </a:rPr>
              <a:t>The</a:t>
            </a:r>
            <a:r>
              <a:rPr sz="1850" spc="150" dirty="0">
                <a:latin typeface="Arial"/>
                <a:cs typeface="Arial"/>
              </a:rPr>
              <a:t> </a:t>
            </a:r>
            <a:r>
              <a:rPr sz="1850" spc="60" dirty="0">
                <a:latin typeface="Arial"/>
                <a:cs typeface="Arial"/>
              </a:rPr>
              <a:t>shell</a:t>
            </a:r>
            <a:r>
              <a:rPr sz="1850" spc="-40" dirty="0">
                <a:latin typeface="Arial"/>
                <a:cs typeface="Arial"/>
              </a:rPr>
              <a:t> </a:t>
            </a:r>
            <a:r>
              <a:rPr sz="1850" spc="50" dirty="0">
                <a:latin typeface="Arial"/>
                <a:cs typeface="Arial"/>
              </a:rPr>
              <a:t>is</a:t>
            </a:r>
            <a:r>
              <a:rPr sz="1850" spc="30" dirty="0">
                <a:latin typeface="Arial"/>
                <a:cs typeface="Arial"/>
              </a:rPr>
              <a:t> </a:t>
            </a:r>
            <a:r>
              <a:rPr sz="1850" spc="110" dirty="0">
                <a:latin typeface="Arial"/>
                <a:cs typeface="Arial"/>
              </a:rPr>
              <a:t>where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75" dirty="0">
                <a:latin typeface="Arial"/>
                <a:cs typeface="Arial"/>
              </a:rPr>
              <a:t>you</a:t>
            </a:r>
            <a:r>
              <a:rPr sz="1850" spc="40" dirty="0">
                <a:latin typeface="Arial"/>
                <a:cs typeface="Arial"/>
              </a:rPr>
              <a:t> </a:t>
            </a:r>
            <a:r>
              <a:rPr sz="1850" spc="55" dirty="0">
                <a:latin typeface="Arial"/>
                <a:cs typeface="Arial"/>
              </a:rPr>
              <a:t>can</a:t>
            </a:r>
            <a:r>
              <a:rPr sz="1850" spc="-50" dirty="0">
                <a:latin typeface="Arial"/>
                <a:cs typeface="Arial"/>
              </a:rPr>
              <a:t> </a:t>
            </a:r>
            <a:r>
              <a:rPr sz="1850" spc="50" dirty="0">
                <a:latin typeface="Arial"/>
                <a:cs typeface="Arial"/>
              </a:rPr>
              <a:t>run</a:t>
            </a:r>
            <a:r>
              <a:rPr sz="1850" spc="75" dirty="0">
                <a:latin typeface="Arial"/>
                <a:cs typeface="Arial"/>
              </a:rPr>
              <a:t> executable</a:t>
            </a:r>
            <a:r>
              <a:rPr sz="1850" spc="-85" dirty="0">
                <a:latin typeface="Arial"/>
                <a:cs typeface="Arial"/>
              </a:rPr>
              <a:t> </a:t>
            </a:r>
            <a:r>
              <a:rPr sz="1850" spc="65" dirty="0">
                <a:latin typeface="Arial"/>
                <a:cs typeface="Arial"/>
              </a:rPr>
              <a:t>files</a:t>
            </a:r>
            <a:r>
              <a:rPr sz="1850" spc="1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and</a:t>
            </a:r>
            <a:r>
              <a:rPr sz="1850" spc="-80" dirty="0">
                <a:latin typeface="Arial"/>
                <a:cs typeface="Arial"/>
              </a:rPr>
              <a:t> </a:t>
            </a:r>
            <a:r>
              <a:rPr sz="1850" spc="60" dirty="0">
                <a:latin typeface="Arial"/>
                <a:cs typeface="Arial"/>
              </a:rPr>
              <a:t>shell</a:t>
            </a:r>
            <a:r>
              <a:rPr sz="1850" spc="-50" dirty="0">
                <a:latin typeface="Arial"/>
                <a:cs typeface="Arial"/>
              </a:rPr>
              <a:t> </a:t>
            </a:r>
            <a:r>
              <a:rPr sz="1850" spc="55" dirty="0">
                <a:latin typeface="Arial"/>
                <a:cs typeface="Arial"/>
              </a:rPr>
              <a:t>scripts.</a:t>
            </a:r>
            <a:endParaRPr sz="1850" dirty="0">
              <a:latin typeface="Arial"/>
              <a:cs typeface="Arial"/>
            </a:endParaRPr>
          </a:p>
          <a:p>
            <a:pPr marL="478155" marR="5080" indent="-465455">
              <a:lnSpc>
                <a:spcPct val="121500"/>
              </a:lnSpc>
              <a:spcBef>
                <a:spcPts val="1420"/>
              </a:spcBef>
              <a:buClr>
                <a:srgbClr val="52504F"/>
              </a:buClr>
              <a:buChar char="•"/>
              <a:tabLst>
                <a:tab pos="476250" algn="l"/>
                <a:tab pos="476884" algn="l"/>
              </a:tabLst>
            </a:pPr>
            <a:r>
              <a:rPr sz="1850" spc="80" dirty="0">
                <a:latin typeface="Arial"/>
                <a:cs typeface="Arial"/>
              </a:rPr>
              <a:t>The</a:t>
            </a:r>
            <a:r>
              <a:rPr sz="1850" spc="150" dirty="0">
                <a:latin typeface="Arial"/>
                <a:cs typeface="Arial"/>
              </a:rPr>
              <a:t> </a:t>
            </a:r>
            <a:r>
              <a:rPr sz="1850" spc="45" dirty="0">
                <a:latin typeface="Arial"/>
                <a:cs typeface="Arial"/>
              </a:rPr>
              <a:t>shell</a:t>
            </a:r>
            <a:r>
              <a:rPr sz="1850" spc="-40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is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50" dirty="0">
                <a:latin typeface="Arial"/>
                <a:cs typeface="Arial"/>
              </a:rPr>
              <a:t>also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75" dirty="0">
                <a:latin typeface="Arial"/>
                <a:cs typeface="Arial"/>
              </a:rPr>
              <a:t>what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210" dirty="0">
                <a:latin typeface="Arial"/>
                <a:cs typeface="Arial"/>
              </a:rPr>
              <a:t>we</a:t>
            </a:r>
            <a:r>
              <a:rPr sz="1850" spc="-80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call</a:t>
            </a:r>
            <a:r>
              <a:rPr sz="1850" spc="-114" dirty="0">
                <a:latin typeface="Arial"/>
                <a:cs typeface="Arial"/>
              </a:rPr>
              <a:t> </a:t>
            </a:r>
            <a:r>
              <a:rPr sz="1850" spc="50" dirty="0">
                <a:latin typeface="Arial"/>
                <a:cs typeface="Arial"/>
              </a:rPr>
              <a:t>the</a:t>
            </a:r>
            <a:r>
              <a:rPr sz="1850" spc="145" dirty="0">
                <a:latin typeface="Arial"/>
                <a:cs typeface="Arial"/>
              </a:rPr>
              <a:t> </a:t>
            </a:r>
            <a:r>
              <a:rPr sz="1850" spc="100" dirty="0">
                <a:latin typeface="Arial"/>
                <a:cs typeface="Arial"/>
              </a:rPr>
              <a:t>command</a:t>
            </a:r>
            <a:r>
              <a:rPr sz="1850" spc="30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line.</a:t>
            </a:r>
            <a:r>
              <a:rPr sz="1850" spc="-35" dirty="0">
                <a:latin typeface="Arial"/>
                <a:cs typeface="Arial"/>
              </a:rPr>
              <a:t> </a:t>
            </a:r>
            <a:r>
              <a:rPr sz="1850" spc="70" dirty="0">
                <a:latin typeface="Arial"/>
                <a:cs typeface="Arial"/>
              </a:rPr>
              <a:t>Commands</a:t>
            </a:r>
            <a:r>
              <a:rPr sz="1850" spc="130" dirty="0">
                <a:latin typeface="Arial"/>
                <a:cs typeface="Arial"/>
              </a:rPr>
              <a:t> </a:t>
            </a:r>
            <a:r>
              <a:rPr sz="1850" spc="40" dirty="0">
                <a:latin typeface="Arial"/>
                <a:cs typeface="Arial"/>
              </a:rPr>
              <a:t>are</a:t>
            </a:r>
            <a:r>
              <a:rPr sz="1850" spc="-85" dirty="0">
                <a:latin typeface="Arial"/>
                <a:cs typeface="Arial"/>
              </a:rPr>
              <a:t> </a:t>
            </a:r>
            <a:r>
              <a:rPr sz="1850" spc="130" dirty="0">
                <a:latin typeface="Arial"/>
                <a:cs typeface="Arial"/>
              </a:rPr>
              <a:t>written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95" dirty="0">
                <a:latin typeface="Arial"/>
                <a:cs typeface="Arial"/>
              </a:rPr>
              <a:t>using  </a:t>
            </a:r>
            <a:r>
              <a:rPr sz="1850" spc="90" dirty="0">
                <a:latin typeface="Arial"/>
                <a:cs typeface="Arial"/>
              </a:rPr>
              <a:t>the </a:t>
            </a:r>
            <a:r>
              <a:rPr sz="1850" spc="60" dirty="0">
                <a:latin typeface="Arial"/>
                <a:cs typeface="Arial"/>
              </a:rPr>
              <a:t>general </a:t>
            </a:r>
            <a:r>
              <a:rPr sz="1850" spc="75" dirty="0">
                <a:latin typeface="Arial"/>
                <a:cs typeface="Arial"/>
              </a:rPr>
              <a:t>syntax</a:t>
            </a:r>
            <a:r>
              <a:rPr sz="1850" spc="-114" dirty="0">
                <a:latin typeface="Arial"/>
                <a:cs typeface="Arial"/>
              </a:rPr>
              <a:t> </a:t>
            </a:r>
            <a:r>
              <a:rPr sz="1850" spc="95" dirty="0">
                <a:latin typeface="Arial"/>
                <a:cs typeface="Arial"/>
              </a:rPr>
              <a:t>below: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461260">
              <a:lnSpc>
                <a:spcPct val="100000"/>
              </a:lnSpc>
              <a:tabLst>
                <a:tab pos="6012180" algn="l"/>
              </a:tabLst>
            </a:pPr>
            <a:r>
              <a:rPr sz="1900" b="1" spc="-5" dirty="0">
                <a:latin typeface="Arial"/>
                <a:cs typeface="Arial"/>
              </a:rPr>
              <a:t>command </a:t>
            </a:r>
            <a:r>
              <a:rPr sz="1900" b="1" spc="125" dirty="0">
                <a:latin typeface="Arial"/>
                <a:cs typeface="Arial"/>
              </a:rPr>
              <a:t>option</a:t>
            </a:r>
            <a:r>
              <a:rPr lang="en-US" sz="1900" b="1" spc="125" dirty="0">
                <a:latin typeface="Arial"/>
                <a:cs typeface="Arial"/>
              </a:rPr>
              <a:t>1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option2</a:t>
            </a:r>
            <a:r>
              <a:rPr sz="1900" b="1" spc="-3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...	</a:t>
            </a:r>
            <a:r>
              <a:rPr sz="1900" b="1" spc="25" dirty="0">
                <a:latin typeface="Arial"/>
                <a:cs typeface="Arial"/>
              </a:rPr>
              <a:t>optionN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 dirty="0">
              <a:latin typeface="Times New Roman"/>
              <a:cs typeface="Times New Roman"/>
            </a:endParaRPr>
          </a:p>
          <a:p>
            <a:pPr marL="481965" indent="-459740">
              <a:lnSpc>
                <a:spcPct val="100000"/>
              </a:lnSpc>
              <a:buClr>
                <a:srgbClr val="52504F"/>
              </a:buClr>
              <a:buChar char="•"/>
              <a:tabLst>
                <a:tab pos="481965" algn="l"/>
                <a:tab pos="482600" algn="l"/>
              </a:tabLst>
            </a:pPr>
            <a:r>
              <a:rPr sz="1800" spc="25" dirty="0">
                <a:latin typeface="Arial"/>
                <a:cs typeface="Arial"/>
              </a:rPr>
              <a:t>For </a:t>
            </a:r>
            <a:r>
              <a:rPr sz="1800" spc="20" dirty="0">
                <a:latin typeface="Arial"/>
                <a:cs typeface="Arial"/>
              </a:rPr>
              <a:t>example </a:t>
            </a:r>
            <a:r>
              <a:rPr sz="1800" spc="65" dirty="0">
                <a:latin typeface="Arial"/>
                <a:cs typeface="Arial"/>
              </a:rPr>
              <a:t>you </a:t>
            </a:r>
            <a:r>
              <a:rPr sz="1800" spc="5" dirty="0">
                <a:latin typeface="Arial"/>
                <a:cs typeface="Arial"/>
              </a:rPr>
              <a:t>can try </a:t>
            </a:r>
            <a:r>
              <a:rPr sz="1800" spc="60" dirty="0">
                <a:latin typeface="Arial"/>
                <a:cs typeface="Arial"/>
              </a:rPr>
              <a:t>following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command</a:t>
            </a:r>
            <a:endParaRPr lang="en-US" sz="1800" spc="45" dirty="0">
              <a:latin typeface="Arial"/>
              <a:cs typeface="Arial"/>
            </a:endParaRPr>
          </a:p>
          <a:p>
            <a:pPr marL="481965" indent="-459740">
              <a:lnSpc>
                <a:spcPct val="100000"/>
              </a:lnSpc>
              <a:buClr>
                <a:srgbClr val="52504F"/>
              </a:buClr>
              <a:buChar char="•"/>
              <a:tabLst>
                <a:tab pos="481965" algn="l"/>
                <a:tab pos="482600" algn="l"/>
              </a:tabLst>
            </a:pPr>
            <a:endParaRPr sz="1800" dirty="0">
              <a:latin typeface="Arial"/>
              <a:cs typeface="Arial"/>
            </a:endParaRPr>
          </a:p>
          <a:p>
            <a:pPr lvl="2"/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aamir@ap-linux:~$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uptime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14:25:03 up 3 days, 13:15, 1 user, load average: 1.95,1.81, 1.07</a:t>
            </a:r>
          </a:p>
          <a:p>
            <a:pPr marL="80010" marR="72390" lvl="1">
              <a:lnSpc>
                <a:spcPct val="113599"/>
              </a:lnSpc>
              <a:tabLst>
                <a:tab pos="542290" algn="l"/>
                <a:tab pos="542925" algn="l"/>
              </a:tabLst>
            </a:pPr>
            <a:endParaRPr lang="en-US" sz="1750" b="1" spc="25" dirty="0">
              <a:latin typeface="Arial"/>
              <a:cs typeface="Arial"/>
            </a:endParaRPr>
          </a:p>
          <a:p>
            <a:pPr marL="535305" marR="72390" lvl="1" indent="-455295">
              <a:lnSpc>
                <a:spcPct val="113599"/>
              </a:lnSpc>
              <a:buFont typeface="Arial"/>
              <a:buChar char="•"/>
              <a:tabLst>
                <a:tab pos="542290" algn="l"/>
                <a:tab pos="542925" algn="l"/>
              </a:tabLst>
            </a:pPr>
            <a:r>
              <a:rPr lang="en-US" sz="1750" b="1" spc="25" dirty="0">
                <a:latin typeface="Arial"/>
                <a:cs typeface="Arial"/>
              </a:rPr>
              <a:t>uptime</a:t>
            </a:r>
            <a:r>
              <a:rPr lang="en-US" sz="1750" b="1" spc="-45" dirty="0">
                <a:latin typeface="Arial"/>
                <a:cs typeface="Arial"/>
              </a:rPr>
              <a:t> </a:t>
            </a:r>
            <a:r>
              <a:rPr lang="en-US" sz="1850" spc="60" dirty="0">
                <a:latin typeface="Arial"/>
                <a:cs typeface="Arial"/>
              </a:rPr>
              <a:t>is</a:t>
            </a:r>
            <a:r>
              <a:rPr lang="en-US" sz="1850" spc="-155" dirty="0">
                <a:latin typeface="Arial"/>
                <a:cs typeface="Arial"/>
              </a:rPr>
              <a:t> </a:t>
            </a:r>
            <a:r>
              <a:rPr lang="en-US" sz="1800" spc="65" dirty="0">
                <a:latin typeface="Arial"/>
                <a:cs typeface="Arial"/>
              </a:rPr>
              <a:t>the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spc="30" dirty="0">
                <a:latin typeface="Arial"/>
                <a:cs typeface="Arial"/>
              </a:rPr>
              <a:t>command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spc="110" dirty="0">
                <a:latin typeface="Arial"/>
                <a:cs typeface="Arial"/>
              </a:rPr>
              <a:t>that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50" dirty="0">
                <a:latin typeface="Arial"/>
                <a:cs typeface="Arial"/>
              </a:rPr>
              <a:t>shows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40" dirty="0">
                <a:latin typeface="Arial"/>
                <a:cs typeface="Arial"/>
              </a:rPr>
              <a:t>the</a:t>
            </a:r>
            <a:r>
              <a:rPr lang="en-US" sz="1800" spc="215" dirty="0">
                <a:latin typeface="Arial"/>
                <a:cs typeface="Arial"/>
              </a:rPr>
              <a:t> </a:t>
            </a:r>
            <a:r>
              <a:rPr lang="en-US" sz="1800" spc="40" dirty="0">
                <a:latin typeface="Arial"/>
                <a:cs typeface="Arial"/>
              </a:rPr>
              <a:t>duration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110" dirty="0">
                <a:latin typeface="Arial"/>
                <a:cs typeface="Arial"/>
              </a:rPr>
              <a:t>that</a:t>
            </a:r>
            <a:r>
              <a:rPr lang="en-US" sz="1800" spc="-130" dirty="0">
                <a:latin typeface="Arial"/>
                <a:cs typeface="Arial"/>
              </a:rPr>
              <a:t> </a:t>
            </a:r>
            <a:r>
              <a:rPr lang="en-US" sz="1800" spc="65" dirty="0">
                <a:latin typeface="Arial"/>
                <a:cs typeface="Arial"/>
              </a:rPr>
              <a:t>the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spc="45" dirty="0">
                <a:latin typeface="Arial"/>
                <a:cs typeface="Arial"/>
              </a:rPr>
              <a:t>computer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25" dirty="0">
                <a:latin typeface="Arial"/>
                <a:cs typeface="Arial"/>
              </a:rPr>
              <a:t>has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been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up.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70" dirty="0">
                <a:latin typeface="Arial"/>
                <a:cs typeface="Arial"/>
              </a:rPr>
              <a:t>In  </a:t>
            </a:r>
            <a:r>
              <a:rPr lang="en-US" sz="1800" spc="80" dirty="0">
                <a:latin typeface="Arial"/>
                <a:cs typeface="Arial"/>
              </a:rPr>
              <a:t>this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30" dirty="0">
                <a:latin typeface="Arial"/>
                <a:cs typeface="Arial"/>
              </a:rPr>
              <a:t>case,</a:t>
            </a:r>
            <a:r>
              <a:rPr lang="en-US" sz="1800" spc="-135" dirty="0">
                <a:latin typeface="Arial"/>
                <a:cs typeface="Arial"/>
              </a:rPr>
              <a:t> </a:t>
            </a:r>
            <a:r>
              <a:rPr lang="en-US" sz="1800" spc="-30" dirty="0">
                <a:latin typeface="Arial"/>
                <a:cs typeface="Arial"/>
              </a:rPr>
              <a:t>the</a:t>
            </a:r>
            <a:r>
              <a:rPr lang="en-US" sz="1800" spc="204" dirty="0">
                <a:latin typeface="Arial"/>
                <a:cs typeface="Arial"/>
              </a:rPr>
              <a:t> </a:t>
            </a:r>
            <a:r>
              <a:rPr lang="en-US" sz="1800" spc="35" dirty="0">
                <a:latin typeface="Arial"/>
                <a:cs typeface="Arial"/>
              </a:rPr>
              <a:t>computer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has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been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up</a:t>
            </a:r>
            <a:r>
              <a:rPr lang="en-US" sz="1800" spc="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spc="70" dirty="0">
                <a:latin typeface="Arial"/>
                <a:cs typeface="Arial"/>
              </a:rPr>
              <a:t>or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spc="70" dirty="0">
                <a:latin typeface="Arial"/>
                <a:cs typeface="Arial"/>
              </a:rPr>
              <a:t>the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30" dirty="0">
                <a:latin typeface="Arial"/>
                <a:cs typeface="Arial"/>
              </a:rPr>
              <a:t>last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spc="45" dirty="0">
                <a:latin typeface="Arial"/>
                <a:cs typeface="Arial"/>
              </a:rPr>
              <a:t>3</a:t>
            </a:r>
            <a:r>
              <a:rPr lang="en-US" sz="1800" spc="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days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7868" y="7110251"/>
            <a:ext cx="457390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350" spc="60" dirty="0">
                <a:latin typeface="Arial"/>
                <a:cs typeface="Arial"/>
              </a:rPr>
              <a:t>by </a:t>
            </a:r>
            <a:r>
              <a:rPr sz="1350" spc="5" dirty="0">
                <a:latin typeface="Arial"/>
                <a:cs typeface="Arial"/>
              </a:rPr>
              <a:t>Felix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7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60675" y="1007945"/>
            <a:ext cx="9759950" cy="2012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 </a:t>
            </a:r>
            <a:r>
              <a:rPr sz="3600" b="1" spc="-30" dirty="0">
                <a:latin typeface="Arial"/>
                <a:cs typeface="Arial"/>
              </a:rPr>
              <a:t>SHELL </a:t>
            </a:r>
            <a:r>
              <a:rPr sz="3600" b="1" spc="180" dirty="0">
                <a:latin typeface="Arial"/>
                <a:cs typeface="Arial"/>
              </a:rPr>
              <a:t>AND</a:t>
            </a:r>
            <a:r>
              <a:rPr sz="3600" b="1" spc="484" dirty="0">
                <a:latin typeface="Arial"/>
                <a:cs typeface="Arial"/>
              </a:rPr>
              <a:t> </a:t>
            </a:r>
            <a:r>
              <a:rPr sz="3600" b="1" spc="130" dirty="0">
                <a:latin typeface="Arial"/>
                <a:cs typeface="Arial"/>
              </a:rPr>
              <a:t>COMMANDS</a:t>
            </a:r>
            <a:endParaRPr sz="3600" dirty="0">
              <a:latin typeface="Arial"/>
              <a:cs typeface="Arial"/>
            </a:endParaRPr>
          </a:p>
          <a:p>
            <a:pPr marL="667385" indent="-460375">
              <a:lnSpc>
                <a:spcPct val="100000"/>
              </a:lnSpc>
              <a:spcBef>
                <a:spcPts val="1575"/>
              </a:spcBef>
              <a:buClr>
                <a:srgbClr val="504F4D"/>
              </a:buClr>
              <a:buChar char="•"/>
              <a:tabLst>
                <a:tab pos="667385" algn="l"/>
                <a:tab pos="668020" algn="l"/>
              </a:tabLst>
            </a:pPr>
            <a:r>
              <a:rPr sz="1750" spc="50" dirty="0">
                <a:latin typeface="Arial"/>
                <a:cs typeface="Arial"/>
              </a:rPr>
              <a:t>For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example</a:t>
            </a:r>
            <a:r>
              <a:rPr sz="1750" spc="-15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can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try</a:t>
            </a:r>
            <a:r>
              <a:rPr sz="1750" spc="21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follow</a:t>
            </a:r>
            <a:r>
              <a:rPr sz="1750" spc="-204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ing</a:t>
            </a:r>
            <a:r>
              <a:rPr sz="1750" spc="75" dirty="0">
                <a:latin typeface="Arial"/>
                <a:cs typeface="Arial"/>
              </a:rPr>
              <a:t> command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  <a:tabLst>
                <a:tab pos="3007995" algn="l"/>
              </a:tabLst>
            </a:pPr>
            <a:r>
              <a:rPr sz="2000" spc="210" dirty="0">
                <a:solidFill>
                  <a:srgbClr val="009900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2000" spc="210" dirty="0">
                <a:solidFill>
                  <a:srgbClr val="009900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2000" spc="210" dirty="0">
                <a:solidFill>
                  <a:srgbClr val="009900"/>
                </a:solidFill>
                <a:highlight>
                  <a:srgbClr val="800080"/>
                </a:highlight>
                <a:latin typeface="Arial"/>
                <a:cs typeface="Arial"/>
              </a:rPr>
              <a:t>$</a:t>
            </a:r>
            <a:r>
              <a:rPr sz="2000" spc="210" dirty="0">
                <a:latin typeface="Arial"/>
                <a:cs typeface="Arial"/>
              </a:rPr>
              <a:t>	</a:t>
            </a:r>
            <a:r>
              <a:rPr sz="2150" b="1" spc="8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uname</a:t>
            </a:r>
            <a:r>
              <a:rPr sz="2150" b="1" spc="-4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150" b="1" spc="6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-srv</a:t>
            </a:r>
            <a:endParaRPr sz="21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  <a:p>
            <a:pPr marL="321945">
              <a:lnSpc>
                <a:spcPct val="100000"/>
              </a:lnSpc>
              <a:spcBef>
                <a:spcPts val="190"/>
              </a:spcBef>
            </a:pPr>
            <a:r>
              <a:rPr sz="2150" b="1" spc="-7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Linux </a:t>
            </a:r>
            <a:r>
              <a:rPr sz="2150" b="1" spc="3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4.15.0-46-generic </a:t>
            </a:r>
            <a:r>
              <a:rPr sz="2150" b="1" spc="-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#49-Ubuntu </a:t>
            </a:r>
            <a:r>
              <a:rPr sz="2150" b="1" spc="10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SMP </a:t>
            </a:r>
            <a:r>
              <a:rPr sz="2150" b="1" spc="-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Wed </a:t>
            </a:r>
            <a:r>
              <a:rPr sz="2150" b="1" spc="3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Feb 6 </a:t>
            </a:r>
            <a:r>
              <a:rPr sz="2150" b="1" spc="2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09:33:07 </a:t>
            </a:r>
            <a:r>
              <a:rPr sz="2150" b="1" spc="8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UTC</a:t>
            </a:r>
            <a:r>
              <a:rPr sz="2150" b="1" spc="16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150" b="1" spc="7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2019</a:t>
            </a:r>
            <a:endParaRPr sz="21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8187" y="3668950"/>
            <a:ext cx="10772140" cy="242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5455" indent="-452755">
              <a:lnSpc>
                <a:spcPct val="100000"/>
              </a:lnSpc>
              <a:buFont typeface="Arial"/>
              <a:buChar char="•"/>
              <a:tabLst>
                <a:tab pos="465455" algn="l"/>
                <a:tab pos="466090" algn="l"/>
              </a:tabLst>
            </a:pPr>
            <a:r>
              <a:rPr sz="1700" b="1" spc="65" dirty="0">
                <a:latin typeface="Arial"/>
                <a:cs typeface="Arial"/>
              </a:rPr>
              <a:t>uname</a:t>
            </a:r>
            <a:r>
              <a:rPr sz="1700" b="1" spc="-6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is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command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to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show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the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operating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name.</a:t>
            </a:r>
            <a:endParaRPr sz="1750" dirty="0">
              <a:latin typeface="Arial"/>
              <a:cs typeface="Arial"/>
            </a:endParaRPr>
          </a:p>
          <a:p>
            <a:pPr marL="1130935" lvl="1" indent="-447675">
              <a:lnSpc>
                <a:spcPct val="100000"/>
              </a:lnSpc>
              <a:spcBef>
                <a:spcPts val="445"/>
              </a:spcBef>
              <a:buClr>
                <a:srgbClr val="A3A3A1"/>
              </a:buClr>
              <a:buSzPct val="88571"/>
              <a:buFont typeface="Times New Roman"/>
              <a:buChar char="o"/>
              <a:tabLst>
                <a:tab pos="1130935" algn="l"/>
                <a:tab pos="1131570" algn="l"/>
              </a:tabLst>
            </a:pPr>
            <a:r>
              <a:rPr sz="1750" spc="25" dirty="0">
                <a:latin typeface="Arial"/>
                <a:cs typeface="Arial"/>
              </a:rPr>
              <a:t>-s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(print</a:t>
            </a:r>
            <a:r>
              <a:rPr sz="1750" spc="-165" dirty="0">
                <a:latin typeface="Arial"/>
                <a:cs typeface="Arial"/>
              </a:rPr>
              <a:t> </a:t>
            </a:r>
            <a:r>
              <a:rPr sz="1750" spc="125" dirty="0">
                <a:latin typeface="Arial"/>
                <a:cs typeface="Arial"/>
              </a:rPr>
              <a:t>the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name),</a:t>
            </a:r>
            <a:endParaRPr sz="1750" dirty="0">
              <a:latin typeface="Arial"/>
              <a:cs typeface="Arial"/>
            </a:endParaRPr>
          </a:p>
          <a:p>
            <a:pPr marL="1121410" lvl="1" indent="-438150">
              <a:lnSpc>
                <a:spcPct val="100000"/>
              </a:lnSpc>
              <a:spcBef>
                <a:spcPts val="445"/>
              </a:spcBef>
              <a:buClr>
                <a:srgbClr val="A3A3A1"/>
              </a:buClr>
              <a:buSzPct val="88571"/>
              <a:buFont typeface="Times New Roman"/>
              <a:buChar char="o"/>
              <a:tabLst>
                <a:tab pos="1121410" algn="l"/>
                <a:tab pos="1122045" algn="l"/>
              </a:tabLst>
            </a:pPr>
            <a:r>
              <a:rPr sz="1750" spc="25" dirty="0">
                <a:latin typeface="Arial"/>
                <a:cs typeface="Arial"/>
              </a:rPr>
              <a:t>-r </a:t>
            </a:r>
            <a:r>
              <a:rPr sz="1750" spc="70" dirty="0">
                <a:latin typeface="Arial"/>
                <a:cs typeface="Arial"/>
              </a:rPr>
              <a:t>(print </a:t>
            </a:r>
            <a:r>
              <a:rPr sz="1750" spc="55" dirty="0">
                <a:latin typeface="Arial"/>
                <a:cs typeface="Arial"/>
              </a:rPr>
              <a:t>the </a:t>
            </a:r>
            <a:r>
              <a:rPr sz="1750" spc="60" dirty="0">
                <a:latin typeface="Arial"/>
                <a:cs typeface="Arial"/>
              </a:rPr>
              <a:t>operating system</a:t>
            </a:r>
            <a:r>
              <a:rPr sz="1750" spc="10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release),</a:t>
            </a:r>
            <a:endParaRPr sz="1750" dirty="0">
              <a:latin typeface="Arial"/>
              <a:cs typeface="Arial"/>
            </a:endParaRPr>
          </a:p>
          <a:p>
            <a:pPr marL="1130935" lvl="1" indent="-447675">
              <a:lnSpc>
                <a:spcPct val="100000"/>
              </a:lnSpc>
              <a:spcBef>
                <a:spcPts val="445"/>
              </a:spcBef>
              <a:buClr>
                <a:srgbClr val="A3A3A1"/>
              </a:buClr>
              <a:buSzPct val="88571"/>
              <a:buFont typeface="Times New Roman"/>
              <a:buChar char="o"/>
              <a:tabLst>
                <a:tab pos="1130935" algn="l"/>
                <a:tab pos="1131570" algn="l"/>
              </a:tabLst>
            </a:pPr>
            <a:r>
              <a:rPr sz="1750" spc="5" dirty="0">
                <a:latin typeface="Arial"/>
                <a:cs typeface="Arial"/>
              </a:rPr>
              <a:t>-v</a:t>
            </a:r>
            <a:r>
              <a:rPr sz="1750" spc="200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(print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120" dirty="0">
                <a:latin typeface="Arial"/>
                <a:cs typeface="Arial"/>
              </a:rPr>
              <a:t>the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</a:t>
            </a:r>
            <a:r>
              <a:rPr sz="1750" spc="30" dirty="0">
                <a:latin typeface="Arial"/>
                <a:cs typeface="Arial"/>
              </a:rPr>
              <a:t> version)</a:t>
            </a:r>
            <a:r>
              <a:rPr sz="1750" spc="114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options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use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for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15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uname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command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tabLst>
                <a:tab pos="2860675" algn="l"/>
              </a:tabLst>
            </a:pPr>
            <a:r>
              <a:rPr sz="2000" b="1" spc="150" dirty="0">
                <a:solidFill>
                  <a:srgbClr val="009900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2000" b="1" spc="150" dirty="0">
                <a:solidFill>
                  <a:srgbClr val="009900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2000" b="1" spc="150" dirty="0">
                <a:solidFill>
                  <a:srgbClr val="009900"/>
                </a:solidFill>
                <a:highlight>
                  <a:srgbClr val="800080"/>
                </a:highlight>
                <a:latin typeface="Arial"/>
                <a:cs typeface="Arial"/>
              </a:rPr>
              <a:t>$</a:t>
            </a:r>
            <a:r>
              <a:rPr sz="2000" b="1" spc="150" dirty="0">
                <a:latin typeface="Arial"/>
                <a:cs typeface="Arial"/>
              </a:rPr>
              <a:t>	</a:t>
            </a:r>
            <a:r>
              <a:rPr sz="2150" b="1" spc="8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uname</a:t>
            </a:r>
            <a:r>
              <a:rPr sz="2150" b="1" spc="-5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150" b="1" spc="6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--help</a:t>
            </a:r>
            <a:endParaRPr sz="21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  <a:p>
            <a:pPr marL="177800">
              <a:lnSpc>
                <a:spcPts val="2060"/>
              </a:lnSpc>
              <a:spcBef>
                <a:spcPts val="65"/>
              </a:spcBef>
            </a:pPr>
            <a:r>
              <a:rPr sz="1750" spc="-2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Usage: </a:t>
            </a:r>
            <a:r>
              <a:rPr sz="1750" spc="-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uname</a:t>
            </a:r>
            <a:r>
              <a:rPr sz="1750" spc="-114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-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[OPTION]...</a:t>
            </a:r>
            <a:endParaRPr sz="17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  <a:p>
            <a:pPr marL="177800">
              <a:lnSpc>
                <a:spcPts val="2060"/>
              </a:lnSpc>
            </a:pPr>
            <a:r>
              <a:rPr sz="1750" spc="-1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Print </a:t>
            </a:r>
            <a:r>
              <a:rPr sz="1750" spc="-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certain </a:t>
            </a:r>
            <a:r>
              <a:rPr sz="1750" spc="-2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system information.  </a:t>
            </a:r>
            <a:r>
              <a:rPr sz="1750" spc="-1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With </a:t>
            </a:r>
            <a:r>
              <a:rPr sz="1750" spc="3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no</a:t>
            </a:r>
            <a:r>
              <a:rPr sz="1750" spc="-36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-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OPTION, </a:t>
            </a:r>
            <a:r>
              <a:rPr sz="1750" spc="-3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same </a:t>
            </a:r>
            <a:r>
              <a:rPr sz="1750" spc="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as </a:t>
            </a:r>
            <a:r>
              <a:rPr sz="1750" spc="1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-s.</a:t>
            </a:r>
            <a:endParaRPr sz="17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01501" y="6314546"/>
            <a:ext cx="684530" cy="303530"/>
          </a:xfrm>
          <a:custGeom>
            <a:avLst/>
            <a:gdLst/>
            <a:ahLst/>
            <a:cxnLst/>
            <a:rect l="l" t="t" r="r" b="b"/>
            <a:pathLst>
              <a:path w="684530" h="303529">
                <a:moveTo>
                  <a:pt x="0" y="0"/>
                </a:moveTo>
                <a:lnTo>
                  <a:pt x="684406" y="0"/>
                </a:lnTo>
                <a:lnTo>
                  <a:pt x="684406" y="303206"/>
                </a:lnTo>
                <a:lnTo>
                  <a:pt x="0" y="303206"/>
                </a:lnTo>
                <a:lnTo>
                  <a:pt x="0" y="0"/>
                </a:lnTo>
                <a:close/>
              </a:path>
            </a:pathLst>
          </a:custGeom>
          <a:solidFill>
            <a:srgbClr val="3633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388801" y="6323337"/>
            <a:ext cx="71755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-a</a:t>
            </a:r>
            <a:r>
              <a:rPr sz="2175" spc="37" baseline="-34482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'</a:t>
            </a:r>
            <a:r>
              <a:rPr sz="2175" spc="97" baseline="-34482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1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--all</a:t>
            </a:r>
            <a:endParaRPr sz="17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7868" y="7110251"/>
            <a:ext cx="457390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350" spc="60" dirty="0">
                <a:latin typeface="Arial"/>
                <a:cs typeface="Arial"/>
              </a:rPr>
              <a:t>by </a:t>
            </a:r>
            <a:r>
              <a:rPr sz="1350" spc="5" dirty="0">
                <a:latin typeface="Arial"/>
                <a:cs typeface="Arial"/>
              </a:rPr>
              <a:t>Felix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7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7973" y="6314546"/>
            <a:ext cx="4021454" cy="538609"/>
          </a:xfrm>
          <a:prstGeom prst="rect">
            <a:avLst/>
          </a:prstGeom>
          <a:noFill/>
        </p:spPr>
        <p:txBody>
          <a:bodyPr vert="horz" wrap="square" lIns="0" tIns="25400" rIns="0" bIns="0" rtlCol="0">
            <a:spAutoFit/>
          </a:bodyPr>
          <a:lstStyle/>
          <a:p>
            <a:pPr indent="12065">
              <a:lnSpc>
                <a:spcPts val="2020"/>
              </a:lnSpc>
              <a:spcBef>
                <a:spcPts val="200"/>
              </a:spcBef>
            </a:pPr>
            <a:r>
              <a:rPr sz="1750" spc="-1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print</a:t>
            </a:r>
            <a:r>
              <a:rPr sz="1750" spc="-8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1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all</a:t>
            </a:r>
            <a:r>
              <a:rPr sz="1750" spc="-17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-1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information,</a:t>
            </a:r>
            <a:r>
              <a:rPr sz="1750" spc="-9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3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in</a:t>
            </a:r>
            <a:r>
              <a:rPr sz="1750" spc="-11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the</a:t>
            </a:r>
            <a:r>
              <a:rPr sz="1750" spc="-1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-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following</a:t>
            </a:r>
            <a:r>
              <a:rPr sz="1750" spc="-1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-4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order,  </a:t>
            </a:r>
            <a:r>
              <a:rPr sz="1750" spc="-2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except</a:t>
            </a:r>
            <a:r>
              <a:rPr sz="1750" spc="-7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-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omit</a:t>
            </a:r>
            <a:r>
              <a:rPr sz="1750" spc="-6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2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-p</a:t>
            </a:r>
            <a:r>
              <a:rPr sz="1750" spc="-15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1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and</a:t>
            </a:r>
            <a:r>
              <a:rPr sz="1750" spc="-9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-i</a:t>
            </a:r>
            <a:r>
              <a:rPr sz="1750" spc="-12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if</a:t>
            </a:r>
            <a:r>
              <a:rPr sz="1750" spc="-3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-2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unknown:</a:t>
            </a:r>
            <a:endParaRPr sz="17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0675" y="1007945"/>
            <a:ext cx="742124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 </a:t>
            </a:r>
            <a:r>
              <a:rPr sz="3600" b="1" spc="-30" dirty="0">
                <a:latin typeface="Arial"/>
                <a:cs typeface="Arial"/>
              </a:rPr>
              <a:t>SHELL </a:t>
            </a:r>
            <a:r>
              <a:rPr sz="3600" b="1" spc="180" dirty="0">
                <a:latin typeface="Arial"/>
                <a:cs typeface="Arial"/>
              </a:rPr>
              <a:t>AND</a:t>
            </a:r>
            <a:r>
              <a:rPr sz="3600" b="1" spc="484" dirty="0">
                <a:latin typeface="Arial"/>
                <a:cs typeface="Arial"/>
              </a:rPr>
              <a:t> </a:t>
            </a:r>
            <a:r>
              <a:rPr sz="3600" b="1" spc="130" dirty="0">
                <a:latin typeface="Arial"/>
                <a:cs typeface="Arial"/>
              </a:rPr>
              <a:t>COMMANDS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784" y="1917307"/>
            <a:ext cx="9471025" cy="621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 marR="5080" indent="-463550">
              <a:lnSpc>
                <a:spcPct val="124900"/>
              </a:lnSpc>
              <a:buClr>
                <a:srgbClr val="524F4D"/>
              </a:buClr>
              <a:buChar char="•"/>
              <a:tabLst>
                <a:tab pos="466090" algn="l"/>
                <a:tab pos="466725" algn="l"/>
              </a:tabLst>
            </a:pPr>
            <a:r>
              <a:rPr sz="1700" spc="55" dirty="0">
                <a:latin typeface="Arial"/>
                <a:cs typeface="Arial"/>
              </a:rPr>
              <a:t>To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145" dirty="0">
                <a:latin typeface="Arial"/>
                <a:cs typeface="Arial"/>
              </a:rPr>
              <a:t>know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about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100" dirty="0">
                <a:latin typeface="Arial"/>
                <a:cs typeface="Arial"/>
              </a:rPr>
              <a:t>the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85" dirty="0">
                <a:latin typeface="Arial"/>
                <a:cs typeface="Arial"/>
              </a:rPr>
              <a:t>options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spc="110" dirty="0">
                <a:latin typeface="Arial"/>
                <a:cs typeface="Arial"/>
              </a:rPr>
              <a:t>that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145" dirty="0">
                <a:latin typeface="Arial"/>
                <a:cs typeface="Arial"/>
              </a:rPr>
              <a:t>you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80" dirty="0">
                <a:latin typeface="Arial"/>
                <a:cs typeface="Arial"/>
              </a:rPr>
              <a:t>can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50" dirty="0">
                <a:latin typeface="Arial"/>
                <a:cs typeface="Arial"/>
              </a:rPr>
              <a:t>use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35" dirty="0">
                <a:latin typeface="Arial"/>
                <a:cs typeface="Arial"/>
              </a:rPr>
              <a:t>for</a:t>
            </a:r>
            <a:r>
              <a:rPr sz="1700" spc="210" dirty="0">
                <a:latin typeface="Arial"/>
                <a:cs typeface="Arial"/>
              </a:rPr>
              <a:t> </a:t>
            </a:r>
            <a:r>
              <a:rPr sz="1700" spc="80" dirty="0">
                <a:latin typeface="Arial"/>
                <a:cs typeface="Arial"/>
              </a:rPr>
              <a:t>a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75" dirty="0">
                <a:latin typeface="Arial"/>
                <a:cs typeface="Arial"/>
              </a:rPr>
              <a:t>particular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75" dirty="0">
                <a:latin typeface="Arial"/>
                <a:cs typeface="Arial"/>
              </a:rPr>
              <a:t>command,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70" dirty="0">
                <a:latin typeface="Arial"/>
                <a:cs typeface="Arial"/>
              </a:rPr>
              <a:t>you</a:t>
            </a:r>
            <a:r>
              <a:rPr sz="1700" spc="45" dirty="0">
                <a:latin typeface="Arial"/>
                <a:cs typeface="Arial"/>
              </a:rPr>
              <a:t> </a:t>
            </a:r>
            <a:r>
              <a:rPr sz="1700" spc="80" dirty="0">
                <a:latin typeface="Arial"/>
                <a:cs typeface="Arial"/>
              </a:rPr>
              <a:t>can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50" dirty="0">
                <a:latin typeface="Arial"/>
                <a:cs typeface="Arial"/>
              </a:rPr>
              <a:t>use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45" dirty="0">
                <a:latin typeface="Arial"/>
                <a:cs typeface="Arial"/>
              </a:rPr>
              <a:t>the  </a:t>
            </a:r>
            <a:r>
              <a:rPr sz="1700" spc="110" dirty="0">
                <a:latin typeface="Arial"/>
                <a:cs typeface="Arial"/>
              </a:rPr>
              <a:t>man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85" dirty="0">
                <a:latin typeface="Arial"/>
                <a:cs typeface="Arial"/>
              </a:rPr>
              <a:t>command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F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F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25E60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25E60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F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25E60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25E60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F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625E60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25E60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25E60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625E60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25E60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CE4F55C-B653-4B94-AAA8-D95F2F97A1B3}"/>
              </a:ext>
            </a:extLst>
          </p:cNvPr>
          <p:cNvGrpSpPr/>
          <p:nvPr/>
        </p:nvGrpSpPr>
        <p:grpSpPr>
          <a:xfrm>
            <a:off x="2265051" y="2844646"/>
            <a:ext cx="6707087" cy="3742600"/>
            <a:chOff x="2265051" y="2844646"/>
            <a:chExt cx="6707087" cy="3742600"/>
          </a:xfrm>
          <a:noFill/>
        </p:grpSpPr>
        <p:sp>
          <p:nvSpPr>
            <p:cNvPr id="8" name="object 8"/>
            <p:cNvSpPr/>
            <p:nvPr/>
          </p:nvSpPr>
          <p:spPr>
            <a:xfrm>
              <a:off x="4970807" y="2844646"/>
              <a:ext cx="1574165" cy="400685"/>
            </a:xfrm>
            <a:custGeom>
              <a:avLst/>
              <a:gdLst/>
              <a:ahLst/>
              <a:cxnLst/>
              <a:rect l="l" t="t" r="r" b="b"/>
              <a:pathLst>
                <a:path w="1574165" h="400685">
                  <a:moveTo>
                    <a:pt x="0" y="0"/>
                  </a:moveTo>
                  <a:lnTo>
                    <a:pt x="1573584" y="0"/>
                  </a:lnTo>
                  <a:lnTo>
                    <a:pt x="1573584" y="400136"/>
                  </a:lnTo>
                  <a:lnTo>
                    <a:pt x="0" y="400136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86622" y="3200578"/>
              <a:ext cx="1043305" cy="294640"/>
            </a:xfrm>
            <a:custGeom>
              <a:avLst/>
              <a:gdLst/>
              <a:ahLst/>
              <a:cxnLst/>
              <a:rect l="l" t="t" r="r" b="b"/>
              <a:pathLst>
                <a:path w="1043304" h="294639">
                  <a:moveTo>
                    <a:pt x="0" y="0"/>
                  </a:moveTo>
                  <a:lnTo>
                    <a:pt x="1043012" y="0"/>
                  </a:lnTo>
                  <a:lnTo>
                    <a:pt x="1043012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837803" y="3200578"/>
              <a:ext cx="1614805" cy="294640"/>
            </a:xfrm>
            <a:custGeom>
              <a:avLst/>
              <a:gdLst/>
              <a:ahLst/>
              <a:cxnLst/>
              <a:rect l="l" t="t" r="r" b="b"/>
              <a:pathLst>
                <a:path w="1614804" h="294639">
                  <a:moveTo>
                    <a:pt x="0" y="0"/>
                  </a:moveTo>
                  <a:lnTo>
                    <a:pt x="1614467" y="0"/>
                  </a:lnTo>
                  <a:lnTo>
                    <a:pt x="1614467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273922" y="2860199"/>
              <a:ext cx="4319270" cy="623570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20320">
                <a:lnSpc>
                  <a:spcPct val="100000"/>
                </a:lnSpc>
                <a:tabLst>
                  <a:tab pos="2696210" algn="l"/>
                </a:tabLst>
              </a:pPr>
              <a:r>
                <a:rPr sz="2000" spc="210" dirty="0">
                  <a:solidFill>
                    <a:srgbClr val="87C64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aamir@ap-linux:</a:t>
              </a:r>
              <a:r>
                <a:rPr lang="en-US" sz="2000" spc="210" dirty="0">
                  <a:solidFill>
                    <a:srgbClr val="87C64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~</a:t>
              </a:r>
              <a:r>
                <a:rPr sz="2000" spc="210" dirty="0">
                  <a:solidFill>
                    <a:srgbClr val="87C64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$	</a:t>
              </a:r>
              <a:r>
                <a:rPr sz="2200" b="1" spc="5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man</a:t>
              </a:r>
              <a:r>
                <a:rPr sz="2200" b="1" spc="-9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2200" b="1" spc="5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uname</a:t>
              </a:r>
              <a:endParaRPr sz="2200" dirty="0">
                <a:highlight>
                  <a:srgbClr val="800080"/>
                </a:highlight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2563495" algn="l"/>
                </a:tabLst>
              </a:pPr>
              <a:r>
                <a:rPr sz="1700" spc="-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UNAME(1)	</a:t>
              </a:r>
              <a:r>
                <a:rPr sz="1700" spc="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User</a:t>
              </a:r>
              <a:r>
                <a:rPr sz="1700" spc="-15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Commands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277751" y="3476481"/>
              <a:ext cx="623570" cy="294640"/>
            </a:xfrm>
            <a:custGeom>
              <a:avLst/>
              <a:gdLst/>
              <a:ahLst/>
              <a:cxnLst/>
              <a:rect l="l" t="t" r="r" b="b"/>
              <a:pathLst>
                <a:path w="623569" h="294639">
                  <a:moveTo>
                    <a:pt x="0" y="0"/>
                  </a:moveTo>
                  <a:lnTo>
                    <a:pt x="623303" y="0"/>
                  </a:lnTo>
                  <a:lnTo>
                    <a:pt x="623303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708711" y="3723844"/>
              <a:ext cx="3142615" cy="294640"/>
            </a:xfrm>
            <a:custGeom>
              <a:avLst/>
              <a:gdLst/>
              <a:ahLst/>
              <a:cxnLst/>
              <a:rect l="l" t="t" r="r" b="b"/>
              <a:pathLst>
                <a:path w="3142615" h="294639">
                  <a:moveTo>
                    <a:pt x="0" y="0"/>
                  </a:moveTo>
                  <a:lnTo>
                    <a:pt x="3142192" y="0"/>
                  </a:lnTo>
                  <a:lnTo>
                    <a:pt x="3142192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284228" y="3980719"/>
              <a:ext cx="1102995" cy="294640"/>
            </a:xfrm>
            <a:custGeom>
              <a:avLst/>
              <a:gdLst/>
              <a:ahLst/>
              <a:cxnLst/>
              <a:rect l="l" t="t" r="r" b="b"/>
              <a:pathLst>
                <a:path w="1102995" h="294639">
                  <a:moveTo>
                    <a:pt x="0" y="0"/>
                  </a:moveTo>
                  <a:lnTo>
                    <a:pt x="1102385" y="0"/>
                  </a:lnTo>
                  <a:lnTo>
                    <a:pt x="1102385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708711" y="4237596"/>
              <a:ext cx="1844039" cy="294640"/>
            </a:xfrm>
            <a:custGeom>
              <a:avLst/>
              <a:gdLst/>
              <a:ahLst/>
              <a:cxnLst/>
              <a:rect l="l" t="t" r="r" b="b"/>
              <a:pathLst>
                <a:path w="1844039" h="294639">
                  <a:moveTo>
                    <a:pt x="0" y="0"/>
                  </a:moveTo>
                  <a:lnTo>
                    <a:pt x="1843609" y="0"/>
                  </a:lnTo>
                  <a:lnTo>
                    <a:pt x="1843609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287054" y="4494472"/>
              <a:ext cx="1474470" cy="294640"/>
            </a:xfrm>
            <a:custGeom>
              <a:avLst/>
              <a:gdLst/>
              <a:ahLst/>
              <a:cxnLst/>
              <a:rect l="l" t="t" r="r" b="b"/>
              <a:pathLst>
                <a:path w="1474470" h="294639">
                  <a:moveTo>
                    <a:pt x="0" y="0"/>
                  </a:moveTo>
                  <a:lnTo>
                    <a:pt x="1473949" y="0"/>
                  </a:lnTo>
                  <a:lnTo>
                    <a:pt x="1473949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705905" y="4751349"/>
              <a:ext cx="6085205" cy="294640"/>
            </a:xfrm>
            <a:custGeom>
              <a:avLst/>
              <a:gdLst/>
              <a:ahLst/>
              <a:cxnLst/>
              <a:rect l="l" t="t" r="r" b="b"/>
              <a:pathLst>
                <a:path w="6085205" h="294639">
                  <a:moveTo>
                    <a:pt x="0" y="0"/>
                  </a:moveTo>
                  <a:lnTo>
                    <a:pt x="6084931" y="0"/>
                  </a:lnTo>
                  <a:lnTo>
                    <a:pt x="6084931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265051" y="3485020"/>
              <a:ext cx="6550659" cy="1549400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995"/>
                </a:lnSpc>
              </a:pPr>
              <a:r>
                <a:rPr sz="1700" spc="2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NAME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  <a:p>
              <a:pPr marL="19050" marR="2945765" indent="424180">
                <a:lnSpc>
                  <a:spcPts val="2020"/>
                </a:lnSpc>
                <a:spcBef>
                  <a:spcPts val="35"/>
                </a:spcBef>
              </a:pPr>
              <a:r>
                <a:rPr sz="1700" spc="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uname </a:t>
              </a:r>
              <a:r>
                <a:rPr sz="1700" spc="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 </a:t>
              </a:r>
              <a:r>
                <a:rPr sz="1700" spc="2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print</a:t>
              </a:r>
              <a:r>
                <a:rPr sz="1700" spc="-34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lang="en-US" sz="1700" spc="-34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system information  </a:t>
              </a:r>
              <a:r>
                <a:rPr sz="1700" spc="-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SYNOPSIS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  <a:p>
              <a:pPr marL="443230">
                <a:lnSpc>
                  <a:spcPts val="1950"/>
                </a:lnSpc>
              </a:pPr>
              <a:r>
                <a:rPr sz="1700" spc="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uname</a:t>
              </a:r>
              <a:r>
                <a:rPr sz="1700" spc="-19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[OPTION]..</a:t>
              </a:r>
              <a:r>
                <a:rPr sz="1700" dirty="0">
                  <a:solidFill>
                    <a:srgbClr val="D6D4CA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.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  <a:p>
              <a:pPr marL="21590">
                <a:lnSpc>
                  <a:spcPts val="2025"/>
                </a:lnSpc>
              </a:pPr>
              <a:r>
                <a:rPr sz="1700" spc="-1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DESCRIPTION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  <a:p>
              <a:pPr marL="440690">
                <a:lnSpc>
                  <a:spcPts val="2030"/>
                </a:lnSpc>
              </a:pPr>
              <a:r>
                <a:rPr sz="1700" spc="2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Print </a:t>
              </a:r>
              <a:r>
                <a:rPr sz="1700" spc="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certain </a:t>
              </a:r>
              <a:r>
                <a:rPr sz="1700" spc="-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system </a:t>
              </a:r>
              <a:r>
                <a:rPr sz="170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information</a:t>
              </a:r>
              <a:r>
                <a:rPr sz="1700" dirty="0">
                  <a:solidFill>
                    <a:srgbClr val="D6D4CA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. </a:t>
              </a:r>
              <a:r>
                <a:rPr sz="1700" spc="4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W</a:t>
              </a:r>
              <a:r>
                <a:rPr sz="1700" spc="40" dirty="0">
                  <a:solidFill>
                    <a:srgbClr val="F4F2C1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ith </a:t>
              </a:r>
              <a:r>
                <a:rPr sz="1700" spc="7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no</a:t>
              </a:r>
              <a:r>
                <a:rPr sz="1700" spc="-33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OPTION</a:t>
              </a:r>
              <a:r>
                <a:rPr sz="1700" spc="5" dirty="0">
                  <a:solidFill>
                    <a:srgbClr val="D6D4CA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, </a:t>
              </a:r>
              <a:r>
                <a:rPr sz="1700" spc="2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same </a:t>
              </a:r>
              <a:r>
                <a:rPr sz="1700" spc="5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as </a:t>
              </a:r>
              <a:r>
                <a:rPr sz="1700" spc="3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-s.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706316" y="5008226"/>
              <a:ext cx="674370" cy="294640"/>
            </a:xfrm>
            <a:custGeom>
              <a:avLst/>
              <a:gdLst/>
              <a:ahLst/>
              <a:cxnLst/>
              <a:rect l="l" t="t" r="r" b="b"/>
              <a:pathLst>
                <a:path w="674370" h="294639">
                  <a:moveTo>
                    <a:pt x="0" y="0"/>
                  </a:moveTo>
                  <a:lnTo>
                    <a:pt x="673827" y="0"/>
                  </a:lnTo>
                  <a:lnTo>
                    <a:pt x="673827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693616" y="5016764"/>
              <a:ext cx="706755" cy="261610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4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-a</a:t>
              </a:r>
              <a:r>
                <a:rPr sz="1700" spc="30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--all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127129" y="5265101"/>
              <a:ext cx="5607050" cy="294640"/>
            </a:xfrm>
            <a:custGeom>
              <a:avLst/>
              <a:gdLst/>
              <a:ahLst/>
              <a:cxnLst/>
              <a:rect l="l" t="t" r="r" b="b"/>
              <a:pathLst>
                <a:path w="5607050" h="294639">
                  <a:moveTo>
                    <a:pt x="0" y="0"/>
                  </a:moveTo>
                  <a:lnTo>
                    <a:pt x="5606472" y="0"/>
                  </a:lnTo>
                  <a:lnTo>
                    <a:pt x="5606472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114429" y="5273640"/>
              <a:ext cx="5643880" cy="261610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print  </a:t>
              </a:r>
              <a:r>
                <a:rPr sz="1700" spc="3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all </a:t>
              </a:r>
              <a:r>
                <a:rPr sz="1700" spc="-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information,  </a:t>
              </a:r>
              <a:r>
                <a:rPr sz="1700" spc="5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in </a:t>
              </a:r>
              <a:r>
                <a:rPr sz="1700" spc="3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the </a:t>
              </a:r>
              <a:r>
                <a:rPr sz="1700" spc="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following </a:t>
              </a:r>
              <a:r>
                <a:rPr sz="1700" spc="-1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order</a:t>
              </a:r>
              <a:r>
                <a:rPr sz="1700" spc="-15" dirty="0">
                  <a:solidFill>
                    <a:srgbClr val="D6D4CA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, </a:t>
              </a:r>
              <a:r>
                <a:rPr sz="1700" spc="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except omit</a:t>
              </a:r>
              <a:r>
                <a:rPr sz="1700" spc="-9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4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-p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124088" y="5521978"/>
              <a:ext cx="1698625" cy="294640"/>
            </a:xfrm>
            <a:custGeom>
              <a:avLst/>
              <a:gdLst/>
              <a:ahLst/>
              <a:cxnLst/>
              <a:rect l="l" t="t" r="r" b="b"/>
              <a:pathLst>
                <a:path w="1698625" h="294639">
                  <a:moveTo>
                    <a:pt x="0" y="0"/>
                  </a:moveTo>
                  <a:lnTo>
                    <a:pt x="1698376" y="0"/>
                  </a:lnTo>
                  <a:lnTo>
                    <a:pt x="1698376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111388" y="5530517"/>
              <a:ext cx="1733550" cy="261610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4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and </a:t>
              </a:r>
              <a:r>
                <a:rPr sz="1700" spc="2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-i if</a:t>
              </a:r>
              <a:r>
                <a:rPr sz="1700" spc="-3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unknown: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706316" y="5778854"/>
              <a:ext cx="1567180" cy="294640"/>
            </a:xfrm>
            <a:custGeom>
              <a:avLst/>
              <a:gdLst/>
              <a:ahLst/>
              <a:cxnLst/>
              <a:rect l="l" t="t" r="r" b="b"/>
              <a:pathLst>
                <a:path w="1567179" h="294639">
                  <a:moveTo>
                    <a:pt x="0" y="0"/>
                  </a:moveTo>
                  <a:lnTo>
                    <a:pt x="1566750" y="0"/>
                  </a:lnTo>
                  <a:lnTo>
                    <a:pt x="1566750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693616" y="5787392"/>
              <a:ext cx="1668780" cy="261610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5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-s</a:t>
              </a:r>
              <a:r>
                <a:rPr sz="1700" spc="21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5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-kernel-name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127129" y="6035731"/>
              <a:ext cx="2034539" cy="294640"/>
            </a:xfrm>
            <a:custGeom>
              <a:avLst/>
              <a:gdLst/>
              <a:ahLst/>
              <a:cxnLst/>
              <a:rect l="l" t="t" r="r" b="b"/>
              <a:pathLst>
                <a:path w="2034539" h="294639">
                  <a:moveTo>
                    <a:pt x="0" y="0"/>
                  </a:moveTo>
                  <a:lnTo>
                    <a:pt x="2034500" y="0"/>
                  </a:lnTo>
                  <a:lnTo>
                    <a:pt x="2034500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3114429" y="6044269"/>
              <a:ext cx="2065655" cy="261610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print</a:t>
              </a:r>
              <a:r>
                <a:rPr sz="1700" spc="-13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5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the</a:t>
              </a:r>
              <a:r>
                <a:rPr sz="1700" spc="-18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1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kernel</a:t>
              </a:r>
              <a:r>
                <a:rPr sz="1700" spc="-5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name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706316" y="6292606"/>
              <a:ext cx="1478280" cy="294640"/>
            </a:xfrm>
            <a:custGeom>
              <a:avLst/>
              <a:gdLst/>
              <a:ahLst/>
              <a:cxnLst/>
              <a:rect l="l" t="t" r="r" b="b"/>
              <a:pathLst>
                <a:path w="1478279" h="294640">
                  <a:moveTo>
                    <a:pt x="0" y="0"/>
                  </a:moveTo>
                  <a:lnTo>
                    <a:pt x="1478055" y="0"/>
                  </a:lnTo>
                  <a:lnTo>
                    <a:pt x="1478055" y="294543"/>
                  </a:lnTo>
                  <a:lnTo>
                    <a:pt x="0" y="294543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>
                <a:highlight>
                  <a:srgbClr val="800080"/>
                </a:highlight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2693616" y="6301145"/>
              <a:ext cx="1503680" cy="261610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700" spc="7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-n</a:t>
              </a:r>
              <a:r>
                <a:rPr sz="1700" spc="28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 </a:t>
              </a:r>
              <a:r>
                <a:rPr sz="1700" spc="-5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--nodename</a:t>
              </a:r>
              <a:endParaRPr sz="170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7914307" y="3203802"/>
              <a:ext cx="1024255" cy="265457"/>
            </a:xfrm>
            <a:prstGeom prst="rect">
              <a:avLst/>
            </a:prstGeom>
            <a:grpFill/>
          </p:spPr>
          <p:txBody>
            <a:bodyPr vert="horz" wrap="square" lIns="0" tIns="1143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"/>
                </a:spcBef>
              </a:pPr>
              <a:r>
                <a:rPr lang="en-US" sz="1650" b="1" spc="2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UNAME(1</a:t>
              </a:r>
              <a:endParaRPr sz="165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8874983" y="3215466"/>
              <a:ext cx="97155" cy="253916"/>
            </a:xfrm>
            <a:prstGeom prst="rect">
              <a:avLst/>
            </a:prstGeom>
            <a:grpFill/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50" b="1" spc="10" dirty="0">
                  <a:solidFill>
                    <a:srgbClr val="E9EBE4"/>
                  </a:solidFill>
                  <a:highlight>
                    <a:srgbClr val="800080"/>
                  </a:highlight>
                  <a:latin typeface="Arial"/>
                  <a:cs typeface="Arial"/>
                </a:rPr>
                <a:t>)</a:t>
              </a:r>
              <a:endParaRPr sz="1650" dirty="0">
                <a:highlight>
                  <a:srgbClr val="800080"/>
                </a:highlight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2966" y="1014295"/>
            <a:ext cx="283781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b="1" spc="125" dirty="0">
                <a:latin typeface="Arial"/>
                <a:cs typeface="Arial"/>
              </a:rPr>
              <a:t>ROOT</a:t>
            </a:r>
            <a:r>
              <a:rPr sz="3550" b="1" spc="155" dirty="0">
                <a:latin typeface="Arial"/>
                <a:cs typeface="Arial"/>
              </a:rPr>
              <a:t> </a:t>
            </a:r>
            <a:r>
              <a:rPr sz="3550" b="1" spc="70" dirty="0">
                <a:latin typeface="Arial"/>
                <a:cs typeface="Arial"/>
              </a:rPr>
              <a:t>USER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9323" y="5658861"/>
            <a:ext cx="214629" cy="277495"/>
          </a:xfrm>
          <a:custGeom>
            <a:avLst/>
            <a:gdLst/>
            <a:ahLst/>
            <a:cxnLst/>
            <a:rect l="l" t="t" r="r" b="b"/>
            <a:pathLst>
              <a:path w="214629" h="277495">
                <a:moveTo>
                  <a:pt x="0" y="0"/>
                </a:moveTo>
                <a:lnTo>
                  <a:pt x="214579" y="0"/>
                </a:lnTo>
                <a:lnTo>
                  <a:pt x="214579" y="277217"/>
                </a:lnTo>
                <a:lnTo>
                  <a:pt x="0" y="277217"/>
                </a:lnTo>
                <a:lnTo>
                  <a:pt x="0" y="0"/>
                </a:lnTo>
                <a:close/>
              </a:path>
            </a:pathLst>
          </a:custGeom>
          <a:solidFill>
            <a:srgbClr val="3634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289308" y="5919166"/>
            <a:ext cx="995044" cy="281940"/>
          </a:xfrm>
          <a:custGeom>
            <a:avLst/>
            <a:gdLst/>
            <a:ahLst/>
            <a:cxnLst/>
            <a:rect l="l" t="t" r="r" b="b"/>
            <a:pathLst>
              <a:path w="995045" h="281939">
                <a:moveTo>
                  <a:pt x="0" y="0"/>
                </a:moveTo>
                <a:lnTo>
                  <a:pt x="994683" y="0"/>
                </a:lnTo>
                <a:lnTo>
                  <a:pt x="994683" y="281914"/>
                </a:lnTo>
                <a:lnTo>
                  <a:pt x="0" y="281914"/>
                </a:lnTo>
                <a:lnTo>
                  <a:pt x="0" y="0"/>
                </a:lnTo>
                <a:close/>
              </a:path>
            </a:pathLst>
          </a:custGeom>
          <a:solidFill>
            <a:srgbClr val="3634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209889" y="6162635"/>
            <a:ext cx="361315" cy="300355"/>
          </a:xfrm>
          <a:custGeom>
            <a:avLst/>
            <a:gdLst/>
            <a:ahLst/>
            <a:cxnLst/>
            <a:rect l="l" t="t" r="r" b="b"/>
            <a:pathLst>
              <a:path w="361314" h="300354">
                <a:moveTo>
                  <a:pt x="0" y="0"/>
                </a:moveTo>
                <a:lnTo>
                  <a:pt x="360845" y="0"/>
                </a:lnTo>
                <a:lnTo>
                  <a:pt x="360845" y="300102"/>
                </a:lnTo>
                <a:lnTo>
                  <a:pt x="0" y="300102"/>
                </a:lnTo>
                <a:lnTo>
                  <a:pt x="0" y="0"/>
                </a:lnTo>
                <a:close/>
              </a:path>
            </a:pathLst>
          </a:custGeom>
          <a:solidFill>
            <a:srgbClr val="3634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155111" y="1969118"/>
            <a:ext cx="9559925" cy="452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buClr>
                <a:srgbClr val="54504F"/>
              </a:buClr>
              <a:buChar char="•"/>
              <a:tabLst>
                <a:tab pos="469900" algn="l"/>
                <a:tab pos="470534" algn="l"/>
              </a:tabLst>
            </a:pPr>
            <a:r>
              <a:rPr sz="1800" spc="70" dirty="0">
                <a:latin typeface="Arial"/>
                <a:cs typeface="Arial"/>
              </a:rPr>
              <a:t>In </a:t>
            </a:r>
            <a:r>
              <a:rPr sz="1800" spc="30" dirty="0">
                <a:latin typeface="Arial"/>
                <a:cs typeface="Arial"/>
              </a:rPr>
              <a:t>computing, the </a:t>
            </a:r>
            <a:r>
              <a:rPr sz="1800" spc="5" dirty="0">
                <a:latin typeface="Arial"/>
                <a:cs typeface="Arial"/>
              </a:rPr>
              <a:t>superuser </a:t>
            </a:r>
            <a:r>
              <a:rPr sz="1800" spc="35" dirty="0">
                <a:latin typeface="Arial"/>
                <a:cs typeface="Arial"/>
              </a:rPr>
              <a:t>is </a:t>
            </a:r>
            <a:r>
              <a:rPr sz="1800" spc="25" dirty="0">
                <a:latin typeface="Arial"/>
                <a:cs typeface="Arial"/>
              </a:rPr>
              <a:t>a </a:t>
            </a:r>
            <a:r>
              <a:rPr sz="1800" spc="15" dirty="0">
                <a:latin typeface="Arial"/>
                <a:cs typeface="Arial"/>
              </a:rPr>
              <a:t>special </a:t>
            </a:r>
            <a:r>
              <a:rPr sz="1800" spc="5" dirty="0">
                <a:latin typeface="Arial"/>
                <a:cs typeface="Arial"/>
              </a:rPr>
              <a:t>user </a:t>
            </a:r>
            <a:r>
              <a:rPr sz="1800" spc="25" dirty="0">
                <a:latin typeface="Arial"/>
                <a:cs typeface="Arial"/>
              </a:rPr>
              <a:t>account used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for </a:t>
            </a:r>
            <a:r>
              <a:rPr sz="1800" spc="15" dirty="0">
                <a:latin typeface="Arial"/>
                <a:cs typeface="Arial"/>
              </a:rPr>
              <a:t>system </a:t>
            </a:r>
            <a:r>
              <a:rPr sz="1800" spc="45" dirty="0">
                <a:latin typeface="Arial"/>
                <a:cs typeface="Arial"/>
              </a:rPr>
              <a:t>administration</a:t>
            </a:r>
            <a:endParaRPr sz="1800" dirty="0">
              <a:latin typeface="Arial"/>
              <a:cs typeface="Arial"/>
            </a:endParaRPr>
          </a:p>
          <a:p>
            <a:pPr marL="474345" marR="5080" indent="-461645">
              <a:lnSpc>
                <a:spcPct val="114500"/>
              </a:lnSpc>
              <a:spcBef>
                <a:spcPts val="1495"/>
              </a:spcBef>
              <a:buChar char="•"/>
              <a:tabLst>
                <a:tab pos="466725" algn="l"/>
                <a:tab pos="467359" algn="l"/>
              </a:tabLst>
            </a:pPr>
            <a:r>
              <a:rPr sz="1800" spc="90" dirty="0">
                <a:latin typeface="Arial"/>
                <a:cs typeface="Arial"/>
              </a:rPr>
              <a:t>The </a:t>
            </a:r>
            <a:r>
              <a:rPr sz="1800" spc="65" dirty="0">
                <a:latin typeface="Arial"/>
                <a:cs typeface="Arial"/>
              </a:rPr>
              <a:t>root </a:t>
            </a:r>
            <a:r>
              <a:rPr sz="1800" spc="5" dirty="0">
                <a:latin typeface="Arial"/>
                <a:cs typeface="Arial"/>
              </a:rPr>
              <a:t>user can </a:t>
            </a:r>
            <a:r>
              <a:rPr sz="1800" spc="95" dirty="0">
                <a:latin typeface="Arial"/>
                <a:cs typeface="Arial"/>
              </a:rPr>
              <a:t>do </a:t>
            </a:r>
            <a:r>
              <a:rPr sz="1800" spc="30" dirty="0">
                <a:latin typeface="Arial"/>
                <a:cs typeface="Arial"/>
              </a:rPr>
              <a:t>many </a:t>
            </a:r>
            <a:r>
              <a:rPr sz="1800" spc="45" dirty="0">
                <a:latin typeface="Arial"/>
                <a:cs typeface="Arial"/>
              </a:rPr>
              <a:t>things </a:t>
            </a:r>
            <a:r>
              <a:rPr sz="1800" spc="55" dirty="0">
                <a:latin typeface="Arial"/>
                <a:cs typeface="Arial"/>
              </a:rPr>
              <a:t>an </a:t>
            </a:r>
            <a:r>
              <a:rPr sz="1800" spc="40" dirty="0">
                <a:latin typeface="Arial"/>
                <a:cs typeface="Arial"/>
              </a:rPr>
              <a:t>ordinary </a:t>
            </a:r>
            <a:r>
              <a:rPr sz="1800" spc="5" dirty="0">
                <a:latin typeface="Arial"/>
                <a:cs typeface="Arial"/>
              </a:rPr>
              <a:t>user </a:t>
            </a:r>
            <a:r>
              <a:rPr sz="1800" spc="35" dirty="0">
                <a:latin typeface="Arial"/>
                <a:cs typeface="Arial"/>
              </a:rPr>
              <a:t>cannot </a:t>
            </a:r>
            <a:r>
              <a:rPr sz="1800" spc="25" dirty="0">
                <a:latin typeface="Arial"/>
                <a:cs typeface="Arial"/>
              </a:rPr>
              <a:t>for </a:t>
            </a:r>
            <a:r>
              <a:rPr sz="1800" spc="15" dirty="0">
                <a:latin typeface="Arial"/>
                <a:cs typeface="Arial"/>
              </a:rPr>
              <a:t>example </a:t>
            </a:r>
            <a:r>
              <a:rPr sz="1800" spc="35" dirty="0">
                <a:latin typeface="Arial"/>
                <a:cs typeface="Arial"/>
              </a:rPr>
              <a:t>install </a:t>
            </a:r>
            <a:r>
              <a:rPr sz="1800" spc="95" dirty="0">
                <a:latin typeface="Arial"/>
                <a:cs typeface="Arial"/>
              </a:rPr>
              <a:t>new  </a:t>
            </a:r>
            <a:r>
              <a:rPr sz="1800" spc="40" dirty="0">
                <a:latin typeface="Arial"/>
                <a:cs typeface="Arial"/>
              </a:rPr>
              <a:t>software,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removing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any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existing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application,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making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change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any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system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settings </a:t>
            </a:r>
            <a:r>
              <a:rPr sz="1800" spc="25" dirty="0"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  <a:p>
            <a:pPr marL="476250" marR="429259" indent="-463550">
              <a:lnSpc>
                <a:spcPct val="117900"/>
              </a:lnSpc>
              <a:spcBef>
                <a:spcPts val="1495"/>
              </a:spcBef>
              <a:buClr>
                <a:srgbClr val="54504F"/>
              </a:buClr>
              <a:buChar char="•"/>
              <a:tabLst>
                <a:tab pos="473075" algn="l"/>
                <a:tab pos="473709" algn="l"/>
              </a:tabLst>
            </a:pPr>
            <a:r>
              <a:rPr sz="1800" spc="35" dirty="0">
                <a:latin typeface="Arial"/>
                <a:cs typeface="Arial"/>
              </a:rPr>
              <a:t>Depending </a:t>
            </a:r>
            <a:r>
              <a:rPr sz="1800" spc="45" dirty="0">
                <a:latin typeface="Arial"/>
                <a:cs typeface="Arial"/>
              </a:rPr>
              <a:t>on </a:t>
            </a:r>
            <a:r>
              <a:rPr sz="1800" spc="40" dirty="0">
                <a:latin typeface="Arial"/>
                <a:cs typeface="Arial"/>
              </a:rPr>
              <a:t>the </a:t>
            </a:r>
            <a:r>
              <a:rPr sz="1800" spc="30" dirty="0">
                <a:latin typeface="Arial"/>
                <a:cs typeface="Arial"/>
              </a:rPr>
              <a:t>operating </a:t>
            </a:r>
            <a:r>
              <a:rPr sz="1800" spc="15" dirty="0">
                <a:latin typeface="Arial"/>
                <a:cs typeface="Arial"/>
              </a:rPr>
              <a:t>system </a:t>
            </a:r>
            <a:r>
              <a:rPr sz="1800" spc="-30" dirty="0">
                <a:latin typeface="Arial"/>
                <a:cs typeface="Arial"/>
              </a:rPr>
              <a:t>(OS), the </a:t>
            </a:r>
            <a:r>
              <a:rPr sz="1800" spc="15" dirty="0">
                <a:latin typeface="Arial"/>
                <a:cs typeface="Arial"/>
              </a:rPr>
              <a:t>actual </a:t>
            </a:r>
            <a:r>
              <a:rPr sz="1800" spc="20" dirty="0">
                <a:latin typeface="Arial"/>
                <a:cs typeface="Arial"/>
              </a:rPr>
              <a:t>name </a:t>
            </a:r>
            <a:r>
              <a:rPr sz="1800" spc="10" dirty="0">
                <a:latin typeface="Arial"/>
                <a:cs typeface="Arial"/>
              </a:rPr>
              <a:t>of </a:t>
            </a:r>
            <a:r>
              <a:rPr sz="1800" spc="60" dirty="0">
                <a:latin typeface="Arial"/>
                <a:cs typeface="Arial"/>
              </a:rPr>
              <a:t>this </a:t>
            </a:r>
            <a:r>
              <a:rPr sz="1800" spc="15" dirty="0">
                <a:latin typeface="Arial"/>
                <a:cs typeface="Arial"/>
              </a:rPr>
              <a:t>account </a:t>
            </a:r>
            <a:r>
              <a:rPr sz="1800" spc="75" dirty="0">
                <a:latin typeface="Arial"/>
                <a:cs typeface="Arial"/>
              </a:rPr>
              <a:t>might </a:t>
            </a:r>
            <a:r>
              <a:rPr sz="1800" spc="55" dirty="0">
                <a:latin typeface="Arial"/>
                <a:cs typeface="Arial"/>
              </a:rPr>
              <a:t>be  </a:t>
            </a:r>
            <a:r>
              <a:rPr sz="1800" spc="40" dirty="0">
                <a:latin typeface="Arial"/>
                <a:cs typeface="Arial"/>
              </a:rPr>
              <a:t>root,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administrator,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admin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or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supervisor</a:t>
            </a:r>
            <a:endParaRPr sz="1800" dirty="0">
              <a:latin typeface="Arial"/>
              <a:cs typeface="Arial"/>
            </a:endParaRPr>
          </a:p>
          <a:p>
            <a:pPr marL="475615" marR="287020" indent="-462915">
              <a:lnSpc>
                <a:spcPct val="113599"/>
              </a:lnSpc>
              <a:spcBef>
                <a:spcPts val="1455"/>
              </a:spcBef>
              <a:buClr>
                <a:srgbClr val="54504F"/>
              </a:buClr>
              <a:buChar char="•"/>
              <a:tabLst>
                <a:tab pos="466725" algn="l"/>
                <a:tab pos="467359" algn="l"/>
              </a:tabLst>
            </a:pP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switch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root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while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shell,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enter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command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50" b="1" spc="-45" dirty="0">
                <a:latin typeface="Arial"/>
                <a:cs typeface="Arial"/>
              </a:rPr>
              <a:t>su</a:t>
            </a:r>
            <a:r>
              <a:rPr sz="1850" b="1" spc="-130" dirty="0">
                <a:latin typeface="Arial"/>
                <a:cs typeface="Arial"/>
              </a:rPr>
              <a:t> </a:t>
            </a:r>
            <a:r>
              <a:rPr sz="1850" spc="-25" dirty="0">
                <a:latin typeface="Arial"/>
                <a:cs typeface="Arial"/>
              </a:rPr>
              <a:t>-</a:t>
            </a:r>
            <a:r>
              <a:rPr sz="1850" spc="10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then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input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your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root  </a:t>
            </a:r>
            <a:r>
              <a:rPr sz="1800" spc="45" dirty="0">
                <a:latin typeface="Arial"/>
                <a:cs typeface="Arial"/>
              </a:rPr>
              <a:t>password</a:t>
            </a:r>
            <a:endParaRPr sz="1800" dirty="0">
              <a:latin typeface="Arial"/>
              <a:cs typeface="Arial"/>
            </a:endParaRPr>
          </a:p>
          <a:p>
            <a:pPr marL="467995" marR="256540" indent="-455295">
              <a:lnSpc>
                <a:spcPct val="117900"/>
              </a:lnSpc>
              <a:spcBef>
                <a:spcPts val="1420"/>
              </a:spcBef>
              <a:buClr>
                <a:srgbClr val="54504F"/>
              </a:buClr>
              <a:buChar char="•"/>
              <a:tabLst>
                <a:tab pos="479425" algn="l"/>
                <a:tab pos="480059" algn="l"/>
              </a:tabLst>
            </a:pPr>
            <a:r>
              <a:rPr sz="1800" spc="15" dirty="0">
                <a:latin typeface="Arial"/>
                <a:cs typeface="Arial"/>
              </a:rPr>
              <a:t>Changing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to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root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password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while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shell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environment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will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allow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you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run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tasks  </a:t>
            </a:r>
            <a:r>
              <a:rPr sz="1800" spc="85" dirty="0">
                <a:latin typeface="Arial"/>
                <a:cs typeface="Arial"/>
              </a:rPr>
              <a:t>that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only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administrators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superusers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can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do</a:t>
            </a:r>
            <a:endParaRPr sz="1800" dirty="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960"/>
              </a:spcBef>
            </a:pPr>
            <a:r>
              <a:rPr sz="1600" spc="114" dirty="0">
                <a:solidFill>
                  <a:srgbClr val="87C648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600" spc="114" dirty="0">
                <a:solidFill>
                  <a:srgbClr val="87C648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600" spc="114" dirty="0">
                <a:solidFill>
                  <a:srgbClr val="87C648"/>
                </a:solidFill>
                <a:highlight>
                  <a:srgbClr val="800080"/>
                </a:highlight>
                <a:latin typeface="Arial"/>
                <a:cs typeface="Arial"/>
              </a:rPr>
              <a:t>$</a:t>
            </a:r>
            <a:r>
              <a:rPr sz="1600" spc="-225" dirty="0">
                <a:solidFill>
                  <a:srgbClr val="87C648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F2F2ED"/>
                </a:solidFill>
                <a:highlight>
                  <a:srgbClr val="800080"/>
                </a:highlight>
                <a:latin typeface="Arial"/>
                <a:cs typeface="Arial"/>
              </a:rPr>
              <a:t>su</a:t>
            </a:r>
            <a:endParaRPr sz="160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150"/>
              </a:spcBef>
            </a:pPr>
            <a:r>
              <a:rPr sz="1550" b="1" spc="40" dirty="0">
                <a:solidFill>
                  <a:srgbClr val="F2F2ED"/>
                </a:solidFill>
                <a:highlight>
                  <a:srgbClr val="800080"/>
                </a:highlight>
                <a:latin typeface="Arial"/>
                <a:cs typeface="Arial"/>
              </a:rPr>
              <a:t>Password:</a:t>
            </a:r>
            <a:endParaRPr sz="155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135255">
              <a:lnSpc>
                <a:spcPct val="100000"/>
              </a:lnSpc>
              <a:spcBef>
                <a:spcPts val="60"/>
              </a:spcBef>
            </a:pPr>
            <a:r>
              <a:rPr sz="1600" spc="90" dirty="0">
                <a:solidFill>
                  <a:srgbClr val="87C648"/>
                </a:solidFill>
                <a:highlight>
                  <a:srgbClr val="800080"/>
                </a:highlight>
                <a:latin typeface="Arial"/>
                <a:cs typeface="Arial"/>
              </a:rPr>
              <a:t>root@ap-linux:/home/aamir#</a:t>
            </a:r>
            <a:r>
              <a:rPr sz="1600" spc="-105" dirty="0">
                <a:solidFill>
                  <a:srgbClr val="87C648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650" b="1" spc="40" dirty="0">
                <a:solidFill>
                  <a:srgbClr val="F2F2ED"/>
                </a:solidFill>
                <a:highlight>
                  <a:srgbClr val="800080"/>
                </a:highlight>
                <a:latin typeface="Arial"/>
                <a:cs typeface="Arial"/>
              </a:rPr>
              <a:t>exit</a:t>
            </a:r>
            <a:endParaRPr sz="1650" dirty="0"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7868" y="7110251"/>
            <a:ext cx="457390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350" spc="60" dirty="0">
                <a:latin typeface="Arial"/>
                <a:cs typeface="Arial"/>
              </a:rPr>
              <a:t>by </a:t>
            </a:r>
            <a:r>
              <a:rPr sz="1350" spc="5" dirty="0">
                <a:latin typeface="Arial"/>
                <a:cs typeface="Arial"/>
              </a:rPr>
              <a:t>Felix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spc="7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7454" y="6419512"/>
            <a:ext cx="386715" cy="265457"/>
          </a:xfrm>
          <a:prstGeom prst="rect">
            <a:avLst/>
          </a:prstGeom>
          <a:solidFill>
            <a:srgbClr val="36342D"/>
          </a:solidFill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650" b="1" spc="25" dirty="0">
                <a:solidFill>
                  <a:srgbClr val="F2F2ED"/>
                </a:solidFill>
                <a:highlight>
                  <a:srgbClr val="800080"/>
                </a:highlight>
                <a:latin typeface="Arial"/>
                <a:cs typeface="Arial"/>
              </a:rPr>
              <a:t>exit</a:t>
            </a:r>
            <a:endParaRPr sz="1650" dirty="0"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4144" y="6694403"/>
            <a:ext cx="252663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14" dirty="0">
                <a:solidFill>
                  <a:srgbClr val="87C648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600" spc="114" dirty="0">
                <a:solidFill>
                  <a:srgbClr val="87C648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600" spc="114" dirty="0">
                <a:solidFill>
                  <a:srgbClr val="87C648"/>
                </a:solidFill>
                <a:highlight>
                  <a:srgbClr val="800080"/>
                </a:highlight>
                <a:latin typeface="Arial"/>
                <a:cs typeface="Arial"/>
              </a:rPr>
              <a:t>$</a:t>
            </a:r>
            <a:endParaRPr sz="1600" dirty="0">
              <a:highlight>
                <a:srgbClr val="800080"/>
              </a:highlight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0675" y="1007945"/>
            <a:ext cx="422148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</a:t>
            </a:r>
            <a:r>
              <a:rPr sz="3600" b="1" spc="220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DESKTOPS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1747134"/>
            <a:ext cx="9860915" cy="488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695" indent="-467995">
              <a:lnSpc>
                <a:spcPct val="100000"/>
              </a:lnSpc>
              <a:buClr>
                <a:srgbClr val="54524F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60" dirty="0">
                <a:latin typeface="Arial"/>
                <a:cs typeface="Arial"/>
              </a:rPr>
              <a:t>There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two</a:t>
            </a:r>
            <a:r>
              <a:rPr sz="1750" spc="37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commonly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used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GUls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150" dirty="0">
                <a:latin typeface="Arial"/>
                <a:cs typeface="Arial"/>
              </a:rPr>
              <a:t>that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come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160" dirty="0">
                <a:latin typeface="Arial"/>
                <a:cs typeface="Arial"/>
              </a:rPr>
              <a:t>with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Linux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distributions:</a:t>
            </a:r>
            <a:endParaRPr sz="1750" dirty="0">
              <a:latin typeface="Arial"/>
              <a:cs typeface="Arial"/>
            </a:endParaRPr>
          </a:p>
          <a:p>
            <a:pPr marL="1118235" lvl="1" indent="-433705">
              <a:lnSpc>
                <a:spcPct val="100000"/>
              </a:lnSpc>
              <a:spcBef>
                <a:spcPts val="470"/>
              </a:spcBef>
              <a:buClr>
                <a:srgbClr val="A0A09E"/>
              </a:buClr>
              <a:buChar char="o"/>
              <a:tabLst>
                <a:tab pos="1118235" algn="l"/>
                <a:tab pos="1118870" algn="l"/>
              </a:tabLst>
            </a:pPr>
            <a:r>
              <a:rPr sz="1500" spc="30" dirty="0">
                <a:latin typeface="Arial"/>
                <a:cs typeface="Arial"/>
              </a:rPr>
              <a:t>GNOME</a:t>
            </a:r>
            <a:endParaRPr sz="15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o"/>
            </a:pPr>
            <a:endParaRPr sz="1600" dirty="0">
              <a:latin typeface="Times New Roman"/>
              <a:cs typeface="Times New Roman"/>
            </a:endParaRPr>
          </a:p>
          <a:p>
            <a:pPr marL="1772920" lvl="2" indent="-445134">
              <a:lnSpc>
                <a:spcPct val="100000"/>
              </a:lnSpc>
              <a:buClr>
                <a:srgbClr val="54524F"/>
              </a:buClr>
              <a:buChar char="•"/>
              <a:tabLst>
                <a:tab pos="1776095" algn="l"/>
                <a:tab pos="1776730" algn="l"/>
              </a:tabLst>
            </a:pPr>
            <a:r>
              <a:rPr sz="1500" spc="45" dirty="0">
                <a:latin typeface="Arial"/>
                <a:cs typeface="Arial"/>
              </a:rPr>
              <a:t>Acronym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for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GNU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Network </a:t>
            </a:r>
            <a:r>
              <a:rPr sz="1500" spc="50" dirty="0">
                <a:latin typeface="Arial"/>
                <a:cs typeface="Arial"/>
              </a:rPr>
              <a:t>Object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Model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Environm</a:t>
            </a:r>
            <a:r>
              <a:rPr sz="1500" spc="-16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ent.</a:t>
            </a:r>
            <a:r>
              <a:rPr sz="1500" spc="5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(Pronounced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guh-nome)</a:t>
            </a:r>
            <a:endParaRPr sz="1500" dirty="0">
              <a:latin typeface="Arial"/>
              <a:cs typeface="Arial"/>
            </a:endParaRPr>
          </a:p>
          <a:p>
            <a:pPr marL="1772920" marR="23495" lvl="2" indent="-445134">
              <a:lnSpc>
                <a:spcPct val="116500"/>
              </a:lnSpc>
              <a:spcBef>
                <a:spcPts val="1495"/>
              </a:spcBef>
              <a:buClr>
                <a:srgbClr val="54524F"/>
              </a:buClr>
              <a:buChar char="•"/>
              <a:tabLst>
                <a:tab pos="1774825" algn="l"/>
                <a:tab pos="1775460" algn="l"/>
              </a:tabLst>
            </a:pPr>
            <a:r>
              <a:rPr sz="1500" spc="15" dirty="0">
                <a:latin typeface="Arial"/>
                <a:cs typeface="Arial"/>
              </a:rPr>
              <a:t>GNOME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is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W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indow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s-</a:t>
            </a:r>
            <a:r>
              <a:rPr sz="1500" spc="-22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like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de</a:t>
            </a:r>
            <a:r>
              <a:rPr sz="1500" spc="-229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sktop</a:t>
            </a:r>
            <a:r>
              <a:rPr sz="1500" spc="4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system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105" dirty="0">
                <a:latin typeface="Arial"/>
                <a:cs typeface="Arial"/>
              </a:rPr>
              <a:t>that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works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on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UNIX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and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UNIX-like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systems </a:t>
            </a:r>
            <a:r>
              <a:rPr sz="1500" spc="55" dirty="0">
                <a:latin typeface="Arial"/>
                <a:cs typeface="Arial"/>
              </a:rPr>
              <a:t>and  </a:t>
            </a:r>
            <a:r>
              <a:rPr sz="1500" spc="35" dirty="0">
                <a:latin typeface="Arial"/>
                <a:cs typeface="Arial"/>
              </a:rPr>
              <a:t>is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not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dependent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on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any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one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114" dirty="0">
                <a:latin typeface="Arial"/>
                <a:cs typeface="Arial"/>
              </a:rPr>
              <a:t>window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manager</a:t>
            </a:r>
            <a:endParaRPr sz="1500" dirty="0">
              <a:latin typeface="Arial"/>
              <a:cs typeface="Arial"/>
            </a:endParaRPr>
          </a:p>
          <a:p>
            <a:pPr marL="1123950" lvl="1" indent="-440055">
              <a:lnSpc>
                <a:spcPct val="100000"/>
              </a:lnSpc>
              <a:spcBef>
                <a:spcPts val="320"/>
              </a:spcBef>
              <a:buClr>
                <a:srgbClr val="A0A09E"/>
              </a:buClr>
              <a:buSzPct val="103333"/>
              <a:buChar char="o"/>
              <a:tabLst>
                <a:tab pos="1123950" algn="l"/>
                <a:tab pos="1124585" algn="l"/>
              </a:tabLst>
            </a:pPr>
            <a:r>
              <a:rPr sz="1500" spc="15" dirty="0">
                <a:latin typeface="Arial"/>
                <a:cs typeface="Arial"/>
              </a:rPr>
              <a:t>KDE</a:t>
            </a:r>
            <a:endParaRPr sz="15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o"/>
            </a:pPr>
            <a:endParaRPr sz="1650" dirty="0">
              <a:latin typeface="Times New Roman"/>
              <a:cs typeface="Times New Roman"/>
            </a:endParaRPr>
          </a:p>
          <a:p>
            <a:pPr marL="1772920" lvl="2" indent="-445134">
              <a:lnSpc>
                <a:spcPct val="100000"/>
              </a:lnSpc>
              <a:buClr>
                <a:srgbClr val="54524F"/>
              </a:buClr>
              <a:buChar char="•"/>
              <a:tabLst>
                <a:tab pos="1776095" algn="l"/>
                <a:tab pos="1776730" algn="l"/>
              </a:tabLst>
            </a:pPr>
            <a:r>
              <a:rPr sz="1500" spc="50" dirty="0">
                <a:latin typeface="Arial"/>
                <a:cs typeface="Arial"/>
              </a:rPr>
              <a:t>Acronym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for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K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Desktop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Environme</a:t>
            </a:r>
            <a:r>
              <a:rPr sz="1500" spc="-22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nt</a:t>
            </a:r>
            <a:endParaRPr sz="1500" dirty="0">
              <a:latin typeface="Arial"/>
              <a:cs typeface="Arial"/>
            </a:endParaRPr>
          </a:p>
          <a:p>
            <a:pPr marL="1772920" marR="5080" lvl="2" indent="-445134">
              <a:lnSpc>
                <a:spcPct val="116500"/>
              </a:lnSpc>
              <a:spcBef>
                <a:spcPts val="1495"/>
              </a:spcBef>
              <a:buClr>
                <a:srgbClr val="54524F"/>
              </a:buClr>
              <a:buChar char="•"/>
              <a:tabLst>
                <a:tab pos="1771014" algn="l"/>
                <a:tab pos="1771650" algn="l"/>
              </a:tabLst>
            </a:pPr>
            <a:r>
              <a:rPr sz="1500" spc="15" dirty="0">
                <a:latin typeface="Arial"/>
                <a:cs typeface="Arial"/>
              </a:rPr>
              <a:t>KDE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GUI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is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equipped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spc="114" dirty="0">
                <a:latin typeface="Arial"/>
                <a:cs typeface="Arial"/>
              </a:rPr>
              <a:t>with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everything</a:t>
            </a:r>
            <a:r>
              <a:rPr sz="1500" spc="-21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users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typically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need,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including 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file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manager,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window  </a:t>
            </a:r>
            <a:r>
              <a:rPr sz="1500" spc="25" dirty="0">
                <a:latin typeface="Arial"/>
                <a:cs typeface="Arial"/>
              </a:rPr>
              <a:t>manager,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help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tool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and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system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configuration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tool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54524F"/>
              </a:buClr>
              <a:buFont typeface="Arial"/>
              <a:buChar char="•"/>
            </a:pPr>
            <a:endParaRPr sz="1300" dirty="0">
              <a:latin typeface="Times New Roman"/>
              <a:cs typeface="Times New Roman"/>
            </a:endParaRPr>
          </a:p>
          <a:p>
            <a:pPr marL="480695" marR="89535" indent="-467995">
              <a:lnSpc>
                <a:spcPct val="117700"/>
              </a:lnSpc>
              <a:buClr>
                <a:srgbClr val="54524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Arial"/>
                <a:cs typeface="Arial"/>
              </a:rPr>
              <a:t>You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have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both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installed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in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your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computer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switch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between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the</a:t>
            </a:r>
            <a:r>
              <a:rPr sz="1750" spc="-160" dirty="0">
                <a:latin typeface="Arial"/>
                <a:cs typeface="Arial"/>
              </a:rPr>
              <a:t> </a:t>
            </a:r>
            <a:r>
              <a:rPr sz="1750" spc="114" dirty="0">
                <a:latin typeface="Arial"/>
                <a:cs typeface="Arial"/>
              </a:rPr>
              <a:t>two</a:t>
            </a:r>
            <a:r>
              <a:rPr sz="1750" spc="21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whenever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  </a:t>
            </a:r>
            <a:r>
              <a:rPr sz="1750" spc="110" dirty="0">
                <a:latin typeface="Arial"/>
                <a:cs typeface="Arial"/>
              </a:rPr>
              <a:t>want</a:t>
            </a:r>
            <a:r>
              <a:rPr sz="1750" spc="-18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to</a:t>
            </a:r>
            <a:endParaRPr sz="1750" dirty="0">
              <a:latin typeface="Arial"/>
              <a:cs typeface="Arial"/>
            </a:endParaRPr>
          </a:p>
          <a:p>
            <a:pPr marL="467995" marR="52705" indent="-455295">
              <a:lnSpc>
                <a:spcPct val="124900"/>
              </a:lnSpc>
              <a:spcBef>
                <a:spcPts val="1270"/>
              </a:spcBef>
              <a:buClr>
                <a:srgbClr val="54524F"/>
              </a:buClr>
              <a:buChar char="•"/>
              <a:tabLst>
                <a:tab pos="474345" algn="l"/>
                <a:tab pos="474980" algn="l"/>
              </a:tabLst>
            </a:pPr>
            <a:r>
              <a:rPr sz="1750" spc="105" dirty="0">
                <a:latin typeface="Arial"/>
                <a:cs typeface="Arial"/>
              </a:rPr>
              <a:t>Both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GUls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also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run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on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Unix,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while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there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other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GUls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can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be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installed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on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Linux,  </a:t>
            </a:r>
            <a:r>
              <a:rPr sz="1750" spc="55" dirty="0">
                <a:latin typeface="Arial"/>
                <a:cs typeface="Arial"/>
              </a:rPr>
              <a:t>these </a:t>
            </a:r>
            <a:r>
              <a:rPr sz="1750" spc="60" dirty="0">
                <a:latin typeface="Arial"/>
                <a:cs typeface="Arial"/>
              </a:rPr>
              <a:t>two </a:t>
            </a:r>
            <a:r>
              <a:rPr sz="1750" spc="40" dirty="0">
                <a:latin typeface="Arial"/>
                <a:cs typeface="Arial"/>
              </a:rPr>
              <a:t>remain </a:t>
            </a:r>
            <a:r>
              <a:rPr sz="1750" spc="25" dirty="0">
                <a:latin typeface="Arial"/>
                <a:cs typeface="Arial"/>
              </a:rPr>
              <a:t>as </a:t>
            </a:r>
            <a:r>
              <a:rPr sz="1750" spc="20" dirty="0">
                <a:latin typeface="Arial"/>
                <a:cs typeface="Arial"/>
              </a:rPr>
              <a:t>the </a:t>
            </a:r>
            <a:r>
              <a:rPr sz="1750" spc="80" dirty="0">
                <a:latin typeface="Arial"/>
                <a:cs typeface="Arial"/>
              </a:rPr>
              <a:t>most </a:t>
            </a:r>
            <a:r>
              <a:rPr sz="1750" spc="70" dirty="0">
                <a:latin typeface="Arial"/>
                <a:cs typeface="Arial"/>
              </a:rPr>
              <a:t>popular </a:t>
            </a:r>
            <a:r>
              <a:rPr sz="1750" spc="60" dirty="0">
                <a:latin typeface="Arial"/>
                <a:cs typeface="Arial"/>
              </a:rPr>
              <a:t>in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use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83" y="7049627"/>
            <a:ext cx="482663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u="heavy" spc="45" dirty="0">
                <a:solidFill>
                  <a:srgbClr val="54524F"/>
                </a:solidFill>
                <a:latin typeface="Arial"/>
                <a:cs typeface="Arial"/>
              </a:rPr>
              <a:t>Source:</a:t>
            </a:r>
            <a:r>
              <a:rPr sz="1350" u="heavy" dirty="0">
                <a:solidFill>
                  <a:srgbClr val="54524F"/>
                </a:solidFill>
                <a:latin typeface="Arial"/>
                <a:cs typeface="Arial"/>
              </a:rPr>
              <a:t> </a:t>
            </a:r>
            <a:r>
              <a:rPr sz="1350" u="heavy" spc="35" dirty="0">
                <a:solidFill>
                  <a:srgbClr val="54524F"/>
                </a:solidFill>
                <a:latin typeface="Arial"/>
                <a:cs typeface="Arial"/>
              </a:rPr>
              <a:t>https</a:t>
            </a:r>
            <a:r>
              <a:rPr sz="1350" u="heavy" spc="35" dirty="0">
                <a:solidFill>
                  <a:srgbClr val="3A3431"/>
                </a:solidFill>
                <a:latin typeface="Arial"/>
                <a:cs typeface="Arial"/>
              </a:rPr>
              <a:t>:</a:t>
            </a:r>
            <a:r>
              <a:rPr sz="1350" u="heavy" spc="35" dirty="0">
                <a:solidFill>
                  <a:srgbClr val="696769"/>
                </a:solidFill>
                <a:latin typeface="Arial"/>
                <a:cs typeface="Arial"/>
              </a:rPr>
              <a:t>/</a:t>
            </a:r>
            <a:r>
              <a:rPr sz="1350" u="heavy" spc="35" dirty="0">
                <a:solidFill>
                  <a:srgbClr val="54524F"/>
                </a:solidFill>
                <a:latin typeface="Arial"/>
                <a:cs typeface="Arial"/>
                <a:hlinkClick r:id="rId2"/>
              </a:rPr>
              <a:t>/ww</a:t>
            </a:r>
            <a:r>
              <a:rPr sz="1350" u="heavy" spc="35" dirty="0">
                <a:solidFill>
                  <a:srgbClr val="54524F"/>
                </a:solidFill>
                <a:latin typeface="Arial"/>
                <a:cs typeface="Arial"/>
              </a:rPr>
              <a:t>w</a:t>
            </a:r>
            <a:r>
              <a:rPr sz="1350" u="heavy" spc="35" dirty="0">
                <a:solidFill>
                  <a:srgbClr val="3A3431"/>
                </a:solidFill>
                <a:latin typeface="Arial"/>
                <a:cs typeface="Arial"/>
                <a:hlinkClick r:id="rId2"/>
              </a:rPr>
              <a:t>.</a:t>
            </a:r>
            <a:r>
              <a:rPr sz="1350" u="heavy" spc="35" dirty="0">
                <a:solidFill>
                  <a:srgbClr val="54524F"/>
                </a:solidFill>
                <a:latin typeface="Arial"/>
                <a:cs typeface="Arial"/>
                <a:hlinkClick r:id="rId2"/>
              </a:rPr>
              <a:t>weboped</a:t>
            </a:r>
            <a:r>
              <a:rPr sz="1350" u="heavy" spc="35" dirty="0">
                <a:solidFill>
                  <a:srgbClr val="3A3431"/>
                </a:solidFill>
                <a:latin typeface="Arial"/>
                <a:cs typeface="Arial"/>
                <a:hlinkClick r:id="rId2"/>
              </a:rPr>
              <a:t>i</a:t>
            </a:r>
            <a:r>
              <a:rPr sz="1350" u="heavy" spc="35" dirty="0">
                <a:solidFill>
                  <a:srgbClr val="54524F"/>
                </a:solidFill>
                <a:latin typeface="Arial"/>
                <a:cs typeface="Arial"/>
                <a:hlinkClick r:id="rId2"/>
              </a:rPr>
              <a:t>a.com/TERM</a:t>
            </a:r>
            <a:r>
              <a:rPr sz="1350" u="heavy" spc="35" dirty="0">
                <a:solidFill>
                  <a:srgbClr val="696769"/>
                </a:solidFill>
                <a:latin typeface="Arial"/>
                <a:cs typeface="Arial"/>
                <a:hlinkClick r:id="rId2"/>
              </a:rPr>
              <a:t>/</a:t>
            </a:r>
            <a:r>
              <a:rPr sz="1350" u="heavy" spc="35" dirty="0">
                <a:solidFill>
                  <a:srgbClr val="54524F"/>
                </a:solidFill>
                <a:latin typeface="Arial"/>
                <a:cs typeface="Arial"/>
                <a:hlinkClick r:id="rId2"/>
              </a:rPr>
              <a:t>G</a:t>
            </a:r>
            <a:r>
              <a:rPr sz="1350" u="heavy" spc="35" dirty="0">
                <a:solidFill>
                  <a:srgbClr val="696769"/>
                </a:solidFill>
                <a:latin typeface="Arial"/>
                <a:cs typeface="Arial"/>
                <a:hlinkClick r:id="rId2"/>
              </a:rPr>
              <a:t>/</a:t>
            </a:r>
            <a:r>
              <a:rPr sz="1350" u="heavy" spc="35" dirty="0">
                <a:solidFill>
                  <a:srgbClr val="54524F"/>
                </a:solidFill>
                <a:latin typeface="Arial"/>
                <a:cs typeface="Arial"/>
                <a:hlinkClick r:id="rId2"/>
              </a:rPr>
              <a:t>GNOME.htm</a:t>
            </a:r>
            <a:r>
              <a:rPr sz="1350" spc="35" dirty="0">
                <a:solidFill>
                  <a:srgbClr val="54524F"/>
                </a:solidFill>
                <a:latin typeface="Arial"/>
                <a:cs typeface="Arial"/>
                <a:hlinkClick r:id="rId2"/>
              </a:rPr>
              <a:t>l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7868" y="7087660"/>
            <a:ext cx="45370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-15" dirty="0">
                <a:latin typeface="Arial"/>
                <a:cs typeface="Arial"/>
              </a:rPr>
              <a:t>Easy </a:t>
            </a:r>
            <a:r>
              <a:rPr sz="1350" spc="35" dirty="0">
                <a:latin typeface="Arial"/>
                <a:cs typeface="Arial"/>
              </a:rPr>
              <a:t>Linux </a:t>
            </a:r>
            <a:r>
              <a:rPr sz="1350" spc="5" dirty="0">
                <a:latin typeface="Arial"/>
                <a:cs typeface="Arial"/>
              </a:rPr>
              <a:t>For </a:t>
            </a:r>
            <a:r>
              <a:rPr sz="1350" spc="30" dirty="0">
                <a:latin typeface="Arial"/>
                <a:cs typeface="Arial"/>
              </a:rPr>
              <a:t>Beginners </a:t>
            </a:r>
            <a:r>
              <a:rPr sz="1350" spc="55" dirty="0">
                <a:latin typeface="Arial"/>
                <a:cs typeface="Arial"/>
              </a:rPr>
              <a:t>book </a:t>
            </a:r>
            <a:r>
              <a:rPr sz="1500" spc="-15" dirty="0">
                <a:latin typeface="Times New Roman"/>
                <a:cs typeface="Times New Roman"/>
              </a:rPr>
              <a:t>by </a:t>
            </a:r>
            <a:r>
              <a:rPr sz="1350" spc="-20" dirty="0">
                <a:latin typeface="Arial"/>
                <a:cs typeface="Arial"/>
              </a:rPr>
              <a:t>Felix</a:t>
            </a:r>
            <a:r>
              <a:rPr sz="1350" spc="75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231775"/>
            <a:ext cx="70485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61170" y="917575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2155112" y="1226669"/>
            <a:ext cx="9226166" cy="3272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709" indent="-461009">
              <a:lnSpc>
                <a:spcPct val="100000"/>
              </a:lnSpc>
              <a:buClr>
                <a:srgbClr val="4D4D49"/>
              </a:buClr>
              <a:buChar char="•"/>
              <a:tabLst>
                <a:tab pos="474345" algn="l"/>
                <a:tab pos="474980" algn="l"/>
              </a:tabLst>
            </a:pPr>
            <a:r>
              <a:rPr sz="1800" spc="15" dirty="0">
                <a:solidFill>
                  <a:srgbClr val="676464"/>
                </a:solidFill>
                <a:latin typeface="Arial"/>
                <a:cs typeface="Arial"/>
              </a:rPr>
              <a:t>L</a:t>
            </a:r>
            <a:r>
              <a:rPr sz="1800" spc="15" dirty="0">
                <a:solidFill>
                  <a:srgbClr val="5D6B7E"/>
                </a:solidFill>
                <a:latin typeface="Arial"/>
                <a:cs typeface="Arial"/>
              </a:rPr>
              <a:t>i</a:t>
            </a:r>
            <a:r>
              <a:rPr sz="1800" spc="15" dirty="0">
                <a:solidFill>
                  <a:srgbClr val="676464"/>
                </a:solidFill>
                <a:latin typeface="Arial"/>
                <a:cs typeface="Arial"/>
              </a:rPr>
              <a:t>nux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76464"/>
                </a:solidFill>
                <a:latin typeface="Arial"/>
                <a:cs typeface="Arial"/>
              </a:rPr>
              <a:t>organizes</a:t>
            </a:r>
            <a:r>
              <a:rPr sz="1800" spc="-3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files</a:t>
            </a:r>
            <a:r>
              <a:rPr sz="1800" spc="-3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using</a:t>
            </a:r>
            <a:r>
              <a:rPr sz="1800" spc="-2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a</a:t>
            </a:r>
            <a:r>
              <a:rPr sz="1800" spc="-16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hiera</a:t>
            </a:r>
            <a:r>
              <a:rPr sz="1800" spc="25" dirty="0">
                <a:solidFill>
                  <a:srgbClr val="5D6B7E"/>
                </a:solidFill>
                <a:latin typeface="Arial"/>
                <a:cs typeface="Arial"/>
              </a:rPr>
              <a:t>r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ch</a:t>
            </a:r>
            <a:r>
              <a:rPr sz="1800" spc="25" dirty="0">
                <a:solidFill>
                  <a:srgbClr val="5D6B7E"/>
                </a:solidFill>
                <a:latin typeface="Arial"/>
                <a:cs typeface="Arial"/>
              </a:rPr>
              <a:t>i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cal</a:t>
            </a:r>
            <a:r>
              <a:rPr sz="1800" spc="-9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76464"/>
                </a:solidFill>
                <a:latin typeface="Arial"/>
                <a:cs typeface="Arial"/>
              </a:rPr>
              <a:t>system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D4D49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72440" indent="-459740">
              <a:lnSpc>
                <a:spcPct val="100000"/>
              </a:lnSpc>
              <a:buClr>
                <a:srgbClr val="4D4D49"/>
              </a:buClr>
              <a:buChar char="•"/>
              <a:tabLst>
                <a:tab pos="472440" algn="l"/>
                <a:tab pos="473075" algn="l"/>
              </a:tabLst>
            </a:pPr>
            <a:r>
              <a:rPr sz="1800" spc="20" dirty="0">
                <a:solidFill>
                  <a:srgbClr val="676464"/>
                </a:solidFill>
                <a:latin typeface="Arial"/>
                <a:cs typeface="Arial"/>
              </a:rPr>
              <a:t>Files</a:t>
            </a:r>
            <a:r>
              <a:rPr sz="1800" spc="-6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76464"/>
                </a:solidFill>
                <a:latin typeface="Arial"/>
                <a:cs typeface="Arial"/>
              </a:rPr>
              <a:t>are</a:t>
            </a:r>
            <a:r>
              <a:rPr sz="1800" spc="-9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stored</a:t>
            </a:r>
            <a:r>
              <a:rPr sz="1800" spc="-12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76464"/>
                </a:solidFill>
                <a:latin typeface="Arial"/>
                <a:cs typeface="Arial"/>
              </a:rPr>
              <a:t>in</a:t>
            </a:r>
            <a:r>
              <a:rPr sz="1800" spc="3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76464"/>
                </a:solidFill>
                <a:latin typeface="Arial"/>
                <a:cs typeface="Arial"/>
              </a:rPr>
              <a:t>directories</a:t>
            </a:r>
            <a:r>
              <a:rPr sz="1800" spc="-1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76464"/>
                </a:solidFill>
                <a:latin typeface="Arial"/>
                <a:cs typeface="Arial"/>
              </a:rPr>
              <a:t>and</a:t>
            </a:r>
            <a:r>
              <a:rPr sz="1800" spc="-18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76464"/>
                </a:solidFill>
                <a:latin typeface="Arial"/>
                <a:cs typeface="Arial"/>
              </a:rPr>
              <a:t>these</a:t>
            </a:r>
            <a:r>
              <a:rPr sz="1800" spc="-2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76464"/>
                </a:solidFill>
                <a:latin typeface="Arial"/>
                <a:cs typeface="Arial"/>
              </a:rPr>
              <a:t>director</a:t>
            </a:r>
            <a:r>
              <a:rPr sz="1800" spc="35" dirty="0">
                <a:solidFill>
                  <a:srgbClr val="5D6B7E"/>
                </a:solidFill>
                <a:latin typeface="Arial"/>
                <a:cs typeface="Arial"/>
              </a:rPr>
              <a:t>i</a:t>
            </a:r>
            <a:r>
              <a:rPr sz="1800" spc="35" dirty="0">
                <a:solidFill>
                  <a:srgbClr val="676464"/>
                </a:solidFill>
                <a:latin typeface="Arial"/>
                <a:cs typeface="Arial"/>
              </a:rPr>
              <a:t>es</a:t>
            </a:r>
            <a:r>
              <a:rPr sz="1800" spc="-21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can</a:t>
            </a:r>
            <a:r>
              <a:rPr sz="1800" spc="-3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76464"/>
                </a:solidFill>
                <a:latin typeface="Arial"/>
                <a:cs typeface="Arial"/>
              </a:rPr>
              <a:t>also</a:t>
            </a:r>
            <a:r>
              <a:rPr sz="1800" spc="-15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76464"/>
                </a:solidFill>
                <a:latin typeface="Arial"/>
                <a:cs typeface="Arial"/>
              </a:rPr>
              <a:t>conta</a:t>
            </a:r>
            <a:r>
              <a:rPr sz="1800" spc="10" dirty="0">
                <a:solidFill>
                  <a:srgbClr val="5D6B7E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676464"/>
                </a:solidFill>
                <a:latin typeface="Arial"/>
                <a:cs typeface="Arial"/>
              </a:rPr>
              <a:t>n</a:t>
            </a:r>
            <a:r>
              <a:rPr sz="1800" spc="4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76464"/>
                </a:solidFill>
                <a:latin typeface="Arial"/>
                <a:cs typeface="Arial"/>
              </a:rPr>
              <a:t>other</a:t>
            </a:r>
            <a:r>
              <a:rPr sz="1800" spc="-9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76464"/>
                </a:solidFill>
                <a:latin typeface="Arial"/>
                <a:cs typeface="Arial"/>
              </a:rPr>
              <a:t>director</a:t>
            </a:r>
            <a:r>
              <a:rPr sz="1800" spc="45" dirty="0">
                <a:solidFill>
                  <a:srgbClr val="5D6B7E"/>
                </a:solidFill>
                <a:latin typeface="Arial"/>
                <a:cs typeface="Arial"/>
              </a:rPr>
              <a:t>i</a:t>
            </a:r>
            <a:r>
              <a:rPr sz="1800" spc="45" dirty="0">
                <a:solidFill>
                  <a:srgbClr val="676464"/>
                </a:solidFill>
                <a:latin typeface="Arial"/>
                <a:cs typeface="Arial"/>
              </a:rPr>
              <a:t>es</a:t>
            </a:r>
            <a:endParaRPr sz="1800" dirty="0">
              <a:latin typeface="Arial"/>
              <a:cs typeface="Arial"/>
            </a:endParaRPr>
          </a:p>
          <a:p>
            <a:pPr marL="473709" marR="283845" indent="-461009">
              <a:lnSpc>
                <a:spcPct val="114500"/>
              </a:lnSpc>
              <a:spcBef>
                <a:spcPts val="1495"/>
              </a:spcBef>
              <a:buClr>
                <a:srgbClr val="4D4D49"/>
              </a:buClr>
              <a:buChar char="•"/>
              <a:tabLst>
                <a:tab pos="478790" algn="l"/>
                <a:tab pos="479425" algn="l"/>
              </a:tabLst>
            </a:pPr>
            <a:r>
              <a:rPr sz="1800" spc="114" dirty="0">
                <a:solidFill>
                  <a:srgbClr val="676464"/>
                </a:solidFill>
                <a:latin typeface="Arial"/>
                <a:cs typeface="Arial"/>
              </a:rPr>
              <a:t>When</a:t>
            </a:r>
            <a:r>
              <a:rPr sz="1800" spc="-5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76464"/>
                </a:solidFill>
                <a:latin typeface="Arial"/>
                <a:cs typeface="Arial"/>
              </a:rPr>
              <a:t>you</a:t>
            </a:r>
            <a:r>
              <a:rPr sz="1800" spc="-5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76464"/>
                </a:solidFill>
                <a:latin typeface="Arial"/>
                <a:cs typeface="Arial"/>
              </a:rPr>
              <a:t>compare</a:t>
            </a:r>
            <a:r>
              <a:rPr sz="1800" spc="-3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76464"/>
                </a:solidFill>
                <a:latin typeface="Arial"/>
                <a:cs typeface="Arial"/>
              </a:rPr>
              <a:t>the</a:t>
            </a:r>
            <a:r>
              <a:rPr sz="1800" spc="12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76464"/>
                </a:solidFill>
                <a:latin typeface="Arial"/>
                <a:cs typeface="Arial"/>
              </a:rPr>
              <a:t>Linu</a:t>
            </a:r>
            <a:r>
              <a:rPr sz="1800" spc="30" dirty="0">
                <a:solidFill>
                  <a:srgbClr val="4D4D49"/>
                </a:solidFill>
                <a:latin typeface="Arial"/>
                <a:cs typeface="Arial"/>
              </a:rPr>
              <a:t>x</a:t>
            </a:r>
            <a:r>
              <a:rPr sz="1800" spc="-70" dirty="0">
                <a:solidFill>
                  <a:srgbClr val="4D4D49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76464"/>
                </a:solidFill>
                <a:latin typeface="Arial"/>
                <a:cs typeface="Arial"/>
              </a:rPr>
              <a:t>fi</a:t>
            </a:r>
            <a:r>
              <a:rPr sz="1800" spc="30" dirty="0">
                <a:solidFill>
                  <a:srgbClr val="5D6B7E"/>
                </a:solidFill>
                <a:latin typeface="Arial"/>
                <a:cs typeface="Arial"/>
              </a:rPr>
              <a:t>l</a:t>
            </a:r>
            <a:r>
              <a:rPr sz="1800" spc="30" dirty="0">
                <a:solidFill>
                  <a:srgbClr val="676464"/>
                </a:solidFill>
                <a:latin typeface="Arial"/>
                <a:cs typeface="Arial"/>
              </a:rPr>
              <a:t>esystem</a:t>
            </a:r>
            <a:r>
              <a:rPr sz="1800" spc="-8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76464"/>
                </a:solidFill>
                <a:latin typeface="Arial"/>
                <a:cs typeface="Arial"/>
              </a:rPr>
              <a:t>to</a:t>
            </a:r>
            <a:r>
              <a:rPr sz="1800" spc="11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76464"/>
                </a:solidFill>
                <a:latin typeface="Arial"/>
                <a:cs typeface="Arial"/>
              </a:rPr>
              <a:t>Windows,</a:t>
            </a:r>
            <a:r>
              <a:rPr sz="1800" spc="-1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76464"/>
                </a:solidFill>
                <a:latin typeface="Arial"/>
                <a:cs typeface="Arial"/>
              </a:rPr>
              <a:t>you</a:t>
            </a:r>
            <a:r>
              <a:rPr sz="1800" spc="-114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90" dirty="0">
                <a:solidFill>
                  <a:srgbClr val="676464"/>
                </a:solidFill>
                <a:latin typeface="Arial"/>
                <a:cs typeface="Arial"/>
              </a:rPr>
              <a:t>will</a:t>
            </a:r>
            <a:r>
              <a:rPr sz="1800" spc="-1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676464"/>
                </a:solidFill>
                <a:latin typeface="Arial"/>
                <a:cs typeface="Arial"/>
              </a:rPr>
              <a:t>find</a:t>
            </a:r>
            <a:r>
              <a:rPr sz="1800" spc="-114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676464"/>
                </a:solidFill>
                <a:latin typeface="Arial"/>
                <a:cs typeface="Arial"/>
              </a:rPr>
              <a:t>that</a:t>
            </a:r>
            <a:r>
              <a:rPr sz="1800" spc="-114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there</a:t>
            </a:r>
            <a:r>
              <a:rPr sz="1800" spc="-4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76464"/>
                </a:solidFill>
                <a:latin typeface="Arial"/>
                <a:cs typeface="Arial"/>
              </a:rPr>
              <a:t>are</a:t>
            </a:r>
            <a:r>
              <a:rPr sz="1800" spc="-7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676464"/>
                </a:solidFill>
                <a:latin typeface="Arial"/>
                <a:cs typeface="Arial"/>
              </a:rPr>
              <a:t>no  </a:t>
            </a:r>
            <a:r>
              <a:rPr sz="1800" spc="35" dirty="0">
                <a:solidFill>
                  <a:srgbClr val="676464"/>
                </a:solidFill>
                <a:latin typeface="Arial"/>
                <a:cs typeface="Arial"/>
              </a:rPr>
              <a:t>drive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letters in</a:t>
            </a:r>
            <a:r>
              <a:rPr sz="1800" spc="-27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L</a:t>
            </a:r>
            <a:r>
              <a:rPr sz="1800" spc="40" dirty="0">
                <a:solidFill>
                  <a:srgbClr val="5D6B7E"/>
                </a:solidFill>
                <a:latin typeface="Arial"/>
                <a:cs typeface="Arial"/>
              </a:rPr>
              <a:t>i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nux</a:t>
            </a:r>
            <a:endParaRPr sz="1800" dirty="0">
              <a:latin typeface="Arial"/>
              <a:cs typeface="Arial"/>
            </a:endParaRPr>
          </a:p>
          <a:p>
            <a:pPr marL="475615" marR="5080" indent="-462915">
              <a:lnSpc>
                <a:spcPct val="117900"/>
              </a:lnSpc>
              <a:spcBef>
                <a:spcPts val="1425"/>
              </a:spcBef>
              <a:buClr>
                <a:srgbClr val="4D4D49"/>
              </a:buClr>
              <a:buChar char="•"/>
              <a:tabLst>
                <a:tab pos="481965" algn="l"/>
                <a:tab pos="482600" algn="l"/>
              </a:tabLst>
            </a:pPr>
            <a:r>
              <a:rPr sz="1800" spc="60" dirty="0">
                <a:solidFill>
                  <a:srgbClr val="676464"/>
                </a:solidFill>
                <a:latin typeface="Arial"/>
                <a:cs typeface="Arial"/>
              </a:rPr>
              <a:t>A</a:t>
            </a:r>
            <a:r>
              <a:rPr sz="1800" spc="60" dirty="0">
                <a:solidFill>
                  <a:srgbClr val="6B563B"/>
                </a:solidFill>
                <a:latin typeface="Arial"/>
                <a:cs typeface="Arial"/>
              </a:rPr>
              <a:t>l</a:t>
            </a:r>
            <a:r>
              <a:rPr sz="1800" spc="60" dirty="0">
                <a:solidFill>
                  <a:srgbClr val="7E6759"/>
                </a:solidFill>
                <a:latin typeface="Arial"/>
                <a:cs typeface="Arial"/>
              </a:rPr>
              <a:t>l</a:t>
            </a:r>
            <a:r>
              <a:rPr sz="1800" spc="-90" dirty="0">
                <a:solidFill>
                  <a:srgbClr val="7E6759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76464"/>
                </a:solidFill>
                <a:latin typeface="Arial"/>
                <a:cs typeface="Arial"/>
              </a:rPr>
              <a:t>files</a:t>
            </a:r>
            <a:r>
              <a:rPr sz="1800" spc="-4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464"/>
                </a:solidFill>
                <a:latin typeface="Arial"/>
                <a:cs typeface="Arial"/>
              </a:rPr>
              <a:t>ar</a:t>
            </a:r>
            <a:r>
              <a:rPr sz="1800" spc="-5" dirty="0">
                <a:solidFill>
                  <a:srgbClr val="4D4D49"/>
                </a:solidFill>
                <a:latin typeface="Arial"/>
                <a:cs typeface="Arial"/>
              </a:rPr>
              <a:t>e</a:t>
            </a:r>
            <a:r>
              <a:rPr sz="1800" spc="-100" dirty="0">
                <a:solidFill>
                  <a:srgbClr val="4D4D49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stored</a:t>
            </a:r>
            <a:r>
              <a:rPr sz="1800" spc="-4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5D6B7E"/>
                </a:solidFill>
                <a:latin typeface="Arial"/>
                <a:cs typeface="Arial"/>
              </a:rPr>
              <a:t>i</a:t>
            </a:r>
            <a:r>
              <a:rPr sz="1800" spc="45" dirty="0">
                <a:solidFill>
                  <a:srgbClr val="676464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676464"/>
                </a:solidFill>
                <a:latin typeface="Arial"/>
                <a:cs typeface="Arial"/>
              </a:rPr>
              <a:t>a</a:t>
            </a:r>
            <a:r>
              <a:rPr sz="1800" spc="-5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76464"/>
                </a:solidFill>
                <a:latin typeface="Arial"/>
                <a:cs typeface="Arial"/>
              </a:rPr>
              <a:t>single</a:t>
            </a:r>
            <a:r>
              <a:rPr sz="1800" spc="-2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76464"/>
                </a:solidFill>
                <a:latin typeface="Arial"/>
                <a:cs typeface="Arial"/>
              </a:rPr>
              <a:t>root</a:t>
            </a:r>
            <a:r>
              <a:rPr sz="1800" spc="-8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76464"/>
                </a:solidFill>
                <a:latin typeface="Arial"/>
                <a:cs typeface="Arial"/>
              </a:rPr>
              <a:t>directory</a:t>
            </a:r>
            <a:r>
              <a:rPr sz="1800" spc="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76464"/>
                </a:solidFill>
                <a:latin typeface="Arial"/>
                <a:cs typeface="Arial"/>
              </a:rPr>
              <a:t>noted</a:t>
            </a:r>
            <a:r>
              <a:rPr sz="1800" spc="-4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as</a:t>
            </a:r>
            <a:r>
              <a:rPr sz="1800" spc="-15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76464"/>
                </a:solidFill>
                <a:latin typeface="Arial"/>
                <a:cs typeface="Arial"/>
              </a:rPr>
              <a:t>"/</a:t>
            </a:r>
            <a:r>
              <a:rPr sz="1800" spc="50" dirty="0">
                <a:solidFill>
                  <a:srgbClr val="4D4D49"/>
                </a:solidFill>
                <a:latin typeface="Arial"/>
                <a:cs typeface="Arial"/>
              </a:rPr>
              <a:t>"</a:t>
            </a:r>
            <a:r>
              <a:rPr sz="1800" spc="80" dirty="0">
                <a:solidFill>
                  <a:srgbClr val="4D4D49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76464"/>
                </a:solidFill>
                <a:latin typeface="Arial"/>
                <a:cs typeface="Arial"/>
              </a:rPr>
              <a:t>regardless</a:t>
            </a:r>
            <a:r>
              <a:rPr sz="1800" spc="7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76464"/>
                </a:solidFill>
                <a:latin typeface="Arial"/>
                <a:cs typeface="Arial"/>
              </a:rPr>
              <a:t>of</a:t>
            </a:r>
            <a:r>
              <a:rPr sz="1800" spc="14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76464"/>
                </a:solidFill>
                <a:latin typeface="Arial"/>
                <a:cs typeface="Arial"/>
              </a:rPr>
              <a:t>whe</a:t>
            </a:r>
            <a:r>
              <a:rPr sz="1800" spc="65" dirty="0">
                <a:solidFill>
                  <a:srgbClr val="5D6B7E"/>
                </a:solidFill>
                <a:latin typeface="Arial"/>
                <a:cs typeface="Arial"/>
              </a:rPr>
              <a:t>r</a:t>
            </a:r>
            <a:r>
              <a:rPr sz="1800" spc="65" dirty="0">
                <a:solidFill>
                  <a:srgbClr val="676464"/>
                </a:solidFill>
                <a:latin typeface="Arial"/>
                <a:cs typeface="Arial"/>
              </a:rPr>
              <a:t>e</a:t>
            </a:r>
            <a:r>
              <a:rPr sz="1800" spc="-14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76464"/>
                </a:solidFill>
                <a:latin typeface="Arial"/>
                <a:cs typeface="Arial"/>
              </a:rPr>
              <a:t>the</a:t>
            </a:r>
            <a:r>
              <a:rPr sz="1800" spc="11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data</a:t>
            </a:r>
            <a:r>
              <a:rPr sz="1800" spc="-4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7E6759"/>
                </a:solidFill>
                <a:latin typeface="Arial"/>
                <a:cs typeface="Arial"/>
              </a:rPr>
              <a:t>is  </a:t>
            </a:r>
            <a:r>
              <a:rPr sz="1800" spc="5" dirty="0">
                <a:solidFill>
                  <a:srgbClr val="676464"/>
                </a:solidFill>
                <a:latin typeface="Arial"/>
                <a:cs typeface="Arial"/>
              </a:rPr>
              <a:t>physica</a:t>
            </a:r>
            <a:r>
              <a:rPr sz="1800" spc="5" dirty="0">
                <a:solidFill>
                  <a:srgbClr val="5D6B7E"/>
                </a:solidFill>
                <a:latin typeface="Arial"/>
                <a:cs typeface="Arial"/>
              </a:rPr>
              <a:t>ll</a:t>
            </a:r>
            <a:r>
              <a:rPr sz="1800" spc="5" dirty="0">
                <a:solidFill>
                  <a:srgbClr val="676464"/>
                </a:solidFill>
                <a:latin typeface="Arial"/>
                <a:cs typeface="Arial"/>
              </a:rPr>
              <a:t>y</a:t>
            </a:r>
            <a:r>
              <a:rPr sz="1800" spc="7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76464"/>
                </a:solidFill>
                <a:latin typeface="Arial"/>
                <a:cs typeface="Arial"/>
              </a:rPr>
              <a:t>stored</a:t>
            </a:r>
            <a:r>
              <a:rPr sz="1800" spc="1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676464"/>
                </a:solidFill>
                <a:latin typeface="Arial"/>
                <a:cs typeface="Arial"/>
              </a:rPr>
              <a:t>(hard</a:t>
            </a:r>
            <a:r>
              <a:rPr sz="1800" spc="-10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d</a:t>
            </a:r>
            <a:r>
              <a:rPr sz="1800" spc="25" dirty="0">
                <a:solidFill>
                  <a:srgbClr val="5D6B7E"/>
                </a:solidFill>
                <a:latin typeface="Arial"/>
                <a:cs typeface="Arial"/>
              </a:rPr>
              <a:t>r</a:t>
            </a:r>
            <a:r>
              <a:rPr sz="1800" spc="25" dirty="0">
                <a:solidFill>
                  <a:srgbClr val="7E6759"/>
                </a:solidFill>
                <a:latin typeface="Arial"/>
                <a:cs typeface="Arial"/>
              </a:rPr>
              <a:t>ive</a:t>
            </a:r>
            <a:r>
              <a:rPr sz="1800" spc="25" dirty="0">
                <a:solidFill>
                  <a:srgbClr val="7C7C7B"/>
                </a:solidFill>
                <a:latin typeface="Arial"/>
                <a:cs typeface="Arial"/>
              </a:rPr>
              <a:t>,</a:t>
            </a:r>
            <a:r>
              <a:rPr sz="1800" spc="-120" dirty="0">
                <a:solidFill>
                  <a:srgbClr val="7C7C7B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76464"/>
                </a:solidFill>
                <a:latin typeface="Arial"/>
                <a:cs typeface="Arial"/>
              </a:rPr>
              <a:t>external</a:t>
            </a:r>
            <a:r>
              <a:rPr sz="1800" spc="11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drive,</a:t>
            </a:r>
            <a:r>
              <a:rPr sz="1800" spc="-14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676464"/>
                </a:solidFill>
                <a:latin typeface="Arial"/>
                <a:cs typeface="Arial"/>
              </a:rPr>
              <a:t>or</a:t>
            </a:r>
            <a:r>
              <a:rPr sz="1800" spc="-8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6464"/>
                </a:solidFill>
                <a:latin typeface="Arial"/>
                <a:cs typeface="Arial"/>
              </a:rPr>
              <a:t>CR-ROM).</a:t>
            </a:r>
            <a:endParaRPr sz="1800" dirty="0">
              <a:latin typeface="Arial"/>
              <a:cs typeface="Arial"/>
            </a:endParaRPr>
          </a:p>
          <a:p>
            <a:pPr marL="475615" marR="610870" indent="-462915">
              <a:lnSpc>
                <a:spcPct val="117900"/>
              </a:lnSpc>
              <a:spcBef>
                <a:spcPts val="1500"/>
              </a:spcBef>
              <a:buChar char="•"/>
              <a:tabLst>
                <a:tab pos="466725" algn="l"/>
                <a:tab pos="467359" algn="l"/>
              </a:tabLst>
            </a:pPr>
            <a:r>
              <a:rPr sz="1800" spc="10" dirty="0">
                <a:solidFill>
                  <a:srgbClr val="4D4D49"/>
                </a:solidFill>
                <a:latin typeface="Arial"/>
                <a:cs typeface="Arial"/>
              </a:rPr>
              <a:t>T</a:t>
            </a:r>
            <a:r>
              <a:rPr sz="1800" spc="10" dirty="0">
                <a:solidFill>
                  <a:srgbClr val="676464"/>
                </a:solidFill>
                <a:latin typeface="Arial"/>
                <a:cs typeface="Arial"/>
              </a:rPr>
              <a:t>o</a:t>
            </a:r>
            <a:r>
              <a:rPr sz="1800" spc="-12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676464"/>
                </a:solidFill>
                <a:latin typeface="Arial"/>
                <a:cs typeface="Arial"/>
              </a:rPr>
              <a:t>fi</a:t>
            </a:r>
            <a:r>
              <a:rPr sz="1800" spc="75" dirty="0">
                <a:solidFill>
                  <a:srgbClr val="5D6B7E"/>
                </a:solidFill>
                <a:latin typeface="Arial"/>
                <a:cs typeface="Arial"/>
              </a:rPr>
              <a:t>n</a:t>
            </a:r>
            <a:r>
              <a:rPr sz="1800" spc="75" dirty="0">
                <a:solidFill>
                  <a:srgbClr val="676464"/>
                </a:solidFill>
                <a:latin typeface="Arial"/>
                <a:cs typeface="Arial"/>
              </a:rPr>
              <a:t>d</a:t>
            </a:r>
            <a:r>
              <a:rPr sz="1800" spc="-2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a</a:t>
            </a:r>
            <a:r>
              <a:rPr sz="1800" spc="-16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676464"/>
                </a:solidFill>
                <a:latin typeface="Arial"/>
                <a:cs typeface="Arial"/>
              </a:rPr>
              <a:t>file</a:t>
            </a:r>
            <a:r>
              <a:rPr sz="1800" spc="-13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76464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4D4D49"/>
                </a:solidFill>
                <a:latin typeface="Arial"/>
                <a:cs typeface="Arial"/>
              </a:rPr>
              <a:t>L</a:t>
            </a:r>
            <a:r>
              <a:rPr sz="1800" spc="60" dirty="0">
                <a:solidFill>
                  <a:srgbClr val="676464"/>
                </a:solidFill>
                <a:latin typeface="Arial"/>
                <a:cs typeface="Arial"/>
              </a:rPr>
              <a:t>inux,</a:t>
            </a:r>
            <a:r>
              <a:rPr sz="1800" spc="-32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676464"/>
                </a:solidFill>
                <a:latin typeface="Arial"/>
                <a:cs typeface="Arial"/>
              </a:rPr>
              <a:t>you</a:t>
            </a:r>
            <a:r>
              <a:rPr sz="1800" spc="-12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76464"/>
                </a:solidFill>
                <a:latin typeface="Arial"/>
                <a:cs typeface="Arial"/>
              </a:rPr>
              <a:t>also</a:t>
            </a:r>
            <a:r>
              <a:rPr sz="1800" spc="-10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76464"/>
                </a:solidFill>
                <a:latin typeface="Arial"/>
                <a:cs typeface="Arial"/>
              </a:rPr>
              <a:t>need</a:t>
            </a:r>
            <a:r>
              <a:rPr sz="1800" spc="-15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676464"/>
                </a:solidFill>
                <a:latin typeface="Arial"/>
                <a:cs typeface="Arial"/>
              </a:rPr>
              <a:t>the</a:t>
            </a:r>
            <a:r>
              <a:rPr sz="1800" spc="18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informat</a:t>
            </a:r>
            <a:r>
              <a:rPr sz="1800" spc="40" dirty="0">
                <a:solidFill>
                  <a:srgbClr val="5D6B7E"/>
                </a:solidFill>
                <a:latin typeface="Arial"/>
                <a:cs typeface="Arial"/>
              </a:rPr>
              <a:t>i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on</a:t>
            </a:r>
            <a:r>
              <a:rPr sz="1800" spc="5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about</a:t>
            </a:r>
            <a:r>
              <a:rPr sz="1800" spc="-9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676464"/>
                </a:solidFill>
                <a:latin typeface="Arial"/>
                <a:cs typeface="Arial"/>
              </a:rPr>
              <a:t>the</a:t>
            </a:r>
            <a:r>
              <a:rPr sz="1800" spc="70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676464"/>
                </a:solidFill>
                <a:latin typeface="Arial"/>
                <a:cs typeface="Arial"/>
              </a:rPr>
              <a:t>directory</a:t>
            </a:r>
            <a:r>
              <a:rPr sz="1800" spc="-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76464"/>
                </a:solidFill>
                <a:latin typeface="Arial"/>
                <a:cs typeface="Arial"/>
              </a:rPr>
              <a:t>hierarchy  </a:t>
            </a:r>
            <a:r>
              <a:rPr sz="1800" spc="70" dirty="0">
                <a:solidFill>
                  <a:srgbClr val="676464"/>
                </a:solidFill>
                <a:latin typeface="Arial"/>
                <a:cs typeface="Arial"/>
              </a:rPr>
              <a:t>known </a:t>
            </a:r>
            <a:r>
              <a:rPr sz="1800" spc="-5" dirty="0">
                <a:solidFill>
                  <a:srgbClr val="676464"/>
                </a:solidFill>
                <a:latin typeface="Arial"/>
                <a:cs typeface="Arial"/>
              </a:rPr>
              <a:t>as the</a:t>
            </a:r>
            <a:r>
              <a:rPr sz="1800" spc="-4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76464"/>
                </a:solidFill>
                <a:latin typeface="Arial"/>
                <a:cs typeface="Arial"/>
              </a:rPr>
              <a:t>pathname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27868" y="7106710"/>
            <a:ext cx="455676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65" dirty="0">
                <a:solidFill>
                  <a:srgbClr val="4D4D49"/>
                </a:solidFill>
                <a:latin typeface="Arial"/>
                <a:cs typeface="Arial"/>
              </a:rPr>
              <a:t>SO</a:t>
            </a:r>
            <a:r>
              <a:rPr sz="1350" spc="165" dirty="0">
                <a:solidFill>
                  <a:srgbClr val="676464"/>
                </a:solidFill>
                <a:latin typeface="Arial"/>
                <a:cs typeface="Arial"/>
              </a:rPr>
              <a:t>R</a:t>
            </a:r>
            <a:r>
              <a:rPr sz="1350" spc="165" dirty="0">
                <a:solidFill>
                  <a:srgbClr val="4D4D49"/>
                </a:solidFill>
                <a:latin typeface="Arial"/>
                <a:cs typeface="Arial"/>
              </a:rPr>
              <a:t>CE</a:t>
            </a:r>
            <a:r>
              <a:rPr sz="1350" spc="165" dirty="0">
                <a:solidFill>
                  <a:srgbClr val="383431"/>
                </a:solidFill>
                <a:latin typeface="Arial"/>
                <a:cs typeface="Arial"/>
              </a:rPr>
              <a:t>:</a:t>
            </a:r>
            <a:r>
              <a:rPr sz="1350" spc="-204" dirty="0">
                <a:solidFill>
                  <a:srgbClr val="383431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4D4D49"/>
                </a:solidFill>
                <a:latin typeface="Arial"/>
                <a:cs typeface="Arial"/>
              </a:rPr>
              <a:t>Eas</a:t>
            </a:r>
            <a:r>
              <a:rPr sz="1350" spc="-15" dirty="0">
                <a:solidFill>
                  <a:srgbClr val="676464"/>
                </a:solidFill>
                <a:latin typeface="Arial"/>
                <a:cs typeface="Arial"/>
              </a:rPr>
              <a:t>y </a:t>
            </a:r>
            <a:r>
              <a:rPr sz="1350" spc="3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35" dirty="0">
                <a:solidFill>
                  <a:srgbClr val="676464"/>
                </a:solidFill>
                <a:latin typeface="Arial"/>
                <a:cs typeface="Arial"/>
              </a:rPr>
              <a:t>nu</a:t>
            </a:r>
            <a:r>
              <a:rPr sz="1350" spc="35" dirty="0">
                <a:solidFill>
                  <a:srgbClr val="4D4D49"/>
                </a:solidFill>
                <a:latin typeface="Arial"/>
                <a:cs typeface="Arial"/>
              </a:rPr>
              <a:t>x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676464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D4D49"/>
                </a:solidFill>
                <a:latin typeface="Arial"/>
                <a:cs typeface="Arial"/>
              </a:rPr>
              <a:t>Be</a:t>
            </a:r>
            <a:r>
              <a:rPr sz="1350" spc="40" dirty="0">
                <a:solidFill>
                  <a:srgbClr val="676464"/>
                </a:solidFill>
                <a:latin typeface="Arial"/>
                <a:cs typeface="Arial"/>
              </a:rPr>
              <a:t>g</a:t>
            </a:r>
            <a:r>
              <a:rPr sz="1350" spc="40" dirty="0">
                <a:solidFill>
                  <a:srgbClr val="4D4D49"/>
                </a:solidFill>
                <a:latin typeface="Arial"/>
                <a:cs typeface="Arial"/>
              </a:rPr>
              <a:t>i</a:t>
            </a:r>
            <a:r>
              <a:rPr sz="1350" spc="40" dirty="0">
                <a:solidFill>
                  <a:srgbClr val="676464"/>
                </a:solidFill>
                <a:latin typeface="Arial"/>
                <a:cs typeface="Arial"/>
              </a:rPr>
              <a:t>n</a:t>
            </a:r>
            <a:r>
              <a:rPr sz="1350" spc="40" dirty="0">
                <a:solidFill>
                  <a:srgbClr val="4D4D49"/>
                </a:solidFill>
                <a:latin typeface="Arial"/>
                <a:cs typeface="Arial"/>
              </a:rPr>
              <a:t>ner</a:t>
            </a:r>
            <a:r>
              <a:rPr sz="1350" spc="40" dirty="0">
                <a:solidFill>
                  <a:srgbClr val="676464"/>
                </a:solidFill>
                <a:latin typeface="Arial"/>
                <a:cs typeface="Arial"/>
              </a:rPr>
              <a:t>s </a:t>
            </a:r>
            <a:r>
              <a:rPr sz="1350" spc="55" dirty="0">
                <a:solidFill>
                  <a:srgbClr val="676464"/>
                </a:solidFill>
                <a:latin typeface="Arial"/>
                <a:cs typeface="Arial"/>
              </a:rPr>
              <a:t>b</a:t>
            </a:r>
            <a:r>
              <a:rPr sz="1350" spc="55" dirty="0">
                <a:solidFill>
                  <a:srgbClr val="4D4D49"/>
                </a:solidFill>
                <a:latin typeface="Arial"/>
                <a:cs typeface="Arial"/>
              </a:rPr>
              <a:t>oo</a:t>
            </a:r>
            <a:r>
              <a:rPr sz="1350" spc="55" dirty="0">
                <a:solidFill>
                  <a:srgbClr val="676464"/>
                </a:solidFill>
                <a:latin typeface="Arial"/>
                <a:cs typeface="Arial"/>
              </a:rPr>
              <a:t>k </a:t>
            </a:r>
            <a:r>
              <a:rPr sz="1350" spc="20" dirty="0">
                <a:solidFill>
                  <a:srgbClr val="4D4D49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4D4D49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76464"/>
                </a:solidFill>
                <a:latin typeface="Arial"/>
                <a:cs typeface="Arial"/>
              </a:rPr>
              <a:t>i</a:t>
            </a:r>
            <a:r>
              <a:rPr sz="1350" spc="5" dirty="0">
                <a:solidFill>
                  <a:srgbClr val="4D4D49"/>
                </a:solidFill>
                <a:latin typeface="Arial"/>
                <a:cs typeface="Arial"/>
              </a:rPr>
              <a:t>x </a:t>
            </a:r>
            <a:r>
              <a:rPr sz="1350" spc="45" dirty="0">
                <a:solidFill>
                  <a:srgbClr val="4D4D49"/>
                </a:solidFill>
                <a:latin typeface="Arial"/>
                <a:cs typeface="Arial"/>
              </a:rPr>
              <a:t>A</a:t>
            </a:r>
            <a:r>
              <a:rPr sz="1350" spc="4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45" dirty="0">
                <a:solidFill>
                  <a:srgbClr val="676464"/>
                </a:solidFill>
                <a:latin typeface="Arial"/>
                <a:cs typeface="Arial"/>
              </a:rPr>
              <a:t>v</a:t>
            </a:r>
            <a:r>
              <a:rPr sz="1350" spc="45" dirty="0">
                <a:solidFill>
                  <a:srgbClr val="4D4D49"/>
                </a:solidFill>
                <a:latin typeface="Arial"/>
                <a:cs typeface="Arial"/>
              </a:rPr>
              <a:t>aro</a:t>
            </a:r>
            <a:endParaRPr sz="1350" dirty="0">
              <a:latin typeface="Arial"/>
              <a:cs typeface="Arial"/>
            </a:endParaRPr>
          </a:p>
        </p:txBody>
      </p:sp>
      <p:graphicFrame>
        <p:nvGraphicFramePr>
          <p:cNvPr id="36" name="Table 53">
            <a:extLst>
              <a:ext uri="{FF2B5EF4-FFF2-40B4-BE49-F238E27FC236}">
                <a16:creationId xmlns:a16="http://schemas.microsoft.com/office/drawing/2014/main" id="{BE71378D-B7DF-4C49-B56F-771A9CB0A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3072"/>
              </p:ext>
            </p:extLst>
          </p:nvPr>
        </p:nvGraphicFramePr>
        <p:xfrm>
          <a:off x="2670198" y="5610174"/>
          <a:ext cx="8534393" cy="6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1">
                  <a:extLst>
                    <a:ext uri="{9D8B030D-6E8A-4147-A177-3AD203B41FA5}">
                      <a16:colId xmlns:a16="http://schemas.microsoft.com/office/drawing/2014/main" val="464158659"/>
                    </a:ext>
                  </a:extLst>
                </a:gridCol>
                <a:gridCol w="869680">
                  <a:extLst>
                    <a:ext uri="{9D8B030D-6E8A-4147-A177-3AD203B41FA5}">
                      <a16:colId xmlns:a16="http://schemas.microsoft.com/office/drawing/2014/main" val="3891611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94428462"/>
                    </a:ext>
                  </a:extLst>
                </a:gridCol>
                <a:gridCol w="1981196">
                  <a:extLst>
                    <a:ext uri="{9D8B030D-6E8A-4147-A177-3AD203B41FA5}">
                      <a16:colId xmlns:a16="http://schemas.microsoft.com/office/drawing/2014/main" val="3702366840"/>
                    </a:ext>
                  </a:extLst>
                </a:gridCol>
                <a:gridCol w="501921">
                  <a:extLst>
                    <a:ext uri="{9D8B030D-6E8A-4147-A177-3AD203B41FA5}">
                      <a16:colId xmlns:a16="http://schemas.microsoft.com/office/drawing/2014/main" val="2861079966"/>
                    </a:ext>
                  </a:extLst>
                </a:gridCol>
                <a:gridCol w="1631677">
                  <a:extLst>
                    <a:ext uri="{9D8B030D-6E8A-4147-A177-3AD203B41FA5}">
                      <a16:colId xmlns:a16="http://schemas.microsoft.com/office/drawing/2014/main" val="2056545326"/>
                    </a:ext>
                  </a:extLst>
                </a:gridCol>
                <a:gridCol w="501921">
                  <a:extLst>
                    <a:ext uri="{9D8B030D-6E8A-4147-A177-3AD203B41FA5}">
                      <a16:colId xmlns:a16="http://schemas.microsoft.com/office/drawing/2014/main" val="3659846222"/>
                    </a:ext>
                  </a:extLst>
                </a:gridCol>
                <a:gridCol w="1631677">
                  <a:extLst>
                    <a:ext uri="{9D8B030D-6E8A-4147-A177-3AD203B41FA5}">
                      <a16:colId xmlns:a16="http://schemas.microsoft.com/office/drawing/2014/main" val="3266250535"/>
                    </a:ext>
                  </a:extLst>
                </a:gridCol>
              </a:tblGrid>
              <a:tr h="66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edulaney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Public_html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Index.html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323208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30CE7ABA-4F77-4318-9E6B-74AAF5356CBE}"/>
              </a:ext>
            </a:extLst>
          </p:cNvPr>
          <p:cNvGrpSpPr/>
          <p:nvPr/>
        </p:nvGrpSpPr>
        <p:grpSpPr>
          <a:xfrm>
            <a:off x="3131799" y="4523494"/>
            <a:ext cx="7945663" cy="692497"/>
            <a:chOff x="3160350" y="5031140"/>
            <a:chExt cx="7945663" cy="69249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2AFA75-CDCB-4B14-957B-DECE30C229FA}"/>
                </a:ext>
              </a:extLst>
            </p:cNvPr>
            <p:cNvSpPr/>
            <p:nvPr/>
          </p:nvSpPr>
          <p:spPr>
            <a:xfrm>
              <a:off x="3160350" y="5036863"/>
              <a:ext cx="1219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First-level</a:t>
              </a:r>
            </a:p>
            <a:p>
              <a:pPr algn="ctr"/>
              <a:r>
                <a:rPr lang="en-US" dirty="0"/>
                <a:t>directory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34C874-299E-4E3C-A18F-CF113239896C}"/>
                </a:ext>
              </a:extLst>
            </p:cNvPr>
            <p:cNvSpPr/>
            <p:nvPr/>
          </p:nvSpPr>
          <p:spPr>
            <a:xfrm>
              <a:off x="5544964" y="5077306"/>
              <a:ext cx="1629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Second-level</a:t>
              </a:r>
            </a:p>
            <a:p>
              <a:pPr algn="ctr"/>
              <a:r>
                <a:rPr lang="en-US" dirty="0"/>
                <a:t>directory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59F5E2-A8C6-490A-B85B-617787E7C9D8}"/>
                </a:ext>
              </a:extLst>
            </p:cNvPr>
            <p:cNvSpPr/>
            <p:nvPr/>
          </p:nvSpPr>
          <p:spPr>
            <a:xfrm>
              <a:off x="7779461" y="5063794"/>
              <a:ext cx="1219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Third-level</a:t>
              </a:r>
            </a:p>
            <a:p>
              <a:pPr algn="ctr"/>
              <a:r>
                <a:rPr lang="en-US" dirty="0"/>
                <a:t>directory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32A7C8-DF54-46FD-ADE2-2F4A3AA77029}"/>
                </a:ext>
              </a:extLst>
            </p:cNvPr>
            <p:cNvSpPr/>
            <p:nvPr/>
          </p:nvSpPr>
          <p:spPr>
            <a:xfrm>
              <a:off x="9886826" y="5031140"/>
              <a:ext cx="12191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Filename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066355-FB3D-4B03-892E-360A50105A3C}"/>
              </a:ext>
            </a:extLst>
          </p:cNvPr>
          <p:cNvGrpSpPr/>
          <p:nvPr/>
        </p:nvGrpSpPr>
        <p:grpSpPr>
          <a:xfrm>
            <a:off x="2445871" y="6752057"/>
            <a:ext cx="8987327" cy="590839"/>
            <a:chOff x="2428466" y="6542856"/>
            <a:chExt cx="8987327" cy="6463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70522E-9F77-4F64-8BCF-04F8A92E7D7F}"/>
                </a:ext>
              </a:extLst>
            </p:cNvPr>
            <p:cNvSpPr/>
            <p:nvPr/>
          </p:nvSpPr>
          <p:spPr>
            <a:xfrm>
              <a:off x="2428466" y="6542858"/>
              <a:ext cx="1219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Root directory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FAA5EB-5EF1-4939-8520-7DAB2C4C169B}"/>
                </a:ext>
              </a:extLst>
            </p:cNvPr>
            <p:cNvSpPr/>
            <p:nvPr/>
          </p:nvSpPr>
          <p:spPr>
            <a:xfrm>
              <a:off x="6485844" y="6542856"/>
              <a:ext cx="1219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Directory</a:t>
              </a:r>
            </a:p>
            <a:p>
              <a:pPr algn="ctr"/>
              <a:r>
                <a:rPr lang="en-US" dirty="0"/>
                <a:t>separator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B23160-7092-43AB-B1A4-20E67DB4F0BF}"/>
                </a:ext>
              </a:extLst>
            </p:cNvPr>
            <p:cNvSpPr/>
            <p:nvPr/>
          </p:nvSpPr>
          <p:spPr>
            <a:xfrm>
              <a:off x="9607183" y="6542861"/>
              <a:ext cx="7877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61C9BC-B1A3-4E73-8EE7-7DEDF890F6CD}"/>
                </a:ext>
              </a:extLst>
            </p:cNvPr>
            <p:cNvSpPr/>
            <p:nvPr/>
          </p:nvSpPr>
          <p:spPr>
            <a:xfrm>
              <a:off x="10318246" y="6542858"/>
              <a:ext cx="10975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1299D9-284B-45A6-A643-42F6EC4F9E30}"/>
              </a:ext>
            </a:extLst>
          </p:cNvPr>
          <p:cNvCxnSpPr>
            <a:cxnSpLocks/>
          </p:cNvCxnSpPr>
          <p:nvPr/>
        </p:nvCxnSpPr>
        <p:spPr>
          <a:xfrm>
            <a:off x="3619102" y="5190929"/>
            <a:ext cx="0" cy="551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BF6ADB-C0D7-4ED8-AF64-704BA64D3779}"/>
              </a:ext>
            </a:extLst>
          </p:cNvPr>
          <p:cNvCxnSpPr>
            <a:cxnSpLocks/>
          </p:cNvCxnSpPr>
          <p:nvPr/>
        </p:nvCxnSpPr>
        <p:spPr>
          <a:xfrm>
            <a:off x="6327799" y="5238211"/>
            <a:ext cx="0" cy="551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2FB5DA-8DD9-4752-936D-F5A30B4BBF1C}"/>
              </a:ext>
            </a:extLst>
          </p:cNvPr>
          <p:cNvCxnSpPr>
            <a:cxnSpLocks/>
          </p:cNvCxnSpPr>
          <p:nvPr/>
        </p:nvCxnSpPr>
        <p:spPr>
          <a:xfrm>
            <a:off x="8311014" y="5238211"/>
            <a:ext cx="0" cy="551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FC31EC-5243-4A27-B106-AD3CFD51B202}"/>
              </a:ext>
            </a:extLst>
          </p:cNvPr>
          <p:cNvCxnSpPr>
            <a:cxnSpLocks/>
          </p:cNvCxnSpPr>
          <p:nvPr/>
        </p:nvCxnSpPr>
        <p:spPr>
          <a:xfrm flipV="1">
            <a:off x="10747399" y="6169009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0A2882-4CB0-484D-B1B5-DC4B85613D10}"/>
              </a:ext>
            </a:extLst>
          </p:cNvPr>
          <p:cNvCxnSpPr>
            <a:cxnSpLocks/>
          </p:cNvCxnSpPr>
          <p:nvPr/>
        </p:nvCxnSpPr>
        <p:spPr>
          <a:xfrm flipV="1">
            <a:off x="10061599" y="6169009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3AAF5B-45F9-411F-9635-9E2537FBBBF7}"/>
              </a:ext>
            </a:extLst>
          </p:cNvPr>
          <p:cNvCxnSpPr>
            <a:cxnSpLocks/>
          </p:cNvCxnSpPr>
          <p:nvPr/>
        </p:nvCxnSpPr>
        <p:spPr>
          <a:xfrm flipV="1">
            <a:off x="9299599" y="6098990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4C7EED-3FB0-4F4D-9494-A18A930D244F}"/>
              </a:ext>
            </a:extLst>
          </p:cNvPr>
          <p:cNvCxnSpPr>
            <a:cxnSpLocks/>
          </p:cNvCxnSpPr>
          <p:nvPr/>
        </p:nvCxnSpPr>
        <p:spPr>
          <a:xfrm flipV="1">
            <a:off x="7145669" y="6123694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FFC8BF-6AC9-4058-A3DB-7A290653E8F6}"/>
              </a:ext>
            </a:extLst>
          </p:cNvPr>
          <p:cNvCxnSpPr>
            <a:cxnSpLocks/>
          </p:cNvCxnSpPr>
          <p:nvPr/>
        </p:nvCxnSpPr>
        <p:spPr>
          <a:xfrm flipV="1">
            <a:off x="4575199" y="6169009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F2929E-BE4C-4B17-A1CB-168009748FC6}"/>
              </a:ext>
            </a:extLst>
          </p:cNvPr>
          <p:cNvCxnSpPr>
            <a:cxnSpLocks/>
          </p:cNvCxnSpPr>
          <p:nvPr/>
        </p:nvCxnSpPr>
        <p:spPr>
          <a:xfrm flipV="1">
            <a:off x="2898799" y="6169009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84B49A-3547-4982-94DC-2EE8A31CCFD2}"/>
              </a:ext>
            </a:extLst>
          </p:cNvPr>
          <p:cNvCxnSpPr>
            <a:cxnSpLocks/>
          </p:cNvCxnSpPr>
          <p:nvPr/>
        </p:nvCxnSpPr>
        <p:spPr>
          <a:xfrm flipV="1">
            <a:off x="4575199" y="6651526"/>
            <a:ext cx="4724400" cy="57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7E370D-3F53-4F8F-A7F4-9DAA32EE8BDA}"/>
              </a:ext>
            </a:extLst>
          </p:cNvPr>
          <p:cNvCxnSpPr>
            <a:cxnSpLocks/>
          </p:cNvCxnSpPr>
          <p:nvPr/>
        </p:nvCxnSpPr>
        <p:spPr>
          <a:xfrm flipV="1">
            <a:off x="9624588" y="5202479"/>
            <a:ext cx="1561707" cy="13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B8115E-83F9-4E4E-AE8E-7F54E6A72DDB}"/>
              </a:ext>
            </a:extLst>
          </p:cNvPr>
          <p:cNvCxnSpPr>
            <a:cxnSpLocks/>
          </p:cNvCxnSpPr>
          <p:nvPr/>
        </p:nvCxnSpPr>
        <p:spPr>
          <a:xfrm flipH="1">
            <a:off x="11180868" y="5190929"/>
            <a:ext cx="5427" cy="347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E18DFC-03CD-4AFA-AFDA-5CB6CC75360E}"/>
              </a:ext>
            </a:extLst>
          </p:cNvPr>
          <p:cNvCxnSpPr>
            <a:cxnSpLocks/>
          </p:cNvCxnSpPr>
          <p:nvPr/>
        </p:nvCxnSpPr>
        <p:spPr>
          <a:xfrm>
            <a:off x="9624588" y="5215991"/>
            <a:ext cx="0" cy="32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C606EC-335E-4816-BC3B-7729B78B54BF}"/>
              </a:ext>
            </a:extLst>
          </p:cNvPr>
          <p:cNvCxnSpPr>
            <a:cxnSpLocks/>
          </p:cNvCxnSpPr>
          <p:nvPr/>
        </p:nvCxnSpPr>
        <p:spPr>
          <a:xfrm flipV="1">
            <a:off x="10412355" y="4980694"/>
            <a:ext cx="0" cy="217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lang="en-US" spc="-200" dirty="0">
                <a:solidFill>
                  <a:schemeClr val="tx1"/>
                </a:solidFill>
              </a:rPr>
              <a:t>u</a:t>
            </a:r>
            <a:r>
              <a:rPr spc="-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868" y="7110251"/>
            <a:ext cx="45567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350" spc="60" dirty="0">
                <a:latin typeface="Arial"/>
                <a:cs typeface="Arial"/>
              </a:rPr>
              <a:t>by </a:t>
            </a:r>
            <a:r>
              <a:rPr sz="1350" spc="5" dirty="0">
                <a:latin typeface="Arial"/>
                <a:cs typeface="Arial"/>
              </a:rPr>
              <a:t>Felix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5111" y="1011516"/>
            <a:ext cx="825055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85" dirty="0">
                <a:latin typeface="Arial"/>
                <a:cs typeface="Arial"/>
              </a:rPr>
              <a:t>WHAT </a:t>
            </a:r>
            <a:r>
              <a:rPr sz="3600" b="1" spc="60" dirty="0">
                <a:latin typeface="Arial"/>
                <a:cs typeface="Arial"/>
              </a:rPr>
              <a:t>IS </a:t>
            </a:r>
            <a:r>
              <a:rPr sz="3600" b="1" spc="204" dirty="0">
                <a:latin typeface="Arial"/>
                <a:cs typeface="Arial"/>
              </a:rPr>
              <a:t>AN </a:t>
            </a:r>
            <a:r>
              <a:rPr sz="3600" b="1" spc="90" dirty="0">
                <a:latin typeface="Arial"/>
                <a:cs typeface="Arial"/>
              </a:rPr>
              <a:t>OPERATING</a:t>
            </a:r>
            <a:r>
              <a:rPr sz="3600" b="1" spc="3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SYSTEM?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111" y="1929342"/>
            <a:ext cx="9561830" cy="445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615" marR="48260" indent="-462915">
              <a:lnSpc>
                <a:spcPct val="114500"/>
              </a:lnSpc>
              <a:buClr>
                <a:srgbClr val="524F4D"/>
              </a:buClr>
              <a:buChar char="•"/>
              <a:tabLst>
                <a:tab pos="481965" algn="l"/>
                <a:tab pos="482600" algn="l"/>
              </a:tabLst>
            </a:pPr>
            <a:r>
              <a:rPr sz="1800" spc="114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computer,</a:t>
            </a:r>
            <a:r>
              <a:rPr sz="1800" spc="35" dirty="0">
                <a:latin typeface="Arial"/>
                <a:cs typeface="Arial"/>
              </a:rPr>
              <a:t> complete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140" dirty="0">
                <a:latin typeface="Arial"/>
                <a:cs typeface="Arial"/>
              </a:rPr>
              <a:t>with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all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its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parts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-</a:t>
            </a:r>
            <a:r>
              <a:rPr sz="1800" spc="33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the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CPU,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mouse,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monitor,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keyboard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-</a:t>
            </a:r>
            <a:r>
              <a:rPr sz="1800" spc="36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will  </a:t>
            </a:r>
            <a:r>
              <a:rPr sz="1800" spc="70" dirty="0">
                <a:latin typeface="Arial"/>
                <a:cs typeface="Arial"/>
              </a:rPr>
              <a:t>not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work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without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central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program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that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will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piece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it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all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together</a:t>
            </a:r>
            <a:endParaRPr sz="1800" dirty="0">
              <a:latin typeface="Arial"/>
              <a:cs typeface="Arial"/>
            </a:endParaRPr>
          </a:p>
          <a:p>
            <a:pPr marL="475615" marR="492125" indent="-462915">
              <a:lnSpc>
                <a:spcPct val="114500"/>
              </a:lnSpc>
              <a:spcBef>
                <a:spcPts val="1570"/>
              </a:spcBef>
              <a:buClr>
                <a:srgbClr val="524F4D"/>
              </a:buClr>
              <a:buChar char="•"/>
              <a:tabLst>
                <a:tab pos="469900" algn="l"/>
                <a:tab pos="470534" algn="l"/>
              </a:tabLst>
            </a:pPr>
            <a:r>
              <a:rPr sz="1800" spc="70" dirty="0">
                <a:latin typeface="Arial"/>
                <a:cs typeface="Arial"/>
              </a:rPr>
              <a:t>In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order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to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use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PC,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you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need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software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inside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which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will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take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of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making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the  </a:t>
            </a:r>
            <a:r>
              <a:rPr sz="1800" spc="45" dirty="0">
                <a:latin typeface="Arial"/>
                <a:cs typeface="Arial"/>
              </a:rPr>
              <a:t>hardware </a:t>
            </a:r>
            <a:r>
              <a:rPr sz="1800" spc="85" dirty="0">
                <a:latin typeface="Arial"/>
                <a:cs typeface="Arial"/>
              </a:rPr>
              <a:t>work</a:t>
            </a:r>
            <a:r>
              <a:rPr sz="1800" spc="-33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for </a:t>
            </a:r>
            <a:r>
              <a:rPr sz="1800" spc="65" dirty="0">
                <a:latin typeface="Arial"/>
                <a:cs typeface="Arial"/>
              </a:rPr>
              <a:t>you</a:t>
            </a:r>
            <a:endParaRPr sz="1800" dirty="0">
              <a:latin typeface="Arial"/>
              <a:cs typeface="Arial"/>
            </a:endParaRPr>
          </a:p>
          <a:p>
            <a:pPr marL="467995" marR="20320" indent="-455295">
              <a:lnSpc>
                <a:spcPct val="114399"/>
              </a:lnSpc>
              <a:spcBef>
                <a:spcPts val="1645"/>
              </a:spcBef>
              <a:buClr>
                <a:srgbClr val="524F4D"/>
              </a:buClr>
              <a:buChar char="•"/>
              <a:tabLst>
                <a:tab pos="481965" algn="l"/>
                <a:tab pos="482600" algn="l"/>
              </a:tabLst>
            </a:pPr>
            <a:r>
              <a:rPr sz="1800" spc="114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kind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soft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ware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which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is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between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hardware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PC,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programs  </a:t>
            </a:r>
            <a:r>
              <a:rPr sz="1800" spc="85" dirty="0">
                <a:latin typeface="Arial"/>
                <a:cs typeface="Arial"/>
              </a:rPr>
              <a:t>that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you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want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use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work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with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4F4D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har char="•"/>
              <a:tabLst>
                <a:tab pos="466725" algn="l"/>
                <a:tab pos="467359" algn="l"/>
              </a:tabLst>
            </a:pPr>
            <a:r>
              <a:rPr sz="1800" spc="55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piece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software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the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Operating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System,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more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easily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referred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to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just</a:t>
            </a:r>
            <a:r>
              <a:rPr sz="1800" spc="5" dirty="0">
                <a:latin typeface="Arial"/>
                <a:cs typeface="Arial"/>
              </a:rPr>
              <a:t> an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OS</a:t>
            </a:r>
            <a:endParaRPr sz="1800" dirty="0">
              <a:latin typeface="Arial"/>
              <a:cs typeface="Arial"/>
            </a:endParaRPr>
          </a:p>
          <a:p>
            <a:pPr marL="475615" marR="882015" indent="-462915">
              <a:lnSpc>
                <a:spcPct val="117900"/>
              </a:lnSpc>
              <a:spcBef>
                <a:spcPts val="1345"/>
              </a:spcBef>
              <a:buClr>
                <a:srgbClr val="524F4D"/>
              </a:buClr>
              <a:buChar char="•"/>
              <a:tabLst>
                <a:tab pos="469900" algn="l"/>
                <a:tab pos="470534" algn="l"/>
              </a:tabLst>
            </a:pPr>
            <a:r>
              <a:rPr sz="1800" spc="70" dirty="0">
                <a:latin typeface="Arial"/>
                <a:cs typeface="Arial"/>
              </a:rPr>
              <a:t>In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short,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an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operating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system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software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that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brings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together 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computer's  </a:t>
            </a:r>
            <a:r>
              <a:rPr sz="1800" spc="45" dirty="0">
                <a:latin typeface="Arial"/>
                <a:cs typeface="Arial"/>
              </a:rPr>
              <a:t>hardware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diff</a:t>
            </a:r>
            <a:r>
              <a:rPr sz="1800" spc="-3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erent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programs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that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you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want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install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on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it</a:t>
            </a:r>
            <a:endParaRPr sz="1800" dirty="0">
              <a:latin typeface="Arial"/>
              <a:cs typeface="Arial"/>
            </a:endParaRPr>
          </a:p>
          <a:p>
            <a:pPr marL="473075" marR="186055" indent="-460375">
              <a:lnSpc>
                <a:spcPct val="114500"/>
              </a:lnSpc>
              <a:spcBef>
                <a:spcPts val="1570"/>
              </a:spcBef>
              <a:buClr>
                <a:srgbClr val="524F4D"/>
              </a:buClr>
              <a:buChar char="•"/>
              <a:tabLst>
                <a:tab pos="478790" algn="l"/>
                <a:tab pos="479425" algn="l"/>
              </a:tabLst>
            </a:pPr>
            <a:r>
              <a:rPr sz="1800" spc="110" dirty="0">
                <a:latin typeface="Arial"/>
                <a:cs typeface="Arial"/>
              </a:rPr>
              <a:t>Without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it,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when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you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booted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up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your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PC,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you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would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not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get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anything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on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monitor,  </a:t>
            </a:r>
            <a:r>
              <a:rPr sz="1800" spc="45" dirty="0">
                <a:latin typeface="Arial"/>
                <a:cs typeface="Arial"/>
              </a:rPr>
              <a:t>and </a:t>
            </a:r>
            <a:r>
              <a:rPr sz="1800" spc="20" dirty="0">
                <a:latin typeface="Arial"/>
                <a:cs typeface="Arial"/>
              </a:rPr>
              <a:t>neither mouse </a:t>
            </a:r>
            <a:r>
              <a:rPr sz="1800" spc="50" dirty="0">
                <a:latin typeface="Arial"/>
                <a:cs typeface="Arial"/>
              </a:rPr>
              <a:t>nor </a:t>
            </a:r>
            <a:r>
              <a:rPr sz="1800" spc="25" dirty="0">
                <a:latin typeface="Arial"/>
                <a:cs typeface="Arial"/>
              </a:rPr>
              <a:t>keyboard </a:t>
            </a:r>
            <a:r>
              <a:rPr sz="1800" spc="90" dirty="0">
                <a:latin typeface="Arial"/>
                <a:cs typeface="Arial"/>
              </a:rPr>
              <a:t>will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work.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3">
            <a:extLst>
              <a:ext uri="{FF2B5EF4-FFF2-40B4-BE49-F238E27FC236}">
                <a16:creationId xmlns:a16="http://schemas.microsoft.com/office/drawing/2014/main" id="{9F66760E-C2DD-4028-A1D5-44F6209A6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22497"/>
              </p:ext>
            </p:extLst>
          </p:nvPr>
        </p:nvGraphicFramePr>
        <p:xfrm>
          <a:off x="2012950" y="2994855"/>
          <a:ext cx="8534393" cy="66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1">
                  <a:extLst>
                    <a:ext uri="{9D8B030D-6E8A-4147-A177-3AD203B41FA5}">
                      <a16:colId xmlns:a16="http://schemas.microsoft.com/office/drawing/2014/main" val="464158659"/>
                    </a:ext>
                  </a:extLst>
                </a:gridCol>
                <a:gridCol w="869680">
                  <a:extLst>
                    <a:ext uri="{9D8B030D-6E8A-4147-A177-3AD203B41FA5}">
                      <a16:colId xmlns:a16="http://schemas.microsoft.com/office/drawing/2014/main" val="3891611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94428462"/>
                    </a:ext>
                  </a:extLst>
                </a:gridCol>
                <a:gridCol w="1981196">
                  <a:extLst>
                    <a:ext uri="{9D8B030D-6E8A-4147-A177-3AD203B41FA5}">
                      <a16:colId xmlns:a16="http://schemas.microsoft.com/office/drawing/2014/main" val="3702366840"/>
                    </a:ext>
                  </a:extLst>
                </a:gridCol>
                <a:gridCol w="501921">
                  <a:extLst>
                    <a:ext uri="{9D8B030D-6E8A-4147-A177-3AD203B41FA5}">
                      <a16:colId xmlns:a16="http://schemas.microsoft.com/office/drawing/2014/main" val="2861079966"/>
                    </a:ext>
                  </a:extLst>
                </a:gridCol>
                <a:gridCol w="1631677">
                  <a:extLst>
                    <a:ext uri="{9D8B030D-6E8A-4147-A177-3AD203B41FA5}">
                      <a16:colId xmlns:a16="http://schemas.microsoft.com/office/drawing/2014/main" val="2056545326"/>
                    </a:ext>
                  </a:extLst>
                </a:gridCol>
                <a:gridCol w="501921">
                  <a:extLst>
                    <a:ext uri="{9D8B030D-6E8A-4147-A177-3AD203B41FA5}">
                      <a16:colId xmlns:a16="http://schemas.microsoft.com/office/drawing/2014/main" val="3659846222"/>
                    </a:ext>
                  </a:extLst>
                </a:gridCol>
                <a:gridCol w="1631677">
                  <a:extLst>
                    <a:ext uri="{9D8B030D-6E8A-4147-A177-3AD203B41FA5}">
                      <a16:colId xmlns:a16="http://schemas.microsoft.com/office/drawing/2014/main" val="3266250535"/>
                    </a:ext>
                  </a:extLst>
                </a:gridCol>
              </a:tblGrid>
              <a:tr h="66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edulaney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Public_html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Index.html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32320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EC0D037-BCFA-4E74-B59D-9385E4985504}"/>
              </a:ext>
            </a:extLst>
          </p:cNvPr>
          <p:cNvGrpSpPr/>
          <p:nvPr/>
        </p:nvGrpSpPr>
        <p:grpSpPr>
          <a:xfrm>
            <a:off x="2474551" y="1908175"/>
            <a:ext cx="7945663" cy="692497"/>
            <a:chOff x="3160350" y="5031140"/>
            <a:chExt cx="7945663" cy="6924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D3FBA5-E408-49D7-B0C5-4C729186A34D}"/>
                </a:ext>
              </a:extLst>
            </p:cNvPr>
            <p:cNvSpPr/>
            <p:nvPr/>
          </p:nvSpPr>
          <p:spPr>
            <a:xfrm>
              <a:off x="3160350" y="5036863"/>
              <a:ext cx="1219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First-level</a:t>
              </a:r>
            </a:p>
            <a:p>
              <a:pPr algn="ctr"/>
              <a:r>
                <a:rPr lang="en-US" dirty="0"/>
                <a:t>directory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30A3D7-A433-4CBD-A632-2375F06116D3}"/>
                </a:ext>
              </a:extLst>
            </p:cNvPr>
            <p:cNvSpPr/>
            <p:nvPr/>
          </p:nvSpPr>
          <p:spPr>
            <a:xfrm>
              <a:off x="5544964" y="5077306"/>
              <a:ext cx="16292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Second-level</a:t>
              </a:r>
            </a:p>
            <a:p>
              <a:pPr algn="ctr"/>
              <a:r>
                <a:rPr lang="en-US" dirty="0"/>
                <a:t>directory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C3BBE3-A983-4DFC-8E24-63A2B468AEC0}"/>
                </a:ext>
              </a:extLst>
            </p:cNvPr>
            <p:cNvSpPr/>
            <p:nvPr/>
          </p:nvSpPr>
          <p:spPr>
            <a:xfrm>
              <a:off x="7779461" y="5063794"/>
              <a:ext cx="1219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Third-level</a:t>
              </a:r>
            </a:p>
            <a:p>
              <a:pPr algn="ctr"/>
              <a:r>
                <a:rPr lang="en-US" dirty="0"/>
                <a:t>directory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52B68-EE31-469D-B9DD-4F4BA37B7B44}"/>
                </a:ext>
              </a:extLst>
            </p:cNvPr>
            <p:cNvSpPr/>
            <p:nvPr/>
          </p:nvSpPr>
          <p:spPr>
            <a:xfrm>
              <a:off x="9886826" y="5031140"/>
              <a:ext cx="12191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Filename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4A5C69-973F-4B9A-BA60-99A159F333C0}"/>
              </a:ext>
            </a:extLst>
          </p:cNvPr>
          <p:cNvGrpSpPr/>
          <p:nvPr/>
        </p:nvGrpSpPr>
        <p:grpSpPr>
          <a:xfrm>
            <a:off x="1788623" y="4136738"/>
            <a:ext cx="8987327" cy="590839"/>
            <a:chOff x="2428466" y="6542856"/>
            <a:chExt cx="8987327" cy="6463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9BE415-08F2-477C-9436-6226CC97BC3B}"/>
                </a:ext>
              </a:extLst>
            </p:cNvPr>
            <p:cNvSpPr/>
            <p:nvPr/>
          </p:nvSpPr>
          <p:spPr>
            <a:xfrm>
              <a:off x="2428466" y="6542858"/>
              <a:ext cx="1219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Root directory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11C618-9281-441B-8F6D-A0691A193EB3}"/>
                </a:ext>
              </a:extLst>
            </p:cNvPr>
            <p:cNvSpPr/>
            <p:nvPr/>
          </p:nvSpPr>
          <p:spPr>
            <a:xfrm>
              <a:off x="6485844" y="6542856"/>
              <a:ext cx="12191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Directory</a:t>
              </a:r>
            </a:p>
            <a:p>
              <a:pPr algn="ctr"/>
              <a:r>
                <a:rPr lang="en-US" dirty="0"/>
                <a:t>separator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296B29-F828-4AC0-A178-F0833D967E34}"/>
                </a:ext>
              </a:extLst>
            </p:cNvPr>
            <p:cNvSpPr/>
            <p:nvPr/>
          </p:nvSpPr>
          <p:spPr>
            <a:xfrm>
              <a:off x="9607183" y="6542861"/>
              <a:ext cx="78776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EA9D80-4CFE-4208-B091-6F7685CFAE68}"/>
                </a:ext>
              </a:extLst>
            </p:cNvPr>
            <p:cNvSpPr/>
            <p:nvPr/>
          </p:nvSpPr>
          <p:spPr>
            <a:xfrm>
              <a:off x="10318246" y="6542858"/>
              <a:ext cx="10975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167225-442B-4F8A-BB4D-3BB45C9EABB1}"/>
              </a:ext>
            </a:extLst>
          </p:cNvPr>
          <p:cNvCxnSpPr>
            <a:cxnSpLocks/>
          </p:cNvCxnSpPr>
          <p:nvPr/>
        </p:nvCxnSpPr>
        <p:spPr>
          <a:xfrm>
            <a:off x="2961854" y="2575610"/>
            <a:ext cx="0" cy="551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ED188-741F-4C6C-A9B0-65D702656F44}"/>
              </a:ext>
            </a:extLst>
          </p:cNvPr>
          <p:cNvCxnSpPr>
            <a:cxnSpLocks/>
          </p:cNvCxnSpPr>
          <p:nvPr/>
        </p:nvCxnSpPr>
        <p:spPr>
          <a:xfrm>
            <a:off x="5670551" y="2622892"/>
            <a:ext cx="0" cy="551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CEE7DF-1327-44DF-B229-F36E1ECB6442}"/>
              </a:ext>
            </a:extLst>
          </p:cNvPr>
          <p:cNvCxnSpPr>
            <a:cxnSpLocks/>
          </p:cNvCxnSpPr>
          <p:nvPr/>
        </p:nvCxnSpPr>
        <p:spPr>
          <a:xfrm>
            <a:off x="7653766" y="2622892"/>
            <a:ext cx="0" cy="551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9409E-C1C7-47F1-B82E-CB26F9A690A0}"/>
              </a:ext>
            </a:extLst>
          </p:cNvPr>
          <p:cNvCxnSpPr>
            <a:cxnSpLocks/>
          </p:cNvCxnSpPr>
          <p:nvPr/>
        </p:nvCxnSpPr>
        <p:spPr>
          <a:xfrm flipV="1">
            <a:off x="10090151" y="3553690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DA8EBA-B249-4BCA-8240-BEE74AC8FD87}"/>
              </a:ext>
            </a:extLst>
          </p:cNvPr>
          <p:cNvCxnSpPr>
            <a:cxnSpLocks/>
          </p:cNvCxnSpPr>
          <p:nvPr/>
        </p:nvCxnSpPr>
        <p:spPr>
          <a:xfrm flipV="1">
            <a:off x="9404351" y="3553690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1F2395-05EA-4CE7-BA88-246DFB5CF64C}"/>
              </a:ext>
            </a:extLst>
          </p:cNvPr>
          <p:cNvCxnSpPr>
            <a:cxnSpLocks/>
          </p:cNvCxnSpPr>
          <p:nvPr/>
        </p:nvCxnSpPr>
        <p:spPr>
          <a:xfrm flipV="1">
            <a:off x="8642351" y="3483671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CD77C6-6E2F-4B67-BA36-E778B888B859}"/>
              </a:ext>
            </a:extLst>
          </p:cNvPr>
          <p:cNvCxnSpPr>
            <a:cxnSpLocks/>
          </p:cNvCxnSpPr>
          <p:nvPr/>
        </p:nvCxnSpPr>
        <p:spPr>
          <a:xfrm flipV="1">
            <a:off x="6488421" y="3508375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9B4E58-1316-43B5-989A-FEE23E48F52F}"/>
              </a:ext>
            </a:extLst>
          </p:cNvPr>
          <p:cNvCxnSpPr>
            <a:cxnSpLocks/>
          </p:cNvCxnSpPr>
          <p:nvPr/>
        </p:nvCxnSpPr>
        <p:spPr>
          <a:xfrm flipV="1">
            <a:off x="3917951" y="3553690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8BE4AB-1AA8-4E46-8A09-94C455C83E1E}"/>
              </a:ext>
            </a:extLst>
          </p:cNvPr>
          <p:cNvCxnSpPr>
            <a:cxnSpLocks/>
          </p:cNvCxnSpPr>
          <p:nvPr/>
        </p:nvCxnSpPr>
        <p:spPr>
          <a:xfrm flipV="1">
            <a:off x="2241551" y="3553690"/>
            <a:ext cx="0" cy="539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BF5BCD-8C13-4C86-8A00-F9E9B21EF01F}"/>
              </a:ext>
            </a:extLst>
          </p:cNvPr>
          <p:cNvCxnSpPr>
            <a:cxnSpLocks/>
          </p:cNvCxnSpPr>
          <p:nvPr/>
        </p:nvCxnSpPr>
        <p:spPr>
          <a:xfrm flipV="1">
            <a:off x="3917951" y="4022771"/>
            <a:ext cx="4724400" cy="572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D9EBD9-2C65-41FC-BFCD-020066F8E2C4}"/>
              </a:ext>
            </a:extLst>
          </p:cNvPr>
          <p:cNvCxnSpPr>
            <a:cxnSpLocks/>
          </p:cNvCxnSpPr>
          <p:nvPr/>
        </p:nvCxnSpPr>
        <p:spPr>
          <a:xfrm flipV="1">
            <a:off x="8967340" y="2587160"/>
            <a:ext cx="1561707" cy="13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FBB06E3-DF6D-44C6-81D6-F093109B32EF}"/>
              </a:ext>
            </a:extLst>
          </p:cNvPr>
          <p:cNvCxnSpPr>
            <a:cxnSpLocks/>
          </p:cNvCxnSpPr>
          <p:nvPr/>
        </p:nvCxnSpPr>
        <p:spPr>
          <a:xfrm flipH="1">
            <a:off x="10523620" y="2575610"/>
            <a:ext cx="5427" cy="347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88C26E-1AC3-46E2-9831-09D8E142080D}"/>
              </a:ext>
            </a:extLst>
          </p:cNvPr>
          <p:cNvCxnSpPr>
            <a:cxnSpLocks/>
          </p:cNvCxnSpPr>
          <p:nvPr/>
        </p:nvCxnSpPr>
        <p:spPr>
          <a:xfrm>
            <a:off x="8967340" y="2600672"/>
            <a:ext cx="0" cy="322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8CC86B-7C4B-449C-8A90-32427224286F}"/>
              </a:ext>
            </a:extLst>
          </p:cNvPr>
          <p:cNvCxnSpPr>
            <a:cxnSpLocks/>
          </p:cNvCxnSpPr>
          <p:nvPr/>
        </p:nvCxnSpPr>
        <p:spPr>
          <a:xfrm flipV="1">
            <a:off x="9755107" y="2365375"/>
            <a:ext cx="0" cy="217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65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443F3D"/>
                </a:solidFill>
              </a:rPr>
              <a:t>Li</a:t>
            </a:r>
            <a:r>
              <a:rPr spc="90" dirty="0">
                <a:solidFill>
                  <a:srgbClr val="443F3D"/>
                </a:solidFill>
              </a:rPr>
              <a:t>n</a:t>
            </a:r>
            <a:r>
              <a:rPr spc="-200" dirty="0">
                <a:solidFill>
                  <a:srgbClr val="443F3D"/>
                </a:solidFill>
              </a:rPr>
              <a:t>ux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60675" y="1007945"/>
            <a:ext cx="460756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</a:t>
            </a:r>
            <a:r>
              <a:rPr sz="3600" b="1" spc="225" dirty="0">
                <a:latin typeface="Arial"/>
                <a:cs typeface="Arial"/>
              </a:rPr>
              <a:t> </a:t>
            </a:r>
            <a:r>
              <a:rPr sz="3600" b="1" spc="40" dirty="0">
                <a:latin typeface="Arial"/>
                <a:cs typeface="Arial"/>
              </a:rPr>
              <a:t>FILESYSTEM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7868" y="7110251"/>
            <a:ext cx="455676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20" dirty="0">
                <a:solidFill>
                  <a:srgbClr val="443F3D"/>
                </a:solidFill>
                <a:latin typeface="Arial"/>
                <a:cs typeface="Arial"/>
              </a:rPr>
              <a:t>SOU</a:t>
            </a:r>
            <a:r>
              <a:rPr sz="1350" spc="20" dirty="0">
                <a:solidFill>
                  <a:srgbClr val="62605D"/>
                </a:solidFill>
                <a:latin typeface="Arial"/>
                <a:cs typeface="Arial"/>
              </a:rPr>
              <a:t>R</a:t>
            </a:r>
            <a:r>
              <a:rPr sz="1350" spc="20" dirty="0">
                <a:solidFill>
                  <a:srgbClr val="443F3D"/>
                </a:solidFill>
                <a:latin typeface="Arial"/>
                <a:cs typeface="Arial"/>
              </a:rPr>
              <a:t>CE:Eas</a:t>
            </a:r>
            <a:r>
              <a:rPr sz="1350" spc="20" dirty="0">
                <a:solidFill>
                  <a:srgbClr val="62605D"/>
                </a:solidFill>
                <a:latin typeface="Arial"/>
                <a:cs typeface="Arial"/>
              </a:rPr>
              <a:t>y </a:t>
            </a:r>
            <a:r>
              <a:rPr sz="1350" spc="35" dirty="0">
                <a:solidFill>
                  <a:srgbClr val="443F3D"/>
                </a:solidFill>
                <a:latin typeface="Arial"/>
                <a:cs typeface="Arial"/>
              </a:rPr>
              <a:t>Li</a:t>
            </a:r>
            <a:r>
              <a:rPr sz="1350" spc="35" dirty="0">
                <a:solidFill>
                  <a:srgbClr val="62605D"/>
                </a:solidFill>
                <a:latin typeface="Arial"/>
                <a:cs typeface="Arial"/>
              </a:rPr>
              <a:t>nu</a:t>
            </a:r>
            <a:r>
              <a:rPr sz="1350" spc="35" dirty="0">
                <a:solidFill>
                  <a:srgbClr val="443F3D"/>
                </a:solidFill>
                <a:latin typeface="Arial"/>
                <a:cs typeface="Arial"/>
              </a:rPr>
              <a:t>x </a:t>
            </a:r>
            <a:r>
              <a:rPr sz="1350" spc="5" dirty="0">
                <a:solidFill>
                  <a:srgbClr val="443F3D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62605D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43F3D"/>
                </a:solidFill>
                <a:latin typeface="Arial"/>
                <a:cs typeface="Arial"/>
              </a:rPr>
              <a:t>Be</a:t>
            </a:r>
            <a:r>
              <a:rPr sz="1350" spc="40" dirty="0">
                <a:solidFill>
                  <a:srgbClr val="62605D"/>
                </a:solidFill>
                <a:latin typeface="Arial"/>
                <a:cs typeface="Arial"/>
              </a:rPr>
              <a:t>g</a:t>
            </a:r>
            <a:r>
              <a:rPr sz="1350" spc="40" dirty="0">
                <a:solidFill>
                  <a:srgbClr val="443F3D"/>
                </a:solidFill>
                <a:latin typeface="Arial"/>
                <a:cs typeface="Arial"/>
              </a:rPr>
              <a:t>i</a:t>
            </a:r>
            <a:r>
              <a:rPr sz="1350" spc="40" dirty="0">
                <a:solidFill>
                  <a:srgbClr val="62605D"/>
                </a:solidFill>
                <a:latin typeface="Arial"/>
                <a:cs typeface="Arial"/>
              </a:rPr>
              <a:t>nn</a:t>
            </a:r>
            <a:r>
              <a:rPr sz="1350" spc="40" dirty="0">
                <a:solidFill>
                  <a:srgbClr val="443F3D"/>
                </a:solidFill>
                <a:latin typeface="Arial"/>
                <a:cs typeface="Arial"/>
              </a:rPr>
              <a:t>er</a:t>
            </a:r>
            <a:r>
              <a:rPr sz="1350" spc="40" dirty="0">
                <a:solidFill>
                  <a:srgbClr val="62605D"/>
                </a:solidFill>
                <a:latin typeface="Arial"/>
                <a:cs typeface="Arial"/>
              </a:rPr>
              <a:t>s </a:t>
            </a:r>
            <a:r>
              <a:rPr sz="1350" spc="55" dirty="0">
                <a:solidFill>
                  <a:srgbClr val="62605D"/>
                </a:solidFill>
                <a:latin typeface="Arial"/>
                <a:cs typeface="Arial"/>
              </a:rPr>
              <a:t>b</a:t>
            </a:r>
            <a:r>
              <a:rPr sz="1350" spc="55" dirty="0">
                <a:solidFill>
                  <a:srgbClr val="443F3D"/>
                </a:solidFill>
                <a:latin typeface="Arial"/>
                <a:cs typeface="Arial"/>
              </a:rPr>
              <a:t>o</a:t>
            </a:r>
            <a:r>
              <a:rPr sz="1350" spc="55" dirty="0">
                <a:solidFill>
                  <a:srgbClr val="62605D"/>
                </a:solidFill>
                <a:latin typeface="Arial"/>
                <a:cs typeface="Arial"/>
              </a:rPr>
              <a:t>ok </a:t>
            </a:r>
            <a:r>
              <a:rPr sz="1350" spc="20" dirty="0">
                <a:solidFill>
                  <a:srgbClr val="443F3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443F3D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2605D"/>
                </a:solidFill>
                <a:latin typeface="Arial"/>
                <a:cs typeface="Arial"/>
              </a:rPr>
              <a:t>i</a:t>
            </a:r>
            <a:r>
              <a:rPr sz="1350" spc="5" dirty="0">
                <a:solidFill>
                  <a:srgbClr val="443F3D"/>
                </a:solidFill>
                <a:latin typeface="Arial"/>
                <a:cs typeface="Arial"/>
              </a:rPr>
              <a:t>x</a:t>
            </a:r>
            <a:r>
              <a:rPr sz="1350" spc="-130" dirty="0">
                <a:solidFill>
                  <a:srgbClr val="443F3D"/>
                </a:solidFill>
                <a:latin typeface="Arial"/>
                <a:cs typeface="Arial"/>
              </a:rPr>
              <a:t> </a:t>
            </a:r>
            <a:r>
              <a:rPr sz="1350" spc="45" dirty="0">
                <a:solidFill>
                  <a:srgbClr val="62605D"/>
                </a:solidFill>
                <a:latin typeface="Arial"/>
                <a:cs typeface="Arial"/>
              </a:rPr>
              <a:t>A</a:t>
            </a:r>
            <a:r>
              <a:rPr sz="1350" spc="45" dirty="0">
                <a:solidFill>
                  <a:srgbClr val="443F3D"/>
                </a:solidFill>
                <a:latin typeface="Arial"/>
                <a:cs typeface="Arial"/>
              </a:rPr>
              <a:t>l</a:t>
            </a:r>
            <a:r>
              <a:rPr sz="1350" spc="45" dirty="0">
                <a:solidFill>
                  <a:srgbClr val="62605D"/>
                </a:solidFill>
                <a:latin typeface="Arial"/>
                <a:cs typeface="Arial"/>
              </a:rPr>
              <a:t>v</a:t>
            </a:r>
            <a:r>
              <a:rPr sz="1350" spc="45" dirty="0">
                <a:solidFill>
                  <a:srgbClr val="443F3D"/>
                </a:solidFill>
                <a:latin typeface="Arial"/>
                <a:cs typeface="Arial"/>
              </a:rPr>
              <a:t>aro</a:t>
            </a:r>
            <a:endParaRPr sz="1350" dirty="0">
              <a:latin typeface="Arial"/>
              <a:cs typeface="Arial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D27974-5F86-4075-98BD-C1E2D6DD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02499"/>
              </p:ext>
            </p:extLst>
          </p:nvPr>
        </p:nvGraphicFramePr>
        <p:xfrm>
          <a:off x="635887" y="2212974"/>
          <a:ext cx="11979786" cy="49411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011013">
                  <a:extLst>
                    <a:ext uri="{9D8B030D-6E8A-4147-A177-3AD203B41FA5}">
                      <a16:colId xmlns:a16="http://schemas.microsoft.com/office/drawing/2014/main" val="1692510135"/>
                    </a:ext>
                  </a:extLst>
                </a:gridCol>
                <a:gridCol w="9968773">
                  <a:extLst>
                    <a:ext uri="{9D8B030D-6E8A-4147-A177-3AD203B41FA5}">
                      <a16:colId xmlns:a16="http://schemas.microsoft.com/office/drawing/2014/main" val="1499335485"/>
                    </a:ext>
                  </a:extLst>
                </a:gridCol>
              </a:tblGrid>
              <a:tr h="609507">
                <a:tc>
                  <a:txBody>
                    <a:bodyPr/>
                    <a:lstStyle/>
                    <a:p>
                      <a:pPr marL="227330" marR="0">
                        <a:spcBef>
                          <a:spcPts val="995"/>
                        </a:spcBef>
                        <a:spcAft>
                          <a:spcPts val="0"/>
                        </a:spcAft>
                        <a:tabLst>
                          <a:tab pos="4478655" algn="l"/>
                        </a:tabLs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Top-Level</a:t>
                      </a:r>
                      <a:r>
                        <a:rPr lang="en-US" sz="2400" spc="-27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Directory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330" marR="0">
                        <a:spcBef>
                          <a:spcPts val="995"/>
                        </a:spcBef>
                        <a:spcAft>
                          <a:spcPts val="0"/>
                        </a:spcAft>
                        <a:tabLst>
                          <a:tab pos="4478655" algn="l"/>
                        </a:tabLs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Files that the directory contains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288700"/>
                  </a:ext>
                </a:extLst>
              </a:tr>
              <a:tr h="535866">
                <a:tc>
                  <a:txBody>
                    <a:bodyPr/>
                    <a:lstStyle/>
                    <a:p>
                      <a:pPr marL="104140" marR="0">
                        <a:spcBef>
                          <a:spcPts val="116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spc="-35" dirty="0">
                          <a:effectLst/>
                        </a:rPr>
                        <a:t>Single </a:t>
                      </a:r>
                      <a:r>
                        <a:rPr lang="en-US" sz="2000" dirty="0">
                          <a:effectLst/>
                        </a:rPr>
                        <a:t>root</a:t>
                      </a:r>
                      <a:r>
                        <a:rPr lang="en-US" sz="2000" spc="-38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directory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-	file</a:t>
                      </a:r>
                      <a:r>
                        <a:rPr lang="en-US" sz="2000" spc="-24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system</a:t>
                      </a:r>
                      <a:r>
                        <a:rPr lang="en-US" sz="2000" spc="-22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base</a:t>
                      </a:r>
                      <a:endParaRPr lang="en-US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2631594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marL="118745" marR="0">
                        <a:spcBef>
                          <a:spcPts val="10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/bin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Executablefiles such as Linux commands cat,cp,ls</a:t>
                      </a:r>
                      <a:endParaRPr lang="en-US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6071279"/>
                  </a:ext>
                </a:extLst>
              </a:tr>
              <a:tr h="523595">
                <a:tc>
                  <a:txBody>
                    <a:bodyPr/>
                    <a:lstStyle/>
                    <a:p>
                      <a:pPr marL="118745" marR="0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/dev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Files for the</a:t>
                      </a:r>
                      <a:r>
                        <a:rPr lang="en-US" sz="2000" spc="-26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different hardware/devices</a:t>
                      </a:r>
                      <a:endParaRPr lang="en-US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19383779"/>
                  </a:ext>
                </a:extLst>
              </a:tr>
              <a:tr h="523661">
                <a:tc>
                  <a:txBody>
                    <a:bodyPr/>
                    <a:lstStyle/>
                    <a:p>
                      <a:pPr marL="118745" marR="0">
                        <a:spcBef>
                          <a:spcPts val="114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/home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User directories</a:t>
                      </a:r>
                      <a:endParaRPr lang="en-US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6907162"/>
                  </a:ext>
                </a:extLst>
              </a:tr>
              <a:tr h="523661">
                <a:tc>
                  <a:txBody>
                    <a:bodyPr/>
                    <a:lstStyle/>
                    <a:p>
                      <a:pPr marL="118745" marR="0">
                        <a:spcBef>
                          <a:spcPts val="114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/lib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Library </a:t>
                      </a:r>
                      <a:r>
                        <a:rPr lang="en-US" sz="2000" spc="-45" dirty="0">
                          <a:effectLst/>
                        </a:rPr>
                        <a:t>files </a:t>
                      </a:r>
                      <a:r>
                        <a:rPr lang="en-US" sz="2000" dirty="0">
                          <a:effectLst/>
                        </a:rPr>
                        <a:t>which </a:t>
                      </a:r>
                      <a:r>
                        <a:rPr lang="en-US" sz="2000" spc="-15" dirty="0">
                          <a:effectLst/>
                        </a:rPr>
                        <a:t>includes</a:t>
                      </a:r>
                      <a:r>
                        <a:rPr lang="en-US" sz="2000" spc="-29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driver modules</a:t>
                      </a:r>
                      <a:endParaRPr lang="en-US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252220"/>
                  </a:ext>
                </a:extLst>
              </a:tr>
              <a:tr h="1047192">
                <a:tc>
                  <a:txBody>
                    <a:bodyPr/>
                    <a:lstStyle/>
                    <a:p>
                      <a:pPr marL="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1187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/media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Moun</a:t>
                      </a:r>
                      <a:r>
                        <a:rPr lang="en-US" sz="2000" spc="-415" dirty="0">
                          <a:effectLst/>
                        </a:rPr>
                        <a:t>t</a:t>
                      </a:r>
                      <a:r>
                        <a:rPr lang="en-US" sz="2000" spc="-95" dirty="0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ng</a:t>
                      </a:r>
                      <a:r>
                        <a:rPr lang="en-US" sz="2000" spc="-17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remova</a:t>
                      </a:r>
                      <a:r>
                        <a:rPr lang="en-US" sz="2000" spc="-975" dirty="0">
                          <a:effectLst/>
                        </a:rPr>
                        <a:t>b</a:t>
                      </a:r>
                      <a:r>
                        <a:rPr lang="en-US" sz="2000" spc="30" dirty="0">
                          <a:effectLst/>
                        </a:rPr>
                        <a:t>l</a:t>
                      </a:r>
                      <a:r>
                        <a:rPr lang="en-US" sz="2000" dirty="0">
                          <a:effectLst/>
                        </a:rPr>
                        <a:t>e</a:t>
                      </a:r>
                      <a:r>
                        <a:rPr lang="en-US" sz="2000" spc="-10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media</a:t>
                      </a:r>
                      <a:r>
                        <a:rPr lang="en-US" sz="2000" spc="-5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filesystems</a:t>
                      </a:r>
                      <a:r>
                        <a:rPr lang="en-US" sz="2000" spc="6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(You</a:t>
                      </a:r>
                      <a:r>
                        <a:rPr lang="en-US" sz="2000" spc="-6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can</a:t>
                      </a:r>
                      <a:r>
                        <a:rPr lang="en-US" sz="2000" spc="-14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find</a:t>
                      </a:r>
                      <a:r>
                        <a:rPr lang="en-US" sz="2000" spc="-9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C,D and</a:t>
                      </a:r>
                      <a:r>
                        <a:rPr lang="en-US" sz="2000" spc="-28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other</a:t>
                      </a:r>
                      <a:r>
                        <a:rPr lang="en-US" sz="2000" spc="-2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partitions in</a:t>
                      </a:r>
                      <a:r>
                        <a:rPr lang="en-US" sz="2000" spc="-3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it</a:t>
                      </a:r>
                      <a:r>
                        <a:rPr lang="en-US" sz="2000" spc="-26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4139268"/>
                  </a:ext>
                </a:extLst>
              </a:tr>
              <a:tr h="523661">
                <a:tc>
                  <a:txBody>
                    <a:bodyPr/>
                    <a:lstStyle/>
                    <a:p>
                      <a:pPr marL="118745" marR="0">
                        <a:spcBef>
                          <a:spcPts val="99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/var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Log files</a:t>
                      </a:r>
                      <a:endParaRPr lang="en-US"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63536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0675" y="1007945"/>
            <a:ext cx="9473565" cy="345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90" dirty="0">
                <a:latin typeface="Arial"/>
                <a:cs typeface="Arial"/>
              </a:rPr>
              <a:t>LINUX </a:t>
            </a:r>
            <a:r>
              <a:rPr sz="3600" b="1" spc="40" dirty="0">
                <a:latin typeface="Arial"/>
                <a:cs typeface="Arial"/>
              </a:rPr>
              <a:t>FILESYSTEM </a:t>
            </a:r>
            <a:r>
              <a:rPr sz="3600" b="1" spc="180" dirty="0">
                <a:latin typeface="Arial"/>
                <a:cs typeface="Arial"/>
              </a:rPr>
              <a:t>AND</a:t>
            </a:r>
            <a:r>
              <a:rPr sz="3600" b="1" spc="635" dirty="0">
                <a:latin typeface="Arial"/>
                <a:cs typeface="Arial"/>
              </a:rPr>
              <a:t> </a:t>
            </a:r>
            <a:r>
              <a:rPr sz="3600" b="1" spc="130" dirty="0">
                <a:latin typeface="Arial"/>
                <a:cs typeface="Arial"/>
              </a:rPr>
              <a:t>COMMANDS</a:t>
            </a:r>
            <a:endParaRPr sz="3600" dirty="0">
              <a:latin typeface="Arial"/>
              <a:cs typeface="Arial"/>
            </a:endParaRPr>
          </a:p>
          <a:p>
            <a:pPr marL="662940" indent="-455930">
              <a:lnSpc>
                <a:spcPct val="100000"/>
              </a:lnSpc>
              <a:spcBef>
                <a:spcPts val="3245"/>
              </a:spcBef>
              <a:buClr>
                <a:srgbClr val="504D4B"/>
              </a:buClr>
              <a:buChar char="•"/>
              <a:tabLst>
                <a:tab pos="661035" algn="l"/>
                <a:tab pos="661670" algn="l"/>
              </a:tabLst>
            </a:pP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navigate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directories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on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Linux,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you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either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use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the</a:t>
            </a:r>
            <a:endParaRPr sz="1800" dirty="0">
              <a:latin typeface="Arial"/>
              <a:cs typeface="Arial"/>
            </a:endParaRPr>
          </a:p>
          <a:p>
            <a:pPr marL="1312545" lvl="1" indent="-433705">
              <a:lnSpc>
                <a:spcPct val="100000"/>
              </a:lnSpc>
              <a:spcBef>
                <a:spcPts val="1680"/>
              </a:spcBef>
              <a:buClr>
                <a:srgbClr val="A3A3A1"/>
              </a:buClr>
              <a:buChar char="o"/>
              <a:tabLst>
                <a:tab pos="1312545" algn="l"/>
                <a:tab pos="1313180" algn="l"/>
              </a:tabLst>
            </a:pPr>
            <a:r>
              <a:rPr sz="1550" spc="-10" dirty="0">
                <a:latin typeface="Arial"/>
                <a:cs typeface="Arial"/>
              </a:rPr>
              <a:t>GUI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to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70" dirty="0">
                <a:latin typeface="Arial"/>
                <a:cs typeface="Arial"/>
              </a:rPr>
              <a:t>find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a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cert</a:t>
            </a:r>
            <a:r>
              <a:rPr sz="1550" spc="-26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ain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file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80" dirty="0">
                <a:latin typeface="Arial"/>
                <a:cs typeface="Arial"/>
              </a:rPr>
              <a:t>by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going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through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folders,</a:t>
            </a:r>
            <a:endParaRPr sz="1550" dirty="0">
              <a:latin typeface="Arial"/>
              <a:cs typeface="Arial"/>
            </a:endParaRPr>
          </a:p>
          <a:p>
            <a:pPr lvl="3">
              <a:spcBef>
                <a:spcPts val="25"/>
              </a:spcBef>
              <a:buClr>
                <a:srgbClr val="A3A3A1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316990" lvl="1" indent="-438150">
              <a:lnSpc>
                <a:spcPct val="100000"/>
              </a:lnSpc>
              <a:buClr>
                <a:srgbClr val="A3A3A1"/>
              </a:buClr>
              <a:buChar char="o"/>
              <a:tabLst>
                <a:tab pos="1316990" algn="l"/>
                <a:tab pos="1317625" algn="l"/>
              </a:tabLst>
            </a:pPr>
            <a:r>
              <a:rPr sz="1550" spc="15" dirty="0">
                <a:latin typeface="Arial"/>
                <a:cs typeface="Arial"/>
              </a:rPr>
              <a:t>Using </a:t>
            </a:r>
            <a:r>
              <a:rPr sz="1550" spc="40" dirty="0">
                <a:latin typeface="Arial"/>
                <a:cs typeface="Arial"/>
              </a:rPr>
              <a:t>the </a:t>
            </a:r>
            <a:r>
              <a:rPr sz="1550" spc="25" dirty="0">
                <a:latin typeface="Arial"/>
                <a:cs typeface="Arial"/>
              </a:rPr>
              <a:t>universaltext-basedsearclh </a:t>
            </a:r>
            <a:r>
              <a:rPr sz="1550" spc="-40" dirty="0">
                <a:latin typeface="Arial"/>
                <a:cs typeface="Arial"/>
              </a:rPr>
              <a:t>funct</a:t>
            </a:r>
            <a:r>
              <a:rPr sz="1550" spc="-26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ion,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A3A3A1"/>
              </a:buClr>
              <a:buFont typeface="Arial"/>
              <a:buChar char="o"/>
            </a:pPr>
            <a:endParaRPr sz="1500" dirty="0">
              <a:latin typeface="Times New Roman"/>
              <a:cs typeface="Times New Roman"/>
            </a:endParaRPr>
          </a:p>
          <a:p>
            <a:pPr marL="1318260" lvl="1" indent="-439420">
              <a:lnSpc>
                <a:spcPct val="100000"/>
              </a:lnSpc>
              <a:buClr>
                <a:srgbClr val="A3A3A1"/>
              </a:buClr>
              <a:buChar char="o"/>
              <a:tabLst>
                <a:tab pos="1318260" algn="l"/>
                <a:tab pos="1318895" algn="l"/>
              </a:tabLst>
            </a:pPr>
            <a:r>
              <a:rPr sz="1550" spc="40" dirty="0">
                <a:latin typeface="Arial"/>
                <a:cs typeface="Arial"/>
              </a:rPr>
              <a:t>By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using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80" dirty="0">
                <a:latin typeface="Arial"/>
                <a:cs typeface="Arial"/>
              </a:rPr>
              <a:t>the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command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line.</a:t>
            </a:r>
            <a:endParaRPr sz="1550" dirty="0">
              <a:latin typeface="Arial"/>
              <a:cs typeface="Arial"/>
            </a:endParaRPr>
          </a:p>
          <a:p>
            <a:pPr marL="662940" marR="5080" indent="-455930">
              <a:lnSpc>
                <a:spcPct val="117900"/>
              </a:lnSpc>
              <a:spcBef>
                <a:spcPts val="1470"/>
              </a:spcBef>
              <a:buClr>
                <a:srgbClr val="504D4B"/>
              </a:buClr>
              <a:buChar char="•"/>
              <a:tabLst>
                <a:tab pos="665480" algn="l"/>
                <a:tab pos="666115" algn="l"/>
              </a:tabLst>
            </a:pPr>
            <a:r>
              <a:rPr sz="1800" spc="-25" dirty="0">
                <a:latin typeface="Arial"/>
                <a:cs typeface="Arial"/>
              </a:rPr>
              <a:t>You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can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following</a:t>
            </a:r>
            <a:r>
              <a:rPr sz="1800" spc="20" dirty="0">
                <a:latin typeface="Arial"/>
                <a:cs typeface="Arial"/>
              </a:rPr>
              <a:t> useful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commands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your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terminalto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navigate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work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in  </a:t>
            </a:r>
            <a:r>
              <a:rPr sz="1800" spc="70" dirty="0">
                <a:latin typeface="Arial"/>
                <a:cs typeface="Arial"/>
              </a:rPr>
              <a:t>the </a:t>
            </a:r>
            <a:r>
              <a:rPr sz="1800" spc="55" dirty="0">
                <a:latin typeface="Arial"/>
                <a:cs typeface="Arial"/>
              </a:rPr>
              <a:t>file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system:</a:t>
            </a:r>
            <a:r>
              <a:rPr lang="en-US" sz="1800" spc="5" dirty="0">
                <a:latin typeface="Arial"/>
                <a:cs typeface="Arial"/>
              </a:rPr>
              <a:t>		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13337"/>
              </p:ext>
            </p:extLst>
          </p:nvPr>
        </p:nvGraphicFramePr>
        <p:xfrm>
          <a:off x="1732518" y="4633273"/>
          <a:ext cx="10990072" cy="208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66">
                <a:tc>
                  <a:txBody>
                    <a:bodyPr/>
                    <a:lstStyle/>
                    <a:p>
                      <a:pPr marL="8928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b="1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Commands</a:t>
                      </a:r>
                      <a:endParaRPr sz="19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8077">
                      <a:solidFill>
                        <a:srgbClr val="646060"/>
                      </a:solidFill>
                      <a:prstDash val="solid"/>
                    </a:lnL>
                    <a:lnR w="19038">
                      <a:solidFill>
                        <a:srgbClr val="909090"/>
                      </a:solidFill>
                      <a:prstDash val="solid"/>
                    </a:lnR>
                    <a:lnT w="47596">
                      <a:solidFill>
                        <a:srgbClr val="54544F"/>
                      </a:solidFill>
                      <a:prstDash val="solid"/>
                    </a:lnT>
                    <a:lnB w="47596">
                      <a:solidFill>
                        <a:srgbClr val="60605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lang="en-US" sz="1900" b="1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lang="en-US" sz="1900" b="1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lang="en-US" sz="1900" b="1" spc="-1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900" b="1" spc="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does</a:t>
                      </a:r>
                      <a:endParaRPr sz="19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9038">
                      <a:solidFill>
                        <a:srgbClr val="909090"/>
                      </a:solidFill>
                      <a:prstDash val="solid"/>
                    </a:lnL>
                    <a:lnR w="76154">
                      <a:solidFill>
                        <a:srgbClr val="54544F"/>
                      </a:solidFill>
                      <a:prstDash val="solid"/>
                    </a:lnR>
                    <a:lnT w="47596">
                      <a:solidFill>
                        <a:srgbClr val="54544F"/>
                      </a:solidFill>
                      <a:prstDash val="solid"/>
                    </a:lnT>
                    <a:lnB w="47596">
                      <a:solidFill>
                        <a:srgbClr val="60605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5" dirty="0">
                          <a:solidFill>
                            <a:srgbClr val="3D3636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38077">
                      <a:solidFill>
                        <a:srgbClr val="646060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47596">
                      <a:solidFill>
                        <a:srgbClr val="60605B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-8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down</a:t>
                      </a:r>
                      <a:r>
                        <a:rPr sz="1800" spc="-8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10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contents</a:t>
                      </a:r>
                      <a:r>
                        <a:rPr sz="180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3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1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director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47596">
                      <a:solidFill>
                        <a:srgbClr val="60605B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753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cd</a:t>
                      </a:r>
                      <a:r>
                        <a:rPr sz="1800" spc="-23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/bin/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9519">
                      <a:solidFill>
                        <a:srgbClr val="A3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Changes </a:t>
                      </a:r>
                      <a:r>
                        <a:rPr sz="1800" spc="-3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directory and </a:t>
                      </a:r>
                      <a:r>
                        <a:rPr sz="1800" spc="-5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goes </a:t>
                      </a:r>
                      <a:r>
                        <a:rPr sz="1800" spc="35" dirty="0">
                          <a:solidFill>
                            <a:srgbClr val="665642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355" dirty="0">
                          <a:solidFill>
                            <a:srgbClr val="6656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bin </a:t>
                      </a:r>
                      <a:r>
                        <a:rPr sz="1800" spc="-2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dir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9519">
                      <a:solidFill>
                        <a:srgbClr val="A3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09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3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cd-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A3A0A0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4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2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tilde </a:t>
                      </a:r>
                      <a:r>
                        <a:rPr sz="1800" spc="-2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(-) </a:t>
                      </a:r>
                      <a:r>
                        <a:rPr sz="1800" spc="-3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sign </a:t>
                      </a:r>
                      <a:r>
                        <a:rPr sz="1800" spc="-4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signifies </a:t>
                      </a:r>
                      <a:r>
                        <a:rPr sz="1800" spc="-2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800" spc="-15" dirty="0">
                          <a:solidFill>
                            <a:srgbClr val="7C7C7B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800" spc="-1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s </a:t>
                      </a:r>
                      <a:r>
                        <a:rPr sz="1800" spc="-6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1800" spc="-2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dir </a:t>
                      </a:r>
                      <a:r>
                        <a:rPr sz="1800" spc="-2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4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change </a:t>
                      </a:r>
                      <a:r>
                        <a:rPr sz="1800" spc="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dir </a:t>
                      </a:r>
                      <a:r>
                        <a:rPr sz="1800" spc="3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6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1800" spc="-4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director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9519">
                      <a:solidFill>
                        <a:srgbClr val="A3A0A0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327868" y="7110251"/>
            <a:ext cx="45567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20" dirty="0">
                <a:latin typeface="Arial"/>
                <a:cs typeface="Arial"/>
              </a:rPr>
              <a:t>SOURCE:Easy </a:t>
            </a:r>
            <a:r>
              <a:rPr sz="1350" spc="35" dirty="0">
                <a:latin typeface="Arial"/>
                <a:cs typeface="Arial"/>
              </a:rPr>
              <a:t>Linux </a:t>
            </a:r>
            <a:r>
              <a:rPr sz="1350" spc="5" dirty="0">
                <a:latin typeface="Arial"/>
                <a:cs typeface="Arial"/>
              </a:rPr>
              <a:t>For </a:t>
            </a:r>
            <a:r>
              <a:rPr sz="1350" spc="40" dirty="0">
                <a:latin typeface="Arial"/>
                <a:cs typeface="Arial"/>
              </a:rPr>
              <a:t>Beginners </a:t>
            </a:r>
            <a:r>
              <a:rPr sz="1350" spc="55" dirty="0">
                <a:latin typeface="Arial"/>
                <a:cs typeface="Arial"/>
              </a:rPr>
              <a:t>book </a:t>
            </a:r>
            <a:r>
              <a:rPr sz="1350" spc="20" dirty="0">
                <a:latin typeface="Arial"/>
                <a:cs typeface="Arial"/>
              </a:rPr>
              <a:t>by </a:t>
            </a:r>
            <a:r>
              <a:rPr sz="1350" spc="5" dirty="0">
                <a:latin typeface="Arial"/>
                <a:cs typeface="Arial"/>
              </a:rPr>
              <a:t>Felix</a:t>
            </a:r>
            <a:r>
              <a:rPr sz="1350" spc="-130" dirty="0">
                <a:latin typeface="Arial"/>
                <a:cs typeface="Arial"/>
              </a:rPr>
              <a:t> </a:t>
            </a:r>
            <a:r>
              <a:rPr sz="1350" spc="45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6829" y="0"/>
            <a:ext cx="887730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87900" algn="l"/>
              </a:tabLst>
            </a:pPr>
            <a:r>
              <a:rPr sz="3600" spc="190" dirty="0">
                <a:solidFill>
                  <a:schemeClr val="tx1"/>
                </a:solidFill>
                <a:latin typeface="Arial"/>
                <a:cs typeface="Arial"/>
              </a:rPr>
              <a:t>LINUX</a:t>
            </a:r>
            <a:r>
              <a:rPr sz="3600" spc="22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600" spc="40" dirty="0">
                <a:solidFill>
                  <a:schemeClr val="tx1"/>
                </a:solidFill>
                <a:latin typeface="Arial"/>
                <a:cs typeface="Arial"/>
              </a:rPr>
              <a:t>FILESYSTEM	</a:t>
            </a:r>
            <a:r>
              <a:rPr sz="3600" spc="18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36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600" spc="130" dirty="0">
                <a:solidFill>
                  <a:schemeClr val="tx1"/>
                </a:solidFill>
                <a:latin typeface="Arial"/>
                <a:cs typeface="Arial"/>
              </a:rPr>
              <a:t>COMMANDS</a:t>
            </a:r>
            <a:endParaRPr sz="3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87301"/>
              </p:ext>
            </p:extLst>
          </p:nvPr>
        </p:nvGraphicFramePr>
        <p:xfrm>
          <a:off x="747267" y="504225"/>
          <a:ext cx="10994828" cy="6231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66">
                <a:tc gridSpan="2">
                  <a:txBody>
                    <a:bodyPr/>
                    <a:lstStyle/>
                    <a:p>
                      <a:pPr marL="88773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6324600" algn="l"/>
                        </a:tabLst>
                      </a:pPr>
                      <a:r>
                        <a:rPr sz="1900" b="1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Commands</a:t>
                      </a:r>
                      <a:r>
                        <a:rPr sz="1900" b="1" spc="50" dirty="0">
                          <a:solidFill>
                            <a:srgbClr val="F9F9F6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2850" b="1" spc="120" baseline="146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sz="2850" b="1" spc="52" baseline="146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2850" b="1" spc="-337" baseline="146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50" b="1" spc="75" baseline="146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does</a:t>
                      </a:r>
                      <a:endParaRPr sz="2850" baseline="146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57116">
                      <a:solidFill>
                        <a:srgbClr val="575754"/>
                      </a:solidFill>
                      <a:prstDash val="solid"/>
                    </a:lnL>
                    <a:lnR w="76154">
                      <a:solidFill>
                        <a:srgbClr val="54544F"/>
                      </a:solidFill>
                      <a:prstDash val="solid"/>
                    </a:lnR>
                    <a:lnT w="47596">
                      <a:solidFill>
                        <a:srgbClr val="5B5B57"/>
                      </a:solidFill>
                      <a:prstDash val="solid"/>
                    </a:lnT>
                    <a:lnB w="47596">
                      <a:solidFill>
                        <a:srgbClr val="5454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36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cd</a:t>
                      </a:r>
                      <a:r>
                        <a:rPr sz="1800" spc="-2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..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38">
                      <a:solidFill>
                        <a:srgbClr val="777474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47596">
                      <a:solidFill>
                        <a:srgbClr val="54544F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Means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change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directory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level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up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47596">
                      <a:solidFill>
                        <a:srgbClr val="54544F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753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mkdir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9519">
                      <a:solidFill>
                        <a:srgbClr val="939393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1800" spc="-2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directories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84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pwd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27965" marB="0">
                    <a:lnL w="9519">
                      <a:solidFill>
                        <a:srgbClr val="939393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9519">
                      <a:solidFill>
                        <a:srgbClr val="9C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 marR="451484" indent="-635">
                        <a:lnSpc>
                          <a:spcPts val="1950"/>
                        </a:lnSpc>
                        <a:spcBef>
                          <a:spcPts val="1060"/>
                        </a:spcBef>
                      </a:pP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Short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present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working directory.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directory 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where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are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currently</a:t>
                      </a:r>
                      <a:r>
                        <a:rPr sz="1800" spc="-2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4620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9519">
                      <a:solidFill>
                        <a:srgbClr val="9C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51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cat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&lt;filename&gt;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9519">
                      <a:solidFill>
                        <a:srgbClr val="939393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9519">
                      <a:solidFill>
                        <a:srgbClr val="9C9C9C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print</a:t>
                      </a:r>
                      <a:r>
                        <a:rPr sz="180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1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contents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provided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filename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800" spc="-1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screen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9519">
                      <a:solidFill>
                        <a:srgbClr val="9C9C9C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26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cp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/home/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/tmp/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939393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Copy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contents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/home/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/tmp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2262">
                <a:tc>
                  <a:txBody>
                    <a:bodyPr/>
                    <a:lstStyle/>
                    <a:p>
                      <a:pPr marL="118110">
                        <a:lnSpc>
                          <a:spcPts val="2090"/>
                        </a:lnSpc>
                        <a:spcBef>
                          <a:spcPts val="819"/>
                        </a:spcBef>
                      </a:pP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mv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113664">
                        <a:lnSpc>
                          <a:spcPts val="1985"/>
                        </a:lnSpc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/directoryName/file1.txt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113664">
                        <a:lnSpc>
                          <a:spcPts val="2055"/>
                        </a:lnSpc>
                      </a:pP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/newDirectoryName/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939393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9519">
                      <a:solidFill>
                        <a:srgbClr val="A0A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387985" indent="-4445">
                        <a:lnSpc>
                          <a:spcPts val="2020"/>
                        </a:lnSpc>
                        <a:spcBef>
                          <a:spcPts val="930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Move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file1.txt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/newDirectoryName/</a:t>
                      </a:r>
                      <a:r>
                        <a:rPr sz="180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directory.</a:t>
                      </a:r>
                      <a:r>
                        <a:rPr sz="1800" spc="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-1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also</a:t>
                      </a:r>
                      <a:r>
                        <a:rPr sz="1800" spc="-10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 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move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entire directory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another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125095">
                        <a:lnSpc>
                          <a:spcPts val="2055"/>
                        </a:lnSpc>
                      </a:pP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Directory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9519">
                      <a:solidFill>
                        <a:srgbClr val="A0A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5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file1.txt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19">
                      <a:solidFill>
                        <a:srgbClr val="939393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9519">
                      <a:solidFill>
                        <a:srgbClr val="A0A09C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marR="826135">
                        <a:lnSpc>
                          <a:spcPts val="2020"/>
                        </a:lnSpc>
                        <a:spcBef>
                          <a:spcPts val="1005"/>
                        </a:spcBef>
                      </a:pP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Delete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file1.txt.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Take</a:t>
                      </a:r>
                      <a:r>
                        <a:rPr sz="1800" spc="-1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extra</a:t>
                      </a:r>
                      <a:r>
                        <a:rPr sz="180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precaution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command, 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especiallywhen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18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logged</a:t>
                      </a:r>
                      <a:r>
                        <a:rPr sz="180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root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9519">
                      <a:solidFill>
                        <a:srgbClr val="A0A09C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2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find </a:t>
                      </a:r>
                      <a:r>
                        <a:rPr sz="18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-name</a:t>
                      </a:r>
                      <a:r>
                        <a:rPr sz="1800" spc="-3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"linux*"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19">
                      <a:solidFill>
                        <a:srgbClr val="939393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9519">
                      <a:solidFill>
                        <a:srgbClr val="A0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 marR="193040" indent="2540">
                        <a:lnSpc>
                          <a:spcPct val="91900"/>
                        </a:lnSpc>
                        <a:spcBef>
                          <a:spcPts val="919"/>
                        </a:spcBef>
                      </a:pP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find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powerful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tool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can use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when searching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using 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line.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here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will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search</a:t>
                      </a:r>
                      <a:r>
                        <a:rPr sz="1800" spc="-10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directory</a:t>
                      </a:r>
                      <a:r>
                        <a:rPr sz="180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 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name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starts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1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linux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9519">
                      <a:solidFill>
                        <a:srgbClr val="A0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314950" cy="7296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458200" y="0"/>
            <a:ext cx="4533900" cy="7296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64871" y="998432"/>
            <a:ext cx="843153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44955" algn="l"/>
              </a:tabLst>
            </a:pPr>
            <a:r>
              <a:rPr sz="3600" b="1" spc="150" dirty="0">
                <a:latin typeface="Arial"/>
                <a:cs typeface="Arial"/>
              </a:rPr>
              <a:t>CPU</a:t>
            </a:r>
            <a:r>
              <a:rPr sz="3600" b="1" spc="210" dirty="0">
                <a:latin typeface="Arial"/>
                <a:cs typeface="Arial"/>
              </a:rPr>
              <a:t> </a:t>
            </a:r>
            <a:r>
              <a:rPr sz="3600" b="1" spc="70" dirty="0">
                <a:latin typeface="Arial"/>
                <a:cs typeface="Arial"/>
              </a:rPr>
              <a:t>-	CENTRAL </a:t>
            </a:r>
            <a:r>
              <a:rPr sz="3600" b="1" spc="20" dirty="0">
                <a:latin typeface="Arial"/>
                <a:cs typeface="Arial"/>
              </a:rPr>
              <a:t>PROCESSING</a:t>
            </a:r>
            <a:r>
              <a:rPr sz="3600" b="1" spc="600" dirty="0">
                <a:latin typeface="Arial"/>
                <a:cs typeface="Arial"/>
              </a:rPr>
              <a:t> </a:t>
            </a:r>
            <a:r>
              <a:rPr sz="3600" b="1" spc="225" dirty="0">
                <a:latin typeface="Arial"/>
                <a:cs typeface="Arial"/>
              </a:rPr>
              <a:t>UNIT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5447" y="1975468"/>
            <a:ext cx="9424035" cy="441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 indent="-459740">
              <a:lnSpc>
                <a:spcPct val="100000"/>
              </a:lnSpc>
              <a:buClr>
                <a:srgbClr val="524F4F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105" dirty="0">
                <a:latin typeface="Arial"/>
                <a:cs typeface="Arial"/>
              </a:rPr>
              <a:t>The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keeps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programs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hardware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working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together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smoothly</a:t>
            </a:r>
            <a:endParaRPr sz="1750" dirty="0">
              <a:latin typeface="Arial"/>
              <a:cs typeface="Arial"/>
            </a:endParaRPr>
          </a:p>
          <a:p>
            <a:pPr marL="472440" marR="5080" indent="-459740">
              <a:lnSpc>
                <a:spcPct val="119500"/>
              </a:lnSpc>
              <a:spcBef>
                <a:spcPts val="1460"/>
              </a:spcBef>
              <a:buChar char="•"/>
              <a:tabLst>
                <a:tab pos="466090" algn="l"/>
                <a:tab pos="467359" algn="l"/>
              </a:tabLst>
            </a:pPr>
            <a:r>
              <a:rPr sz="1750" spc="75" dirty="0">
                <a:latin typeface="Arial"/>
                <a:cs typeface="Arial"/>
              </a:rPr>
              <a:t>The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capabilities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of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Linux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affected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by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limitations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of </a:t>
            </a:r>
            <a:r>
              <a:rPr sz="1750" spc="65" dirty="0">
                <a:latin typeface="Arial"/>
                <a:cs typeface="Arial"/>
              </a:rPr>
              <a:t>your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system's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hard</a:t>
            </a:r>
            <a:r>
              <a:rPr sz="1750" spc="-26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w</a:t>
            </a:r>
            <a:r>
              <a:rPr sz="1750" spc="-22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are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(for  </a:t>
            </a:r>
            <a:r>
              <a:rPr sz="1750" spc="35" dirty="0">
                <a:latin typeface="Arial"/>
                <a:cs typeface="Arial"/>
              </a:rPr>
              <a:t>example, </a:t>
            </a:r>
            <a:r>
              <a:rPr sz="1750" spc="65" dirty="0">
                <a:latin typeface="Arial"/>
                <a:cs typeface="Arial"/>
              </a:rPr>
              <a:t>disk </a:t>
            </a:r>
            <a:r>
              <a:rPr sz="1750" spc="35" dirty="0">
                <a:latin typeface="Arial"/>
                <a:cs typeface="Arial"/>
              </a:rPr>
              <a:t>space </a:t>
            </a:r>
            <a:r>
              <a:rPr sz="1750" spc="75" dirty="0">
                <a:latin typeface="Arial"/>
                <a:cs typeface="Arial"/>
              </a:rPr>
              <a:t>and </a:t>
            </a:r>
            <a:r>
              <a:rPr sz="1750" spc="45" dirty="0">
                <a:latin typeface="Arial"/>
                <a:cs typeface="Arial"/>
              </a:rPr>
              <a:t>memory) </a:t>
            </a:r>
            <a:r>
              <a:rPr sz="1750" spc="55" dirty="0">
                <a:latin typeface="Arial"/>
                <a:cs typeface="Arial"/>
              </a:rPr>
              <a:t>so </a:t>
            </a:r>
            <a:r>
              <a:rPr sz="1750" spc="10" dirty="0">
                <a:latin typeface="Arial"/>
                <a:cs typeface="Arial"/>
              </a:rPr>
              <a:t>it </a:t>
            </a:r>
            <a:r>
              <a:rPr sz="1750" spc="35" dirty="0">
                <a:latin typeface="Arial"/>
                <a:cs typeface="Arial"/>
              </a:rPr>
              <a:t>is </a:t>
            </a:r>
            <a:r>
              <a:rPr sz="1750" spc="85" dirty="0">
                <a:latin typeface="Arial"/>
                <a:cs typeface="Arial"/>
              </a:rPr>
              <a:t>important </a:t>
            </a:r>
            <a:r>
              <a:rPr sz="1750" spc="75" dirty="0">
                <a:latin typeface="Arial"/>
                <a:cs typeface="Arial"/>
              </a:rPr>
              <a:t>to </a:t>
            </a:r>
            <a:r>
              <a:rPr sz="1750" spc="120" dirty="0">
                <a:latin typeface="Arial"/>
                <a:cs typeface="Arial"/>
              </a:rPr>
              <a:t>know </a:t>
            </a:r>
            <a:r>
              <a:rPr sz="1750" spc="65" dirty="0">
                <a:latin typeface="Arial"/>
                <a:cs typeface="Arial"/>
              </a:rPr>
              <a:t>more </a:t>
            </a:r>
            <a:r>
              <a:rPr sz="1750" spc="40" dirty="0">
                <a:latin typeface="Arial"/>
                <a:cs typeface="Arial"/>
              </a:rPr>
              <a:t>details </a:t>
            </a:r>
            <a:r>
              <a:rPr sz="1750" spc="65" dirty="0">
                <a:latin typeface="Arial"/>
                <a:cs typeface="Arial"/>
              </a:rPr>
              <a:t>about your  </a:t>
            </a:r>
            <a:r>
              <a:rPr sz="1750" spc="70" dirty="0">
                <a:latin typeface="Arial"/>
                <a:cs typeface="Arial"/>
              </a:rPr>
              <a:t>computer's</a:t>
            </a:r>
            <a:r>
              <a:rPr sz="1750" spc="-16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hardware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24F4F"/>
              </a:buClr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474345" indent="-461645">
              <a:lnSpc>
                <a:spcPct val="100000"/>
              </a:lnSpc>
              <a:buClr>
                <a:srgbClr val="524F4F"/>
              </a:buClr>
              <a:buChar char="•"/>
              <a:tabLst>
                <a:tab pos="474345" algn="l"/>
                <a:tab pos="474980" algn="l"/>
              </a:tabLst>
            </a:pPr>
            <a:r>
              <a:rPr sz="1750" spc="50" dirty="0">
                <a:latin typeface="Arial"/>
                <a:cs typeface="Arial"/>
              </a:rPr>
              <a:t>Let's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start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145" dirty="0">
                <a:latin typeface="Arial"/>
                <a:cs typeface="Arial"/>
              </a:rPr>
              <a:t>with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150" dirty="0">
                <a:latin typeface="Arial"/>
                <a:cs typeface="Arial"/>
              </a:rPr>
              <a:t>the</a:t>
            </a:r>
            <a:r>
              <a:rPr sz="1750" spc="-20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central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processing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unit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(CPU),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It</a:t>
            </a:r>
            <a:r>
              <a:rPr sz="1750" spc="95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is</a:t>
            </a:r>
            <a:r>
              <a:rPr sz="1750" spc="13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brain</a:t>
            </a:r>
            <a:r>
              <a:rPr sz="1750" spc="40" dirty="0">
                <a:latin typeface="Arial"/>
                <a:cs typeface="Arial"/>
              </a:rPr>
              <a:t> of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your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computer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</a:t>
            </a:r>
            <a:endParaRPr sz="1750" dirty="0">
              <a:latin typeface="Arial"/>
              <a:cs typeface="Arial"/>
            </a:endParaRPr>
          </a:p>
          <a:p>
            <a:pPr marL="472440" marR="265430" indent="-459740">
              <a:lnSpc>
                <a:spcPct val="117700"/>
              </a:lnSpc>
              <a:spcBef>
                <a:spcPts val="1420"/>
              </a:spcBef>
              <a:buChar char="•"/>
              <a:tabLst>
                <a:tab pos="466090" algn="l"/>
                <a:tab pos="467359" algn="l"/>
              </a:tabLst>
            </a:pP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13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CPU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performs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all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the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computing</a:t>
            </a:r>
            <a:r>
              <a:rPr sz="1750" spc="17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its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speed</a:t>
            </a:r>
            <a:r>
              <a:rPr sz="1750" spc="35" dirty="0">
                <a:latin typeface="Arial"/>
                <a:cs typeface="Arial"/>
              </a:rPr>
              <a:t> (in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MHz)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signifies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how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fast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your  computer </a:t>
            </a:r>
            <a:r>
              <a:rPr sz="1750" spc="55" dirty="0">
                <a:latin typeface="Arial"/>
                <a:cs typeface="Arial"/>
              </a:rPr>
              <a:t>can </a:t>
            </a:r>
            <a:r>
              <a:rPr sz="1750" spc="50" dirty="0">
                <a:latin typeface="Arial"/>
                <a:cs typeface="Arial"/>
              </a:rPr>
              <a:t>handle</a:t>
            </a:r>
            <a:r>
              <a:rPr sz="1750" spc="-27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transactions</a:t>
            </a:r>
            <a:endParaRPr sz="1750" dirty="0">
              <a:latin typeface="Arial"/>
              <a:cs typeface="Arial"/>
            </a:endParaRPr>
          </a:p>
          <a:p>
            <a:pPr marL="480059" marR="288290" indent="-467359">
              <a:lnSpc>
                <a:spcPct val="121300"/>
              </a:lnSpc>
              <a:spcBef>
                <a:spcPts val="1420"/>
              </a:spcBef>
              <a:buClr>
                <a:srgbClr val="524F4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Arial"/>
                <a:cs typeface="Arial"/>
              </a:rPr>
              <a:t>Your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CPU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specs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will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also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tell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about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CPU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family</a:t>
            </a:r>
            <a:r>
              <a:rPr sz="1750" spc="7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(most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common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x86</a:t>
            </a:r>
            <a:r>
              <a:rPr sz="1750" spc="22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  </a:t>
            </a:r>
            <a:r>
              <a:rPr sz="1750" spc="90" dirty="0">
                <a:latin typeface="Arial"/>
                <a:cs typeface="Arial"/>
              </a:rPr>
              <a:t>x86-64)</a:t>
            </a:r>
            <a:r>
              <a:rPr sz="1750" spc="14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6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the</a:t>
            </a:r>
            <a:r>
              <a:rPr sz="1750" spc="9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number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of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"cores"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130" dirty="0">
                <a:latin typeface="Arial"/>
                <a:cs typeface="Arial"/>
              </a:rPr>
              <a:t>that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it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has</a:t>
            </a:r>
            <a:endParaRPr sz="1750" dirty="0">
              <a:latin typeface="Arial"/>
              <a:cs typeface="Arial"/>
            </a:endParaRPr>
          </a:p>
          <a:p>
            <a:pPr marL="476250" marR="119380" indent="-463550">
              <a:lnSpc>
                <a:spcPct val="117700"/>
              </a:lnSpc>
              <a:spcBef>
                <a:spcPts val="1570"/>
              </a:spcBef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 </a:t>
            </a:r>
            <a:r>
              <a:rPr sz="1750" spc="15" dirty="0">
                <a:latin typeface="Arial"/>
                <a:cs typeface="Arial"/>
              </a:rPr>
              <a:t>increase </a:t>
            </a:r>
            <a:r>
              <a:rPr sz="1750" spc="50" dirty="0">
                <a:latin typeface="Arial"/>
                <a:cs typeface="Arial"/>
              </a:rPr>
              <a:t>performance, manufacturers </a:t>
            </a:r>
            <a:r>
              <a:rPr sz="1750" spc="75" dirty="0">
                <a:latin typeface="Arial"/>
                <a:cs typeface="Arial"/>
              </a:rPr>
              <a:t>add </a:t>
            </a:r>
            <a:r>
              <a:rPr sz="1750" spc="55" dirty="0">
                <a:latin typeface="Arial"/>
                <a:cs typeface="Arial"/>
              </a:rPr>
              <a:t>additional </a:t>
            </a:r>
            <a:r>
              <a:rPr sz="1750" spc="5" dirty="0">
                <a:latin typeface="Arial"/>
                <a:cs typeface="Arial"/>
              </a:rPr>
              <a:t>"cores," or </a:t>
            </a:r>
            <a:r>
              <a:rPr sz="1750" spc="40" dirty="0">
                <a:latin typeface="Arial"/>
                <a:cs typeface="Arial"/>
              </a:rPr>
              <a:t>central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processing  </a:t>
            </a:r>
            <a:r>
              <a:rPr sz="1750" spc="80" dirty="0">
                <a:latin typeface="Arial"/>
                <a:cs typeface="Arial"/>
              </a:rPr>
              <a:t>units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683" y="6925923"/>
            <a:ext cx="86988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45" dirty="0">
                <a:latin typeface="Arial"/>
                <a:cs typeface="Arial"/>
              </a:rPr>
              <a:t>Source: </a:t>
            </a:r>
            <a:r>
              <a:rPr sz="1350" spc="50" dirty="0">
                <a:latin typeface="Arial"/>
                <a:cs typeface="Arial"/>
              </a:rPr>
              <a:t>htt </a:t>
            </a:r>
            <a:r>
              <a:rPr sz="1350" spc="70" dirty="0">
                <a:latin typeface="Arial"/>
                <a:cs typeface="Arial"/>
              </a:rPr>
              <a:t>s://www.howto</a:t>
            </a:r>
            <a:r>
              <a:rPr sz="1350" spc="245" dirty="0">
                <a:latin typeface="Arial"/>
                <a:cs typeface="Arial"/>
              </a:rPr>
              <a:t> </a:t>
            </a:r>
            <a:r>
              <a:rPr sz="1350" spc="30" dirty="0">
                <a:latin typeface="Arial"/>
                <a:cs typeface="Arial"/>
              </a:rPr>
              <a:t>eek.com/</a:t>
            </a:r>
            <a:r>
              <a:rPr sz="1500" spc="30" dirty="0">
                <a:latin typeface="Times New Roman"/>
                <a:cs typeface="Times New Roman"/>
              </a:rPr>
              <a:t>194</a:t>
            </a:r>
            <a:r>
              <a:rPr sz="1350" spc="30" dirty="0">
                <a:latin typeface="Arial"/>
                <a:cs typeface="Arial"/>
              </a:rPr>
              <a:t>756/cpu-basics-multiple-cpus-cores-and-hyper-threading-explained/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17969" y="3991095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278" y="0"/>
                </a:lnTo>
              </a:path>
            </a:pathLst>
          </a:custGeom>
          <a:ln w="28557">
            <a:solidFill>
              <a:srgbClr val="67676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8470" y="912695"/>
            <a:ext cx="11220450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07115" algn="l"/>
              </a:tabLst>
            </a:pPr>
            <a:r>
              <a:rPr sz="4350" b="1" u="heavy" spc="-5" dirty="0">
                <a:latin typeface="Courier New"/>
                <a:cs typeface="Courier New"/>
              </a:rPr>
              <a:t> </a:t>
            </a:r>
            <a:r>
              <a:rPr sz="4350" b="1" u="heavy" spc="600" dirty="0">
                <a:latin typeface="Courier New"/>
                <a:cs typeface="Courier New"/>
              </a:rPr>
              <a:t> </a:t>
            </a:r>
            <a:r>
              <a:rPr sz="4350" b="1" u="heavy" spc="-55" dirty="0">
                <a:latin typeface="Courier New"/>
                <a:cs typeface="Courier New"/>
              </a:rPr>
              <a:t>CPU	</a:t>
            </a:r>
            <a:endParaRPr sz="43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1680725"/>
            <a:ext cx="9165590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 marR="313055" indent="-459740">
              <a:lnSpc>
                <a:spcPct val="124900"/>
              </a:lnSpc>
              <a:buClr>
                <a:srgbClr val="4F4B4B"/>
              </a:buClr>
              <a:buChar char="•"/>
              <a:tabLst>
                <a:tab pos="472440" algn="l"/>
                <a:tab pos="473075" algn="l"/>
              </a:tabLst>
            </a:pPr>
            <a:r>
              <a:rPr sz="1750" spc="50" dirty="0">
                <a:latin typeface="Arial"/>
                <a:cs typeface="Arial"/>
              </a:rPr>
              <a:t>For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example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dual-core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CPU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has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two</a:t>
            </a:r>
            <a:r>
              <a:rPr sz="1750" spc="41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central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processing</a:t>
            </a:r>
            <a:r>
              <a:rPr sz="1750" spc="60" dirty="0">
                <a:latin typeface="Arial"/>
                <a:cs typeface="Arial"/>
              </a:rPr>
              <a:t> units,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quard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core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has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4  </a:t>
            </a:r>
            <a:r>
              <a:rPr sz="1750" spc="40" dirty="0">
                <a:latin typeface="Arial"/>
                <a:cs typeface="Arial"/>
              </a:rPr>
              <a:t>central processing </a:t>
            </a:r>
            <a:r>
              <a:rPr sz="1750" spc="80" dirty="0">
                <a:latin typeface="Arial"/>
                <a:cs typeface="Arial"/>
              </a:rPr>
              <a:t>units </a:t>
            </a:r>
            <a:r>
              <a:rPr sz="1750" spc="55" dirty="0">
                <a:latin typeface="Arial"/>
                <a:cs typeface="Arial"/>
              </a:rPr>
              <a:t>so </a:t>
            </a:r>
            <a:r>
              <a:rPr sz="1750" spc="25" dirty="0">
                <a:latin typeface="Arial"/>
                <a:cs typeface="Arial"/>
              </a:rPr>
              <a:t>it appears </a:t>
            </a:r>
            <a:r>
              <a:rPr sz="1750" spc="20" dirty="0">
                <a:latin typeface="Arial"/>
                <a:cs typeface="Arial"/>
              </a:rPr>
              <a:t>to the </a:t>
            </a:r>
            <a:r>
              <a:rPr sz="1750" spc="60" dirty="0">
                <a:latin typeface="Arial"/>
                <a:cs typeface="Arial"/>
              </a:rPr>
              <a:t>operating </a:t>
            </a:r>
            <a:r>
              <a:rPr sz="1750" spc="45" dirty="0">
                <a:latin typeface="Arial"/>
                <a:cs typeface="Arial"/>
              </a:rPr>
              <a:t>system </a:t>
            </a:r>
            <a:r>
              <a:rPr sz="1750" spc="25" dirty="0">
                <a:latin typeface="Arial"/>
                <a:cs typeface="Arial"/>
              </a:rPr>
              <a:t>as </a:t>
            </a:r>
            <a:r>
              <a:rPr sz="1750" spc="105" dirty="0">
                <a:latin typeface="Arial"/>
                <a:cs typeface="Arial"/>
              </a:rPr>
              <a:t>two/four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CPUs</a:t>
            </a:r>
            <a:endParaRPr sz="1750" dirty="0">
              <a:latin typeface="Arial"/>
              <a:cs typeface="Arial"/>
            </a:endParaRPr>
          </a:p>
          <a:p>
            <a:pPr marL="467995" marR="107314" indent="-455295">
              <a:lnSpc>
                <a:spcPct val="117700"/>
              </a:lnSpc>
              <a:spcBef>
                <a:spcPts val="1495"/>
              </a:spcBef>
              <a:buClr>
                <a:srgbClr val="4F4B4B"/>
              </a:buClr>
              <a:buChar char="•"/>
              <a:tabLst>
                <a:tab pos="481330" algn="l"/>
                <a:tab pos="481965" algn="l"/>
              </a:tabLst>
            </a:pPr>
            <a:r>
              <a:rPr sz="1750" spc="75" dirty="0">
                <a:latin typeface="Arial"/>
                <a:cs typeface="Arial"/>
              </a:rPr>
              <a:t>A </a:t>
            </a:r>
            <a:r>
              <a:rPr sz="1750" spc="20" dirty="0">
                <a:latin typeface="Arial"/>
                <a:cs typeface="Arial"/>
              </a:rPr>
              <a:t>CPU </a:t>
            </a:r>
            <a:r>
              <a:rPr sz="1750" spc="145" dirty="0">
                <a:latin typeface="Arial"/>
                <a:cs typeface="Arial"/>
              </a:rPr>
              <a:t>with </a:t>
            </a:r>
            <a:r>
              <a:rPr sz="1750" spc="170" dirty="0">
                <a:latin typeface="Arial"/>
                <a:cs typeface="Arial"/>
              </a:rPr>
              <a:t>two</a:t>
            </a:r>
            <a:r>
              <a:rPr sz="1750" spc="-27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cores, </a:t>
            </a:r>
            <a:r>
              <a:rPr sz="1750" spc="10" dirty="0">
                <a:latin typeface="Arial"/>
                <a:cs typeface="Arial"/>
              </a:rPr>
              <a:t>for </a:t>
            </a:r>
            <a:r>
              <a:rPr sz="1750" spc="40" dirty="0">
                <a:latin typeface="Arial"/>
                <a:cs typeface="Arial"/>
              </a:rPr>
              <a:t>example, </a:t>
            </a:r>
            <a:r>
              <a:rPr sz="1750" spc="75" dirty="0">
                <a:latin typeface="Arial"/>
                <a:cs typeface="Arial"/>
              </a:rPr>
              <a:t>could run </a:t>
            </a:r>
            <a:r>
              <a:rPr sz="1750" spc="80" dirty="0">
                <a:latin typeface="Arial"/>
                <a:cs typeface="Arial"/>
              </a:rPr>
              <a:t>two </a:t>
            </a:r>
            <a:r>
              <a:rPr sz="1750" spc="75" dirty="0">
                <a:latin typeface="Arial"/>
                <a:cs typeface="Arial"/>
              </a:rPr>
              <a:t>different </a:t>
            </a:r>
            <a:r>
              <a:rPr sz="1750" spc="15" dirty="0">
                <a:latin typeface="Arial"/>
                <a:cs typeface="Arial"/>
              </a:rPr>
              <a:t>processes </a:t>
            </a:r>
            <a:r>
              <a:rPr sz="1750" spc="10" dirty="0">
                <a:latin typeface="Arial"/>
                <a:cs typeface="Arial"/>
              </a:rPr>
              <a:t>at </a:t>
            </a:r>
            <a:r>
              <a:rPr sz="1750" spc="15" dirty="0">
                <a:latin typeface="Arial"/>
                <a:cs typeface="Arial"/>
              </a:rPr>
              <a:t>the </a:t>
            </a:r>
            <a:r>
              <a:rPr sz="1750" spc="30" dirty="0">
                <a:latin typeface="Arial"/>
                <a:cs typeface="Arial"/>
              </a:rPr>
              <a:t>same  </a:t>
            </a:r>
            <a:r>
              <a:rPr sz="1750" spc="75" dirty="0">
                <a:latin typeface="Arial"/>
                <a:cs typeface="Arial"/>
              </a:rPr>
              <a:t>time.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F4B4B"/>
              </a:buClr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spcBef>
                <a:spcPts val="5"/>
              </a:spcBef>
              <a:buClr>
                <a:srgbClr val="4F4B4B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90" dirty="0">
                <a:latin typeface="Arial"/>
                <a:cs typeface="Arial"/>
              </a:rPr>
              <a:t>This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speeds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up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your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system,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because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your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computer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can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do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multiple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things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at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once</a:t>
            </a:r>
            <a:endParaRPr sz="175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14775"/>
              </p:ext>
            </p:extLst>
          </p:nvPr>
        </p:nvGraphicFramePr>
        <p:xfrm>
          <a:off x="1404101" y="3976816"/>
          <a:ext cx="10994828" cy="2873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024">
                <a:tc gridSpan="2">
                  <a:txBody>
                    <a:bodyPr/>
                    <a:lstStyle/>
                    <a:p>
                      <a:pPr marL="897255">
                        <a:lnSpc>
                          <a:spcPct val="100000"/>
                        </a:lnSpc>
                        <a:spcBef>
                          <a:spcPts val="869"/>
                        </a:spcBef>
                        <a:tabLst>
                          <a:tab pos="6334125" algn="l"/>
                        </a:tabLst>
                      </a:pPr>
                      <a:r>
                        <a:rPr sz="2850" b="1" spc="75" baseline="146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Commands</a:t>
                      </a:r>
                      <a:r>
                        <a:rPr sz="2850" b="1" spc="75" baseline="1461" dirty="0">
                          <a:solidFill>
                            <a:srgbClr val="F9F9F6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900" b="1" spc="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sz="1900" b="1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900" b="1" spc="-2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does</a:t>
                      </a:r>
                      <a:endParaRPr sz="19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38077">
                      <a:solidFill>
                        <a:srgbClr val="575754"/>
                      </a:solidFill>
                      <a:prstDash val="solid"/>
                    </a:lnL>
                    <a:lnR w="76154">
                      <a:solidFill>
                        <a:srgbClr val="54544F"/>
                      </a:solidFill>
                      <a:prstDash val="solid"/>
                    </a:lnR>
                    <a:lnT w="28557">
                      <a:solidFill>
                        <a:srgbClr val="676764"/>
                      </a:solidFill>
                      <a:prstDash val="solid"/>
                    </a:lnT>
                    <a:lnB w="57116">
                      <a:solidFill>
                        <a:srgbClr val="5454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uname</a:t>
                      </a:r>
                      <a:r>
                        <a:rPr sz="1800" spc="-1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3D3834"/>
                          </a:solidFill>
                          <a:latin typeface="Arial"/>
                          <a:cs typeface="Arial"/>
                        </a:rPr>
                        <a:t>-a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19">
                      <a:solidFill>
                        <a:srgbClr val="8C8C87"/>
                      </a:solidFill>
                      <a:prstDash val="solid"/>
                    </a:lnL>
                    <a:lnR w="9519">
                      <a:solidFill>
                        <a:srgbClr val="A09C9C"/>
                      </a:solidFill>
                      <a:prstDash val="solid"/>
                    </a:lnR>
                    <a:lnT w="57116">
                      <a:solidFill>
                        <a:srgbClr val="54544F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marR="967740" indent="-6985">
                        <a:lnSpc>
                          <a:spcPts val="2020"/>
                        </a:lnSpc>
                        <a:spcBef>
                          <a:spcPts val="930"/>
                        </a:spcBef>
                      </a:pP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-7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command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800" spc="-50" dirty="0">
                          <a:solidFill>
                            <a:srgbClr val="3D3834"/>
                          </a:solidFill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about </a:t>
                      </a: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machine, </a:t>
                      </a: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processor 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architecture, </a:t>
                      </a:r>
                      <a:r>
                        <a:rPr sz="1800" spc="-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5" dirty="0">
                          <a:solidFill>
                            <a:srgbClr val="625442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operating </a:t>
                      </a: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spc="-19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details.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19">
                      <a:solidFill>
                        <a:srgbClr val="A09C9C"/>
                      </a:solidFill>
                      <a:prstDash val="solid"/>
                    </a:lnL>
                    <a:lnR w="9519">
                      <a:solidFill>
                        <a:srgbClr val="A09C9C"/>
                      </a:solidFill>
                      <a:prstDash val="solid"/>
                    </a:lnR>
                    <a:lnT w="57116">
                      <a:solidFill>
                        <a:srgbClr val="54544F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85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1800" spc="-3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lscpu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7965" marB="0">
                    <a:lnL w="9519">
                      <a:solidFill>
                        <a:srgbClr val="8C8C87"/>
                      </a:solidFill>
                      <a:prstDash val="solid"/>
                    </a:lnL>
                    <a:lnR w="9519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 marR="902969">
                        <a:lnSpc>
                          <a:spcPts val="2100"/>
                        </a:lnSpc>
                        <a:spcBef>
                          <a:spcPts val="865"/>
                        </a:spcBef>
                      </a:pP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-7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command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returns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more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800" spc="-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about </a:t>
                      </a: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such </a:t>
                      </a:r>
                      <a:r>
                        <a:rPr sz="1800" spc="-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12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625442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5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spc="-6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CPUs</a:t>
                      </a:r>
                      <a:r>
                        <a:rPr sz="1800" spc="-11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6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CPU</a:t>
                      </a:r>
                      <a:r>
                        <a:rPr sz="1800" spc="-114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speed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19">
                      <a:solidFill>
                        <a:srgbClr val="A09C9C"/>
                      </a:solidFill>
                      <a:prstDash val="solid"/>
                    </a:lnL>
                    <a:lnR w="9519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628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cat</a:t>
                      </a:r>
                      <a:r>
                        <a:rPr sz="1800" spc="-1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/proc/cpuinfo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8C8C87"/>
                      </a:solidFill>
                      <a:prstDash val="solid"/>
                    </a:lnL>
                    <a:lnR w="9519">
                      <a:solidFill>
                        <a:srgbClr val="A09C9C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 marR="322580" indent="-635">
                        <a:lnSpc>
                          <a:spcPts val="2100"/>
                        </a:lnSpc>
                        <a:spcBef>
                          <a:spcPts val="865"/>
                        </a:spcBef>
                      </a:pP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8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625442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95" dirty="0">
                          <a:solidFill>
                            <a:srgbClr val="6254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3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625442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10" dirty="0">
                          <a:solidFill>
                            <a:srgbClr val="62544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contains</a:t>
                      </a:r>
                      <a:r>
                        <a:rPr sz="1800" spc="-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8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800" spc="-2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than</a:t>
                      </a:r>
                      <a:r>
                        <a:rPr sz="1800" spc="-7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1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displayed</a:t>
                      </a:r>
                      <a:r>
                        <a:rPr sz="1800" spc="-7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13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30" dirty="0">
                          <a:solidFill>
                            <a:srgbClr val="3D3834"/>
                          </a:solidFill>
                          <a:latin typeface="Arial"/>
                          <a:cs typeface="Arial"/>
                        </a:rPr>
                        <a:t>lscpu</a:t>
                      </a:r>
                      <a:r>
                        <a:rPr sz="1800" spc="-175" dirty="0">
                          <a:solidFill>
                            <a:srgbClr val="3D38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19">
                      <a:solidFill>
                        <a:srgbClr val="A09C9C"/>
                      </a:solidFill>
                      <a:prstDash val="solid"/>
                    </a:lnL>
                    <a:lnR w="9519">
                      <a:solidFill>
                        <a:srgbClr val="A09C9C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9254" y="6868862"/>
            <a:ext cx="8007350" cy="44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>
              <a:lnSpc>
                <a:spcPct val="100000"/>
              </a:lnSpc>
            </a:pPr>
            <a:r>
              <a:rPr sz="1350" spc="45" dirty="0">
                <a:solidFill>
                  <a:srgbClr val="4F4B4B"/>
                </a:solidFill>
                <a:latin typeface="Arial"/>
                <a:cs typeface="Arial"/>
              </a:rPr>
              <a:t>Source: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350" spc="30" dirty="0">
                <a:solidFill>
                  <a:srgbClr val="4F4B4B"/>
                </a:solidFill>
                <a:latin typeface="Arial"/>
                <a:cs typeface="Arial"/>
                <a:hlinkClick r:id="rId2"/>
              </a:rPr>
              <a:t>https://www.howtogeek.com/194756/cpu-basics-multiple-cpus-cores-and-hyper-threading-explained/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7868" y="7097196"/>
            <a:ext cx="456120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4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350" spc="60" dirty="0">
                <a:latin typeface="Arial"/>
                <a:cs typeface="Arial"/>
              </a:rPr>
              <a:t>by</a:t>
            </a:r>
            <a:r>
              <a:rPr sz="1350" spc="-20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Felix </a:t>
            </a:r>
            <a:r>
              <a:rPr sz="1350" spc="55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2503" y="1007945"/>
            <a:ext cx="272034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204" dirty="0">
                <a:latin typeface="Arial"/>
                <a:cs typeface="Arial"/>
              </a:rPr>
              <a:t>HARD</a:t>
            </a:r>
            <a:r>
              <a:rPr sz="3600" b="1" spc="50" dirty="0">
                <a:latin typeface="Arial"/>
                <a:cs typeface="Arial"/>
              </a:rPr>
              <a:t> </a:t>
            </a:r>
            <a:r>
              <a:rPr sz="3600" b="1" spc="60" dirty="0">
                <a:latin typeface="Arial"/>
                <a:cs typeface="Arial"/>
              </a:rPr>
              <a:t>DISK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1975468"/>
            <a:ext cx="9375140" cy="3764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 indent="-463550">
              <a:lnSpc>
                <a:spcPct val="100000"/>
              </a:lnSpc>
              <a:buClr>
                <a:srgbClr val="524F4D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The</a:t>
            </a:r>
            <a:r>
              <a:rPr sz="1750" spc="13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hard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disk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drive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the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primary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storage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unit</a:t>
            </a:r>
            <a:r>
              <a:rPr sz="1750" spc="-15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of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120" dirty="0">
                <a:latin typeface="Arial"/>
                <a:cs typeface="Arial"/>
              </a:rPr>
              <a:t>the</a:t>
            </a:r>
            <a:r>
              <a:rPr sz="1750" spc="-18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computer</a:t>
            </a:r>
            <a:endParaRPr sz="1750" dirty="0">
              <a:latin typeface="Arial"/>
              <a:cs typeface="Arial"/>
            </a:endParaRPr>
          </a:p>
          <a:p>
            <a:pPr marL="476250" marR="5080" indent="-463550">
              <a:lnSpc>
                <a:spcPct val="117700"/>
              </a:lnSpc>
              <a:spcBef>
                <a:spcPts val="1495"/>
              </a:spcBef>
              <a:buChar char="•"/>
              <a:tabLst>
                <a:tab pos="466090" algn="l"/>
                <a:tab pos="467359" algn="l"/>
              </a:tabLst>
            </a:pPr>
            <a:r>
              <a:rPr sz="1750" spc="90" dirty="0">
                <a:latin typeface="Arial"/>
                <a:cs typeface="Arial"/>
              </a:rPr>
              <a:t>This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where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your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data,</a:t>
            </a:r>
            <a:r>
              <a:rPr sz="1750" spc="-17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programs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and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10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physically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saved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in</a:t>
            </a:r>
            <a:r>
              <a:rPr sz="1750" spc="9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  </a:t>
            </a:r>
            <a:r>
              <a:rPr sz="1750" spc="60" dirty="0">
                <a:latin typeface="Arial"/>
                <a:cs typeface="Arial"/>
              </a:rPr>
              <a:t>binary </a:t>
            </a:r>
            <a:r>
              <a:rPr sz="1750" spc="95" dirty="0">
                <a:latin typeface="Arial"/>
                <a:cs typeface="Arial"/>
              </a:rPr>
              <a:t>form </a:t>
            </a:r>
            <a:r>
              <a:rPr sz="1750" spc="-105" dirty="0">
                <a:latin typeface="Arial"/>
                <a:cs typeface="Arial"/>
              </a:rPr>
              <a:t>(Os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ls)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24F4D"/>
              </a:buClr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473075" indent="-460375">
              <a:lnSpc>
                <a:spcPct val="100000"/>
              </a:lnSpc>
              <a:spcBef>
                <a:spcPts val="5"/>
              </a:spcBef>
              <a:buClr>
                <a:srgbClr val="524F4D"/>
              </a:buClr>
              <a:buChar char="•"/>
              <a:tabLst>
                <a:tab pos="473075" algn="l"/>
                <a:tab pos="473709" algn="l"/>
              </a:tabLst>
            </a:pPr>
            <a:r>
              <a:rPr sz="1750" spc="20" dirty="0">
                <a:latin typeface="Arial"/>
                <a:cs typeface="Arial"/>
              </a:rPr>
              <a:t>Earlier </a:t>
            </a:r>
            <a:r>
              <a:rPr sz="1750" spc="65" dirty="0">
                <a:latin typeface="Arial"/>
                <a:cs typeface="Arial"/>
              </a:rPr>
              <a:t>hard </a:t>
            </a:r>
            <a:r>
              <a:rPr sz="1750" spc="45" dirty="0">
                <a:latin typeface="Arial"/>
                <a:cs typeface="Arial"/>
              </a:rPr>
              <a:t>disk </a:t>
            </a:r>
            <a:r>
              <a:rPr sz="1750" spc="55" dirty="0">
                <a:latin typeface="Arial"/>
                <a:cs typeface="Arial"/>
              </a:rPr>
              <a:t>capacity is </a:t>
            </a:r>
            <a:r>
              <a:rPr sz="1750" spc="40" dirty="0">
                <a:latin typeface="Arial"/>
                <a:cs typeface="Arial"/>
              </a:rPr>
              <a:t>expressed </a:t>
            </a:r>
            <a:r>
              <a:rPr sz="1750" spc="30" dirty="0">
                <a:latin typeface="Arial"/>
                <a:cs typeface="Arial"/>
              </a:rPr>
              <a:t>in </a:t>
            </a:r>
            <a:r>
              <a:rPr sz="1750" spc="55" dirty="0">
                <a:latin typeface="Arial"/>
                <a:cs typeface="Arial"/>
              </a:rPr>
              <a:t>megabytes </a:t>
            </a:r>
            <a:r>
              <a:rPr sz="1750" spc="45" dirty="0">
                <a:latin typeface="Arial"/>
                <a:cs typeface="Arial"/>
              </a:rPr>
              <a:t>but </a:t>
            </a:r>
            <a:r>
              <a:rPr sz="1750" spc="60" dirty="0">
                <a:latin typeface="Arial"/>
                <a:cs typeface="Arial"/>
              </a:rPr>
              <a:t>now </a:t>
            </a:r>
            <a:r>
              <a:rPr sz="1750" spc="65" dirty="0">
                <a:latin typeface="Arial"/>
                <a:cs typeface="Arial"/>
              </a:rPr>
              <a:t>we </a:t>
            </a:r>
            <a:r>
              <a:rPr sz="1750" spc="45" dirty="0">
                <a:latin typeface="Arial"/>
                <a:cs typeface="Arial"/>
              </a:rPr>
              <a:t>got </a:t>
            </a:r>
            <a:r>
              <a:rPr sz="1750" spc="55" dirty="0">
                <a:latin typeface="Arial"/>
                <a:cs typeface="Arial"/>
              </a:rPr>
              <a:t>gigabytes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-40" dirty="0">
                <a:latin typeface="Arial"/>
                <a:cs typeface="Arial"/>
              </a:rPr>
              <a:t>(GB)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24F4D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476250" indent="-463550">
              <a:lnSpc>
                <a:spcPct val="100000"/>
              </a:lnSpc>
              <a:buClr>
                <a:srgbClr val="524F4D"/>
              </a:buClr>
              <a:buChar char="•"/>
              <a:tabLst>
                <a:tab pos="476250" algn="l"/>
                <a:tab pos="476884" algn="l"/>
              </a:tabLst>
            </a:pPr>
            <a:r>
              <a:rPr sz="1750" spc="-40" dirty="0">
                <a:latin typeface="Arial"/>
                <a:cs typeface="Arial"/>
              </a:rPr>
              <a:t>1 </a:t>
            </a:r>
            <a:r>
              <a:rPr sz="1750" spc="65" dirty="0">
                <a:latin typeface="Arial"/>
                <a:cs typeface="Arial"/>
              </a:rPr>
              <a:t>gigabyte </a:t>
            </a:r>
            <a:r>
              <a:rPr sz="1750" spc="50" dirty="0">
                <a:latin typeface="Arial"/>
                <a:cs typeface="Arial"/>
              </a:rPr>
              <a:t>is </a:t>
            </a:r>
            <a:r>
              <a:rPr sz="1750" spc="30" dirty="0">
                <a:latin typeface="Arial"/>
                <a:cs typeface="Arial"/>
              </a:rPr>
              <a:t>equals </a:t>
            </a:r>
            <a:r>
              <a:rPr sz="1750" spc="135" dirty="0">
                <a:latin typeface="Arial"/>
                <a:cs typeface="Arial"/>
              </a:rPr>
              <a:t>1000</a:t>
            </a:r>
            <a:r>
              <a:rPr sz="1750" spc="-15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megabyte</a:t>
            </a:r>
            <a:endParaRPr sz="1750" dirty="0">
              <a:latin typeface="Arial"/>
              <a:cs typeface="Arial"/>
            </a:endParaRPr>
          </a:p>
          <a:p>
            <a:pPr marL="476250" marR="20955" indent="-463550">
              <a:lnSpc>
                <a:spcPct val="121300"/>
              </a:lnSpc>
              <a:spcBef>
                <a:spcPts val="1420"/>
              </a:spcBef>
              <a:buClr>
                <a:srgbClr val="524F4D"/>
              </a:buClr>
              <a:buChar char="•"/>
              <a:tabLst>
                <a:tab pos="473709" algn="l"/>
                <a:tab pos="474345" algn="l"/>
              </a:tabLst>
            </a:pPr>
            <a:r>
              <a:rPr sz="1750" spc="45" dirty="0">
                <a:latin typeface="Arial"/>
                <a:cs typeface="Arial"/>
              </a:rPr>
              <a:t>More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GBs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your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hard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disk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have,</a:t>
            </a:r>
            <a:r>
              <a:rPr sz="1750" spc="-17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the</a:t>
            </a:r>
            <a:r>
              <a:rPr sz="1750" spc="15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more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install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programs </a:t>
            </a:r>
            <a:r>
              <a:rPr sz="1750" spc="45" dirty="0">
                <a:latin typeface="Arial"/>
                <a:cs typeface="Arial"/>
              </a:rPr>
              <a:t>or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store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documents  </a:t>
            </a:r>
            <a:r>
              <a:rPr sz="1750" spc="80" dirty="0">
                <a:latin typeface="Arial"/>
                <a:cs typeface="Arial"/>
              </a:rPr>
              <a:t>into</a:t>
            </a:r>
            <a:r>
              <a:rPr sz="1750" spc="-13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it</a:t>
            </a:r>
            <a:endParaRPr sz="1750" dirty="0">
              <a:latin typeface="Arial"/>
              <a:cs typeface="Arial"/>
            </a:endParaRPr>
          </a:p>
          <a:p>
            <a:pPr marL="476250" marR="337185" indent="-463550">
              <a:lnSpc>
                <a:spcPct val="117700"/>
              </a:lnSpc>
              <a:spcBef>
                <a:spcPts val="1495"/>
              </a:spcBef>
              <a:buClr>
                <a:srgbClr val="524F4D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60" dirty="0">
                <a:latin typeface="Arial"/>
                <a:cs typeface="Arial"/>
              </a:rPr>
              <a:t>There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could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be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more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then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one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hard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drive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or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can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split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one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hard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drive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into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many  </a:t>
            </a:r>
            <a:r>
              <a:rPr sz="1750" spc="40" dirty="0">
                <a:latin typeface="Arial"/>
                <a:cs typeface="Arial"/>
              </a:rPr>
              <a:t>logical</a:t>
            </a:r>
            <a:r>
              <a:rPr sz="1750" spc="-14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partitions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83" y="7087682"/>
            <a:ext cx="768858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45" dirty="0">
                <a:solidFill>
                  <a:srgbClr val="524F4D"/>
                </a:solidFill>
                <a:latin typeface="Arial"/>
                <a:cs typeface="Arial"/>
              </a:rPr>
              <a:t>Source:</a:t>
            </a:r>
            <a:r>
              <a:rPr sz="1350" spc="170" dirty="0">
                <a:solidFill>
                  <a:srgbClr val="524F4D"/>
                </a:solidFill>
                <a:latin typeface="Arial"/>
                <a:cs typeface="Arial"/>
              </a:rPr>
              <a:t> </a:t>
            </a:r>
            <a:r>
              <a:rPr sz="1350" spc="30" dirty="0">
                <a:solidFill>
                  <a:srgbClr val="524F4D"/>
                </a:solidFill>
                <a:latin typeface="Arial"/>
                <a:cs typeface="Arial"/>
                <a:hlinkClick r:id="rId2"/>
              </a:rPr>
              <a:t>http://ecomputernotes.com/</a:t>
            </a:r>
            <a:r>
              <a:rPr sz="1350" spc="30" dirty="0">
                <a:solidFill>
                  <a:srgbClr val="3D3834"/>
                </a:solidFill>
                <a:latin typeface="Arial"/>
                <a:cs typeface="Arial"/>
                <a:hlinkClick r:id="rId2"/>
              </a:rPr>
              <a:t>f</a:t>
            </a:r>
            <a:r>
              <a:rPr sz="1350" spc="30" dirty="0">
                <a:solidFill>
                  <a:srgbClr val="524F4D"/>
                </a:solidFill>
                <a:latin typeface="Arial"/>
                <a:cs typeface="Arial"/>
                <a:hlinkClick r:id="rId2"/>
              </a:rPr>
              <a:t>undamental/input</a:t>
            </a:r>
            <a:r>
              <a:rPr sz="1350" spc="30" dirty="0">
                <a:solidFill>
                  <a:srgbClr val="3D3834"/>
                </a:solidFill>
                <a:latin typeface="Arial"/>
                <a:cs typeface="Arial"/>
                <a:hlinkClick r:id="rId2"/>
              </a:rPr>
              <a:t>-</a:t>
            </a:r>
            <a:r>
              <a:rPr sz="1350" spc="30" dirty="0">
                <a:solidFill>
                  <a:srgbClr val="524F4D"/>
                </a:solidFill>
                <a:latin typeface="Arial"/>
                <a:cs typeface="Arial"/>
                <a:hlinkClick r:id="rId2"/>
              </a:rPr>
              <a:t>output</a:t>
            </a:r>
            <a:r>
              <a:rPr sz="1350" spc="30" dirty="0">
                <a:solidFill>
                  <a:srgbClr val="3D3834"/>
                </a:solidFill>
                <a:latin typeface="Arial"/>
                <a:cs typeface="Arial"/>
                <a:hlinkClick r:id="rId2"/>
              </a:rPr>
              <a:t>-</a:t>
            </a:r>
            <a:r>
              <a:rPr sz="1350" spc="30" dirty="0">
                <a:solidFill>
                  <a:srgbClr val="524F4D"/>
                </a:solidFill>
                <a:latin typeface="Arial"/>
                <a:cs typeface="Arial"/>
                <a:hlinkClick r:id="rId2"/>
              </a:rPr>
              <a:t>an</a:t>
            </a:r>
            <a:r>
              <a:rPr sz="1350" spc="30" dirty="0">
                <a:solidFill>
                  <a:srgbClr val="3D3834"/>
                </a:solidFill>
                <a:latin typeface="Arial"/>
                <a:cs typeface="Arial"/>
                <a:hlinkClick r:id="rId2"/>
              </a:rPr>
              <a:t>d-</a:t>
            </a:r>
            <a:r>
              <a:rPr sz="1350" spc="30" dirty="0">
                <a:solidFill>
                  <a:srgbClr val="524F4D"/>
                </a:solidFill>
                <a:latin typeface="Arial"/>
                <a:cs typeface="Arial"/>
                <a:hlinkClick r:id="rId2"/>
              </a:rPr>
              <a:t>memory/what</a:t>
            </a:r>
            <a:r>
              <a:rPr sz="1350" spc="30" dirty="0">
                <a:solidFill>
                  <a:srgbClr val="3D3834"/>
                </a:solidFill>
                <a:latin typeface="Arial"/>
                <a:cs typeface="Arial"/>
                <a:hlinkClick r:id="rId2"/>
              </a:rPr>
              <a:t>-</a:t>
            </a:r>
            <a:r>
              <a:rPr sz="1350" spc="30" dirty="0">
                <a:solidFill>
                  <a:srgbClr val="666464"/>
                </a:solidFill>
                <a:latin typeface="Arial"/>
                <a:cs typeface="Arial"/>
                <a:hlinkClick r:id="rId2"/>
              </a:rPr>
              <a:t>is</a:t>
            </a:r>
            <a:r>
              <a:rPr sz="1350" spc="30" dirty="0">
                <a:solidFill>
                  <a:srgbClr val="3D3834"/>
                </a:solidFill>
                <a:latin typeface="Arial"/>
                <a:cs typeface="Arial"/>
                <a:hlinkClick r:id="rId2"/>
              </a:rPr>
              <a:t>-</a:t>
            </a:r>
            <a:r>
              <a:rPr sz="1350" spc="30" dirty="0">
                <a:solidFill>
                  <a:srgbClr val="524F4D"/>
                </a:solidFill>
                <a:latin typeface="Arial"/>
                <a:cs typeface="Arial"/>
                <a:hlinkClick r:id="rId2"/>
              </a:rPr>
              <a:t>hardd</a:t>
            </a:r>
            <a:r>
              <a:rPr sz="1350" spc="30" dirty="0">
                <a:solidFill>
                  <a:srgbClr val="3D3834"/>
                </a:solidFill>
                <a:latin typeface="Arial"/>
                <a:cs typeface="Arial"/>
                <a:hlinkClick r:id="rId2"/>
              </a:rPr>
              <a:t>i</a:t>
            </a:r>
            <a:r>
              <a:rPr sz="1350" spc="30" dirty="0">
                <a:solidFill>
                  <a:srgbClr val="524F4D"/>
                </a:solidFill>
                <a:latin typeface="Arial"/>
                <a:cs typeface="Arial"/>
                <a:hlinkClick r:id="rId2"/>
              </a:rPr>
              <a:t>sk</a:t>
            </a:r>
            <a:r>
              <a:rPr sz="1350" spc="30" dirty="0">
                <a:solidFill>
                  <a:srgbClr val="3D3834"/>
                </a:solidFill>
                <a:latin typeface="Arial"/>
                <a:cs typeface="Arial"/>
                <a:hlinkClick r:id="rId2"/>
              </a:rPr>
              <a:t>-</a:t>
            </a:r>
            <a:r>
              <a:rPr sz="1350" spc="30" dirty="0">
                <a:solidFill>
                  <a:srgbClr val="524F4D"/>
                </a:solidFill>
                <a:latin typeface="Arial"/>
                <a:cs typeface="Arial"/>
                <a:hlinkClick r:id="rId2"/>
              </a:rPr>
              <a:t>hd</a:t>
            </a:r>
            <a:r>
              <a:rPr sz="1350" spc="30" dirty="0">
                <a:solidFill>
                  <a:srgbClr val="3D3834"/>
                </a:solidFill>
                <a:latin typeface="Arial"/>
                <a:cs typeface="Arial"/>
                <a:hlinkClick r:id="rId2"/>
              </a:rPr>
              <a:t>d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7868" y="7087660"/>
            <a:ext cx="45370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500" spc="-15" dirty="0">
                <a:latin typeface="Times New Roman"/>
                <a:cs typeface="Times New Roman"/>
              </a:rPr>
              <a:t>by </a:t>
            </a:r>
            <a:r>
              <a:rPr sz="1350" spc="-20" dirty="0">
                <a:latin typeface="Arial"/>
                <a:cs typeface="Arial"/>
              </a:rPr>
              <a:t>Felix</a:t>
            </a:r>
            <a:r>
              <a:rPr sz="1350" spc="18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868" y="7110251"/>
            <a:ext cx="45567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350" spc="60" dirty="0">
                <a:latin typeface="Arial"/>
                <a:cs typeface="Arial"/>
              </a:rPr>
              <a:t>by </a:t>
            </a:r>
            <a:r>
              <a:rPr sz="1350" spc="5" dirty="0">
                <a:latin typeface="Arial"/>
                <a:cs typeface="Arial"/>
              </a:rPr>
              <a:t>Felix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5487" y="1014295"/>
            <a:ext cx="8285480" cy="124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43120" algn="l"/>
              </a:tabLst>
            </a:pPr>
            <a:r>
              <a:rPr sz="3550" b="1" spc="210" dirty="0">
                <a:latin typeface="Arial"/>
                <a:cs typeface="Arial"/>
              </a:rPr>
              <a:t>WHAT </a:t>
            </a:r>
            <a:r>
              <a:rPr sz="3550" b="1" spc="110" dirty="0">
                <a:latin typeface="Arial"/>
                <a:cs typeface="Arial"/>
              </a:rPr>
              <a:t>OPERATING	</a:t>
            </a:r>
            <a:r>
              <a:rPr sz="3550" b="1" spc="70" dirty="0">
                <a:latin typeface="Arial"/>
                <a:cs typeface="Arial"/>
              </a:rPr>
              <a:t>SYSTEM</a:t>
            </a:r>
            <a:r>
              <a:rPr sz="3550" b="1" spc="260" dirty="0">
                <a:latin typeface="Arial"/>
                <a:cs typeface="Arial"/>
              </a:rPr>
              <a:t> </a:t>
            </a:r>
            <a:r>
              <a:rPr sz="3550" b="1" spc="-5" dirty="0">
                <a:latin typeface="Arial"/>
                <a:cs typeface="Arial"/>
              </a:rPr>
              <a:t>DOES?</a:t>
            </a:r>
            <a:endParaRPr sz="3550" dirty="0">
              <a:latin typeface="Arial"/>
              <a:cs typeface="Arial"/>
            </a:endParaRPr>
          </a:p>
          <a:p>
            <a:pPr marL="654050" indent="-461645">
              <a:lnSpc>
                <a:spcPct val="100000"/>
              </a:lnSpc>
              <a:spcBef>
                <a:spcPts val="3304"/>
              </a:spcBef>
              <a:buFont typeface="Arial"/>
              <a:buChar char="•"/>
              <a:tabLst>
                <a:tab pos="654050" algn="l"/>
                <a:tab pos="654685" algn="l"/>
              </a:tabLst>
            </a:pPr>
            <a:r>
              <a:rPr sz="1750" b="1" spc="55" dirty="0">
                <a:latin typeface="Arial"/>
                <a:cs typeface="Arial"/>
              </a:rPr>
              <a:t>Detect</a:t>
            </a:r>
            <a:r>
              <a:rPr sz="1750" b="1" spc="-200" dirty="0">
                <a:latin typeface="Arial"/>
                <a:cs typeface="Arial"/>
              </a:rPr>
              <a:t> </a:t>
            </a:r>
            <a:r>
              <a:rPr sz="1750" b="1" spc="50" dirty="0">
                <a:latin typeface="Arial"/>
                <a:cs typeface="Arial"/>
              </a:rPr>
              <a:t>hardware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4101" y="2422577"/>
            <a:ext cx="9547860" cy="4498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6490" marR="176530" indent="-441325">
              <a:lnSpc>
                <a:spcPct val="114799"/>
              </a:lnSpc>
              <a:tabLst>
                <a:tab pos="1130300" algn="l"/>
              </a:tabLst>
            </a:pPr>
            <a:r>
              <a:rPr sz="1550" spc="60" dirty="0">
                <a:latin typeface="Arial"/>
                <a:cs typeface="Arial"/>
              </a:rPr>
              <a:t>o		</a:t>
            </a:r>
            <a:r>
              <a:rPr sz="1550" spc="65" dirty="0">
                <a:latin typeface="Arial"/>
                <a:cs typeface="Arial"/>
              </a:rPr>
              <a:t>An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OS</a:t>
            </a:r>
            <a:r>
              <a:rPr sz="1550" spc="-14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responsible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validating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the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components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of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computer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during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boot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up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(hard</a:t>
            </a:r>
            <a:r>
              <a:rPr sz="1550" spc="-1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drive, 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CPU,</a:t>
            </a:r>
            <a:r>
              <a:rPr sz="1550" spc="-17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network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cards,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mouse,</a:t>
            </a:r>
            <a:r>
              <a:rPr sz="1550" spc="-14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etc.)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and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loading</a:t>
            </a:r>
            <a:r>
              <a:rPr sz="1550" spc="-21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the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corresponding</a:t>
            </a:r>
            <a:r>
              <a:rPr sz="1550" spc="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drivers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and</a:t>
            </a:r>
            <a:r>
              <a:rPr sz="1550" spc="-17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modules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the  </a:t>
            </a:r>
            <a:r>
              <a:rPr sz="1550" spc="20" dirty="0">
                <a:latin typeface="Arial"/>
                <a:cs typeface="Arial"/>
              </a:rPr>
              <a:t>hardware </a:t>
            </a:r>
            <a:r>
              <a:rPr sz="1550" spc="15" dirty="0">
                <a:latin typeface="Arial"/>
                <a:cs typeface="Arial"/>
              </a:rPr>
              <a:t>to </a:t>
            </a:r>
            <a:r>
              <a:rPr sz="1550" spc="10" dirty="0">
                <a:latin typeface="Arial"/>
                <a:cs typeface="Arial"/>
              </a:rPr>
              <a:t>properly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run</a:t>
            </a:r>
            <a:endParaRPr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 marL="474345" indent="-461645">
              <a:lnSpc>
                <a:spcPct val="100000"/>
              </a:lnSpc>
              <a:buFont typeface="Arial"/>
              <a:buChar char="•"/>
              <a:tabLst>
                <a:tab pos="474345" algn="l"/>
                <a:tab pos="474980" algn="l"/>
              </a:tabLst>
            </a:pPr>
            <a:r>
              <a:rPr sz="1950" b="1" spc="-45" dirty="0">
                <a:latin typeface="Arial"/>
                <a:cs typeface="Arial"/>
              </a:rPr>
              <a:t>Manage</a:t>
            </a:r>
            <a:r>
              <a:rPr sz="1950" b="1" spc="-430" dirty="0">
                <a:latin typeface="Arial"/>
                <a:cs typeface="Arial"/>
              </a:rPr>
              <a:t> </a:t>
            </a:r>
            <a:r>
              <a:rPr sz="1950" b="1" spc="-120" dirty="0">
                <a:latin typeface="Arial"/>
                <a:cs typeface="Arial"/>
              </a:rPr>
              <a:t>processes</a:t>
            </a:r>
            <a:endParaRPr sz="1950" dirty="0">
              <a:latin typeface="Arial"/>
              <a:cs typeface="Arial"/>
            </a:endParaRPr>
          </a:p>
          <a:p>
            <a:pPr marL="1122680" marR="5080" lvl="1" indent="-437515">
              <a:lnSpc>
                <a:spcPct val="120800"/>
              </a:lnSpc>
              <a:spcBef>
                <a:spcPts val="1265"/>
              </a:spcBef>
              <a:buClr>
                <a:srgbClr val="9E9E9E"/>
              </a:buClr>
              <a:buChar char="o"/>
              <a:tabLst>
                <a:tab pos="1120775" algn="l"/>
                <a:tab pos="1121410" algn="l"/>
              </a:tabLst>
            </a:pPr>
            <a:r>
              <a:rPr sz="1550" spc="10" dirty="0">
                <a:latin typeface="Arial"/>
                <a:cs typeface="Arial"/>
              </a:rPr>
              <a:t>Similar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to</a:t>
            </a:r>
            <a:r>
              <a:rPr sz="1550" spc="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the</a:t>
            </a:r>
            <a:r>
              <a:rPr sz="1550" spc="114" dirty="0">
                <a:latin typeface="Arial"/>
                <a:cs typeface="Arial"/>
              </a:rPr>
              <a:t> </a:t>
            </a:r>
            <a:r>
              <a:rPr sz="1550" spc="70" dirty="0">
                <a:latin typeface="Arial"/>
                <a:cs typeface="Arial"/>
              </a:rPr>
              <a:t>way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our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mind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works,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several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processes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or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applications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are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running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on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a</a:t>
            </a:r>
            <a:r>
              <a:rPr sz="1550" spc="-17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computer  </a:t>
            </a:r>
            <a:r>
              <a:rPr sz="1550" spc="15" dirty="0">
                <a:latin typeface="Arial"/>
                <a:cs typeface="Arial"/>
              </a:rPr>
              <a:t>at </a:t>
            </a:r>
            <a:r>
              <a:rPr sz="1550" spc="20" dirty="0">
                <a:latin typeface="Arial"/>
                <a:cs typeface="Arial"/>
              </a:rPr>
              <a:t>the </a:t>
            </a:r>
            <a:r>
              <a:rPr sz="1550" spc="-5" dirty="0">
                <a:latin typeface="Arial"/>
                <a:cs typeface="Arial"/>
              </a:rPr>
              <a:t>same</a:t>
            </a:r>
            <a:r>
              <a:rPr sz="1550" spc="-265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time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E9E9E"/>
              </a:buClr>
              <a:buFont typeface="Arial"/>
              <a:buChar char="o"/>
            </a:pPr>
            <a:endParaRPr sz="1400" dirty="0">
              <a:latin typeface="Times New Roman"/>
              <a:cs typeface="Times New Roman"/>
            </a:endParaRPr>
          </a:p>
          <a:p>
            <a:pPr marL="1120775" lvl="1" indent="-435609">
              <a:lnSpc>
                <a:spcPct val="100000"/>
              </a:lnSpc>
              <a:buClr>
                <a:srgbClr val="9E9E9E"/>
              </a:buClr>
              <a:buChar char="o"/>
              <a:tabLst>
                <a:tab pos="1120775" algn="l"/>
                <a:tab pos="1121410" algn="l"/>
              </a:tabLst>
            </a:pPr>
            <a:r>
              <a:rPr sz="1550" spc="5" dirty="0">
                <a:latin typeface="Arial"/>
                <a:cs typeface="Arial"/>
              </a:rPr>
              <a:t>It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is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OS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that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responsible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allocating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CPU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resources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sharing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it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among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the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processes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E9E9E"/>
              </a:buClr>
              <a:buFont typeface="Arial"/>
              <a:buChar char="o"/>
            </a:pPr>
            <a:endParaRPr sz="1500" dirty="0">
              <a:latin typeface="Times New Roman"/>
              <a:cs typeface="Times New Roman"/>
            </a:endParaRPr>
          </a:p>
          <a:p>
            <a:pPr marL="1115695" lvl="1" indent="-430530">
              <a:lnSpc>
                <a:spcPct val="100000"/>
              </a:lnSpc>
              <a:buClr>
                <a:srgbClr val="9E9E9E"/>
              </a:buClr>
              <a:buChar char="o"/>
              <a:tabLst>
                <a:tab pos="1115695" algn="l"/>
                <a:tab pos="1116330" algn="l"/>
              </a:tabLst>
            </a:pPr>
            <a:r>
              <a:rPr sz="1550" spc="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OS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also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provides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the</a:t>
            </a:r>
            <a:r>
              <a:rPr sz="1550" spc="9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user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the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option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to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start,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stop,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or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restart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process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E9E9E"/>
              </a:buClr>
              <a:buFont typeface="Arial"/>
              <a:buChar char="o"/>
            </a:pPr>
            <a:endParaRPr sz="1650" dirty="0">
              <a:latin typeface="Times New Roman"/>
              <a:cs typeface="Times New Roman"/>
            </a:endParaRPr>
          </a:p>
          <a:p>
            <a:pPr marL="476250" indent="-462280">
              <a:lnSpc>
                <a:spcPct val="100000"/>
              </a:lnSpc>
              <a:buFont typeface="Arial"/>
              <a:buChar char="•"/>
              <a:tabLst>
                <a:tab pos="476250" algn="l"/>
                <a:tab pos="476884" algn="l"/>
              </a:tabLst>
            </a:pPr>
            <a:r>
              <a:rPr sz="1750" b="1" spc="40" dirty="0">
                <a:latin typeface="Arial"/>
                <a:cs typeface="Arial"/>
              </a:rPr>
              <a:t>Manage</a:t>
            </a:r>
            <a:r>
              <a:rPr sz="1750" b="1" spc="-170" dirty="0">
                <a:latin typeface="Arial"/>
                <a:cs typeface="Arial"/>
              </a:rPr>
              <a:t> </a:t>
            </a:r>
            <a:r>
              <a:rPr sz="1750" b="1" spc="45" dirty="0">
                <a:latin typeface="Arial"/>
                <a:cs typeface="Arial"/>
              </a:rPr>
              <a:t>memory</a:t>
            </a:r>
            <a:endParaRPr sz="1750" dirty="0">
              <a:latin typeface="Arial"/>
              <a:cs typeface="Arial"/>
            </a:endParaRPr>
          </a:p>
          <a:p>
            <a:pPr marL="1123950" lvl="1" indent="-438784">
              <a:lnSpc>
                <a:spcPct val="100000"/>
              </a:lnSpc>
              <a:spcBef>
                <a:spcPts val="1689"/>
              </a:spcBef>
              <a:buClr>
                <a:srgbClr val="9E9E9E"/>
              </a:buClr>
              <a:buChar char="o"/>
              <a:tabLst>
                <a:tab pos="1123950" algn="l"/>
                <a:tab pos="1124585" algn="l"/>
              </a:tabLst>
            </a:pPr>
            <a:r>
              <a:rPr sz="1550" spc="-25" dirty="0">
                <a:latin typeface="Arial"/>
                <a:cs typeface="Arial"/>
              </a:rPr>
              <a:t>Each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application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needs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specific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amount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of </a:t>
            </a:r>
            <a:r>
              <a:rPr sz="1550" spc="30" dirty="0">
                <a:latin typeface="Arial"/>
                <a:cs typeface="Arial"/>
              </a:rPr>
              <a:t>RAM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swap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memory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to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function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E9E9E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115695" lvl="1" indent="-430530">
              <a:lnSpc>
                <a:spcPct val="100000"/>
              </a:lnSpc>
              <a:spcBef>
                <a:spcPts val="5"/>
              </a:spcBef>
              <a:buClr>
                <a:srgbClr val="9E9E9E"/>
              </a:buClr>
              <a:buChar char="o"/>
              <a:tabLst>
                <a:tab pos="1115695" algn="l"/>
                <a:tab pos="1116330" algn="l"/>
              </a:tabLst>
            </a:pPr>
            <a:r>
              <a:rPr sz="1550" spc="75" dirty="0">
                <a:latin typeface="Arial"/>
                <a:cs typeface="Arial"/>
              </a:rPr>
              <a:t>The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OS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is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responsible</a:t>
            </a:r>
            <a:r>
              <a:rPr sz="1550" spc="-24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for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assigning</a:t>
            </a:r>
            <a:r>
              <a:rPr sz="1550" spc="16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memory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allocations,</a:t>
            </a:r>
            <a:r>
              <a:rPr sz="1550" spc="-27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handling</a:t>
            </a:r>
            <a:r>
              <a:rPr sz="1550" spc="25" dirty="0">
                <a:latin typeface="Arial"/>
                <a:cs typeface="Arial"/>
              </a:rPr>
              <a:t> memory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requests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143000"/>
            <a:ext cx="70485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1962503" y="421357"/>
            <a:ext cx="10419715" cy="115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48495">
              <a:lnSpc>
                <a:spcPct val="100000"/>
              </a:lnSpc>
            </a:pPr>
            <a:r>
              <a:rPr sz="2900" b="1" spc="-180" dirty="0">
                <a:solidFill>
                  <a:srgbClr val="383431"/>
                </a:solidFill>
                <a:latin typeface="Times New Roman"/>
                <a:cs typeface="Times New Roman"/>
              </a:rPr>
              <a:t>Li</a:t>
            </a:r>
            <a:r>
              <a:rPr sz="2900" b="1" spc="90" dirty="0">
                <a:solidFill>
                  <a:srgbClr val="383431"/>
                </a:solidFill>
                <a:latin typeface="Times New Roman"/>
                <a:cs typeface="Times New Roman"/>
              </a:rPr>
              <a:t>n</a:t>
            </a:r>
            <a:r>
              <a:rPr sz="2900" b="1" spc="-200" dirty="0">
                <a:solidFill>
                  <a:srgbClr val="383431"/>
                </a:solidFill>
                <a:latin typeface="Times New Roman"/>
                <a:cs typeface="Times New Roman"/>
              </a:rPr>
              <a:t>ux</a:t>
            </a: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3600" b="1" spc="204" dirty="0">
                <a:solidFill>
                  <a:srgbClr val="4F4D4B"/>
                </a:solidFill>
                <a:latin typeface="Arial"/>
                <a:cs typeface="Arial"/>
              </a:rPr>
              <a:t>HARD</a:t>
            </a:r>
            <a:r>
              <a:rPr sz="3600" b="1" spc="50" dirty="0">
                <a:solidFill>
                  <a:srgbClr val="4F4D4B"/>
                </a:solidFill>
                <a:latin typeface="Arial"/>
                <a:cs typeface="Arial"/>
              </a:rPr>
              <a:t> </a:t>
            </a:r>
            <a:r>
              <a:rPr sz="3600" b="1" spc="60" dirty="0">
                <a:solidFill>
                  <a:srgbClr val="4F4D4B"/>
                </a:solidFill>
                <a:latin typeface="Arial"/>
                <a:cs typeface="Arial"/>
              </a:rPr>
              <a:t>DISK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55447" y="1775953"/>
            <a:ext cx="5262245" cy="621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 marR="5080" indent="-463550">
              <a:lnSpc>
                <a:spcPct val="121300"/>
              </a:lnSpc>
              <a:buClr>
                <a:srgbClr val="4F4D4B"/>
              </a:buClr>
              <a:buChar char="•"/>
              <a:tabLst>
                <a:tab pos="469900" algn="l"/>
                <a:tab pos="470534" algn="l"/>
              </a:tabLst>
            </a:pPr>
            <a:r>
              <a:rPr sz="1750" spc="10" dirty="0">
                <a:latin typeface="Arial"/>
                <a:cs typeface="Arial"/>
              </a:rPr>
              <a:t>If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plan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on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adding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new</a:t>
            </a:r>
            <a:r>
              <a:rPr sz="1750" spc="114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disk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in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the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future,  </a:t>
            </a:r>
            <a:r>
              <a:rPr sz="1750" spc="50" dirty="0">
                <a:latin typeface="Arial"/>
                <a:cs typeface="Arial"/>
              </a:rPr>
              <a:t>learning </a:t>
            </a:r>
            <a:r>
              <a:rPr sz="1750" spc="70" dirty="0">
                <a:latin typeface="Arial"/>
                <a:cs typeface="Arial"/>
              </a:rPr>
              <a:t>how </a:t>
            </a:r>
            <a:r>
              <a:rPr sz="1750" spc="50" dirty="0">
                <a:latin typeface="Arial"/>
                <a:cs typeface="Arial"/>
              </a:rPr>
              <a:t>to </a:t>
            </a:r>
            <a:r>
              <a:rPr sz="1750" spc="80" dirty="0">
                <a:latin typeface="Arial"/>
                <a:cs typeface="Arial"/>
              </a:rPr>
              <a:t>partition </a:t>
            </a:r>
            <a:r>
              <a:rPr sz="1750" spc="105" dirty="0">
                <a:latin typeface="Arial"/>
                <a:cs typeface="Arial"/>
              </a:rPr>
              <a:t>will </a:t>
            </a:r>
            <a:r>
              <a:rPr sz="1750" spc="50" dirty="0">
                <a:latin typeface="Arial"/>
                <a:cs typeface="Arial"/>
              </a:rPr>
              <a:t>come </a:t>
            </a:r>
            <a:r>
              <a:rPr sz="1750" spc="30" dirty="0">
                <a:latin typeface="Arial"/>
                <a:cs typeface="Arial"/>
              </a:rPr>
              <a:t>in</a:t>
            </a:r>
            <a:r>
              <a:rPr sz="1750" spc="-17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handy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55447" y="2613266"/>
            <a:ext cx="5738495" cy="60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709" marR="5080" indent="-461009">
              <a:lnSpc>
                <a:spcPct val="117700"/>
              </a:lnSpc>
              <a:buClr>
                <a:srgbClr val="4F4D4B"/>
              </a:buClr>
              <a:buChar char="•"/>
              <a:tabLst>
                <a:tab pos="481330" algn="l"/>
                <a:tab pos="481965" algn="l"/>
              </a:tabLst>
            </a:pPr>
            <a:r>
              <a:rPr sz="1750" spc="65" dirty="0">
                <a:latin typeface="Arial"/>
                <a:cs typeface="Arial"/>
              </a:rPr>
              <a:t>A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disk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partition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or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partition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is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section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of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hard  drive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is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separated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from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other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segiments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54101" y="3420292"/>
            <a:ext cx="5673725" cy="99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marR="5080" indent="-461645">
              <a:lnSpc>
                <a:spcPct val="117500"/>
              </a:lnSpc>
              <a:buClr>
                <a:srgbClr val="4F4D4B"/>
              </a:buClr>
              <a:buChar char="•"/>
              <a:tabLst>
                <a:tab pos="473075" algn="l"/>
                <a:tab pos="473709" algn="l"/>
              </a:tabLst>
            </a:pPr>
            <a:r>
              <a:rPr sz="1950" spc="-20" dirty="0">
                <a:latin typeface="Arial"/>
                <a:cs typeface="Arial"/>
              </a:rPr>
              <a:t>Partitions </a:t>
            </a:r>
            <a:r>
              <a:rPr sz="1950" spc="-70" dirty="0">
                <a:latin typeface="Arial"/>
                <a:cs typeface="Arial"/>
              </a:rPr>
              <a:t>enable users </a:t>
            </a:r>
            <a:r>
              <a:rPr sz="1950" spc="-60" dirty="0">
                <a:latin typeface="Arial"/>
                <a:cs typeface="Arial"/>
              </a:rPr>
              <a:t>to </a:t>
            </a:r>
            <a:r>
              <a:rPr sz="1950" spc="-20" dirty="0">
                <a:latin typeface="Arial"/>
                <a:cs typeface="Arial"/>
              </a:rPr>
              <a:t>divide </a:t>
            </a:r>
            <a:r>
              <a:rPr sz="1950" spc="-155" dirty="0">
                <a:latin typeface="Arial"/>
                <a:cs typeface="Arial"/>
              </a:rPr>
              <a:t>a </a:t>
            </a:r>
            <a:r>
              <a:rPr sz="1950" spc="-55" dirty="0">
                <a:latin typeface="Arial"/>
                <a:cs typeface="Arial"/>
              </a:rPr>
              <a:t>physical </a:t>
            </a:r>
            <a:r>
              <a:rPr sz="1950" spc="-45" dirty="0">
                <a:latin typeface="Arial"/>
                <a:cs typeface="Arial"/>
              </a:rPr>
              <a:t>disk  </a:t>
            </a:r>
            <a:r>
              <a:rPr sz="1750" spc="80" dirty="0">
                <a:latin typeface="Arial"/>
                <a:cs typeface="Arial"/>
              </a:rPr>
              <a:t>into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logical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sections,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For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example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C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Drive,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D</a:t>
            </a:r>
            <a:r>
              <a:rPr sz="1750" spc="45" dirty="0">
                <a:latin typeface="Arial"/>
                <a:cs typeface="Arial"/>
              </a:rPr>
              <a:t> Drive  </a:t>
            </a:r>
            <a:r>
              <a:rPr sz="1750" spc="60" dirty="0">
                <a:latin typeface="Arial"/>
                <a:cs typeface="Arial"/>
              </a:rPr>
              <a:t>etc </a:t>
            </a:r>
            <a:r>
              <a:rPr sz="1750" spc="50" dirty="0">
                <a:latin typeface="Arial"/>
                <a:cs typeface="Arial"/>
              </a:rPr>
              <a:t>in </a:t>
            </a:r>
            <a:r>
              <a:rPr sz="1750" spc="110" dirty="0">
                <a:latin typeface="Arial"/>
                <a:cs typeface="Arial"/>
              </a:rPr>
              <a:t>windows </a:t>
            </a:r>
            <a:r>
              <a:rPr sz="1750" spc="60" dirty="0">
                <a:latin typeface="Arial"/>
                <a:cs typeface="Arial"/>
              </a:rPr>
              <a:t>operating</a:t>
            </a:r>
            <a:r>
              <a:rPr sz="1750" spc="-204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system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12376" y="5070888"/>
            <a:ext cx="5223510" cy="133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>
              <a:lnSpc>
                <a:spcPct val="123700"/>
              </a:lnSpc>
            </a:pPr>
            <a:r>
              <a:rPr sz="1750" spc="55" dirty="0">
                <a:latin typeface="Arial"/>
                <a:cs typeface="Arial"/>
              </a:rPr>
              <a:t>GParted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-30" dirty="0">
                <a:latin typeface="Arial"/>
                <a:cs typeface="Arial"/>
              </a:rPr>
              <a:t>a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one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of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free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partition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editor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which  </a:t>
            </a:r>
            <a:r>
              <a:rPr sz="1750" spc="55" dirty="0">
                <a:latin typeface="Arial"/>
                <a:cs typeface="Arial"/>
              </a:rPr>
              <a:t>can </a:t>
            </a:r>
            <a:r>
              <a:rPr sz="1750" spc="85" dirty="0">
                <a:latin typeface="Arial"/>
                <a:cs typeface="Arial"/>
              </a:rPr>
              <a:t>be </a:t>
            </a:r>
            <a:r>
              <a:rPr sz="1750" spc="75" dirty="0">
                <a:latin typeface="Arial"/>
                <a:cs typeface="Arial"/>
              </a:rPr>
              <a:t>downloaded and </a:t>
            </a:r>
            <a:r>
              <a:rPr sz="1750" spc="45" dirty="0">
                <a:latin typeface="Arial"/>
                <a:cs typeface="Arial"/>
              </a:rPr>
              <a:t>installed for graphically  </a:t>
            </a:r>
            <a:r>
              <a:rPr sz="1750" spc="65" dirty="0">
                <a:latin typeface="Arial"/>
                <a:cs typeface="Arial"/>
              </a:rPr>
              <a:t>managing your </a:t>
            </a:r>
            <a:r>
              <a:rPr sz="1750" spc="45" dirty="0">
                <a:latin typeface="Arial"/>
                <a:cs typeface="Arial"/>
              </a:rPr>
              <a:t>disk </a:t>
            </a:r>
            <a:r>
              <a:rPr sz="1750" spc="75" dirty="0">
                <a:latin typeface="Arial"/>
                <a:cs typeface="Arial"/>
              </a:rPr>
              <a:t>partitions </a:t>
            </a:r>
            <a:r>
              <a:rPr sz="1750" spc="85" dirty="0">
                <a:latin typeface="Arial"/>
                <a:cs typeface="Arial"/>
              </a:rPr>
              <a:t>which </a:t>
            </a:r>
            <a:r>
              <a:rPr sz="1750" spc="80" dirty="0">
                <a:latin typeface="Arial"/>
                <a:cs typeface="Arial"/>
              </a:rPr>
              <a:t>can </a:t>
            </a:r>
            <a:r>
              <a:rPr sz="1750" spc="85" dirty="0">
                <a:latin typeface="Arial"/>
                <a:cs typeface="Arial"/>
              </a:rPr>
              <a:t>be  </a:t>
            </a:r>
            <a:r>
              <a:rPr sz="1750" spc="80" dirty="0">
                <a:latin typeface="Arial"/>
                <a:cs typeface="Arial"/>
              </a:rPr>
              <a:t>download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9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used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46272" y="4648884"/>
            <a:ext cx="4938395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 indent="-462280">
              <a:lnSpc>
                <a:spcPct val="100000"/>
              </a:lnSpc>
              <a:buClr>
                <a:srgbClr val="4F4D4B"/>
              </a:buClr>
              <a:buChar char="•"/>
              <a:tabLst>
                <a:tab pos="483234" algn="l"/>
                <a:tab pos="483870" algn="l"/>
              </a:tabLst>
            </a:pPr>
            <a:r>
              <a:rPr sz="1750" spc="35" dirty="0">
                <a:latin typeface="Arial"/>
                <a:cs typeface="Arial"/>
              </a:rPr>
              <a:t>Linux </a:t>
            </a:r>
            <a:r>
              <a:rPr sz="1750" spc="65" dirty="0">
                <a:latin typeface="Arial"/>
                <a:cs typeface="Arial"/>
              </a:rPr>
              <a:t>supports </a:t>
            </a:r>
            <a:r>
              <a:rPr sz="1750" spc="60" dirty="0">
                <a:latin typeface="Arial"/>
                <a:cs typeface="Arial"/>
              </a:rPr>
              <a:t>the many </a:t>
            </a:r>
            <a:r>
              <a:rPr sz="1750" spc="75" dirty="0">
                <a:latin typeface="Arial"/>
                <a:cs typeface="Arial"/>
              </a:rPr>
              <a:t>partitioning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tools</a:t>
            </a: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3000" spc="80" dirty="0">
                <a:solidFill>
                  <a:srgbClr val="4F4D4B"/>
                </a:solidFill>
                <a:latin typeface="Times New Roman"/>
                <a:cs typeface="Times New Roman"/>
              </a:rPr>
              <a:t>•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27868" y="7095703"/>
            <a:ext cx="45370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spc="-90" dirty="0">
                <a:solidFill>
                  <a:srgbClr val="4F4D4B"/>
                </a:solidFill>
                <a:latin typeface="Arial"/>
                <a:cs typeface="Arial"/>
              </a:rPr>
              <a:t>SOURCE  </a:t>
            </a:r>
            <a:r>
              <a:rPr sz="1350" spc="1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4F4D4B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4F4D4B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500" spc="-15" dirty="0">
                <a:solidFill>
                  <a:srgbClr val="4F4D4B"/>
                </a:solidFill>
                <a:latin typeface="Times New Roman"/>
                <a:cs typeface="Times New Roman"/>
              </a:rPr>
              <a:t>by 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e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FF8479-F691-4673-941A-69BC301C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801" y="1755775"/>
            <a:ext cx="4627519" cy="53197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095703"/>
            <a:ext cx="45370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spc="-90" dirty="0">
                <a:solidFill>
                  <a:srgbClr val="4F4D4B"/>
                </a:solidFill>
                <a:latin typeface="Arial"/>
                <a:cs typeface="Arial"/>
              </a:rPr>
              <a:t>SOURCE  </a:t>
            </a:r>
            <a:r>
              <a:rPr sz="1350" spc="1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4F4D4B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4F4D4B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500" spc="-15" dirty="0">
                <a:solidFill>
                  <a:srgbClr val="4F4D4B"/>
                </a:solidFill>
                <a:latin typeface="Times New Roman"/>
                <a:cs typeface="Times New Roman"/>
              </a:rPr>
              <a:t>by 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e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2503" y="1007945"/>
            <a:ext cx="272034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204" dirty="0">
                <a:latin typeface="Arial"/>
                <a:cs typeface="Arial"/>
              </a:rPr>
              <a:t>HARD</a:t>
            </a:r>
            <a:r>
              <a:rPr sz="3600" b="1" spc="50" dirty="0">
                <a:latin typeface="Arial"/>
                <a:cs typeface="Arial"/>
              </a:rPr>
              <a:t> </a:t>
            </a:r>
            <a:r>
              <a:rPr sz="3600" b="1" spc="60" dirty="0">
                <a:latin typeface="Arial"/>
                <a:cs typeface="Arial"/>
              </a:rPr>
              <a:t>DISK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1928262"/>
            <a:ext cx="9210675" cy="60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 marR="5080" indent="-459740">
              <a:lnSpc>
                <a:spcPct val="117700"/>
              </a:lnSpc>
              <a:buClr>
                <a:srgbClr val="4F4B4B"/>
              </a:buClr>
              <a:buChar char="•"/>
              <a:tabLst>
                <a:tab pos="472440" algn="l"/>
                <a:tab pos="473075" algn="l"/>
              </a:tabLst>
            </a:pPr>
            <a:r>
              <a:rPr sz="1750" spc="65" dirty="0">
                <a:latin typeface="Arial"/>
                <a:cs typeface="Arial"/>
              </a:rPr>
              <a:t>Here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13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some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commands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130" dirty="0">
                <a:latin typeface="Arial"/>
                <a:cs typeface="Arial"/>
              </a:rPr>
              <a:t>that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you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can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use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to</a:t>
            </a:r>
            <a:r>
              <a:rPr sz="1750" spc="2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check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the</a:t>
            </a:r>
            <a:r>
              <a:rPr sz="1750" spc="20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existing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disk </a:t>
            </a:r>
            <a:r>
              <a:rPr sz="1750" spc="15" dirty="0">
                <a:latin typeface="Arial"/>
                <a:cs typeface="Arial"/>
              </a:rPr>
              <a:t>space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on</a:t>
            </a:r>
            <a:r>
              <a:rPr sz="1750" spc="7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your  </a:t>
            </a:r>
            <a:r>
              <a:rPr sz="1750" spc="60" dirty="0">
                <a:latin typeface="Arial"/>
                <a:cs typeface="Arial"/>
              </a:rPr>
              <a:t>computer</a:t>
            </a:r>
            <a:endParaRPr sz="175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32743"/>
              </p:ext>
            </p:extLst>
          </p:nvPr>
        </p:nvGraphicFramePr>
        <p:xfrm>
          <a:off x="1404101" y="2996876"/>
          <a:ext cx="10994828" cy="3130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66">
                <a:tc gridSpan="2">
                  <a:txBody>
                    <a:bodyPr/>
                    <a:lstStyle/>
                    <a:p>
                      <a:pPr marL="89725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6334125" algn="l"/>
                        </a:tabLst>
                      </a:pPr>
                      <a:r>
                        <a:rPr sz="1900" b="1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Commands	</a:t>
                      </a:r>
                      <a:r>
                        <a:rPr sz="1900" b="1" spc="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sz="1900" b="1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900" b="1" spc="-2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does</a:t>
                      </a:r>
                      <a:endParaRPr sz="19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38077">
                      <a:solidFill>
                        <a:srgbClr val="575754"/>
                      </a:solidFill>
                      <a:prstDash val="solid"/>
                    </a:lnL>
                    <a:lnR w="76154">
                      <a:solidFill>
                        <a:srgbClr val="54544F"/>
                      </a:solidFill>
                      <a:prstDash val="solid"/>
                    </a:lnR>
                    <a:lnT w="47596">
                      <a:solidFill>
                        <a:srgbClr val="54544F"/>
                      </a:solidFill>
                      <a:prstDash val="solid"/>
                    </a:lnT>
                    <a:lnB w="47596">
                      <a:solidFill>
                        <a:srgbClr val="5757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df-h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19">
                      <a:solidFill>
                        <a:srgbClr val="8C8C8C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47596">
                      <a:solidFill>
                        <a:srgbClr val="575754"/>
                      </a:solidFill>
                      <a:prstDash val="solid"/>
                    </a:lnT>
                    <a:lnB w="9519">
                      <a:solidFill>
                        <a:srgbClr val="A0A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 marR="410845">
                        <a:lnSpc>
                          <a:spcPct val="91900"/>
                        </a:lnSpc>
                        <a:spcBef>
                          <a:spcPts val="1070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displays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disk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space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usage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mounted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devices. 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-h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option presents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human</a:t>
                      </a:r>
                      <a:r>
                        <a:rPr sz="180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readable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output,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using</a:t>
                      </a:r>
                      <a:r>
                        <a:rPr sz="180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 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gigabytes 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2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megabytes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sizes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L w="9519">
                      <a:solidFill>
                        <a:srgbClr val="A3A3A0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47596">
                      <a:solidFill>
                        <a:srgbClr val="575754"/>
                      </a:solidFill>
                      <a:prstDash val="solid"/>
                    </a:lnT>
                    <a:lnB w="9519">
                      <a:solidFill>
                        <a:srgbClr val="A0A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84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du</a:t>
                      </a:r>
                      <a:r>
                        <a:rPr sz="1800" spc="-10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-/Downloads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27965" marB="0">
                    <a:lnL w="9519">
                      <a:solidFill>
                        <a:srgbClr val="8C8C8C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9519">
                      <a:solidFill>
                        <a:srgbClr val="A0A09C"/>
                      </a:solidFill>
                      <a:prstDash val="solid"/>
                    </a:lnT>
                    <a:lnB w="19038">
                      <a:solidFill>
                        <a:srgbClr val="B8B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586740" indent="-5715">
                        <a:lnSpc>
                          <a:spcPts val="2100"/>
                        </a:lnSpc>
                        <a:spcBef>
                          <a:spcPts val="86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3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files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inside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directory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their 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corresponding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sizes. 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also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specify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filename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9519">
                      <a:solidFill>
                        <a:srgbClr val="A3A3A0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9519">
                      <a:solidFill>
                        <a:srgbClr val="A0A09C"/>
                      </a:solidFill>
                      <a:prstDash val="solid"/>
                    </a:lnT>
                    <a:lnB w="19038">
                      <a:solidFill>
                        <a:srgbClr val="B8BC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8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du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-/Downloads</a:t>
                      </a:r>
                      <a:r>
                        <a:rPr sz="180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-sh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9519">
                      <a:solidFill>
                        <a:srgbClr val="8C8C8C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19038">
                      <a:solidFill>
                        <a:srgbClr val="B8BCB8"/>
                      </a:solidFill>
                      <a:prstDash val="solid"/>
                    </a:lnT>
                    <a:lnB w="9519">
                      <a:solidFill>
                        <a:srgbClr val="A0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 marR="732790">
                        <a:lnSpc>
                          <a:spcPts val="2020"/>
                        </a:lnSpc>
                        <a:spcBef>
                          <a:spcPts val="930"/>
                        </a:spcBef>
                      </a:pP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-s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option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provides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size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 the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specified directory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-h 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makes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human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readable</a:t>
                      </a:r>
                      <a:r>
                        <a:rPr sz="1800" spc="-3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form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19">
                      <a:solidFill>
                        <a:srgbClr val="A3A3A0"/>
                      </a:solidFill>
                      <a:prstDash val="solid"/>
                    </a:lnL>
                    <a:lnR w="9519">
                      <a:solidFill>
                        <a:srgbClr val="A0A09C"/>
                      </a:solidFill>
                      <a:prstDash val="solid"/>
                    </a:lnR>
                    <a:lnT w="19038">
                      <a:solidFill>
                        <a:srgbClr val="B8BCB8"/>
                      </a:solidFill>
                      <a:prstDash val="solid"/>
                    </a:lnT>
                    <a:lnB w="9519">
                      <a:solidFill>
                        <a:srgbClr val="A0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05900" y="3600450"/>
            <a:ext cx="3676650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8470" y="912695"/>
            <a:ext cx="11365230" cy="669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51895" algn="l"/>
              </a:tabLst>
            </a:pPr>
            <a:r>
              <a:rPr sz="4350" b="1" u="heavy" spc="-5" dirty="0">
                <a:latin typeface="Courier New"/>
                <a:cs typeface="Courier New"/>
              </a:rPr>
              <a:t> </a:t>
            </a:r>
            <a:r>
              <a:rPr sz="4350" b="1" u="heavy" spc="755" dirty="0">
                <a:latin typeface="Courier New"/>
                <a:cs typeface="Courier New"/>
              </a:rPr>
              <a:t> </a:t>
            </a:r>
            <a:r>
              <a:rPr sz="4350" b="1" u="heavy" spc="-30" dirty="0">
                <a:latin typeface="Courier New"/>
                <a:cs typeface="Courier New"/>
              </a:rPr>
              <a:t>REMOVABLE</a:t>
            </a:r>
            <a:r>
              <a:rPr sz="4350" b="1" u="heavy" spc="-1255" dirty="0">
                <a:latin typeface="Courier New"/>
                <a:cs typeface="Courier New"/>
              </a:rPr>
              <a:t> </a:t>
            </a:r>
            <a:r>
              <a:rPr sz="4350" b="1" u="heavy" spc="-30" dirty="0">
                <a:latin typeface="Courier New"/>
                <a:cs typeface="Courier New"/>
              </a:rPr>
              <a:t>STORAGE	</a:t>
            </a:r>
            <a:endParaRPr sz="43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1690326"/>
            <a:ext cx="8184515" cy="364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695" marR="247015" indent="-467995">
              <a:lnSpc>
                <a:spcPct val="121300"/>
              </a:lnSpc>
              <a:buClr>
                <a:srgbClr val="52504F"/>
              </a:buClr>
              <a:buChar char="•"/>
              <a:tabLst>
                <a:tab pos="473075" algn="l"/>
                <a:tab pos="473709" algn="l"/>
              </a:tabLst>
            </a:pPr>
            <a:r>
              <a:rPr sz="1750" spc="70" dirty="0">
                <a:latin typeface="Arial"/>
                <a:cs typeface="Arial"/>
              </a:rPr>
              <a:t>Using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storage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such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as</a:t>
            </a:r>
            <a:r>
              <a:rPr sz="1750" spc="-1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USB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flash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drives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external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hard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disks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in</a:t>
            </a:r>
            <a:r>
              <a:rPr sz="1750" spc="9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Linux  </a:t>
            </a:r>
            <a:r>
              <a:rPr sz="1750" spc="70" dirty="0">
                <a:latin typeface="Arial"/>
                <a:cs typeface="Arial"/>
              </a:rPr>
              <a:t>works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similarly</a:t>
            </a:r>
            <a:r>
              <a:rPr sz="1750" spc="105" dirty="0">
                <a:latin typeface="Arial"/>
                <a:cs typeface="Arial"/>
              </a:rPr>
              <a:t> </a:t>
            </a:r>
            <a:r>
              <a:rPr sz="1750" spc="135" dirty="0">
                <a:latin typeface="Arial"/>
                <a:cs typeface="Arial"/>
              </a:rPr>
              <a:t>when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using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150" dirty="0">
                <a:latin typeface="Arial"/>
                <a:cs typeface="Arial"/>
              </a:rPr>
              <a:t>Windows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14" dirty="0">
                <a:latin typeface="Arial"/>
                <a:cs typeface="Arial"/>
              </a:rPr>
              <a:t>or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Mac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OS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2504F"/>
              </a:buClr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473709" indent="-461009">
              <a:lnSpc>
                <a:spcPct val="100000"/>
              </a:lnSpc>
              <a:buClr>
                <a:srgbClr val="52504F"/>
              </a:buClr>
              <a:buChar char="•"/>
              <a:tabLst>
                <a:tab pos="473709" algn="l"/>
                <a:tab pos="474345" algn="l"/>
              </a:tabLst>
            </a:pPr>
            <a:r>
              <a:rPr sz="1750" spc="40" dirty="0">
                <a:latin typeface="Arial"/>
                <a:cs typeface="Arial"/>
              </a:rPr>
              <a:t>Plug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the</a:t>
            </a:r>
            <a:r>
              <a:rPr sz="1750" spc="18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device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in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and </a:t>
            </a:r>
            <a:r>
              <a:rPr sz="1750" spc="50" dirty="0">
                <a:latin typeface="Arial"/>
                <a:cs typeface="Arial"/>
              </a:rPr>
              <a:t>Linux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will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detect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the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device</a:t>
            </a:r>
            <a:endParaRPr sz="1750" dirty="0">
              <a:latin typeface="Arial"/>
              <a:cs typeface="Arial"/>
            </a:endParaRPr>
          </a:p>
          <a:p>
            <a:pPr marL="467995" marR="5080" indent="-455295">
              <a:lnSpc>
                <a:spcPct val="116500"/>
              </a:lnSpc>
              <a:spcBef>
                <a:spcPts val="1520"/>
              </a:spcBef>
              <a:buClr>
                <a:srgbClr val="52504F"/>
              </a:buClr>
              <a:buChar char="•"/>
              <a:tabLst>
                <a:tab pos="481330" algn="l"/>
                <a:tab pos="481965" algn="l"/>
              </a:tabLst>
            </a:pPr>
            <a:r>
              <a:rPr sz="1750" spc="50" dirty="0">
                <a:latin typeface="Arial"/>
                <a:cs typeface="Arial"/>
              </a:rPr>
              <a:t>Aside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from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accessing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drive</a:t>
            </a:r>
            <a:r>
              <a:rPr sz="1750" spc="-14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via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the</a:t>
            </a:r>
            <a:r>
              <a:rPr sz="1750" spc="10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desktop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GUI,</a:t>
            </a:r>
            <a:r>
              <a:rPr sz="1750" spc="-17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also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navigate  </a:t>
            </a:r>
            <a:r>
              <a:rPr sz="1750" spc="50" dirty="0">
                <a:latin typeface="Arial"/>
                <a:cs typeface="Arial"/>
              </a:rPr>
              <a:t>to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850" b="1" spc="-40" dirty="0">
                <a:latin typeface="Arial"/>
                <a:cs typeface="Arial"/>
              </a:rPr>
              <a:t>/media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direct</a:t>
            </a:r>
            <a:r>
              <a:rPr sz="1750" spc="-240" dirty="0">
                <a:latin typeface="Arial"/>
                <a:cs typeface="Arial"/>
              </a:rPr>
              <a:t> </a:t>
            </a:r>
            <a:r>
              <a:rPr sz="1750" spc="-35" dirty="0">
                <a:latin typeface="Arial"/>
                <a:cs typeface="Arial"/>
              </a:rPr>
              <a:t>ory</a:t>
            </a:r>
            <a:r>
              <a:rPr sz="1750" spc="29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75" dirty="0">
                <a:latin typeface="Arial"/>
                <a:cs typeface="Arial"/>
              </a:rPr>
              <a:t> </a:t>
            </a:r>
            <a:r>
              <a:rPr sz="1750" spc="110" dirty="0">
                <a:latin typeface="Arial"/>
                <a:cs typeface="Arial"/>
              </a:rPr>
              <a:t>find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125" dirty="0">
                <a:latin typeface="Arial"/>
                <a:cs typeface="Arial"/>
              </a:rPr>
              <a:t>the</a:t>
            </a:r>
            <a:r>
              <a:rPr sz="1750" spc="-180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mounted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subdirectory</a:t>
            </a:r>
            <a:endParaRPr sz="1750" dirty="0">
              <a:latin typeface="Arial"/>
              <a:cs typeface="Arial"/>
            </a:endParaRPr>
          </a:p>
          <a:p>
            <a:pPr marL="467995" marR="165100" indent="-455295">
              <a:lnSpc>
                <a:spcPct val="121300"/>
              </a:lnSpc>
              <a:spcBef>
                <a:spcPts val="1400"/>
              </a:spcBef>
              <a:buClr>
                <a:srgbClr val="52504F"/>
              </a:buClr>
              <a:buChar char="•"/>
              <a:tabLst>
                <a:tab pos="481330" algn="l"/>
                <a:tab pos="481965" algn="l"/>
              </a:tabLst>
            </a:pPr>
            <a:r>
              <a:rPr sz="1750" spc="80" dirty="0">
                <a:latin typeface="Arial"/>
                <a:cs typeface="Arial"/>
              </a:rPr>
              <a:t>After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use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the</a:t>
            </a:r>
            <a:r>
              <a:rPr sz="1750" spc="22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removable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media,</a:t>
            </a:r>
            <a:r>
              <a:rPr sz="1750" spc="-14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unmount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the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disk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before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removing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it  </a:t>
            </a:r>
            <a:r>
              <a:rPr sz="1750" spc="55" dirty="0">
                <a:latin typeface="Arial"/>
                <a:cs typeface="Arial"/>
              </a:rPr>
              <a:t>to avoid </a:t>
            </a:r>
            <a:r>
              <a:rPr sz="1750" spc="65" dirty="0">
                <a:latin typeface="Arial"/>
                <a:cs typeface="Arial"/>
              </a:rPr>
              <a:t>any </a:t>
            </a:r>
            <a:r>
              <a:rPr sz="1750" spc="45" dirty="0">
                <a:latin typeface="Arial"/>
                <a:cs typeface="Arial"/>
              </a:rPr>
              <a:t>disk</a:t>
            </a:r>
            <a:r>
              <a:rPr sz="1750" spc="-23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issues</a:t>
            </a:r>
            <a:endParaRPr sz="1750" dirty="0">
              <a:latin typeface="Arial"/>
              <a:cs typeface="Arial"/>
            </a:endParaRPr>
          </a:p>
          <a:p>
            <a:pPr marL="473709" marR="209550" indent="-461009">
              <a:lnSpc>
                <a:spcPct val="117700"/>
              </a:lnSpc>
              <a:spcBef>
                <a:spcPts val="1495"/>
              </a:spcBef>
              <a:buClr>
                <a:srgbClr val="52504F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Arial"/>
                <a:cs typeface="Arial"/>
              </a:rPr>
              <a:t>You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generally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right-click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on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the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Device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Name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click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on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any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of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  </a:t>
            </a:r>
            <a:r>
              <a:rPr sz="1750" spc="60" dirty="0">
                <a:latin typeface="Arial"/>
                <a:cs typeface="Arial"/>
              </a:rPr>
              <a:t>options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such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as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Unmount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,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Eject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Volume,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or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Safely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Remove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7868" y="7087660"/>
            <a:ext cx="453707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52504F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2504F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7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7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2504F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7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76464"/>
                </a:solidFill>
                <a:latin typeface="Arial"/>
                <a:cs typeface="Arial"/>
              </a:rPr>
              <a:t>book </a:t>
            </a:r>
            <a:r>
              <a:rPr sz="1500" spc="-15" dirty="0">
                <a:solidFill>
                  <a:srgbClr val="52504F"/>
                </a:solidFill>
                <a:latin typeface="Times New Roman"/>
                <a:cs typeface="Times New Roman"/>
              </a:rPr>
              <a:t>by 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-20" dirty="0">
                <a:solidFill>
                  <a:srgbClr val="52504F"/>
                </a:solidFill>
                <a:latin typeface="Arial"/>
                <a:cs typeface="Arial"/>
              </a:rPr>
              <a:t>e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-20" dirty="0">
                <a:solidFill>
                  <a:srgbClr val="676464"/>
                </a:solidFill>
                <a:latin typeface="Arial"/>
                <a:cs typeface="Arial"/>
              </a:rPr>
              <a:t>ix</a:t>
            </a:r>
            <a:r>
              <a:rPr sz="1350" spc="185" dirty="0">
                <a:solidFill>
                  <a:srgbClr val="676464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52504F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52504F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A3431"/>
                </a:solidFill>
              </a:rPr>
              <a:t>Li</a:t>
            </a:r>
            <a:r>
              <a:rPr spc="90" dirty="0">
                <a:solidFill>
                  <a:srgbClr val="3A3431"/>
                </a:solidFill>
              </a:rPr>
              <a:t>n</a:t>
            </a:r>
            <a:r>
              <a:rPr spc="-200" dirty="0">
                <a:solidFill>
                  <a:srgbClr val="3A3431"/>
                </a:solidFill>
              </a:rPr>
              <a:t>ux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62966" y="1014295"/>
            <a:ext cx="9711690" cy="223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b="1" spc="140" dirty="0">
                <a:latin typeface="Arial"/>
                <a:cs typeface="Arial"/>
              </a:rPr>
              <a:t>EXTERNAL </a:t>
            </a:r>
            <a:r>
              <a:rPr sz="3550" b="1" spc="120" dirty="0">
                <a:latin typeface="Arial"/>
                <a:cs typeface="Arial"/>
              </a:rPr>
              <a:t>USB</a:t>
            </a:r>
            <a:r>
              <a:rPr sz="3550" b="1" spc="190" dirty="0">
                <a:latin typeface="Arial"/>
                <a:cs typeface="Arial"/>
              </a:rPr>
              <a:t> </a:t>
            </a:r>
            <a:r>
              <a:rPr sz="3550" b="1" spc="85" dirty="0">
                <a:latin typeface="Arial"/>
                <a:cs typeface="Arial"/>
              </a:rPr>
              <a:t>DEVICES</a:t>
            </a:r>
            <a:endParaRPr sz="3550" dirty="0">
              <a:latin typeface="Arial"/>
              <a:cs typeface="Arial"/>
            </a:endParaRPr>
          </a:p>
          <a:p>
            <a:pPr marL="668655" marR="5080" indent="-463550" algn="just">
              <a:lnSpc>
                <a:spcPct val="119500"/>
              </a:lnSpc>
              <a:spcBef>
                <a:spcPts val="1775"/>
              </a:spcBef>
              <a:buClr>
                <a:srgbClr val="52504D"/>
              </a:buClr>
              <a:buChar char="•"/>
              <a:tabLst>
                <a:tab pos="664210" algn="l"/>
              </a:tabLst>
            </a:pPr>
            <a:r>
              <a:rPr sz="1750" spc="5" dirty="0">
                <a:latin typeface="Arial"/>
                <a:cs typeface="Arial"/>
              </a:rPr>
              <a:t>You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connect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other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devices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such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as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-345" dirty="0">
                <a:latin typeface="Arial"/>
                <a:cs typeface="Arial"/>
              </a:rPr>
              <a:t>1/0</a:t>
            </a:r>
            <a:r>
              <a:rPr sz="1750" spc="-28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devices</a:t>
            </a:r>
            <a:r>
              <a:rPr sz="1750" spc="114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(keyboard,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mouse),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cameras,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mobile  </a:t>
            </a:r>
            <a:r>
              <a:rPr sz="1750" spc="40" dirty="0">
                <a:latin typeface="Arial"/>
                <a:cs typeface="Arial"/>
              </a:rPr>
              <a:t>phones,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scanners</a:t>
            </a:r>
            <a:r>
              <a:rPr sz="1750" spc="10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printers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to</a:t>
            </a:r>
            <a:r>
              <a:rPr sz="1750" spc="10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your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Linux</a:t>
            </a:r>
            <a:r>
              <a:rPr sz="1750" spc="4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computer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expect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these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work</a:t>
            </a:r>
            <a:r>
              <a:rPr sz="1750" spc="65" dirty="0">
                <a:latin typeface="Arial"/>
                <a:cs typeface="Arial"/>
              </a:rPr>
              <a:t> in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  </a:t>
            </a:r>
            <a:r>
              <a:rPr sz="1750" spc="80" dirty="0">
                <a:latin typeface="Arial"/>
                <a:cs typeface="Arial"/>
              </a:rPr>
              <a:t>plug-and-play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manner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2504D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664845" indent="-459740">
              <a:lnSpc>
                <a:spcPct val="100000"/>
              </a:lnSpc>
              <a:buClr>
                <a:srgbClr val="52504D"/>
              </a:buClr>
              <a:buChar char="•"/>
              <a:tabLst>
                <a:tab pos="664845" algn="l"/>
                <a:tab pos="665480" algn="l"/>
              </a:tabLst>
            </a:pPr>
            <a:r>
              <a:rPr sz="1750" spc="50" dirty="0">
                <a:latin typeface="Arial"/>
                <a:cs typeface="Arial"/>
              </a:rPr>
              <a:t>For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printers,</a:t>
            </a:r>
            <a:r>
              <a:rPr sz="1750" spc="-18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will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also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need</a:t>
            </a:r>
            <a:r>
              <a:rPr sz="1750" spc="-14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to</a:t>
            </a:r>
            <a:r>
              <a:rPr sz="1750" spc="85" dirty="0">
                <a:latin typeface="Arial"/>
                <a:cs typeface="Arial"/>
              </a:rPr>
              <a:t> setup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114" dirty="0">
                <a:latin typeface="Arial"/>
                <a:cs typeface="Arial"/>
              </a:rPr>
              <a:t>the</a:t>
            </a:r>
            <a:r>
              <a:rPr sz="1750" spc="-16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printer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configuration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after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Linux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detects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1079" y="3297905"/>
            <a:ext cx="11055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device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27868" y="6389979"/>
            <a:ext cx="4537075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5250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250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A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250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A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500" spc="-15" dirty="0">
                <a:solidFill>
                  <a:srgbClr val="52504D"/>
                </a:solidFill>
                <a:latin typeface="Times New Roman"/>
                <a:cs typeface="Times New Roman"/>
              </a:rPr>
              <a:t>by </a:t>
            </a:r>
            <a:r>
              <a:rPr sz="1350" spc="-20" dirty="0">
                <a:solidFill>
                  <a:srgbClr val="3A3431"/>
                </a:solidFill>
                <a:latin typeface="Arial"/>
                <a:cs typeface="Arial"/>
              </a:rPr>
              <a:t>F</a:t>
            </a:r>
            <a:r>
              <a:rPr sz="1350" spc="-20" dirty="0">
                <a:solidFill>
                  <a:srgbClr val="52504D"/>
                </a:solidFill>
                <a:latin typeface="Arial"/>
                <a:cs typeface="Arial"/>
              </a:rPr>
              <a:t>e</a:t>
            </a:r>
            <a:r>
              <a:rPr sz="1350" spc="-20" dirty="0">
                <a:solidFill>
                  <a:srgbClr val="3A3431"/>
                </a:solidFill>
                <a:latin typeface="Arial"/>
                <a:cs typeface="Arial"/>
              </a:rPr>
              <a:t>l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180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52504D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A3431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5250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ACA2-D733-4CEB-8090-A8D6E496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3429918"/>
            <a:ext cx="7339010" cy="320093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A3431"/>
                </a:solidFill>
              </a:rPr>
              <a:t>Li</a:t>
            </a:r>
            <a:r>
              <a:rPr spc="90" dirty="0">
                <a:solidFill>
                  <a:srgbClr val="3A3431"/>
                </a:solidFill>
              </a:rPr>
              <a:t>n</a:t>
            </a:r>
            <a:r>
              <a:rPr spc="-200" dirty="0">
                <a:solidFill>
                  <a:srgbClr val="3A3431"/>
                </a:solidFill>
              </a:rPr>
              <a:t>ux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27868" y="7095703"/>
            <a:ext cx="455676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SOU</a:t>
            </a:r>
            <a:r>
              <a:rPr sz="1350" dirty="0">
                <a:solidFill>
                  <a:srgbClr val="6D6B6B"/>
                </a:solidFill>
                <a:latin typeface="Arial"/>
                <a:cs typeface="Arial"/>
              </a:rPr>
              <a:t>R</a:t>
            </a: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CE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: </a:t>
            </a:r>
            <a:r>
              <a:rPr sz="1350" spc="5" dirty="0">
                <a:solidFill>
                  <a:srgbClr val="4F4F4F"/>
                </a:solidFill>
                <a:latin typeface="Arial"/>
                <a:cs typeface="Arial"/>
              </a:rPr>
              <a:t>Ea</a:t>
            </a:r>
            <a:r>
              <a:rPr sz="1350" spc="5" dirty="0">
                <a:solidFill>
                  <a:srgbClr val="6D6B6B"/>
                </a:solidFill>
                <a:latin typeface="Arial"/>
                <a:cs typeface="Arial"/>
              </a:rPr>
              <a:t>sy </a:t>
            </a:r>
            <a:r>
              <a:rPr sz="1350" spc="35" dirty="0">
                <a:solidFill>
                  <a:srgbClr val="3A3431"/>
                </a:solidFill>
                <a:latin typeface="Arial"/>
                <a:cs typeface="Arial"/>
              </a:rPr>
              <a:t>Li</a:t>
            </a:r>
            <a:r>
              <a:rPr sz="1350" spc="35" dirty="0">
                <a:solidFill>
                  <a:srgbClr val="6D6B6B"/>
                </a:solidFill>
                <a:latin typeface="Arial"/>
                <a:cs typeface="Arial"/>
              </a:rPr>
              <a:t>nu</a:t>
            </a:r>
            <a:r>
              <a:rPr sz="1350" spc="35" dirty="0">
                <a:solidFill>
                  <a:srgbClr val="4F4F4F"/>
                </a:solidFill>
                <a:latin typeface="Arial"/>
                <a:cs typeface="Arial"/>
              </a:rPr>
              <a:t>x </a:t>
            </a:r>
            <a:r>
              <a:rPr sz="1350" spc="5" dirty="0">
                <a:solidFill>
                  <a:srgbClr val="3A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6D6B6B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F4F"/>
                </a:solidFill>
                <a:latin typeface="Arial"/>
                <a:cs typeface="Arial"/>
              </a:rPr>
              <a:t>Be</a:t>
            </a:r>
            <a:r>
              <a:rPr sz="1350" spc="40" dirty="0">
                <a:solidFill>
                  <a:srgbClr val="6D6B6B"/>
                </a:solidFill>
                <a:latin typeface="Arial"/>
                <a:cs typeface="Arial"/>
              </a:rPr>
              <a:t>g</a:t>
            </a:r>
            <a:r>
              <a:rPr sz="1350" spc="40" dirty="0">
                <a:solidFill>
                  <a:srgbClr val="3A3431"/>
                </a:solidFill>
                <a:latin typeface="Arial"/>
                <a:cs typeface="Arial"/>
              </a:rPr>
              <a:t>i</a:t>
            </a:r>
            <a:r>
              <a:rPr sz="1350" spc="40" dirty="0">
                <a:solidFill>
                  <a:srgbClr val="6D6B6B"/>
                </a:solidFill>
                <a:latin typeface="Arial"/>
                <a:cs typeface="Arial"/>
              </a:rPr>
              <a:t>nn</a:t>
            </a:r>
            <a:r>
              <a:rPr sz="1350" spc="40" dirty="0">
                <a:solidFill>
                  <a:srgbClr val="4F4F4F"/>
                </a:solidFill>
                <a:latin typeface="Arial"/>
                <a:cs typeface="Arial"/>
              </a:rPr>
              <a:t>er</a:t>
            </a:r>
            <a:r>
              <a:rPr sz="1350" spc="40" dirty="0">
                <a:solidFill>
                  <a:srgbClr val="6D6B6B"/>
                </a:solidFill>
                <a:latin typeface="Arial"/>
                <a:cs typeface="Arial"/>
              </a:rPr>
              <a:t>s </a:t>
            </a:r>
            <a:r>
              <a:rPr sz="1350" spc="55" dirty="0">
                <a:solidFill>
                  <a:srgbClr val="6D6B6B"/>
                </a:solidFill>
                <a:latin typeface="Arial"/>
                <a:cs typeface="Arial"/>
              </a:rPr>
              <a:t>bo</a:t>
            </a:r>
            <a:r>
              <a:rPr sz="1350" spc="55" dirty="0">
                <a:solidFill>
                  <a:srgbClr val="4F4F4F"/>
                </a:solidFill>
                <a:latin typeface="Arial"/>
                <a:cs typeface="Arial"/>
              </a:rPr>
              <a:t>o</a:t>
            </a:r>
            <a:r>
              <a:rPr sz="1350" spc="55" dirty="0">
                <a:solidFill>
                  <a:srgbClr val="6D6B6B"/>
                </a:solidFill>
                <a:latin typeface="Arial"/>
                <a:cs typeface="Arial"/>
              </a:rPr>
              <a:t>k </a:t>
            </a:r>
            <a:r>
              <a:rPr sz="1500" spc="-15" dirty="0">
                <a:solidFill>
                  <a:srgbClr val="4F4F4F"/>
                </a:solidFill>
                <a:latin typeface="Times New Roman"/>
                <a:cs typeface="Times New Roman"/>
              </a:rPr>
              <a:t>by 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l</a:t>
            </a:r>
            <a:r>
              <a:rPr sz="1350" dirty="0">
                <a:solidFill>
                  <a:srgbClr val="6D6B6B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x</a:t>
            </a:r>
            <a:r>
              <a:rPr sz="1350" spc="-2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50" spc="45" dirty="0">
                <a:solidFill>
                  <a:srgbClr val="6D6B6B"/>
                </a:solidFill>
                <a:latin typeface="Arial"/>
                <a:cs typeface="Arial"/>
              </a:rPr>
              <a:t>A</a:t>
            </a:r>
            <a:r>
              <a:rPr sz="1350" spc="45" dirty="0">
                <a:solidFill>
                  <a:srgbClr val="3A3431"/>
                </a:solidFill>
                <a:latin typeface="Arial"/>
                <a:cs typeface="Arial"/>
              </a:rPr>
              <a:t>l</a:t>
            </a:r>
            <a:r>
              <a:rPr sz="1350" spc="45" dirty="0">
                <a:solidFill>
                  <a:srgbClr val="6D6B6B"/>
                </a:solidFill>
                <a:latin typeface="Arial"/>
                <a:cs typeface="Arial"/>
              </a:rPr>
              <a:t>v</a:t>
            </a:r>
            <a:r>
              <a:rPr sz="1350" spc="45" dirty="0">
                <a:solidFill>
                  <a:srgbClr val="4F4F4F"/>
                </a:solidFill>
                <a:latin typeface="Arial"/>
                <a:cs typeface="Arial"/>
              </a:rPr>
              <a:t>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4788" y="1007945"/>
            <a:ext cx="9629775" cy="5491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4745" algn="l"/>
              </a:tabLst>
            </a:pPr>
            <a:r>
              <a:rPr sz="3600" b="1" spc="60" dirty="0">
                <a:solidFill>
                  <a:srgbClr val="4F4F4F"/>
                </a:solidFill>
                <a:latin typeface="Arial"/>
                <a:cs typeface="Arial"/>
              </a:rPr>
              <a:t>INSTALLING</a:t>
            </a:r>
            <a:r>
              <a:rPr sz="3600" b="1" spc="45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3600" b="1" spc="130" dirty="0">
                <a:solidFill>
                  <a:srgbClr val="4F4F4F"/>
                </a:solidFill>
                <a:latin typeface="Arial"/>
                <a:cs typeface="Arial"/>
              </a:rPr>
              <a:t>ADDITIONAL	</a:t>
            </a:r>
            <a:r>
              <a:rPr sz="3600" b="1" spc="45" dirty="0">
                <a:solidFill>
                  <a:srgbClr val="4F4F4F"/>
                </a:solidFill>
                <a:latin typeface="Arial"/>
                <a:cs typeface="Arial"/>
              </a:rPr>
              <a:t>SOFTWARE</a:t>
            </a:r>
            <a:endParaRPr sz="3600" dirty="0">
              <a:latin typeface="Arial"/>
              <a:cs typeface="Arial"/>
            </a:endParaRPr>
          </a:p>
          <a:p>
            <a:pPr marL="664845" indent="-462280">
              <a:lnSpc>
                <a:spcPct val="100000"/>
              </a:lnSpc>
              <a:spcBef>
                <a:spcPts val="2200"/>
              </a:spcBef>
              <a:buClr>
                <a:srgbClr val="4F4F4F"/>
              </a:buClr>
              <a:buChar char="•"/>
              <a:tabLst>
                <a:tab pos="664845" algn="l"/>
                <a:tab pos="665480" algn="l"/>
              </a:tabLst>
            </a:pPr>
            <a:r>
              <a:rPr sz="1800" spc="50" dirty="0">
                <a:latin typeface="Arial"/>
                <a:cs typeface="Arial"/>
              </a:rPr>
              <a:t>Linux-compatible </a:t>
            </a:r>
            <a:r>
              <a:rPr sz="1800" spc="40" dirty="0">
                <a:latin typeface="Arial"/>
                <a:cs typeface="Arial"/>
              </a:rPr>
              <a:t>softwares </a:t>
            </a:r>
            <a:r>
              <a:rPr sz="1800" spc="20" dirty="0">
                <a:latin typeface="Arial"/>
                <a:cs typeface="Arial"/>
              </a:rPr>
              <a:t>come</a:t>
            </a:r>
            <a:r>
              <a:rPr sz="1800" spc="-3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in</a:t>
            </a:r>
            <a:endParaRPr sz="1800" dirty="0">
              <a:latin typeface="Arial"/>
              <a:cs typeface="Arial"/>
            </a:endParaRPr>
          </a:p>
          <a:p>
            <a:pPr marL="1305560" lvl="1" indent="-430530">
              <a:lnSpc>
                <a:spcPct val="100000"/>
              </a:lnSpc>
              <a:spcBef>
                <a:spcPts val="1735"/>
              </a:spcBef>
              <a:buClr>
                <a:srgbClr val="A0A09E"/>
              </a:buClr>
              <a:buFont typeface="Arial"/>
              <a:buChar char="o"/>
              <a:tabLst>
                <a:tab pos="1305560" algn="l"/>
                <a:tab pos="1306195" algn="l"/>
              </a:tabLst>
            </a:pPr>
            <a:r>
              <a:rPr sz="1500" b="1" spc="35" dirty="0">
                <a:latin typeface="Arial"/>
                <a:cs typeface="Arial"/>
              </a:rPr>
              <a:t>.rpm </a:t>
            </a:r>
            <a:r>
              <a:rPr sz="1500" spc="45" dirty="0">
                <a:latin typeface="Arial"/>
                <a:cs typeface="Arial"/>
              </a:rPr>
              <a:t>for </a:t>
            </a:r>
            <a:r>
              <a:rPr sz="1500" spc="40" dirty="0">
                <a:latin typeface="Arial"/>
                <a:cs typeface="Arial"/>
              </a:rPr>
              <a:t>RPM</a:t>
            </a:r>
            <a:r>
              <a:rPr sz="1500" spc="-28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packages </a:t>
            </a:r>
            <a:r>
              <a:rPr sz="1500" spc="-5" dirty="0">
                <a:latin typeface="Arial"/>
                <a:cs typeface="Arial"/>
              </a:rPr>
              <a:t>(Fedore, </a:t>
            </a:r>
            <a:r>
              <a:rPr sz="1500" spc="-30" dirty="0">
                <a:latin typeface="Arial"/>
                <a:cs typeface="Arial"/>
              </a:rPr>
              <a:t>SUSE)</a:t>
            </a:r>
            <a:endParaRPr sz="15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A0A09E"/>
              </a:buClr>
              <a:buFont typeface="Arial"/>
              <a:buChar char="o"/>
            </a:pPr>
            <a:endParaRPr sz="1350" dirty="0">
              <a:latin typeface="Times New Roman"/>
              <a:cs typeface="Times New Roman"/>
            </a:endParaRPr>
          </a:p>
          <a:p>
            <a:pPr marL="1961514" marR="426720" lvl="2" indent="-443230" algn="just">
              <a:lnSpc>
                <a:spcPct val="116500"/>
              </a:lnSpc>
              <a:buClr>
                <a:srgbClr val="4F4F4F"/>
              </a:buClr>
              <a:buChar char="•"/>
              <a:tabLst>
                <a:tab pos="1961514" algn="l"/>
              </a:tabLst>
            </a:pPr>
            <a:r>
              <a:rPr sz="1500" spc="40" dirty="0">
                <a:latin typeface="Arial"/>
                <a:cs typeface="Arial"/>
              </a:rPr>
              <a:t>RPM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Package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Manager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(also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100" dirty="0">
                <a:latin typeface="Arial"/>
                <a:cs typeface="Arial"/>
              </a:rPr>
              <a:t>known</a:t>
            </a:r>
            <a:r>
              <a:rPr sz="1500" spc="30" dirty="0">
                <a:latin typeface="Arial"/>
                <a:cs typeface="Arial"/>
              </a:rPr>
              <a:t> simply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as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RPM),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originally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called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the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Red-hat  </a:t>
            </a:r>
            <a:r>
              <a:rPr sz="1500" spc="5" dirty="0">
                <a:latin typeface="Arial"/>
                <a:cs typeface="Arial"/>
              </a:rPr>
              <a:t>Package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Manager,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is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program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for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installing,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uninstalling,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and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managing</a:t>
            </a:r>
            <a:r>
              <a:rPr sz="1500" spc="8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software  </a:t>
            </a:r>
            <a:r>
              <a:rPr sz="1500" spc="15" dirty="0">
                <a:latin typeface="Arial"/>
                <a:cs typeface="Arial"/>
              </a:rPr>
              <a:t>packages </a:t>
            </a:r>
            <a:r>
              <a:rPr sz="1500" spc="10" dirty="0">
                <a:latin typeface="Arial"/>
                <a:cs typeface="Arial"/>
              </a:rPr>
              <a:t>in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Linux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4F4F4F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1973580" marR="5080" lvl="2" indent="-455295">
              <a:lnSpc>
                <a:spcPct val="112400"/>
              </a:lnSpc>
              <a:buClr>
                <a:srgbClr val="4F4F4F"/>
              </a:buClr>
              <a:buChar char="•"/>
              <a:tabLst>
                <a:tab pos="1962150" algn="l"/>
                <a:tab pos="1962785" algn="l"/>
              </a:tabLst>
            </a:pPr>
            <a:r>
              <a:rPr sz="1500" spc="85" dirty="0">
                <a:latin typeface="Arial"/>
                <a:cs typeface="Arial"/>
              </a:rPr>
              <a:t>The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.rpm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files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are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used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primarily</a:t>
            </a:r>
            <a:r>
              <a:rPr sz="1500" spc="4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by</a:t>
            </a:r>
            <a:r>
              <a:rPr sz="1500" spc="40" dirty="0">
                <a:latin typeface="Arial"/>
                <a:cs typeface="Arial"/>
              </a:rPr>
              <a:t> distributions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that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derive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from</a:t>
            </a:r>
            <a:r>
              <a:rPr sz="1500" spc="-15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Redhat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based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distros  </a:t>
            </a:r>
            <a:r>
              <a:rPr sz="1500" spc="-5" dirty="0">
                <a:latin typeface="Arial"/>
                <a:cs typeface="Arial"/>
              </a:rPr>
              <a:t>(Fedora,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CentOS,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RHEL)</a:t>
            </a:r>
            <a:r>
              <a:rPr sz="1500" spc="1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as w</a:t>
            </a:r>
            <a:r>
              <a:rPr sz="1500" spc="-204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ell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as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by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the</a:t>
            </a:r>
            <a:r>
              <a:rPr sz="1500" spc="7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openSuSE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distro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4F4F4F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1306195" lvl="1" indent="-431165">
              <a:lnSpc>
                <a:spcPct val="100000"/>
              </a:lnSpc>
              <a:buClr>
                <a:srgbClr val="A0A09E"/>
              </a:buClr>
              <a:buSzPct val="103448"/>
              <a:buFont typeface="Arial"/>
              <a:buChar char="o"/>
              <a:tabLst>
                <a:tab pos="1306195" algn="l"/>
                <a:tab pos="1306830" algn="l"/>
              </a:tabLst>
            </a:pPr>
            <a:r>
              <a:rPr sz="1450" b="1" spc="45" dirty="0">
                <a:latin typeface="Arial"/>
                <a:cs typeface="Arial"/>
              </a:rPr>
              <a:t>.deb </a:t>
            </a:r>
            <a:r>
              <a:rPr sz="1500" spc="40" dirty="0">
                <a:latin typeface="Arial"/>
                <a:cs typeface="Arial"/>
              </a:rPr>
              <a:t>for </a:t>
            </a:r>
            <a:r>
              <a:rPr sz="1500" spc="35" dirty="0">
                <a:latin typeface="Arial"/>
                <a:cs typeface="Arial"/>
              </a:rPr>
              <a:t>Debian </a:t>
            </a:r>
            <a:r>
              <a:rPr sz="1500" spc="5" dirty="0">
                <a:latin typeface="Arial"/>
                <a:cs typeface="Arial"/>
              </a:rPr>
              <a:t>packages </a:t>
            </a:r>
            <a:r>
              <a:rPr sz="1500" spc="15" dirty="0">
                <a:latin typeface="Arial"/>
                <a:cs typeface="Arial"/>
              </a:rPr>
              <a:t>(Debian, </a:t>
            </a:r>
            <a:r>
              <a:rPr sz="1500" spc="10" dirty="0">
                <a:latin typeface="Arial"/>
                <a:cs typeface="Arial"/>
              </a:rPr>
              <a:t>Ulbuntu,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Xandros)</a:t>
            </a:r>
            <a:endParaRPr sz="15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A0A09E"/>
              </a:buClr>
              <a:buFont typeface="Arial"/>
              <a:buChar char="o"/>
            </a:pPr>
            <a:endParaRPr sz="1650" dirty="0">
              <a:latin typeface="Times New Roman"/>
              <a:cs typeface="Times New Roman"/>
            </a:endParaRPr>
          </a:p>
          <a:p>
            <a:pPr marL="1962150" lvl="2" indent="-443865">
              <a:lnSpc>
                <a:spcPct val="100000"/>
              </a:lnSpc>
              <a:spcBef>
                <a:spcPts val="5"/>
              </a:spcBef>
              <a:buClr>
                <a:srgbClr val="4F4F4F"/>
              </a:buClr>
              <a:buChar char="•"/>
              <a:tabLst>
                <a:tab pos="1966595" algn="l"/>
                <a:tab pos="1967230" algn="l"/>
              </a:tabLst>
            </a:pPr>
            <a:r>
              <a:rPr sz="1500" spc="5" dirty="0">
                <a:latin typeface="Arial"/>
                <a:cs typeface="Arial"/>
              </a:rPr>
              <a:t>A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file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14" dirty="0">
                <a:latin typeface="Arial"/>
                <a:cs typeface="Arial"/>
              </a:rPr>
              <a:t>with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120" dirty="0">
                <a:latin typeface="Arial"/>
                <a:cs typeface="Arial"/>
              </a:rPr>
              <a:t>the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DEB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extension</a:t>
            </a:r>
            <a:r>
              <a:rPr sz="1500" spc="7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is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Debian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Software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Package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</a:t>
            </a:r>
            <a:r>
              <a:rPr sz="1500" spc="-28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le</a:t>
            </a:r>
            <a:endParaRPr sz="1500" dirty="0">
              <a:latin typeface="Arial"/>
              <a:cs typeface="Arial"/>
            </a:endParaRPr>
          </a:p>
          <a:p>
            <a:pPr marL="1962150" marR="359410" lvl="2" indent="-443865">
              <a:lnSpc>
                <a:spcPct val="116500"/>
              </a:lnSpc>
              <a:spcBef>
                <a:spcPts val="1500"/>
              </a:spcBef>
              <a:buClr>
                <a:srgbClr val="4F4F4F"/>
              </a:buClr>
              <a:buChar char="•"/>
              <a:tabLst>
                <a:tab pos="1962150" algn="l"/>
                <a:tab pos="1962785" algn="l"/>
              </a:tabLst>
            </a:pPr>
            <a:r>
              <a:rPr sz="1500" spc="85" dirty="0">
                <a:latin typeface="Arial"/>
                <a:cs typeface="Arial"/>
              </a:rPr>
              <a:t>The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.deb</a:t>
            </a:r>
            <a:r>
              <a:rPr sz="1500" spc="-15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files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are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meant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for</a:t>
            </a:r>
            <a:r>
              <a:rPr sz="1500" spc="7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distributions</a:t>
            </a:r>
            <a:r>
              <a:rPr sz="1500" spc="9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of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Linux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105" dirty="0">
                <a:latin typeface="Arial"/>
                <a:cs typeface="Arial"/>
              </a:rPr>
              <a:t>that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derive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from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Debian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(Ubuntu,  </a:t>
            </a:r>
            <a:r>
              <a:rPr sz="1500" spc="40" dirty="0">
                <a:latin typeface="Arial"/>
                <a:cs typeface="Arial"/>
              </a:rPr>
              <a:t>Linux </a:t>
            </a:r>
            <a:r>
              <a:rPr sz="1500" spc="60" dirty="0">
                <a:latin typeface="Arial"/>
                <a:cs typeface="Arial"/>
              </a:rPr>
              <a:t>Mint,</a:t>
            </a:r>
            <a:r>
              <a:rPr sz="1500" spc="-26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Xandros </a:t>
            </a:r>
            <a:r>
              <a:rPr sz="1500" spc="-5" dirty="0">
                <a:latin typeface="Arial"/>
                <a:cs typeface="Arial"/>
              </a:rPr>
              <a:t>etc.)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4F4F4F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1962150" lvl="2" indent="-443865">
              <a:lnSpc>
                <a:spcPct val="100000"/>
              </a:lnSpc>
              <a:spcBef>
                <a:spcPts val="5"/>
              </a:spcBef>
              <a:buClr>
                <a:srgbClr val="4F4F4F"/>
              </a:buClr>
              <a:buChar char="•"/>
              <a:tabLst>
                <a:tab pos="1962150" algn="l"/>
                <a:tab pos="1962785" algn="l"/>
              </a:tabLst>
            </a:pPr>
            <a:r>
              <a:rPr sz="1500" spc="40" dirty="0">
                <a:latin typeface="Arial"/>
                <a:cs typeface="Arial"/>
              </a:rPr>
              <a:t>They're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used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mainly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in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Unix-based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operating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systems,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including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Ubuntu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and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iO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2700" y="4781550"/>
            <a:ext cx="4991100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829550" y="4953000"/>
            <a:ext cx="516255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829550" y="5905500"/>
            <a:ext cx="1238250" cy="36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448800" y="6000750"/>
            <a:ext cx="179070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223293" y="5765444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5">
                <a:moveTo>
                  <a:pt x="0" y="0"/>
                </a:moveTo>
                <a:lnTo>
                  <a:pt x="1618286" y="0"/>
                </a:lnTo>
              </a:path>
            </a:pathLst>
          </a:custGeom>
          <a:ln w="19038">
            <a:solidFill>
              <a:srgbClr val="A8B87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9528851" y="5765444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5">
                <a:moveTo>
                  <a:pt x="0" y="0"/>
                </a:moveTo>
                <a:lnTo>
                  <a:pt x="1618287" y="0"/>
                </a:lnTo>
              </a:path>
            </a:pathLst>
          </a:custGeom>
          <a:ln w="19038">
            <a:solidFill>
              <a:srgbClr val="A8A0A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882007" y="5356302"/>
            <a:ext cx="419100" cy="152400"/>
          </a:xfrm>
          <a:custGeom>
            <a:avLst/>
            <a:gdLst/>
            <a:ahLst/>
            <a:cxnLst/>
            <a:rect l="l" t="t" r="r" b="b"/>
            <a:pathLst>
              <a:path w="419100" h="152400">
                <a:moveTo>
                  <a:pt x="0" y="0"/>
                </a:moveTo>
                <a:lnTo>
                  <a:pt x="418851" y="0"/>
                </a:lnTo>
                <a:lnTo>
                  <a:pt x="418851" y="152309"/>
                </a:lnTo>
                <a:lnTo>
                  <a:pt x="0" y="1523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4788" y="1007945"/>
            <a:ext cx="9698990" cy="3628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4745" algn="l"/>
              </a:tabLst>
            </a:pPr>
            <a:r>
              <a:rPr sz="3600" b="1" spc="60" dirty="0">
                <a:latin typeface="Arial"/>
                <a:cs typeface="Arial"/>
              </a:rPr>
              <a:t>INSTALLING</a:t>
            </a:r>
            <a:r>
              <a:rPr sz="3600" b="1" spc="455" dirty="0">
                <a:latin typeface="Arial"/>
                <a:cs typeface="Arial"/>
              </a:rPr>
              <a:t> </a:t>
            </a:r>
            <a:r>
              <a:rPr sz="3600" b="1" spc="130" dirty="0">
                <a:latin typeface="Arial"/>
                <a:cs typeface="Arial"/>
              </a:rPr>
              <a:t>ADDITIONAL	</a:t>
            </a:r>
            <a:r>
              <a:rPr sz="3600" b="1" spc="45" dirty="0">
                <a:latin typeface="Arial"/>
                <a:cs typeface="Arial"/>
              </a:rPr>
              <a:t>SOFTWARE</a:t>
            </a:r>
            <a:endParaRPr sz="3600" dirty="0">
              <a:latin typeface="Arial"/>
              <a:cs typeface="Arial"/>
            </a:endParaRPr>
          </a:p>
          <a:p>
            <a:pPr marL="663575" indent="-460375">
              <a:lnSpc>
                <a:spcPct val="100000"/>
              </a:lnSpc>
              <a:spcBef>
                <a:spcPts val="3295"/>
              </a:spcBef>
              <a:buClr>
                <a:srgbClr val="504F4D"/>
              </a:buClr>
              <a:buChar char="•"/>
              <a:tabLst>
                <a:tab pos="664845" algn="l"/>
                <a:tab pos="665480" algn="l"/>
              </a:tabLst>
            </a:pPr>
            <a:r>
              <a:rPr sz="1750" spc="105" dirty="0">
                <a:latin typeface="Arial"/>
                <a:cs typeface="Arial"/>
              </a:rPr>
              <a:t>Both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of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the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file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160" dirty="0">
                <a:latin typeface="Arial"/>
                <a:cs typeface="Arial"/>
              </a:rPr>
              <a:t>with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either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.deb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and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.rpm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more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akin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to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.zip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file</a:t>
            </a:r>
            <a:endParaRPr sz="1750" dirty="0">
              <a:latin typeface="Arial"/>
              <a:cs typeface="Arial"/>
            </a:endParaRPr>
          </a:p>
          <a:p>
            <a:pPr marL="663575" marR="5080" indent="-460375">
              <a:lnSpc>
                <a:spcPct val="117700"/>
              </a:lnSpc>
              <a:spcBef>
                <a:spcPts val="1495"/>
              </a:spcBef>
              <a:buClr>
                <a:srgbClr val="504F4D"/>
              </a:buClr>
              <a:buChar char="•"/>
              <a:tabLst>
                <a:tab pos="663575" algn="l"/>
                <a:tab pos="664210" algn="l"/>
              </a:tabLst>
            </a:pPr>
            <a:r>
              <a:rPr sz="1750" spc="25" dirty="0">
                <a:latin typeface="Arial"/>
                <a:cs typeface="Arial"/>
              </a:rPr>
              <a:t>Even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if</a:t>
            </a:r>
            <a:r>
              <a:rPr sz="1750" spc="13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the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type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of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packages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varies,</a:t>
            </a:r>
            <a:r>
              <a:rPr sz="1750" spc="-185" dirty="0">
                <a:latin typeface="Arial"/>
                <a:cs typeface="Arial"/>
              </a:rPr>
              <a:t> </a:t>
            </a:r>
            <a:r>
              <a:rPr sz="1750" spc="114" dirty="0">
                <a:latin typeface="Arial"/>
                <a:cs typeface="Arial"/>
              </a:rPr>
              <a:t>both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RPM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Debian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packages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be</a:t>
            </a:r>
            <a:r>
              <a:rPr sz="1750" spc="-13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installed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in  </a:t>
            </a:r>
            <a:r>
              <a:rPr sz="1750" spc="25" dirty="0">
                <a:latin typeface="Arial"/>
                <a:cs typeface="Arial"/>
              </a:rPr>
              <a:t>any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type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of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Linux</a:t>
            </a:r>
            <a:r>
              <a:rPr sz="1750" spc="-17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distribution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04F4D"/>
              </a:buClr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664210" indent="-461009">
              <a:lnSpc>
                <a:spcPct val="100000"/>
              </a:lnSpc>
              <a:buClr>
                <a:srgbClr val="504F4D"/>
              </a:buClr>
              <a:buChar char="•"/>
              <a:tabLst>
                <a:tab pos="664210" algn="l"/>
                <a:tab pos="664845" algn="l"/>
              </a:tabLst>
            </a:pPr>
            <a:r>
              <a:rPr sz="1750" spc="40" dirty="0">
                <a:latin typeface="Arial"/>
                <a:cs typeface="Arial"/>
              </a:rPr>
              <a:t>Popularly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used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distributions</a:t>
            </a:r>
            <a:r>
              <a:rPr sz="1750" spc="-14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provide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GUI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for</a:t>
            </a:r>
            <a:r>
              <a:rPr sz="1750" spc="17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installing </a:t>
            </a:r>
            <a:r>
              <a:rPr sz="1750" spc="-30" dirty="0">
                <a:latin typeface="Arial"/>
                <a:cs typeface="Arial"/>
              </a:rPr>
              <a:t>add</a:t>
            </a:r>
            <a:r>
              <a:rPr sz="1750" spc="-225" dirty="0">
                <a:latin typeface="Arial"/>
                <a:cs typeface="Arial"/>
              </a:rPr>
              <a:t> </a:t>
            </a:r>
            <a:r>
              <a:rPr sz="1750" spc="-10" dirty="0">
                <a:latin typeface="Arial"/>
                <a:cs typeface="Arial"/>
              </a:rPr>
              <a:t>it</a:t>
            </a:r>
            <a:r>
              <a:rPr sz="1750" spc="-29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ional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applications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04F4D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660400" indent="-457200">
              <a:lnSpc>
                <a:spcPct val="100000"/>
              </a:lnSpc>
              <a:buClr>
                <a:srgbClr val="504F4D"/>
              </a:buClr>
              <a:buChar char="•"/>
              <a:tabLst>
                <a:tab pos="660400" algn="l"/>
                <a:tab pos="661035" algn="l"/>
              </a:tabLst>
            </a:pPr>
            <a:r>
              <a:rPr sz="1750" spc="50" dirty="0">
                <a:latin typeface="Arial"/>
                <a:cs typeface="Arial"/>
              </a:rPr>
              <a:t>In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Ubuntu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you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can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use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"Ubuntu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Software"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to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spc="110" dirty="0">
                <a:latin typeface="Arial"/>
                <a:cs typeface="Arial"/>
              </a:rPr>
              <a:t>find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any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app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110" dirty="0">
                <a:latin typeface="Arial"/>
                <a:cs typeface="Arial"/>
              </a:rPr>
              <a:t>want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to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install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04F4D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663575" indent="-460375">
              <a:lnSpc>
                <a:spcPct val="100000"/>
              </a:lnSpc>
              <a:buClr>
                <a:srgbClr val="504F4D"/>
              </a:buClr>
              <a:buChar char="•"/>
              <a:tabLst>
                <a:tab pos="663575" algn="l"/>
                <a:tab pos="664210" algn="l"/>
              </a:tabLst>
            </a:pPr>
            <a:r>
              <a:rPr sz="1750" spc="90" dirty="0">
                <a:latin typeface="Arial"/>
                <a:cs typeface="Arial"/>
              </a:rPr>
              <a:t>Ubuntu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Software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similar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to</a:t>
            </a:r>
            <a:r>
              <a:rPr sz="1750" spc="114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Play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Store</a:t>
            </a:r>
            <a:r>
              <a:rPr sz="1750" spc="45" dirty="0">
                <a:latin typeface="Arial"/>
                <a:cs typeface="Arial"/>
              </a:rPr>
              <a:t> and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App</a:t>
            </a:r>
            <a:r>
              <a:rPr sz="1750" spc="13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Store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we</a:t>
            </a:r>
            <a:r>
              <a:rPr sz="1750" spc="1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have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in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android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iOS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6832" y="5502041"/>
            <a:ext cx="4318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80" dirty="0">
                <a:solidFill>
                  <a:srgbClr val="B8B8BA"/>
                </a:solidFill>
                <a:latin typeface="Times New Roman"/>
                <a:cs typeface="Times New Roman"/>
              </a:rPr>
              <a:t>-</a:t>
            </a:r>
            <a:endParaRPr sz="1250" dirty="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777295" y="4794993"/>
          <a:ext cx="5126157" cy="318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4712">
                <a:tc gridSpan="9">
                  <a:txBody>
                    <a:bodyPr/>
                    <a:lstStyle/>
                    <a:p>
                      <a:endParaRPr sz="12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19">
                      <a:solidFill>
                        <a:srgbClr val="C8C3C3"/>
                      </a:solidFill>
                      <a:prstDash val="solid"/>
                    </a:lnL>
                    <a:solidFill>
                      <a:srgbClr val="5754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95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3200" spc="55" dirty="0">
                          <a:solidFill>
                            <a:srgbClr val="3A564F"/>
                          </a:solidFill>
                          <a:latin typeface="Times New Roman"/>
                          <a:cs typeface="Times New Roman"/>
                        </a:rPr>
                        <a:t>Ill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916305" algn="l"/>
                          <a:tab pos="1211580" algn="l"/>
                        </a:tabLst>
                      </a:pPr>
                      <a:r>
                        <a:rPr sz="1250" spc="-20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spc="-20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250" spc="25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250" spc="145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30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spc="-30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·-</a:t>
                      </a:r>
                      <a:r>
                        <a:rPr sz="1250" spc="-30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spc="125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40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sz="1250" spc="-40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-	</a:t>
                      </a:r>
                      <a:r>
                        <a:rPr sz="1250" spc="25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-	-</a:t>
                      </a: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2510"/>
                        </a:lnSpc>
                      </a:pPr>
                      <a:r>
                        <a:rPr sz="3600" spc="-235" dirty="0">
                          <a:solidFill>
                            <a:srgbClr val="979393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50" spc="-75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300" spc="-1280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1250" spc="75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---·</a:t>
                      </a:r>
                      <a:endParaRPr sz="3300" dirty="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ts val="3290"/>
                        </a:lnSpc>
                        <a:tabLst>
                          <a:tab pos="480695" algn="l"/>
                          <a:tab pos="853440" algn="l"/>
                        </a:tabLst>
                      </a:pPr>
                      <a:r>
                        <a:rPr sz="55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sz="550" spc="-85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550" spc="-265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550" u="sng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55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	-........a.</a:t>
                      </a:r>
                      <a:r>
                        <a:rPr sz="550" spc="-6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375" spc="-1814" baseline="-1960" dirty="0">
                          <a:solidFill>
                            <a:srgbClr val="B8B8BA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sz="55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........</a:t>
                      </a:r>
                      <a:endParaRPr sz="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19">
                      <a:solidFill>
                        <a:srgbClr val="C8C3C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50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250" spc="90" dirty="0">
                          <a:solidFill>
                            <a:srgbClr val="7587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50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5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50" spc="-15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50" spc="-34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50" spc="-65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975" spc="-1995" baseline="-10482" dirty="0">
                          <a:solidFill>
                            <a:srgbClr val="979393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1250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50" spc="-400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r>
                        <a:rPr sz="1800" spc="-890" dirty="0">
                          <a:solidFill>
                            <a:srgbClr val="979393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3975" spc="-247" baseline="-10482" dirty="0">
                          <a:solidFill>
                            <a:srgbClr val="7C7C79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3975" spc="-15" baseline="-10482" dirty="0">
                          <a:solidFill>
                            <a:srgbClr val="979393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1575" baseline="-26455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sz="1575" spc="44" baseline="-26455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8550" spc="-1335" baseline="-4873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800" spc="-210" dirty="0">
                          <a:solidFill>
                            <a:srgbClr val="979393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8550" spc="-127" baseline="-4873" dirty="0">
                          <a:solidFill>
                            <a:srgbClr val="979393"/>
                          </a:solidFill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1800" dirty="0">
                          <a:solidFill>
                            <a:srgbClr val="B8B8BA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168910" algn="r">
                        <a:lnSpc>
                          <a:spcPct val="100000"/>
                        </a:lnSpc>
                        <a:spcBef>
                          <a:spcPts val="3470"/>
                        </a:spcBef>
                      </a:pPr>
                      <a:r>
                        <a:rPr sz="3850" spc="-1255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5550" baseline="-7507" dirty="0">
                          <a:solidFill>
                            <a:srgbClr val="85463B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5550" baseline="-7507" dirty="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B8B8BA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</a:pPr>
                      <a:r>
                        <a:rPr sz="1800" spc="50" dirty="0">
                          <a:solidFill>
                            <a:srgbClr val="B8B8BA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600" b="1" spc="30" dirty="0">
                          <a:solidFill>
                            <a:srgbClr val="AE7277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600" b="1" spc="-80" dirty="0">
                          <a:solidFill>
                            <a:srgbClr val="AE7277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30" dirty="0">
                          <a:solidFill>
                            <a:srgbClr val="CDCDC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..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 dirty="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600" spc="45" dirty="0">
                          <a:solidFill>
                            <a:srgbClr val="979393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600" spc="45" dirty="0">
                          <a:solidFill>
                            <a:srgbClr val="AE7277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600" spc="25" dirty="0">
                          <a:solidFill>
                            <a:srgbClr val="7C7C79"/>
                          </a:solidFill>
                          <a:latin typeface="Arial"/>
                          <a:cs typeface="Arial"/>
                        </a:rPr>
                        <a:t>·</a:t>
                      </a:r>
                      <a:r>
                        <a:rPr sz="600" spc="25" dirty="0">
                          <a:solidFill>
                            <a:srgbClr val="979393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600" spc="45" dirty="0">
                          <a:solidFill>
                            <a:srgbClr val="97939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spc="15" dirty="0">
                          <a:solidFill>
                            <a:srgbClr val="AE7277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700" dirty="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3700" dirty="0">
                          <a:solidFill>
                            <a:srgbClr val="504F4D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37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600" dirty="0">
                          <a:solidFill>
                            <a:srgbClr val="AE7277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 dirty="0">
                        <a:latin typeface="Times New Roman"/>
                        <a:cs typeface="Times New Roman"/>
                      </a:endParaRPr>
                    </a:p>
                    <a:p>
                      <a:pPr marR="5080" algn="r">
                        <a:lnSpc>
                          <a:spcPct val="100000"/>
                        </a:lnSpc>
                      </a:pPr>
                      <a:r>
                        <a:rPr sz="600" dirty="0">
                          <a:solidFill>
                            <a:srgbClr val="AE7277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0" dirty="0">
                        <a:latin typeface="Times New Roman"/>
                        <a:cs typeface="Times New Roman"/>
                      </a:endParaRPr>
                    </a:p>
                    <a:p>
                      <a:pPr marR="83820" algn="ctr">
                        <a:lnSpc>
                          <a:spcPct val="100000"/>
                        </a:lnSpc>
                      </a:pPr>
                      <a:r>
                        <a:rPr sz="600" dirty="0">
                          <a:solidFill>
                            <a:srgbClr val="AE7277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 marR="209550" algn="ctr">
                        <a:lnSpc>
                          <a:spcPts val="5280"/>
                        </a:lnSpc>
                        <a:spcBef>
                          <a:spcPts val="245"/>
                        </a:spcBef>
                      </a:pPr>
                      <a:r>
                        <a:rPr sz="4800" dirty="0">
                          <a:solidFill>
                            <a:srgbClr val="85463B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4800" dirty="0">
                        <a:latin typeface="Arial"/>
                        <a:cs typeface="Arial"/>
                      </a:endParaRPr>
                    </a:p>
                    <a:p>
                      <a:pPr marR="147955" algn="ctr">
                        <a:lnSpc>
                          <a:spcPts val="3479"/>
                        </a:lnSpc>
                      </a:pPr>
                      <a:r>
                        <a:rPr sz="3300" spc="-45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75" b="1" spc="-1410" baseline="-19157" dirty="0">
                          <a:solidFill>
                            <a:srgbClr val="5E6B7C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3300" spc="-24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75" b="1" spc="-862" baseline="-19157" dirty="0">
                          <a:solidFill>
                            <a:srgbClr val="5E6B7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3300" dirty="0">
                          <a:solidFill>
                            <a:srgbClr val="B8B8BA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0866587" y="6859081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3184" y="0"/>
                </a:lnTo>
              </a:path>
            </a:pathLst>
          </a:custGeom>
          <a:ln w="25146">
            <a:solidFill>
              <a:srgbClr val="B7B7B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8327868" y="7095703"/>
            <a:ext cx="455676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SOU</a:t>
            </a:r>
            <a:r>
              <a:rPr sz="1350" dirty="0">
                <a:solidFill>
                  <a:srgbClr val="6D6B6B"/>
                </a:solidFill>
                <a:latin typeface="Arial"/>
                <a:cs typeface="Arial"/>
              </a:rPr>
              <a:t>R</a:t>
            </a: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CE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: </a:t>
            </a:r>
            <a:r>
              <a:rPr sz="1350" spc="5" dirty="0">
                <a:solidFill>
                  <a:srgbClr val="4F4F4F"/>
                </a:solidFill>
                <a:latin typeface="Arial"/>
                <a:cs typeface="Arial"/>
              </a:rPr>
              <a:t>Ea</a:t>
            </a:r>
            <a:r>
              <a:rPr sz="1350" spc="5" dirty="0">
                <a:solidFill>
                  <a:srgbClr val="6D6B6B"/>
                </a:solidFill>
                <a:latin typeface="Arial"/>
                <a:cs typeface="Arial"/>
              </a:rPr>
              <a:t>sy </a:t>
            </a:r>
            <a:r>
              <a:rPr sz="1350" spc="35" dirty="0">
                <a:solidFill>
                  <a:srgbClr val="3A3431"/>
                </a:solidFill>
                <a:latin typeface="Arial"/>
                <a:cs typeface="Arial"/>
              </a:rPr>
              <a:t>Li</a:t>
            </a:r>
            <a:r>
              <a:rPr sz="1350" spc="35" dirty="0">
                <a:solidFill>
                  <a:srgbClr val="6D6B6B"/>
                </a:solidFill>
                <a:latin typeface="Arial"/>
                <a:cs typeface="Arial"/>
              </a:rPr>
              <a:t>nu</a:t>
            </a:r>
            <a:r>
              <a:rPr sz="1350" spc="35" dirty="0">
                <a:solidFill>
                  <a:srgbClr val="4F4F4F"/>
                </a:solidFill>
                <a:latin typeface="Arial"/>
                <a:cs typeface="Arial"/>
              </a:rPr>
              <a:t>x </a:t>
            </a:r>
            <a:r>
              <a:rPr sz="1350" spc="5" dirty="0">
                <a:solidFill>
                  <a:srgbClr val="3A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6D6B6B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F4F"/>
                </a:solidFill>
                <a:latin typeface="Arial"/>
                <a:cs typeface="Arial"/>
              </a:rPr>
              <a:t>Be</a:t>
            </a:r>
            <a:r>
              <a:rPr sz="1350" spc="40" dirty="0">
                <a:solidFill>
                  <a:srgbClr val="6D6B6B"/>
                </a:solidFill>
                <a:latin typeface="Arial"/>
                <a:cs typeface="Arial"/>
              </a:rPr>
              <a:t>g</a:t>
            </a:r>
            <a:r>
              <a:rPr sz="1350" spc="40" dirty="0">
                <a:solidFill>
                  <a:srgbClr val="3A3431"/>
                </a:solidFill>
                <a:latin typeface="Arial"/>
                <a:cs typeface="Arial"/>
              </a:rPr>
              <a:t>i</a:t>
            </a:r>
            <a:r>
              <a:rPr sz="1350" spc="40" dirty="0">
                <a:solidFill>
                  <a:srgbClr val="6D6B6B"/>
                </a:solidFill>
                <a:latin typeface="Arial"/>
                <a:cs typeface="Arial"/>
              </a:rPr>
              <a:t>nn</a:t>
            </a:r>
            <a:r>
              <a:rPr sz="1350" spc="40" dirty="0">
                <a:solidFill>
                  <a:srgbClr val="4F4F4F"/>
                </a:solidFill>
                <a:latin typeface="Arial"/>
                <a:cs typeface="Arial"/>
              </a:rPr>
              <a:t>er</a:t>
            </a:r>
            <a:r>
              <a:rPr sz="1350" spc="40" dirty="0">
                <a:solidFill>
                  <a:srgbClr val="6D6B6B"/>
                </a:solidFill>
                <a:latin typeface="Arial"/>
                <a:cs typeface="Arial"/>
              </a:rPr>
              <a:t>s </a:t>
            </a:r>
            <a:r>
              <a:rPr sz="1350" spc="55" dirty="0">
                <a:solidFill>
                  <a:srgbClr val="6D6B6B"/>
                </a:solidFill>
                <a:latin typeface="Arial"/>
                <a:cs typeface="Arial"/>
              </a:rPr>
              <a:t>bo</a:t>
            </a:r>
            <a:r>
              <a:rPr sz="1350" spc="55" dirty="0">
                <a:solidFill>
                  <a:srgbClr val="4F4F4F"/>
                </a:solidFill>
                <a:latin typeface="Arial"/>
                <a:cs typeface="Arial"/>
              </a:rPr>
              <a:t>o</a:t>
            </a:r>
            <a:r>
              <a:rPr sz="1350" spc="55" dirty="0">
                <a:solidFill>
                  <a:srgbClr val="6D6B6B"/>
                </a:solidFill>
                <a:latin typeface="Arial"/>
                <a:cs typeface="Arial"/>
              </a:rPr>
              <a:t>k </a:t>
            </a:r>
            <a:r>
              <a:rPr sz="1500" spc="-15" dirty="0">
                <a:solidFill>
                  <a:srgbClr val="4F4F4F"/>
                </a:solidFill>
                <a:latin typeface="Times New Roman"/>
                <a:cs typeface="Times New Roman"/>
              </a:rPr>
              <a:t>by 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l</a:t>
            </a:r>
            <a:r>
              <a:rPr sz="1350" dirty="0">
                <a:solidFill>
                  <a:srgbClr val="6D6B6B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x</a:t>
            </a:r>
            <a:r>
              <a:rPr sz="1350" spc="-2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50" spc="45" dirty="0">
                <a:solidFill>
                  <a:srgbClr val="6D6B6B"/>
                </a:solidFill>
                <a:latin typeface="Arial"/>
                <a:cs typeface="Arial"/>
              </a:rPr>
              <a:t>A</a:t>
            </a:r>
            <a:r>
              <a:rPr sz="1350" spc="45" dirty="0">
                <a:solidFill>
                  <a:srgbClr val="3A3431"/>
                </a:solidFill>
                <a:latin typeface="Arial"/>
                <a:cs typeface="Arial"/>
              </a:rPr>
              <a:t>l</a:t>
            </a:r>
            <a:r>
              <a:rPr sz="1350" spc="45" dirty="0">
                <a:solidFill>
                  <a:srgbClr val="6D6B6B"/>
                </a:solidFill>
                <a:latin typeface="Arial"/>
                <a:cs typeface="Arial"/>
              </a:rPr>
              <a:t>v</a:t>
            </a:r>
            <a:r>
              <a:rPr sz="1350" spc="45" dirty="0">
                <a:solidFill>
                  <a:srgbClr val="4F4F4F"/>
                </a:solidFill>
                <a:latin typeface="Arial"/>
                <a:cs typeface="Arial"/>
              </a:rPr>
              <a:t>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B3834"/>
                </a:solidFill>
              </a:rPr>
              <a:t>Li</a:t>
            </a:r>
            <a:r>
              <a:rPr spc="90" dirty="0">
                <a:solidFill>
                  <a:srgbClr val="3B3834"/>
                </a:solidFill>
              </a:rPr>
              <a:t>n</a:t>
            </a:r>
            <a:r>
              <a:rPr spc="-200" dirty="0">
                <a:solidFill>
                  <a:srgbClr val="3B3834"/>
                </a:solidFill>
              </a:rPr>
              <a:t>ux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327868" y="7095703"/>
            <a:ext cx="455676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SOU</a:t>
            </a:r>
            <a:r>
              <a:rPr sz="1350" dirty="0">
                <a:solidFill>
                  <a:srgbClr val="6D6B6B"/>
                </a:solidFill>
                <a:latin typeface="Arial"/>
                <a:cs typeface="Arial"/>
              </a:rPr>
              <a:t>R</a:t>
            </a: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CE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: </a:t>
            </a:r>
            <a:r>
              <a:rPr sz="1350" spc="5" dirty="0">
                <a:solidFill>
                  <a:srgbClr val="4F4F4F"/>
                </a:solidFill>
                <a:latin typeface="Arial"/>
                <a:cs typeface="Arial"/>
              </a:rPr>
              <a:t>Ea</a:t>
            </a:r>
            <a:r>
              <a:rPr sz="1350" spc="5" dirty="0">
                <a:solidFill>
                  <a:srgbClr val="6D6B6B"/>
                </a:solidFill>
                <a:latin typeface="Arial"/>
                <a:cs typeface="Arial"/>
              </a:rPr>
              <a:t>sy </a:t>
            </a:r>
            <a:r>
              <a:rPr sz="1350" spc="35" dirty="0">
                <a:solidFill>
                  <a:srgbClr val="3A3431"/>
                </a:solidFill>
                <a:latin typeface="Arial"/>
                <a:cs typeface="Arial"/>
              </a:rPr>
              <a:t>Li</a:t>
            </a:r>
            <a:r>
              <a:rPr sz="1350" spc="35" dirty="0">
                <a:solidFill>
                  <a:srgbClr val="6D6B6B"/>
                </a:solidFill>
                <a:latin typeface="Arial"/>
                <a:cs typeface="Arial"/>
              </a:rPr>
              <a:t>nu</a:t>
            </a:r>
            <a:r>
              <a:rPr sz="1350" spc="35" dirty="0">
                <a:solidFill>
                  <a:srgbClr val="4F4F4F"/>
                </a:solidFill>
                <a:latin typeface="Arial"/>
                <a:cs typeface="Arial"/>
              </a:rPr>
              <a:t>x </a:t>
            </a:r>
            <a:r>
              <a:rPr sz="1350" spc="5" dirty="0">
                <a:solidFill>
                  <a:srgbClr val="3A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6D6B6B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F4F"/>
                </a:solidFill>
                <a:latin typeface="Arial"/>
                <a:cs typeface="Arial"/>
              </a:rPr>
              <a:t>Be</a:t>
            </a:r>
            <a:r>
              <a:rPr sz="1350" spc="40" dirty="0">
                <a:solidFill>
                  <a:srgbClr val="6D6B6B"/>
                </a:solidFill>
                <a:latin typeface="Arial"/>
                <a:cs typeface="Arial"/>
              </a:rPr>
              <a:t>g</a:t>
            </a:r>
            <a:r>
              <a:rPr sz="1350" spc="40" dirty="0">
                <a:solidFill>
                  <a:srgbClr val="3A3431"/>
                </a:solidFill>
                <a:latin typeface="Arial"/>
                <a:cs typeface="Arial"/>
              </a:rPr>
              <a:t>i</a:t>
            </a:r>
            <a:r>
              <a:rPr sz="1350" spc="40" dirty="0">
                <a:solidFill>
                  <a:srgbClr val="6D6B6B"/>
                </a:solidFill>
                <a:latin typeface="Arial"/>
                <a:cs typeface="Arial"/>
              </a:rPr>
              <a:t>nn</a:t>
            </a:r>
            <a:r>
              <a:rPr sz="1350" spc="40" dirty="0">
                <a:solidFill>
                  <a:srgbClr val="4F4F4F"/>
                </a:solidFill>
                <a:latin typeface="Arial"/>
                <a:cs typeface="Arial"/>
              </a:rPr>
              <a:t>er</a:t>
            </a:r>
            <a:r>
              <a:rPr sz="1350" spc="40" dirty="0">
                <a:solidFill>
                  <a:srgbClr val="6D6B6B"/>
                </a:solidFill>
                <a:latin typeface="Arial"/>
                <a:cs typeface="Arial"/>
              </a:rPr>
              <a:t>s </a:t>
            </a:r>
            <a:r>
              <a:rPr sz="1350" spc="55" dirty="0">
                <a:solidFill>
                  <a:srgbClr val="6D6B6B"/>
                </a:solidFill>
                <a:latin typeface="Arial"/>
                <a:cs typeface="Arial"/>
              </a:rPr>
              <a:t>bo</a:t>
            </a:r>
            <a:r>
              <a:rPr sz="1350" spc="55" dirty="0">
                <a:solidFill>
                  <a:srgbClr val="4F4F4F"/>
                </a:solidFill>
                <a:latin typeface="Arial"/>
                <a:cs typeface="Arial"/>
              </a:rPr>
              <a:t>o</a:t>
            </a:r>
            <a:r>
              <a:rPr sz="1350" spc="55" dirty="0">
                <a:solidFill>
                  <a:srgbClr val="6D6B6B"/>
                </a:solidFill>
                <a:latin typeface="Arial"/>
                <a:cs typeface="Arial"/>
              </a:rPr>
              <a:t>k </a:t>
            </a:r>
            <a:r>
              <a:rPr sz="1500" spc="-15" dirty="0">
                <a:solidFill>
                  <a:srgbClr val="4F4F4F"/>
                </a:solidFill>
                <a:latin typeface="Times New Roman"/>
                <a:cs typeface="Times New Roman"/>
              </a:rPr>
              <a:t>by 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3A3431"/>
                </a:solidFill>
                <a:latin typeface="Arial"/>
                <a:cs typeface="Arial"/>
              </a:rPr>
              <a:t>l</a:t>
            </a:r>
            <a:r>
              <a:rPr sz="1350" dirty="0">
                <a:solidFill>
                  <a:srgbClr val="6D6B6B"/>
                </a:solidFill>
                <a:latin typeface="Arial"/>
                <a:cs typeface="Arial"/>
              </a:rPr>
              <a:t>i</a:t>
            </a:r>
            <a:r>
              <a:rPr sz="1350" dirty="0">
                <a:solidFill>
                  <a:srgbClr val="4F4F4F"/>
                </a:solidFill>
                <a:latin typeface="Arial"/>
                <a:cs typeface="Arial"/>
              </a:rPr>
              <a:t>x</a:t>
            </a:r>
            <a:r>
              <a:rPr sz="1350" spc="-2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350" spc="45" dirty="0">
                <a:solidFill>
                  <a:srgbClr val="6D6B6B"/>
                </a:solidFill>
                <a:latin typeface="Arial"/>
                <a:cs typeface="Arial"/>
              </a:rPr>
              <a:t>A</a:t>
            </a:r>
            <a:r>
              <a:rPr sz="1350" spc="45" dirty="0">
                <a:solidFill>
                  <a:srgbClr val="3A3431"/>
                </a:solidFill>
                <a:latin typeface="Arial"/>
                <a:cs typeface="Arial"/>
              </a:rPr>
              <a:t>l</a:t>
            </a:r>
            <a:r>
              <a:rPr sz="1350" spc="45" dirty="0">
                <a:solidFill>
                  <a:srgbClr val="6D6B6B"/>
                </a:solidFill>
                <a:latin typeface="Arial"/>
                <a:cs typeface="Arial"/>
              </a:rPr>
              <a:t>v</a:t>
            </a:r>
            <a:r>
              <a:rPr sz="1350" spc="45" dirty="0">
                <a:solidFill>
                  <a:srgbClr val="4F4F4F"/>
                </a:solidFill>
                <a:latin typeface="Arial"/>
                <a:cs typeface="Arial"/>
              </a:rPr>
              <a:t>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64788" y="1007945"/>
            <a:ext cx="9737090" cy="433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4745" algn="l"/>
              </a:tabLst>
            </a:pPr>
            <a:r>
              <a:rPr sz="3600" b="1" spc="60" dirty="0">
                <a:latin typeface="Arial"/>
                <a:cs typeface="Arial"/>
              </a:rPr>
              <a:t>INSTALLING</a:t>
            </a:r>
            <a:r>
              <a:rPr sz="3600" b="1" spc="455" dirty="0">
                <a:latin typeface="Arial"/>
                <a:cs typeface="Arial"/>
              </a:rPr>
              <a:t> </a:t>
            </a:r>
            <a:r>
              <a:rPr sz="3600" b="1" spc="130" dirty="0">
                <a:latin typeface="Arial"/>
                <a:cs typeface="Arial"/>
              </a:rPr>
              <a:t>ADDITIONAL	</a:t>
            </a:r>
            <a:r>
              <a:rPr sz="3600" b="1" spc="45" dirty="0">
                <a:latin typeface="Arial"/>
                <a:cs typeface="Arial"/>
              </a:rPr>
              <a:t>SOFTWARE</a:t>
            </a:r>
            <a:endParaRPr sz="3600" dirty="0">
              <a:latin typeface="Arial"/>
              <a:cs typeface="Arial"/>
            </a:endParaRPr>
          </a:p>
          <a:p>
            <a:pPr marL="661670" indent="-458470">
              <a:lnSpc>
                <a:spcPct val="100000"/>
              </a:lnSpc>
              <a:spcBef>
                <a:spcPts val="3295"/>
              </a:spcBef>
              <a:buClr>
                <a:srgbClr val="4F4D4B"/>
              </a:buClr>
              <a:buChar char="•"/>
              <a:tabLst>
                <a:tab pos="661670" algn="l"/>
                <a:tab pos="662305" algn="l"/>
              </a:tabLst>
            </a:pPr>
            <a:r>
              <a:rPr sz="1750" spc="5" dirty="0">
                <a:latin typeface="Arial"/>
                <a:cs typeface="Arial"/>
              </a:rPr>
              <a:t>You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also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can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install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new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software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120" dirty="0">
                <a:latin typeface="Arial"/>
                <a:cs typeface="Arial"/>
              </a:rPr>
              <a:t>from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Shell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4D4B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664210" indent="-461009">
              <a:lnSpc>
                <a:spcPct val="100000"/>
              </a:lnSpc>
              <a:buClr>
                <a:srgbClr val="4F4D4B"/>
              </a:buClr>
              <a:buChar char="•"/>
              <a:tabLst>
                <a:tab pos="664210" algn="l"/>
                <a:tab pos="664845" algn="l"/>
              </a:tabLst>
            </a:pPr>
            <a:r>
              <a:rPr sz="1750" spc="60" dirty="0">
                <a:latin typeface="Arial"/>
                <a:cs typeface="Arial"/>
              </a:rPr>
              <a:t>Debian-based </a:t>
            </a:r>
            <a:r>
              <a:rPr sz="1750" spc="50" dirty="0">
                <a:latin typeface="Arial"/>
                <a:cs typeface="Arial"/>
              </a:rPr>
              <a:t>distros </a:t>
            </a:r>
            <a:r>
              <a:rPr sz="1750" spc="25" dirty="0">
                <a:latin typeface="Arial"/>
                <a:cs typeface="Arial"/>
              </a:rPr>
              <a:t>use </a:t>
            </a:r>
            <a:r>
              <a:rPr sz="1750" spc="75" dirty="0">
                <a:latin typeface="Arial"/>
                <a:cs typeface="Arial"/>
              </a:rPr>
              <a:t>APT </a:t>
            </a:r>
            <a:r>
              <a:rPr sz="1750" spc="50" dirty="0">
                <a:latin typeface="Arial"/>
                <a:cs typeface="Arial"/>
              </a:rPr>
              <a:t>or</a:t>
            </a:r>
            <a:r>
              <a:rPr sz="1750" spc="-3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 Advanced </a:t>
            </a:r>
            <a:r>
              <a:rPr sz="1750" spc="45" dirty="0">
                <a:latin typeface="Arial"/>
                <a:cs typeface="Arial"/>
              </a:rPr>
              <a:t>Packaging </a:t>
            </a:r>
            <a:r>
              <a:rPr sz="1750" spc="30" dirty="0">
                <a:latin typeface="Arial"/>
                <a:cs typeface="Arial"/>
              </a:rPr>
              <a:t>Tool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F4D4B"/>
              </a:buClr>
              <a:buFont typeface="Arial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41910" algn="ctr">
              <a:lnSpc>
                <a:spcPct val="100000"/>
              </a:lnSpc>
            </a:pPr>
            <a:r>
              <a:rPr sz="1750" b="1" spc="7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apt-get </a:t>
            </a:r>
            <a:r>
              <a:rPr sz="1750" b="1" spc="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install </a:t>
            </a:r>
            <a:r>
              <a:rPr sz="1750" b="1" spc="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&lt;package</a:t>
            </a:r>
            <a:r>
              <a:rPr sz="1750" b="1" spc="-1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b="1" spc="4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name&gt;</a:t>
            </a:r>
            <a:endParaRPr sz="17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8575" algn="ctr">
              <a:lnSpc>
                <a:spcPct val="100000"/>
              </a:lnSpc>
              <a:spcBef>
                <a:spcPts val="5"/>
              </a:spcBef>
            </a:pPr>
            <a:r>
              <a:rPr sz="1750" spc="25" dirty="0">
                <a:latin typeface="Arial"/>
                <a:cs typeface="Arial"/>
              </a:rPr>
              <a:t>For </a:t>
            </a:r>
            <a:r>
              <a:rPr sz="1750" spc="35" dirty="0">
                <a:latin typeface="Arial"/>
                <a:cs typeface="Arial"/>
              </a:rPr>
              <a:t>Example: </a:t>
            </a:r>
            <a:r>
              <a:rPr sz="1950" b="1" spc="-1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apt-get </a:t>
            </a:r>
            <a:r>
              <a:rPr sz="1950" b="1" spc="-8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install</a:t>
            </a:r>
            <a:r>
              <a:rPr sz="1950" b="1" spc="-37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1" spc="-6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gparted</a:t>
            </a:r>
            <a:endParaRPr sz="19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  <a:p>
            <a:pPr marL="657225" indent="-454025">
              <a:lnSpc>
                <a:spcPct val="100000"/>
              </a:lnSpc>
              <a:spcBef>
                <a:spcPts val="1905"/>
              </a:spcBef>
              <a:buChar char="•"/>
              <a:tabLst>
                <a:tab pos="657225" algn="l"/>
                <a:tab pos="657860" algn="l"/>
              </a:tabLst>
            </a:pPr>
            <a:r>
              <a:rPr sz="1750" spc="90" dirty="0">
                <a:latin typeface="Arial"/>
                <a:cs typeface="Arial"/>
              </a:rPr>
              <a:t>This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command</a:t>
            </a:r>
            <a:r>
              <a:rPr sz="1750" spc="7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above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will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download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the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specific</a:t>
            </a:r>
            <a:r>
              <a:rPr sz="1750" spc="7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package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name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110" dirty="0">
                <a:latin typeface="Arial"/>
                <a:cs typeface="Arial"/>
              </a:rPr>
              <a:t>want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to</a:t>
            </a:r>
            <a:r>
              <a:rPr sz="1750" spc="12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install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F4D4B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717550" indent="-514350">
              <a:lnSpc>
                <a:spcPct val="100000"/>
              </a:lnSpc>
              <a:buClr>
                <a:srgbClr val="4F4D4B"/>
              </a:buClr>
              <a:buChar char="•"/>
              <a:tabLst>
                <a:tab pos="717550" algn="l"/>
                <a:tab pos="718185" algn="l"/>
              </a:tabLst>
            </a:pPr>
            <a:r>
              <a:rPr sz="1750" spc="55" dirty="0">
                <a:latin typeface="Arial"/>
                <a:cs typeface="Arial"/>
              </a:rPr>
              <a:t>In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case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do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not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120" dirty="0">
                <a:latin typeface="Arial"/>
                <a:cs typeface="Arial"/>
              </a:rPr>
              <a:t>know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the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package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name,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you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can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search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for</a:t>
            </a:r>
            <a:r>
              <a:rPr sz="1750" spc="19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keyword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</a:pPr>
            <a:r>
              <a:rPr sz="1750" b="1" spc="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apt-cache </a:t>
            </a:r>
            <a:r>
              <a:rPr sz="1750" b="1" spc="-1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search </a:t>
            </a:r>
            <a:r>
              <a:rPr sz="1750" b="1" spc="1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&lt;package</a:t>
            </a:r>
            <a:r>
              <a:rPr sz="1750" b="1" spc="7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b="1" spc="4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name&gt;</a:t>
            </a:r>
            <a:endParaRPr sz="17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56642" y="5486110"/>
            <a:ext cx="13893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25" dirty="0">
                <a:latin typeface="Arial"/>
                <a:cs typeface="Arial"/>
              </a:rPr>
              <a:t>For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Example: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8683" y="5980835"/>
            <a:ext cx="30226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apt-cache </a:t>
            </a:r>
            <a:r>
              <a:rPr sz="1750" spc="3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search</a:t>
            </a:r>
            <a:r>
              <a:rPr sz="1750" spc="4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3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screenshot</a:t>
            </a:r>
            <a:endParaRPr sz="17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48578" y="6412038"/>
            <a:ext cx="460819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apt-cache</a:t>
            </a:r>
            <a:r>
              <a:rPr sz="1750" spc="6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2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search</a:t>
            </a:r>
            <a:r>
              <a:rPr sz="1750" spc="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4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screenshot</a:t>
            </a:r>
            <a:r>
              <a:rPr sz="1750" spc="-6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400" spc="3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I</a:t>
            </a:r>
            <a:r>
              <a:rPr sz="2400" spc="-31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6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grep</a:t>
            </a:r>
            <a:r>
              <a:rPr sz="1750" spc="-8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750" spc="3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GNOME</a:t>
            </a:r>
            <a:endParaRPr sz="17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19E5F-6C1D-4922-8F31-B639F609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5429515"/>
            <a:ext cx="4495800" cy="10879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chemeClr val="tx1"/>
                </a:solidFill>
              </a:rPr>
              <a:t>Li</a:t>
            </a:r>
            <a:r>
              <a:rPr spc="90" dirty="0">
                <a:solidFill>
                  <a:schemeClr val="tx1"/>
                </a:solidFill>
              </a:rPr>
              <a:t>n</a:t>
            </a:r>
            <a:r>
              <a:rPr spc="-200" dirty="0">
                <a:solidFill>
                  <a:schemeClr val="tx1"/>
                </a:solidFill>
              </a:rPr>
              <a:t>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5676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latin typeface="Arial"/>
                <a:cs typeface="Arial"/>
              </a:rPr>
              <a:t>SOURCE: </a:t>
            </a:r>
            <a:r>
              <a:rPr sz="1350" spc="10" dirty="0">
                <a:latin typeface="Arial"/>
                <a:cs typeface="Arial"/>
              </a:rPr>
              <a:t>Easy </a:t>
            </a:r>
            <a:r>
              <a:rPr sz="1350" spc="5" dirty="0">
                <a:latin typeface="Arial"/>
                <a:cs typeface="Arial"/>
              </a:rPr>
              <a:t>Linux </a:t>
            </a:r>
            <a:r>
              <a:rPr sz="1350" dirty="0">
                <a:latin typeface="Arial"/>
                <a:cs typeface="Arial"/>
              </a:rPr>
              <a:t>For </a:t>
            </a:r>
            <a:r>
              <a:rPr sz="1350" spc="20" dirty="0">
                <a:latin typeface="Arial"/>
                <a:cs typeface="Arial"/>
              </a:rPr>
              <a:t>Beginners </a:t>
            </a:r>
            <a:r>
              <a:rPr sz="1350" spc="65" dirty="0">
                <a:latin typeface="Arial"/>
                <a:cs typeface="Arial"/>
              </a:rPr>
              <a:t>book </a:t>
            </a:r>
            <a:r>
              <a:rPr sz="1350" spc="60" dirty="0">
                <a:latin typeface="Arial"/>
                <a:cs typeface="Arial"/>
              </a:rPr>
              <a:t>by </a:t>
            </a:r>
            <a:r>
              <a:rPr sz="1350" spc="5" dirty="0">
                <a:latin typeface="Arial"/>
                <a:cs typeface="Arial"/>
              </a:rPr>
              <a:t>Felix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50" dirty="0"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5487" y="1014295"/>
            <a:ext cx="82854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43120" algn="l"/>
              </a:tabLst>
            </a:pPr>
            <a:r>
              <a:rPr sz="3550" b="1" spc="210" dirty="0">
                <a:latin typeface="Arial"/>
                <a:cs typeface="Arial"/>
              </a:rPr>
              <a:t>WHAT </a:t>
            </a:r>
            <a:r>
              <a:rPr sz="3550" b="1" spc="110" dirty="0">
                <a:latin typeface="Arial"/>
                <a:cs typeface="Arial"/>
              </a:rPr>
              <a:t>OPERATING	</a:t>
            </a:r>
            <a:r>
              <a:rPr sz="3550" b="1" spc="70" dirty="0">
                <a:latin typeface="Arial"/>
                <a:cs typeface="Arial"/>
              </a:rPr>
              <a:t>SYSTEM</a:t>
            </a:r>
            <a:r>
              <a:rPr sz="3550" b="1" spc="260" dirty="0">
                <a:latin typeface="Arial"/>
                <a:cs typeface="Arial"/>
              </a:rPr>
              <a:t> </a:t>
            </a:r>
            <a:r>
              <a:rPr sz="3550" b="1" spc="-5" dirty="0">
                <a:latin typeface="Arial"/>
                <a:cs typeface="Arial"/>
              </a:rPr>
              <a:t>DOES?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784" y="2486056"/>
            <a:ext cx="9212580" cy="173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615" indent="-462915">
              <a:lnSpc>
                <a:spcPct val="100000"/>
              </a:lnSpc>
              <a:buFont typeface="Arial"/>
              <a:buChar char="•"/>
              <a:tabLst>
                <a:tab pos="475615" algn="l"/>
                <a:tab pos="476250" algn="l"/>
              </a:tabLst>
            </a:pPr>
            <a:r>
              <a:rPr sz="1700" b="1" spc="50" dirty="0">
                <a:latin typeface="Arial"/>
                <a:cs typeface="Arial"/>
              </a:rPr>
              <a:t>Initiate </a:t>
            </a:r>
            <a:r>
              <a:rPr sz="1700" b="1" spc="30" dirty="0">
                <a:latin typeface="Arial"/>
                <a:cs typeface="Arial"/>
              </a:rPr>
              <a:t>user</a:t>
            </a:r>
            <a:r>
              <a:rPr sz="1700" b="1" spc="-175" dirty="0">
                <a:latin typeface="Arial"/>
                <a:cs typeface="Arial"/>
              </a:rPr>
              <a:t> </a:t>
            </a:r>
            <a:r>
              <a:rPr sz="1700" b="1" spc="75" dirty="0">
                <a:latin typeface="Arial"/>
                <a:cs typeface="Arial"/>
              </a:rPr>
              <a:t>interfaces</a:t>
            </a:r>
            <a:endParaRPr sz="1700" dirty="0">
              <a:latin typeface="Arial"/>
              <a:cs typeface="Arial"/>
            </a:endParaRPr>
          </a:p>
          <a:p>
            <a:pPr marL="1124585" marR="5080" lvl="1" indent="-440690">
              <a:lnSpc>
                <a:spcPct val="112799"/>
              </a:lnSpc>
              <a:spcBef>
                <a:spcPts val="1465"/>
              </a:spcBef>
              <a:buClr>
                <a:srgbClr val="9C9C9A"/>
              </a:buClr>
              <a:buChar char="o"/>
              <a:tabLst>
                <a:tab pos="1128395" algn="l"/>
                <a:tab pos="1129030" algn="l"/>
              </a:tabLst>
            </a:pPr>
            <a:r>
              <a:rPr sz="1550" spc="55" dirty="0">
                <a:latin typeface="Arial"/>
                <a:cs typeface="Arial"/>
              </a:rPr>
              <a:t>An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OS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offers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users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ways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to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access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the</a:t>
            </a:r>
            <a:r>
              <a:rPr sz="1550" spc="29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either</a:t>
            </a:r>
            <a:r>
              <a:rPr sz="1550" spc="-185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via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a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command</a:t>
            </a:r>
            <a:r>
              <a:rPr sz="1550" spc="-1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line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or</a:t>
            </a:r>
            <a:r>
              <a:rPr sz="1550" spc="-4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a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graphical</a:t>
            </a:r>
            <a:r>
              <a:rPr sz="1550" spc="-21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user  </a:t>
            </a:r>
            <a:r>
              <a:rPr sz="1550" spc="15" dirty="0">
                <a:latin typeface="Arial"/>
                <a:cs typeface="Arial"/>
              </a:rPr>
              <a:t>interface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(GUI)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Establish</a:t>
            </a:r>
            <a:r>
              <a:rPr sz="1550" spc="-26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file</a:t>
            </a:r>
            <a:r>
              <a:rPr sz="1550" spc="-13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systems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C9C9A"/>
              </a:buClr>
              <a:buFont typeface="Arial"/>
              <a:buChar char="o"/>
            </a:pPr>
            <a:endParaRPr sz="1400" dirty="0">
              <a:latin typeface="Times New Roman"/>
              <a:cs typeface="Times New Roman"/>
            </a:endParaRPr>
          </a:p>
          <a:p>
            <a:pPr marL="1120775" marR="171450" lvl="1" indent="-436880">
              <a:lnSpc>
                <a:spcPct val="112799"/>
              </a:lnSpc>
              <a:buClr>
                <a:srgbClr val="9C9C9A"/>
              </a:buClr>
              <a:buChar char="o"/>
              <a:tabLst>
                <a:tab pos="1113790" algn="l"/>
                <a:tab pos="1114425" algn="l"/>
              </a:tabLst>
            </a:pPr>
            <a:r>
              <a:rPr sz="1550" spc="75" dirty="0">
                <a:latin typeface="Arial"/>
                <a:cs typeface="Arial"/>
              </a:rPr>
              <a:t>The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OS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handles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the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managementof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files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(access,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directories,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structure),including</a:t>
            </a:r>
            <a:r>
              <a:rPr sz="1550" spc="-27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  </a:t>
            </a:r>
            <a:r>
              <a:rPr sz="1550" spc="-25" dirty="0">
                <a:latin typeface="Arial"/>
                <a:cs typeface="Arial"/>
              </a:rPr>
              <a:t>access to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35" dirty="0">
                <a:latin typeface="Arial"/>
                <a:cs typeface="Arial"/>
              </a:rPr>
              <a:t>file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system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5784" y="4959680"/>
            <a:ext cx="8992235" cy="99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980" indent="-462280">
              <a:lnSpc>
                <a:spcPct val="100000"/>
              </a:lnSpc>
              <a:buFont typeface="Arial"/>
              <a:buChar char="•"/>
              <a:tabLst>
                <a:tab pos="474980" algn="l"/>
                <a:tab pos="475615" algn="l"/>
              </a:tabLst>
            </a:pPr>
            <a:r>
              <a:rPr sz="1700" b="1" spc="70" dirty="0">
                <a:latin typeface="Arial"/>
                <a:cs typeface="Arial"/>
              </a:rPr>
              <a:t>Manage </a:t>
            </a:r>
            <a:r>
              <a:rPr sz="1700" b="1" spc="-20" dirty="0">
                <a:latin typeface="Arial"/>
                <a:cs typeface="Arial"/>
              </a:rPr>
              <a:t>access </a:t>
            </a:r>
            <a:r>
              <a:rPr sz="1700" b="1" spc="75" dirty="0">
                <a:latin typeface="Arial"/>
                <a:cs typeface="Arial"/>
              </a:rPr>
              <a:t>and </a:t>
            </a:r>
            <a:r>
              <a:rPr sz="1700" b="1" spc="25" dirty="0">
                <a:latin typeface="Arial"/>
                <a:cs typeface="Arial"/>
              </a:rPr>
              <a:t>user</a:t>
            </a:r>
            <a:r>
              <a:rPr sz="1700" b="1" spc="-310" dirty="0">
                <a:latin typeface="Arial"/>
                <a:cs typeface="Arial"/>
              </a:rPr>
              <a:t> </a:t>
            </a:r>
            <a:r>
              <a:rPr sz="1700" b="1" spc="65" dirty="0">
                <a:latin typeface="Arial"/>
                <a:cs typeface="Arial"/>
              </a:rPr>
              <a:t>authentication</a:t>
            </a:r>
            <a:endParaRPr sz="1700" dirty="0">
              <a:latin typeface="Arial"/>
              <a:cs typeface="Arial"/>
            </a:endParaRPr>
          </a:p>
          <a:p>
            <a:pPr marL="1124585" marR="5080" indent="-441325">
              <a:lnSpc>
                <a:spcPct val="112799"/>
              </a:lnSpc>
              <a:spcBef>
                <a:spcPts val="1465"/>
              </a:spcBef>
              <a:tabLst>
                <a:tab pos="1128395" algn="l"/>
              </a:tabLst>
            </a:pPr>
            <a:r>
              <a:rPr sz="1550" spc="60" dirty="0">
                <a:latin typeface="Arial"/>
                <a:cs typeface="Arial"/>
              </a:rPr>
              <a:t>o		</a:t>
            </a:r>
            <a:r>
              <a:rPr sz="1550" spc="55" dirty="0">
                <a:latin typeface="Arial"/>
                <a:cs typeface="Arial"/>
              </a:rPr>
              <a:t>An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OS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allows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for</a:t>
            </a:r>
            <a:r>
              <a:rPr sz="1550" spc="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creating</a:t>
            </a:r>
            <a:r>
              <a:rPr sz="1550" spc="1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user</a:t>
            </a:r>
            <a:r>
              <a:rPr sz="1550" spc="-2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accounts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95" dirty="0">
                <a:latin typeface="Arial"/>
                <a:cs typeface="Arial"/>
              </a:rPr>
              <a:t>with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differentpermissionsfor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accessto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files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and </a:t>
            </a:r>
            <a:r>
              <a:rPr sz="1550" spc="-5" dirty="0">
                <a:latin typeface="Arial"/>
                <a:cs typeface="Arial"/>
              </a:rPr>
              <a:t> processes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519C-649B-44BB-B9BF-DCE0E7BC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DCA9D-D4A4-4B2B-9A70-ABF3133E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2365375"/>
            <a:ext cx="12604750" cy="30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818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B3834"/>
                </a:solidFill>
              </a:rPr>
              <a:t>Li</a:t>
            </a:r>
            <a:r>
              <a:rPr spc="90" dirty="0">
                <a:solidFill>
                  <a:srgbClr val="3B3834"/>
                </a:solidFill>
              </a:rPr>
              <a:t>n</a:t>
            </a:r>
            <a:r>
              <a:rPr spc="-200" dirty="0">
                <a:solidFill>
                  <a:srgbClr val="3B3834"/>
                </a:solidFill>
              </a:rPr>
              <a:t>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868" y="7110251"/>
            <a:ext cx="45612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B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B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838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838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462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B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B"/>
                </a:solidFill>
                <a:latin typeface="Arial"/>
                <a:cs typeface="Arial"/>
              </a:rPr>
              <a:t>by</a:t>
            </a:r>
            <a:r>
              <a:rPr sz="1350" spc="-200" dirty="0">
                <a:solidFill>
                  <a:srgbClr val="4F4B4B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838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462"/>
                </a:solidFill>
                <a:latin typeface="Arial"/>
                <a:cs typeface="Arial"/>
              </a:rPr>
              <a:t>ix </a:t>
            </a:r>
            <a:r>
              <a:rPr sz="1350" spc="55" dirty="0">
                <a:solidFill>
                  <a:srgbClr val="4F4B4B"/>
                </a:solidFill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580" y="1014295"/>
            <a:ext cx="41503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b="1" spc="20" dirty="0">
                <a:latin typeface="Arial"/>
                <a:cs typeface="Arial"/>
              </a:rPr>
              <a:t>SHELL</a:t>
            </a:r>
            <a:r>
              <a:rPr sz="3550" b="1" spc="145" dirty="0">
                <a:latin typeface="Arial"/>
                <a:cs typeface="Arial"/>
              </a:rPr>
              <a:t> </a:t>
            </a:r>
            <a:r>
              <a:rPr sz="3550" b="1" spc="45" dirty="0">
                <a:latin typeface="Arial"/>
                <a:cs typeface="Arial"/>
              </a:rPr>
              <a:t>FEATURES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1918661"/>
            <a:ext cx="9480550" cy="4851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 marR="234950" indent="-463550">
              <a:lnSpc>
                <a:spcPct val="121300"/>
              </a:lnSpc>
              <a:buClr>
                <a:srgbClr val="525050"/>
              </a:buClr>
              <a:buChar char="•"/>
              <a:tabLst>
                <a:tab pos="473709" algn="l"/>
                <a:tab pos="474345" algn="l"/>
              </a:tabLst>
            </a:pPr>
            <a:r>
              <a:rPr sz="1750" spc="40" dirty="0">
                <a:latin typeface="Arial"/>
                <a:cs typeface="Arial"/>
              </a:rPr>
              <a:t>Previously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we've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been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learned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few</a:t>
            </a:r>
            <a:r>
              <a:rPr sz="1750" spc="26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command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65" dirty="0">
                <a:latin typeface="Arial"/>
                <a:cs typeface="Arial"/>
              </a:rPr>
              <a:t>we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also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tried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on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spc="15" dirty="0">
                <a:latin typeface="Arial"/>
                <a:cs typeface="Arial"/>
              </a:rPr>
              <a:t>Shell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/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Command  line</a:t>
            </a:r>
            <a:endParaRPr sz="1750" dirty="0">
              <a:latin typeface="Arial"/>
              <a:cs typeface="Arial"/>
            </a:endParaRPr>
          </a:p>
          <a:p>
            <a:pPr marL="473709" marR="5080" indent="-461009">
              <a:lnSpc>
                <a:spcPct val="117700"/>
              </a:lnSpc>
              <a:spcBef>
                <a:spcPts val="1495"/>
              </a:spcBef>
              <a:buClr>
                <a:srgbClr val="525050"/>
              </a:buClr>
              <a:buChar char="•"/>
              <a:tabLst>
                <a:tab pos="478155" algn="l"/>
                <a:tab pos="478790" algn="l"/>
              </a:tabLst>
            </a:pPr>
            <a:r>
              <a:rPr sz="1750" spc="75" dirty="0">
                <a:latin typeface="Arial"/>
                <a:cs typeface="Arial"/>
              </a:rPr>
              <a:t>We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will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further</a:t>
            </a:r>
            <a:r>
              <a:rPr sz="1750" spc="5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learn</a:t>
            </a:r>
            <a:r>
              <a:rPr sz="1750" spc="-12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different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commands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use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in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Linux,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also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study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the  </a:t>
            </a:r>
            <a:r>
              <a:rPr sz="1750" spc="65" dirty="0">
                <a:latin typeface="Arial"/>
                <a:cs typeface="Arial"/>
              </a:rPr>
              <a:t>different </a:t>
            </a:r>
            <a:r>
              <a:rPr sz="1750" spc="40" dirty="0">
                <a:latin typeface="Arial"/>
                <a:cs typeface="Arial"/>
              </a:rPr>
              <a:t>shell</a:t>
            </a:r>
            <a:r>
              <a:rPr sz="1750" spc="-19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features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Clr>
                <a:srgbClr val="525050"/>
              </a:buClr>
              <a:buChar char="•"/>
              <a:tabLst>
                <a:tab pos="471170" algn="l"/>
                <a:tab pos="471805" algn="l"/>
              </a:tabLst>
            </a:pPr>
            <a:r>
              <a:rPr sz="1750" spc="5" dirty="0">
                <a:latin typeface="Arial"/>
                <a:cs typeface="Arial"/>
              </a:rPr>
              <a:t>You </a:t>
            </a:r>
            <a:r>
              <a:rPr sz="1750" spc="55" dirty="0">
                <a:latin typeface="Arial"/>
                <a:cs typeface="Arial"/>
              </a:rPr>
              <a:t>have </a:t>
            </a:r>
            <a:r>
              <a:rPr sz="1750" spc="60" dirty="0">
                <a:latin typeface="Arial"/>
                <a:cs typeface="Arial"/>
              </a:rPr>
              <a:t>now </a:t>
            </a:r>
            <a:r>
              <a:rPr sz="1750" spc="35" dirty="0">
                <a:latin typeface="Arial"/>
                <a:cs typeface="Arial"/>
              </a:rPr>
              <a:t>seen </a:t>
            </a:r>
            <a:r>
              <a:rPr sz="1750" spc="30" dirty="0">
                <a:latin typeface="Arial"/>
                <a:cs typeface="Arial"/>
              </a:rPr>
              <a:t>the </a:t>
            </a:r>
            <a:r>
              <a:rPr sz="1750" spc="40" dirty="0">
                <a:latin typeface="Arial"/>
                <a:cs typeface="Arial"/>
              </a:rPr>
              <a:t>capabilities of </a:t>
            </a:r>
            <a:r>
              <a:rPr sz="1750" spc="55" dirty="0">
                <a:latin typeface="Arial"/>
                <a:cs typeface="Arial"/>
              </a:rPr>
              <a:t>using the </a:t>
            </a:r>
            <a:r>
              <a:rPr sz="1750" spc="35" dirty="0">
                <a:latin typeface="Arial"/>
                <a:cs typeface="Arial"/>
              </a:rPr>
              <a:t>Bash</a:t>
            </a:r>
            <a:r>
              <a:rPr sz="1750" spc="-15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shell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73709" indent="-461009">
              <a:lnSpc>
                <a:spcPct val="100000"/>
              </a:lnSpc>
              <a:buClr>
                <a:srgbClr val="525050"/>
              </a:buClr>
              <a:buChar char="•"/>
              <a:tabLst>
                <a:tab pos="473709" algn="l"/>
                <a:tab pos="474345" algn="l"/>
              </a:tabLst>
            </a:pPr>
            <a:r>
              <a:rPr sz="1750" spc="65" dirty="0">
                <a:latin typeface="Arial"/>
                <a:cs typeface="Arial"/>
              </a:rPr>
              <a:t>Performing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tasks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on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the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command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line</a:t>
            </a:r>
            <a:r>
              <a:rPr sz="1750" spc="-18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take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less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t</a:t>
            </a:r>
            <a:r>
              <a:rPr sz="1750" spc="-32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ime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110" dirty="0">
                <a:latin typeface="Arial"/>
                <a:cs typeface="Arial"/>
              </a:rPr>
              <a:t>than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doing</a:t>
            </a:r>
            <a:r>
              <a:rPr sz="1750" spc="-14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it</a:t>
            </a:r>
            <a:r>
              <a:rPr sz="1750" spc="10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in</a:t>
            </a:r>
            <a:r>
              <a:rPr sz="1750" spc="-140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the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GUI</a:t>
            </a:r>
            <a:endParaRPr sz="1750" dirty="0">
              <a:latin typeface="Arial"/>
              <a:cs typeface="Arial"/>
            </a:endParaRPr>
          </a:p>
          <a:p>
            <a:pPr marL="474345" marR="255904" indent="-461645">
              <a:lnSpc>
                <a:spcPct val="117700"/>
              </a:lnSpc>
              <a:spcBef>
                <a:spcPts val="1495"/>
              </a:spcBef>
              <a:buClr>
                <a:srgbClr val="525050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further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enjoy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114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convenience</a:t>
            </a:r>
            <a:r>
              <a:rPr sz="1750" spc="12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of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100" dirty="0">
                <a:latin typeface="Arial"/>
                <a:cs typeface="Arial"/>
              </a:rPr>
              <a:t>using</a:t>
            </a:r>
            <a:r>
              <a:rPr sz="1750" spc="-140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the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10" dirty="0">
                <a:latin typeface="Arial"/>
                <a:cs typeface="Arial"/>
              </a:rPr>
              <a:t>CLI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{command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line</a:t>
            </a:r>
            <a:r>
              <a:rPr sz="1750" spc="-14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interface),</a:t>
            </a:r>
            <a:r>
              <a:rPr sz="1750" spc="-31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here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are  </a:t>
            </a:r>
            <a:r>
              <a:rPr sz="1750" spc="50" dirty="0">
                <a:latin typeface="Arial"/>
                <a:cs typeface="Arial"/>
              </a:rPr>
              <a:t>some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shell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features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that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should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use: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Clr>
                <a:srgbClr val="525050"/>
              </a:buClr>
              <a:buFont typeface="Arial"/>
              <a:buChar char="•"/>
              <a:tabLst>
                <a:tab pos="471170" algn="l"/>
                <a:tab pos="471805" algn="l"/>
              </a:tabLst>
            </a:pPr>
            <a:r>
              <a:rPr sz="1700" b="1" spc="55" dirty="0">
                <a:latin typeface="Arial"/>
                <a:cs typeface="Arial"/>
              </a:rPr>
              <a:t>Command</a:t>
            </a:r>
            <a:r>
              <a:rPr sz="1700" b="1" spc="25" dirty="0">
                <a:latin typeface="Arial"/>
                <a:cs typeface="Arial"/>
              </a:rPr>
              <a:t> Completion:</a:t>
            </a:r>
            <a:r>
              <a:rPr sz="1700" b="1" spc="40" dirty="0">
                <a:latin typeface="Arial"/>
                <a:cs typeface="Arial"/>
              </a:rPr>
              <a:t> </a:t>
            </a:r>
            <a:r>
              <a:rPr sz="1750" spc="-15" dirty="0">
                <a:latin typeface="Arial"/>
                <a:cs typeface="Arial"/>
              </a:rPr>
              <a:t>You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can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use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TAB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key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to</a:t>
            </a:r>
            <a:r>
              <a:rPr sz="1750" spc="18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complete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any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unfinished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command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1129665" lvl="1" indent="-445134">
              <a:lnSpc>
                <a:spcPct val="100000"/>
              </a:lnSpc>
              <a:buClr>
                <a:srgbClr val="9C9C9C"/>
              </a:buClr>
              <a:buSzPct val="85714"/>
              <a:buChar char="o"/>
              <a:tabLst>
                <a:tab pos="1129665" algn="l"/>
                <a:tab pos="1130300" algn="l"/>
              </a:tabLst>
            </a:pPr>
            <a:r>
              <a:rPr sz="1750" spc="55" dirty="0">
                <a:latin typeface="Arial"/>
                <a:cs typeface="Arial"/>
              </a:rPr>
              <a:t>apt-ca </a:t>
            </a:r>
            <a:r>
              <a:rPr sz="1450" b="1" spc="45" dirty="0">
                <a:latin typeface="Arial"/>
                <a:cs typeface="Arial"/>
              </a:rPr>
              <a:t>TAB </a:t>
            </a:r>
            <a:r>
              <a:rPr sz="1450" spc="20" dirty="0">
                <a:latin typeface="Arial"/>
                <a:cs typeface="Arial"/>
              </a:rPr>
              <a:t>- </a:t>
            </a:r>
            <a:r>
              <a:rPr sz="1500" spc="15" dirty="0">
                <a:latin typeface="Arial"/>
                <a:cs typeface="Arial"/>
              </a:rPr>
              <a:t>It </a:t>
            </a:r>
            <a:r>
              <a:rPr sz="1500" spc="80" dirty="0">
                <a:latin typeface="Arial"/>
                <a:cs typeface="Arial"/>
              </a:rPr>
              <a:t>will </a:t>
            </a:r>
            <a:r>
              <a:rPr sz="1500" spc="30" dirty="0">
                <a:latin typeface="Arial"/>
                <a:cs typeface="Arial"/>
              </a:rPr>
              <a:t>automatically </a:t>
            </a:r>
            <a:r>
              <a:rPr sz="1500" spc="60" dirty="0">
                <a:latin typeface="Arial"/>
                <a:cs typeface="Arial"/>
              </a:rPr>
              <a:t>make </a:t>
            </a:r>
            <a:r>
              <a:rPr sz="1500" spc="25" dirty="0">
                <a:latin typeface="Arial"/>
                <a:cs typeface="Arial"/>
              </a:rPr>
              <a:t>it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apt-cache</a:t>
            </a:r>
            <a:endParaRPr sz="17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C9C9C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124585" lvl="1" indent="-440055">
              <a:lnSpc>
                <a:spcPct val="100000"/>
              </a:lnSpc>
              <a:buClr>
                <a:srgbClr val="9C9C9C"/>
              </a:buClr>
              <a:buSzPct val="103448"/>
              <a:buFont typeface="Arial"/>
              <a:buChar char="o"/>
              <a:tabLst>
                <a:tab pos="1124585" algn="l"/>
                <a:tab pos="1125220" algn="l"/>
              </a:tabLst>
            </a:pPr>
            <a:r>
              <a:rPr sz="1450" b="1" spc="35" dirty="0">
                <a:latin typeface="Arial"/>
                <a:cs typeface="Arial"/>
              </a:rPr>
              <a:t>DOUBLE-TAB</a:t>
            </a:r>
            <a:r>
              <a:rPr sz="1450" b="1" spc="15" dirty="0">
                <a:latin typeface="Arial"/>
                <a:cs typeface="Arial"/>
              </a:rPr>
              <a:t> </a:t>
            </a:r>
            <a:r>
              <a:rPr sz="1500" spc="100" dirty="0">
                <a:latin typeface="Arial"/>
                <a:cs typeface="Arial"/>
              </a:rPr>
              <a:t>will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list</a:t>
            </a:r>
            <a:r>
              <a:rPr sz="1500" spc="-16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all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0" dirty="0">
                <a:latin typeface="Arial"/>
                <a:cs typeface="Arial"/>
              </a:rPr>
              <a:t>the</a:t>
            </a:r>
            <a:r>
              <a:rPr sz="1500" spc="-14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available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options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on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the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screen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98327" y="421357"/>
            <a:ext cx="136207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20" dirty="0">
                <a:solidFill>
                  <a:srgbClr val="3F3838"/>
                </a:solidFill>
              </a:rPr>
              <a:t>Linux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612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B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B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838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838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462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B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B"/>
                </a:solidFill>
                <a:latin typeface="Arial"/>
                <a:cs typeface="Arial"/>
              </a:rPr>
              <a:t>by</a:t>
            </a:r>
            <a:r>
              <a:rPr sz="1350" spc="-200" dirty="0">
                <a:solidFill>
                  <a:srgbClr val="4F4B4B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838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462"/>
                </a:solidFill>
                <a:latin typeface="Arial"/>
                <a:cs typeface="Arial"/>
              </a:rPr>
              <a:t>ix </a:t>
            </a:r>
            <a:r>
              <a:rPr sz="1350" spc="55" dirty="0">
                <a:solidFill>
                  <a:srgbClr val="4F4B4B"/>
                </a:solidFill>
                <a:latin typeface="Arial"/>
                <a:cs typeface="Arial"/>
              </a:rPr>
              <a:t>Alvaro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580" y="1014295"/>
            <a:ext cx="41503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b="1" spc="20" dirty="0">
                <a:latin typeface="Arial"/>
                <a:cs typeface="Arial"/>
              </a:rPr>
              <a:t>SHELL</a:t>
            </a:r>
            <a:r>
              <a:rPr sz="3550" b="1" spc="145" dirty="0">
                <a:latin typeface="Arial"/>
                <a:cs typeface="Arial"/>
              </a:rPr>
              <a:t> </a:t>
            </a:r>
            <a:r>
              <a:rPr sz="3550" b="1" spc="45" dirty="0">
                <a:latin typeface="Arial"/>
                <a:cs typeface="Arial"/>
              </a:rPr>
              <a:t>FEATURES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784" y="1920015"/>
            <a:ext cx="9474835" cy="624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615" marR="5080" indent="-462915">
              <a:lnSpc>
                <a:spcPct val="117900"/>
              </a:lnSpc>
              <a:buClr>
                <a:srgbClr val="4F4B4B"/>
              </a:buClr>
              <a:buFont typeface="Arial"/>
              <a:buChar char="•"/>
              <a:tabLst>
                <a:tab pos="470534" algn="l"/>
                <a:tab pos="471170" algn="l"/>
              </a:tabLst>
            </a:pPr>
            <a:r>
              <a:rPr sz="1700" b="1" spc="55" dirty="0">
                <a:latin typeface="Arial"/>
                <a:cs typeface="Arial"/>
              </a:rPr>
              <a:t>Command </a:t>
            </a:r>
            <a:r>
              <a:rPr sz="1700" b="1" spc="45" dirty="0">
                <a:latin typeface="Arial"/>
                <a:cs typeface="Arial"/>
              </a:rPr>
              <a:t>History:</a:t>
            </a:r>
            <a:r>
              <a:rPr sz="1700" b="1" spc="-8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Linux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remembers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commands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you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recently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typed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you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no  </a:t>
            </a:r>
            <a:r>
              <a:rPr sz="1800" spc="20" dirty="0">
                <a:latin typeface="Arial"/>
                <a:cs typeface="Arial"/>
              </a:rPr>
              <a:t>longer </a:t>
            </a:r>
            <a:r>
              <a:rPr sz="1800" spc="15" dirty="0">
                <a:latin typeface="Arial"/>
                <a:cs typeface="Arial"/>
              </a:rPr>
              <a:t>need </a:t>
            </a:r>
            <a:r>
              <a:rPr sz="1800" spc="10" dirty="0">
                <a:latin typeface="Arial"/>
                <a:cs typeface="Arial"/>
              </a:rPr>
              <a:t>to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retype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22071"/>
              </p:ext>
            </p:extLst>
          </p:nvPr>
        </p:nvGraphicFramePr>
        <p:xfrm>
          <a:off x="828182" y="2606810"/>
          <a:ext cx="11680221" cy="439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967">
                <a:tc gridSpan="2">
                  <a:txBody>
                    <a:bodyPr/>
                    <a:lstStyle/>
                    <a:p>
                      <a:pPr marL="1031240">
                        <a:lnSpc>
                          <a:spcPct val="100000"/>
                        </a:lnSpc>
                        <a:spcBef>
                          <a:spcPts val="819"/>
                        </a:spcBef>
                        <a:tabLst>
                          <a:tab pos="7057390" algn="l"/>
                        </a:tabLst>
                      </a:pPr>
                      <a:r>
                        <a:rPr sz="1650" b="1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Keys</a:t>
                      </a:r>
                      <a:r>
                        <a:rPr sz="1650" b="1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50" b="1" spc="-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	</a:t>
                      </a:r>
                      <a:r>
                        <a:rPr sz="1650" b="1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28557">
                      <a:solidFill>
                        <a:srgbClr val="5B5B57"/>
                      </a:solidFill>
                      <a:prstDash val="solid"/>
                    </a:lnL>
                    <a:lnR w="76154">
                      <a:solidFill>
                        <a:srgbClr val="54544F"/>
                      </a:solidFill>
                      <a:prstDash val="solid"/>
                    </a:lnR>
                    <a:lnT w="28557">
                      <a:solidFill>
                        <a:srgbClr val="676464"/>
                      </a:solidFill>
                      <a:prstDash val="solid"/>
                    </a:lnT>
                    <a:lnB w="57116">
                      <a:solidFill>
                        <a:srgbClr val="54544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37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Arrow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Up/Down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28557">
                      <a:solidFill>
                        <a:srgbClr val="5B5B57"/>
                      </a:solidFill>
                      <a:prstDash val="solid"/>
                    </a:lnL>
                    <a:lnR w="19038">
                      <a:solidFill>
                        <a:srgbClr val="B3B3B3"/>
                      </a:solidFill>
                      <a:prstDash val="solid"/>
                    </a:lnR>
                    <a:lnT w="57116">
                      <a:solidFill>
                        <a:srgbClr val="54544F"/>
                      </a:solidFill>
                      <a:prstDash val="solid"/>
                    </a:lnT>
                    <a:lnB w="9519">
                      <a:solidFill>
                        <a:srgbClr val="A0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</a:t>
                      </a:r>
                      <a:r>
                        <a:rPr sz="1800" spc="-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previous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commands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10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recent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going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oldest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entered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57116">
                      <a:solidFill>
                        <a:srgbClr val="54544F"/>
                      </a:solidFill>
                      <a:prstDash val="solid"/>
                    </a:lnT>
                    <a:lnB w="9519">
                      <a:solidFill>
                        <a:srgbClr val="A0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22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Arrow</a:t>
                      </a:r>
                      <a:r>
                        <a:rPr sz="1800" spc="-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Right/Left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3B3B3"/>
                      </a:solidFill>
                      <a:prstDash val="solid"/>
                    </a:lnR>
                    <a:lnT w="9519">
                      <a:solidFill>
                        <a:srgbClr val="A09C9C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Moves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cursor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right/left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9519">
                      <a:solidFill>
                        <a:srgbClr val="A09C9C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09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CTRL </a:t>
                      </a:r>
                      <a:r>
                        <a:rPr sz="1800" spc="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key+</a:t>
                      </a:r>
                      <a:r>
                        <a:rPr sz="1800" spc="-2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3B3B3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9519">
                      <a:solidFill>
                        <a:srgbClr val="A3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Transfers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cursor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beginning 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3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9519">
                      <a:solidFill>
                        <a:srgbClr val="A3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753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CTRL </a:t>
                      </a:r>
                      <a:r>
                        <a:rPr sz="1800" spc="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key+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3B3B3"/>
                      </a:solidFill>
                      <a:prstDash val="solid"/>
                    </a:lnR>
                    <a:lnT w="9519">
                      <a:solidFill>
                        <a:srgbClr val="A3A0A0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Transfers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cursor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 the</a:t>
                      </a:r>
                      <a:r>
                        <a:rPr sz="1800" spc="-3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9519">
                      <a:solidFill>
                        <a:srgbClr val="A3A0A0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50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Delete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key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3B3B3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under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cursor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30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deleted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509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Backspace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3B3B3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9519">
                      <a:solidFill>
                        <a:srgbClr val="A3A3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left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cursor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removed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9519">
                      <a:solidFill>
                        <a:srgbClr val="A3A3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0629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CTRL </a:t>
                      </a:r>
                      <a:r>
                        <a:rPr sz="1800" spc="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key+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3B3B3"/>
                      </a:solidFill>
                      <a:prstDash val="solid"/>
                    </a:lnR>
                    <a:lnT w="9519">
                      <a:solidFill>
                        <a:srgbClr val="A3A3A0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 marR="483870" indent="-5080">
                        <a:lnSpc>
                          <a:spcPts val="2100"/>
                        </a:lnSpc>
                        <a:spcBef>
                          <a:spcPts val="865"/>
                        </a:spcBef>
                      </a:pP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Search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particular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history.</a:t>
                      </a:r>
                      <a:r>
                        <a:rPr sz="1800" spc="-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After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-1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CTRL 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R,</a:t>
                      </a:r>
                      <a:r>
                        <a:rPr sz="18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800" spc="-10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few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letters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of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want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9519">
                      <a:solidFill>
                        <a:srgbClr val="A3A3A0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2286000"/>
            <a:ext cx="1171575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F3838"/>
                </a:solidFill>
              </a:rPr>
              <a:t>Li</a:t>
            </a:r>
            <a:r>
              <a:rPr spc="90" dirty="0">
                <a:solidFill>
                  <a:srgbClr val="3F3838"/>
                </a:solidFill>
              </a:rPr>
              <a:t>n</a:t>
            </a:r>
            <a:r>
              <a:rPr spc="-200" dirty="0">
                <a:solidFill>
                  <a:srgbClr val="3F3838"/>
                </a:solidFill>
              </a:rPr>
              <a:t>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9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9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A3A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25E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9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25E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9"/>
                </a:solidFill>
                <a:latin typeface="Arial"/>
                <a:cs typeface="Arial"/>
              </a:rPr>
              <a:t>by</a:t>
            </a:r>
            <a:r>
              <a:rPr sz="1350" spc="-195" dirty="0">
                <a:solidFill>
                  <a:srgbClr val="4F4B49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ix 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F3A3A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2503" y="1007945"/>
            <a:ext cx="431609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90" dirty="0">
                <a:latin typeface="Arial"/>
                <a:cs typeface="Arial"/>
              </a:rPr>
              <a:t>HELP</a:t>
            </a:r>
            <a:r>
              <a:rPr sz="3600" b="1" spc="65" dirty="0">
                <a:latin typeface="Arial"/>
                <a:cs typeface="Arial"/>
              </a:rPr>
              <a:t> </a:t>
            </a:r>
            <a:r>
              <a:rPr sz="3600" b="1" spc="130" dirty="0">
                <a:latin typeface="Arial"/>
                <a:cs typeface="Arial"/>
              </a:rPr>
              <a:t>COMMANDS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92577"/>
              </p:ext>
            </p:extLst>
          </p:nvPr>
        </p:nvGraphicFramePr>
        <p:xfrm>
          <a:off x="837701" y="2278584"/>
          <a:ext cx="11680220" cy="456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9170">
                <a:tc gridSpan="2">
                  <a:txBody>
                    <a:bodyPr/>
                    <a:lstStyle/>
                    <a:p>
                      <a:endParaRPr sz="36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19">
                      <a:solidFill>
                        <a:srgbClr val="87838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600" spc="-45" dirty="0">
                          <a:solidFill>
                            <a:srgbClr val="8ECA50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info</a:t>
                      </a:r>
                      <a:r>
                        <a:rPr sz="1800" spc="-5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uname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B w="9519">
                      <a:solidFill>
                        <a:srgbClr val="A3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482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info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CB8B8"/>
                      </a:solidFill>
                      <a:prstDash val="solid"/>
                    </a:lnR>
                    <a:lnB w="9519">
                      <a:solidFill>
                        <a:srgbClr val="A3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Shows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online</a:t>
                      </a:r>
                      <a:r>
                        <a:rPr sz="1800" spc="-409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about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9038">
                      <a:solidFill>
                        <a:srgbClr val="BCB8B8"/>
                      </a:solidFill>
                      <a:prstDash val="solid"/>
                    </a:lnL>
                    <a:lnR w="9519">
                      <a:solidFill>
                        <a:srgbClr val="878383"/>
                      </a:solidFill>
                      <a:prstDash val="solid"/>
                    </a:lnR>
                    <a:lnB w="9519">
                      <a:solidFill>
                        <a:srgbClr val="A3A0A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B w="9519">
                      <a:solidFill>
                        <a:srgbClr val="A3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22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man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CB8B8"/>
                      </a:solidFill>
                      <a:prstDash val="solid"/>
                    </a:lnR>
                    <a:lnT w="9519">
                      <a:solidFill>
                        <a:srgbClr val="A3A0A0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Shows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detalis</a:t>
                      </a:r>
                      <a:r>
                        <a:rPr sz="1800" spc="-1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(manual)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9038">
                      <a:solidFill>
                        <a:srgbClr val="BCB8B8"/>
                      </a:solidFill>
                      <a:prstDash val="solid"/>
                    </a:lnL>
                    <a:lnR w="9519">
                      <a:solidFill>
                        <a:srgbClr val="878383"/>
                      </a:solidFill>
                      <a:prstDash val="solid"/>
                    </a:lnR>
                    <a:lnT w="9519">
                      <a:solidFill>
                        <a:srgbClr val="A3A0A0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50" spc="-60" dirty="0">
                          <a:solidFill>
                            <a:srgbClr val="8ECA50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man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uname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T w="9519">
                      <a:solidFill>
                        <a:srgbClr val="A3A0A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53"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whatis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CB8B8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Shows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short</a:t>
                      </a:r>
                      <a:r>
                        <a:rPr sz="1800" spc="-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descirption</a:t>
                      </a:r>
                      <a:r>
                        <a:rPr sz="1800" spc="-2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specific</a:t>
                      </a:r>
                      <a:r>
                        <a:rPr sz="1800" spc="-2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keyword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19038">
                      <a:solidFill>
                        <a:srgbClr val="BCB8B8"/>
                      </a:solidFill>
                      <a:prstDash val="solid"/>
                    </a:lnL>
                    <a:lnR w="9519">
                      <a:solidFill>
                        <a:srgbClr val="878383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19038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50" spc="-40" dirty="0">
                          <a:solidFill>
                            <a:srgbClr val="8ECA50"/>
                          </a:solidFill>
                          <a:latin typeface="Arial"/>
                          <a:cs typeface="Arial"/>
                        </a:rPr>
                        <a:t>$ 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whatis</a:t>
                      </a:r>
                      <a:r>
                        <a:rPr sz="1800" spc="-29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uname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598">
                <a:tc rowSpan="4">
                  <a:txBody>
                    <a:bodyPr/>
                    <a:lstStyle/>
                    <a:p>
                      <a:pPr marL="114935" indent="44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493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alias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CB8B8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Shows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r>
                        <a:rPr sz="180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8110" marR="314960" indent="-4445">
                        <a:lnSpc>
                          <a:spcPct val="100600"/>
                        </a:lnSpc>
                        <a:spcBef>
                          <a:spcPts val="5"/>
                        </a:spcBef>
                      </a:pP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Assign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alias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especially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useful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 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longcommands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38">
                      <a:solidFill>
                        <a:srgbClr val="BCB8B8"/>
                      </a:solidFill>
                      <a:prstDash val="solid"/>
                    </a:lnL>
                    <a:lnR w="9519">
                      <a:solidFill>
                        <a:srgbClr val="878383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550" spc="60" dirty="0">
                          <a:solidFill>
                            <a:srgbClr val="8ECA50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2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uname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139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CB8B8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139" marB="0">
                    <a:lnL w="19038">
                      <a:solidFill>
                        <a:srgbClr val="BCB8B8"/>
                      </a:solidFill>
                      <a:prstDash val="solid"/>
                    </a:lnL>
                    <a:lnR w="9519">
                      <a:solidFill>
                        <a:srgbClr val="878383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50" b="1" spc="-85" dirty="0">
                          <a:solidFill>
                            <a:srgbClr val="8ECA50"/>
                          </a:solidFill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1800" spc="-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800" spc="-5" dirty="0">
                          <a:solidFill>
                            <a:srgbClr val="6959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35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t=type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4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139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CB8B8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139" marB="0">
                    <a:lnL w="19038">
                      <a:solidFill>
                        <a:srgbClr val="BCB8B8"/>
                      </a:solidFill>
                      <a:prstDash val="solid"/>
                    </a:lnL>
                    <a:lnR w="9519">
                      <a:solidFill>
                        <a:srgbClr val="878383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964"/>
                        </a:lnSpc>
                      </a:pPr>
                      <a:r>
                        <a:rPr sz="1600" spc="35" dirty="0">
                          <a:solidFill>
                            <a:srgbClr val="8ECA50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1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uname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9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139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CB8B8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139" marB="0">
                    <a:lnL w="19038">
                      <a:solidFill>
                        <a:srgbClr val="BCB8B8"/>
                      </a:solidFill>
                      <a:prstDash val="solid"/>
                    </a:lnL>
                    <a:lnR w="9519">
                      <a:solidFill>
                        <a:srgbClr val="878383"/>
                      </a:solidFill>
                      <a:prstDash val="solid"/>
                    </a:lnR>
                    <a:lnT w="19038">
                      <a:solidFill>
                        <a:srgbClr val="BCBCBC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45"/>
                        </a:lnSpc>
                      </a:pPr>
                      <a:r>
                        <a:rPr sz="2050" b="1" spc="-85" dirty="0">
                          <a:solidFill>
                            <a:srgbClr val="8ECA5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50" b="1" spc="-285" dirty="0">
                          <a:solidFill>
                            <a:srgbClr val="8ECA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800" spc="-5" dirty="0">
                          <a:solidFill>
                            <a:srgbClr val="6959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070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unalias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9519">
                      <a:solidFill>
                        <a:srgbClr val="A0A0A0"/>
                      </a:solidFill>
                      <a:prstDash val="solid"/>
                    </a:lnL>
                    <a:lnR w="19038">
                      <a:solidFill>
                        <a:srgbClr val="BCB8B8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Remove 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alias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9038">
                      <a:solidFill>
                        <a:srgbClr val="BCB8B8"/>
                      </a:solidFill>
                      <a:prstDash val="solid"/>
                    </a:lnL>
                    <a:lnR w="9519">
                      <a:solidFill>
                        <a:srgbClr val="878383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35" dirty="0">
                          <a:solidFill>
                            <a:srgbClr val="8ECA50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unalias</a:t>
                      </a:r>
                      <a:r>
                        <a:rPr sz="1800" spc="-2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4615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681">
                <a:tc gridSpan="2"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A0A0A0"/>
                      </a:solidFill>
                      <a:prstDash val="solid"/>
                    </a:lnL>
                    <a:lnR w="9519">
                      <a:solidFill>
                        <a:srgbClr val="878383"/>
                      </a:solidFill>
                      <a:prstDash val="solid"/>
                    </a:lnR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9519">
                      <a:solidFill>
                        <a:srgbClr val="8783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T w="19038">
                      <a:solidFill>
                        <a:srgbClr val="B8B8B8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1962150"/>
            <a:ext cx="1171575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98327" y="421357"/>
            <a:ext cx="136207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20" dirty="0">
                <a:solidFill>
                  <a:srgbClr val="3F3A3A"/>
                </a:solidFill>
              </a:rPr>
              <a:t>Linux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9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9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A3A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25E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9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25E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9"/>
                </a:solidFill>
                <a:latin typeface="Arial"/>
                <a:cs typeface="Arial"/>
              </a:rPr>
              <a:t>by</a:t>
            </a:r>
            <a:r>
              <a:rPr sz="1350" spc="-195" dirty="0">
                <a:solidFill>
                  <a:srgbClr val="4F4B49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ix 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F3A3A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418" y="1007945"/>
            <a:ext cx="877062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20" dirty="0">
                <a:latin typeface="Arial"/>
                <a:cs typeface="Arial"/>
              </a:rPr>
              <a:t>MANAGING </a:t>
            </a:r>
            <a:r>
              <a:rPr sz="3600" b="1" spc="15" dirty="0">
                <a:latin typeface="Arial"/>
                <a:cs typeface="Arial"/>
              </a:rPr>
              <a:t>FILES </a:t>
            </a:r>
            <a:r>
              <a:rPr sz="3600" b="1" spc="204" dirty="0">
                <a:latin typeface="Arial"/>
                <a:cs typeface="Arial"/>
              </a:rPr>
              <a:t>AND</a:t>
            </a:r>
            <a:r>
              <a:rPr sz="3600" b="1" spc="620" dirty="0">
                <a:latin typeface="Arial"/>
                <a:cs typeface="Arial"/>
              </a:rPr>
              <a:t> </a:t>
            </a:r>
            <a:r>
              <a:rPr sz="3600" b="1" spc="60" dirty="0">
                <a:latin typeface="Arial"/>
                <a:cs typeface="Arial"/>
              </a:rPr>
              <a:t>DIRECTORIES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00795"/>
              </p:ext>
            </p:extLst>
          </p:nvPr>
        </p:nvGraphicFramePr>
        <p:xfrm>
          <a:off x="837701" y="1955110"/>
          <a:ext cx="11680221" cy="5070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11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65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19">
                      <a:solidFill>
                        <a:srgbClr val="878787"/>
                      </a:solidFill>
                      <a:prstDash val="solid"/>
                    </a:lnR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787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19">
                      <a:solidFill>
                        <a:srgbClr val="878787"/>
                      </a:solidFill>
                      <a:prstDash val="solid"/>
                    </a:lnR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5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Change</a:t>
                      </a:r>
                      <a:r>
                        <a:rPr sz="165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directory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9519">
                      <a:solidFill>
                        <a:srgbClr val="878787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lang="en-US" sz="24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2000" spc="7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cd</a:t>
                      </a:r>
                      <a:r>
                        <a:rPr sz="2000" spc="-17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0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Desktop</a:t>
                      </a:r>
                      <a:r>
                        <a:rPr sz="2000" spc="3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66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50" spc="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pwd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19">
                      <a:solidFill>
                        <a:srgbClr val="A0A0A0"/>
                      </a:solidFill>
                      <a:prstDash val="solid"/>
                    </a:lnL>
                    <a:lnR w="9519">
                      <a:solidFill>
                        <a:srgbClr val="878787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9519">
                      <a:solidFill>
                        <a:srgbClr val="A0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5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Displays </a:t>
                      </a:r>
                      <a:r>
                        <a:rPr sz="165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5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sz="165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directory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19">
                      <a:solidFill>
                        <a:srgbClr val="878787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9519">
                      <a:solidFill>
                        <a:srgbClr val="A09C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2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2000" spc="-15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8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pwd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9519">
                      <a:solidFill>
                        <a:srgbClr val="A09C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75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7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19">
                      <a:solidFill>
                        <a:srgbClr val="A0A0A0"/>
                      </a:solidFill>
                      <a:prstDash val="solid"/>
                    </a:lnL>
                    <a:lnR w="9519">
                      <a:solidFill>
                        <a:srgbClr val="878787"/>
                      </a:solidFill>
                      <a:prstDash val="solid"/>
                    </a:lnR>
                    <a:lnT w="9519">
                      <a:solidFill>
                        <a:srgbClr val="A09C9C"/>
                      </a:solidFill>
                      <a:prstDash val="solid"/>
                    </a:lnT>
                    <a:lnB w="19038">
                      <a:solidFill>
                        <a:srgbClr val="B8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165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links</a:t>
                      </a:r>
                      <a:r>
                        <a:rPr sz="165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5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  <a:r>
                        <a:rPr sz="1650" spc="-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65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directories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19">
                      <a:solidFill>
                        <a:srgbClr val="878787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A09C9C"/>
                      </a:solidFill>
                      <a:prstDash val="solid"/>
                    </a:lnT>
                    <a:lnB w="19038">
                      <a:solidFill>
                        <a:srgbClr val="B8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385"/>
                        </a:lnSpc>
                        <a:spcBef>
                          <a:spcPts val="545"/>
                        </a:spcBef>
                        <a:tabLst>
                          <a:tab pos="308610" algn="l"/>
                          <a:tab pos="704850" algn="l"/>
                          <a:tab pos="2035810" algn="l"/>
                        </a:tabLst>
                      </a:pPr>
                      <a:r>
                        <a:rPr lang="en-US" sz="2000" spc="60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i="1" spc="2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ln	</a:t>
                      </a:r>
                      <a:r>
                        <a:rPr sz="1800" i="1" spc="1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7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2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i="1" spc="43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45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[file]	</a:t>
                      </a:r>
                      <a:r>
                        <a:rPr sz="1800" i="1" spc="31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[sof</a:t>
                      </a:r>
                      <a:r>
                        <a:rPr sz="1800" i="1" spc="-12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47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i="1" spc="47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-l</a:t>
                      </a:r>
                      <a:r>
                        <a:rPr sz="1800" i="1" spc="-9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32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spc="-9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409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nk</a:t>
                      </a:r>
                      <a:r>
                        <a:rPr sz="1800" i="1" spc="409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409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i="1" spc="409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-f</a:t>
                      </a:r>
                      <a:r>
                        <a:rPr sz="1800" i="1" spc="-160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32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spc="-8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32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i="1" spc="-50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40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e]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1964"/>
                        </a:lnSpc>
                      </a:pPr>
                      <a:r>
                        <a:rPr sz="2000" spc="60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i="1" spc="60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ln</a:t>
                      </a:r>
                      <a:r>
                        <a:rPr sz="1800" i="1" spc="50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580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58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i="1" spc="14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3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abc</a:t>
                      </a:r>
                      <a:r>
                        <a:rPr sz="1800" i="1" spc="3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i="1" spc="-254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90" dirty="0">
                          <a:solidFill>
                            <a:srgbClr val="64625E"/>
                          </a:solidFill>
                          <a:latin typeface="Times New Roman"/>
                          <a:cs typeface="Times New Roman"/>
                        </a:rPr>
                        <a:t>txt</a:t>
                      </a:r>
                      <a:r>
                        <a:rPr sz="2000" spc="5" dirty="0">
                          <a:solidFill>
                            <a:srgbClr val="64625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8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newAb</a:t>
                      </a:r>
                      <a:r>
                        <a:rPr sz="1800" i="1" spc="-15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i="1" spc="5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i="1" spc="220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64625E"/>
                          </a:solidFill>
                          <a:latin typeface="Times New Roman"/>
                          <a:cs typeface="Times New Roman"/>
                        </a:rPr>
                        <a:t>txt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9519">
                      <a:solidFill>
                        <a:srgbClr val="A09C9C"/>
                      </a:solidFill>
                      <a:prstDash val="solid"/>
                    </a:lnT>
                    <a:lnB w="19038">
                      <a:solidFill>
                        <a:srgbClr val="B8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509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touch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19">
                      <a:solidFill>
                        <a:srgbClr val="A0A0A0"/>
                      </a:solidFill>
                      <a:prstDash val="solid"/>
                    </a:lnL>
                    <a:lnR w="9519">
                      <a:solidFill>
                        <a:srgbClr val="878787"/>
                      </a:solidFill>
                      <a:prstDash val="solid"/>
                    </a:lnR>
                    <a:lnT w="19038">
                      <a:solidFill>
                        <a:srgbClr val="B8BCBC"/>
                      </a:solidFill>
                      <a:prstDash val="solid"/>
                    </a:lnT>
                    <a:lnB w="9519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5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50" spc="-1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trigger</a:t>
                      </a:r>
                      <a:r>
                        <a:rPr sz="165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a</a:t>
                      </a:r>
                      <a:r>
                        <a:rPr sz="165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65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stamp</a:t>
                      </a:r>
                      <a:r>
                        <a:rPr sz="165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update</a:t>
                      </a:r>
                      <a:r>
                        <a:rPr sz="165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650" spc="-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19">
                      <a:solidFill>
                        <a:srgbClr val="878787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19038">
                      <a:solidFill>
                        <a:srgbClr val="B8BCBC"/>
                      </a:solidFill>
                      <a:prstDash val="solid"/>
                    </a:lnT>
                    <a:lnB w="9519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2000" spc="4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2000" spc="4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touch</a:t>
                      </a:r>
                      <a:r>
                        <a:rPr sz="2000" spc="-16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19038">
                      <a:solidFill>
                        <a:srgbClr val="B8BCBC"/>
                      </a:solidFill>
                      <a:prstDash val="solid"/>
                    </a:lnT>
                    <a:lnB w="9519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find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9519">
                      <a:solidFill>
                        <a:srgbClr val="A0A0A0"/>
                      </a:solidFill>
                      <a:prstDash val="solid"/>
                    </a:lnL>
                    <a:lnR w="9519">
                      <a:solidFill>
                        <a:srgbClr val="878787"/>
                      </a:solidFill>
                      <a:prstDash val="solid"/>
                    </a:lnR>
                    <a:lnT w="9519">
                      <a:solidFill>
                        <a:srgbClr val="A3A3A3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Search</a:t>
                      </a:r>
                      <a:r>
                        <a:rPr sz="1650" spc="-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65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5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65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sz="165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65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65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19">
                      <a:solidFill>
                        <a:srgbClr val="878787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A3A3A3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lnSpc>
                          <a:spcPct val="100000"/>
                        </a:lnSpc>
                        <a:spcBef>
                          <a:spcPts val="1095"/>
                        </a:spcBef>
                        <a:tabLst>
                          <a:tab pos="998219" algn="l"/>
                          <a:tab pos="2399665" algn="l"/>
                        </a:tabLst>
                      </a:pPr>
                      <a:r>
                        <a:rPr lang="en-US" sz="1800" spc="60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i="1" spc="434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find	</a:t>
                      </a:r>
                      <a:r>
                        <a:rPr sz="1800" i="1" spc="28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[dir</a:t>
                      </a:r>
                      <a:r>
                        <a:rPr sz="1800" i="1" spc="-12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60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6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39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ath]	</a:t>
                      </a:r>
                      <a:r>
                        <a:rPr sz="1800" i="1" spc="140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14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name</a:t>
                      </a:r>
                      <a:r>
                        <a:rPr sz="1800" i="1" spc="52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31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[filename]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982344" algn="l"/>
                          <a:tab pos="1228725" algn="l"/>
                          <a:tab pos="1990725" algn="l"/>
                        </a:tabLst>
                      </a:pPr>
                      <a:r>
                        <a:rPr sz="1800" spc="43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20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45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find	</a:t>
                      </a:r>
                      <a:r>
                        <a:rPr sz="1800" spc="31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.	</a:t>
                      </a:r>
                      <a:r>
                        <a:rPr sz="1800" i="1" spc="140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i="1" spc="14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name	</a:t>
                      </a:r>
                      <a:r>
                        <a:rPr sz="1800" i="1" spc="-2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ap  </a:t>
                      </a:r>
                      <a:r>
                        <a:rPr sz="1800" i="1" spc="-15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800" i="1" spc="-220" dirty="0">
                          <a:solidFill>
                            <a:srgbClr val="3F3A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254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Jpeg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3906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9519">
                      <a:solidFill>
                        <a:srgbClr val="A3A3A3"/>
                      </a:solidFill>
                      <a:prstDash val="solid"/>
                    </a:lnT>
                    <a:lnB w="9519">
                      <a:solidFill>
                        <a:srgbClr val="A0A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50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5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whereis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19">
                      <a:solidFill>
                        <a:srgbClr val="A0A0A0"/>
                      </a:solidFill>
                      <a:prstDash val="solid"/>
                    </a:lnL>
                    <a:lnR w="9519">
                      <a:solidFill>
                        <a:srgbClr val="878787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19038">
                      <a:solidFill>
                        <a:srgbClr val="B8B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Search </a:t>
                      </a:r>
                      <a:r>
                        <a:rPr sz="1650" spc="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65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executable</a:t>
                      </a:r>
                      <a:r>
                        <a:rPr sz="1650" spc="-20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19">
                      <a:solidFill>
                        <a:srgbClr val="878787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19038">
                      <a:solidFill>
                        <a:srgbClr val="B8B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1349375" algn="l"/>
                        </a:tabLst>
                      </a:pPr>
                      <a:r>
                        <a:rPr lang="en-US" sz="1800" spc="60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i="1" spc="29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whereis	</a:t>
                      </a:r>
                      <a:r>
                        <a:rPr sz="1800" i="1" spc="13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uname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8590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9519">
                      <a:solidFill>
                        <a:srgbClr val="A0A0A0"/>
                      </a:solidFill>
                      <a:prstDash val="solid"/>
                    </a:lnT>
                    <a:lnB w="19038">
                      <a:solidFill>
                        <a:srgbClr val="B8BC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976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which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9519">
                      <a:solidFill>
                        <a:srgbClr val="A0A0A0"/>
                      </a:solidFill>
                      <a:prstDash val="solid"/>
                    </a:lnL>
                    <a:lnR w="9519">
                      <a:solidFill>
                        <a:srgbClr val="878787"/>
                      </a:solidFill>
                      <a:prstDash val="solid"/>
                    </a:lnR>
                    <a:lnT w="19038">
                      <a:solidFill>
                        <a:srgbClr val="B8BCB8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5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Search</a:t>
                      </a:r>
                      <a:r>
                        <a:rPr sz="165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650" spc="-10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  <a:r>
                        <a:rPr sz="165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65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65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directories</a:t>
                      </a:r>
                      <a:r>
                        <a:rPr sz="165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part</a:t>
                      </a:r>
                      <a:r>
                        <a:rPr sz="165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5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650" spc="-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PATH</a:t>
                      </a:r>
                      <a:r>
                        <a:rPr sz="1800" b="1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19">
                      <a:solidFill>
                        <a:srgbClr val="878787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19038">
                      <a:solidFill>
                        <a:srgbClr val="B8BCB8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tabLst>
                          <a:tab pos="1092200" algn="l"/>
                        </a:tabLst>
                      </a:pPr>
                      <a:r>
                        <a:rPr sz="1800" spc="2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3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295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which	</a:t>
                      </a:r>
                      <a:r>
                        <a:rPr sz="1800" i="1" spc="130" dirty="0">
                          <a:solidFill>
                            <a:srgbClr val="64625E"/>
                          </a:solidFill>
                          <a:latin typeface="Arial"/>
                          <a:cs typeface="Arial"/>
                        </a:rPr>
                        <a:t>uname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3A3A0"/>
                      </a:solidFill>
                      <a:prstDash val="solid"/>
                    </a:lnR>
                    <a:lnT w="19038">
                      <a:solidFill>
                        <a:srgbClr val="B8BCB8"/>
                      </a:solidFill>
                      <a:prstDash val="solid"/>
                    </a:lnT>
                    <a:lnB w="19038">
                      <a:solidFill>
                        <a:srgbClr val="B8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1962150"/>
            <a:ext cx="1171575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F3836"/>
                </a:solidFill>
              </a:rPr>
              <a:t>Li</a:t>
            </a:r>
            <a:r>
              <a:rPr spc="90" dirty="0">
                <a:solidFill>
                  <a:srgbClr val="3F3836"/>
                </a:solidFill>
              </a:rPr>
              <a:t>n</a:t>
            </a:r>
            <a:r>
              <a:rPr spc="-200" dirty="0">
                <a:solidFill>
                  <a:srgbClr val="3F3836"/>
                </a:solidFill>
              </a:rPr>
              <a:t>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9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9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A3A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25E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9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25E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9"/>
                </a:solidFill>
                <a:latin typeface="Arial"/>
                <a:cs typeface="Arial"/>
              </a:rPr>
              <a:t>by</a:t>
            </a:r>
            <a:r>
              <a:rPr sz="1350" spc="-195" dirty="0">
                <a:solidFill>
                  <a:srgbClr val="4F4B49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ix 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F3A3A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2966" y="1014295"/>
            <a:ext cx="46139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6760" algn="l"/>
              </a:tabLst>
            </a:pPr>
            <a:r>
              <a:rPr sz="3550" b="1" spc="40" dirty="0">
                <a:latin typeface="Arial"/>
                <a:cs typeface="Arial"/>
              </a:rPr>
              <a:t>PROCESSING	</a:t>
            </a:r>
            <a:r>
              <a:rPr sz="3550" b="1" spc="55" dirty="0">
                <a:latin typeface="Arial"/>
                <a:cs typeface="Arial"/>
              </a:rPr>
              <a:t>FILES</a:t>
            </a:r>
            <a:endParaRPr sz="355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37101"/>
              </p:ext>
            </p:extLst>
          </p:nvPr>
        </p:nvGraphicFramePr>
        <p:xfrm>
          <a:off x="837701" y="1955110"/>
          <a:ext cx="11680221" cy="4909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11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19">
                      <a:solidFill>
                        <a:srgbClr val="878783"/>
                      </a:solidFill>
                      <a:prstDash val="solid"/>
                    </a:lnR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783"/>
                      </a:solidFill>
                      <a:prstDash val="solid"/>
                    </a:lnL>
                    <a:lnR w="9519">
                      <a:solidFill>
                        <a:srgbClr val="90909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5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19">
                      <a:solidFill>
                        <a:srgbClr val="878783"/>
                      </a:solidFill>
                      <a:prstDash val="solid"/>
                    </a:lnR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Copy </a:t>
                      </a:r>
                      <a:r>
                        <a:rPr sz="1800" spc="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linesof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lnSpc>
                          <a:spcPts val="2130"/>
                        </a:lnSpc>
                        <a:spcBef>
                          <a:spcPts val="969"/>
                        </a:spcBef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dd</a:t>
                      </a:r>
                      <a:r>
                        <a:rPr sz="1800" spc="-21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conv=ucase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8585">
                        <a:lnSpc>
                          <a:spcPts val="2025"/>
                        </a:lnSpc>
                      </a:pPr>
                      <a:r>
                        <a:rPr sz="1800" spc="-5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Type </a:t>
                      </a:r>
                      <a:r>
                        <a:rPr sz="1800" spc="-35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Hello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world</a:t>
                      </a:r>
                      <a:r>
                        <a:rPr sz="1800" spc="-2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50" b="1" spc="35" dirty="0">
                          <a:solidFill>
                            <a:srgbClr val="823838"/>
                          </a:solidFill>
                          <a:latin typeface="Arial"/>
                          <a:cs typeface="Arial"/>
                        </a:rPr>
                        <a:t>ctrl+d</a:t>
                      </a:r>
                      <a:endParaRPr sz="1650" dirty="0">
                        <a:latin typeface="Arial"/>
                        <a:cs typeface="Arial"/>
                      </a:endParaRPr>
                    </a:p>
                    <a:p>
                      <a:pPr marL="116205">
                        <a:lnSpc>
                          <a:spcPts val="2025"/>
                        </a:lnSpc>
                      </a:pPr>
                      <a:r>
                        <a:rPr sz="1650" spc="4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echo </a:t>
                      </a:r>
                      <a:r>
                        <a:rPr sz="1800" spc="-45" dirty="0">
                          <a:solidFill>
                            <a:srgbClr val="62605E"/>
                          </a:solidFill>
                          <a:latin typeface="Arial"/>
                          <a:cs typeface="Arial"/>
                        </a:rPr>
                        <a:t>"hello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world </a:t>
                      </a:r>
                      <a:r>
                        <a:rPr sz="1800" spc="-5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-11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1900"/>
                        </a:lnSpc>
                      </a:pPr>
                      <a:r>
                        <a:rPr sz="1600" spc="-4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 </a:t>
                      </a:r>
                      <a:r>
                        <a:rPr sz="1800" spc="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dd </a:t>
                      </a:r>
                      <a:r>
                        <a:rPr sz="1800" spc="-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if=abc.txt </a:t>
                      </a:r>
                      <a:r>
                        <a:rPr sz="1800" spc="-6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of=newabc.txt</a:t>
                      </a:r>
                      <a:r>
                        <a:rPr sz="1800" spc="-18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conv=ucase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8585">
                        <a:lnSpc>
                          <a:spcPts val="2410"/>
                        </a:lnSpc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cat</a:t>
                      </a:r>
                      <a:r>
                        <a:rPr sz="1800" spc="-3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6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newabc.txt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90"/>
                      </a:solidFill>
                      <a:prstDash val="solid"/>
                    </a:lnR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6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diff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878783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results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comparing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800" spc="-3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660"/>
                        </a:lnSpc>
                        <a:spcBef>
                          <a:spcPts val="270"/>
                        </a:spcBef>
                      </a:pPr>
                      <a:r>
                        <a:rPr lang="en-US" sz="16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2350" b="1" spc="-25" dirty="0">
                          <a:solidFill>
                            <a:srgbClr val="8ECA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echo </a:t>
                      </a:r>
                      <a:r>
                        <a:rPr sz="1800" spc="-45" dirty="0">
                          <a:solidFill>
                            <a:srgbClr val="62605E"/>
                          </a:solidFill>
                          <a:latin typeface="Arial"/>
                          <a:cs typeface="Arial"/>
                        </a:rPr>
                        <a:t>"hello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world </a:t>
                      </a:r>
                      <a:r>
                        <a:rPr sz="1800" spc="-5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1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1970"/>
                        </a:lnSpc>
                      </a:pPr>
                      <a:r>
                        <a:rPr sz="1600" spc="-4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echo </a:t>
                      </a:r>
                      <a:r>
                        <a:rPr sz="1800" spc="-30" dirty="0">
                          <a:solidFill>
                            <a:srgbClr val="62605E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sz="1800" spc="-30" dirty="0">
                          <a:solidFill>
                            <a:srgbClr val="60563F"/>
                          </a:solidFill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30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llo </a:t>
                      </a:r>
                      <a:r>
                        <a:rPr sz="1800" spc="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world&gt;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abc1</a:t>
                      </a:r>
                      <a:r>
                        <a:rPr sz="1800" spc="-35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.txt</a:t>
                      </a:r>
                      <a:endParaRPr lang="en-US" sz="1800" spc="-35" dirty="0">
                        <a:solidFill>
                          <a:srgbClr val="3F3836"/>
                        </a:solidFill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1970"/>
                        </a:lnSpc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diff abc.txt </a:t>
                      </a:r>
                      <a:r>
                        <a:rPr sz="1800" spc="-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abc1</a:t>
                      </a:r>
                      <a:r>
                        <a:rPr sz="1800" spc="-40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.txt</a:t>
                      </a:r>
                      <a:r>
                        <a:rPr sz="1800" spc="-235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-s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2025"/>
                        </a:lnSpc>
                      </a:pPr>
                      <a:r>
                        <a:rPr sz="1550" spc="1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echo </a:t>
                      </a:r>
                      <a:r>
                        <a:rPr sz="1800" spc="-45" dirty="0">
                          <a:solidFill>
                            <a:srgbClr val="62605E"/>
                          </a:solidFill>
                          <a:latin typeface="Arial"/>
                          <a:cs typeface="Arial"/>
                        </a:rPr>
                        <a:t>"hello </a:t>
                      </a:r>
                      <a:r>
                        <a:rPr sz="1800" spc="-5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world123 </a:t>
                      </a:r>
                      <a:r>
                        <a:rPr sz="1800" spc="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50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newabc.txt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045">
                        <a:lnSpc>
                          <a:spcPts val="2130"/>
                        </a:lnSpc>
                      </a:pPr>
                      <a:r>
                        <a:rPr sz="1700" spc="-6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diff abc.txt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newabc.txt</a:t>
                      </a:r>
                      <a:r>
                        <a:rPr sz="1800" spc="4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0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30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90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7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1285" marR="273050" indent="635">
                        <a:lnSpc>
                          <a:spcPts val="2020"/>
                        </a:lnSpc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800" spc="-1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409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only</a:t>
                      </a:r>
                      <a:r>
                        <a:rPr sz="1800" spc="-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go 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forward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385"/>
                        </a:lnSpc>
                        <a:spcBef>
                          <a:spcPts val="445"/>
                        </a:spcBef>
                      </a:pPr>
                      <a:r>
                        <a:rPr lang="en-US" sz="16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2100" b="1" spc="-320" dirty="0">
                          <a:solidFill>
                            <a:srgbClr val="8ECA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70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-R</a:t>
                      </a:r>
                      <a:r>
                        <a:rPr sz="1800" spc="-155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1995"/>
                        </a:lnSpc>
                      </a:pPr>
                      <a:r>
                        <a:rPr sz="1550" spc="-5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 </a:t>
                      </a:r>
                      <a:r>
                        <a:rPr sz="1800" spc="-2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32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16205">
                        <a:lnSpc>
                          <a:spcPts val="2130"/>
                        </a:lnSpc>
                      </a:pPr>
                      <a:r>
                        <a:rPr sz="1650" spc="-4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170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Is-R</a:t>
                      </a:r>
                      <a:r>
                        <a:rPr lang="en-US" sz="1800" spc="170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 |</a:t>
                      </a:r>
                      <a:r>
                        <a:rPr sz="1800" spc="-320" dirty="0">
                          <a:solidFill>
                            <a:srgbClr val="3F38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rgbClr val="4F4B4B"/>
                          </a:solidFill>
                          <a:latin typeface="Arial"/>
                          <a:cs typeface="Arial"/>
                        </a:rPr>
                        <a:t>more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1962150"/>
            <a:ext cx="1171575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98327" y="421357"/>
            <a:ext cx="136207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20" dirty="0">
                <a:solidFill>
                  <a:srgbClr val="3F3838"/>
                </a:solidFill>
              </a:rPr>
              <a:t>Linux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9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9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A3A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25E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9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25E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9"/>
                </a:solidFill>
                <a:latin typeface="Arial"/>
                <a:cs typeface="Arial"/>
              </a:rPr>
              <a:t>by</a:t>
            </a:r>
            <a:r>
              <a:rPr sz="1350" spc="-195" dirty="0">
                <a:solidFill>
                  <a:srgbClr val="4F4B49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ix 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F3A3A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2966" y="1014295"/>
            <a:ext cx="46139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6760" algn="l"/>
              </a:tabLst>
            </a:pPr>
            <a:r>
              <a:rPr sz="3550" b="1" spc="40" dirty="0">
                <a:latin typeface="Arial"/>
                <a:cs typeface="Arial"/>
              </a:rPr>
              <a:t>PROCESSING	</a:t>
            </a:r>
            <a:r>
              <a:rPr sz="3550" b="1" spc="55" dirty="0">
                <a:latin typeface="Arial"/>
                <a:cs typeface="Arial"/>
              </a:rPr>
              <a:t>FILES</a:t>
            </a:r>
            <a:endParaRPr sz="355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13478"/>
              </p:ext>
            </p:extLst>
          </p:nvPr>
        </p:nvGraphicFramePr>
        <p:xfrm>
          <a:off x="837701" y="1955110"/>
          <a:ext cx="12022701" cy="491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11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19">
                      <a:solidFill>
                        <a:srgbClr val="878783"/>
                      </a:solidFill>
                      <a:prstDash val="solid"/>
                    </a:lnR>
                    <a:lnB w="9519">
                      <a:solidFill>
                        <a:srgbClr val="6B706B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783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19">
                      <a:solidFill>
                        <a:srgbClr val="878783"/>
                      </a:solidFill>
                      <a:prstDash val="solid"/>
                    </a:lnR>
                    <a:lnB w="9519">
                      <a:solidFill>
                        <a:srgbClr val="6B70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marR="283210" indent="635">
                        <a:lnSpc>
                          <a:spcPts val="2020"/>
                        </a:lnSpc>
                        <a:spcBef>
                          <a:spcPts val="1230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800" spc="-1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409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only</a:t>
                      </a:r>
                      <a:r>
                        <a:rPr sz="180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go 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forward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backwards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56210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B w="9519">
                      <a:solidFill>
                        <a:srgbClr val="6B70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860"/>
                        </a:lnSpc>
                        <a:spcBef>
                          <a:spcPts val="345"/>
                        </a:spcBef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sz="1800" spc="-10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2020"/>
                        </a:lnSpc>
                      </a:pPr>
                      <a:r>
                        <a:rPr sz="1600" spc="-55" dirty="0">
                          <a:solidFill>
                            <a:srgbClr val="90CA4B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4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3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-R </a:t>
                      </a:r>
                      <a:r>
                        <a:rPr sz="1800" spc="15" dirty="0">
                          <a:solidFill>
                            <a:srgbClr val="545069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75" dirty="0">
                          <a:solidFill>
                            <a:srgbClr val="54506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less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B w="9519">
                      <a:solidFill>
                        <a:srgbClr val="6B706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1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50" b="1" spc="-1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WC</a:t>
                      </a:r>
                      <a:endParaRPr sz="14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878783"/>
                      </a:solidFill>
                      <a:prstDash val="solid"/>
                    </a:lnR>
                    <a:lnT w="9519">
                      <a:solidFill>
                        <a:srgbClr val="6B706B"/>
                      </a:solidFill>
                      <a:prstDash val="solid"/>
                    </a:lnT>
                    <a:lnB w="9519">
                      <a:solidFill>
                        <a:srgbClr val="7777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 marR="135255" indent="-3175">
                        <a:lnSpc>
                          <a:spcPts val="2020"/>
                        </a:lnSpc>
                        <a:spcBef>
                          <a:spcPts val="1005"/>
                        </a:spcBef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</a:t>
                      </a:r>
                      <a:r>
                        <a:rPr sz="1800" spc="-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count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character,swords,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and 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lines</a:t>
                      </a:r>
                      <a:r>
                        <a:rPr sz="1800" spc="-2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6B706B"/>
                      </a:solidFill>
                      <a:prstDash val="solid"/>
                    </a:lnT>
                    <a:lnB w="9519">
                      <a:solidFill>
                        <a:srgbClr val="7777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90CA4B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wc</a:t>
                      </a:r>
                      <a:r>
                        <a:rPr sz="1800" spc="-9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T w="9519">
                      <a:solidFill>
                        <a:srgbClr val="6B706B"/>
                      </a:solidFill>
                      <a:prstDash val="solid"/>
                    </a:lnT>
                    <a:lnB w="9519">
                      <a:solidFill>
                        <a:srgbClr val="7777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1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878783"/>
                      </a:solidFill>
                      <a:prstDash val="solid"/>
                    </a:lnR>
                    <a:lnT w="9519">
                      <a:solidFill>
                        <a:srgbClr val="777774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777774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50" spc="-60" dirty="0">
                          <a:solidFill>
                            <a:srgbClr val="90CA4B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cat</a:t>
                      </a:r>
                      <a:r>
                        <a:rPr sz="1800" spc="-1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T w="9519">
                      <a:solidFill>
                        <a:srgbClr val="777774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2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9519">
                      <a:solidFill>
                        <a:srgbClr val="A0A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Get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sections</a:t>
                      </a:r>
                      <a:r>
                        <a:rPr sz="1800" spc="-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sz="1800" spc="-1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9519">
                      <a:solidFill>
                        <a:srgbClr val="A0A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964"/>
                        </a:lnSpc>
                        <a:spcBef>
                          <a:spcPts val="819"/>
                        </a:spcBef>
                      </a:pPr>
                      <a:r>
                        <a:rPr sz="1550" spc="-5" dirty="0">
                          <a:solidFill>
                            <a:srgbClr val="90CA4B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550" spc="100" dirty="0">
                          <a:solidFill>
                            <a:srgbClr val="90CA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cut</a:t>
                      </a:r>
                      <a:r>
                        <a:rPr sz="1800" spc="-17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-b</a:t>
                      </a:r>
                      <a:r>
                        <a:rPr sz="1800" spc="-23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9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14300" marR="2886075" indent="0">
                        <a:lnSpc>
                          <a:spcPts val="2020"/>
                        </a:lnSpc>
                        <a:spcBef>
                          <a:spcPts val="235"/>
                        </a:spcBef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cut </a:t>
                      </a:r>
                      <a:r>
                        <a:rPr sz="1800" spc="3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-b </a:t>
                      </a:r>
                      <a:r>
                        <a:rPr sz="1800" spc="-2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1-3</a:t>
                      </a:r>
                      <a:r>
                        <a:rPr lang="en-US" sz="1800" spc="-2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abc.txt </a:t>
                      </a: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cut</a:t>
                      </a:r>
                      <a:r>
                        <a:rPr sz="1800" spc="-18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-b</a:t>
                      </a:r>
                      <a:r>
                        <a:rPr sz="1800" spc="-170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1,3</a:t>
                      </a:r>
                      <a:r>
                        <a:rPr sz="1800" spc="-17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T w="19038">
                      <a:solidFill>
                        <a:srgbClr val="939393"/>
                      </a:solidFill>
                      <a:prstDash val="solid"/>
                    </a:lnT>
                    <a:lnB w="9519">
                      <a:solidFill>
                        <a:srgbClr val="A0A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2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grep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878783"/>
                      </a:solidFill>
                      <a:prstDash val="solid"/>
                    </a:lnR>
                    <a:lnT w="9519">
                      <a:solidFill>
                        <a:srgbClr val="A0A09C"/>
                      </a:solidFill>
                      <a:prstDash val="solid"/>
                    </a:lnT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Display</a:t>
                      </a:r>
                      <a:r>
                        <a:rPr sz="180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finding</a:t>
                      </a:r>
                      <a:r>
                        <a:rPr sz="1800" spc="-8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expressions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A0A09C"/>
                      </a:solidFill>
                      <a:prstDash val="solid"/>
                    </a:lnT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1912620" indent="0">
                        <a:lnSpc>
                          <a:spcPts val="2020"/>
                        </a:lnSpc>
                        <a:spcBef>
                          <a:spcPts val="1005"/>
                        </a:spcBef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cat </a:t>
                      </a:r>
                      <a:r>
                        <a:rPr sz="1800" spc="-5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abc.txt </a:t>
                      </a:r>
                      <a:r>
                        <a:rPr sz="1950" spc="-3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800" spc="-3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grep </a:t>
                      </a:r>
                      <a:r>
                        <a:rPr sz="1800" spc="-60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Desktop </a:t>
                      </a:r>
                      <a:endParaRPr lang="en-US" sz="1800" spc="-60" dirty="0">
                        <a:solidFill>
                          <a:srgbClr val="3F3838"/>
                        </a:solidFill>
                        <a:latin typeface="Arial"/>
                        <a:cs typeface="Arial"/>
                      </a:endParaRPr>
                    </a:p>
                    <a:p>
                      <a:pPr marL="114300" marR="1912620" indent="0">
                        <a:lnSpc>
                          <a:spcPts val="2020"/>
                        </a:lnSpc>
                        <a:spcBef>
                          <a:spcPts val="1005"/>
                        </a:spcBef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cat</a:t>
                      </a:r>
                      <a:r>
                        <a:rPr sz="1800" spc="-8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r>
                        <a:rPr sz="1800" spc="-6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3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950" spc="-12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grep</a:t>
                      </a:r>
                      <a:r>
                        <a:rPr sz="1800" spc="-15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-i</a:t>
                      </a:r>
                      <a:r>
                        <a:rPr sz="1800" spc="-170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desktop  </a:t>
                      </a: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5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grep </a:t>
                      </a:r>
                      <a:r>
                        <a:rPr sz="1800" spc="3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-i </a:t>
                      </a:r>
                      <a:r>
                        <a:rPr sz="1800" spc="-5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"desktop"</a:t>
                      </a:r>
                      <a:r>
                        <a:rPr sz="1800" spc="-225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4F4D49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8C"/>
                      </a:solidFill>
                      <a:prstDash val="solid"/>
                    </a:lnR>
                    <a:lnT w="9519">
                      <a:solidFill>
                        <a:srgbClr val="A0A09C"/>
                      </a:solidFill>
                      <a:prstDash val="solid"/>
                    </a:lnT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868" y="7110251"/>
            <a:ext cx="455676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2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2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2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2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2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-114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50" dirty="0">
                <a:solidFill>
                  <a:srgbClr val="524F4D"/>
                </a:solidFill>
                <a:latin typeface="Arial"/>
                <a:cs typeface="Arial"/>
              </a:rPr>
              <a:t>A</a:t>
            </a:r>
            <a:r>
              <a:rPr sz="1350" spc="5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0" dirty="0">
                <a:solidFill>
                  <a:srgbClr val="705E4B"/>
                </a:solidFill>
                <a:latin typeface="Arial"/>
                <a:cs typeface="Arial"/>
              </a:rPr>
              <a:t>v</a:t>
            </a:r>
            <a:r>
              <a:rPr sz="1350" spc="50" dirty="0">
                <a:solidFill>
                  <a:srgbClr val="524F4D"/>
                </a:solidFill>
                <a:latin typeface="Arial"/>
                <a:cs typeface="Arial"/>
              </a:rPr>
              <a:t>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5487" y="1014295"/>
            <a:ext cx="828548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43120" algn="l"/>
              </a:tabLst>
            </a:pPr>
            <a:r>
              <a:rPr sz="3550" b="1" spc="210" dirty="0">
                <a:latin typeface="Arial"/>
                <a:cs typeface="Arial"/>
              </a:rPr>
              <a:t>WHAT </a:t>
            </a:r>
            <a:r>
              <a:rPr sz="3550" b="1" spc="110" dirty="0">
                <a:latin typeface="Arial"/>
                <a:cs typeface="Arial"/>
              </a:rPr>
              <a:t>OPERATING	</a:t>
            </a:r>
            <a:r>
              <a:rPr sz="3550" b="1" spc="70" dirty="0">
                <a:latin typeface="Arial"/>
                <a:cs typeface="Arial"/>
              </a:rPr>
              <a:t>SYSTEM</a:t>
            </a:r>
            <a:r>
              <a:rPr sz="3550" b="1" spc="260" dirty="0">
                <a:latin typeface="Arial"/>
                <a:cs typeface="Arial"/>
              </a:rPr>
              <a:t> </a:t>
            </a:r>
            <a:r>
              <a:rPr sz="3550" b="1" spc="-5" dirty="0">
                <a:latin typeface="Arial"/>
                <a:cs typeface="Arial"/>
              </a:rPr>
              <a:t>DOES?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447" y="2479706"/>
            <a:ext cx="9270365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461645">
              <a:lnSpc>
                <a:spcPct val="100000"/>
              </a:lnSpc>
              <a:buFont typeface="Arial"/>
              <a:buChar char="•"/>
              <a:tabLst>
                <a:tab pos="474345" algn="l"/>
                <a:tab pos="474980" algn="l"/>
              </a:tabLst>
            </a:pPr>
            <a:r>
              <a:rPr sz="1750" b="1" spc="15" dirty="0">
                <a:latin typeface="Arial"/>
                <a:cs typeface="Arial"/>
              </a:rPr>
              <a:t>Provide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spc="35" dirty="0">
                <a:latin typeface="Arial"/>
                <a:cs typeface="Arial"/>
              </a:rPr>
              <a:t>a</a:t>
            </a:r>
            <a:r>
              <a:rPr sz="1750" b="1" spc="-55" dirty="0">
                <a:latin typeface="Arial"/>
                <a:cs typeface="Arial"/>
              </a:rPr>
              <a:t> </a:t>
            </a:r>
            <a:r>
              <a:rPr sz="1750" b="1" spc="30" dirty="0">
                <a:latin typeface="Arial"/>
                <a:cs typeface="Arial"/>
              </a:rPr>
              <a:t>platform</a:t>
            </a:r>
            <a:r>
              <a:rPr sz="1750" b="1" spc="-45" dirty="0">
                <a:latin typeface="Arial"/>
                <a:cs typeface="Arial"/>
              </a:rPr>
              <a:t> </a:t>
            </a:r>
            <a:r>
              <a:rPr sz="1750" b="1" spc="75" dirty="0">
                <a:latin typeface="Arial"/>
                <a:cs typeface="Arial"/>
              </a:rPr>
              <a:t>for</a:t>
            </a:r>
            <a:r>
              <a:rPr sz="1750" b="1" spc="-95" dirty="0">
                <a:latin typeface="Arial"/>
                <a:cs typeface="Arial"/>
              </a:rPr>
              <a:t> </a:t>
            </a:r>
            <a:r>
              <a:rPr sz="1750" b="1" spc="30" dirty="0">
                <a:latin typeface="Arial"/>
                <a:cs typeface="Arial"/>
              </a:rPr>
              <a:t>administrative</a:t>
            </a:r>
            <a:r>
              <a:rPr sz="1750" b="1" spc="-13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use</a:t>
            </a:r>
            <a:endParaRPr sz="1750" dirty="0">
              <a:latin typeface="Arial"/>
              <a:cs typeface="Arial"/>
            </a:endParaRPr>
          </a:p>
          <a:p>
            <a:pPr marL="1129030" lvl="1" indent="-445134">
              <a:lnSpc>
                <a:spcPct val="100000"/>
              </a:lnSpc>
              <a:spcBef>
                <a:spcPts val="1695"/>
              </a:spcBef>
              <a:buClr>
                <a:srgbClr val="9A9A99"/>
              </a:buClr>
              <a:buChar char="o"/>
              <a:tabLst>
                <a:tab pos="1128395" algn="l"/>
                <a:tab pos="1129030" algn="l"/>
              </a:tabLst>
            </a:pPr>
            <a:r>
              <a:rPr sz="1550" spc="60" dirty="0">
                <a:latin typeface="Arial"/>
                <a:cs typeface="Arial"/>
              </a:rPr>
              <a:t>A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computer's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OS</a:t>
            </a:r>
            <a:r>
              <a:rPr sz="1550" spc="-12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provides</a:t>
            </a:r>
            <a:r>
              <a:rPr sz="1550" spc="-1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platform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for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85" dirty="0">
                <a:latin typeface="Arial"/>
                <a:cs typeface="Arial"/>
              </a:rPr>
              <a:t>the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30" dirty="0">
                <a:latin typeface="Arial"/>
                <a:cs typeface="Arial"/>
              </a:rPr>
              <a:t>administrator</a:t>
            </a:r>
            <a:r>
              <a:rPr sz="1550" spc="-19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to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A9A99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776095" lvl="2" indent="-448945">
              <a:lnSpc>
                <a:spcPct val="100000"/>
              </a:lnSpc>
              <a:buClr>
                <a:srgbClr val="545454"/>
              </a:buClr>
              <a:buChar char="•"/>
              <a:tabLst>
                <a:tab pos="1776095" algn="l"/>
                <a:tab pos="1776730" algn="l"/>
              </a:tabLst>
            </a:pPr>
            <a:r>
              <a:rPr sz="1550" spc="80" dirty="0">
                <a:latin typeface="Arial"/>
                <a:cs typeface="Arial"/>
              </a:rPr>
              <a:t>Add</a:t>
            </a:r>
            <a:r>
              <a:rPr sz="1550" spc="-18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users,</a:t>
            </a:r>
            <a:endParaRPr sz="1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545454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1776095" lvl="2" indent="-448945">
              <a:lnSpc>
                <a:spcPct val="100000"/>
              </a:lnSpc>
              <a:buClr>
                <a:srgbClr val="545454"/>
              </a:buClr>
              <a:buChar char="•"/>
              <a:tabLst>
                <a:tab pos="1776095" algn="l"/>
                <a:tab pos="1776730" algn="l"/>
              </a:tabLst>
            </a:pPr>
            <a:r>
              <a:rPr sz="1550" spc="25" dirty="0">
                <a:latin typeface="Arial"/>
                <a:cs typeface="Arial"/>
              </a:rPr>
              <a:t>Allocate</a:t>
            </a:r>
            <a:r>
              <a:rPr sz="1550" spc="-21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disk</a:t>
            </a:r>
            <a:r>
              <a:rPr sz="1550" spc="-22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space,</a:t>
            </a:r>
            <a:endParaRPr sz="1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545454"/>
              </a:buClr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1767205" lvl="2" indent="-440055">
              <a:lnSpc>
                <a:spcPct val="100000"/>
              </a:lnSpc>
              <a:buClr>
                <a:srgbClr val="545454"/>
              </a:buClr>
              <a:buChar char="•"/>
              <a:tabLst>
                <a:tab pos="1766570" algn="l"/>
                <a:tab pos="1767839" algn="l"/>
              </a:tabLst>
            </a:pPr>
            <a:r>
              <a:rPr sz="1550" spc="-20" dirty="0">
                <a:latin typeface="Arial"/>
                <a:cs typeface="Arial"/>
              </a:rPr>
              <a:t>Inst </a:t>
            </a:r>
            <a:r>
              <a:rPr sz="1550" spc="-25" dirty="0">
                <a:latin typeface="Arial"/>
                <a:cs typeface="Arial"/>
              </a:rPr>
              <a:t>all</a:t>
            </a:r>
            <a:r>
              <a:rPr sz="1550" spc="-26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software,</a:t>
            </a:r>
            <a:endParaRPr sz="1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545454"/>
              </a:buClr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1770380" lvl="2" indent="-443230">
              <a:lnSpc>
                <a:spcPct val="100000"/>
              </a:lnSpc>
              <a:buClr>
                <a:srgbClr val="545454"/>
              </a:buClr>
              <a:buChar char="•"/>
              <a:tabLst>
                <a:tab pos="1769745" algn="l"/>
                <a:tab pos="1771014" algn="l"/>
              </a:tabLst>
            </a:pPr>
            <a:r>
              <a:rPr sz="1550" spc="45" dirty="0">
                <a:latin typeface="Arial"/>
                <a:cs typeface="Arial"/>
              </a:rPr>
              <a:t>Perform </a:t>
            </a:r>
            <a:r>
              <a:rPr sz="1550" spc="55" dirty="0">
                <a:latin typeface="Arial"/>
                <a:cs typeface="Arial"/>
              </a:rPr>
              <a:t>activitiesto </a:t>
            </a:r>
            <a:r>
              <a:rPr sz="1550" spc="-5" dirty="0">
                <a:latin typeface="Arial"/>
                <a:cs typeface="Arial"/>
              </a:rPr>
              <a:t>manage the</a:t>
            </a:r>
            <a:r>
              <a:rPr sz="1550" spc="-23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computer</a:t>
            </a:r>
            <a:endParaRPr sz="15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545454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73075" indent="-46037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3075" algn="l"/>
                <a:tab pos="473709" algn="l"/>
              </a:tabLst>
            </a:pPr>
            <a:r>
              <a:rPr sz="1750" b="1" spc="70" dirty="0">
                <a:latin typeface="Arial"/>
                <a:cs typeface="Arial"/>
              </a:rPr>
              <a:t>Start-up</a:t>
            </a:r>
            <a:r>
              <a:rPr sz="1750" b="1" spc="-20" dirty="0">
                <a:latin typeface="Arial"/>
                <a:cs typeface="Arial"/>
              </a:rPr>
              <a:t> </a:t>
            </a:r>
            <a:r>
              <a:rPr sz="1750" b="1" spc="-30" dirty="0">
                <a:latin typeface="Arial"/>
                <a:cs typeface="Arial"/>
              </a:rPr>
              <a:t>services</a:t>
            </a:r>
            <a:endParaRPr sz="1750" dirty="0">
              <a:latin typeface="Arial"/>
              <a:cs typeface="Arial"/>
            </a:endParaRPr>
          </a:p>
          <a:p>
            <a:pPr marL="1114425" lvl="1" indent="-430530">
              <a:lnSpc>
                <a:spcPct val="100000"/>
              </a:lnSpc>
              <a:spcBef>
                <a:spcPts val="1695"/>
              </a:spcBef>
              <a:buClr>
                <a:srgbClr val="9A9A99"/>
              </a:buClr>
              <a:buChar char="o"/>
              <a:tabLst>
                <a:tab pos="1114425" algn="l"/>
                <a:tab pos="1115060" algn="l"/>
              </a:tabLst>
            </a:pPr>
            <a:r>
              <a:rPr sz="1550" spc="50" dirty="0">
                <a:latin typeface="Arial"/>
                <a:cs typeface="Arial"/>
              </a:rPr>
              <a:t>The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OS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0" dirty="0">
                <a:latin typeface="Arial"/>
                <a:cs typeface="Arial"/>
              </a:rPr>
              <a:t>manages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several</a:t>
            </a:r>
            <a:r>
              <a:rPr sz="1550" spc="-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processes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running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in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45" dirty="0">
                <a:latin typeface="Arial"/>
                <a:cs typeface="Arial"/>
              </a:rPr>
              <a:t>thebackground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known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as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daemon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processes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1143000"/>
            <a:ext cx="11715750" cy="158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960982" y="1645911"/>
            <a:ext cx="10995025" cy="0"/>
          </a:xfrm>
          <a:custGeom>
            <a:avLst/>
            <a:gdLst/>
            <a:ahLst/>
            <a:cxnLst/>
            <a:rect l="l" t="t" r="r" b="b"/>
            <a:pathLst>
              <a:path w="10995025">
                <a:moveTo>
                  <a:pt x="0" y="0"/>
                </a:moveTo>
                <a:lnTo>
                  <a:pt x="10994833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98327" y="421357"/>
            <a:ext cx="136207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20" dirty="0">
                <a:solidFill>
                  <a:srgbClr val="42383D"/>
                </a:solidFill>
              </a:rPr>
              <a:t>Linux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9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9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A3A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25E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9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25E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9"/>
                </a:solidFill>
                <a:latin typeface="Arial"/>
                <a:cs typeface="Arial"/>
              </a:rPr>
              <a:t>by</a:t>
            </a:r>
            <a:r>
              <a:rPr sz="1350" spc="-195" dirty="0">
                <a:solidFill>
                  <a:srgbClr val="4F4B49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ix 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F3A3A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2966" y="1014295"/>
            <a:ext cx="46139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6760" algn="l"/>
              </a:tabLst>
            </a:pPr>
            <a:r>
              <a:rPr sz="3550" b="1" spc="40" dirty="0">
                <a:latin typeface="Arial"/>
                <a:cs typeface="Arial"/>
              </a:rPr>
              <a:t>PROCESSING	</a:t>
            </a:r>
            <a:r>
              <a:rPr sz="3550" b="1" spc="55" dirty="0">
                <a:latin typeface="Arial"/>
                <a:cs typeface="Arial"/>
              </a:rPr>
              <a:t>FILES</a:t>
            </a:r>
            <a:endParaRPr sz="355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58922"/>
              </p:ext>
            </p:extLst>
          </p:nvPr>
        </p:nvGraphicFramePr>
        <p:xfrm>
          <a:off x="837701" y="1888513"/>
          <a:ext cx="11680221" cy="5166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96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19">
                      <a:solidFill>
                        <a:srgbClr val="878783"/>
                      </a:solidFill>
                      <a:prstDash val="solid"/>
                    </a:lnR>
                    <a:lnB w="19038">
                      <a:solidFill>
                        <a:srgbClr val="97939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783"/>
                      </a:solidFill>
                      <a:prstDash val="solid"/>
                    </a:lnL>
                    <a:lnR w="9519">
                      <a:solidFill>
                        <a:srgbClr val="90909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8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19">
                      <a:solidFill>
                        <a:srgbClr val="878783"/>
                      </a:solidFill>
                      <a:prstDash val="solid"/>
                    </a:lnR>
                    <a:lnB w="19038">
                      <a:solidFill>
                        <a:srgbClr val="97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5095" marR="725805" indent="-635">
                        <a:lnSpc>
                          <a:spcPts val="2100"/>
                        </a:lnSpc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Perform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editing 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commands,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then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copy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standard 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B w="19038">
                      <a:solidFill>
                        <a:srgbClr val="97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090"/>
                        </a:lnSpc>
                        <a:spcBef>
                          <a:spcPts val="1495"/>
                        </a:spcBef>
                      </a:pPr>
                      <a:r>
                        <a:rPr sz="1800" spc="-2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25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2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rst </a:t>
                      </a:r>
                      <a:r>
                        <a:rPr sz="1800" spc="-6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occurance </a:t>
                      </a:r>
                      <a:r>
                        <a:rPr sz="1800" spc="-45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4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n every </a:t>
                      </a:r>
                      <a:r>
                        <a:rPr sz="1800" spc="-40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40" dirty="0">
                          <a:solidFill>
                            <a:srgbClr val="9C364D"/>
                          </a:solidFill>
                          <a:latin typeface="Arial"/>
                          <a:cs typeface="Arial"/>
                        </a:rPr>
                        <a:t>ine </a:t>
                      </a:r>
                      <a:r>
                        <a:rPr sz="1800" spc="-3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35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35" dirty="0">
                          <a:solidFill>
                            <a:srgbClr val="9C364D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35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1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7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changed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2025"/>
                        </a:lnSpc>
                      </a:pPr>
                      <a:r>
                        <a:rPr sz="1550" spc="-45" dirty="0">
                          <a:solidFill>
                            <a:srgbClr val="8EC848"/>
                          </a:solidFill>
                          <a:latin typeface="Arial"/>
                          <a:cs typeface="Arial"/>
                        </a:rPr>
                        <a:t>$  </a:t>
                      </a:r>
                      <a:r>
                        <a:rPr sz="1800" spc="-3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sed </a:t>
                      </a:r>
                      <a:r>
                        <a:rPr sz="1800" spc="-45" dirty="0">
                          <a:solidFill>
                            <a:srgbClr val="42383D"/>
                          </a:solidFill>
                          <a:latin typeface="Arial"/>
                          <a:cs typeface="Arial"/>
                        </a:rPr>
                        <a:t>'s/Desktop/Dashboard/</a:t>
                      </a:r>
                      <a:r>
                        <a:rPr sz="1800" spc="-45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800" spc="-270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7314">
                        <a:lnSpc>
                          <a:spcPts val="2060"/>
                        </a:lnSpc>
                      </a:pPr>
                      <a:r>
                        <a:rPr sz="1800" spc="-1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2nd </a:t>
                      </a:r>
                      <a:r>
                        <a:rPr sz="1800" spc="-6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occurance </a:t>
                      </a:r>
                      <a:r>
                        <a:rPr sz="1800" spc="1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4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every </a:t>
                      </a:r>
                      <a:r>
                        <a:rPr sz="1800" spc="-40" dirty="0">
                          <a:solidFill>
                            <a:srgbClr val="7C3631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4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ine </a:t>
                      </a:r>
                      <a:r>
                        <a:rPr sz="1800" spc="-1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3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36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changed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14300" marR="1049020" indent="-8255">
                        <a:lnSpc>
                          <a:spcPts val="1950"/>
                        </a:lnSpc>
                        <a:spcBef>
                          <a:spcPts val="204"/>
                        </a:spcBef>
                      </a:pPr>
                      <a:r>
                        <a:rPr sz="1600" spc="-55" dirty="0">
                          <a:solidFill>
                            <a:srgbClr val="8EC848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3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sed </a:t>
                      </a:r>
                      <a:r>
                        <a:rPr sz="1800" spc="-45" dirty="0">
                          <a:solidFill>
                            <a:srgbClr val="42383D"/>
                          </a:solidFill>
                          <a:latin typeface="Arial"/>
                          <a:cs typeface="Arial"/>
                        </a:rPr>
                        <a:t>'s/Desktop/Dashboard/2' </a:t>
                      </a:r>
                      <a:r>
                        <a:rPr sz="1800" spc="-3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abc.txt  </a:t>
                      </a:r>
                      <a:r>
                        <a:rPr sz="1800" spc="-1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-6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occurances </a:t>
                      </a:r>
                      <a:r>
                        <a:rPr sz="1800" spc="-3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sz="1800" spc="-3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0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changed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150" indent="0">
                        <a:lnSpc>
                          <a:spcPts val="2070"/>
                        </a:lnSpc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3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sed </a:t>
                      </a:r>
                      <a:r>
                        <a:rPr sz="1800" spc="-45" dirty="0">
                          <a:solidFill>
                            <a:srgbClr val="42383D"/>
                          </a:solidFill>
                          <a:latin typeface="Arial"/>
                          <a:cs typeface="Arial"/>
                        </a:rPr>
                        <a:t>'s/Desktop/Dashboard/g'</a:t>
                      </a:r>
                      <a:r>
                        <a:rPr sz="1800" spc="-150" dirty="0">
                          <a:solidFill>
                            <a:srgbClr val="4238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986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90"/>
                      </a:solidFill>
                      <a:prstDash val="solid"/>
                    </a:lnR>
                    <a:lnB w="19038">
                      <a:solidFill>
                        <a:srgbClr val="9793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2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split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979393"/>
                      </a:solidFill>
                      <a:prstDash val="solid"/>
                    </a:lnT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Specify</a:t>
                      </a:r>
                      <a:r>
                        <a:rPr sz="1800" spc="-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size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break</a:t>
                      </a:r>
                      <a:r>
                        <a:rPr sz="180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800" spc="-1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into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19038">
                      <a:solidFill>
                        <a:srgbClr val="979393"/>
                      </a:solidFill>
                      <a:prstDash val="solid"/>
                    </a:lnT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indent="0">
                        <a:lnSpc>
                          <a:spcPts val="2090"/>
                        </a:lnSpc>
                        <a:spcBef>
                          <a:spcPts val="1120"/>
                        </a:spcBef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3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split</a:t>
                      </a:r>
                      <a:r>
                        <a:rPr sz="1800" spc="-114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150" indent="0">
                        <a:lnSpc>
                          <a:spcPts val="1985"/>
                        </a:lnSpc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b="1" spc="-335" dirty="0">
                          <a:solidFill>
                            <a:srgbClr val="8EC84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335" dirty="0">
                          <a:solidFill>
                            <a:srgbClr val="8EC848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lang="en-US" sz="1800" b="1" spc="-70" dirty="0">
                          <a:solidFill>
                            <a:srgbClr val="42383D"/>
                          </a:solidFill>
                          <a:latin typeface="Arial"/>
                          <a:cs typeface="Arial"/>
                        </a:rPr>
                        <a:t>ls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150" indent="0">
                        <a:lnSpc>
                          <a:spcPts val="1985"/>
                        </a:lnSpc>
                      </a:pPr>
                      <a:r>
                        <a:rPr sz="1550" spc="-70" dirty="0">
                          <a:solidFill>
                            <a:srgbClr val="8EC848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20" dirty="0">
                          <a:solidFill>
                            <a:srgbClr val="42383D"/>
                          </a:solidFill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-15" dirty="0">
                          <a:solidFill>
                            <a:srgbClr val="4238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42383D"/>
                          </a:solidFill>
                          <a:latin typeface="Arial"/>
                          <a:cs typeface="Arial"/>
                        </a:rPr>
                        <a:t>x*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150" marR="2339340" indent="0">
                        <a:lnSpc>
                          <a:spcPts val="2100"/>
                        </a:lnSpc>
                        <a:spcBef>
                          <a:spcPts val="50"/>
                        </a:spcBef>
                      </a:pPr>
                      <a:r>
                        <a:rPr sz="1800" spc="-145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14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1100</a:t>
                      </a:r>
                      <a:r>
                        <a:rPr sz="1800" spc="-254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solidFill>
                            <a:srgbClr val="9C364D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65" dirty="0">
                          <a:solidFill>
                            <a:srgbClr val="9C36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sz="1800" spc="-12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30" dirty="0">
                          <a:solidFill>
                            <a:srgbClr val="9C364D"/>
                          </a:solidFill>
                          <a:latin typeface="Arial"/>
                          <a:cs typeface="Arial"/>
                        </a:rPr>
                        <a:t>ines</a:t>
                      </a:r>
                      <a:r>
                        <a:rPr sz="1800" spc="-160" dirty="0">
                          <a:solidFill>
                            <a:srgbClr val="9C364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pe</a:t>
                      </a:r>
                      <a:r>
                        <a:rPr sz="1800" spc="-15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30" dirty="0">
                          <a:solidFill>
                            <a:srgbClr val="6D3F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lang="en-US" sz="1800" spc="-5" dirty="0">
                          <a:solidFill>
                            <a:srgbClr val="894D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 </a:t>
                      </a:r>
                      <a:r>
                        <a:rPr lang="en-US" sz="1800" spc="-5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sp</a:t>
                      </a:r>
                      <a:r>
                        <a:rPr sz="1800" spc="-5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lit-1100</a:t>
                      </a:r>
                      <a:r>
                        <a:rPr sz="1800" spc="-5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57150" indent="0">
                        <a:lnSpc>
                          <a:spcPts val="1964"/>
                        </a:lnSpc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5" dirty="0">
                          <a:solidFill>
                            <a:srgbClr val="42383D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979393"/>
                      </a:solidFill>
                      <a:prstDash val="solid"/>
                    </a:lnT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293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sort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878783"/>
                      </a:solidFill>
                      <a:prstDash val="solid"/>
                    </a:lnR>
                    <a:lnT w="19038">
                      <a:solidFill>
                        <a:srgbClr val="979793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Arrange</a:t>
                      </a:r>
                      <a:r>
                        <a:rPr sz="180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lines</a:t>
                      </a:r>
                      <a:r>
                        <a:rPr sz="1800" spc="-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9519">
                      <a:solidFill>
                        <a:srgbClr val="878783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19038">
                      <a:solidFill>
                        <a:srgbClr val="979793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30" dirty="0">
                          <a:solidFill>
                            <a:srgbClr val="8EC848"/>
                          </a:solidFill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1800" spc="-20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sort</a:t>
                      </a:r>
                      <a:r>
                        <a:rPr sz="1800" spc="-33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504D4B"/>
                          </a:solidFill>
                          <a:latin typeface="Arial"/>
                          <a:cs typeface="Arial"/>
                        </a:rPr>
                        <a:t>abc.txt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909090"/>
                      </a:solidFill>
                      <a:prstDash val="solid"/>
                    </a:lnR>
                    <a:lnT w="19038">
                      <a:solidFill>
                        <a:srgbClr val="979793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2114550"/>
            <a:ext cx="1171575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42460" y="2911264"/>
            <a:ext cx="0" cy="2873375"/>
          </a:xfrm>
          <a:custGeom>
            <a:avLst/>
            <a:gdLst/>
            <a:ahLst/>
            <a:cxnLst/>
            <a:rect l="l" t="t" r="r" b="b"/>
            <a:pathLst>
              <a:path h="2873375">
                <a:moveTo>
                  <a:pt x="0" y="2873208"/>
                </a:moveTo>
                <a:lnTo>
                  <a:pt x="0" y="0"/>
                </a:lnTo>
              </a:path>
            </a:pathLst>
          </a:custGeom>
          <a:ln w="9519">
            <a:solidFill>
              <a:srgbClr val="A0A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851510" y="2112093"/>
            <a:ext cx="0" cy="3672840"/>
          </a:xfrm>
          <a:custGeom>
            <a:avLst/>
            <a:gdLst/>
            <a:ahLst/>
            <a:cxnLst/>
            <a:rect l="l" t="t" r="r" b="b"/>
            <a:pathLst>
              <a:path h="3672840">
                <a:moveTo>
                  <a:pt x="0" y="3672378"/>
                </a:moveTo>
                <a:lnTo>
                  <a:pt x="0" y="0"/>
                </a:lnTo>
              </a:path>
            </a:pathLst>
          </a:custGeom>
          <a:ln w="9519">
            <a:solidFill>
              <a:srgbClr val="80807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701140" y="2911264"/>
            <a:ext cx="0" cy="2873375"/>
          </a:xfrm>
          <a:custGeom>
            <a:avLst/>
            <a:gdLst/>
            <a:ahLst/>
            <a:cxnLst/>
            <a:rect l="l" t="t" r="r" b="b"/>
            <a:pathLst>
              <a:path h="2873375">
                <a:moveTo>
                  <a:pt x="0" y="2873208"/>
                </a:moveTo>
                <a:lnTo>
                  <a:pt x="0" y="0"/>
                </a:lnTo>
              </a:path>
            </a:pathLst>
          </a:custGeom>
          <a:ln w="19038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522682" y="2911264"/>
            <a:ext cx="0" cy="2873375"/>
          </a:xfrm>
          <a:custGeom>
            <a:avLst/>
            <a:gdLst/>
            <a:ahLst/>
            <a:cxnLst/>
            <a:rect l="l" t="t" r="r" b="b"/>
            <a:pathLst>
              <a:path h="2873375">
                <a:moveTo>
                  <a:pt x="0" y="2873208"/>
                </a:moveTo>
                <a:lnTo>
                  <a:pt x="0" y="0"/>
                </a:lnTo>
              </a:path>
            </a:pathLst>
          </a:custGeom>
          <a:ln w="9519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37701" y="5774959"/>
            <a:ext cx="11690350" cy="0"/>
          </a:xfrm>
          <a:custGeom>
            <a:avLst/>
            <a:gdLst/>
            <a:ahLst/>
            <a:cxnLst/>
            <a:rect l="l" t="t" r="r" b="b"/>
            <a:pathLst>
              <a:path w="11690350">
                <a:moveTo>
                  <a:pt x="0" y="0"/>
                </a:moveTo>
                <a:lnTo>
                  <a:pt x="11689741" y="0"/>
                </a:lnTo>
              </a:path>
            </a:pathLst>
          </a:custGeom>
          <a:ln w="19038">
            <a:solidFill>
              <a:srgbClr val="979793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498327" y="421357"/>
            <a:ext cx="136207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20" dirty="0">
                <a:solidFill>
                  <a:srgbClr val="3F3636"/>
                </a:solidFill>
              </a:rPr>
              <a:t>Linux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9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9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A3A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25E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9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25E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9"/>
                </a:solidFill>
                <a:latin typeface="Arial"/>
                <a:cs typeface="Arial"/>
              </a:rPr>
              <a:t>by</a:t>
            </a:r>
            <a:r>
              <a:rPr sz="1350" spc="-195" dirty="0">
                <a:solidFill>
                  <a:srgbClr val="4F4B49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ix 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F3A3A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2966" y="1014295"/>
            <a:ext cx="46139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6760" algn="l"/>
              </a:tabLst>
            </a:pPr>
            <a:r>
              <a:rPr sz="3550" b="1" spc="40" dirty="0">
                <a:solidFill>
                  <a:srgbClr val="504D4B"/>
                </a:solidFill>
                <a:latin typeface="Arial"/>
                <a:cs typeface="Arial"/>
              </a:rPr>
              <a:t>PROCESSING	</a:t>
            </a:r>
            <a:r>
              <a:rPr sz="3550" b="1" spc="55" dirty="0">
                <a:solidFill>
                  <a:srgbClr val="504D4B"/>
                </a:solidFill>
                <a:latin typeface="Arial"/>
                <a:cs typeface="Arial"/>
              </a:rPr>
              <a:t>FILES</a:t>
            </a:r>
            <a:endParaRPr sz="35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3160" y="4214407"/>
            <a:ext cx="4489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uniq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0152" y="4214407"/>
            <a:ext cx="4610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Keep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unique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lines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in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delete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duplicates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4875" y="3049920"/>
            <a:ext cx="1853475" cy="2375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340" indent="-12700">
              <a:lnSpc>
                <a:spcPts val="2100"/>
              </a:lnSpc>
            </a:pPr>
            <a:r>
              <a:rPr lang="en-US" spc="-40" dirty="0">
                <a:solidFill>
                  <a:srgbClr val="90CA49"/>
                </a:solidFill>
                <a:latin typeface="Arial"/>
                <a:cs typeface="Arial"/>
              </a:rPr>
              <a:t>$ </a:t>
            </a:r>
            <a:r>
              <a:rPr sz="1800" spc="-50" dirty="0">
                <a:solidFill>
                  <a:srgbClr val="504D4B"/>
                </a:solidFill>
                <a:latin typeface="Arial"/>
                <a:cs typeface="Arial"/>
              </a:rPr>
              <a:t>echo</a:t>
            </a:r>
            <a:r>
              <a:rPr sz="1800" spc="-175" dirty="0">
                <a:solidFill>
                  <a:srgbClr val="504D4B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E706E"/>
                </a:solidFill>
                <a:latin typeface="Arial"/>
                <a:cs typeface="Arial"/>
              </a:rPr>
              <a:t>"</a:t>
            </a:r>
            <a:r>
              <a:rPr sz="1800" spc="25" dirty="0">
                <a:solidFill>
                  <a:srgbClr val="504D4B"/>
                </a:solidFill>
                <a:latin typeface="Arial"/>
                <a:cs typeface="Arial"/>
              </a:rPr>
              <a:t>Karachi  </a:t>
            </a:r>
            <a:r>
              <a:rPr sz="1800" spc="-45" dirty="0">
                <a:solidFill>
                  <a:srgbClr val="504D4B"/>
                </a:solidFill>
                <a:latin typeface="Arial"/>
                <a:cs typeface="Arial"/>
              </a:rPr>
              <a:t>Karachi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92500"/>
              </a:lnSpc>
              <a:spcBef>
                <a:spcPts val="40"/>
              </a:spcBef>
            </a:pPr>
            <a:r>
              <a:rPr sz="1800" spc="-30" dirty="0">
                <a:solidFill>
                  <a:srgbClr val="504D4B"/>
                </a:solidFill>
                <a:latin typeface="Arial"/>
                <a:cs typeface="Arial"/>
              </a:rPr>
              <a:t>Lahore  </a:t>
            </a:r>
            <a:r>
              <a:rPr sz="1800" spc="-60" dirty="0">
                <a:solidFill>
                  <a:srgbClr val="504D4B"/>
                </a:solidFill>
                <a:latin typeface="Arial"/>
                <a:cs typeface="Arial"/>
              </a:rPr>
              <a:t>Islamabad  Islamabad  </a:t>
            </a:r>
            <a:r>
              <a:rPr sz="1800" spc="-45" dirty="0">
                <a:solidFill>
                  <a:srgbClr val="504D4B"/>
                </a:solidFill>
                <a:latin typeface="Arial"/>
                <a:cs typeface="Arial"/>
              </a:rPr>
              <a:t>Lahore" </a:t>
            </a:r>
            <a:r>
              <a:rPr sz="1500" spc="-45" dirty="0">
                <a:solidFill>
                  <a:srgbClr val="504D4B"/>
                </a:solidFill>
                <a:latin typeface="Times New Roman"/>
                <a:cs typeface="Times New Roman"/>
              </a:rPr>
              <a:t>&gt;</a:t>
            </a:r>
            <a:r>
              <a:rPr sz="1500" spc="215" dirty="0">
                <a:solidFill>
                  <a:srgbClr val="504D4B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504D4B"/>
                </a:solidFill>
                <a:latin typeface="Arial"/>
                <a:cs typeface="Arial"/>
              </a:rPr>
              <a:t>abc.txt</a:t>
            </a:r>
            <a:endParaRPr sz="1800" dirty="0">
              <a:latin typeface="Arial"/>
              <a:cs typeface="Arial"/>
            </a:endParaRPr>
          </a:p>
          <a:p>
            <a:pPr marL="21590">
              <a:lnSpc>
                <a:spcPts val="2030"/>
              </a:lnSpc>
            </a:pPr>
            <a:r>
              <a:rPr sz="1650" spc="-40" dirty="0">
                <a:solidFill>
                  <a:srgbClr val="8ECA49"/>
                </a:solidFill>
                <a:latin typeface="Arial"/>
                <a:cs typeface="Arial"/>
              </a:rPr>
              <a:t>$ </a:t>
            </a:r>
            <a:r>
              <a:rPr sz="1800" spc="-20" dirty="0">
                <a:solidFill>
                  <a:srgbClr val="504D4B"/>
                </a:solidFill>
                <a:latin typeface="Arial"/>
                <a:cs typeface="Arial"/>
              </a:rPr>
              <a:t>cat</a:t>
            </a:r>
            <a:r>
              <a:rPr sz="1800" spc="-110" dirty="0">
                <a:solidFill>
                  <a:srgbClr val="504D4B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04D4B"/>
                </a:solidFill>
                <a:latin typeface="Arial"/>
                <a:cs typeface="Arial"/>
              </a:rPr>
              <a:t>abc.txt</a:t>
            </a:r>
            <a:endParaRPr sz="1800" dirty="0">
              <a:latin typeface="Arial"/>
              <a:cs typeface="Arial"/>
            </a:endParaRPr>
          </a:p>
          <a:p>
            <a:pPr marL="195580" marR="85725" indent="-183515">
              <a:lnSpc>
                <a:spcPts val="2020"/>
              </a:lnSpc>
              <a:spcBef>
                <a:spcPts val="115"/>
              </a:spcBef>
            </a:pPr>
            <a:r>
              <a:rPr sz="1600" spc="-40" dirty="0">
                <a:solidFill>
                  <a:srgbClr val="8ECA49"/>
                </a:solidFill>
                <a:latin typeface="Arial"/>
                <a:cs typeface="Arial"/>
              </a:rPr>
              <a:t>$ </a:t>
            </a:r>
            <a:r>
              <a:rPr sz="1800" spc="-20" dirty="0">
                <a:solidFill>
                  <a:srgbClr val="504D4B"/>
                </a:solidFill>
                <a:latin typeface="Arial"/>
                <a:cs typeface="Arial"/>
              </a:rPr>
              <a:t>uniq </a:t>
            </a:r>
            <a:r>
              <a:rPr sz="1800" spc="-35" dirty="0">
                <a:solidFill>
                  <a:srgbClr val="504D4B"/>
                </a:solidFill>
                <a:latin typeface="Arial"/>
                <a:cs typeface="Arial"/>
              </a:rPr>
              <a:t>abc.txt</a:t>
            </a:r>
            <a:endParaRPr lang="en-US" sz="1800" spc="-35" dirty="0">
              <a:solidFill>
                <a:srgbClr val="504D4B"/>
              </a:solidFill>
              <a:latin typeface="Arial"/>
              <a:cs typeface="Arial"/>
            </a:endParaRPr>
          </a:p>
          <a:p>
            <a:pPr marL="195580" marR="85725" indent="-183515">
              <a:lnSpc>
                <a:spcPts val="2020"/>
              </a:lnSpc>
              <a:spcBef>
                <a:spcPts val="115"/>
              </a:spcBef>
            </a:pPr>
            <a:r>
              <a:rPr lang="en-US" spc="-40" dirty="0">
                <a:solidFill>
                  <a:srgbClr val="90CA49"/>
                </a:solidFill>
                <a:latin typeface="Arial"/>
                <a:cs typeface="Arial"/>
              </a:rPr>
              <a:t>$ </a:t>
            </a:r>
            <a:r>
              <a:rPr sz="1800" spc="-20" dirty="0">
                <a:solidFill>
                  <a:srgbClr val="504D4B"/>
                </a:solidFill>
                <a:latin typeface="Arial"/>
                <a:cs typeface="Arial"/>
              </a:rPr>
              <a:t>uniq </a:t>
            </a:r>
            <a:r>
              <a:rPr sz="1800" spc="-35" dirty="0">
                <a:solidFill>
                  <a:srgbClr val="504D4B"/>
                </a:solidFill>
                <a:latin typeface="Arial"/>
                <a:cs typeface="Arial"/>
              </a:rPr>
              <a:t>abc.txt</a:t>
            </a:r>
            <a:r>
              <a:rPr sz="1800" spc="-280" dirty="0">
                <a:solidFill>
                  <a:srgbClr val="504D4B"/>
                </a:solidFill>
                <a:latin typeface="Arial"/>
                <a:cs typeface="Arial"/>
              </a:rPr>
              <a:t> </a:t>
            </a:r>
            <a:r>
              <a:rPr lang="en-US" sz="1800" spc="20" dirty="0">
                <a:solidFill>
                  <a:srgbClr val="3F3636"/>
                </a:solidFill>
                <a:latin typeface="Arial"/>
                <a:cs typeface="Arial"/>
              </a:rPr>
              <a:t>–</a:t>
            </a:r>
            <a:r>
              <a:rPr sz="1800" spc="20" dirty="0">
                <a:solidFill>
                  <a:srgbClr val="3F3636"/>
                </a:solidFill>
                <a:latin typeface="Arial"/>
                <a:cs typeface="Arial"/>
              </a:rPr>
              <a:t>c</a:t>
            </a:r>
            <a:endParaRPr lang="en-US" sz="1800" spc="20" dirty="0">
              <a:solidFill>
                <a:srgbClr val="3F3636"/>
              </a:solidFill>
              <a:latin typeface="Arial"/>
              <a:cs typeface="Arial"/>
            </a:endParaRPr>
          </a:p>
          <a:p>
            <a:pPr marL="195580" marR="85725" indent="-183515">
              <a:lnSpc>
                <a:spcPts val="2020"/>
              </a:lnSpc>
              <a:spcBef>
                <a:spcPts val="115"/>
              </a:spcBef>
            </a:pPr>
            <a:r>
              <a:rPr lang="en-US" spc="-40" dirty="0">
                <a:solidFill>
                  <a:srgbClr val="90CA49"/>
                </a:solidFill>
                <a:latin typeface="Arial"/>
                <a:cs typeface="Arial"/>
              </a:rPr>
              <a:t>$ </a:t>
            </a:r>
            <a:r>
              <a:rPr sz="1800" spc="-20" dirty="0">
                <a:solidFill>
                  <a:srgbClr val="504D4B"/>
                </a:solidFill>
                <a:latin typeface="Arial"/>
                <a:cs typeface="Arial"/>
              </a:rPr>
              <a:t>uniq </a:t>
            </a:r>
            <a:r>
              <a:rPr sz="1800" spc="-35" dirty="0">
                <a:solidFill>
                  <a:srgbClr val="504D4B"/>
                </a:solidFill>
                <a:latin typeface="Arial"/>
                <a:cs typeface="Arial"/>
              </a:rPr>
              <a:t>abc.txt</a:t>
            </a:r>
            <a:r>
              <a:rPr sz="1800" spc="-295" dirty="0">
                <a:solidFill>
                  <a:srgbClr val="504D4B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3F3636"/>
                </a:solidFill>
                <a:latin typeface="Arial"/>
                <a:cs typeface="Arial"/>
              </a:rPr>
              <a:t>-d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2114550"/>
            <a:ext cx="1171575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F3636"/>
                </a:solidFill>
              </a:rPr>
              <a:t>Li</a:t>
            </a:r>
            <a:r>
              <a:rPr spc="90" dirty="0">
                <a:solidFill>
                  <a:srgbClr val="3F3636"/>
                </a:solidFill>
              </a:rPr>
              <a:t>n</a:t>
            </a:r>
            <a:r>
              <a:rPr spc="-200" dirty="0">
                <a:solidFill>
                  <a:srgbClr val="3F3636"/>
                </a:solidFill>
              </a:rPr>
              <a:t>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9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9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A3A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25E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9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25E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9"/>
                </a:solidFill>
                <a:latin typeface="Arial"/>
                <a:cs typeface="Arial"/>
              </a:rPr>
              <a:t>by</a:t>
            </a:r>
            <a:r>
              <a:rPr sz="1350" spc="-195" dirty="0">
                <a:solidFill>
                  <a:srgbClr val="4F4B49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ix 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F3A3A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2503" y="1007945"/>
            <a:ext cx="3824604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20" dirty="0">
                <a:solidFill>
                  <a:srgbClr val="4D4B49"/>
                </a:solidFill>
                <a:latin typeface="Arial"/>
                <a:cs typeface="Arial"/>
              </a:rPr>
              <a:t>DATE </a:t>
            </a:r>
            <a:r>
              <a:rPr sz="3600" b="1" spc="204" dirty="0">
                <a:solidFill>
                  <a:srgbClr val="4D4B49"/>
                </a:solidFill>
                <a:latin typeface="Arial"/>
                <a:cs typeface="Arial"/>
              </a:rPr>
              <a:t>AND</a:t>
            </a:r>
            <a:r>
              <a:rPr sz="3600" b="1" spc="225" dirty="0">
                <a:solidFill>
                  <a:srgbClr val="4D4B49"/>
                </a:solidFill>
                <a:latin typeface="Arial"/>
                <a:cs typeface="Arial"/>
              </a:rPr>
              <a:t> </a:t>
            </a:r>
            <a:r>
              <a:rPr sz="3600" b="1" spc="145" dirty="0">
                <a:solidFill>
                  <a:srgbClr val="4D4B49"/>
                </a:solidFill>
                <a:latin typeface="Arial"/>
                <a:cs typeface="Arial"/>
              </a:rPr>
              <a:t>TIME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214"/>
              </p:ext>
            </p:extLst>
          </p:nvPr>
        </p:nvGraphicFramePr>
        <p:xfrm>
          <a:off x="837701" y="2906504"/>
          <a:ext cx="11680220" cy="363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2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tar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A09C9C"/>
                      </a:solidFill>
                      <a:prstDash val="solid"/>
                    </a:lnR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Archive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files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directories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090"/>
                        </a:lnSpc>
                        <a:spcBef>
                          <a:spcPts val="969"/>
                        </a:spcBef>
                      </a:pPr>
                      <a:r>
                        <a:rPr sz="1800" spc="-4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Archive </a:t>
                      </a:r>
                      <a:r>
                        <a:rPr sz="1800" spc="-2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2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ts val="2090"/>
                        </a:lnSpc>
                      </a:pPr>
                      <a:r>
                        <a:rPr sz="1800" spc="-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5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tar </a:t>
                      </a:r>
                      <a:r>
                        <a:rPr lang="en-US" sz="1800" spc="-1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1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cf</a:t>
                      </a:r>
                      <a:r>
                        <a:rPr lang="en-US" sz="1800" spc="-1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archive.tar </a:t>
                      </a:r>
                      <a:r>
                        <a:rPr sz="1800" spc="-25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file1</a:t>
                      </a:r>
                      <a:r>
                        <a:rPr sz="1800" spc="-285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file2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ts val="2055"/>
                        </a:lnSpc>
                        <a:spcBef>
                          <a:spcPts val="15"/>
                        </a:spcBef>
                      </a:pPr>
                      <a:r>
                        <a:rPr sz="1800" spc="-3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Extract </a:t>
                      </a:r>
                      <a:r>
                        <a:rPr sz="1800" spc="-2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0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fi</a:t>
                      </a:r>
                      <a:r>
                        <a:rPr sz="1800" spc="-25" dirty="0">
                          <a:solidFill>
                            <a:srgbClr val="66363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2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2055"/>
                        </a:lnSpc>
                      </a:pPr>
                      <a:r>
                        <a:rPr sz="1650" spc="3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15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tar </a:t>
                      </a:r>
                      <a:r>
                        <a:rPr sz="1800" spc="-35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-xf</a:t>
                      </a:r>
                      <a:r>
                        <a:rPr sz="1800" spc="-185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archive.tar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cal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A09C9C"/>
                      </a:solidFill>
                      <a:prstDash val="solid"/>
                    </a:lnR>
                    <a:lnT w="19038">
                      <a:solidFill>
                        <a:srgbClr val="979793"/>
                      </a:solidFill>
                      <a:prstDash val="solid"/>
                    </a:lnT>
                    <a:lnB w="9519">
                      <a:solidFill>
                        <a:srgbClr val="7474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calendar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specified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month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2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19038">
                      <a:solidFill>
                        <a:srgbClr val="979793"/>
                      </a:solidFill>
                      <a:prstDash val="solid"/>
                    </a:lnT>
                    <a:lnB w="9519">
                      <a:solidFill>
                        <a:srgbClr val="74747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130"/>
                        </a:lnSpc>
                        <a:spcBef>
                          <a:spcPts val="670"/>
                        </a:spcBef>
                      </a:pPr>
                      <a:r>
                        <a:rPr sz="1600" spc="-5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600" spc="8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cal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2025"/>
                        </a:lnSpc>
                      </a:pPr>
                      <a:r>
                        <a:rPr sz="1650" spc="-2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cal</a:t>
                      </a:r>
                      <a:r>
                        <a:rPr sz="1800" spc="-6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6680">
                        <a:lnSpc>
                          <a:spcPts val="1825"/>
                        </a:lnSpc>
                      </a:pPr>
                      <a:r>
                        <a:rPr sz="1600" spc="-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2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cal </a:t>
                      </a:r>
                      <a:r>
                        <a:rPr sz="1800" spc="-15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-m</a:t>
                      </a:r>
                      <a:r>
                        <a:rPr sz="1800" spc="-140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08585">
                        <a:lnSpc>
                          <a:spcPts val="2410"/>
                        </a:lnSpc>
                      </a:pPr>
                      <a:r>
                        <a:rPr lang="en-US" sz="24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2200" b="1" spc="-10" dirty="0">
                          <a:solidFill>
                            <a:srgbClr val="8ECA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cal </a:t>
                      </a:r>
                      <a:r>
                        <a:rPr sz="1800" spc="20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-y</a:t>
                      </a:r>
                      <a:r>
                        <a:rPr sz="1800" spc="-25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2020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19038">
                      <a:solidFill>
                        <a:srgbClr val="979793"/>
                      </a:solidFill>
                      <a:prstDash val="solid"/>
                    </a:lnT>
                    <a:lnB w="9519">
                      <a:solidFill>
                        <a:srgbClr val="74747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A09C9C"/>
                      </a:solidFill>
                      <a:prstDash val="solid"/>
                    </a:lnR>
                    <a:lnT w="9519">
                      <a:solidFill>
                        <a:srgbClr val="747470"/>
                      </a:solidFill>
                      <a:prstDash val="solid"/>
                    </a:lnT>
                    <a:lnB w="9519">
                      <a:solidFill>
                        <a:srgbClr val="6B6B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4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Show/Set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29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519">
                      <a:solidFill>
                        <a:srgbClr val="A09C9C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747470"/>
                      </a:solidFill>
                      <a:prstDash val="solid"/>
                    </a:lnT>
                    <a:lnB w="9519">
                      <a:solidFill>
                        <a:srgbClr val="6B6B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055"/>
                        </a:lnSpc>
                        <a:spcBef>
                          <a:spcPts val="819"/>
                        </a:spcBef>
                      </a:pPr>
                      <a:r>
                        <a:rPr sz="1600" spc="-20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600" spc="95" dirty="0">
                          <a:solidFill>
                            <a:srgbClr val="8ECA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525" marR="467359" indent="-9525">
                        <a:lnSpc>
                          <a:spcPts val="2020"/>
                        </a:lnSpc>
                        <a:spcBef>
                          <a:spcPts val="75"/>
                        </a:spcBef>
                      </a:pPr>
                      <a:r>
                        <a:rPr sz="1800" spc="-4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-9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6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 system</a:t>
                      </a:r>
                      <a:r>
                        <a:rPr sz="1800" spc="-3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1800" spc="-5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6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A357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0" dirty="0">
                          <a:solidFill>
                            <a:srgbClr val="7E3F38"/>
                          </a:solidFill>
                          <a:latin typeface="Arial"/>
                          <a:cs typeface="Arial"/>
                        </a:rPr>
                        <a:t>ime</a:t>
                      </a:r>
                      <a:r>
                        <a:rPr sz="1800" spc="-90" dirty="0">
                          <a:solidFill>
                            <a:srgbClr val="7E3F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4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-65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rgbClr val="894D4F"/>
                          </a:solidFill>
                          <a:latin typeface="Arial"/>
                          <a:cs typeface="Arial"/>
                        </a:rPr>
                        <a:t>date  </a:t>
                      </a: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4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date </a:t>
                      </a:r>
                      <a:r>
                        <a:rPr sz="1800" spc="15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-s </a:t>
                      </a:r>
                      <a:r>
                        <a:rPr sz="1800" spc="-65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"11/20/2003</a:t>
                      </a:r>
                      <a:r>
                        <a:rPr sz="1800" spc="-240" dirty="0">
                          <a:solidFill>
                            <a:srgbClr val="4D4B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800" spc="-20" dirty="0">
                          <a:solidFill>
                            <a:srgbClr val="5E5D5B"/>
                          </a:solidFill>
                          <a:latin typeface="Arial"/>
                          <a:cs typeface="Arial"/>
                        </a:rPr>
                        <a:t>:48</a:t>
                      </a:r>
                      <a:r>
                        <a:rPr sz="1800" spc="-20" dirty="0">
                          <a:solidFill>
                            <a:srgbClr val="3F3636"/>
                          </a:solidFill>
                          <a:latin typeface="Arial"/>
                          <a:cs typeface="Arial"/>
                        </a:rPr>
                        <a:t>:00"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9519">
                      <a:solidFill>
                        <a:srgbClr val="747470"/>
                      </a:solidFill>
                      <a:prstDash val="solid"/>
                    </a:lnT>
                    <a:lnB w="9519">
                      <a:solidFill>
                        <a:srgbClr val="6B6B6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2114550"/>
            <a:ext cx="1171575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98327" y="421357"/>
            <a:ext cx="136207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20" dirty="0">
                <a:solidFill>
                  <a:srgbClr val="3F3838"/>
                </a:solidFill>
              </a:rPr>
              <a:t>Linux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9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9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A3A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25E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9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25E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9"/>
                </a:solidFill>
                <a:latin typeface="Arial"/>
                <a:cs typeface="Arial"/>
              </a:rPr>
              <a:t>by</a:t>
            </a:r>
            <a:r>
              <a:rPr sz="1350" spc="-195" dirty="0">
                <a:solidFill>
                  <a:srgbClr val="4F4B49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ix 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F3A3A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868" y="1014295"/>
            <a:ext cx="568325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b="1" spc="170" dirty="0">
                <a:latin typeface="Arial"/>
                <a:cs typeface="Arial"/>
              </a:rPr>
              <a:t>MANAGING</a:t>
            </a:r>
            <a:r>
              <a:rPr sz="3550" b="1" spc="325" dirty="0">
                <a:latin typeface="Arial"/>
                <a:cs typeface="Arial"/>
              </a:rPr>
              <a:t> </a:t>
            </a:r>
            <a:r>
              <a:rPr sz="3550" b="1" spc="-5" dirty="0">
                <a:latin typeface="Arial"/>
                <a:cs typeface="Arial"/>
              </a:rPr>
              <a:t>PROCESSES</a:t>
            </a:r>
            <a:endParaRPr sz="355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76099"/>
              </p:ext>
            </p:extLst>
          </p:nvPr>
        </p:nvGraphicFramePr>
        <p:xfrm>
          <a:off x="837701" y="2906504"/>
          <a:ext cx="11680220" cy="4067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35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950" spc="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bg</a:t>
                      </a:r>
                      <a:endParaRPr sz="19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r>
                        <a:rPr sz="1800" spc="-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9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1800" spc="-1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20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background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9519">
                      <a:solidFill>
                        <a:srgbClr val="9C9C9C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550" spc="-45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3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bg</a:t>
                      </a:r>
                      <a:r>
                        <a:rPr sz="1800" spc="-12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%[PI</a:t>
                      </a:r>
                      <a:r>
                        <a:rPr lang="en-US" sz="1800" spc="-6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65" dirty="0">
                          <a:solidFill>
                            <a:srgbClr val="445669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B w="19038">
                      <a:solidFill>
                        <a:srgbClr val="9797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078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9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free</a:t>
                      </a:r>
                      <a:endParaRPr sz="19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19038">
                      <a:solidFill>
                        <a:srgbClr val="979793"/>
                      </a:solidFill>
                      <a:prstDash val="solid"/>
                    </a:lnT>
                    <a:lnB w="9519">
                      <a:solidFill>
                        <a:srgbClr val="7474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Check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free</a:t>
                      </a:r>
                      <a:r>
                        <a:rPr sz="1800" spc="-254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9519">
                      <a:solidFill>
                        <a:srgbClr val="9C9C9C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19038">
                      <a:solidFill>
                        <a:srgbClr val="979793"/>
                      </a:solidFill>
                      <a:prstDash val="solid"/>
                    </a:lnT>
                    <a:lnB w="9519">
                      <a:solidFill>
                        <a:srgbClr val="7474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600" spc="-45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600" spc="7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free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19038">
                      <a:solidFill>
                        <a:srgbClr val="979793"/>
                      </a:solidFill>
                      <a:prstDash val="solid"/>
                    </a:lnT>
                    <a:lnB w="9519">
                      <a:solidFill>
                        <a:srgbClr val="7474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22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900" spc="7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kill</a:t>
                      </a:r>
                      <a:endParaRPr sz="19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9519">
                      <a:solidFill>
                        <a:srgbClr val="747474"/>
                      </a:solidFill>
                      <a:prstDash val="solid"/>
                    </a:lnT>
                    <a:lnB w="9519">
                      <a:solidFill>
                        <a:srgbClr val="6B6B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Stop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19">
                      <a:solidFill>
                        <a:srgbClr val="9C9C9C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747474"/>
                      </a:solidFill>
                      <a:prstDash val="solid"/>
                    </a:lnT>
                    <a:lnB w="9519">
                      <a:solidFill>
                        <a:srgbClr val="6B6B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spc="-45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1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kill</a:t>
                      </a:r>
                      <a:r>
                        <a:rPr sz="1800" spc="-120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&lt;PSID&gt;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9519">
                      <a:solidFill>
                        <a:srgbClr val="747474"/>
                      </a:solidFill>
                      <a:prstDash val="solid"/>
                    </a:lnT>
                    <a:lnB w="9519">
                      <a:solidFill>
                        <a:srgbClr val="6B6B6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7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900" spc="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nice</a:t>
                      </a:r>
                      <a:endParaRPr sz="19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9519">
                      <a:solidFill>
                        <a:srgbClr val="6B6B67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 marR="379095" indent="-3810">
                        <a:lnSpc>
                          <a:spcPct val="95400"/>
                        </a:lnSpc>
                        <a:spcBef>
                          <a:spcPts val="844"/>
                        </a:spcBef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 a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program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low</a:t>
                      </a:r>
                      <a:r>
                        <a:rPr sz="1800" spc="-3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priority,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niceness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values 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range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1650" spc="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-20 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5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19,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former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being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most 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favorable,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while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latter being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least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9519">
                      <a:solidFill>
                        <a:srgbClr val="9C9C9C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6B6B67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114300" marR="3144520" indent="-7938">
                        <a:lnSpc>
                          <a:spcPts val="2020"/>
                        </a:lnSpc>
                      </a:pPr>
                      <a:r>
                        <a:rPr sz="16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800" spc="-1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nice </a:t>
                      </a:r>
                      <a:r>
                        <a:rPr sz="1800" spc="1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-10 </a:t>
                      </a:r>
                      <a:r>
                        <a:rPr sz="1800" spc="-4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-R  </a:t>
                      </a: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1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nice</a:t>
                      </a:r>
                      <a:r>
                        <a:rPr sz="1800" spc="-16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50" spc="-105" dirty="0">
                          <a:solidFill>
                            <a:srgbClr val="4F4B49"/>
                          </a:solidFill>
                          <a:latin typeface="Times New Roman"/>
                          <a:cs typeface="Times New Roman"/>
                        </a:rPr>
                        <a:t>--1O</a:t>
                      </a:r>
                      <a:r>
                        <a:rPr sz="1850" spc="-235" dirty="0">
                          <a:solidFill>
                            <a:srgbClr val="4F4B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18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3F3838"/>
                          </a:solidFill>
                          <a:latin typeface="Arial"/>
                          <a:cs typeface="Arial"/>
                        </a:rPr>
                        <a:t>-R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9519">
                      <a:solidFill>
                        <a:srgbClr val="6B6B67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322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900" spc="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ps</a:t>
                      </a:r>
                      <a:endParaRPr sz="19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9519">
                      <a:solidFill>
                        <a:srgbClr val="7070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current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running</a:t>
                      </a:r>
                      <a:r>
                        <a:rPr sz="1800" spc="-2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processes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19">
                      <a:solidFill>
                        <a:srgbClr val="9C9C9C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9519">
                      <a:solidFill>
                        <a:srgbClr val="7070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spc="-55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600" spc="5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ps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9519">
                      <a:solidFill>
                        <a:srgbClr val="6B6B6B"/>
                      </a:solidFill>
                      <a:prstDash val="solid"/>
                    </a:lnT>
                    <a:lnB w="9519">
                      <a:solidFill>
                        <a:srgbClr val="70706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628"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top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27965" marB="0">
                    <a:lnL w="9519">
                      <a:solidFill>
                        <a:srgbClr val="A0A09C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9519">
                      <a:solidFill>
                        <a:srgbClr val="70706B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 marR="1088390" indent="4445">
                        <a:lnSpc>
                          <a:spcPts val="2020"/>
                        </a:lnSpc>
                        <a:spcBef>
                          <a:spcPts val="1005"/>
                        </a:spcBef>
                      </a:pPr>
                      <a:r>
                        <a:rPr sz="1800" spc="-6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Show</a:t>
                      </a:r>
                      <a:r>
                        <a:rPr sz="1800" spc="-10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CPU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8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utilization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processes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9519">
                      <a:solidFill>
                        <a:srgbClr val="9C9C9C"/>
                      </a:solidFill>
                      <a:prstDash val="solid"/>
                    </a:lnL>
                    <a:lnR w="19038">
                      <a:solidFill>
                        <a:srgbClr val="B8B8B8"/>
                      </a:solidFill>
                      <a:prstDash val="solid"/>
                    </a:lnR>
                    <a:lnT w="9519">
                      <a:solidFill>
                        <a:srgbClr val="70706B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lang="en-US" sz="1800" spc="-40" dirty="0">
                          <a:solidFill>
                            <a:srgbClr val="90CA49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2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top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7965" marB="0">
                    <a:lnL w="19038">
                      <a:solidFill>
                        <a:srgbClr val="B8B8B8"/>
                      </a:solidFill>
                      <a:prstDash val="solid"/>
                    </a:lnL>
                    <a:lnR w="9519">
                      <a:solidFill>
                        <a:srgbClr val="A0A0A0"/>
                      </a:solidFill>
                      <a:prstDash val="solid"/>
                    </a:lnR>
                    <a:lnT w="9519">
                      <a:solidFill>
                        <a:srgbClr val="70706B"/>
                      </a:solidFill>
                      <a:prstDash val="solid"/>
                    </a:lnT>
                    <a:lnB w="9519">
                      <a:solidFill>
                        <a:srgbClr val="6B6B6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150" y="2114550"/>
            <a:ext cx="1171575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A3431"/>
                </a:solidFill>
              </a:rPr>
              <a:t>Li</a:t>
            </a:r>
            <a:r>
              <a:rPr spc="90" dirty="0">
                <a:solidFill>
                  <a:srgbClr val="3A3431"/>
                </a:solidFill>
              </a:rPr>
              <a:t>n</a:t>
            </a:r>
            <a:r>
              <a:rPr spc="-200" dirty="0">
                <a:solidFill>
                  <a:srgbClr val="3A3431"/>
                </a:solidFill>
              </a:rPr>
              <a:t>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spc="-5" dirty="0">
                <a:solidFill>
                  <a:srgbClr val="4F4B49"/>
                </a:solidFill>
                <a:latin typeface="Arial"/>
                <a:cs typeface="Arial"/>
              </a:rPr>
              <a:t>SOURCE: </a:t>
            </a:r>
            <a:r>
              <a:rPr sz="1350" spc="10" dirty="0">
                <a:solidFill>
                  <a:srgbClr val="4F4B49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F3A3A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4625E"/>
                </a:solidFill>
                <a:latin typeface="Arial"/>
                <a:cs typeface="Arial"/>
              </a:rPr>
              <a:t>or </a:t>
            </a:r>
            <a:r>
              <a:rPr sz="1350" spc="40" dirty="0">
                <a:solidFill>
                  <a:srgbClr val="4F4B49"/>
                </a:solidFill>
                <a:latin typeface="Arial"/>
                <a:cs typeface="Arial"/>
              </a:rPr>
              <a:t>Beginners </a:t>
            </a:r>
            <a:r>
              <a:rPr sz="1350" spc="65" dirty="0">
                <a:solidFill>
                  <a:srgbClr val="64625E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4F4B49"/>
                </a:solidFill>
                <a:latin typeface="Arial"/>
                <a:cs typeface="Arial"/>
              </a:rPr>
              <a:t>by</a:t>
            </a:r>
            <a:r>
              <a:rPr sz="1350" spc="-195" dirty="0">
                <a:solidFill>
                  <a:srgbClr val="4F4B49"/>
                </a:solidFill>
                <a:latin typeface="Arial"/>
                <a:cs typeface="Arial"/>
              </a:rPr>
              <a:t> </a:t>
            </a:r>
            <a:r>
              <a:rPr sz="1350" spc="5" dirty="0">
                <a:solidFill>
                  <a:srgbClr val="3F3A3A"/>
                </a:solidFill>
                <a:latin typeface="Arial"/>
                <a:cs typeface="Arial"/>
              </a:rPr>
              <a:t>Fel</a:t>
            </a:r>
            <a:r>
              <a:rPr sz="1350" spc="5" dirty="0">
                <a:solidFill>
                  <a:srgbClr val="64625E"/>
                </a:solidFill>
                <a:latin typeface="Arial"/>
                <a:cs typeface="Arial"/>
              </a:rPr>
              <a:t>ix 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F3A3A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64625E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868" y="1014295"/>
            <a:ext cx="568325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b="1" spc="170" dirty="0">
                <a:latin typeface="Arial"/>
                <a:cs typeface="Arial"/>
              </a:rPr>
              <a:t>MANAGING</a:t>
            </a:r>
            <a:r>
              <a:rPr sz="3550" b="1" spc="325" dirty="0">
                <a:latin typeface="Arial"/>
                <a:cs typeface="Arial"/>
              </a:rPr>
              <a:t> </a:t>
            </a:r>
            <a:r>
              <a:rPr sz="3550" b="1" spc="-5" dirty="0">
                <a:latin typeface="Arial"/>
                <a:cs typeface="Arial"/>
              </a:rPr>
              <a:t>PROCESSES</a:t>
            </a:r>
            <a:endParaRPr sz="355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29084"/>
              </p:ext>
            </p:extLst>
          </p:nvPr>
        </p:nvGraphicFramePr>
        <p:xfrm>
          <a:off x="837701" y="2906504"/>
          <a:ext cx="11680220" cy="11226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079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reboot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979797"/>
                      </a:solidFill>
                      <a:prstDash val="solid"/>
                    </a:lnR>
                    <a:lnB w="9519">
                      <a:solidFill>
                        <a:srgbClr val="6B6B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spc="-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Restart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computer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9519">
                      <a:solidFill>
                        <a:srgbClr val="979797"/>
                      </a:solidFill>
                      <a:prstDash val="solid"/>
                    </a:lnL>
                    <a:lnR w="19038">
                      <a:solidFill>
                        <a:srgbClr val="B3B3B3"/>
                      </a:solidFill>
                      <a:prstDash val="solid"/>
                    </a:lnR>
                    <a:lnB w="9519">
                      <a:solidFill>
                        <a:srgbClr val="6B6B6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00" spc="-35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reboot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B w="9519">
                      <a:solidFill>
                        <a:srgbClr val="6B6B6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564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shutdown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9519">
                      <a:solidFill>
                        <a:srgbClr val="9C9C9C"/>
                      </a:solidFill>
                      <a:prstDash val="solid"/>
                    </a:lnL>
                    <a:lnR w="9519">
                      <a:solidFill>
                        <a:srgbClr val="979797"/>
                      </a:solidFill>
                      <a:prstDash val="solid"/>
                    </a:lnR>
                    <a:lnT w="9519">
                      <a:solidFill>
                        <a:srgbClr val="6B6B67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Turn </a:t>
                      </a:r>
                      <a:r>
                        <a:rPr sz="1800" spc="-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off</a:t>
                      </a:r>
                      <a:r>
                        <a:rPr sz="1800" spc="-34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computer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9519">
                      <a:solidFill>
                        <a:srgbClr val="979797"/>
                      </a:solidFill>
                      <a:prstDash val="solid"/>
                    </a:lnL>
                    <a:lnR w="19038">
                      <a:solidFill>
                        <a:srgbClr val="B3B3B3"/>
                      </a:solidFill>
                      <a:prstDash val="solid"/>
                    </a:lnR>
                    <a:lnT w="9519">
                      <a:solidFill>
                        <a:srgbClr val="6B6B67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50" spc="-45" dirty="0">
                          <a:solidFill>
                            <a:srgbClr val="87C846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550" spc="155" dirty="0">
                          <a:solidFill>
                            <a:srgbClr val="87C8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4F4B49"/>
                          </a:solidFill>
                          <a:latin typeface="Arial"/>
                          <a:cs typeface="Arial"/>
                        </a:rPr>
                        <a:t>shutdown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9038">
                      <a:solidFill>
                        <a:srgbClr val="B3B3B3"/>
                      </a:solidFill>
                      <a:prstDash val="solid"/>
                    </a:lnL>
                    <a:lnR w="9519">
                      <a:solidFill>
                        <a:srgbClr val="9C9C9C"/>
                      </a:solidFill>
                      <a:prstDash val="solid"/>
                    </a:lnR>
                    <a:lnT w="9519">
                      <a:solidFill>
                        <a:srgbClr val="6B6B67"/>
                      </a:solidFill>
                      <a:prstDash val="solid"/>
                    </a:lnT>
                    <a:lnB w="19038">
                      <a:solidFill>
                        <a:srgbClr val="93939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2503" y="1007945"/>
            <a:ext cx="9643110" cy="490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20" dirty="0">
                <a:latin typeface="Arial"/>
                <a:cs typeface="Arial"/>
              </a:rPr>
              <a:t>BASIC </a:t>
            </a:r>
            <a:r>
              <a:rPr sz="3600" b="1" spc="175" dirty="0">
                <a:latin typeface="Arial"/>
                <a:cs typeface="Arial"/>
              </a:rPr>
              <a:t>ADMINISTRATION </a:t>
            </a:r>
            <a:r>
              <a:rPr sz="3600" b="1" spc="204" dirty="0">
                <a:latin typeface="Arial"/>
                <a:cs typeface="Arial"/>
              </a:rPr>
              <a:t>AND</a:t>
            </a:r>
            <a:r>
              <a:rPr sz="3600" b="1" spc="135" dirty="0">
                <a:latin typeface="Arial"/>
                <a:cs typeface="Arial"/>
              </a:rPr>
              <a:t> </a:t>
            </a:r>
            <a:r>
              <a:rPr sz="3600" b="1" spc="65" dirty="0">
                <a:latin typeface="Arial"/>
                <a:cs typeface="Arial"/>
              </a:rPr>
              <a:t>SECURITY</a:t>
            </a:r>
            <a:endParaRPr sz="3600" dirty="0">
              <a:latin typeface="Arial"/>
              <a:cs typeface="Arial"/>
            </a:endParaRPr>
          </a:p>
          <a:p>
            <a:pPr marL="671195" indent="-466090">
              <a:lnSpc>
                <a:spcPct val="100000"/>
              </a:lnSpc>
              <a:spcBef>
                <a:spcPts val="3295"/>
              </a:spcBef>
              <a:buClr>
                <a:srgbClr val="504F4D"/>
              </a:buClr>
              <a:buChar char="•"/>
              <a:tabLst>
                <a:tab pos="671195" algn="l"/>
                <a:tab pos="671830" algn="l"/>
              </a:tabLst>
            </a:pPr>
            <a:r>
              <a:rPr sz="1750" spc="35" dirty="0">
                <a:latin typeface="Arial"/>
                <a:cs typeface="Arial"/>
              </a:rPr>
              <a:t>We have </a:t>
            </a:r>
            <a:r>
              <a:rPr sz="1750" spc="40" dirty="0">
                <a:latin typeface="Arial"/>
                <a:cs typeface="Arial"/>
              </a:rPr>
              <a:t>learned </a:t>
            </a:r>
            <a:r>
              <a:rPr sz="1750" spc="60" dirty="0">
                <a:latin typeface="Arial"/>
                <a:cs typeface="Arial"/>
              </a:rPr>
              <a:t>many </a:t>
            </a:r>
            <a:r>
              <a:rPr sz="1750" spc="45" dirty="0">
                <a:latin typeface="Arial"/>
                <a:cs typeface="Arial"/>
              </a:rPr>
              <a:t>useful </a:t>
            </a:r>
            <a:r>
              <a:rPr sz="1750" spc="30" dirty="0">
                <a:latin typeface="Arial"/>
                <a:cs typeface="Arial"/>
              </a:rPr>
              <a:t>linux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commands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04F4D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659130" indent="-454025">
              <a:lnSpc>
                <a:spcPct val="100000"/>
              </a:lnSpc>
              <a:buChar char="•"/>
              <a:tabLst>
                <a:tab pos="659130" algn="l"/>
                <a:tab pos="659765" algn="l"/>
              </a:tabLst>
            </a:pP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next</a:t>
            </a:r>
            <a:r>
              <a:rPr sz="1750" spc="-110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thing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you</a:t>
            </a:r>
            <a:r>
              <a:rPr sz="1750" spc="-4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should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think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about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securing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it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04F4D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663575" indent="-458470">
              <a:lnSpc>
                <a:spcPct val="100000"/>
              </a:lnSpc>
              <a:buClr>
                <a:srgbClr val="504F4D"/>
              </a:buClr>
              <a:buChar char="•"/>
              <a:tabLst>
                <a:tab pos="663575" algn="l"/>
                <a:tab pos="664210" algn="l"/>
              </a:tabLst>
            </a:pPr>
            <a:r>
              <a:rPr sz="1750" spc="35" dirty="0">
                <a:latin typeface="Arial"/>
                <a:cs typeface="Arial"/>
              </a:rPr>
              <a:t>System </a:t>
            </a:r>
            <a:r>
              <a:rPr sz="1750" spc="70" dirty="0">
                <a:latin typeface="Arial"/>
                <a:cs typeface="Arial"/>
              </a:rPr>
              <a:t>administrators </a:t>
            </a:r>
            <a:r>
              <a:rPr sz="1750" spc="40" dirty="0">
                <a:latin typeface="Arial"/>
                <a:cs typeface="Arial"/>
              </a:rPr>
              <a:t>consider two aspects </a:t>
            </a:r>
            <a:r>
              <a:rPr sz="1750" spc="35" dirty="0">
                <a:latin typeface="Arial"/>
                <a:cs typeface="Arial"/>
              </a:rPr>
              <a:t>of</a:t>
            </a:r>
            <a:r>
              <a:rPr sz="1750" spc="9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security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04F4D"/>
              </a:buClr>
              <a:buFont typeface="Arial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1312545" lvl="1" indent="-456565">
              <a:lnSpc>
                <a:spcPct val="100000"/>
              </a:lnSpc>
              <a:spcBef>
                <a:spcPts val="5"/>
              </a:spcBef>
              <a:buClr>
                <a:srgbClr val="939391"/>
              </a:buClr>
              <a:buSzPct val="102777"/>
              <a:buFont typeface="Times New Roman"/>
              <a:buChar char="o"/>
              <a:tabLst>
                <a:tab pos="1312545" algn="l"/>
                <a:tab pos="1313180" algn="l"/>
              </a:tabLst>
            </a:pPr>
            <a:r>
              <a:rPr sz="1800" spc="70" dirty="0">
                <a:latin typeface="Arial"/>
                <a:cs typeface="Arial"/>
              </a:rPr>
              <a:t>Host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security</a:t>
            </a:r>
            <a:endParaRPr sz="1800" dirty="0">
              <a:latin typeface="Arial"/>
              <a:cs typeface="Arial"/>
            </a:endParaRPr>
          </a:p>
          <a:p>
            <a:pPr marL="1971039" marR="5080" lvl="2" indent="-471170">
              <a:lnSpc>
                <a:spcPct val="121300"/>
              </a:lnSpc>
              <a:spcBef>
                <a:spcPts val="1475"/>
              </a:spcBef>
              <a:buClr>
                <a:srgbClr val="504F4D"/>
              </a:buClr>
              <a:buChar char="•"/>
              <a:tabLst>
                <a:tab pos="1967230" algn="l"/>
                <a:tab pos="1967864" algn="l"/>
              </a:tabLst>
            </a:pPr>
            <a:r>
              <a:rPr sz="1750" spc="15" dirty="0">
                <a:latin typeface="Arial"/>
                <a:cs typeface="Arial"/>
              </a:rPr>
              <a:t>If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multiple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users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are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using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computer,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user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directories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1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files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should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be  </a:t>
            </a:r>
            <a:r>
              <a:rPr sz="1750" spc="25" dirty="0">
                <a:latin typeface="Arial"/>
                <a:cs typeface="Arial"/>
              </a:rPr>
              <a:t>secured and </a:t>
            </a:r>
            <a:r>
              <a:rPr sz="1750" spc="60" dirty="0">
                <a:latin typeface="Arial"/>
                <a:cs typeface="Arial"/>
              </a:rPr>
              <a:t>should </a:t>
            </a:r>
            <a:r>
              <a:rPr sz="1750" spc="55" dirty="0">
                <a:latin typeface="Arial"/>
                <a:cs typeface="Arial"/>
              </a:rPr>
              <a:t>not </a:t>
            </a:r>
            <a:r>
              <a:rPr sz="1750" spc="65" dirty="0">
                <a:latin typeface="Arial"/>
                <a:cs typeface="Arial"/>
              </a:rPr>
              <a:t>be </a:t>
            </a:r>
            <a:r>
              <a:rPr sz="1750" spc="5" dirty="0">
                <a:latin typeface="Arial"/>
                <a:cs typeface="Arial"/>
              </a:rPr>
              <a:t>accessed by </a:t>
            </a:r>
            <a:r>
              <a:rPr sz="1750" spc="65" dirty="0">
                <a:latin typeface="Arial"/>
                <a:cs typeface="Arial"/>
              </a:rPr>
              <a:t>any </a:t>
            </a:r>
            <a:r>
              <a:rPr sz="1750" spc="55" dirty="0">
                <a:latin typeface="Arial"/>
                <a:cs typeface="Arial"/>
              </a:rPr>
              <a:t>unauthorized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person</a:t>
            </a:r>
            <a:endParaRPr sz="17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504F4D"/>
              </a:buClr>
              <a:buFont typeface="Arial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1313815" lvl="1" indent="-457200">
              <a:lnSpc>
                <a:spcPct val="100000"/>
              </a:lnSpc>
              <a:spcBef>
                <a:spcPts val="5"/>
              </a:spcBef>
              <a:buClr>
                <a:srgbClr val="939391"/>
              </a:buClr>
              <a:buFont typeface="Times New Roman"/>
              <a:buChar char="o"/>
              <a:tabLst>
                <a:tab pos="1313815" algn="l"/>
                <a:tab pos="1314450" algn="l"/>
              </a:tabLst>
            </a:pPr>
            <a:r>
              <a:rPr sz="1750" spc="90" dirty="0">
                <a:latin typeface="Arial"/>
                <a:cs typeface="Arial"/>
              </a:rPr>
              <a:t>Network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security</a:t>
            </a:r>
            <a:endParaRPr sz="1750" dirty="0">
              <a:latin typeface="Arial"/>
              <a:cs typeface="Arial"/>
            </a:endParaRPr>
          </a:p>
          <a:p>
            <a:pPr marL="1970405" marR="6350" lvl="2" indent="-470534">
              <a:lnSpc>
                <a:spcPct val="117700"/>
              </a:lnSpc>
              <a:spcBef>
                <a:spcPts val="1570"/>
              </a:spcBef>
              <a:buClr>
                <a:srgbClr val="504F4D"/>
              </a:buClr>
              <a:buChar char="•"/>
              <a:tabLst>
                <a:tab pos="1969135" algn="l"/>
                <a:tab pos="1969770" algn="l"/>
              </a:tabLst>
            </a:pPr>
            <a:r>
              <a:rPr sz="1750" spc="60" dirty="0">
                <a:latin typeface="Arial"/>
                <a:cs typeface="Arial"/>
              </a:rPr>
              <a:t>As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your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computer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is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connected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to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internet,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you</a:t>
            </a:r>
            <a:r>
              <a:rPr sz="1750" spc="-10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have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to</a:t>
            </a:r>
            <a:r>
              <a:rPr sz="1750" spc="10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protect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it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from  </a:t>
            </a:r>
            <a:r>
              <a:rPr sz="1750" dirty="0">
                <a:latin typeface="Arial"/>
                <a:cs typeface="Arial"/>
              </a:rPr>
              <a:t>access </a:t>
            </a:r>
            <a:r>
              <a:rPr sz="1750" spc="55" dirty="0">
                <a:latin typeface="Arial"/>
                <a:cs typeface="Arial"/>
              </a:rPr>
              <a:t>over the </a:t>
            </a:r>
            <a:r>
              <a:rPr sz="1750" spc="70" dirty="0">
                <a:latin typeface="Arial"/>
                <a:cs typeface="Arial"/>
              </a:rPr>
              <a:t>internet</a:t>
            </a:r>
            <a:r>
              <a:rPr sz="1750" spc="-30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too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2503" y="1007945"/>
            <a:ext cx="7990205" cy="4583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20" dirty="0">
                <a:latin typeface="Arial"/>
                <a:cs typeface="Arial"/>
              </a:rPr>
              <a:t>BASIC </a:t>
            </a:r>
            <a:r>
              <a:rPr sz="3600" b="1" spc="45" dirty="0">
                <a:latin typeface="Arial"/>
                <a:cs typeface="Arial"/>
              </a:rPr>
              <a:t>SYSTEM</a:t>
            </a:r>
            <a:r>
              <a:rPr sz="3600" b="1" spc="480" dirty="0">
                <a:latin typeface="Arial"/>
                <a:cs typeface="Arial"/>
              </a:rPr>
              <a:t> </a:t>
            </a:r>
            <a:r>
              <a:rPr sz="3600" b="1" spc="175" dirty="0">
                <a:latin typeface="Arial"/>
                <a:cs typeface="Arial"/>
              </a:rPr>
              <a:t>ADMINISTRATION</a:t>
            </a:r>
            <a:endParaRPr sz="3600" dirty="0">
              <a:latin typeface="Arial"/>
              <a:cs typeface="Arial"/>
            </a:endParaRPr>
          </a:p>
          <a:p>
            <a:pPr marL="662305" indent="-457200">
              <a:lnSpc>
                <a:spcPct val="100000"/>
              </a:lnSpc>
              <a:spcBef>
                <a:spcPts val="3245"/>
              </a:spcBef>
              <a:buClr>
                <a:srgbClr val="54524F"/>
              </a:buClr>
              <a:buChar char="•"/>
              <a:tabLst>
                <a:tab pos="662305" algn="l"/>
                <a:tab pos="662940" algn="l"/>
              </a:tabLst>
            </a:pPr>
            <a:r>
              <a:rPr sz="1800" spc="70" dirty="0">
                <a:latin typeface="Arial"/>
                <a:cs typeface="Arial"/>
              </a:rPr>
              <a:t>In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linux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GUI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tools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that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can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used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for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performing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administrative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tasks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4524F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659130" indent="-454025">
              <a:lnSpc>
                <a:spcPct val="100000"/>
              </a:lnSpc>
              <a:spcBef>
                <a:spcPts val="5"/>
              </a:spcBef>
              <a:buChar char="•"/>
              <a:tabLst>
                <a:tab pos="659130" algn="l"/>
                <a:tab pos="659765" algn="l"/>
              </a:tabLst>
            </a:pPr>
            <a:r>
              <a:rPr sz="1800" spc="45" dirty="0">
                <a:latin typeface="Arial"/>
                <a:cs typeface="Arial"/>
              </a:rPr>
              <a:t>There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are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some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activities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that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an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administ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rator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 marL="1321435" lvl="1" indent="-444500">
              <a:lnSpc>
                <a:spcPct val="100000"/>
              </a:lnSpc>
              <a:spcBef>
                <a:spcPts val="1685"/>
              </a:spcBef>
              <a:buClr>
                <a:srgbClr val="9A9A99"/>
              </a:buClr>
              <a:buChar char="o"/>
              <a:tabLst>
                <a:tab pos="1321435" algn="l"/>
                <a:tab pos="1322070" algn="l"/>
              </a:tabLst>
            </a:pPr>
            <a:r>
              <a:rPr sz="1550" spc="45" dirty="0">
                <a:latin typeface="Arial"/>
                <a:cs typeface="Arial"/>
              </a:rPr>
              <a:t>Adding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removing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user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accounts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A9A99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315720" lvl="1" indent="-438784">
              <a:lnSpc>
                <a:spcPct val="100000"/>
              </a:lnSpc>
              <a:buClr>
                <a:srgbClr val="9A9A99"/>
              </a:buClr>
              <a:buChar char="o"/>
              <a:tabLst>
                <a:tab pos="1315720" algn="l"/>
                <a:tab pos="1316355" algn="l"/>
              </a:tabLst>
            </a:pPr>
            <a:r>
              <a:rPr sz="1550" spc="50" dirty="0">
                <a:latin typeface="Arial"/>
                <a:cs typeface="Arial"/>
              </a:rPr>
              <a:t>Performingsoftware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upgrades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A9A99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316355" lvl="1" indent="-439420">
              <a:lnSpc>
                <a:spcPct val="100000"/>
              </a:lnSpc>
              <a:buClr>
                <a:srgbClr val="9A9A99"/>
              </a:buClr>
              <a:buChar char="o"/>
              <a:tabLst>
                <a:tab pos="1316355" algn="l"/>
                <a:tab pos="1316990" algn="l"/>
              </a:tabLst>
            </a:pPr>
            <a:r>
              <a:rPr sz="1550" spc="15" dirty="0">
                <a:latin typeface="Arial"/>
                <a:cs typeface="Arial"/>
              </a:rPr>
              <a:t>Managing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hardware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A9A99"/>
              </a:buClr>
              <a:buFont typeface="Arial"/>
              <a:buChar char="o"/>
            </a:pPr>
            <a:endParaRPr sz="1500" dirty="0">
              <a:latin typeface="Times New Roman"/>
              <a:cs typeface="Times New Roman"/>
            </a:endParaRPr>
          </a:p>
          <a:p>
            <a:pPr marL="1312545" lvl="1" indent="-435609">
              <a:lnSpc>
                <a:spcPct val="100000"/>
              </a:lnSpc>
              <a:spcBef>
                <a:spcPts val="5"/>
              </a:spcBef>
              <a:buClr>
                <a:srgbClr val="9A9A99"/>
              </a:buClr>
              <a:buChar char="o"/>
              <a:tabLst>
                <a:tab pos="1312545" algn="l"/>
                <a:tab pos="1313180" algn="l"/>
              </a:tabLst>
            </a:pPr>
            <a:r>
              <a:rPr sz="1550" spc="5" dirty="0">
                <a:latin typeface="Arial"/>
                <a:cs typeface="Arial"/>
              </a:rPr>
              <a:t>Installing </a:t>
            </a:r>
            <a:r>
              <a:rPr sz="1550" spc="65" dirty="0">
                <a:latin typeface="Arial"/>
                <a:cs typeface="Arial"/>
              </a:rPr>
              <a:t>new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applications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A9A99"/>
              </a:buClr>
              <a:buFont typeface="Arial"/>
              <a:buChar char="o"/>
            </a:pPr>
            <a:endParaRPr sz="1500" dirty="0">
              <a:latin typeface="Times New Roman"/>
              <a:cs typeface="Times New Roman"/>
            </a:endParaRPr>
          </a:p>
          <a:p>
            <a:pPr marL="1316355" lvl="1" indent="-439420">
              <a:lnSpc>
                <a:spcPct val="100000"/>
              </a:lnSpc>
              <a:buClr>
                <a:srgbClr val="9A9A99"/>
              </a:buClr>
              <a:buChar char="o"/>
              <a:tabLst>
                <a:tab pos="1316355" algn="l"/>
                <a:tab pos="1316990" algn="l"/>
              </a:tabLst>
            </a:pPr>
            <a:r>
              <a:rPr sz="1550" spc="10" dirty="0">
                <a:latin typeface="Arial"/>
                <a:cs typeface="Arial"/>
              </a:rPr>
              <a:t>Maintaining </a:t>
            </a:r>
            <a:r>
              <a:rPr sz="1550" spc="45" dirty="0">
                <a:latin typeface="Arial"/>
                <a:cs typeface="Arial"/>
              </a:rPr>
              <a:t>the </a:t>
            </a:r>
            <a:r>
              <a:rPr sz="1550" spc="-10" dirty="0">
                <a:latin typeface="Arial"/>
                <a:cs typeface="Arial"/>
              </a:rPr>
              <a:t>system's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performance</a:t>
            </a:r>
            <a:endParaRPr sz="15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A9A99"/>
              </a:buClr>
              <a:buFont typeface="Arial"/>
              <a:buChar char="o"/>
            </a:pPr>
            <a:endParaRPr sz="1550" dirty="0">
              <a:latin typeface="Times New Roman"/>
              <a:cs typeface="Times New Roman"/>
            </a:endParaRPr>
          </a:p>
          <a:p>
            <a:pPr marL="1312545" lvl="1" indent="-435609">
              <a:lnSpc>
                <a:spcPct val="100000"/>
              </a:lnSpc>
              <a:buClr>
                <a:srgbClr val="9A9A99"/>
              </a:buClr>
              <a:buChar char="o"/>
              <a:tabLst>
                <a:tab pos="1312545" algn="l"/>
                <a:tab pos="1313180" algn="l"/>
              </a:tabLst>
            </a:pPr>
            <a:r>
              <a:rPr sz="1550" spc="45" dirty="0">
                <a:latin typeface="Arial"/>
                <a:cs typeface="Arial"/>
              </a:rPr>
              <a:t>Setting</a:t>
            </a:r>
            <a:r>
              <a:rPr sz="1550" spc="-155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up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and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monitoring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15" dirty="0">
                <a:latin typeface="Arial"/>
                <a:cs typeface="Arial"/>
              </a:rPr>
              <a:t>security</a:t>
            </a:r>
            <a:endParaRPr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98453" y="427707"/>
            <a:ext cx="92392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70" dirty="0">
                <a:solidFill>
                  <a:srgbClr val="3A3633"/>
                </a:solidFill>
                <a:latin typeface="Times New Roman"/>
                <a:cs typeface="Times New Roman"/>
              </a:rPr>
              <a:t>Lin</a:t>
            </a:r>
            <a:r>
              <a:rPr sz="2850" spc="-385" dirty="0">
                <a:solidFill>
                  <a:srgbClr val="3A3633"/>
                </a:solidFill>
                <a:latin typeface="Times New Roman"/>
                <a:cs typeface="Times New Roman"/>
              </a:rPr>
              <a:t> </a:t>
            </a:r>
            <a:r>
              <a:rPr sz="2850" spc="20" dirty="0">
                <a:solidFill>
                  <a:srgbClr val="3A3633"/>
                </a:solidFill>
                <a:latin typeface="Times New Roman"/>
                <a:cs typeface="Times New Roman"/>
              </a:rPr>
              <a:t>ux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70580" y="1014295"/>
            <a:ext cx="205486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50" spc="85" dirty="0">
                <a:solidFill>
                  <a:srgbClr val="565450"/>
                </a:solidFill>
                <a:latin typeface="Arial"/>
                <a:cs typeface="Arial"/>
              </a:rPr>
              <a:t>SETTING</a:t>
            </a:r>
            <a:endParaRPr sz="3550" dirty="0">
              <a:latin typeface="Arial"/>
              <a:cs typeface="Arial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F2FC9F7-2B64-42A6-A20E-F6C2D93E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925320"/>
            <a:ext cx="5410199" cy="18714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9AA729-4676-4D0B-BF4F-198BABB8D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05"/>
          <a:stretch/>
        </p:blipFill>
        <p:spPr>
          <a:xfrm>
            <a:off x="6540499" y="1874515"/>
            <a:ext cx="6064251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6500" y="5048250"/>
            <a:ext cx="6038850" cy="200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B3634"/>
                </a:solidFill>
              </a:rPr>
              <a:t>Li</a:t>
            </a:r>
            <a:r>
              <a:rPr spc="90" dirty="0">
                <a:solidFill>
                  <a:srgbClr val="3B3634"/>
                </a:solidFill>
              </a:rPr>
              <a:t>n</a:t>
            </a:r>
            <a:r>
              <a:rPr spc="-200" dirty="0">
                <a:solidFill>
                  <a:srgbClr val="3B3634"/>
                </a:solidFill>
              </a:rPr>
              <a:t>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3418" y="1007945"/>
            <a:ext cx="920178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60" dirty="0">
                <a:latin typeface="Arial"/>
                <a:cs typeface="Arial"/>
              </a:rPr>
              <a:t>MONITORING </a:t>
            </a:r>
            <a:r>
              <a:rPr sz="3600" b="1" spc="70" dirty="0">
                <a:latin typeface="Arial"/>
                <a:cs typeface="Arial"/>
              </a:rPr>
              <a:t>SYSTEM</a:t>
            </a:r>
            <a:r>
              <a:rPr sz="3600" b="1" spc="450" dirty="0">
                <a:latin typeface="Arial"/>
                <a:cs typeface="Arial"/>
              </a:rPr>
              <a:t> </a:t>
            </a:r>
            <a:r>
              <a:rPr sz="3600" b="1" spc="100" dirty="0">
                <a:latin typeface="Arial"/>
                <a:cs typeface="Arial"/>
              </a:rPr>
              <a:t>PERFORMANCE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5447" y="1918661"/>
            <a:ext cx="9311640" cy="339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 marR="5080" indent="-459740">
              <a:lnSpc>
                <a:spcPct val="121300"/>
              </a:lnSpc>
              <a:buClr>
                <a:srgbClr val="54524F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 </a:t>
            </a:r>
            <a:r>
              <a:rPr sz="1750" spc="45" dirty="0">
                <a:latin typeface="Arial"/>
                <a:cs typeface="Arial"/>
              </a:rPr>
              <a:t>effectively </a:t>
            </a:r>
            <a:r>
              <a:rPr sz="1750" spc="70" dirty="0">
                <a:latin typeface="Arial"/>
                <a:cs typeface="Arial"/>
              </a:rPr>
              <a:t>monitor </a:t>
            </a:r>
            <a:r>
              <a:rPr sz="1750" spc="65" dirty="0">
                <a:latin typeface="Arial"/>
                <a:cs typeface="Arial"/>
              </a:rPr>
              <a:t>your computer's </a:t>
            </a:r>
            <a:r>
              <a:rPr sz="1750" spc="50" dirty="0">
                <a:latin typeface="Arial"/>
                <a:cs typeface="Arial"/>
              </a:rPr>
              <a:t>performance, </a:t>
            </a:r>
            <a:r>
              <a:rPr sz="1750" spc="45" dirty="0">
                <a:latin typeface="Arial"/>
                <a:cs typeface="Arial"/>
              </a:rPr>
              <a:t>the </a:t>
            </a:r>
            <a:r>
              <a:rPr sz="1750" spc="85" dirty="0">
                <a:latin typeface="Arial"/>
                <a:cs typeface="Arial"/>
              </a:rPr>
              <a:t>following </a:t>
            </a:r>
            <a:r>
              <a:rPr sz="1750" spc="25" dirty="0">
                <a:latin typeface="Arial"/>
                <a:cs typeface="Arial"/>
              </a:rPr>
              <a:t>aspects </a:t>
            </a:r>
            <a:r>
              <a:rPr sz="1750" spc="60" dirty="0">
                <a:latin typeface="Arial"/>
                <a:cs typeface="Arial"/>
              </a:rPr>
              <a:t>should</a:t>
            </a:r>
            <a:r>
              <a:rPr sz="1750" spc="-34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be  </a:t>
            </a:r>
            <a:r>
              <a:rPr sz="1750" spc="35" dirty="0">
                <a:latin typeface="Arial"/>
                <a:cs typeface="Arial"/>
              </a:rPr>
              <a:t>checked</a:t>
            </a:r>
            <a:endParaRPr sz="1750" dirty="0">
              <a:latin typeface="Arial"/>
              <a:cs typeface="Arial"/>
            </a:endParaRPr>
          </a:p>
          <a:p>
            <a:pPr marL="1128395" lvl="1" indent="-443865">
              <a:lnSpc>
                <a:spcPct val="100000"/>
              </a:lnSpc>
              <a:spcBef>
                <a:spcPts val="395"/>
              </a:spcBef>
              <a:buClr>
                <a:srgbClr val="A1A1A1"/>
              </a:buClr>
              <a:buChar char="o"/>
              <a:tabLst>
                <a:tab pos="1128395" algn="l"/>
                <a:tab pos="1129030" algn="l"/>
              </a:tabLst>
            </a:pPr>
            <a:r>
              <a:rPr sz="1500" spc="20" dirty="0">
                <a:latin typeface="Arial"/>
                <a:cs typeface="Arial"/>
              </a:rPr>
              <a:t>CPU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and</a:t>
            </a:r>
            <a:r>
              <a:rPr sz="1500" spc="-17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Memory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Usage</a:t>
            </a:r>
            <a:endParaRPr sz="1500" dirty="0">
              <a:latin typeface="Arial"/>
              <a:cs typeface="Arial"/>
            </a:endParaRPr>
          </a:p>
          <a:p>
            <a:pPr marL="1772920" marR="273685" lvl="2" indent="-446405">
              <a:lnSpc>
                <a:spcPts val="2100"/>
              </a:lnSpc>
              <a:spcBef>
                <a:spcPts val="190"/>
              </a:spcBef>
              <a:buClr>
                <a:srgbClr val="54524F"/>
              </a:buClr>
              <a:buFont typeface="Times New Roman"/>
              <a:buChar char="•"/>
              <a:tabLst>
                <a:tab pos="1762125" algn="l"/>
                <a:tab pos="1762760" algn="l"/>
              </a:tabLst>
            </a:pPr>
            <a:r>
              <a:rPr sz="1650" b="1" spc="30" dirty="0">
                <a:latin typeface="Times New Roman"/>
                <a:cs typeface="Times New Roman"/>
              </a:rPr>
              <a:t>top</a:t>
            </a:r>
            <a:r>
              <a:rPr sz="1650" b="1" spc="90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Arial"/>
                <a:cs typeface="Arial"/>
              </a:rPr>
              <a:t>command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can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be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used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to</a:t>
            </a:r>
            <a:r>
              <a:rPr sz="1500" spc="18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see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15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processes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that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are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consuming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the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most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CPU  </a:t>
            </a:r>
            <a:r>
              <a:rPr sz="1500" spc="10" dirty="0">
                <a:latin typeface="Arial"/>
                <a:cs typeface="Arial"/>
              </a:rPr>
              <a:t>resources </a:t>
            </a:r>
            <a:r>
              <a:rPr sz="1500" spc="55" dirty="0">
                <a:latin typeface="Arial"/>
                <a:cs typeface="Arial"/>
              </a:rPr>
              <a:t>and </a:t>
            </a:r>
            <a:r>
              <a:rPr sz="1500" spc="60" dirty="0">
                <a:latin typeface="Arial"/>
                <a:cs typeface="Arial"/>
              </a:rPr>
              <a:t>memory</a:t>
            </a:r>
            <a:r>
              <a:rPr sz="1500" spc="-24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allocation</a:t>
            </a:r>
            <a:endParaRPr sz="1500" dirty="0">
              <a:latin typeface="Arial"/>
              <a:cs typeface="Arial"/>
            </a:endParaRPr>
          </a:p>
          <a:p>
            <a:pPr marL="1769745" indent="-441959">
              <a:lnSpc>
                <a:spcPct val="100000"/>
              </a:lnSpc>
              <a:spcBef>
                <a:spcPts val="250"/>
              </a:spcBef>
              <a:buChar char="•"/>
              <a:tabLst>
                <a:tab pos="1761489" algn="l"/>
                <a:tab pos="1762125" algn="l"/>
              </a:tabLst>
            </a:pPr>
            <a:r>
              <a:rPr sz="1500" spc="95" dirty="0">
                <a:latin typeface="Arial"/>
                <a:cs typeface="Arial"/>
              </a:rPr>
              <a:t>This</a:t>
            </a:r>
            <a:r>
              <a:rPr sz="1500" spc="-16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command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displays</a:t>
            </a:r>
            <a:r>
              <a:rPr sz="1500" spc="-12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the</a:t>
            </a:r>
            <a:endParaRPr sz="1500" dirty="0">
              <a:latin typeface="Arial"/>
              <a:cs typeface="Arial"/>
            </a:endParaRPr>
          </a:p>
          <a:p>
            <a:pPr marL="2423160" lvl="1" indent="-438784">
              <a:lnSpc>
                <a:spcPct val="100000"/>
              </a:lnSpc>
              <a:spcBef>
                <a:spcPts val="445"/>
              </a:spcBef>
              <a:buClr>
                <a:srgbClr val="54524F"/>
              </a:buClr>
              <a:buChar char="•"/>
              <a:tabLst>
                <a:tab pos="2423160" algn="l"/>
                <a:tab pos="2423795" algn="l"/>
              </a:tabLst>
            </a:pPr>
            <a:r>
              <a:rPr sz="1500" spc="15" dirty="0">
                <a:latin typeface="Arial"/>
                <a:cs typeface="Arial"/>
              </a:rPr>
              <a:t>CPU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load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and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used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70" dirty="0">
                <a:latin typeface="Arial"/>
                <a:cs typeface="Arial"/>
              </a:rPr>
              <a:t>memory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averages</a:t>
            </a:r>
            <a:endParaRPr sz="1500" dirty="0">
              <a:latin typeface="Arial"/>
              <a:cs typeface="Arial"/>
            </a:endParaRPr>
          </a:p>
          <a:p>
            <a:pPr marL="2418080" lvl="1" indent="-433705">
              <a:lnSpc>
                <a:spcPct val="100000"/>
              </a:lnSpc>
              <a:spcBef>
                <a:spcPts val="295"/>
              </a:spcBef>
              <a:buClr>
                <a:srgbClr val="54524F"/>
              </a:buClr>
              <a:buChar char="•"/>
              <a:tabLst>
                <a:tab pos="2418080" algn="l"/>
                <a:tab pos="2418715" algn="l"/>
              </a:tabLst>
            </a:pPr>
            <a:r>
              <a:rPr sz="1500" spc="5" dirty="0">
                <a:latin typeface="Arial"/>
                <a:cs typeface="Arial"/>
              </a:rPr>
              <a:t>Process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IDs,</a:t>
            </a:r>
            <a:endParaRPr sz="1500" dirty="0">
              <a:latin typeface="Arial"/>
              <a:cs typeface="Arial"/>
            </a:endParaRPr>
          </a:p>
          <a:p>
            <a:pPr marL="2418080" lvl="1" indent="-433705">
              <a:lnSpc>
                <a:spcPct val="100000"/>
              </a:lnSpc>
              <a:spcBef>
                <a:spcPts val="370"/>
              </a:spcBef>
              <a:buClr>
                <a:srgbClr val="54524F"/>
              </a:buClr>
              <a:buChar char="•"/>
              <a:tabLst>
                <a:tab pos="2418080" algn="l"/>
                <a:tab pos="2418715" algn="l"/>
              </a:tabLst>
            </a:pPr>
            <a:r>
              <a:rPr sz="1500" spc="20" dirty="0">
                <a:latin typeface="Arial"/>
                <a:cs typeface="Arial"/>
              </a:rPr>
              <a:t>Percentage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of</a:t>
            </a:r>
            <a:r>
              <a:rPr sz="1500" spc="13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CPU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used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by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65" dirty="0">
                <a:latin typeface="Arial"/>
                <a:cs typeface="Arial"/>
              </a:rPr>
              <a:t>the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process</a:t>
            </a:r>
            <a:endParaRPr sz="1500" dirty="0">
              <a:latin typeface="Arial"/>
              <a:cs typeface="Arial"/>
            </a:endParaRPr>
          </a:p>
          <a:p>
            <a:pPr marL="2418080" lvl="1" indent="-433705">
              <a:lnSpc>
                <a:spcPct val="100000"/>
              </a:lnSpc>
              <a:spcBef>
                <a:spcPts val="295"/>
              </a:spcBef>
              <a:buClr>
                <a:srgbClr val="54524F"/>
              </a:buClr>
              <a:buChar char="•"/>
              <a:tabLst>
                <a:tab pos="2418080" algn="l"/>
                <a:tab pos="2418715" algn="l"/>
              </a:tabLst>
            </a:pPr>
            <a:r>
              <a:rPr sz="1500" spc="20" dirty="0">
                <a:latin typeface="Arial"/>
                <a:cs typeface="Arial"/>
              </a:rPr>
              <a:t>Percentage </a:t>
            </a:r>
            <a:r>
              <a:rPr sz="1500" spc="15" dirty="0">
                <a:latin typeface="Arial"/>
                <a:cs typeface="Arial"/>
              </a:rPr>
              <a:t>of </a:t>
            </a:r>
            <a:r>
              <a:rPr sz="1500" spc="75" dirty="0">
                <a:latin typeface="Arial"/>
                <a:cs typeface="Arial"/>
              </a:rPr>
              <a:t>the </a:t>
            </a:r>
            <a:r>
              <a:rPr sz="1500" spc="70" dirty="0">
                <a:latin typeface="Arial"/>
                <a:cs typeface="Arial"/>
              </a:rPr>
              <a:t>memory</a:t>
            </a:r>
            <a:r>
              <a:rPr sz="1500" spc="-21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used</a:t>
            </a:r>
            <a:endParaRPr sz="1500" dirty="0">
              <a:latin typeface="Arial"/>
              <a:cs typeface="Arial"/>
            </a:endParaRPr>
          </a:p>
          <a:p>
            <a:pPr marL="1769745" marR="335280" indent="-441959">
              <a:lnSpc>
                <a:spcPct val="105400"/>
              </a:lnSpc>
              <a:spcBef>
                <a:spcPts val="195"/>
              </a:spcBef>
              <a:buChar char="•"/>
              <a:tabLst>
                <a:tab pos="1771014" algn="l"/>
                <a:tab pos="1771650" algn="l"/>
              </a:tabLst>
            </a:pPr>
            <a:r>
              <a:rPr sz="1500" spc="80" dirty="0">
                <a:latin typeface="Arial"/>
                <a:cs typeface="Arial"/>
              </a:rPr>
              <a:t>The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top</a:t>
            </a:r>
            <a:r>
              <a:rPr sz="1500" spc="114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command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results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are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refreshed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every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5</a:t>
            </a:r>
            <a:r>
              <a:rPr sz="1500" spc="7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seconds.To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exit</a:t>
            </a:r>
            <a:r>
              <a:rPr sz="1500" spc="-200" dirty="0">
                <a:latin typeface="Arial"/>
                <a:cs typeface="Arial"/>
              </a:rPr>
              <a:t> </a:t>
            </a:r>
            <a:r>
              <a:rPr sz="1500" spc="110" dirty="0">
                <a:latin typeface="Arial"/>
                <a:cs typeface="Arial"/>
              </a:rPr>
              <a:t>the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spc="95" dirty="0">
                <a:latin typeface="Arial"/>
                <a:cs typeface="Arial"/>
              </a:rPr>
              <a:t>top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command  </a:t>
            </a:r>
            <a:r>
              <a:rPr sz="1500" spc="40" dirty="0">
                <a:latin typeface="Arial"/>
                <a:cs typeface="Arial"/>
              </a:rPr>
              <a:t>output </a:t>
            </a:r>
            <a:r>
              <a:rPr sz="1500" spc="25" dirty="0">
                <a:latin typeface="Arial"/>
                <a:cs typeface="Arial"/>
              </a:rPr>
              <a:t>display, </a:t>
            </a:r>
            <a:r>
              <a:rPr sz="1500" spc="20" dirty="0">
                <a:latin typeface="Arial"/>
                <a:cs typeface="Arial"/>
              </a:rPr>
              <a:t>press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Q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143000"/>
            <a:ext cx="70485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966781" y="427707"/>
            <a:ext cx="10455275" cy="1147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850" spc="-70" dirty="0">
                <a:solidFill>
                  <a:srgbClr val="38342F"/>
                </a:solidFill>
                <a:latin typeface="Times New Roman"/>
                <a:cs typeface="Times New Roman"/>
              </a:rPr>
              <a:t>Lin</a:t>
            </a:r>
            <a:r>
              <a:rPr sz="2850" spc="-385" dirty="0">
                <a:solidFill>
                  <a:srgbClr val="38342F"/>
                </a:solidFill>
                <a:latin typeface="Times New Roman"/>
                <a:cs typeface="Times New Roman"/>
              </a:rPr>
              <a:t> </a:t>
            </a:r>
            <a:r>
              <a:rPr sz="2850" spc="20" dirty="0">
                <a:solidFill>
                  <a:srgbClr val="38342F"/>
                </a:solidFill>
                <a:latin typeface="Times New Roman"/>
                <a:cs typeface="Times New Roman"/>
              </a:rPr>
              <a:t>ux</a:t>
            </a: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3600" b="1" spc="65" dirty="0">
                <a:solidFill>
                  <a:srgbClr val="504F4B"/>
                </a:solidFill>
                <a:latin typeface="Arial"/>
                <a:cs typeface="Arial"/>
              </a:rPr>
              <a:t>THE </a:t>
            </a:r>
            <a:r>
              <a:rPr sz="3600" b="1" spc="100" dirty="0">
                <a:solidFill>
                  <a:srgbClr val="504F4B"/>
                </a:solidFill>
                <a:latin typeface="Arial"/>
                <a:cs typeface="Arial"/>
              </a:rPr>
              <a:t>NAMES </a:t>
            </a:r>
            <a:r>
              <a:rPr sz="3600" b="1" spc="175" dirty="0">
                <a:solidFill>
                  <a:srgbClr val="504F4B"/>
                </a:solidFill>
                <a:latin typeface="Arial"/>
                <a:cs typeface="Arial"/>
              </a:rPr>
              <a:t>YOU </a:t>
            </a:r>
            <a:r>
              <a:rPr sz="3600" b="1" spc="150" dirty="0">
                <a:solidFill>
                  <a:srgbClr val="504F4B"/>
                </a:solidFill>
                <a:latin typeface="Arial"/>
                <a:cs typeface="Arial"/>
              </a:rPr>
              <a:t>HEARD </a:t>
            </a:r>
            <a:r>
              <a:rPr sz="3600" b="1" spc="65" dirty="0">
                <a:solidFill>
                  <a:srgbClr val="504F4B"/>
                </a:solidFill>
                <a:latin typeface="Arial"/>
                <a:cs typeface="Arial"/>
              </a:rPr>
              <a:t>THE</a:t>
            </a:r>
            <a:r>
              <a:rPr sz="3600" b="1" spc="440" dirty="0">
                <a:solidFill>
                  <a:srgbClr val="504F4B"/>
                </a:solidFill>
                <a:latin typeface="Arial"/>
                <a:cs typeface="Arial"/>
              </a:rPr>
              <a:t> </a:t>
            </a:r>
            <a:r>
              <a:rPr sz="3600" b="1" spc="100" dirty="0">
                <a:solidFill>
                  <a:srgbClr val="504F4B"/>
                </a:solidFill>
                <a:latin typeface="Arial"/>
                <a:cs typeface="Arial"/>
              </a:rPr>
              <a:t>MOST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27868" y="7110251"/>
            <a:ext cx="455676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2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2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2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2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2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-114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50" dirty="0">
                <a:solidFill>
                  <a:srgbClr val="524F4D"/>
                </a:solidFill>
                <a:latin typeface="Arial"/>
                <a:cs typeface="Arial"/>
              </a:rPr>
              <a:t>A</a:t>
            </a:r>
            <a:r>
              <a:rPr sz="1350" spc="5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0" dirty="0">
                <a:solidFill>
                  <a:srgbClr val="705E4B"/>
                </a:solidFill>
                <a:latin typeface="Arial"/>
                <a:cs typeface="Arial"/>
              </a:rPr>
              <a:t>v</a:t>
            </a:r>
            <a:r>
              <a:rPr sz="1350" spc="50" dirty="0">
                <a:solidFill>
                  <a:srgbClr val="524F4D"/>
                </a:solidFill>
                <a:latin typeface="Arial"/>
                <a:cs typeface="Arial"/>
              </a:rPr>
              <a:t>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1C9E1B-9EF2-4361-B1AD-0814C8C5D178}"/>
              </a:ext>
            </a:extLst>
          </p:cNvPr>
          <p:cNvSpPr/>
          <p:nvPr/>
        </p:nvSpPr>
        <p:spPr>
          <a:xfrm>
            <a:off x="1784350" y="2670175"/>
            <a:ext cx="102425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Windows 10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 OS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Unix.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3418" y="1007945"/>
            <a:ext cx="920178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60" dirty="0">
                <a:latin typeface="Arial"/>
                <a:cs typeface="Arial"/>
              </a:rPr>
              <a:t>MONITORING </a:t>
            </a:r>
            <a:r>
              <a:rPr sz="3600" b="1" spc="70" dirty="0">
                <a:latin typeface="Arial"/>
                <a:cs typeface="Arial"/>
              </a:rPr>
              <a:t>SYSTEM</a:t>
            </a:r>
            <a:r>
              <a:rPr sz="3600" b="1" spc="450" dirty="0">
                <a:latin typeface="Arial"/>
                <a:cs typeface="Arial"/>
              </a:rPr>
              <a:t> </a:t>
            </a:r>
            <a:r>
              <a:rPr sz="3600" b="1" spc="100" dirty="0">
                <a:latin typeface="Arial"/>
                <a:cs typeface="Arial"/>
              </a:rPr>
              <a:t>PERFORMANCE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111" y="1920015"/>
            <a:ext cx="8911590" cy="1167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 marR="5080" indent="-463550">
              <a:lnSpc>
                <a:spcPct val="117900"/>
              </a:lnSpc>
              <a:buClr>
                <a:srgbClr val="504F4B"/>
              </a:buClr>
              <a:buChar char="•"/>
              <a:tabLst>
                <a:tab pos="466725" algn="l"/>
                <a:tab pos="467359" algn="l"/>
              </a:tabLst>
            </a:pP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get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snapshot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the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system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status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at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time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the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command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was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issued,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  </a:t>
            </a:r>
            <a:r>
              <a:rPr sz="1800" spc="50" dirty="0">
                <a:latin typeface="Arial"/>
                <a:cs typeface="Arial"/>
              </a:rPr>
              <a:t>uptime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04F4B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4F4B"/>
              </a:buClr>
              <a:buChar char="•"/>
              <a:tabLst>
                <a:tab pos="466725" algn="l"/>
                <a:tab pos="467359" algn="l"/>
              </a:tabLst>
            </a:pPr>
            <a:r>
              <a:rPr sz="1800" spc="55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command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prints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load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average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for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last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one,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five,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fifteen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minutes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1875" y="3976537"/>
            <a:ext cx="6817359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1950" b="1" spc="55" dirty="0">
                <a:solidFill>
                  <a:srgbClr val="69C146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950" b="1" spc="55" dirty="0">
                <a:solidFill>
                  <a:srgbClr val="69C146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950" b="1" spc="55" dirty="0">
                <a:solidFill>
                  <a:srgbClr val="69C146"/>
                </a:solidFill>
                <a:highlight>
                  <a:srgbClr val="800080"/>
                </a:highlight>
                <a:latin typeface="Arial"/>
                <a:cs typeface="Arial"/>
              </a:rPr>
              <a:t>$</a:t>
            </a:r>
            <a:r>
              <a:rPr sz="1950" b="1" spc="-170" dirty="0">
                <a:solidFill>
                  <a:srgbClr val="69C146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1" spc="20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uptime</a:t>
            </a:r>
            <a:endParaRPr sz="195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81915">
              <a:lnSpc>
                <a:spcPts val="2330"/>
              </a:lnSpc>
              <a:tabLst>
                <a:tab pos="2381250" algn="l"/>
                <a:tab pos="3325495" algn="l"/>
              </a:tabLst>
            </a:pPr>
            <a:r>
              <a:rPr sz="1950" b="1" spc="15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22:34:08</a:t>
            </a:r>
            <a:r>
              <a:rPr sz="1950" b="1" spc="25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1" spc="55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up</a:t>
            </a:r>
            <a:r>
              <a:rPr sz="1950" b="1" spc="-50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11:29,	</a:t>
            </a:r>
            <a:r>
              <a:rPr sz="1950" b="1" spc="40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1</a:t>
            </a:r>
            <a:r>
              <a:rPr sz="1950" b="1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user,	</a:t>
            </a:r>
            <a:r>
              <a:rPr sz="1950" b="1" spc="35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load </a:t>
            </a:r>
            <a:r>
              <a:rPr sz="1950" b="1" spc="5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average: </a:t>
            </a:r>
            <a:r>
              <a:rPr sz="1950" b="1" spc="15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0.63, </a:t>
            </a:r>
            <a:r>
              <a:rPr sz="1950" b="1" spc="30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0.80,</a:t>
            </a:r>
            <a:r>
              <a:rPr sz="1950" b="1" spc="-90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1" spc="55" dirty="0">
                <a:solidFill>
                  <a:srgbClr val="F6F6F4"/>
                </a:solidFill>
                <a:highlight>
                  <a:srgbClr val="800080"/>
                </a:highlight>
                <a:latin typeface="Arial"/>
                <a:cs typeface="Arial"/>
              </a:rPr>
              <a:t>0.92</a:t>
            </a:r>
            <a:endParaRPr sz="1950" dirty="0"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498327" y="421357"/>
            <a:ext cx="88328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180" dirty="0">
                <a:solidFill>
                  <a:srgbClr val="383431"/>
                </a:solidFill>
                <a:latin typeface="Times New Roman"/>
                <a:cs typeface="Times New Roman"/>
              </a:rPr>
              <a:t>Li</a:t>
            </a:r>
            <a:r>
              <a:rPr sz="2900" b="1" spc="90" dirty="0">
                <a:solidFill>
                  <a:srgbClr val="383431"/>
                </a:solidFill>
                <a:latin typeface="Times New Roman"/>
                <a:cs typeface="Times New Roman"/>
              </a:rPr>
              <a:t>n</a:t>
            </a:r>
            <a:r>
              <a:rPr sz="2900" b="1" spc="-200" dirty="0">
                <a:solidFill>
                  <a:srgbClr val="383431"/>
                </a:solidFill>
                <a:latin typeface="Times New Roman"/>
                <a:cs typeface="Times New Roman"/>
              </a:rPr>
              <a:t>ux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2503" y="1007945"/>
            <a:ext cx="439991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4" dirty="0">
                <a:solidFill>
                  <a:schemeClr val="tx1"/>
                </a:solidFill>
                <a:latin typeface="Arial"/>
                <a:cs typeface="Arial"/>
              </a:rPr>
              <a:t>HARD </a:t>
            </a:r>
            <a:r>
              <a:rPr sz="3600" spc="60" dirty="0">
                <a:solidFill>
                  <a:schemeClr val="tx1"/>
                </a:solidFill>
                <a:latin typeface="Arial"/>
                <a:cs typeface="Arial"/>
              </a:rPr>
              <a:t>DISK</a:t>
            </a:r>
            <a:r>
              <a:rPr sz="3600" spc="1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600" spc="-105" dirty="0">
                <a:solidFill>
                  <a:schemeClr val="tx1"/>
                </a:solidFill>
                <a:latin typeface="Arial"/>
                <a:cs typeface="Arial"/>
              </a:rPr>
              <a:t>SPACE</a:t>
            </a:r>
            <a:endParaRPr sz="3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111" y="1920015"/>
            <a:ext cx="9052560" cy="1167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615" marR="5080" indent="-462915">
              <a:lnSpc>
                <a:spcPct val="117900"/>
              </a:lnSpc>
              <a:buClr>
                <a:srgbClr val="524F4D"/>
              </a:buClr>
              <a:buChar char="•"/>
              <a:tabLst>
                <a:tab pos="473709" algn="l"/>
                <a:tab pos="474345" algn="l"/>
              </a:tabLst>
            </a:pPr>
            <a:r>
              <a:rPr sz="1800" spc="50" dirty="0">
                <a:latin typeface="Arial"/>
                <a:cs typeface="Arial"/>
              </a:rPr>
              <a:t>Monitor </a:t>
            </a:r>
            <a:r>
              <a:rPr sz="1800" spc="65" dirty="0">
                <a:latin typeface="Arial"/>
                <a:cs typeface="Arial"/>
              </a:rPr>
              <a:t>the </a:t>
            </a:r>
            <a:r>
              <a:rPr sz="1800" spc="40" dirty="0">
                <a:latin typeface="Arial"/>
                <a:cs typeface="Arial"/>
              </a:rPr>
              <a:t>hard </a:t>
            </a:r>
            <a:r>
              <a:rPr sz="1800" spc="20" dirty="0">
                <a:latin typeface="Arial"/>
                <a:cs typeface="Arial"/>
              </a:rPr>
              <a:t>disk </a:t>
            </a:r>
            <a:r>
              <a:rPr sz="1800" spc="-10" dirty="0">
                <a:latin typeface="Arial"/>
                <a:cs typeface="Arial"/>
              </a:rPr>
              <a:t>space to </a:t>
            </a:r>
            <a:r>
              <a:rPr sz="1800" spc="5" dirty="0">
                <a:latin typeface="Arial"/>
                <a:cs typeface="Arial"/>
              </a:rPr>
              <a:t>ensure </a:t>
            </a:r>
            <a:r>
              <a:rPr sz="1800" spc="85" dirty="0">
                <a:latin typeface="Arial"/>
                <a:cs typeface="Arial"/>
              </a:rPr>
              <a:t>that</a:t>
            </a:r>
            <a:r>
              <a:rPr sz="1800" spc="-37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there </a:t>
            </a:r>
            <a:r>
              <a:rPr sz="1800" spc="45" dirty="0">
                <a:latin typeface="Arial"/>
                <a:cs typeface="Arial"/>
              </a:rPr>
              <a:t>is </a:t>
            </a:r>
            <a:r>
              <a:rPr sz="1800" spc="35" dirty="0">
                <a:latin typeface="Arial"/>
                <a:cs typeface="Arial"/>
              </a:rPr>
              <a:t>enough </a:t>
            </a:r>
            <a:r>
              <a:rPr sz="1800" spc="-10" dirty="0">
                <a:latin typeface="Arial"/>
                <a:cs typeface="Arial"/>
              </a:rPr>
              <a:t>space for the </a:t>
            </a:r>
            <a:r>
              <a:rPr sz="1800" spc="15" dirty="0">
                <a:latin typeface="Arial"/>
                <a:cs typeface="Arial"/>
              </a:rPr>
              <a:t>system </a:t>
            </a:r>
            <a:r>
              <a:rPr sz="1800" spc="10" dirty="0">
                <a:latin typeface="Arial"/>
                <a:cs typeface="Arial"/>
              </a:rPr>
              <a:t>to  </a:t>
            </a:r>
            <a:r>
              <a:rPr sz="1800" spc="50" dirty="0">
                <a:latin typeface="Arial"/>
                <a:cs typeface="Arial"/>
              </a:rPr>
              <a:t>perform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tasks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such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logging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backups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4F4D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73709" indent="-461009">
              <a:lnSpc>
                <a:spcPct val="100000"/>
              </a:lnSpc>
              <a:buChar char="•"/>
              <a:tabLst>
                <a:tab pos="473709" algn="l"/>
                <a:tab pos="474345" algn="l"/>
              </a:tabLst>
            </a:pPr>
            <a:r>
              <a:rPr sz="1800" spc="20" dirty="0">
                <a:latin typeface="Arial"/>
                <a:cs typeface="Arial"/>
              </a:rPr>
              <a:t>df -h </a:t>
            </a:r>
            <a:r>
              <a:rPr sz="1800" spc="30" dirty="0">
                <a:latin typeface="Arial"/>
                <a:cs typeface="Arial"/>
              </a:rPr>
              <a:t>command </a:t>
            </a:r>
            <a:r>
              <a:rPr sz="1800" spc="15" dirty="0">
                <a:latin typeface="Arial"/>
                <a:cs typeface="Arial"/>
              </a:rPr>
              <a:t>is </a:t>
            </a:r>
            <a:r>
              <a:rPr sz="1800" spc="45" dirty="0">
                <a:latin typeface="Arial"/>
                <a:cs typeface="Arial"/>
              </a:rPr>
              <a:t>used </a:t>
            </a:r>
            <a:r>
              <a:rPr sz="1800" spc="35" dirty="0">
                <a:latin typeface="Arial"/>
                <a:cs typeface="Arial"/>
              </a:rPr>
              <a:t>to </a:t>
            </a:r>
            <a:r>
              <a:rPr sz="1800" spc="30" dirty="0">
                <a:latin typeface="Arial"/>
                <a:cs typeface="Arial"/>
              </a:rPr>
              <a:t>validate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45" dirty="0">
                <a:latin typeface="Arial"/>
                <a:cs typeface="Arial"/>
              </a:rPr>
              <a:t>disk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space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A2FF2F-A985-4B8E-B60F-236185054B40}"/>
              </a:ext>
            </a:extLst>
          </p:cNvPr>
          <p:cNvSpPr/>
          <p:nvPr/>
        </p:nvSpPr>
        <p:spPr>
          <a:xfrm>
            <a:off x="565154" y="3658235"/>
            <a:ext cx="99036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highlight>
                  <a:srgbClr val="800080"/>
                </a:highlight>
              </a:rPr>
              <a:t>aamir@ap-linux:~$ 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df -h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tmpfs	774M	2.2M	771M	1% /run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/dev/sda5	284G	110G	160G	41% /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 tmpfs	3.8G	408M		3.4G	11% /dev/shm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tmpfs	5.0M	 4.0K	5.0M	1% /run/lock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tmpfs	3.8G	O 	3.8G	0% /sys/fs/cgroup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/dev/sda3	293G	62G	232G	21%   /media/aamir/905845D85845BDAA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/dev/sda2	342G	71G	271G	21%   /media/aamir/44FCAE4FFCAE3B56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...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1498327" y="421357"/>
            <a:ext cx="88328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b="1" spc="-180" dirty="0">
                <a:solidFill>
                  <a:srgbClr val="383431"/>
                </a:solidFill>
                <a:latin typeface="Times New Roman"/>
                <a:cs typeface="Times New Roman"/>
              </a:rPr>
              <a:t>Li</a:t>
            </a:r>
            <a:r>
              <a:rPr sz="2900" b="1" spc="90" dirty="0">
                <a:solidFill>
                  <a:srgbClr val="383431"/>
                </a:solidFill>
                <a:latin typeface="Times New Roman"/>
                <a:cs typeface="Times New Roman"/>
              </a:rPr>
              <a:t>n</a:t>
            </a:r>
            <a:r>
              <a:rPr sz="2900" b="1" spc="-200" dirty="0">
                <a:solidFill>
                  <a:srgbClr val="383431"/>
                </a:solidFill>
                <a:latin typeface="Times New Roman"/>
                <a:cs typeface="Times New Roman"/>
              </a:rPr>
              <a:t>ux</a:t>
            </a: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62503" y="1007945"/>
            <a:ext cx="495109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0" dirty="0">
                <a:solidFill>
                  <a:schemeClr val="tx1"/>
                </a:solidFill>
                <a:latin typeface="Arial"/>
                <a:cs typeface="Arial"/>
              </a:rPr>
              <a:t>USER</a:t>
            </a:r>
            <a:r>
              <a:rPr sz="3600" spc="3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600" spc="100" dirty="0">
                <a:solidFill>
                  <a:schemeClr val="tx1"/>
                </a:solidFill>
                <a:latin typeface="Arial"/>
                <a:cs typeface="Arial"/>
              </a:rPr>
              <a:t>MANAGEMENT</a:t>
            </a:r>
            <a:endParaRPr sz="3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5447" y="1923462"/>
            <a:ext cx="521970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075" marR="5080" indent="-460375">
              <a:lnSpc>
                <a:spcPct val="119500"/>
              </a:lnSpc>
              <a:buClr>
                <a:srgbClr val="524F4F"/>
              </a:buClr>
              <a:buChar char="•"/>
              <a:tabLst>
                <a:tab pos="474345" algn="l"/>
                <a:tab pos="474980" algn="l"/>
              </a:tabLst>
            </a:pPr>
            <a:r>
              <a:rPr sz="1750" spc="35" dirty="0">
                <a:latin typeface="Arial"/>
                <a:cs typeface="Arial"/>
              </a:rPr>
              <a:t>Linux </a:t>
            </a:r>
            <a:r>
              <a:rPr sz="1750" dirty="0">
                <a:latin typeface="Arial"/>
                <a:cs typeface="Arial"/>
              </a:rPr>
              <a:t>automat </a:t>
            </a:r>
            <a:r>
              <a:rPr sz="1750" spc="20" dirty="0">
                <a:latin typeface="Arial"/>
                <a:cs typeface="Arial"/>
              </a:rPr>
              <a:t>ically </a:t>
            </a:r>
            <a:r>
              <a:rPr sz="1750" spc="15" dirty="0">
                <a:latin typeface="Arial"/>
                <a:cs typeface="Arial"/>
              </a:rPr>
              <a:t>creates </a:t>
            </a:r>
            <a:r>
              <a:rPr sz="1750" spc="55" dirty="0">
                <a:latin typeface="Arial"/>
                <a:cs typeface="Arial"/>
              </a:rPr>
              <a:t>multiple </a:t>
            </a:r>
            <a:r>
              <a:rPr sz="1750" spc="50" dirty="0">
                <a:latin typeface="Arial"/>
                <a:cs typeface="Arial"/>
              </a:rPr>
              <a:t>user  </a:t>
            </a:r>
            <a:r>
              <a:rPr sz="1750" spc="40" dirty="0">
                <a:latin typeface="Arial"/>
                <a:cs typeface="Arial"/>
              </a:rPr>
              <a:t>accounts </a:t>
            </a:r>
            <a:r>
              <a:rPr sz="1750" spc="65" dirty="0">
                <a:latin typeface="Arial"/>
                <a:cs typeface="Arial"/>
              </a:rPr>
              <a:t>upon </a:t>
            </a:r>
            <a:r>
              <a:rPr sz="1750" spc="40" dirty="0">
                <a:latin typeface="Arial"/>
                <a:cs typeface="Arial"/>
              </a:rPr>
              <a:t>installation, </a:t>
            </a:r>
            <a:r>
              <a:rPr sz="1750" spc="35" dirty="0">
                <a:latin typeface="Arial"/>
                <a:cs typeface="Arial"/>
              </a:rPr>
              <a:t>even </a:t>
            </a:r>
            <a:r>
              <a:rPr sz="1750" spc="15" dirty="0">
                <a:latin typeface="Arial"/>
                <a:cs typeface="Arial"/>
              </a:rPr>
              <a:t>if </a:t>
            </a:r>
            <a:r>
              <a:rPr sz="1750" spc="35" dirty="0">
                <a:latin typeface="Arial"/>
                <a:cs typeface="Arial"/>
              </a:rPr>
              <a:t>you </a:t>
            </a:r>
            <a:r>
              <a:rPr sz="1750" spc="5" dirty="0">
                <a:latin typeface="Arial"/>
                <a:cs typeface="Arial"/>
              </a:rPr>
              <a:t>are the  </a:t>
            </a:r>
            <a:r>
              <a:rPr sz="1750" spc="80" dirty="0">
                <a:latin typeface="Arial"/>
                <a:cs typeface="Arial"/>
              </a:rPr>
              <a:t>only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one</a:t>
            </a:r>
            <a:r>
              <a:rPr sz="1750" spc="-13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using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your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computer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5447" y="3060246"/>
            <a:ext cx="5086985" cy="64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 marR="5080" indent="-463550">
              <a:lnSpc>
                <a:spcPct val="124900"/>
              </a:lnSpc>
              <a:buClr>
                <a:srgbClr val="524F4F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65" dirty="0">
                <a:latin typeface="Arial"/>
                <a:cs typeface="Arial"/>
              </a:rPr>
              <a:t>The </a:t>
            </a:r>
            <a:r>
              <a:rPr sz="1750" spc="35" dirty="0">
                <a:latin typeface="Arial"/>
                <a:cs typeface="Arial"/>
              </a:rPr>
              <a:t>system </a:t>
            </a:r>
            <a:r>
              <a:rPr sz="1750" spc="15" dirty="0">
                <a:latin typeface="Arial"/>
                <a:cs typeface="Arial"/>
              </a:rPr>
              <a:t>uses </a:t>
            </a:r>
            <a:r>
              <a:rPr sz="1750" spc="50" dirty="0">
                <a:latin typeface="Arial"/>
                <a:cs typeface="Arial"/>
              </a:rPr>
              <a:t>these </a:t>
            </a:r>
            <a:r>
              <a:rPr sz="1750" spc="30" dirty="0">
                <a:latin typeface="Arial"/>
                <a:cs typeface="Arial"/>
              </a:rPr>
              <a:t>accounts </a:t>
            </a:r>
            <a:r>
              <a:rPr sz="1750" spc="25" dirty="0">
                <a:latin typeface="Arial"/>
                <a:cs typeface="Arial"/>
              </a:rPr>
              <a:t>for </a:t>
            </a:r>
            <a:r>
              <a:rPr sz="1750" spc="60" dirty="0">
                <a:latin typeface="Arial"/>
                <a:cs typeface="Arial"/>
              </a:rPr>
              <a:t>running  </a:t>
            </a:r>
            <a:r>
              <a:rPr sz="1750" spc="55" dirty="0">
                <a:latin typeface="Arial"/>
                <a:cs typeface="Arial"/>
              </a:rPr>
              <a:t>programs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5447" y="3911874"/>
            <a:ext cx="477774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 marR="5080" indent="-463550">
              <a:lnSpc>
                <a:spcPct val="119500"/>
              </a:lnSpc>
              <a:buClr>
                <a:srgbClr val="524F4F"/>
              </a:buClr>
              <a:buChar char="•"/>
              <a:tabLst>
                <a:tab pos="473709" algn="l"/>
                <a:tab pos="474345" algn="l"/>
              </a:tabLst>
            </a:pPr>
            <a:r>
              <a:rPr sz="1750" spc="65" dirty="0">
                <a:latin typeface="Arial"/>
                <a:cs typeface="Arial"/>
              </a:rPr>
              <a:t>Different </a:t>
            </a:r>
            <a:r>
              <a:rPr sz="1750" spc="30" dirty="0">
                <a:latin typeface="Arial"/>
                <a:cs typeface="Arial"/>
              </a:rPr>
              <a:t>accounts </a:t>
            </a:r>
            <a:r>
              <a:rPr sz="1750" spc="50" dirty="0">
                <a:latin typeface="Arial"/>
                <a:cs typeface="Arial"/>
              </a:rPr>
              <a:t>safeguard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system,  </a:t>
            </a:r>
            <a:r>
              <a:rPr sz="1750" spc="70" dirty="0">
                <a:latin typeface="Arial"/>
                <a:cs typeface="Arial"/>
              </a:rPr>
              <a:t>including files </a:t>
            </a:r>
            <a:r>
              <a:rPr sz="1750" spc="75" dirty="0">
                <a:latin typeface="Arial"/>
                <a:cs typeface="Arial"/>
              </a:rPr>
              <a:t>and </a:t>
            </a:r>
            <a:r>
              <a:rPr sz="1750" spc="40" dirty="0">
                <a:latin typeface="Arial"/>
                <a:cs typeface="Arial"/>
              </a:rPr>
              <a:t>directories, </a:t>
            </a:r>
            <a:r>
              <a:rPr sz="1750" spc="95" dirty="0">
                <a:latin typeface="Arial"/>
                <a:cs typeface="Arial"/>
              </a:rPr>
              <a:t>from  </a:t>
            </a:r>
            <a:r>
              <a:rPr sz="1750" spc="70" dirty="0">
                <a:latin typeface="Arial"/>
                <a:cs typeface="Arial"/>
              </a:rPr>
              <a:t>unauthorized</a:t>
            </a:r>
            <a:r>
              <a:rPr sz="1750" spc="-24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access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5447" y="5067861"/>
            <a:ext cx="4932680" cy="147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17700"/>
              </a:lnSpc>
              <a:buClr>
                <a:srgbClr val="524F4F"/>
              </a:buClr>
              <a:buChar char="•"/>
              <a:tabLst>
                <a:tab pos="473075" algn="l"/>
                <a:tab pos="473709" algn="l"/>
              </a:tabLst>
            </a:pPr>
            <a:r>
              <a:rPr sz="1750" spc="35" dirty="0">
                <a:latin typeface="Arial"/>
                <a:cs typeface="Arial"/>
              </a:rPr>
              <a:t>Users </a:t>
            </a:r>
            <a:r>
              <a:rPr sz="1750" spc="25" dirty="0">
                <a:latin typeface="Arial"/>
                <a:cs typeface="Arial"/>
              </a:rPr>
              <a:t>can be </a:t>
            </a:r>
            <a:r>
              <a:rPr sz="1750" spc="40" dirty="0">
                <a:latin typeface="Arial"/>
                <a:cs typeface="Arial"/>
              </a:rPr>
              <a:t>assigned </a:t>
            </a:r>
            <a:r>
              <a:rPr sz="1750" spc="35" dirty="0">
                <a:latin typeface="Arial"/>
                <a:cs typeface="Arial"/>
              </a:rPr>
              <a:t>to </a:t>
            </a:r>
            <a:r>
              <a:rPr sz="1750" spc="60" dirty="0">
                <a:latin typeface="Arial"/>
                <a:cs typeface="Arial"/>
              </a:rPr>
              <a:t>groups </a:t>
            </a:r>
            <a:r>
              <a:rPr sz="1750" spc="45" dirty="0">
                <a:latin typeface="Arial"/>
                <a:cs typeface="Arial"/>
              </a:rPr>
              <a:t>for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easier  </a:t>
            </a:r>
            <a:r>
              <a:rPr sz="1750" spc="60" dirty="0">
                <a:latin typeface="Arial"/>
                <a:cs typeface="Arial"/>
              </a:rPr>
              <a:t>facilitation</a:t>
            </a:r>
            <a:endParaRPr sz="1750" dirty="0">
              <a:latin typeface="Arial"/>
              <a:cs typeface="Arial"/>
            </a:endParaRPr>
          </a:p>
          <a:p>
            <a:pPr marL="473075" marR="226695" indent="-460375">
              <a:lnSpc>
                <a:spcPct val="117700"/>
              </a:lnSpc>
              <a:spcBef>
                <a:spcPts val="1570"/>
              </a:spcBef>
              <a:buClr>
                <a:srgbClr val="524F4F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add,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modify,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or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delete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user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or</a:t>
            </a:r>
            <a:r>
              <a:rPr sz="1750" spc="4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group  </a:t>
            </a:r>
            <a:r>
              <a:rPr sz="1750" spc="45" dirty="0">
                <a:latin typeface="Arial"/>
                <a:cs typeface="Arial"/>
              </a:rPr>
              <a:t>account,</a:t>
            </a:r>
            <a:r>
              <a:rPr sz="1750" spc="-135" dirty="0">
                <a:latin typeface="Arial"/>
                <a:cs typeface="Arial"/>
              </a:rPr>
              <a:t> </a:t>
            </a:r>
            <a:r>
              <a:rPr sz="1750" spc="90" dirty="0">
                <a:latin typeface="Arial"/>
                <a:cs typeface="Arial"/>
              </a:rPr>
              <a:t>you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can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either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use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GUI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or</a:t>
            </a:r>
            <a:r>
              <a:rPr sz="1750" spc="11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CLI</a:t>
            </a:r>
            <a:endParaRPr sz="175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C5ED66-2649-443D-939D-4FFEC69F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47" y="5361603"/>
            <a:ext cx="5520276" cy="15385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3EF983-FAB0-4068-BE31-A1994E17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05" y="1681943"/>
            <a:ext cx="4917440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B3634"/>
                </a:solidFill>
              </a:rPr>
              <a:t>Li</a:t>
            </a:r>
            <a:r>
              <a:rPr spc="90" dirty="0">
                <a:solidFill>
                  <a:srgbClr val="3B3634"/>
                </a:solidFill>
              </a:rPr>
              <a:t>n</a:t>
            </a:r>
            <a:r>
              <a:rPr spc="-200" dirty="0">
                <a:solidFill>
                  <a:srgbClr val="3B3634"/>
                </a:solidFill>
              </a:rPr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2503" y="1007945"/>
            <a:ext cx="495109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20" dirty="0">
                <a:latin typeface="Arial"/>
                <a:cs typeface="Arial"/>
              </a:rPr>
              <a:t>USER</a:t>
            </a:r>
            <a:r>
              <a:rPr sz="3600" b="1" spc="350" dirty="0">
                <a:latin typeface="Arial"/>
                <a:cs typeface="Arial"/>
              </a:rPr>
              <a:t> </a:t>
            </a:r>
            <a:r>
              <a:rPr sz="3600" b="1" spc="100" dirty="0">
                <a:latin typeface="Arial"/>
                <a:cs typeface="Arial"/>
              </a:rPr>
              <a:t>MANAGEMENT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111" y="1645646"/>
            <a:ext cx="626745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buClr>
                <a:srgbClr val="524F4D"/>
              </a:buClr>
              <a:buChar char="•"/>
              <a:tabLst>
                <a:tab pos="481965" algn="l"/>
                <a:tab pos="482600" algn="l"/>
              </a:tabLst>
            </a:pPr>
            <a:r>
              <a:rPr sz="1800" spc="60" dirty="0">
                <a:latin typeface="Arial"/>
                <a:cs typeface="Arial"/>
              </a:rPr>
              <a:t>Adding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user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from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CLI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need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few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steps/commands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at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4F4D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72440" indent="-459740">
              <a:lnSpc>
                <a:spcPct val="100000"/>
              </a:lnSpc>
              <a:buClr>
                <a:srgbClr val="524F4D"/>
              </a:buClr>
              <a:buChar char="•"/>
              <a:tabLst>
                <a:tab pos="472440" algn="l"/>
                <a:tab pos="473075" algn="l"/>
              </a:tabLst>
            </a:pPr>
            <a:r>
              <a:rPr sz="1800" spc="35" dirty="0">
                <a:latin typeface="Arial"/>
                <a:cs typeface="Arial"/>
              </a:rPr>
              <a:t>First,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login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root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by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using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the</a:t>
            </a:r>
            <a:r>
              <a:rPr sz="1800" spc="45" dirty="0">
                <a:latin typeface="Arial"/>
                <a:cs typeface="Arial"/>
              </a:rPr>
              <a:t> command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su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155111" y="2898276"/>
            <a:ext cx="8152765" cy="220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>
              <a:lnSpc>
                <a:spcPct val="100000"/>
              </a:lnSpc>
            </a:pPr>
            <a:r>
              <a:rPr spc="-40" dirty="0">
                <a:highlight>
                  <a:srgbClr val="800080"/>
                </a:highlight>
              </a:rPr>
              <a:t>Password:</a:t>
            </a:r>
          </a:p>
          <a:p>
            <a:pPr marL="1616075">
              <a:lnSpc>
                <a:spcPct val="100000"/>
              </a:lnSpc>
              <a:spcBef>
                <a:spcPts val="10"/>
              </a:spcBef>
            </a:pPr>
            <a:r>
              <a:rPr spc="-25" dirty="0">
                <a:highlight>
                  <a:srgbClr val="800080"/>
                </a:highlight>
              </a:rPr>
              <a:t>root@ap-linux:/home/aamir#</a:t>
            </a:r>
          </a:p>
          <a:p>
            <a:pPr>
              <a:lnSpc>
                <a:spcPct val="100000"/>
              </a:lnSpc>
            </a:pPr>
            <a:endParaRPr spc="-25" dirty="0">
              <a:highlight>
                <a:srgbClr val="800080"/>
              </a:highlight>
            </a:endParaRPr>
          </a:p>
          <a:p>
            <a:pPr marL="481965" indent="-469265">
              <a:lnSpc>
                <a:spcPct val="100000"/>
              </a:lnSpc>
              <a:buClr>
                <a:srgbClr val="524F4D"/>
              </a:buClr>
              <a:buChar char="•"/>
              <a:tabLst>
                <a:tab pos="481965" algn="l"/>
                <a:tab pos="482600" algn="l"/>
              </a:tabLst>
            </a:pPr>
            <a:r>
              <a:rPr sz="1800" b="0" spc="105" dirty="0">
                <a:solidFill>
                  <a:schemeClr val="tx1"/>
                </a:solidFill>
                <a:latin typeface="Arial"/>
                <a:cs typeface="Arial"/>
              </a:rPr>
              <a:t>Add</a:t>
            </a:r>
            <a:r>
              <a:rPr sz="1800" b="0" spc="-3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0" spc="5" dirty="0">
                <a:solidFill>
                  <a:schemeClr val="tx1"/>
                </a:solidFill>
                <a:latin typeface="Arial"/>
                <a:cs typeface="Arial"/>
              </a:rPr>
              <a:t>user by </a:t>
            </a:r>
            <a:r>
              <a:rPr sz="1800" b="0" spc="40" dirty="0">
                <a:solidFill>
                  <a:schemeClr val="tx1"/>
                </a:solidFill>
                <a:latin typeface="Arial"/>
                <a:cs typeface="Arial"/>
              </a:rPr>
              <a:t>using </a:t>
            </a:r>
            <a:r>
              <a:rPr sz="1800" b="0" spc="65" dirty="0">
                <a:solidFill>
                  <a:schemeClr val="tx1"/>
                </a:solidFill>
                <a:latin typeface="Arial"/>
                <a:cs typeface="Arial"/>
              </a:rPr>
              <a:t>following </a:t>
            </a:r>
            <a:r>
              <a:rPr sz="1800" b="0" spc="45" dirty="0">
                <a:solidFill>
                  <a:schemeClr val="tx1"/>
                </a:solidFill>
                <a:latin typeface="Arial"/>
                <a:cs typeface="Arial"/>
              </a:rPr>
              <a:t>command </a:t>
            </a:r>
            <a:r>
              <a:rPr sz="1800" b="0" spc="25" dirty="0">
                <a:solidFill>
                  <a:schemeClr val="tx1"/>
                </a:solidFill>
                <a:latin typeface="Arial"/>
                <a:cs typeface="Arial"/>
              </a:rPr>
              <a:t>syntax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73685">
              <a:lnSpc>
                <a:spcPct val="100000"/>
              </a:lnSpc>
              <a:spcBef>
                <a:spcPts val="1110"/>
              </a:spcBef>
            </a:pPr>
            <a:r>
              <a:rPr spc="-25" dirty="0">
                <a:highlight>
                  <a:srgbClr val="800080"/>
                </a:highlight>
              </a:rPr>
              <a:t>root@ap-linux:/home/aamir#</a:t>
            </a:r>
            <a:r>
              <a:rPr spc="-290" dirty="0">
                <a:highlight>
                  <a:srgbClr val="800080"/>
                </a:highlight>
              </a:rPr>
              <a:t> </a:t>
            </a:r>
            <a:r>
              <a:rPr sz="1950" b="0" spc="105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/usr/sbin/useradd</a:t>
            </a:r>
            <a:r>
              <a:rPr sz="1950" b="0" spc="-4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0" spc="4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-c</a:t>
            </a:r>
            <a:r>
              <a:rPr sz="1950" b="0" spc="25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0" spc="7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"Test</a:t>
            </a:r>
            <a:r>
              <a:rPr sz="1950" b="0" spc="5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0" spc="105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User"</a:t>
            </a:r>
            <a:r>
              <a:rPr sz="1950" b="0" spc="8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50" b="0" spc="9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test</a:t>
            </a:r>
            <a:endParaRPr sz="195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470534" indent="-457834">
              <a:lnSpc>
                <a:spcPct val="100000"/>
              </a:lnSpc>
              <a:spcBef>
                <a:spcPts val="1910"/>
              </a:spcBef>
              <a:buClr>
                <a:srgbClr val="524F4D"/>
              </a:buClr>
              <a:buChar char="•"/>
              <a:tabLst>
                <a:tab pos="470534" algn="l"/>
                <a:tab pos="471170" algn="l"/>
              </a:tabLst>
            </a:pPr>
            <a:r>
              <a:rPr sz="1800" b="0" spc="10" dirty="0">
                <a:solidFill>
                  <a:schemeClr val="tx1"/>
                </a:solidFill>
                <a:latin typeface="Arial"/>
                <a:cs typeface="Arial"/>
              </a:rPr>
              <a:t>Once</a:t>
            </a:r>
            <a:r>
              <a:rPr sz="1800" b="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0" spc="45" dirty="0">
                <a:solidFill>
                  <a:schemeClr val="tx1"/>
                </a:solidFill>
                <a:latin typeface="Arial"/>
                <a:cs typeface="Arial"/>
              </a:rPr>
              <a:t>done</a:t>
            </a:r>
            <a:r>
              <a:rPr sz="1800" b="0" spc="-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0" spc="140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1800" b="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0" spc="15" dirty="0">
                <a:solidFill>
                  <a:schemeClr val="tx1"/>
                </a:solidFill>
                <a:latin typeface="Arial"/>
                <a:cs typeface="Arial"/>
              </a:rPr>
              <a:t>above</a:t>
            </a:r>
            <a:r>
              <a:rPr sz="1800" b="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0" spc="30" dirty="0">
                <a:solidFill>
                  <a:schemeClr val="tx1"/>
                </a:solidFill>
                <a:latin typeface="Arial"/>
                <a:cs typeface="Arial"/>
              </a:rPr>
              <a:t>command</a:t>
            </a:r>
            <a:r>
              <a:rPr sz="1800" b="0" spc="-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0" spc="100" dirty="0">
                <a:solidFill>
                  <a:schemeClr val="tx1"/>
                </a:solidFill>
                <a:latin typeface="Arial"/>
                <a:cs typeface="Arial"/>
              </a:rPr>
              <a:t>type</a:t>
            </a:r>
            <a:r>
              <a:rPr sz="1800" b="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b="0" spc="80" dirty="0">
                <a:solidFill>
                  <a:schemeClr val="tx1"/>
                </a:solidFill>
                <a:latin typeface="Arial"/>
                <a:cs typeface="Arial"/>
              </a:rPr>
              <a:t>passw</a:t>
            </a:r>
            <a:r>
              <a:rPr lang="en-US" sz="1800" b="0" spc="80" dirty="0">
                <a:solidFill>
                  <a:schemeClr val="tx1"/>
                </a:solidFill>
                <a:latin typeface="Arial"/>
                <a:cs typeface="Arial"/>
              </a:rPr>
              <a:t>d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A3428-597E-4D79-905B-4D1C9915DFDF}"/>
              </a:ext>
            </a:extLst>
          </p:cNvPr>
          <p:cNvSpPr/>
          <p:nvPr/>
        </p:nvSpPr>
        <p:spPr>
          <a:xfrm>
            <a:off x="2774950" y="5146376"/>
            <a:ext cx="678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800080"/>
                </a:highlight>
              </a:rPr>
              <a:t>root@ap-linux:/home/aamir#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800080"/>
                </a:highlight>
              </a:rPr>
              <a:t>passwd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800080"/>
                </a:highlight>
              </a:rPr>
              <a:t>Enter new UNIX password: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800080"/>
                </a:highlight>
              </a:rPr>
              <a:t>Retype new UNIX password: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800080"/>
                </a:highlight>
              </a:rPr>
              <a:t>passwd: password updated  successfully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800080"/>
                </a:highlight>
              </a:rPr>
              <a:t>root@ap-1inux:/home/aamir#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3D3834"/>
                </a:solidFill>
              </a:rPr>
              <a:t>Li</a:t>
            </a:r>
            <a:r>
              <a:rPr spc="90" dirty="0">
                <a:solidFill>
                  <a:srgbClr val="3D3834"/>
                </a:solidFill>
              </a:rPr>
              <a:t>n</a:t>
            </a:r>
            <a:r>
              <a:rPr spc="-200" dirty="0">
                <a:solidFill>
                  <a:srgbClr val="3D3834"/>
                </a:solidFill>
              </a:rPr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2503" y="1007945"/>
            <a:ext cx="495109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20" dirty="0">
                <a:latin typeface="Arial"/>
                <a:cs typeface="Arial"/>
              </a:rPr>
              <a:t>USER</a:t>
            </a:r>
            <a:r>
              <a:rPr sz="3600" b="1" spc="350" dirty="0">
                <a:latin typeface="Arial"/>
                <a:cs typeface="Arial"/>
              </a:rPr>
              <a:t> </a:t>
            </a:r>
            <a:r>
              <a:rPr sz="3600" b="1" spc="100" dirty="0">
                <a:latin typeface="Arial"/>
                <a:cs typeface="Arial"/>
              </a:rPr>
              <a:t>MANAGEMENT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5447" y="1975468"/>
            <a:ext cx="8512175" cy="439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buClr>
                <a:srgbClr val="504F4D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modify</a:t>
            </a:r>
            <a:r>
              <a:rPr sz="1750" spc="-4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an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account,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use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the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00" b="1" spc="60" dirty="0">
                <a:latin typeface="Arial"/>
                <a:cs typeface="Arial"/>
              </a:rPr>
              <a:t>usermod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command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04F4D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4F4D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 </a:t>
            </a:r>
            <a:r>
              <a:rPr sz="1750" spc="45" dirty="0">
                <a:latin typeface="Arial"/>
                <a:cs typeface="Arial"/>
              </a:rPr>
              <a:t>delete the </a:t>
            </a:r>
            <a:r>
              <a:rPr sz="1750" spc="30" dirty="0">
                <a:latin typeface="Arial"/>
                <a:cs typeface="Arial"/>
              </a:rPr>
              <a:t>user </a:t>
            </a:r>
            <a:r>
              <a:rPr sz="1750" spc="45" dirty="0">
                <a:latin typeface="Arial"/>
                <a:cs typeface="Arial"/>
              </a:rPr>
              <a:t>account, </a:t>
            </a:r>
            <a:r>
              <a:rPr sz="1750" spc="25" dirty="0">
                <a:latin typeface="Arial"/>
                <a:cs typeface="Arial"/>
              </a:rPr>
              <a:t>use </a:t>
            </a:r>
            <a:r>
              <a:rPr sz="1750" spc="20" dirty="0">
                <a:latin typeface="Arial"/>
                <a:cs typeface="Arial"/>
              </a:rPr>
              <a:t>the </a:t>
            </a:r>
            <a:r>
              <a:rPr sz="1700" b="1" spc="30" dirty="0">
                <a:latin typeface="Arial"/>
                <a:cs typeface="Arial"/>
              </a:rPr>
              <a:t>/usr/sbin/userdel</a:t>
            </a:r>
            <a:r>
              <a:rPr sz="1700" b="1" spc="-315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&lt;username&gt; </a:t>
            </a:r>
            <a:r>
              <a:rPr sz="1750" spc="65" dirty="0">
                <a:latin typeface="Arial"/>
                <a:cs typeface="Arial"/>
              </a:rPr>
              <a:t>command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04F4D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4F4D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 </a:t>
            </a:r>
            <a:r>
              <a:rPr sz="1750" spc="75" dirty="0">
                <a:latin typeface="Arial"/>
                <a:cs typeface="Arial"/>
              </a:rPr>
              <a:t>add </a:t>
            </a:r>
            <a:r>
              <a:rPr sz="1750" spc="-30" dirty="0">
                <a:latin typeface="Arial"/>
                <a:cs typeface="Arial"/>
              </a:rPr>
              <a:t>a </a:t>
            </a:r>
            <a:r>
              <a:rPr sz="1750" spc="30" dirty="0">
                <a:latin typeface="Arial"/>
                <a:cs typeface="Arial"/>
              </a:rPr>
              <a:t>user </a:t>
            </a:r>
            <a:r>
              <a:rPr sz="1750" spc="40" dirty="0">
                <a:latin typeface="Arial"/>
                <a:cs typeface="Arial"/>
              </a:rPr>
              <a:t>group, </a:t>
            </a:r>
            <a:r>
              <a:rPr sz="1750" spc="90" dirty="0">
                <a:latin typeface="Arial"/>
                <a:cs typeface="Arial"/>
              </a:rPr>
              <a:t>you </a:t>
            </a:r>
            <a:r>
              <a:rPr sz="1750" spc="45" dirty="0">
                <a:latin typeface="Arial"/>
                <a:cs typeface="Arial"/>
              </a:rPr>
              <a:t>need </a:t>
            </a:r>
            <a:r>
              <a:rPr sz="1750" spc="35" dirty="0">
                <a:latin typeface="Arial"/>
                <a:cs typeface="Arial"/>
              </a:rPr>
              <a:t>to </a:t>
            </a:r>
            <a:r>
              <a:rPr sz="1750" spc="25" dirty="0">
                <a:latin typeface="Arial"/>
                <a:cs typeface="Arial"/>
              </a:rPr>
              <a:t>use </a:t>
            </a:r>
            <a:r>
              <a:rPr sz="1750" spc="20" dirty="0">
                <a:latin typeface="Arial"/>
                <a:cs typeface="Arial"/>
              </a:rPr>
              <a:t>the </a:t>
            </a:r>
            <a:r>
              <a:rPr sz="1750" spc="65" dirty="0">
                <a:latin typeface="Arial"/>
                <a:cs typeface="Arial"/>
              </a:rPr>
              <a:t>command</a:t>
            </a:r>
            <a:r>
              <a:rPr sz="1750" spc="-315" dirty="0">
                <a:latin typeface="Arial"/>
                <a:cs typeface="Arial"/>
              </a:rPr>
              <a:t> </a:t>
            </a:r>
            <a:r>
              <a:rPr sz="1700" b="1" spc="45" dirty="0">
                <a:latin typeface="Arial"/>
                <a:cs typeface="Arial"/>
              </a:rPr>
              <a:t>groupadd </a:t>
            </a:r>
            <a:r>
              <a:rPr sz="1700" b="1" spc="50" dirty="0">
                <a:latin typeface="Arial"/>
                <a:cs typeface="Arial"/>
              </a:rPr>
              <a:t>&lt;groupname&gt;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04F4D"/>
              </a:buClr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472440" indent="-459740">
              <a:lnSpc>
                <a:spcPct val="100000"/>
              </a:lnSpc>
              <a:buClr>
                <a:srgbClr val="504F4D"/>
              </a:buClr>
              <a:buChar char="•"/>
              <a:tabLst>
                <a:tab pos="472440" algn="l"/>
                <a:tab pos="473075" algn="l"/>
              </a:tabLst>
            </a:pPr>
            <a:r>
              <a:rPr sz="1750" spc="50" dirty="0">
                <a:latin typeface="Arial"/>
                <a:cs typeface="Arial"/>
              </a:rPr>
              <a:t>For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example,</a:t>
            </a:r>
            <a:r>
              <a:rPr sz="1750" spc="-13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let's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create</a:t>
            </a:r>
            <a:r>
              <a:rPr sz="17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9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group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named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office.</a:t>
            </a:r>
            <a:r>
              <a:rPr sz="1750" spc="-6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To</a:t>
            </a:r>
            <a:r>
              <a:rPr sz="1750" spc="-15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create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this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group,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04F4D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504F4D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sz="1900" b="1" spc="4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root@ap-linux:/home/aamir# </a:t>
            </a:r>
            <a:r>
              <a:rPr sz="1900" b="1" spc="5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groupadd</a:t>
            </a:r>
            <a:r>
              <a:rPr sz="1900" b="1" spc="6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4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office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4F4D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add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test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user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105" dirty="0">
                <a:latin typeface="Arial"/>
                <a:cs typeface="Arial"/>
              </a:rPr>
              <a:t>which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130" dirty="0">
                <a:latin typeface="Arial"/>
                <a:cs typeface="Arial"/>
              </a:rPr>
              <a:t>we</a:t>
            </a:r>
            <a:r>
              <a:rPr sz="1750" spc="2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create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recently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to</a:t>
            </a:r>
            <a:r>
              <a:rPr sz="1750" spc="18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above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created</a:t>
            </a:r>
            <a:r>
              <a:rPr sz="1750" spc="-7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office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group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04F4D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</a:pPr>
            <a:r>
              <a:rPr sz="1900" b="1" spc="4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root@ap-linux:/home/aamir# </a:t>
            </a:r>
            <a:r>
              <a:rPr sz="1900" b="1" spc="55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usermod </a:t>
            </a:r>
            <a:r>
              <a:rPr sz="1900" b="1" spc="9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-G </a:t>
            </a:r>
            <a:r>
              <a:rPr sz="1900" b="1" spc="4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office</a:t>
            </a:r>
            <a:r>
              <a:rPr sz="1900" b="1" spc="-185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50" dirty="0">
                <a:solidFill>
                  <a:srgbClr val="E89E38"/>
                </a:solidFill>
                <a:highlight>
                  <a:srgbClr val="800080"/>
                </a:highlight>
                <a:latin typeface="Arial"/>
                <a:cs typeface="Arial"/>
              </a:rPr>
              <a:t>test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504F4D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 </a:t>
            </a:r>
            <a:r>
              <a:rPr sz="1750" spc="45" dirty="0">
                <a:latin typeface="Arial"/>
                <a:cs typeface="Arial"/>
              </a:rPr>
              <a:t>delete the </a:t>
            </a:r>
            <a:r>
              <a:rPr sz="1750" spc="65" dirty="0">
                <a:latin typeface="Arial"/>
                <a:cs typeface="Arial"/>
              </a:rPr>
              <a:t>group, </a:t>
            </a:r>
            <a:r>
              <a:rPr sz="1750" spc="25" dirty="0">
                <a:latin typeface="Arial"/>
                <a:cs typeface="Arial"/>
              </a:rPr>
              <a:t>use </a:t>
            </a:r>
            <a:r>
              <a:rPr sz="1750" spc="20" dirty="0">
                <a:latin typeface="Arial"/>
                <a:cs typeface="Arial"/>
              </a:rPr>
              <a:t>the </a:t>
            </a:r>
            <a:r>
              <a:rPr sz="1750" spc="75" dirty="0">
                <a:latin typeface="Arial"/>
                <a:cs typeface="Arial"/>
              </a:rPr>
              <a:t>command </a:t>
            </a:r>
            <a:r>
              <a:rPr sz="1750" spc="55" dirty="0">
                <a:latin typeface="Arial"/>
                <a:cs typeface="Arial"/>
              </a:rPr>
              <a:t>groupdel</a:t>
            </a:r>
            <a:r>
              <a:rPr sz="1750" spc="-32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office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2503" y="1007945"/>
            <a:ext cx="4177029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35" dirty="0">
                <a:latin typeface="Arial"/>
                <a:cs typeface="Arial"/>
              </a:rPr>
              <a:t>FILE</a:t>
            </a:r>
            <a:r>
              <a:rPr sz="3600" b="1" spc="90" dirty="0">
                <a:latin typeface="Arial"/>
                <a:cs typeface="Arial"/>
              </a:rPr>
              <a:t> </a:t>
            </a:r>
            <a:r>
              <a:rPr sz="3600" b="1" spc="145" dirty="0">
                <a:latin typeface="Arial"/>
                <a:cs typeface="Arial"/>
              </a:rPr>
              <a:t>OWNERSHIP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171" y="1929342"/>
            <a:ext cx="9226766" cy="402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5615" marR="5080" indent="-462915">
              <a:lnSpc>
                <a:spcPct val="114500"/>
              </a:lnSpc>
              <a:buClr>
                <a:srgbClr val="52504D"/>
              </a:buClr>
              <a:buChar char="•"/>
              <a:tabLst>
                <a:tab pos="481965" algn="l"/>
                <a:tab pos="482600" algn="l"/>
              </a:tabLst>
            </a:pPr>
            <a:r>
              <a:rPr sz="1800" spc="114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user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group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account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owns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Linux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file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directory.</a:t>
            </a:r>
            <a:r>
              <a:rPr sz="1800" spc="-5" dirty="0">
                <a:latin typeface="Arial"/>
                <a:cs typeface="Arial"/>
              </a:rPr>
              <a:t> To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see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owner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  </a:t>
            </a:r>
            <a:r>
              <a:rPr sz="1800" spc="35" dirty="0">
                <a:latin typeface="Arial"/>
                <a:cs typeface="Arial"/>
              </a:rPr>
              <a:t>particular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2504D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R="1221105" algn="ctr">
              <a:lnSpc>
                <a:spcPct val="100000"/>
              </a:lnSpc>
            </a:pPr>
            <a:r>
              <a:rPr sz="1900" b="1" spc="8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900" b="1" spc="8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900" b="1" spc="8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$</a:t>
            </a:r>
            <a:r>
              <a:rPr sz="1900" b="1" spc="-240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7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Is</a:t>
            </a:r>
            <a:r>
              <a:rPr sz="1900" b="1" spc="-7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-12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-1</a:t>
            </a:r>
            <a:r>
              <a:rPr sz="1900" b="1" spc="-17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3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&lt;filename&gt;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highlight>
                <a:srgbClr val="800080"/>
              </a:highlight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har char="•"/>
              <a:tabLst>
                <a:tab pos="466725" algn="l"/>
                <a:tab pos="467359" algn="l"/>
              </a:tabLst>
            </a:pP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change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the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ownership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of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any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file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from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one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user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to</a:t>
            </a:r>
            <a:r>
              <a:rPr sz="1800" spc="27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another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user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2504D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63015">
              <a:lnSpc>
                <a:spcPct val="100000"/>
              </a:lnSpc>
            </a:pPr>
            <a:r>
              <a:rPr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$ </a:t>
            </a:r>
            <a:r>
              <a:rPr sz="1900" b="1" spc="7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chown </a:t>
            </a:r>
            <a:r>
              <a:rPr sz="1900" b="1" spc="4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&lt;newuser&gt;</a:t>
            </a:r>
            <a:r>
              <a:rPr sz="1900" b="1" spc="-7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3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&lt;filename&gt;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spcBef>
                <a:spcPts val="1245"/>
              </a:spcBef>
              <a:buClr>
                <a:srgbClr val="52504D"/>
              </a:buClr>
              <a:buChar char="•"/>
              <a:tabLst>
                <a:tab pos="466725" algn="l"/>
                <a:tab pos="467359" algn="l"/>
              </a:tabLst>
            </a:pP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change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group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owner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of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63015">
              <a:lnSpc>
                <a:spcPct val="100000"/>
              </a:lnSpc>
              <a:spcBef>
                <a:spcPts val="5"/>
              </a:spcBef>
            </a:pPr>
            <a:r>
              <a:rPr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$ </a:t>
            </a:r>
            <a:r>
              <a:rPr sz="1900" b="1" spc="6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chgrp </a:t>
            </a:r>
            <a:r>
              <a:rPr sz="1900" b="1" spc="5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&lt;newgroup&gt;</a:t>
            </a:r>
            <a:r>
              <a:rPr sz="1900" b="1" spc="-16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3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&lt;filename&gt;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08165" y="0"/>
            <a:ext cx="0" cy="7316470"/>
          </a:xfrm>
          <a:custGeom>
            <a:avLst/>
            <a:gdLst/>
            <a:ahLst/>
            <a:cxnLst/>
            <a:rect l="l" t="t" r="r" b="b"/>
            <a:pathLst>
              <a:path h="7316470">
                <a:moveTo>
                  <a:pt x="0" y="7316216"/>
                </a:moveTo>
                <a:lnTo>
                  <a:pt x="0" y="0"/>
                </a:lnTo>
              </a:path>
            </a:pathLst>
          </a:custGeom>
          <a:ln w="9519">
            <a:solidFill>
              <a:srgbClr val="342F2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2503" y="1007945"/>
            <a:ext cx="459613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5" dirty="0">
                <a:latin typeface="Arial"/>
                <a:cs typeface="Arial"/>
              </a:rPr>
              <a:t>FILES</a:t>
            </a:r>
            <a:r>
              <a:rPr sz="3600" b="1" spc="70" dirty="0">
                <a:latin typeface="Arial"/>
                <a:cs typeface="Arial"/>
              </a:rPr>
              <a:t> </a:t>
            </a:r>
            <a:r>
              <a:rPr sz="3600" b="1" spc="90" dirty="0">
                <a:latin typeface="Arial"/>
                <a:cs typeface="Arial"/>
              </a:rPr>
              <a:t>PROTECTION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5447" y="1899546"/>
            <a:ext cx="9472930" cy="486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0" marR="459105" indent="-463550">
              <a:lnSpc>
                <a:spcPct val="124900"/>
              </a:lnSpc>
              <a:buClr>
                <a:srgbClr val="545250"/>
              </a:buClr>
              <a:buChar char="•"/>
              <a:tabLst>
                <a:tab pos="466090" algn="l"/>
                <a:tab pos="467359" algn="l"/>
              </a:tabLst>
            </a:pPr>
            <a:r>
              <a:rPr sz="1750" spc="25" dirty="0">
                <a:latin typeface="Arial"/>
                <a:cs typeface="Arial"/>
              </a:rPr>
              <a:t>To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protect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files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95" dirty="0">
                <a:latin typeface="Arial"/>
                <a:cs typeface="Arial"/>
              </a:rPr>
              <a:t>from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unauthorized</a:t>
            </a:r>
            <a:r>
              <a:rPr sz="1750" spc="6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access</a:t>
            </a:r>
            <a:r>
              <a:rPr sz="1750" spc="8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(viewing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modifying),</a:t>
            </a:r>
            <a:r>
              <a:rPr sz="1750" spc="-8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revisit</a:t>
            </a:r>
            <a:r>
              <a:rPr sz="1750" spc="2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your</a:t>
            </a:r>
            <a:r>
              <a:rPr sz="1750" spc="-114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file  </a:t>
            </a:r>
            <a:r>
              <a:rPr sz="1750" spc="30" dirty="0">
                <a:latin typeface="Arial"/>
                <a:cs typeface="Arial"/>
              </a:rPr>
              <a:t>permissions</a:t>
            </a:r>
            <a:r>
              <a:rPr sz="1750" spc="35" dirty="0">
                <a:latin typeface="Arial"/>
                <a:cs typeface="Arial"/>
              </a:rPr>
              <a:t> </a:t>
            </a:r>
            <a:r>
              <a:rPr sz="1750" spc="80" dirty="0">
                <a:latin typeface="Arial"/>
                <a:cs typeface="Arial"/>
              </a:rPr>
              <a:t>setting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45250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478155" indent="-465455">
              <a:lnSpc>
                <a:spcPct val="100000"/>
              </a:lnSpc>
              <a:buClr>
                <a:srgbClr val="545250"/>
              </a:buClr>
              <a:buChar char="•"/>
              <a:tabLst>
                <a:tab pos="478155" algn="l"/>
                <a:tab pos="478790" algn="l"/>
              </a:tabLst>
            </a:pPr>
            <a:r>
              <a:rPr sz="1750" spc="140" dirty="0">
                <a:latin typeface="Arial"/>
                <a:cs typeface="Arial"/>
              </a:rPr>
              <a:t>We</a:t>
            </a:r>
            <a:r>
              <a:rPr sz="1750" spc="-7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just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learned</a:t>
            </a:r>
            <a:r>
              <a:rPr sz="1750" spc="-2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how</a:t>
            </a:r>
            <a:r>
              <a:rPr sz="1750" spc="200" dirty="0">
                <a:latin typeface="Arial"/>
                <a:cs typeface="Arial"/>
              </a:rPr>
              <a:t> </a:t>
            </a:r>
            <a:r>
              <a:rPr sz="1750" spc="35" dirty="0">
                <a:latin typeface="Arial"/>
                <a:cs typeface="Arial"/>
              </a:rPr>
              <a:t>to</a:t>
            </a:r>
            <a:r>
              <a:rPr sz="1750" spc="190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assign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the</a:t>
            </a:r>
            <a:r>
              <a:rPr sz="1750" spc="10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user</a:t>
            </a:r>
            <a:r>
              <a:rPr sz="1750" spc="-1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group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owner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for</a:t>
            </a:r>
            <a:r>
              <a:rPr sz="1750" spc="8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a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fi</a:t>
            </a:r>
            <a:r>
              <a:rPr sz="1750" spc="-310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le</a:t>
            </a:r>
            <a:endParaRPr sz="1750" dirty="0">
              <a:latin typeface="Arial"/>
              <a:cs typeface="Arial"/>
            </a:endParaRPr>
          </a:p>
          <a:p>
            <a:pPr marL="474345" marR="5080" indent="-461645">
              <a:lnSpc>
                <a:spcPct val="121300"/>
              </a:lnSpc>
              <a:spcBef>
                <a:spcPts val="1420"/>
              </a:spcBef>
              <a:buClr>
                <a:srgbClr val="545250"/>
              </a:buClr>
              <a:buChar char="•"/>
              <a:tabLst>
                <a:tab pos="478155" algn="l"/>
                <a:tab pos="478790" algn="l"/>
              </a:tabLst>
            </a:pPr>
            <a:r>
              <a:rPr sz="1750" spc="75" dirty="0">
                <a:latin typeface="Arial"/>
                <a:cs typeface="Arial"/>
              </a:rPr>
              <a:t>We</a:t>
            </a:r>
            <a:r>
              <a:rPr sz="1750" spc="9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may</a:t>
            </a:r>
            <a:r>
              <a:rPr sz="1750" spc="5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also</a:t>
            </a:r>
            <a:r>
              <a:rPr sz="1750" spc="-12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need</a:t>
            </a:r>
            <a:r>
              <a:rPr sz="1750" spc="-14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to</a:t>
            </a:r>
            <a:r>
              <a:rPr sz="1750" spc="18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specify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100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correct</a:t>
            </a:r>
            <a:r>
              <a:rPr sz="1750" spc="-5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file</a:t>
            </a:r>
            <a:r>
              <a:rPr sz="1750" spc="-145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permissions</a:t>
            </a:r>
            <a:r>
              <a:rPr sz="1750" spc="-10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for</a:t>
            </a:r>
            <a:r>
              <a:rPr sz="1750" spc="10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the</a:t>
            </a:r>
            <a:r>
              <a:rPr sz="1750" spc="30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owner,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the</a:t>
            </a:r>
            <a:r>
              <a:rPr sz="1750" spc="1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group,</a:t>
            </a:r>
            <a:r>
              <a:rPr sz="1750" spc="-30" dirty="0">
                <a:latin typeface="Arial"/>
                <a:cs typeface="Arial"/>
              </a:rPr>
              <a:t> </a:t>
            </a:r>
            <a:r>
              <a:rPr sz="1750" spc="75" dirty="0">
                <a:latin typeface="Arial"/>
                <a:cs typeface="Arial"/>
              </a:rPr>
              <a:t>and  </a:t>
            </a:r>
            <a:r>
              <a:rPr sz="1750" spc="45" dirty="0">
                <a:latin typeface="Arial"/>
                <a:cs typeface="Arial"/>
              </a:rPr>
              <a:t>global </a:t>
            </a:r>
            <a:r>
              <a:rPr sz="1750" spc="5" dirty="0">
                <a:latin typeface="Arial"/>
                <a:cs typeface="Arial"/>
              </a:rPr>
              <a:t>(all </a:t>
            </a:r>
            <a:r>
              <a:rPr sz="1750" spc="60" dirty="0">
                <a:latin typeface="Arial"/>
                <a:cs typeface="Arial"/>
              </a:rPr>
              <a:t>other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-5" dirty="0">
                <a:latin typeface="Arial"/>
                <a:cs typeface="Arial"/>
              </a:rPr>
              <a:t>users)</a:t>
            </a:r>
            <a:endParaRPr sz="1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45250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081405">
              <a:lnSpc>
                <a:spcPts val="2225"/>
              </a:lnSpc>
            </a:pPr>
            <a:r>
              <a:rPr sz="1900" b="1" spc="75" dirty="0">
                <a:solidFill>
                  <a:srgbClr val="69BF46"/>
                </a:solidFill>
                <a:latin typeface="Arial"/>
                <a:cs typeface="Arial"/>
              </a:rPr>
              <a:t>aamir@ap-linux:</a:t>
            </a:r>
            <a:r>
              <a:rPr lang="en-US" sz="1900" b="1" spc="75" dirty="0">
                <a:solidFill>
                  <a:srgbClr val="69BF46"/>
                </a:solidFill>
                <a:latin typeface="Arial"/>
                <a:cs typeface="Arial"/>
              </a:rPr>
              <a:t>~</a:t>
            </a:r>
            <a:r>
              <a:rPr sz="1900" b="1" spc="75" dirty="0">
                <a:solidFill>
                  <a:srgbClr val="69BF46"/>
                </a:solidFill>
                <a:latin typeface="Arial"/>
                <a:cs typeface="Arial"/>
              </a:rPr>
              <a:t>$</a:t>
            </a:r>
            <a:r>
              <a:rPr sz="1900" b="1" spc="-90" dirty="0">
                <a:solidFill>
                  <a:srgbClr val="69BF46"/>
                </a:solidFill>
                <a:latin typeface="Arial"/>
                <a:cs typeface="Arial"/>
              </a:rPr>
              <a:t> </a:t>
            </a:r>
            <a:r>
              <a:rPr sz="1900" b="1" spc="6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Is</a:t>
            </a:r>
            <a:r>
              <a:rPr sz="1900" b="1" spc="-7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-12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-1</a:t>
            </a:r>
            <a:r>
              <a:rPr sz="1900" b="1" spc="-29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6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abc.txt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1075690">
              <a:lnSpc>
                <a:spcPts val="2405"/>
              </a:lnSpc>
            </a:pPr>
            <a:r>
              <a:rPr sz="2050" b="1" spc="-30" dirty="0">
                <a:solidFill>
                  <a:srgbClr val="69BF46"/>
                </a:solidFill>
                <a:highlight>
                  <a:srgbClr val="800080"/>
                </a:highlight>
                <a:latin typeface="Arial"/>
                <a:cs typeface="Arial"/>
              </a:rPr>
              <a:t>-rw</a:t>
            </a:r>
            <a:r>
              <a:rPr sz="2050" b="1" spc="-30" dirty="0">
                <a:solidFill>
                  <a:srgbClr val="859EC1"/>
                </a:solidFill>
                <a:highlight>
                  <a:srgbClr val="800080"/>
                </a:highlight>
                <a:latin typeface="Arial"/>
                <a:cs typeface="Arial"/>
              </a:rPr>
              <a:t>-r</a:t>
            </a:r>
            <a:r>
              <a:rPr sz="2050" b="1" spc="-30" dirty="0">
                <a:solidFill>
                  <a:srgbClr val="E19548"/>
                </a:solidFill>
                <a:highlight>
                  <a:srgbClr val="800080"/>
                </a:highlight>
                <a:latin typeface="Arial"/>
                <a:cs typeface="Arial"/>
              </a:rPr>
              <a:t>--r</a:t>
            </a:r>
            <a:r>
              <a:rPr sz="2050" b="1" spc="-3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--</a:t>
            </a:r>
            <a:r>
              <a:rPr sz="2050" b="1" spc="-5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-5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1 </a:t>
            </a:r>
            <a:r>
              <a:rPr sz="1900" b="1" spc="5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aamir</a:t>
            </a:r>
            <a:r>
              <a:rPr sz="1900" b="1" spc="7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5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aamir</a:t>
            </a:r>
            <a:r>
              <a:rPr sz="1900" b="1" spc="-2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3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51</a:t>
            </a:r>
            <a:r>
              <a:rPr sz="2050" b="1" spc="-15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7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Apr</a:t>
            </a:r>
            <a:r>
              <a:rPr sz="1900" b="1" spc="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2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10</a:t>
            </a:r>
            <a:r>
              <a:rPr sz="2050" b="1" spc="-12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01:03</a:t>
            </a:r>
            <a:r>
              <a:rPr sz="2050" b="1" spc="-105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40" dirty="0">
                <a:solidFill>
                  <a:srgbClr val="F6F7F4"/>
                </a:solidFill>
                <a:highlight>
                  <a:srgbClr val="800080"/>
                </a:highlight>
                <a:latin typeface="Arial"/>
                <a:cs typeface="Arial"/>
              </a:rPr>
              <a:t>abc.txt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473709" marR="371475" indent="-461009">
              <a:lnSpc>
                <a:spcPct val="119500"/>
              </a:lnSpc>
              <a:spcBef>
                <a:spcPts val="1625"/>
              </a:spcBef>
              <a:buClr>
                <a:srgbClr val="545250"/>
              </a:buClr>
              <a:buChar char="•"/>
              <a:tabLst>
                <a:tab pos="469900" algn="l"/>
                <a:tab pos="470534" algn="l"/>
              </a:tabLst>
            </a:pPr>
            <a:r>
              <a:rPr sz="1750" spc="20" dirty="0">
                <a:latin typeface="Arial"/>
                <a:cs typeface="Arial"/>
              </a:rPr>
              <a:t>If </a:t>
            </a:r>
            <a:r>
              <a:rPr sz="1750" spc="55" dirty="0">
                <a:latin typeface="Arial"/>
                <a:cs typeface="Arial"/>
              </a:rPr>
              <a:t>we </a:t>
            </a:r>
            <a:r>
              <a:rPr sz="1750" spc="40" dirty="0">
                <a:latin typeface="Arial"/>
                <a:cs typeface="Arial"/>
              </a:rPr>
              <a:t>look </a:t>
            </a:r>
            <a:r>
              <a:rPr sz="1750" spc="35" dirty="0">
                <a:latin typeface="Arial"/>
                <a:cs typeface="Arial"/>
              </a:rPr>
              <a:t>at the </a:t>
            </a:r>
            <a:r>
              <a:rPr sz="1750" spc="45" dirty="0">
                <a:latin typeface="Arial"/>
                <a:cs typeface="Arial"/>
              </a:rPr>
              <a:t>above </a:t>
            </a:r>
            <a:r>
              <a:rPr sz="1750" spc="40" dirty="0">
                <a:latin typeface="Arial"/>
                <a:cs typeface="Arial"/>
              </a:rPr>
              <a:t>result </a:t>
            </a:r>
            <a:r>
              <a:rPr sz="1750" spc="45" dirty="0">
                <a:latin typeface="Arial"/>
                <a:cs typeface="Arial"/>
              </a:rPr>
              <a:t>the </a:t>
            </a:r>
            <a:r>
              <a:rPr sz="1750" spc="85" dirty="0">
                <a:latin typeface="Arial"/>
                <a:cs typeface="Arial"/>
              </a:rPr>
              <a:t>first </a:t>
            </a:r>
            <a:r>
              <a:rPr sz="1750" spc="120" dirty="0">
                <a:latin typeface="Arial"/>
                <a:cs typeface="Arial"/>
              </a:rPr>
              <a:t>set </a:t>
            </a:r>
            <a:r>
              <a:rPr sz="1750" spc="114" dirty="0">
                <a:latin typeface="Arial"/>
                <a:cs typeface="Arial"/>
              </a:rPr>
              <a:t>of </a:t>
            </a:r>
            <a:r>
              <a:rPr sz="1750" spc="60" dirty="0">
                <a:latin typeface="Arial"/>
                <a:cs typeface="Arial"/>
              </a:rPr>
              <a:t>letters </a:t>
            </a:r>
            <a:r>
              <a:rPr sz="1750" spc="55" dirty="0">
                <a:latin typeface="Arial"/>
                <a:cs typeface="Arial"/>
              </a:rPr>
              <a:t>(in </a:t>
            </a:r>
            <a:r>
              <a:rPr sz="1750" spc="25" dirty="0">
                <a:latin typeface="Arial"/>
                <a:cs typeface="Arial"/>
              </a:rPr>
              <a:t>green) </a:t>
            </a:r>
            <a:r>
              <a:rPr sz="1750" spc="45" dirty="0">
                <a:latin typeface="Arial"/>
                <a:cs typeface="Arial"/>
              </a:rPr>
              <a:t>signifies </a:t>
            </a:r>
            <a:r>
              <a:rPr sz="1750" spc="55" dirty="0">
                <a:latin typeface="Arial"/>
                <a:cs typeface="Arial"/>
              </a:rPr>
              <a:t>the </a:t>
            </a:r>
            <a:r>
              <a:rPr sz="1750" spc="25" dirty="0">
                <a:latin typeface="Arial"/>
                <a:cs typeface="Arial"/>
              </a:rPr>
              <a:t>fi </a:t>
            </a:r>
            <a:r>
              <a:rPr sz="1750" spc="45" dirty="0">
                <a:latin typeface="Arial"/>
                <a:cs typeface="Arial"/>
              </a:rPr>
              <a:t>le  </a:t>
            </a:r>
            <a:r>
              <a:rPr sz="1750" spc="30" dirty="0">
                <a:latin typeface="Arial"/>
                <a:cs typeface="Arial"/>
              </a:rPr>
              <a:t>permissions</a:t>
            </a:r>
            <a:r>
              <a:rPr sz="1750" spc="100" dirty="0">
                <a:latin typeface="Arial"/>
                <a:cs typeface="Arial"/>
              </a:rPr>
              <a:t> </a:t>
            </a:r>
            <a:r>
              <a:rPr sz="1750" spc="25" dirty="0">
                <a:latin typeface="Arial"/>
                <a:cs typeface="Arial"/>
              </a:rPr>
              <a:t>for</a:t>
            </a:r>
            <a:r>
              <a:rPr sz="1750" spc="155" dirty="0">
                <a:latin typeface="Arial"/>
                <a:cs typeface="Arial"/>
              </a:rPr>
              <a:t> </a:t>
            </a:r>
            <a:r>
              <a:rPr sz="1750" spc="30" dirty="0">
                <a:latin typeface="Arial"/>
                <a:cs typeface="Arial"/>
              </a:rPr>
              <a:t>the</a:t>
            </a:r>
            <a:r>
              <a:rPr sz="1750" spc="125" dirty="0">
                <a:latin typeface="Arial"/>
                <a:cs typeface="Arial"/>
              </a:rPr>
              <a:t> </a:t>
            </a:r>
            <a:r>
              <a:rPr sz="1750" spc="20" dirty="0">
                <a:latin typeface="Arial"/>
                <a:cs typeface="Arial"/>
              </a:rPr>
              <a:t>user.</a:t>
            </a:r>
            <a:r>
              <a:rPr sz="1750" spc="-9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The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next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65" dirty="0">
                <a:latin typeface="Arial"/>
                <a:cs typeface="Arial"/>
              </a:rPr>
              <a:t>set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(in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blue)</a:t>
            </a:r>
            <a:r>
              <a:rPr sz="1750" spc="-25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is</a:t>
            </a:r>
            <a:r>
              <a:rPr sz="1750" spc="-35" dirty="0">
                <a:latin typeface="Arial"/>
                <a:cs typeface="Arial"/>
              </a:rPr>
              <a:t> </a:t>
            </a:r>
            <a:r>
              <a:rPr sz="1750" spc="60" dirty="0">
                <a:latin typeface="Arial"/>
                <a:cs typeface="Arial"/>
              </a:rPr>
              <a:t>for</a:t>
            </a:r>
            <a:r>
              <a:rPr sz="1750" spc="-20" dirty="0">
                <a:latin typeface="Arial"/>
                <a:cs typeface="Arial"/>
              </a:rPr>
              <a:t> </a:t>
            </a:r>
            <a:r>
              <a:rPr sz="1750" spc="70" dirty="0">
                <a:latin typeface="Arial"/>
                <a:cs typeface="Arial"/>
              </a:rPr>
              <a:t>the</a:t>
            </a:r>
            <a:r>
              <a:rPr sz="1750" spc="60" dirty="0">
                <a:latin typeface="Arial"/>
                <a:cs typeface="Arial"/>
              </a:rPr>
              <a:t> </a:t>
            </a:r>
            <a:r>
              <a:rPr sz="1750" spc="55" dirty="0">
                <a:latin typeface="Arial"/>
                <a:cs typeface="Arial"/>
              </a:rPr>
              <a:t>group,</a:t>
            </a:r>
            <a:r>
              <a:rPr sz="1750" spc="-55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while</a:t>
            </a:r>
            <a:r>
              <a:rPr sz="1750" spc="-60" dirty="0">
                <a:latin typeface="Arial"/>
                <a:cs typeface="Arial"/>
              </a:rPr>
              <a:t> </a:t>
            </a:r>
            <a:r>
              <a:rPr sz="1750" spc="85" dirty="0">
                <a:latin typeface="Arial"/>
                <a:cs typeface="Arial"/>
              </a:rPr>
              <a:t>the</a:t>
            </a:r>
            <a:r>
              <a:rPr sz="1750" spc="15" dirty="0">
                <a:latin typeface="Arial"/>
                <a:cs typeface="Arial"/>
              </a:rPr>
              <a:t> </a:t>
            </a:r>
            <a:r>
              <a:rPr sz="1750" spc="45" dirty="0">
                <a:latin typeface="Arial"/>
                <a:cs typeface="Arial"/>
              </a:rPr>
              <a:t>section</a:t>
            </a:r>
            <a:r>
              <a:rPr sz="1750" spc="-50" dirty="0">
                <a:latin typeface="Arial"/>
                <a:cs typeface="Arial"/>
              </a:rPr>
              <a:t> </a:t>
            </a:r>
            <a:r>
              <a:rPr sz="1750" spc="40" dirty="0">
                <a:latin typeface="Arial"/>
                <a:cs typeface="Arial"/>
              </a:rPr>
              <a:t>in  </a:t>
            </a:r>
            <a:r>
              <a:rPr sz="1750" spc="45" dirty="0">
                <a:latin typeface="Arial"/>
                <a:cs typeface="Arial"/>
              </a:rPr>
              <a:t>orange </a:t>
            </a:r>
            <a:r>
              <a:rPr sz="1750" spc="55" dirty="0">
                <a:latin typeface="Arial"/>
                <a:cs typeface="Arial"/>
              </a:rPr>
              <a:t>stands </a:t>
            </a:r>
            <a:r>
              <a:rPr sz="1750" spc="45" dirty="0">
                <a:latin typeface="Arial"/>
                <a:cs typeface="Arial"/>
              </a:rPr>
              <a:t>for </a:t>
            </a:r>
            <a:r>
              <a:rPr sz="1750" spc="55" dirty="0">
                <a:latin typeface="Arial"/>
                <a:cs typeface="Arial"/>
              </a:rPr>
              <a:t>the </a:t>
            </a:r>
            <a:r>
              <a:rPr sz="1750" spc="60" dirty="0">
                <a:latin typeface="Arial"/>
                <a:cs typeface="Arial"/>
              </a:rPr>
              <a:t>global</a:t>
            </a:r>
            <a:r>
              <a:rPr sz="1750" spc="-215" dirty="0">
                <a:latin typeface="Arial"/>
                <a:cs typeface="Arial"/>
              </a:rPr>
              <a:t> </a:t>
            </a:r>
            <a:r>
              <a:rPr sz="1750" spc="50" dirty="0">
                <a:latin typeface="Arial"/>
                <a:cs typeface="Arial"/>
              </a:rPr>
              <a:t>permission</a:t>
            </a:r>
            <a:endParaRPr sz="1750" dirty="0">
              <a:latin typeface="Arial"/>
              <a:cs typeface="Arial"/>
            </a:endParaRPr>
          </a:p>
          <a:p>
            <a:pPr marL="1125220" lvl="1" indent="-441325">
              <a:lnSpc>
                <a:spcPct val="100000"/>
              </a:lnSpc>
              <a:spcBef>
                <a:spcPts val="420"/>
              </a:spcBef>
              <a:buClr>
                <a:srgbClr val="9C9C9A"/>
              </a:buClr>
              <a:buChar char="o"/>
              <a:tabLst>
                <a:tab pos="1125220" algn="l"/>
                <a:tab pos="1125855" algn="l"/>
              </a:tabLst>
            </a:pPr>
            <a:r>
              <a:rPr sz="1550" spc="35" dirty="0">
                <a:latin typeface="Arial"/>
                <a:cs typeface="Arial"/>
              </a:rPr>
              <a:t>r - </a:t>
            </a:r>
            <a:r>
              <a:rPr sz="1550" spc="40" dirty="0">
                <a:latin typeface="Arial"/>
                <a:cs typeface="Arial"/>
              </a:rPr>
              <a:t>permitted </a:t>
            </a:r>
            <a:r>
              <a:rPr sz="1550" spc="35" dirty="0">
                <a:latin typeface="Arial"/>
                <a:cs typeface="Arial"/>
              </a:rPr>
              <a:t>to </a:t>
            </a:r>
            <a:r>
              <a:rPr sz="1550" spc="15" dirty="0">
                <a:latin typeface="Arial"/>
                <a:cs typeface="Arial"/>
              </a:rPr>
              <a:t>read </a:t>
            </a:r>
            <a:r>
              <a:rPr sz="1550" spc="10" dirty="0">
                <a:latin typeface="Arial"/>
                <a:cs typeface="Arial"/>
              </a:rPr>
              <a:t>the </a:t>
            </a:r>
            <a:r>
              <a:rPr sz="1550" spc="45" dirty="0">
                <a:latin typeface="Arial"/>
                <a:cs typeface="Arial"/>
              </a:rPr>
              <a:t>file</a:t>
            </a:r>
            <a:r>
              <a:rPr sz="1550" spc="-320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contents</a:t>
            </a:r>
            <a:endParaRPr sz="1550" dirty="0">
              <a:latin typeface="Arial"/>
              <a:cs typeface="Arial"/>
            </a:endParaRPr>
          </a:p>
          <a:p>
            <a:pPr marL="1127760" lvl="1" indent="-443865">
              <a:lnSpc>
                <a:spcPct val="100000"/>
              </a:lnSpc>
              <a:spcBef>
                <a:spcPts val="235"/>
              </a:spcBef>
              <a:buClr>
                <a:srgbClr val="9C9C9A"/>
              </a:buClr>
              <a:buChar char="o"/>
              <a:tabLst>
                <a:tab pos="1127760" algn="l"/>
                <a:tab pos="1128395" algn="l"/>
              </a:tabLst>
            </a:pPr>
            <a:r>
              <a:rPr sz="1550" spc="75" dirty="0">
                <a:latin typeface="Arial"/>
                <a:cs typeface="Arial"/>
              </a:rPr>
              <a:t>w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-</a:t>
            </a:r>
            <a:r>
              <a:rPr sz="1550" spc="22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permitted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to</a:t>
            </a:r>
            <a:r>
              <a:rPr sz="1550" spc="65" dirty="0">
                <a:latin typeface="Arial"/>
                <a:cs typeface="Arial"/>
              </a:rPr>
              <a:t> write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65" dirty="0">
                <a:latin typeface="Arial"/>
                <a:cs typeface="Arial"/>
              </a:rPr>
              <a:t>on</a:t>
            </a:r>
            <a:r>
              <a:rPr sz="1550" spc="-17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the</a:t>
            </a:r>
            <a:r>
              <a:rPr sz="1550" spc="-14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file</a:t>
            </a:r>
            <a:endParaRPr sz="1550" dirty="0">
              <a:latin typeface="Arial"/>
              <a:cs typeface="Arial"/>
            </a:endParaRPr>
          </a:p>
          <a:p>
            <a:pPr marL="1127125" lvl="1" indent="-443230">
              <a:lnSpc>
                <a:spcPct val="100000"/>
              </a:lnSpc>
              <a:spcBef>
                <a:spcPts val="235"/>
              </a:spcBef>
              <a:buClr>
                <a:srgbClr val="9C9C9A"/>
              </a:buClr>
              <a:buChar char="o"/>
              <a:tabLst>
                <a:tab pos="1127125" algn="l"/>
                <a:tab pos="1127760" algn="l"/>
              </a:tabLst>
            </a:pPr>
            <a:r>
              <a:rPr sz="1550" spc="60" dirty="0">
                <a:latin typeface="Arial"/>
                <a:cs typeface="Arial"/>
              </a:rPr>
              <a:t>x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40" dirty="0">
                <a:latin typeface="Arial"/>
                <a:cs typeface="Arial"/>
              </a:rPr>
              <a:t>-</a:t>
            </a:r>
            <a:r>
              <a:rPr sz="1550" spc="240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permitted</a:t>
            </a:r>
            <a:r>
              <a:rPr sz="1550" spc="-275" dirty="0">
                <a:latin typeface="Arial"/>
                <a:cs typeface="Arial"/>
              </a:rPr>
              <a:t> </a:t>
            </a:r>
            <a:r>
              <a:rPr sz="1550" spc="60" dirty="0">
                <a:latin typeface="Arial"/>
                <a:cs typeface="Arial"/>
              </a:rPr>
              <a:t>to</a:t>
            </a:r>
            <a:r>
              <a:rPr sz="1550" spc="-5" dirty="0">
                <a:latin typeface="Arial"/>
                <a:cs typeface="Arial"/>
              </a:rPr>
              <a:t> execute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(if</a:t>
            </a:r>
            <a:r>
              <a:rPr sz="1550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the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file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contains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a</a:t>
            </a:r>
            <a:r>
              <a:rPr sz="1550" spc="-145" dirty="0">
                <a:latin typeface="Arial"/>
                <a:cs typeface="Arial"/>
              </a:rPr>
              <a:t> </a:t>
            </a:r>
            <a:r>
              <a:rPr sz="1550" spc="25" dirty="0">
                <a:latin typeface="Arial"/>
                <a:cs typeface="Arial"/>
              </a:rPr>
              <a:t>bash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20" dirty="0">
                <a:latin typeface="Arial"/>
                <a:cs typeface="Arial"/>
              </a:rPr>
              <a:t>script)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7868" y="7110251"/>
            <a:ext cx="45739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0"/>
              </a:lnSpc>
            </a:pPr>
            <a:r>
              <a:rPr sz="1350" dirty="0">
                <a:solidFill>
                  <a:srgbClr val="504F4D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04F4D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2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04F4D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2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2"/>
                </a:solidFill>
                <a:latin typeface="Arial"/>
                <a:cs typeface="Arial"/>
              </a:rPr>
              <a:t>book </a:t>
            </a:r>
            <a:r>
              <a:rPr sz="1350" spc="60" dirty="0">
                <a:solidFill>
                  <a:srgbClr val="504F4D"/>
                </a:solidFill>
                <a:latin typeface="Arial"/>
                <a:cs typeface="Arial"/>
              </a:rPr>
              <a:t>by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5" dirty="0">
                <a:solidFill>
                  <a:srgbClr val="504F4D"/>
                </a:solidFill>
                <a:latin typeface="Arial"/>
                <a:cs typeface="Arial"/>
              </a:rPr>
              <a:t>e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5" dirty="0">
                <a:solidFill>
                  <a:srgbClr val="666462"/>
                </a:solidFill>
                <a:latin typeface="Arial"/>
                <a:cs typeface="Arial"/>
              </a:rPr>
              <a:t>ix</a:t>
            </a:r>
            <a:r>
              <a:rPr sz="1350" spc="-100" dirty="0">
                <a:solidFill>
                  <a:srgbClr val="666462"/>
                </a:solidFill>
                <a:latin typeface="Arial"/>
                <a:cs typeface="Arial"/>
              </a:rPr>
              <a:t> 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A</a:t>
            </a:r>
            <a:r>
              <a:rPr sz="1350" spc="7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70" dirty="0">
                <a:solidFill>
                  <a:srgbClr val="504F4D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48650" y="4019550"/>
            <a:ext cx="4248150" cy="276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0358" y="1007945"/>
            <a:ext cx="261175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80" dirty="0">
                <a:latin typeface="Arial"/>
                <a:cs typeface="Arial"/>
              </a:rPr>
              <a:t>SCRIPTING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5111" y="1969118"/>
            <a:ext cx="9411335" cy="1945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075" indent="-460375">
              <a:lnSpc>
                <a:spcPct val="100000"/>
              </a:lnSpc>
              <a:buClr>
                <a:srgbClr val="524F4F"/>
              </a:buClr>
              <a:buChar char="•"/>
              <a:tabLst>
                <a:tab pos="481965" algn="l"/>
                <a:tab pos="482600" algn="l"/>
              </a:tabLst>
            </a:pPr>
            <a:r>
              <a:rPr sz="1800" spc="114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shell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script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is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file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containing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series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of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commands</a:t>
            </a:r>
            <a:endParaRPr sz="1800" dirty="0">
              <a:latin typeface="Arial"/>
              <a:cs typeface="Arial"/>
            </a:endParaRPr>
          </a:p>
          <a:p>
            <a:pPr marL="473075" marR="545465" indent="-460375">
              <a:lnSpc>
                <a:spcPct val="114500"/>
              </a:lnSpc>
              <a:spcBef>
                <a:spcPts val="1495"/>
              </a:spcBef>
              <a:buClr>
                <a:srgbClr val="524F4F"/>
              </a:buClr>
              <a:buChar char="•"/>
              <a:tabLst>
                <a:tab pos="466725" algn="l"/>
                <a:tab pos="467359" algn="l"/>
              </a:tabLst>
            </a:pP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shell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reads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this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file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carries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out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the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commands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though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they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been  </a:t>
            </a:r>
            <a:r>
              <a:rPr sz="1800" spc="25" dirty="0">
                <a:latin typeface="Arial"/>
                <a:cs typeface="Arial"/>
              </a:rPr>
              <a:t>entered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directly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on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command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line</a:t>
            </a:r>
            <a:endParaRPr sz="1800" dirty="0">
              <a:latin typeface="Arial"/>
              <a:cs typeface="Arial"/>
            </a:endParaRPr>
          </a:p>
          <a:p>
            <a:pPr marL="473075" marR="5080" indent="-460375">
              <a:lnSpc>
                <a:spcPct val="117900"/>
              </a:lnSpc>
              <a:spcBef>
                <a:spcPts val="1495"/>
              </a:spcBef>
              <a:buClr>
                <a:srgbClr val="524F4F"/>
              </a:buClr>
              <a:buChar char="•"/>
              <a:tabLst>
                <a:tab pos="471170" algn="l"/>
                <a:tab pos="471805" algn="l"/>
              </a:tabLst>
            </a:pPr>
            <a:r>
              <a:rPr sz="1800" spc="-45" dirty="0">
                <a:latin typeface="Arial"/>
                <a:cs typeface="Arial"/>
              </a:rPr>
              <a:t>You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make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script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file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command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line,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linux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has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two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default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command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line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text  </a:t>
            </a:r>
            <a:r>
              <a:rPr sz="1800" spc="35" dirty="0">
                <a:latin typeface="Arial"/>
                <a:cs typeface="Arial"/>
              </a:rPr>
              <a:t>editors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6691" y="4128826"/>
            <a:ext cx="94805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2120" algn="l"/>
              </a:tabLst>
            </a:pPr>
            <a:r>
              <a:rPr sz="1500" spc="40" dirty="0">
                <a:latin typeface="Arial"/>
                <a:cs typeface="Arial"/>
              </a:rPr>
              <a:t>o	</a:t>
            </a:r>
            <a:r>
              <a:rPr sz="1500" spc="50" dirty="0">
                <a:latin typeface="Arial"/>
                <a:cs typeface="Arial"/>
              </a:rPr>
              <a:t>Nano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sz="1550" spc="45" dirty="0">
                <a:latin typeface="Times New Roman"/>
                <a:cs typeface="Times New Roman"/>
              </a:rPr>
              <a:t>o	</a:t>
            </a:r>
            <a:r>
              <a:rPr sz="1600" spc="40" dirty="0">
                <a:latin typeface="Arial"/>
                <a:cs typeface="Arial"/>
              </a:rPr>
              <a:t>Vi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5676" y="4030457"/>
            <a:ext cx="3532273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75" dirty="0">
                <a:solidFill>
                  <a:srgbClr val="69BF46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900" b="1" spc="75" dirty="0">
                <a:solidFill>
                  <a:srgbClr val="69BF46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900" b="1" spc="75" dirty="0">
                <a:solidFill>
                  <a:srgbClr val="69BF46"/>
                </a:solidFill>
                <a:highlight>
                  <a:srgbClr val="800080"/>
                </a:highlight>
                <a:latin typeface="Arial"/>
                <a:cs typeface="Arial"/>
              </a:rPr>
              <a:t>$</a:t>
            </a:r>
            <a:r>
              <a:rPr lang="en-US" sz="1900" b="1" spc="75" dirty="0">
                <a:solidFill>
                  <a:srgbClr val="69BF46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7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nano</a:t>
            </a:r>
            <a:endParaRPr sz="190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5676" y="4458584"/>
            <a:ext cx="2998873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85" dirty="0">
                <a:solidFill>
                  <a:srgbClr val="69BF46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900" b="1" spc="85" dirty="0">
                <a:solidFill>
                  <a:srgbClr val="69BF46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900" b="1" spc="85" dirty="0">
                <a:solidFill>
                  <a:srgbClr val="69BF46"/>
                </a:solidFill>
                <a:highlight>
                  <a:srgbClr val="800080"/>
                </a:highlight>
                <a:latin typeface="Arial"/>
                <a:cs typeface="Arial"/>
              </a:rPr>
              <a:t>$</a:t>
            </a:r>
            <a:r>
              <a:rPr lang="en-US" sz="1900" b="1" spc="85" dirty="0">
                <a:solidFill>
                  <a:srgbClr val="69BF46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7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vi</a:t>
            </a:r>
            <a:endParaRPr sz="190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7868" y="7095703"/>
            <a:ext cx="45370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solidFill>
                  <a:srgbClr val="524F4F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24F4F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24F4F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500" spc="-15" dirty="0">
                <a:solidFill>
                  <a:srgbClr val="524F4F"/>
                </a:solidFill>
                <a:latin typeface="Times New Roman"/>
                <a:cs typeface="Times New Roman"/>
              </a:rPr>
              <a:t>by 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-20" dirty="0">
                <a:solidFill>
                  <a:srgbClr val="524F4F"/>
                </a:solidFill>
                <a:latin typeface="Arial"/>
                <a:cs typeface="Arial"/>
              </a:rPr>
              <a:t>e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185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524F4F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4631" y="5097669"/>
            <a:ext cx="5957570" cy="624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3709" marR="5080" indent="-461009">
              <a:lnSpc>
                <a:spcPct val="117900"/>
              </a:lnSpc>
              <a:buClr>
                <a:srgbClr val="524F4F"/>
              </a:buClr>
              <a:buChar char="•"/>
              <a:tabLst>
                <a:tab pos="473709" algn="l"/>
                <a:tab pos="474345" algn="l"/>
              </a:tabLst>
            </a:pPr>
            <a:r>
              <a:rPr sz="1800" spc="20" dirty="0">
                <a:latin typeface="Arial"/>
                <a:cs typeface="Arial"/>
              </a:rPr>
              <a:t>Many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people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around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the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world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prefer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vi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but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it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litt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le  </a:t>
            </a:r>
            <a:r>
              <a:rPr sz="1800" spc="45" dirty="0">
                <a:latin typeface="Arial"/>
                <a:cs typeface="Arial"/>
              </a:rPr>
              <a:t>different </a:t>
            </a:r>
            <a:r>
              <a:rPr sz="1800" spc="50" dirty="0">
                <a:latin typeface="Arial"/>
                <a:cs typeface="Arial"/>
              </a:rPr>
              <a:t>to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>
                <a:solidFill>
                  <a:srgbClr val="423D3B"/>
                </a:solidFill>
              </a:rPr>
              <a:t>Li</a:t>
            </a:r>
            <a:r>
              <a:rPr spc="90" dirty="0">
                <a:solidFill>
                  <a:srgbClr val="423D3B"/>
                </a:solidFill>
              </a:rPr>
              <a:t>n</a:t>
            </a:r>
            <a:r>
              <a:rPr spc="-200" dirty="0">
                <a:solidFill>
                  <a:srgbClr val="423D3B"/>
                </a:solidFill>
              </a:rPr>
              <a:t>ux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7868" y="7095703"/>
            <a:ext cx="45370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solidFill>
                  <a:srgbClr val="524F4F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24F4F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24F4F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500" spc="-15" dirty="0">
                <a:solidFill>
                  <a:srgbClr val="524F4F"/>
                </a:solidFill>
                <a:latin typeface="Times New Roman"/>
                <a:cs typeface="Times New Roman"/>
              </a:rPr>
              <a:t>by 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-20" dirty="0">
                <a:solidFill>
                  <a:srgbClr val="524F4F"/>
                </a:solidFill>
                <a:latin typeface="Arial"/>
                <a:cs typeface="Arial"/>
              </a:rPr>
              <a:t>e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185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524F4F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839" y="1001595"/>
            <a:ext cx="46291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b="1" spc="-5" dirty="0">
                <a:latin typeface="Arial"/>
                <a:cs typeface="Arial"/>
              </a:rPr>
              <a:t>Vi</a:t>
            </a:r>
            <a:endParaRPr sz="36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111" y="1807383"/>
            <a:ext cx="9488170" cy="513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440" indent="-459740">
              <a:lnSpc>
                <a:spcPct val="100000"/>
              </a:lnSpc>
              <a:buClr>
                <a:srgbClr val="423D3B"/>
              </a:buClr>
              <a:buChar char="•"/>
              <a:tabLst>
                <a:tab pos="472440" algn="l"/>
                <a:tab pos="473075" algn="l"/>
              </a:tabLst>
            </a:pPr>
            <a:r>
              <a:rPr sz="1800" spc="40" dirty="0">
                <a:latin typeface="Arial"/>
                <a:cs typeface="Arial"/>
              </a:rPr>
              <a:t>Following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are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different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command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helpful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when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using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vi</a:t>
            </a:r>
            <a:endParaRPr sz="1800" dirty="0">
              <a:latin typeface="Arial"/>
              <a:cs typeface="Arial"/>
            </a:endParaRPr>
          </a:p>
          <a:p>
            <a:pPr marL="1121410" lvl="1" indent="-436880">
              <a:lnSpc>
                <a:spcPct val="100000"/>
              </a:lnSpc>
              <a:spcBef>
                <a:spcPts val="1685"/>
              </a:spcBef>
              <a:buClr>
                <a:srgbClr val="9E9E9C"/>
              </a:buClr>
              <a:buSzPct val="75000"/>
              <a:buChar char="o"/>
              <a:tabLst>
                <a:tab pos="1121410" algn="l"/>
                <a:tab pos="1122045" algn="l"/>
              </a:tabLst>
            </a:pPr>
            <a:r>
              <a:rPr sz="2000" spc="20" dirty="0">
                <a:latin typeface="Arial"/>
                <a:cs typeface="Arial"/>
              </a:rPr>
              <a:t>i </a:t>
            </a:r>
            <a:r>
              <a:rPr sz="1500" spc="20" dirty="0">
                <a:latin typeface="Arial"/>
                <a:cs typeface="Arial"/>
              </a:rPr>
              <a:t>Enter </a:t>
            </a:r>
            <a:r>
              <a:rPr sz="1500" spc="70" dirty="0">
                <a:latin typeface="Arial"/>
                <a:cs typeface="Arial"/>
              </a:rPr>
              <a:t>insert</a:t>
            </a:r>
            <a:r>
              <a:rPr sz="1500" spc="-32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mode</a:t>
            </a:r>
            <a:endParaRPr sz="1500" dirty="0">
              <a:latin typeface="Arial"/>
              <a:cs typeface="Arial"/>
            </a:endParaRPr>
          </a:p>
          <a:p>
            <a:pPr marL="1133475" lvl="1" indent="-448945">
              <a:lnSpc>
                <a:spcPct val="100000"/>
              </a:lnSpc>
              <a:spcBef>
                <a:spcPts val="1145"/>
              </a:spcBef>
              <a:buClr>
                <a:srgbClr val="9E9E9C"/>
              </a:buClr>
              <a:buSzPct val="93750"/>
              <a:buFont typeface="Arial"/>
              <a:buChar char="o"/>
              <a:tabLst>
                <a:tab pos="1133475" algn="l"/>
                <a:tab pos="1134110" algn="l"/>
              </a:tabLst>
            </a:pPr>
            <a:r>
              <a:rPr sz="1600" b="1" spc="-70" dirty="0">
                <a:latin typeface="Times New Roman"/>
                <a:cs typeface="Times New Roman"/>
              </a:rPr>
              <a:t>U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500" spc="50" dirty="0">
                <a:latin typeface="Arial"/>
                <a:cs typeface="Arial"/>
              </a:rPr>
              <a:t>Undo</a:t>
            </a:r>
            <a:endParaRPr sz="1500" dirty="0">
              <a:latin typeface="Arial"/>
              <a:cs typeface="Arial"/>
            </a:endParaRPr>
          </a:p>
          <a:p>
            <a:pPr marL="1120140" lvl="1" indent="-435609">
              <a:lnSpc>
                <a:spcPct val="100000"/>
              </a:lnSpc>
              <a:spcBef>
                <a:spcPts val="950"/>
              </a:spcBef>
              <a:buClr>
                <a:srgbClr val="9E9E9C"/>
              </a:buClr>
              <a:buSzPct val="103448"/>
              <a:buFont typeface="Arial"/>
              <a:buChar char="o"/>
              <a:tabLst>
                <a:tab pos="1120140" algn="l"/>
                <a:tab pos="1120775" algn="l"/>
              </a:tabLst>
            </a:pPr>
            <a:r>
              <a:rPr sz="1450" b="1" spc="40" dirty="0">
                <a:latin typeface="Arial"/>
                <a:cs typeface="Arial"/>
              </a:rPr>
              <a:t>Ctrl+R</a:t>
            </a:r>
            <a:r>
              <a:rPr sz="1450" b="1" spc="-8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Redo</a:t>
            </a:r>
            <a:endParaRPr sz="1500" dirty="0">
              <a:latin typeface="Arial"/>
              <a:cs typeface="Arial"/>
            </a:endParaRPr>
          </a:p>
          <a:p>
            <a:pPr marL="683895">
              <a:lnSpc>
                <a:spcPct val="100000"/>
              </a:lnSpc>
              <a:spcBef>
                <a:spcPts val="645"/>
              </a:spcBef>
              <a:tabLst>
                <a:tab pos="1108075" algn="l"/>
              </a:tabLst>
            </a:pPr>
            <a:r>
              <a:rPr sz="1550" spc="20" dirty="0">
                <a:latin typeface="Times New Roman"/>
                <a:cs typeface="Times New Roman"/>
              </a:rPr>
              <a:t>o	</a:t>
            </a:r>
            <a:r>
              <a:rPr sz="1900" b="1" spc="-85" dirty="0">
                <a:latin typeface="Times New Roman"/>
                <a:cs typeface="Times New Roman"/>
              </a:rPr>
              <a:t>:w </a:t>
            </a:r>
            <a:r>
              <a:rPr sz="1700" spc="-110" dirty="0">
                <a:latin typeface="Arial"/>
                <a:cs typeface="Arial"/>
              </a:rPr>
              <a:t>Save </a:t>
            </a:r>
            <a:r>
              <a:rPr sz="1700" spc="-25" dirty="0">
                <a:latin typeface="Arial"/>
                <a:cs typeface="Arial"/>
              </a:rPr>
              <a:t>the </a:t>
            </a:r>
            <a:r>
              <a:rPr sz="1700" spc="-55" dirty="0">
                <a:latin typeface="Arial"/>
                <a:cs typeface="Arial"/>
              </a:rPr>
              <a:t>current</a:t>
            </a:r>
            <a:r>
              <a:rPr sz="1700" spc="-20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file</a:t>
            </a:r>
            <a:endParaRPr sz="1700" dirty="0">
              <a:latin typeface="Arial"/>
              <a:cs typeface="Arial"/>
            </a:endParaRPr>
          </a:p>
          <a:p>
            <a:pPr marL="1120140" indent="-435609">
              <a:lnSpc>
                <a:spcPct val="100000"/>
              </a:lnSpc>
              <a:spcBef>
                <a:spcPts val="790"/>
              </a:spcBef>
              <a:buClr>
                <a:srgbClr val="9E9E9C"/>
              </a:buClr>
              <a:buSzPct val="93750"/>
              <a:buFont typeface="Arial"/>
              <a:buChar char="o"/>
              <a:tabLst>
                <a:tab pos="1111250" algn="l"/>
                <a:tab pos="1111885" algn="l"/>
              </a:tabLst>
            </a:pPr>
            <a:r>
              <a:rPr sz="1600" b="1" spc="60" dirty="0">
                <a:latin typeface="Times New Roman"/>
                <a:cs typeface="Times New Roman"/>
              </a:rPr>
              <a:t>:wq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Arial"/>
                <a:cs typeface="Arial"/>
              </a:rPr>
              <a:t>Save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the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current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file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and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close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it;</a:t>
            </a:r>
            <a:r>
              <a:rPr sz="1500" spc="13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exits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50" dirty="0">
                <a:latin typeface="Arial"/>
                <a:cs typeface="Arial"/>
              </a:rPr>
              <a:t>vim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if</a:t>
            </a:r>
            <a:r>
              <a:rPr sz="1500" spc="55" dirty="0">
                <a:latin typeface="Arial"/>
                <a:cs typeface="Arial"/>
              </a:rPr>
              <a:t> no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open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files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remain</a:t>
            </a:r>
            <a:endParaRPr sz="1500" dirty="0">
              <a:latin typeface="Arial"/>
              <a:cs typeface="Arial"/>
            </a:endParaRPr>
          </a:p>
          <a:p>
            <a:pPr marL="1110615" indent="-426084">
              <a:lnSpc>
                <a:spcPct val="100000"/>
              </a:lnSpc>
              <a:spcBef>
                <a:spcPts val="950"/>
              </a:spcBef>
              <a:buClr>
                <a:srgbClr val="9E9E9C"/>
              </a:buClr>
              <a:buSzPct val="103448"/>
              <a:buFont typeface="Arial"/>
              <a:buChar char="o"/>
              <a:tabLst>
                <a:tab pos="1110615" algn="l"/>
                <a:tab pos="1111250" algn="l"/>
              </a:tabLst>
            </a:pPr>
            <a:r>
              <a:rPr sz="1450" b="1" spc="30" dirty="0">
                <a:latin typeface="Arial"/>
                <a:cs typeface="Arial"/>
              </a:rPr>
              <a:t>:w</a:t>
            </a:r>
            <a:r>
              <a:rPr sz="1450" b="1" spc="130" dirty="0">
                <a:latin typeface="Arial"/>
                <a:cs typeface="Arial"/>
              </a:rPr>
              <a:t> </a:t>
            </a:r>
            <a:r>
              <a:rPr sz="1450" b="1" spc="55" dirty="0">
                <a:latin typeface="Arial"/>
                <a:cs typeface="Arial"/>
              </a:rPr>
              <a:t>newname </a:t>
            </a:r>
            <a:r>
              <a:rPr sz="1500" spc="25" dirty="0">
                <a:latin typeface="Arial"/>
                <a:cs typeface="Arial"/>
              </a:rPr>
              <a:t>Save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copy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of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the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current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file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as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'newname,'</a:t>
            </a:r>
            <a:r>
              <a:rPr sz="1500" spc="90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but</a:t>
            </a:r>
            <a:r>
              <a:rPr sz="1500" spc="130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continue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editing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the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original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file</a:t>
            </a:r>
            <a:endParaRPr sz="1500" dirty="0">
              <a:latin typeface="Arial"/>
              <a:cs typeface="Arial"/>
            </a:endParaRPr>
          </a:p>
          <a:p>
            <a:pPr marL="1120140" marR="598170" indent="-435609">
              <a:lnSpc>
                <a:spcPct val="154000"/>
              </a:lnSpc>
              <a:buClr>
                <a:srgbClr val="9E9E9C"/>
              </a:buClr>
              <a:buSzPct val="103448"/>
              <a:buFont typeface="Arial"/>
              <a:buChar char="o"/>
              <a:tabLst>
                <a:tab pos="1110615" algn="l"/>
                <a:tab pos="1111250" algn="l"/>
              </a:tabLst>
            </a:pPr>
            <a:r>
              <a:rPr sz="1450" b="1" spc="10" dirty="0">
                <a:latin typeface="Arial"/>
                <a:cs typeface="Arial"/>
              </a:rPr>
              <a:t>:sav</a:t>
            </a:r>
            <a:r>
              <a:rPr sz="1450" b="1" spc="-40" dirty="0">
                <a:latin typeface="Arial"/>
                <a:cs typeface="Arial"/>
              </a:rPr>
              <a:t> </a:t>
            </a:r>
            <a:r>
              <a:rPr sz="1450" b="1" spc="55" dirty="0">
                <a:latin typeface="Arial"/>
                <a:cs typeface="Arial"/>
              </a:rPr>
              <a:t>newname</a:t>
            </a:r>
            <a:r>
              <a:rPr sz="1450" b="1" spc="-25" dirty="0">
                <a:latin typeface="Arial"/>
                <a:cs typeface="Arial"/>
              </a:rPr>
              <a:t> </a:t>
            </a:r>
            <a:r>
              <a:rPr sz="1500" spc="25" dirty="0">
                <a:latin typeface="Arial"/>
                <a:cs typeface="Arial"/>
              </a:rPr>
              <a:t>Save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copy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30" dirty="0">
                <a:latin typeface="Arial"/>
                <a:cs typeface="Arial"/>
              </a:rPr>
              <a:t>of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the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60" dirty="0">
                <a:latin typeface="Arial"/>
                <a:cs typeface="Arial"/>
              </a:rPr>
              <a:t>current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file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'newname'</a:t>
            </a:r>
            <a:r>
              <a:rPr sz="1500" spc="11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and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continue</a:t>
            </a:r>
            <a:r>
              <a:rPr sz="1500" spc="-1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editin</a:t>
            </a:r>
            <a:r>
              <a:rPr sz="1500" spc="-20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g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the</a:t>
            </a:r>
            <a:r>
              <a:rPr sz="1500" spc="10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file  </a:t>
            </a:r>
            <a:r>
              <a:rPr sz="1500" spc="45" dirty="0">
                <a:latin typeface="Arial"/>
                <a:cs typeface="Arial"/>
              </a:rPr>
              <a:t>'newname'</a:t>
            </a:r>
            <a:endParaRPr sz="1500" dirty="0">
              <a:latin typeface="Arial"/>
              <a:cs typeface="Arial"/>
            </a:endParaRPr>
          </a:p>
          <a:p>
            <a:pPr marL="1109980" indent="-425450">
              <a:lnSpc>
                <a:spcPct val="100000"/>
              </a:lnSpc>
              <a:spcBef>
                <a:spcPts val="969"/>
              </a:spcBef>
              <a:buClr>
                <a:srgbClr val="9E9E9C"/>
              </a:buClr>
              <a:buFont typeface="Arial"/>
              <a:buChar char="o"/>
              <a:tabLst>
                <a:tab pos="1109980" algn="l"/>
                <a:tab pos="1110615" algn="l"/>
              </a:tabLst>
            </a:pPr>
            <a:r>
              <a:rPr sz="1500" b="1" spc="10" dirty="0">
                <a:latin typeface="Arial"/>
                <a:cs typeface="Arial"/>
              </a:rPr>
              <a:t>:q!</a:t>
            </a:r>
            <a:r>
              <a:rPr sz="1500" b="1" spc="-13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Close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a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file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90" dirty="0">
                <a:latin typeface="Arial"/>
                <a:cs typeface="Arial"/>
              </a:rPr>
              <a:t>without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saving</a:t>
            </a:r>
            <a:endParaRPr sz="1500" dirty="0">
              <a:latin typeface="Arial"/>
              <a:cs typeface="Arial"/>
            </a:endParaRPr>
          </a:p>
          <a:p>
            <a:pPr marL="1111885" indent="-427355">
              <a:lnSpc>
                <a:spcPct val="100000"/>
              </a:lnSpc>
              <a:spcBef>
                <a:spcPts val="915"/>
              </a:spcBef>
              <a:buClr>
                <a:srgbClr val="9E9E9C"/>
              </a:buClr>
              <a:buSzPct val="96774"/>
              <a:buFont typeface="Arial"/>
              <a:buChar char="o"/>
              <a:tabLst>
                <a:tab pos="1111885" algn="l"/>
                <a:tab pos="1112520" algn="l"/>
              </a:tabLst>
            </a:pPr>
            <a:r>
              <a:rPr sz="1550" b="1" spc="25" dirty="0">
                <a:latin typeface="Times New Roman"/>
                <a:cs typeface="Times New Roman"/>
              </a:rPr>
              <a:t>:e</a:t>
            </a:r>
            <a:r>
              <a:rPr sz="1550" b="1" spc="80" dirty="0">
                <a:latin typeface="Times New Roman"/>
                <a:cs typeface="Times New Roman"/>
              </a:rPr>
              <a:t> </a:t>
            </a:r>
            <a:r>
              <a:rPr sz="1500" spc="30" dirty="0">
                <a:latin typeface="Arial"/>
                <a:cs typeface="Arial"/>
              </a:rPr>
              <a:t>somefile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40" dirty="0">
                <a:latin typeface="Arial"/>
                <a:cs typeface="Arial"/>
              </a:rPr>
              <a:t>Opens</a:t>
            </a:r>
            <a:r>
              <a:rPr sz="1500" spc="-15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file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90" dirty="0">
                <a:latin typeface="Arial"/>
                <a:cs typeface="Arial"/>
              </a:rPr>
              <a:t>in</a:t>
            </a:r>
            <a:r>
              <a:rPr sz="1500" spc="-200" dirty="0">
                <a:latin typeface="Arial"/>
                <a:cs typeface="Arial"/>
              </a:rPr>
              <a:t> </a:t>
            </a:r>
            <a:r>
              <a:rPr sz="1500" spc="110" dirty="0">
                <a:latin typeface="Arial"/>
                <a:cs typeface="Arial"/>
              </a:rPr>
              <a:t>the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35" dirty="0">
                <a:latin typeface="Arial"/>
                <a:cs typeface="Arial"/>
              </a:rPr>
              <a:t>current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buffer</a:t>
            </a:r>
            <a:endParaRPr sz="1500" dirty="0">
              <a:latin typeface="Arial"/>
              <a:cs typeface="Arial"/>
            </a:endParaRPr>
          </a:p>
          <a:p>
            <a:pPr marL="1111885" indent="-427355">
              <a:lnSpc>
                <a:spcPct val="100000"/>
              </a:lnSpc>
              <a:spcBef>
                <a:spcPts val="955"/>
              </a:spcBef>
              <a:buClr>
                <a:srgbClr val="9E9E9C"/>
              </a:buClr>
              <a:buSzPct val="111111"/>
              <a:buFont typeface="Arial"/>
              <a:buChar char="o"/>
              <a:tabLst>
                <a:tab pos="1111885" algn="l"/>
                <a:tab pos="1112520" algn="l"/>
              </a:tabLst>
            </a:pPr>
            <a:r>
              <a:rPr sz="1350" b="1" spc="70" dirty="0">
                <a:latin typeface="Arial"/>
                <a:cs typeface="Arial"/>
              </a:rPr>
              <a:t>:x</a:t>
            </a:r>
            <a:r>
              <a:rPr sz="1350" b="1" spc="40" dirty="0">
                <a:latin typeface="Arial"/>
                <a:cs typeface="Arial"/>
              </a:rPr>
              <a:t> </a:t>
            </a:r>
            <a:r>
              <a:rPr sz="1500" spc="80" dirty="0">
                <a:latin typeface="Arial"/>
                <a:cs typeface="Arial"/>
              </a:rPr>
              <a:t>Write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any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changes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to</a:t>
            </a:r>
            <a:r>
              <a:rPr sz="1500" spc="95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the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file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55" dirty="0">
                <a:latin typeface="Arial"/>
                <a:cs typeface="Arial"/>
              </a:rPr>
              <a:t>and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close</a:t>
            </a:r>
            <a:r>
              <a:rPr sz="1500" spc="-155" dirty="0">
                <a:latin typeface="Arial"/>
                <a:cs typeface="Arial"/>
              </a:rPr>
              <a:t> </a:t>
            </a:r>
            <a:r>
              <a:rPr sz="1500" spc="45" dirty="0">
                <a:latin typeface="Arial"/>
                <a:cs typeface="Arial"/>
              </a:rPr>
              <a:t>the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file</a:t>
            </a:r>
            <a:endParaRPr sz="1500" dirty="0">
              <a:latin typeface="Arial"/>
              <a:cs typeface="Arial"/>
            </a:endParaRPr>
          </a:p>
          <a:p>
            <a:pPr marL="1124585" indent="-440055">
              <a:lnSpc>
                <a:spcPct val="100000"/>
              </a:lnSpc>
              <a:spcBef>
                <a:spcPts val="965"/>
              </a:spcBef>
              <a:buClr>
                <a:srgbClr val="9E9E9C"/>
              </a:buClr>
              <a:buFont typeface="Arial"/>
              <a:buChar char="o"/>
              <a:tabLst>
                <a:tab pos="1124585" algn="l"/>
                <a:tab pos="1125220" algn="l"/>
              </a:tabLst>
            </a:pPr>
            <a:r>
              <a:rPr sz="1500" b="1" spc="-15" dirty="0">
                <a:latin typeface="Arial"/>
                <a:cs typeface="Arial"/>
              </a:rPr>
              <a:t>ESC </a:t>
            </a: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75" dirty="0">
                <a:latin typeface="Arial"/>
                <a:cs typeface="Arial"/>
              </a:rPr>
              <a:t>quit</a:t>
            </a:r>
            <a:r>
              <a:rPr sz="1500" spc="-300" dirty="0">
                <a:latin typeface="Arial"/>
                <a:cs typeface="Arial"/>
              </a:rPr>
              <a:t> </a:t>
            </a:r>
            <a:r>
              <a:rPr sz="1500" spc="20" dirty="0">
                <a:latin typeface="Arial"/>
                <a:cs typeface="Arial"/>
              </a:rPr>
              <a:t>insert </a:t>
            </a:r>
            <a:r>
              <a:rPr sz="1500" spc="65" dirty="0">
                <a:latin typeface="Arial"/>
                <a:cs typeface="Arial"/>
              </a:rPr>
              <a:t>mode</a:t>
            </a:r>
            <a:endParaRPr sz="1500" dirty="0">
              <a:latin typeface="Arial"/>
              <a:cs typeface="Arial"/>
            </a:endParaRPr>
          </a:p>
          <a:p>
            <a:pPr marL="466725" indent="-454025">
              <a:lnSpc>
                <a:spcPct val="100000"/>
              </a:lnSpc>
              <a:spcBef>
                <a:spcPts val="1040"/>
              </a:spcBef>
              <a:buClr>
                <a:srgbClr val="423D3B"/>
              </a:buClr>
              <a:buChar char="•"/>
              <a:tabLst>
                <a:tab pos="466725" algn="l"/>
                <a:tab pos="467359" algn="l"/>
              </a:tabLst>
            </a:pPr>
            <a:r>
              <a:rPr sz="1800" spc="35" dirty="0">
                <a:latin typeface="Arial"/>
                <a:cs typeface="Arial"/>
              </a:rPr>
              <a:t>There </a:t>
            </a:r>
            <a:r>
              <a:rPr sz="1800" spc="15" dirty="0">
                <a:latin typeface="Arial"/>
                <a:cs typeface="Arial"/>
              </a:rPr>
              <a:t>are </a:t>
            </a:r>
            <a:r>
              <a:rPr sz="1800" spc="60" dirty="0">
                <a:latin typeface="Arial"/>
                <a:cs typeface="Arial"/>
              </a:rPr>
              <a:t>quite </a:t>
            </a:r>
            <a:r>
              <a:rPr sz="1800" spc="25" dirty="0">
                <a:latin typeface="Arial"/>
                <a:cs typeface="Arial"/>
              </a:rPr>
              <a:t>a </a:t>
            </a:r>
            <a:r>
              <a:rPr sz="1800" spc="50" dirty="0">
                <a:latin typeface="Arial"/>
                <a:cs typeface="Arial"/>
              </a:rPr>
              <a:t>lot </a:t>
            </a:r>
            <a:r>
              <a:rPr sz="1800" spc="30" dirty="0">
                <a:latin typeface="Arial"/>
                <a:cs typeface="Arial"/>
              </a:rPr>
              <a:t>command </a:t>
            </a:r>
            <a:r>
              <a:rPr sz="1800" dirty="0">
                <a:latin typeface="Arial"/>
                <a:cs typeface="Arial"/>
              </a:rPr>
              <a:t>keys </a:t>
            </a:r>
            <a:r>
              <a:rPr sz="1800" spc="-5" dirty="0">
                <a:latin typeface="Arial"/>
                <a:cs typeface="Arial"/>
              </a:rPr>
              <a:t>for Vi but above </a:t>
            </a:r>
            <a:r>
              <a:rPr sz="1800" spc="15" dirty="0">
                <a:latin typeface="Arial"/>
                <a:cs typeface="Arial"/>
              </a:rPr>
              <a:t>are </a:t>
            </a:r>
            <a:r>
              <a:rPr sz="1800" spc="65" dirty="0">
                <a:latin typeface="Arial"/>
                <a:cs typeface="Arial"/>
              </a:rPr>
              <a:t>most </a:t>
            </a:r>
            <a:r>
              <a:rPr sz="1800" spc="20" dirty="0">
                <a:latin typeface="Arial"/>
                <a:cs typeface="Arial"/>
              </a:rPr>
              <a:t>required </a:t>
            </a:r>
            <a:r>
              <a:rPr sz="1800" spc="30" dirty="0">
                <a:latin typeface="Arial"/>
                <a:cs typeface="Arial"/>
              </a:rPr>
              <a:t>command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12927" cy="7316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0358" y="1007945"/>
            <a:ext cx="261175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80" dirty="0">
                <a:latin typeface="Arial"/>
                <a:cs typeface="Arial"/>
              </a:rPr>
              <a:t>SCRIPTING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5111" y="1920015"/>
            <a:ext cx="9500235" cy="4170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 marR="5080" indent="-455295">
              <a:lnSpc>
                <a:spcPct val="117900"/>
              </a:lnSpc>
              <a:buClr>
                <a:srgbClr val="524F4D"/>
              </a:buClr>
              <a:buChar char="•"/>
              <a:tabLst>
                <a:tab pos="471170" algn="l"/>
                <a:tab pos="471805" algn="l"/>
              </a:tabLst>
            </a:pPr>
            <a:r>
              <a:rPr sz="1800" spc="35" dirty="0">
                <a:latin typeface="Arial"/>
                <a:cs typeface="Arial"/>
              </a:rPr>
              <a:t>Scripts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useful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in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automating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simplifying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administrative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tasks,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log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monit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oring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of  </a:t>
            </a:r>
            <a:r>
              <a:rPr sz="1800" spc="7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system,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and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data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processing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4F4D"/>
              </a:buClr>
              <a:buFont typeface="Arial"/>
              <a:buChar char="•"/>
            </a:pPr>
            <a:endParaRPr sz="1550" dirty="0">
              <a:latin typeface="Times New Roman"/>
              <a:cs typeface="Times New Roman"/>
            </a:endParaRPr>
          </a:p>
          <a:p>
            <a:pPr marL="474345" indent="-461645">
              <a:lnSpc>
                <a:spcPct val="100000"/>
              </a:lnSpc>
              <a:buClr>
                <a:srgbClr val="524F4D"/>
              </a:buClr>
              <a:buChar char="•"/>
              <a:tabLst>
                <a:tab pos="474345" algn="l"/>
                <a:tab pos="474980" algn="l"/>
              </a:tabLst>
            </a:pPr>
            <a:r>
              <a:rPr sz="1800" spc="25" dirty="0">
                <a:latin typeface="Arial"/>
                <a:cs typeface="Arial"/>
              </a:rPr>
              <a:t>Let's </a:t>
            </a:r>
            <a:r>
              <a:rPr sz="1800" spc="5" dirty="0">
                <a:latin typeface="Arial"/>
                <a:cs typeface="Arial"/>
              </a:rPr>
              <a:t>create the </a:t>
            </a:r>
            <a:r>
              <a:rPr sz="1800" spc="30" dirty="0">
                <a:latin typeface="Arial"/>
                <a:cs typeface="Arial"/>
              </a:rPr>
              <a:t>simple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script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  <a:spcBef>
                <a:spcPts val="1730"/>
              </a:spcBef>
            </a:pPr>
            <a:r>
              <a:rPr sz="2050" b="1" spc="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2050" b="1" spc="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2050" b="1" spc="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$ </a:t>
            </a:r>
            <a:r>
              <a:rPr sz="2050" b="1" spc="3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vi</a:t>
            </a:r>
            <a:r>
              <a:rPr sz="2050" b="1" spc="-355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-30" dirty="0">
                <a:solidFill>
                  <a:schemeClr val="bg1"/>
                </a:solidFill>
                <a:highlight>
                  <a:srgbClr val="800080"/>
                </a:highlight>
                <a:latin typeface="Arial"/>
                <a:cs typeface="Arial"/>
              </a:rPr>
              <a:t>testscript.sh</a:t>
            </a:r>
            <a:endParaRPr sz="2050" dirty="0">
              <a:solidFill>
                <a:schemeClr val="bg1"/>
              </a:solidFill>
              <a:highlight>
                <a:srgbClr val="80008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40690">
              <a:lnSpc>
                <a:spcPts val="2355"/>
              </a:lnSpc>
            </a:pPr>
            <a:r>
              <a:rPr sz="2050" b="1" spc="-3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#!/bin/sh</a:t>
            </a:r>
            <a:endParaRPr sz="205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444500">
              <a:lnSpc>
                <a:spcPts val="2320"/>
              </a:lnSpc>
            </a:pPr>
            <a:r>
              <a:rPr sz="2050" b="1" spc="-2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echo </a:t>
            </a:r>
            <a:r>
              <a:rPr sz="2050" b="1" spc="-1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My name </a:t>
            </a:r>
            <a:r>
              <a:rPr sz="2050" b="1" spc="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is:</a:t>
            </a:r>
            <a:r>
              <a:rPr sz="2050" b="1" spc="-39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2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$1</a:t>
            </a:r>
            <a:endParaRPr sz="205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443230" marR="4272280" indent="635">
              <a:lnSpc>
                <a:spcPts val="2320"/>
              </a:lnSpc>
              <a:spcBef>
                <a:spcPts val="165"/>
              </a:spcBef>
            </a:pPr>
            <a:r>
              <a:rPr sz="2050" b="1" spc="-2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echo </a:t>
            </a:r>
            <a:r>
              <a:rPr sz="2050" b="1" spc="-4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This </a:t>
            </a:r>
            <a:r>
              <a:rPr sz="2050" b="1" spc="5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is </a:t>
            </a:r>
            <a:r>
              <a:rPr sz="2050" b="1" spc="1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the </a:t>
            </a:r>
            <a:r>
              <a:rPr sz="2050" b="1" spc="-2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trial </a:t>
            </a:r>
            <a:r>
              <a:rPr sz="2050" b="1" spc="3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of </a:t>
            </a:r>
            <a:r>
              <a:rPr sz="2050" b="1" spc="-2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shell </a:t>
            </a:r>
            <a:r>
              <a:rPr sz="2050" b="1" spc="-1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script,  </a:t>
            </a:r>
            <a:r>
              <a:rPr sz="2050" b="1" spc="-3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Echo</a:t>
            </a:r>
            <a:r>
              <a:rPr sz="2050" b="1" spc="-10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We</a:t>
            </a:r>
            <a:r>
              <a:rPr sz="2050" b="1" spc="-15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-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are</a:t>
            </a:r>
            <a:r>
              <a:rPr sz="2050" b="1" spc="-12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using</a:t>
            </a:r>
            <a:r>
              <a:rPr sz="2050" b="1" spc="-114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5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$2</a:t>
            </a:r>
            <a:r>
              <a:rPr sz="2050" b="1" spc="-21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-3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operating</a:t>
            </a:r>
            <a:r>
              <a:rPr sz="2050" b="1" spc="-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system</a:t>
            </a:r>
            <a:endParaRPr lang="en-US" sz="2050" b="1" spc="-25" dirty="0">
              <a:solidFill>
                <a:srgbClr val="F7F7F4"/>
              </a:solidFill>
              <a:highlight>
                <a:srgbClr val="800080"/>
              </a:highlight>
              <a:latin typeface="Arial"/>
              <a:cs typeface="Arial"/>
            </a:endParaRPr>
          </a:p>
          <a:p>
            <a:pPr marL="443230" marR="4272280" indent="635">
              <a:lnSpc>
                <a:spcPts val="2320"/>
              </a:lnSpc>
              <a:spcBef>
                <a:spcPts val="165"/>
              </a:spcBef>
            </a:pPr>
            <a:endParaRPr lang="en-US" sz="2050" b="1" spc="-25" dirty="0">
              <a:solidFill>
                <a:srgbClr val="F7F7F4"/>
              </a:solidFill>
              <a:highlight>
                <a:srgbClr val="800080"/>
              </a:highlight>
              <a:latin typeface="Arial"/>
              <a:cs typeface="Arial"/>
            </a:endParaRPr>
          </a:p>
          <a:p>
            <a:pPr marL="443230" marR="4272280" indent="635">
              <a:lnSpc>
                <a:spcPts val="2320"/>
              </a:lnSpc>
              <a:spcBef>
                <a:spcPts val="165"/>
              </a:spcBef>
            </a:pPr>
            <a:r>
              <a:rPr lang="en-US" sz="2050" b="1" spc="-2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:wq!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27868" y="7095703"/>
            <a:ext cx="45370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solidFill>
                  <a:srgbClr val="524F4F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24F4F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24F4F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500" spc="-15" dirty="0">
                <a:solidFill>
                  <a:srgbClr val="524F4F"/>
                </a:solidFill>
                <a:latin typeface="Times New Roman"/>
                <a:cs typeface="Times New Roman"/>
              </a:rPr>
              <a:t>by 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-20" dirty="0">
                <a:solidFill>
                  <a:srgbClr val="524F4F"/>
                </a:solidFill>
                <a:latin typeface="Arial"/>
                <a:cs typeface="Arial"/>
              </a:rPr>
              <a:t>e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185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524F4F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1170" y="1645911"/>
            <a:ext cx="11395075" cy="0"/>
          </a:xfrm>
          <a:custGeom>
            <a:avLst/>
            <a:gdLst/>
            <a:ahLst/>
            <a:cxnLst/>
            <a:rect l="l" t="t" r="r" b="b"/>
            <a:pathLst>
              <a:path w="11395075">
                <a:moveTo>
                  <a:pt x="0" y="0"/>
                </a:moveTo>
                <a:lnTo>
                  <a:pt x="11394645" y="0"/>
                </a:lnTo>
              </a:path>
            </a:pathLst>
          </a:custGeom>
          <a:ln w="38077">
            <a:solidFill>
              <a:srgbClr val="3B3B3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75010">
              <a:lnSpc>
                <a:spcPct val="100000"/>
              </a:lnSpc>
            </a:pPr>
            <a:r>
              <a:rPr spc="-180" dirty="0"/>
              <a:t>Li</a:t>
            </a:r>
            <a:r>
              <a:rPr spc="90" dirty="0"/>
              <a:t>n</a:t>
            </a:r>
            <a:r>
              <a:rPr spc="-200" dirty="0"/>
              <a:t>ux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0358" y="1007945"/>
            <a:ext cx="261175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80" dirty="0">
                <a:latin typeface="Arial"/>
                <a:cs typeface="Arial"/>
              </a:rPr>
              <a:t>SCRIPTING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4350" y="1921323"/>
            <a:ext cx="9762709" cy="4635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630" marR="5080" indent="-455930">
              <a:lnSpc>
                <a:spcPct val="114700"/>
              </a:lnSpc>
              <a:buClr>
                <a:srgbClr val="4F4D4D"/>
              </a:buClr>
              <a:buChar char="•"/>
              <a:tabLst>
                <a:tab pos="481965" algn="l"/>
                <a:tab pos="482600" algn="l"/>
              </a:tabLst>
            </a:pPr>
            <a:r>
              <a:rPr sz="1850" spc="35" dirty="0">
                <a:latin typeface="Arial"/>
                <a:cs typeface="Arial"/>
              </a:rPr>
              <a:t>After</a:t>
            </a:r>
            <a:r>
              <a:rPr sz="1850" spc="-4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creating</a:t>
            </a:r>
            <a:r>
              <a:rPr sz="1850" spc="5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shell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script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we</a:t>
            </a:r>
            <a:r>
              <a:rPr sz="1850" spc="-15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need</a:t>
            </a:r>
            <a:r>
              <a:rPr sz="1850" spc="-15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to</a:t>
            </a:r>
            <a:r>
              <a:rPr sz="1850" spc="215" dirty="0">
                <a:latin typeface="Arial"/>
                <a:cs typeface="Arial"/>
              </a:rPr>
              <a:t> </a:t>
            </a:r>
            <a:r>
              <a:rPr sz="1850" spc="-15" dirty="0">
                <a:latin typeface="Arial"/>
                <a:cs typeface="Arial"/>
              </a:rPr>
              <a:t>change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fi</a:t>
            </a:r>
            <a:r>
              <a:rPr sz="1850" spc="-335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le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permission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so</a:t>
            </a:r>
            <a:r>
              <a:rPr sz="1850" spc="-160" dirty="0">
                <a:latin typeface="Arial"/>
                <a:cs typeface="Arial"/>
              </a:rPr>
              <a:t> </a:t>
            </a:r>
            <a:r>
              <a:rPr sz="1850" spc="65" dirty="0">
                <a:latin typeface="Arial"/>
                <a:cs typeface="Arial"/>
              </a:rPr>
              <a:t>that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we</a:t>
            </a:r>
            <a:r>
              <a:rPr sz="1850" spc="-185" dirty="0">
                <a:latin typeface="Arial"/>
                <a:cs typeface="Arial"/>
              </a:rPr>
              <a:t> </a:t>
            </a:r>
            <a:r>
              <a:rPr sz="1850" spc="25" dirty="0">
                <a:latin typeface="Arial"/>
                <a:cs typeface="Arial"/>
              </a:rPr>
              <a:t>could</a:t>
            </a:r>
            <a:r>
              <a:rPr sz="1850" spc="-114" dirty="0">
                <a:latin typeface="Arial"/>
                <a:cs typeface="Arial"/>
              </a:rPr>
              <a:t> </a:t>
            </a:r>
            <a:r>
              <a:rPr sz="1850" spc="-10" dirty="0">
                <a:latin typeface="Arial"/>
                <a:cs typeface="Arial"/>
              </a:rPr>
              <a:t>execute  </a:t>
            </a:r>
            <a:r>
              <a:rPr sz="1850" spc="40" dirty="0">
                <a:latin typeface="Arial"/>
                <a:cs typeface="Arial"/>
              </a:rPr>
              <a:t>this</a:t>
            </a:r>
            <a:r>
              <a:rPr sz="1850" spc="-185" dirty="0">
                <a:latin typeface="Arial"/>
                <a:cs typeface="Arial"/>
              </a:rPr>
              <a:t> </a:t>
            </a:r>
            <a:r>
              <a:rPr sz="1850" spc="60" dirty="0">
                <a:latin typeface="Arial"/>
                <a:cs typeface="Arial"/>
              </a:rPr>
              <a:t>file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F4D4D"/>
              </a:buClr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</a:pPr>
            <a:r>
              <a:rPr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$ </a:t>
            </a:r>
            <a:r>
              <a:rPr sz="1900" b="1" spc="8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chmo</a:t>
            </a:r>
            <a:r>
              <a:rPr lang="en-US" sz="1900" b="1" spc="8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d</a:t>
            </a:r>
            <a:r>
              <a:rPr sz="1900" b="1" spc="8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6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744</a:t>
            </a:r>
            <a:r>
              <a:rPr sz="1900" b="1" spc="-26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3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testscript.sh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300" dirty="0">
                <a:latin typeface="Times New Roman"/>
                <a:cs typeface="Times New Roman"/>
              </a:rPr>
              <a:t>	</a:t>
            </a:r>
            <a:endParaRPr sz="2300" dirty="0">
              <a:latin typeface="Times New Roman"/>
              <a:cs typeface="Times New Roman"/>
            </a:endParaRPr>
          </a:p>
          <a:p>
            <a:pPr marL="475615" marR="459105" indent="-462915">
              <a:lnSpc>
                <a:spcPct val="111400"/>
              </a:lnSpc>
              <a:buClr>
                <a:srgbClr val="4F4D4D"/>
              </a:buClr>
              <a:buChar char="•"/>
              <a:tabLst>
                <a:tab pos="481965" algn="l"/>
                <a:tab pos="482600" algn="l"/>
              </a:tabLst>
            </a:pPr>
            <a:r>
              <a:rPr sz="1850" spc="10" dirty="0">
                <a:latin typeface="Arial"/>
                <a:cs typeface="Arial"/>
              </a:rPr>
              <a:t>Above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14" dirty="0">
                <a:latin typeface="Arial"/>
                <a:cs typeface="Arial"/>
              </a:rPr>
              <a:t>744</a:t>
            </a:r>
            <a:r>
              <a:rPr sz="1850" spc="-18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number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refers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to</a:t>
            </a:r>
            <a:r>
              <a:rPr sz="1850" spc="10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rwx</a:t>
            </a:r>
            <a:r>
              <a:rPr sz="1850" spc="175" dirty="0">
                <a:latin typeface="Arial"/>
                <a:cs typeface="Arial"/>
              </a:rPr>
              <a:t> </a:t>
            </a:r>
            <a:r>
              <a:rPr sz="1850" spc="60" dirty="0">
                <a:latin typeface="Arial"/>
                <a:cs typeface="Arial"/>
              </a:rPr>
              <a:t>for</a:t>
            </a:r>
            <a:r>
              <a:rPr sz="1850" spc="-105" dirty="0">
                <a:latin typeface="Arial"/>
                <a:cs typeface="Arial"/>
              </a:rPr>
              <a:t> </a:t>
            </a:r>
            <a:r>
              <a:rPr sz="1850" spc="75" dirty="0">
                <a:latin typeface="Arial"/>
                <a:cs typeface="Arial"/>
              </a:rPr>
              <a:t>the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-35" dirty="0">
                <a:latin typeface="Arial"/>
                <a:cs typeface="Arial"/>
              </a:rPr>
              <a:t>user,</a:t>
            </a:r>
            <a:r>
              <a:rPr sz="1850" spc="-13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read</a:t>
            </a:r>
            <a:r>
              <a:rPr sz="1850" spc="-4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only</a:t>
            </a:r>
            <a:r>
              <a:rPr sz="1850" spc="-135" dirty="0">
                <a:latin typeface="Arial"/>
                <a:cs typeface="Arial"/>
              </a:rPr>
              <a:t> </a:t>
            </a:r>
            <a:r>
              <a:rPr sz="1850" spc="60" dirty="0">
                <a:latin typeface="Arial"/>
                <a:cs typeface="Arial"/>
              </a:rPr>
              <a:t>for</a:t>
            </a:r>
            <a:r>
              <a:rPr sz="1850" spc="-40" dirty="0">
                <a:latin typeface="Arial"/>
                <a:cs typeface="Arial"/>
              </a:rPr>
              <a:t> </a:t>
            </a:r>
            <a:r>
              <a:rPr sz="1850" spc="-20" dirty="0">
                <a:latin typeface="Arial"/>
                <a:cs typeface="Arial"/>
              </a:rPr>
              <a:t>user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group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and</a:t>
            </a:r>
            <a:r>
              <a:rPr sz="1850" spc="-13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global  </a:t>
            </a:r>
            <a:r>
              <a:rPr sz="1850" spc="-135" dirty="0">
                <a:latin typeface="Arial"/>
                <a:cs typeface="Arial"/>
              </a:rPr>
              <a:t>perm1ss1on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4F4D4D"/>
              </a:buClr>
              <a:buFont typeface="Arial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  <a:spcBef>
                <a:spcPts val="5"/>
              </a:spcBef>
            </a:pPr>
            <a:r>
              <a:rPr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</a:t>
            </a:r>
            <a:r>
              <a:rPr lang="en-US"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~</a:t>
            </a:r>
            <a:r>
              <a:rPr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$ </a:t>
            </a:r>
            <a:r>
              <a:rPr sz="1900" b="1" spc="8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chmod </a:t>
            </a:r>
            <a:r>
              <a:rPr sz="1900" b="1" spc="6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744</a:t>
            </a:r>
            <a:r>
              <a:rPr sz="1900" b="1" spc="-26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3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testscript.sh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4F4D4D"/>
              </a:buClr>
              <a:buChar char="•"/>
              <a:tabLst>
                <a:tab pos="466725" algn="l"/>
                <a:tab pos="467359" algn="l"/>
              </a:tabLst>
            </a:pPr>
            <a:r>
              <a:rPr sz="1850" spc="-35" dirty="0">
                <a:latin typeface="Arial"/>
                <a:cs typeface="Arial"/>
              </a:rPr>
              <a:t>To </a:t>
            </a:r>
            <a:r>
              <a:rPr sz="1850" spc="25" dirty="0">
                <a:latin typeface="Arial"/>
                <a:cs typeface="Arial"/>
              </a:rPr>
              <a:t>run </a:t>
            </a:r>
            <a:r>
              <a:rPr sz="1850" spc="-15" dirty="0">
                <a:latin typeface="Arial"/>
                <a:cs typeface="Arial"/>
              </a:rPr>
              <a:t>above </a:t>
            </a:r>
            <a:r>
              <a:rPr sz="1850" spc="-5" dirty="0">
                <a:latin typeface="Arial"/>
                <a:cs typeface="Arial"/>
              </a:rPr>
              <a:t>created</a:t>
            </a:r>
            <a:r>
              <a:rPr sz="1850" spc="-29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scri</a:t>
            </a:r>
            <a:r>
              <a:rPr lang="en-US" sz="1850" spc="15" dirty="0">
                <a:latin typeface="Arial"/>
                <a:cs typeface="Arial"/>
              </a:rPr>
              <a:t>p	</a:t>
            </a:r>
            <a:endParaRPr lang="en-US" sz="4125" baseline="-9090" dirty="0">
              <a:latin typeface="Arial"/>
              <a:cs typeface="Arial"/>
            </a:endParaRPr>
          </a:p>
          <a:p>
            <a:pPr marL="1350010" marR="2634615" indent="8255">
              <a:lnSpc>
                <a:spcPct val="101899"/>
              </a:lnSpc>
              <a:spcBef>
                <a:spcPts val="500"/>
              </a:spcBef>
            </a:pPr>
            <a:r>
              <a:rPr lang="en-US" sz="1900" b="1" spc="7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aamir@ap-linux:~$</a:t>
            </a:r>
            <a:r>
              <a:rPr lang="en-US" sz="1900" b="1" spc="-85" dirty="0">
                <a:solidFill>
                  <a:srgbClr val="69C14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lang="en-US" sz="1900" b="1" spc="5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./testscript.sh</a:t>
            </a:r>
            <a:r>
              <a:rPr lang="en-US" sz="1900" b="1" spc="-19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lang="en-US" sz="1900" b="1" spc="5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aamir l</a:t>
            </a:r>
            <a:r>
              <a:rPr lang="en-US" sz="1900" b="1" spc="6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inux  </a:t>
            </a:r>
          </a:p>
          <a:p>
            <a:pPr marL="1350010" marR="2634615" indent="8255">
              <a:lnSpc>
                <a:spcPct val="101899"/>
              </a:lnSpc>
              <a:spcBef>
                <a:spcPts val="500"/>
              </a:spcBef>
            </a:pPr>
            <a:r>
              <a:rPr lang="en-US" sz="1900" b="1" spc="9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My </a:t>
            </a:r>
            <a:r>
              <a:rPr lang="en-US" sz="1900" b="1" spc="6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name </a:t>
            </a:r>
            <a:r>
              <a:rPr lang="en-US" sz="1900" b="1" spc="3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is:</a:t>
            </a:r>
            <a:r>
              <a:rPr lang="en-US" sz="1900" b="1" spc="-204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lang="en-US" sz="1900" b="1" spc="4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aamir</a:t>
            </a:r>
            <a:endParaRPr lang="en-US"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1361440">
              <a:lnSpc>
                <a:spcPct val="100000"/>
              </a:lnSpc>
              <a:spcBef>
                <a:spcPts val="40"/>
              </a:spcBef>
            </a:pPr>
            <a:r>
              <a:rPr sz="1900" b="1" spc="4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This</a:t>
            </a:r>
            <a:r>
              <a:rPr sz="1900" b="1" spc="-8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3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is</a:t>
            </a:r>
            <a:r>
              <a:rPr sz="1900" b="1" spc="-2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9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the</a:t>
            </a:r>
            <a:r>
              <a:rPr sz="1900" b="1" spc="-7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4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trial</a:t>
            </a:r>
            <a:r>
              <a:rPr sz="1900" b="1" spc="-8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5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of</a:t>
            </a:r>
            <a:r>
              <a:rPr sz="1900" b="1" spc="-1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5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shell</a:t>
            </a:r>
            <a:r>
              <a:rPr sz="1900" b="1" spc="-3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5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script,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  <a:p>
            <a:pPr marL="1356995">
              <a:lnSpc>
                <a:spcPct val="100000"/>
              </a:lnSpc>
              <a:spcBef>
                <a:spcPts val="40"/>
              </a:spcBef>
            </a:pPr>
            <a:r>
              <a:rPr sz="1900" b="1" spc="8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We </a:t>
            </a:r>
            <a:r>
              <a:rPr sz="1900" b="1" spc="8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are</a:t>
            </a:r>
            <a:r>
              <a:rPr sz="1900" b="1" spc="-34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 </a:t>
            </a:r>
            <a:r>
              <a:rPr sz="1900" b="1" spc="5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using </a:t>
            </a:r>
            <a:r>
              <a:rPr sz="1900" b="1" spc="4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linux </a:t>
            </a:r>
            <a:r>
              <a:rPr sz="1900" b="1" spc="45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operating </a:t>
            </a:r>
            <a:r>
              <a:rPr sz="1900" b="1" spc="50" dirty="0">
                <a:solidFill>
                  <a:srgbClr val="F7F7F4"/>
                </a:solidFill>
                <a:highlight>
                  <a:srgbClr val="800080"/>
                </a:highlight>
                <a:latin typeface="Arial"/>
                <a:cs typeface="Arial"/>
              </a:rPr>
              <a:t>system</a:t>
            </a:r>
            <a:endParaRPr sz="1900" dirty="0">
              <a:highlight>
                <a:srgbClr val="800080"/>
              </a:highlight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7868" y="7095703"/>
            <a:ext cx="45370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350" dirty="0">
                <a:solidFill>
                  <a:srgbClr val="524F4F"/>
                </a:solidFill>
                <a:latin typeface="Arial"/>
                <a:cs typeface="Arial"/>
              </a:rPr>
              <a:t>SOURCE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: </a:t>
            </a:r>
            <a:r>
              <a:rPr sz="1350" spc="10" dirty="0">
                <a:solidFill>
                  <a:srgbClr val="524F4F"/>
                </a:solidFill>
                <a:latin typeface="Arial"/>
                <a:cs typeface="Arial"/>
              </a:rPr>
              <a:t>Easy </a:t>
            </a:r>
            <a:r>
              <a:rPr sz="1350" spc="5" dirty="0">
                <a:solidFill>
                  <a:srgbClr val="383431"/>
                </a:solidFill>
                <a:latin typeface="Arial"/>
                <a:cs typeface="Arial"/>
              </a:rPr>
              <a:t>Li</a:t>
            </a:r>
            <a:r>
              <a:rPr sz="1350" spc="5" dirty="0">
                <a:solidFill>
                  <a:srgbClr val="666464"/>
                </a:solidFill>
                <a:latin typeface="Arial"/>
                <a:cs typeface="Arial"/>
              </a:rPr>
              <a:t>nux </a:t>
            </a:r>
            <a:r>
              <a:rPr sz="135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dirty="0">
                <a:solidFill>
                  <a:srgbClr val="666464"/>
                </a:solidFill>
                <a:latin typeface="Arial"/>
                <a:cs typeface="Arial"/>
              </a:rPr>
              <a:t>or </a:t>
            </a:r>
            <a:r>
              <a:rPr sz="1350" spc="20" dirty="0">
                <a:solidFill>
                  <a:srgbClr val="524F4F"/>
                </a:solidFill>
                <a:latin typeface="Arial"/>
                <a:cs typeface="Arial"/>
              </a:rPr>
              <a:t>Beg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i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nners </a:t>
            </a:r>
            <a:r>
              <a:rPr sz="1350" spc="65" dirty="0">
                <a:solidFill>
                  <a:srgbClr val="666464"/>
                </a:solidFill>
                <a:latin typeface="Arial"/>
                <a:cs typeface="Arial"/>
              </a:rPr>
              <a:t>book </a:t>
            </a:r>
            <a:r>
              <a:rPr sz="1500" spc="-15" dirty="0">
                <a:solidFill>
                  <a:srgbClr val="524F4F"/>
                </a:solidFill>
                <a:latin typeface="Times New Roman"/>
                <a:cs typeface="Times New Roman"/>
              </a:rPr>
              <a:t>by 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F</a:t>
            </a:r>
            <a:r>
              <a:rPr sz="1350" spc="-20" dirty="0">
                <a:solidFill>
                  <a:srgbClr val="524F4F"/>
                </a:solidFill>
                <a:latin typeface="Arial"/>
                <a:cs typeface="Arial"/>
              </a:rPr>
              <a:t>e</a:t>
            </a:r>
            <a:r>
              <a:rPr sz="1350" spc="-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-20" dirty="0">
                <a:solidFill>
                  <a:srgbClr val="666464"/>
                </a:solidFill>
                <a:latin typeface="Arial"/>
                <a:cs typeface="Arial"/>
              </a:rPr>
              <a:t>ix</a:t>
            </a:r>
            <a:r>
              <a:rPr sz="1350" spc="185" dirty="0">
                <a:solidFill>
                  <a:srgbClr val="666464"/>
                </a:solidFill>
                <a:latin typeface="Arial"/>
                <a:cs typeface="Arial"/>
              </a:rPr>
              <a:t> </a:t>
            </a:r>
            <a:r>
              <a:rPr sz="1350" spc="20" dirty="0">
                <a:solidFill>
                  <a:srgbClr val="524F4F"/>
                </a:solidFill>
                <a:latin typeface="Arial"/>
                <a:cs typeface="Arial"/>
              </a:rPr>
              <a:t>A</a:t>
            </a:r>
            <a:r>
              <a:rPr sz="1350" spc="20" dirty="0">
                <a:solidFill>
                  <a:srgbClr val="383431"/>
                </a:solidFill>
                <a:latin typeface="Arial"/>
                <a:cs typeface="Arial"/>
              </a:rPr>
              <a:t>l</a:t>
            </a:r>
            <a:r>
              <a:rPr sz="1350" spc="20" dirty="0">
                <a:solidFill>
                  <a:srgbClr val="666464"/>
                </a:solidFill>
                <a:latin typeface="Arial"/>
                <a:cs typeface="Arial"/>
              </a:rPr>
              <a:t>varo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4350" y="2896488"/>
            <a:ext cx="9662160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4950" spc="50" dirty="0">
                <a:solidFill>
                  <a:srgbClr val="34312A"/>
                </a:solidFill>
                <a:latin typeface="Arial"/>
                <a:cs typeface="Arial"/>
              </a:rPr>
              <a:t>Thank you and </a:t>
            </a:r>
            <a:r>
              <a:rPr sz="4950" spc="90" dirty="0">
                <a:solidFill>
                  <a:srgbClr val="34312A"/>
                </a:solidFill>
                <a:latin typeface="Arial"/>
                <a:cs typeface="Arial"/>
              </a:rPr>
              <a:t>God </a:t>
            </a:r>
            <a:r>
              <a:rPr sz="4950" spc="65" dirty="0">
                <a:solidFill>
                  <a:srgbClr val="34312A"/>
                </a:solidFill>
                <a:latin typeface="Arial"/>
                <a:cs typeface="Arial"/>
              </a:rPr>
              <a:t>bless </a:t>
            </a:r>
            <a:r>
              <a:rPr sz="4950" spc="50" dirty="0">
                <a:solidFill>
                  <a:srgbClr val="34312A"/>
                </a:solidFill>
                <a:latin typeface="Arial"/>
                <a:cs typeface="Arial"/>
              </a:rPr>
              <a:t>you</a:t>
            </a:r>
            <a:r>
              <a:rPr sz="4950" spc="635" dirty="0">
                <a:solidFill>
                  <a:srgbClr val="34312A"/>
                </a:solidFill>
                <a:latin typeface="Arial"/>
                <a:cs typeface="Arial"/>
              </a:rPr>
              <a:t> </a:t>
            </a:r>
            <a:r>
              <a:rPr sz="4950" spc="10" dirty="0">
                <a:solidFill>
                  <a:srgbClr val="34312A"/>
                </a:solidFill>
                <a:latin typeface="Arial"/>
                <a:cs typeface="Arial"/>
              </a:rPr>
              <a:t>all!</a:t>
            </a:r>
            <a:endParaRPr sz="4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6986</Words>
  <Application>Microsoft Office PowerPoint</Application>
  <PresentationFormat>Custom</PresentationFormat>
  <Paragraphs>1147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Linux</vt:lpstr>
      <vt:lpstr>Linux</vt:lpstr>
      <vt:lpstr>Linux</vt:lpstr>
      <vt:lpstr>Linux</vt:lpstr>
      <vt:lpstr>PowerPoint Presentation</vt:lpstr>
      <vt:lpstr>PowerPoint Presentation</vt:lpstr>
      <vt:lpstr>Linux</vt:lpstr>
      <vt:lpstr>Linux</vt:lpstr>
      <vt:lpstr>SIMPLIST OS ARCHITECTURE</vt:lpstr>
      <vt:lpstr>PowerPoint Presentation</vt:lpstr>
      <vt:lpstr>Linux</vt:lpstr>
      <vt:lpstr>Linux</vt:lpstr>
      <vt:lpstr>PowerPoint Presentation</vt:lpstr>
      <vt:lpstr>PowerPoint Presentation</vt:lpstr>
      <vt:lpstr>PowerPoint Presentation</vt:lpstr>
      <vt:lpstr>Linux</vt:lpstr>
      <vt:lpstr>PowerPoint Presentation</vt:lpstr>
      <vt:lpstr>Linux</vt:lpstr>
      <vt:lpstr>Linux</vt:lpstr>
      <vt:lpstr>PowerPoint Presentation</vt:lpstr>
      <vt:lpstr>Linux</vt:lpstr>
      <vt:lpstr>Lin ux</vt:lpstr>
      <vt:lpstr>PowerPoint Presentation</vt:lpstr>
      <vt:lpstr>Linux</vt:lpstr>
      <vt:lpstr>PowerPoint Presentation</vt:lpstr>
      <vt:lpstr>PowerPoint Presentation</vt:lpstr>
      <vt:lpstr>PowerPoint Presentation</vt:lpstr>
      <vt:lpstr>Linux</vt:lpstr>
      <vt:lpstr>Linux</vt:lpstr>
      <vt:lpstr>Linux</vt:lpstr>
      <vt:lpstr>Linux</vt:lpstr>
      <vt:lpstr>Linux</vt:lpstr>
      <vt:lpstr>PowerPoint Presentation</vt:lpstr>
      <vt:lpstr>Linux</vt:lpstr>
      <vt:lpstr>PowerPoint Presentation</vt:lpstr>
      <vt:lpstr>PowerPoint Presentation</vt:lpstr>
      <vt:lpstr>PowerPoint Presentation</vt:lpstr>
      <vt:lpstr>Linux</vt:lpstr>
      <vt:lpstr>Linux</vt:lpstr>
      <vt:lpstr>LINUX FILESYSTEM AND COMMANDS</vt:lpstr>
      <vt:lpstr>PowerPoint Presentation</vt:lpstr>
      <vt:lpstr>PowerPoint Presentation</vt:lpstr>
      <vt:lpstr>Linux</vt:lpstr>
      <vt:lpstr>Linux</vt:lpstr>
      <vt:lpstr>PowerPoint Presentation</vt:lpstr>
      <vt:lpstr>Linux</vt:lpstr>
      <vt:lpstr>PowerPoint Presentation</vt:lpstr>
      <vt:lpstr>Linux</vt:lpstr>
      <vt:lpstr>PowerPoint Presentation</vt:lpstr>
      <vt:lpstr>Linux</vt:lpstr>
      <vt:lpstr>PowerPoint Presentation</vt:lpstr>
      <vt:lpstr>Linux</vt:lpstr>
      <vt:lpstr>PowerPoint Presentation</vt:lpstr>
      <vt:lpstr>Linux</vt:lpstr>
      <vt:lpstr>Linux</vt:lpstr>
      <vt:lpstr>Linux</vt:lpstr>
      <vt:lpstr>PowerPoint Presentation</vt:lpstr>
      <vt:lpstr>PowerPoint Presentation</vt:lpstr>
      <vt:lpstr>PowerPoint Presentation</vt:lpstr>
      <vt:lpstr>Linux</vt:lpstr>
      <vt:lpstr>Linux</vt:lpstr>
      <vt:lpstr>PowerPoint Presentation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PowerPoint Presentation</vt:lpstr>
      <vt:lpstr>Linux</vt:lpstr>
      <vt:lpstr>Linux</vt:lpstr>
      <vt:lpstr>SETTING</vt:lpstr>
      <vt:lpstr>Linux</vt:lpstr>
      <vt:lpstr>Linux</vt:lpstr>
      <vt:lpstr>HARD DISK SPACE</vt:lpstr>
      <vt:lpstr>USER MANAGEMENT</vt:lpstr>
      <vt:lpstr>Linux</vt:lpstr>
      <vt:lpstr>Linux</vt:lpstr>
      <vt:lpstr>Linux</vt:lpstr>
      <vt:lpstr>Linux</vt:lpstr>
      <vt:lpstr>PowerPoint Presentation</vt:lpstr>
      <vt:lpstr>Linux</vt:lpstr>
      <vt:lpstr>Linux</vt:lpstr>
      <vt:lpstr>Linux</vt:lpstr>
      <vt:lpstr>Linux</vt:lpstr>
      <vt:lpstr>PowerPoint Presentation</vt:lpstr>
    </vt:vector>
  </TitlesOfParts>
  <Manager>03487778888</Manager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Sohail Qayyum Qureshi</cp:lastModifiedBy>
  <cp:revision>63</cp:revision>
  <dcterms:created xsi:type="dcterms:W3CDTF">2020-04-14T10:35:40Z</dcterms:created>
  <dcterms:modified xsi:type="dcterms:W3CDTF">2020-04-16T02:57:45Z</dcterms:modified>
  <cp:version>16-April-2020- ver-01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2020-04-03T00:00:00Z</vt:filetime>
  </property>
  <property fmtid="{D5CDD505-2E9C-101B-9397-08002B2CF9AE}" pid="3" name="Creator">
    <vt:lpwstr>Adobe Acrobat 19.12</vt:lpwstr>
  </property>
  <property fmtid="{D5CDD505-2E9C-101B-9397-08002B2CF9AE}" pid="4" name="LastSaved">
    <vt:filetime>2020-04-14T00:00:00Z</vt:filetime>
  </property>
</Properties>
</file>