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TSansNarrow-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PTSansNarrow-bold.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5d78c31c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5d78c31c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5d78c31c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5d78c31c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5d78c31c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5d78c31c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5d78c31c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5d78c31c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5b61421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5b61421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5b61421f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5b61421f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5b61421f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5b61421f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5b61421f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5b61421f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5b61421f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5b61421f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5b61421f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5b61421f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c26006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c26006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5b61421f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5b61421f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5b61421f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5b61421f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5b61421f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5b61421f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5b61421f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5b61421f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5b61421f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5b61421f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5b61421f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5b61421f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5b61421f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5b61421f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75b61421f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5b61421f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75b61421f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75b61421f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5b61421f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5b61421f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5d78c31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5d78c31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5d78c31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5d78c31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5d78c31c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5d78c31c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d78c31c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d78c31c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d78c31c7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d78c31c7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5d78c31c7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5d78c31c7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5d78c31c7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5d78c31c7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Lifetimes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311700" y="497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a:t>
            </a:r>
            <a:endParaRPr/>
          </a:p>
          <a:p>
            <a:pPr indent="0" lvl="0" marL="0" rtl="0" algn="l">
              <a:spcBef>
                <a:spcPts val="0"/>
              </a:spcBef>
              <a:spcAft>
                <a:spcPts val="0"/>
              </a:spcAft>
              <a:buNone/>
            </a:pPr>
            <a:r>
              <a:t/>
            </a:r>
            <a:endParaRPr/>
          </a:p>
        </p:txBody>
      </p:sp>
      <p:sp>
        <p:nvSpPr>
          <p:cNvPr id="224" name="Google Shape;224;p22"/>
          <p:cNvSpPr/>
          <p:nvPr/>
        </p:nvSpPr>
        <p:spPr>
          <a:xfrm>
            <a:off x="6484000" y="1003175"/>
            <a:ext cx="2100600" cy="39957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22"/>
          <p:cNvCxnSpPr/>
          <p:nvPr/>
        </p:nvCxnSpPr>
        <p:spPr>
          <a:xfrm>
            <a:off x="6499800" y="165067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2"/>
          <p:cNvCxnSpPr/>
          <p:nvPr/>
        </p:nvCxnSpPr>
        <p:spPr>
          <a:xfrm>
            <a:off x="6491950" y="2313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22"/>
          <p:cNvCxnSpPr/>
          <p:nvPr/>
        </p:nvCxnSpPr>
        <p:spPr>
          <a:xfrm>
            <a:off x="6491950" y="29049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22"/>
          <p:cNvCxnSpPr/>
          <p:nvPr/>
        </p:nvCxnSpPr>
        <p:spPr>
          <a:xfrm>
            <a:off x="6491950" y="34075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22"/>
          <p:cNvCxnSpPr/>
          <p:nvPr/>
        </p:nvCxnSpPr>
        <p:spPr>
          <a:xfrm>
            <a:off x="6491950" y="4002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22"/>
          <p:cNvCxnSpPr/>
          <p:nvPr/>
        </p:nvCxnSpPr>
        <p:spPr>
          <a:xfrm>
            <a:off x="6491950" y="4501950"/>
            <a:ext cx="2084700" cy="0"/>
          </a:xfrm>
          <a:prstGeom prst="straightConnector1">
            <a:avLst/>
          </a:prstGeom>
          <a:noFill/>
          <a:ln cap="flat" cmpd="sng" w="9525">
            <a:solidFill>
              <a:schemeClr val="dk2"/>
            </a:solidFill>
            <a:prstDash val="solid"/>
            <a:round/>
            <a:headEnd len="med" w="med" type="none"/>
            <a:tailEnd len="med" w="med" type="none"/>
          </a:ln>
        </p:spPr>
      </p:cxnSp>
      <p:sp>
        <p:nvSpPr>
          <p:cNvPr id="231" name="Google Shape;231;p22"/>
          <p:cNvSpPr txBox="1"/>
          <p:nvPr/>
        </p:nvSpPr>
        <p:spPr>
          <a:xfrm>
            <a:off x="6937150" y="1995738"/>
            <a:ext cx="11943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t/>
            </a:r>
            <a:endParaRPr b="1" sz="1200">
              <a:solidFill>
                <a:srgbClr val="434343"/>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0000"/>
                </a:solidFill>
                <a:latin typeface="Courier New"/>
                <a:ea typeface="Courier New"/>
                <a:cs typeface="Courier New"/>
                <a:sym typeface="Courier New"/>
              </a:rPr>
              <a:t>r</a:t>
            </a:r>
            <a:endParaRPr b="1" sz="1200">
              <a:solidFill>
                <a:srgbClr val="FF0000"/>
              </a:solidFill>
              <a:latin typeface="Courier New"/>
              <a:ea typeface="Courier New"/>
              <a:cs typeface="Courier New"/>
              <a:sym typeface="Courier New"/>
            </a:endParaRPr>
          </a:p>
        </p:txBody>
      </p:sp>
      <p:sp>
        <p:nvSpPr>
          <p:cNvPr id="232" name="Google Shape;232;p22"/>
          <p:cNvSpPr txBox="1"/>
          <p:nvPr/>
        </p:nvSpPr>
        <p:spPr>
          <a:xfrm>
            <a:off x="6810550" y="6157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Memory</a:t>
            </a:r>
            <a:endParaRPr b="1">
              <a:solidFill>
                <a:srgbClr val="434343"/>
              </a:solidFill>
              <a:latin typeface="Open Sans"/>
              <a:ea typeface="Open Sans"/>
              <a:cs typeface="Open Sans"/>
              <a:sym typeface="Open Sans"/>
            </a:endParaRPr>
          </a:p>
        </p:txBody>
      </p:sp>
      <p:sp>
        <p:nvSpPr>
          <p:cNvPr id="233" name="Google Shape;233;p22"/>
          <p:cNvSpPr txBox="1"/>
          <p:nvPr/>
        </p:nvSpPr>
        <p:spPr>
          <a:xfrm>
            <a:off x="577200" y="1165725"/>
            <a:ext cx="4287000" cy="3283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400">
                <a:solidFill>
                  <a:srgbClr val="569CD6"/>
                </a:solidFill>
                <a:latin typeface="Courier New"/>
                <a:ea typeface="Courier New"/>
                <a:cs typeface="Courier New"/>
                <a:sym typeface="Courier New"/>
              </a:rPr>
              <a:t>fn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main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D4D4D4"/>
                </a:solidFill>
                <a:latin typeface="Courier New"/>
                <a:ea typeface="Courier New"/>
                <a:cs typeface="Courier New"/>
                <a:sym typeface="Courier New"/>
              </a:rPr>
              <a:t>  </a:t>
            </a:r>
            <a:r>
              <a:rPr b="1" lang="en" sz="2400">
                <a:solidFill>
                  <a:srgbClr val="D4D4D4"/>
                </a:solidFill>
                <a:latin typeface="Courier New"/>
                <a:ea typeface="Courier New"/>
                <a:cs typeface="Courier New"/>
                <a:sym typeface="Courier New"/>
              </a:rPr>
              <a:t> </a:t>
            </a:r>
            <a:r>
              <a:rPr b="1" lang="en" sz="2400">
                <a:solidFill>
                  <a:srgbClr val="569CD6"/>
                </a:solidFill>
                <a:latin typeface="Courier New"/>
                <a:ea typeface="Courier New"/>
                <a:cs typeface="Courier New"/>
                <a:sym typeface="Courier New"/>
              </a:rPr>
              <a:t>let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r;</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p:txBody>
      </p:sp>
      <p:sp>
        <p:nvSpPr>
          <p:cNvPr id="234" name="Google Shape;234;p22"/>
          <p:cNvSpPr txBox="1"/>
          <p:nvPr/>
        </p:nvSpPr>
        <p:spPr>
          <a:xfrm>
            <a:off x="6576750" y="26165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t/>
            </a:r>
            <a:endParaRPr b="1" sz="1200">
              <a:solidFill>
                <a:srgbClr val="FF0000"/>
              </a:solidFill>
              <a:latin typeface="Courier New"/>
              <a:ea typeface="Courier New"/>
              <a:cs typeface="Courier New"/>
              <a:sym typeface="Courier New"/>
            </a:endParaRPr>
          </a:p>
        </p:txBody>
      </p:sp>
      <p:sp>
        <p:nvSpPr>
          <p:cNvPr id="235" name="Google Shape;235;p22"/>
          <p:cNvSpPr txBox="1"/>
          <p:nvPr/>
        </p:nvSpPr>
        <p:spPr>
          <a:xfrm>
            <a:off x="4438375" y="179110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01</a:t>
            </a:r>
            <a:endParaRPr>
              <a:latin typeface="Open Sans"/>
              <a:ea typeface="Open Sans"/>
              <a:cs typeface="Open Sans"/>
              <a:sym typeface="Open Sans"/>
            </a:endParaRPr>
          </a:p>
        </p:txBody>
      </p:sp>
      <p:sp>
        <p:nvSpPr>
          <p:cNvPr id="236" name="Google Shape;236;p22"/>
          <p:cNvSpPr txBox="1"/>
          <p:nvPr/>
        </p:nvSpPr>
        <p:spPr>
          <a:xfrm>
            <a:off x="4438375" y="23809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endParaRPr b="1" sz="1200">
              <a:solidFill>
                <a:srgbClr val="434343"/>
              </a:solidFill>
              <a:latin typeface="Courier New"/>
              <a:ea typeface="Courier New"/>
              <a:cs typeface="Courier New"/>
              <a:sym typeface="Courier New"/>
            </a:endParaRPr>
          </a:p>
        </p:txBody>
      </p:sp>
      <p:sp>
        <p:nvSpPr>
          <p:cNvPr id="237" name="Google Shape;237;p22"/>
          <p:cNvSpPr txBox="1"/>
          <p:nvPr/>
        </p:nvSpPr>
        <p:spPr>
          <a:xfrm>
            <a:off x="4438375" y="30259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03</a:t>
            </a:r>
            <a:endParaRPr b="1" sz="1200">
              <a:solidFill>
                <a:srgbClr val="434343"/>
              </a:solidFill>
              <a:latin typeface="Courier New"/>
              <a:ea typeface="Courier New"/>
              <a:cs typeface="Courier New"/>
              <a:sym typeface="Courier New"/>
            </a:endParaRPr>
          </a:p>
        </p:txBody>
      </p:sp>
      <p:sp>
        <p:nvSpPr>
          <p:cNvPr id="238" name="Google Shape;238;p22"/>
          <p:cNvSpPr txBox="1"/>
          <p:nvPr/>
        </p:nvSpPr>
        <p:spPr>
          <a:xfrm>
            <a:off x="4438375" y="35751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04</a:t>
            </a:r>
            <a:endParaRPr b="1" sz="1200">
              <a:solidFill>
                <a:srgbClr val="434343"/>
              </a:solidFill>
              <a:latin typeface="Courier New"/>
              <a:ea typeface="Courier New"/>
              <a:cs typeface="Courier New"/>
              <a:sym typeface="Courier New"/>
            </a:endParaRPr>
          </a:p>
        </p:txBody>
      </p:sp>
      <p:cxnSp>
        <p:nvCxnSpPr>
          <p:cNvPr id="239" name="Google Shape;239;p22"/>
          <p:cNvCxnSpPr>
            <a:stCxn id="238" idx="2"/>
          </p:cNvCxnSpPr>
          <p:nvPr/>
        </p:nvCxnSpPr>
        <p:spPr>
          <a:xfrm>
            <a:off x="5403775" y="3956750"/>
            <a:ext cx="0" cy="721800"/>
          </a:xfrm>
          <a:prstGeom prst="straightConnector1">
            <a:avLst/>
          </a:prstGeom>
          <a:noFill/>
          <a:ln cap="flat" cmpd="sng" w="28575">
            <a:solidFill>
              <a:srgbClr val="B7B7B7"/>
            </a:solidFill>
            <a:prstDash val="dot"/>
            <a:round/>
            <a:headEnd len="med" w="med" type="none"/>
            <a:tailEnd len="med" w="med" type="none"/>
          </a:ln>
        </p:spPr>
      </p:cxnSp>
      <p:sp>
        <p:nvSpPr>
          <p:cNvPr id="240" name="Google Shape;240;p22"/>
          <p:cNvSpPr txBox="1"/>
          <p:nvPr/>
        </p:nvSpPr>
        <p:spPr>
          <a:xfrm>
            <a:off x="4438375" y="46785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a:t>
            </a:r>
            <a:r>
              <a:rPr b="1" lang="en" sz="1200">
                <a:solidFill>
                  <a:srgbClr val="434343"/>
                </a:solidFill>
                <a:latin typeface="Courier New"/>
                <a:ea typeface="Courier New"/>
                <a:cs typeface="Courier New"/>
                <a:sym typeface="Courier New"/>
              </a:rPr>
              <a:t>10</a:t>
            </a:r>
            <a:r>
              <a:rPr b="1" lang="en" sz="1200">
                <a:latin typeface="Courier New"/>
                <a:ea typeface="Courier New"/>
                <a:cs typeface="Courier New"/>
                <a:sym typeface="Courier New"/>
              </a:rPr>
              <a:t>00</a:t>
            </a:r>
            <a:endParaRPr b="1" sz="1200">
              <a:solidFill>
                <a:srgbClr val="434343"/>
              </a:solidFill>
              <a:latin typeface="Courier New"/>
              <a:ea typeface="Courier New"/>
              <a:cs typeface="Courier New"/>
              <a:sym typeface="Courier New"/>
            </a:endParaRPr>
          </a:p>
        </p:txBody>
      </p:sp>
      <p:sp>
        <p:nvSpPr>
          <p:cNvPr id="241" name="Google Shape;241;p22"/>
          <p:cNvSpPr txBox="1"/>
          <p:nvPr/>
        </p:nvSpPr>
        <p:spPr>
          <a:xfrm>
            <a:off x="4680025" y="6758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Address</a:t>
            </a:r>
            <a:endParaRPr b="1">
              <a:solidFill>
                <a:srgbClr val="434343"/>
              </a:solidFill>
              <a:latin typeface="Open Sans"/>
              <a:ea typeface="Open Sans"/>
              <a:cs typeface="Open Sans"/>
              <a:sym typeface="Open Sans"/>
            </a:endParaRPr>
          </a:p>
        </p:txBody>
      </p:sp>
      <p:sp>
        <p:nvSpPr>
          <p:cNvPr id="242" name="Google Shape;242;p22"/>
          <p:cNvSpPr txBox="1"/>
          <p:nvPr/>
        </p:nvSpPr>
        <p:spPr>
          <a:xfrm>
            <a:off x="4438375" y="12012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00</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311700" y="497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a:t>
            </a:r>
            <a:endParaRPr/>
          </a:p>
          <a:p>
            <a:pPr indent="0" lvl="0" marL="0" rtl="0" algn="l">
              <a:spcBef>
                <a:spcPts val="0"/>
              </a:spcBef>
              <a:spcAft>
                <a:spcPts val="0"/>
              </a:spcAft>
              <a:buNone/>
            </a:pPr>
            <a:r>
              <a:t/>
            </a:r>
            <a:endParaRPr/>
          </a:p>
        </p:txBody>
      </p:sp>
      <p:sp>
        <p:nvSpPr>
          <p:cNvPr id="248" name="Google Shape;248;p23"/>
          <p:cNvSpPr/>
          <p:nvPr/>
        </p:nvSpPr>
        <p:spPr>
          <a:xfrm>
            <a:off x="6484000" y="1003175"/>
            <a:ext cx="2100600" cy="39957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23"/>
          <p:cNvCxnSpPr/>
          <p:nvPr/>
        </p:nvCxnSpPr>
        <p:spPr>
          <a:xfrm>
            <a:off x="6499800" y="165067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23"/>
          <p:cNvCxnSpPr/>
          <p:nvPr/>
        </p:nvCxnSpPr>
        <p:spPr>
          <a:xfrm>
            <a:off x="6491950" y="2313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3"/>
          <p:cNvCxnSpPr/>
          <p:nvPr/>
        </p:nvCxnSpPr>
        <p:spPr>
          <a:xfrm>
            <a:off x="6491950" y="29049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23"/>
          <p:cNvCxnSpPr/>
          <p:nvPr/>
        </p:nvCxnSpPr>
        <p:spPr>
          <a:xfrm>
            <a:off x="6491950" y="34075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23"/>
          <p:cNvCxnSpPr/>
          <p:nvPr/>
        </p:nvCxnSpPr>
        <p:spPr>
          <a:xfrm>
            <a:off x="6491950" y="4002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23"/>
          <p:cNvCxnSpPr/>
          <p:nvPr/>
        </p:nvCxnSpPr>
        <p:spPr>
          <a:xfrm>
            <a:off x="6491950" y="4501950"/>
            <a:ext cx="2084700" cy="0"/>
          </a:xfrm>
          <a:prstGeom prst="straightConnector1">
            <a:avLst/>
          </a:prstGeom>
          <a:noFill/>
          <a:ln cap="flat" cmpd="sng" w="9525">
            <a:solidFill>
              <a:schemeClr val="dk2"/>
            </a:solidFill>
            <a:prstDash val="solid"/>
            <a:round/>
            <a:headEnd len="med" w="med" type="none"/>
            <a:tailEnd len="med" w="med" type="none"/>
          </a:ln>
        </p:spPr>
      </p:cxnSp>
      <p:sp>
        <p:nvSpPr>
          <p:cNvPr id="255" name="Google Shape;255;p23"/>
          <p:cNvSpPr txBox="1"/>
          <p:nvPr/>
        </p:nvSpPr>
        <p:spPr>
          <a:xfrm>
            <a:off x="6937150" y="1995738"/>
            <a:ext cx="11943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t/>
            </a:r>
            <a:endParaRPr b="1" sz="1200">
              <a:solidFill>
                <a:srgbClr val="434343"/>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0000"/>
                </a:solidFill>
                <a:latin typeface="Courier New"/>
                <a:ea typeface="Courier New"/>
                <a:cs typeface="Courier New"/>
                <a:sym typeface="Courier New"/>
              </a:rPr>
              <a:t>r</a:t>
            </a:r>
            <a:endParaRPr b="1" sz="1200">
              <a:solidFill>
                <a:srgbClr val="FF0000"/>
              </a:solidFill>
              <a:latin typeface="Courier New"/>
              <a:ea typeface="Courier New"/>
              <a:cs typeface="Courier New"/>
              <a:sym typeface="Courier New"/>
            </a:endParaRPr>
          </a:p>
        </p:txBody>
      </p:sp>
      <p:sp>
        <p:nvSpPr>
          <p:cNvPr id="256" name="Google Shape;256;p23"/>
          <p:cNvSpPr txBox="1"/>
          <p:nvPr/>
        </p:nvSpPr>
        <p:spPr>
          <a:xfrm>
            <a:off x="6810550" y="6157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Memory</a:t>
            </a:r>
            <a:endParaRPr b="1">
              <a:solidFill>
                <a:srgbClr val="434343"/>
              </a:solidFill>
              <a:latin typeface="Open Sans"/>
              <a:ea typeface="Open Sans"/>
              <a:cs typeface="Open Sans"/>
              <a:sym typeface="Open Sans"/>
            </a:endParaRPr>
          </a:p>
        </p:txBody>
      </p:sp>
      <p:sp>
        <p:nvSpPr>
          <p:cNvPr id="257" name="Google Shape;257;p23"/>
          <p:cNvSpPr txBox="1"/>
          <p:nvPr/>
        </p:nvSpPr>
        <p:spPr>
          <a:xfrm>
            <a:off x="577200" y="1165725"/>
            <a:ext cx="4172700" cy="3283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400">
                <a:solidFill>
                  <a:srgbClr val="569CD6"/>
                </a:solidFill>
                <a:latin typeface="Courier New"/>
                <a:ea typeface="Courier New"/>
                <a:cs typeface="Courier New"/>
                <a:sym typeface="Courier New"/>
              </a:rPr>
              <a:t>fn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main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D4D4D4"/>
                </a:solidFill>
                <a:latin typeface="Courier New"/>
                <a:ea typeface="Courier New"/>
                <a:cs typeface="Courier New"/>
                <a:sym typeface="Courier New"/>
              </a:rPr>
              <a:t>   </a:t>
            </a:r>
            <a:r>
              <a:rPr b="1" lang="en" sz="2400">
                <a:solidFill>
                  <a:srgbClr val="569CD6"/>
                </a:solidFill>
                <a:latin typeface="Courier New"/>
                <a:ea typeface="Courier New"/>
                <a:cs typeface="Courier New"/>
                <a:sym typeface="Courier New"/>
              </a:rPr>
              <a:t>let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r</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	{</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D4D4D4"/>
                </a:solidFill>
                <a:latin typeface="Courier New"/>
                <a:ea typeface="Courier New"/>
                <a:cs typeface="Courier New"/>
                <a:sym typeface="Courier New"/>
              </a:rPr>
              <a:t>   </a:t>
            </a:r>
            <a:r>
              <a:rPr b="1" lang="en" sz="2400">
                <a:solidFill>
                  <a:srgbClr val="569CD6"/>
                </a:solidFill>
                <a:latin typeface="Courier New"/>
                <a:ea typeface="Courier New"/>
                <a:cs typeface="Courier New"/>
                <a:sym typeface="Courier New"/>
              </a:rPr>
              <a:t>let</a:t>
            </a:r>
            <a:r>
              <a:rPr b="1" lang="en" sz="2400">
                <a:solidFill>
                  <a:srgbClr val="434343"/>
                </a:solidFill>
                <a:latin typeface="Courier New"/>
                <a:ea typeface="Courier New"/>
                <a:cs typeface="Courier New"/>
                <a:sym typeface="Courier New"/>
              </a:rPr>
              <a:t> x </a:t>
            </a:r>
            <a:r>
              <a:rPr b="1" lang="en" sz="2400">
                <a:solidFill>
                  <a:srgbClr val="D4D4D4"/>
                </a:solidFill>
                <a:latin typeface="Courier New"/>
                <a:ea typeface="Courier New"/>
                <a:cs typeface="Courier New"/>
                <a:sym typeface="Courier New"/>
              </a:rPr>
              <a:t>= 10</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p:txBody>
      </p:sp>
      <p:sp>
        <p:nvSpPr>
          <p:cNvPr id="258" name="Google Shape;258;p23"/>
          <p:cNvSpPr txBox="1"/>
          <p:nvPr/>
        </p:nvSpPr>
        <p:spPr>
          <a:xfrm>
            <a:off x="4438375" y="179110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01</a:t>
            </a:r>
            <a:endParaRPr>
              <a:latin typeface="Open Sans"/>
              <a:ea typeface="Open Sans"/>
              <a:cs typeface="Open Sans"/>
              <a:sym typeface="Open Sans"/>
            </a:endParaRPr>
          </a:p>
        </p:txBody>
      </p:sp>
      <p:sp>
        <p:nvSpPr>
          <p:cNvPr id="259" name="Google Shape;259;p23"/>
          <p:cNvSpPr txBox="1"/>
          <p:nvPr/>
        </p:nvSpPr>
        <p:spPr>
          <a:xfrm>
            <a:off x="4438375" y="23809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endParaRPr b="1" sz="1200">
              <a:solidFill>
                <a:srgbClr val="434343"/>
              </a:solidFill>
              <a:latin typeface="Courier New"/>
              <a:ea typeface="Courier New"/>
              <a:cs typeface="Courier New"/>
              <a:sym typeface="Courier New"/>
            </a:endParaRPr>
          </a:p>
        </p:txBody>
      </p:sp>
      <p:sp>
        <p:nvSpPr>
          <p:cNvPr id="260" name="Google Shape;260;p23"/>
          <p:cNvSpPr txBox="1"/>
          <p:nvPr/>
        </p:nvSpPr>
        <p:spPr>
          <a:xfrm>
            <a:off x="4438375" y="30259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03</a:t>
            </a:r>
            <a:endParaRPr b="1" sz="1200">
              <a:solidFill>
                <a:srgbClr val="434343"/>
              </a:solidFill>
              <a:latin typeface="Courier New"/>
              <a:ea typeface="Courier New"/>
              <a:cs typeface="Courier New"/>
              <a:sym typeface="Courier New"/>
            </a:endParaRPr>
          </a:p>
        </p:txBody>
      </p:sp>
      <p:sp>
        <p:nvSpPr>
          <p:cNvPr id="261" name="Google Shape;261;p23"/>
          <p:cNvSpPr txBox="1"/>
          <p:nvPr/>
        </p:nvSpPr>
        <p:spPr>
          <a:xfrm>
            <a:off x="4438375" y="35751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04</a:t>
            </a:r>
            <a:endParaRPr b="1" sz="1200">
              <a:solidFill>
                <a:srgbClr val="434343"/>
              </a:solidFill>
              <a:latin typeface="Courier New"/>
              <a:ea typeface="Courier New"/>
              <a:cs typeface="Courier New"/>
              <a:sym typeface="Courier New"/>
            </a:endParaRPr>
          </a:p>
        </p:txBody>
      </p:sp>
      <p:cxnSp>
        <p:nvCxnSpPr>
          <p:cNvPr id="262" name="Google Shape;262;p23"/>
          <p:cNvCxnSpPr>
            <a:stCxn id="261" idx="2"/>
          </p:cNvCxnSpPr>
          <p:nvPr/>
        </p:nvCxnSpPr>
        <p:spPr>
          <a:xfrm>
            <a:off x="5403775" y="3956750"/>
            <a:ext cx="0" cy="721800"/>
          </a:xfrm>
          <a:prstGeom prst="straightConnector1">
            <a:avLst/>
          </a:prstGeom>
          <a:noFill/>
          <a:ln cap="flat" cmpd="sng" w="28575">
            <a:solidFill>
              <a:srgbClr val="B7B7B7"/>
            </a:solidFill>
            <a:prstDash val="dot"/>
            <a:round/>
            <a:headEnd len="med" w="med" type="none"/>
            <a:tailEnd len="med" w="med" type="none"/>
          </a:ln>
        </p:spPr>
      </p:cxnSp>
      <p:sp>
        <p:nvSpPr>
          <p:cNvPr id="263" name="Google Shape;263;p23"/>
          <p:cNvSpPr txBox="1"/>
          <p:nvPr/>
        </p:nvSpPr>
        <p:spPr>
          <a:xfrm>
            <a:off x="4438375" y="46785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a:t>
            </a:r>
            <a:r>
              <a:rPr b="1" lang="en" sz="1200">
                <a:solidFill>
                  <a:srgbClr val="434343"/>
                </a:solidFill>
                <a:latin typeface="Courier New"/>
                <a:ea typeface="Courier New"/>
                <a:cs typeface="Courier New"/>
                <a:sym typeface="Courier New"/>
              </a:rPr>
              <a:t>10</a:t>
            </a:r>
            <a:r>
              <a:rPr b="1" lang="en" sz="1200">
                <a:latin typeface="Courier New"/>
                <a:ea typeface="Courier New"/>
                <a:cs typeface="Courier New"/>
                <a:sym typeface="Courier New"/>
              </a:rPr>
              <a:t>00</a:t>
            </a:r>
            <a:endParaRPr b="1" sz="1200">
              <a:solidFill>
                <a:srgbClr val="434343"/>
              </a:solidFill>
              <a:latin typeface="Courier New"/>
              <a:ea typeface="Courier New"/>
              <a:cs typeface="Courier New"/>
              <a:sym typeface="Courier New"/>
            </a:endParaRPr>
          </a:p>
        </p:txBody>
      </p:sp>
      <p:sp>
        <p:nvSpPr>
          <p:cNvPr id="264" name="Google Shape;264;p23"/>
          <p:cNvSpPr txBox="1"/>
          <p:nvPr/>
        </p:nvSpPr>
        <p:spPr>
          <a:xfrm>
            <a:off x="4680025" y="6758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Address</a:t>
            </a:r>
            <a:endParaRPr b="1">
              <a:solidFill>
                <a:srgbClr val="434343"/>
              </a:solidFill>
              <a:latin typeface="Open Sans"/>
              <a:ea typeface="Open Sans"/>
              <a:cs typeface="Open Sans"/>
              <a:sym typeface="Open Sans"/>
            </a:endParaRPr>
          </a:p>
        </p:txBody>
      </p:sp>
      <p:sp>
        <p:nvSpPr>
          <p:cNvPr id="265" name="Google Shape;265;p23"/>
          <p:cNvSpPr txBox="1"/>
          <p:nvPr/>
        </p:nvSpPr>
        <p:spPr>
          <a:xfrm>
            <a:off x="4438375" y="12012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00</a:t>
            </a:r>
            <a:endParaRPr>
              <a:latin typeface="Open Sans"/>
              <a:ea typeface="Open Sans"/>
              <a:cs typeface="Open Sans"/>
              <a:sym typeface="Open Sans"/>
            </a:endParaRPr>
          </a:p>
        </p:txBody>
      </p:sp>
      <p:sp>
        <p:nvSpPr>
          <p:cNvPr id="266" name="Google Shape;266;p23"/>
          <p:cNvSpPr txBox="1"/>
          <p:nvPr/>
        </p:nvSpPr>
        <p:spPr>
          <a:xfrm>
            <a:off x="6937150" y="2542963"/>
            <a:ext cx="11943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434343"/>
                </a:solidFill>
                <a:latin typeface="Courier New"/>
                <a:ea typeface="Courier New"/>
                <a:cs typeface="Courier New"/>
                <a:sym typeface="Courier New"/>
              </a:rPr>
              <a:t>10</a:t>
            </a:r>
            <a:endParaRPr b="1" sz="1200">
              <a:solidFill>
                <a:srgbClr val="434343"/>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0000"/>
                </a:solidFill>
                <a:latin typeface="Courier New"/>
                <a:ea typeface="Courier New"/>
                <a:cs typeface="Courier New"/>
                <a:sym typeface="Courier New"/>
              </a:rPr>
              <a:t>x</a:t>
            </a:r>
            <a:endParaRPr b="1" sz="1200">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4"/>
          <p:cNvSpPr txBox="1"/>
          <p:nvPr>
            <p:ph type="title"/>
          </p:nvPr>
        </p:nvSpPr>
        <p:spPr>
          <a:xfrm>
            <a:off x="311700" y="497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a:t>
            </a:r>
            <a:endParaRPr/>
          </a:p>
          <a:p>
            <a:pPr indent="0" lvl="0" marL="0" rtl="0" algn="l">
              <a:spcBef>
                <a:spcPts val="0"/>
              </a:spcBef>
              <a:spcAft>
                <a:spcPts val="0"/>
              </a:spcAft>
              <a:buNone/>
            </a:pPr>
            <a:r>
              <a:t/>
            </a:r>
            <a:endParaRPr/>
          </a:p>
        </p:txBody>
      </p:sp>
      <p:sp>
        <p:nvSpPr>
          <p:cNvPr id="272" name="Google Shape;272;p24"/>
          <p:cNvSpPr/>
          <p:nvPr/>
        </p:nvSpPr>
        <p:spPr>
          <a:xfrm>
            <a:off x="6484000" y="1003175"/>
            <a:ext cx="2100600" cy="39957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24"/>
          <p:cNvCxnSpPr/>
          <p:nvPr/>
        </p:nvCxnSpPr>
        <p:spPr>
          <a:xfrm>
            <a:off x="6499800" y="165067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24"/>
          <p:cNvCxnSpPr/>
          <p:nvPr/>
        </p:nvCxnSpPr>
        <p:spPr>
          <a:xfrm>
            <a:off x="6491950" y="2313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24"/>
          <p:cNvCxnSpPr/>
          <p:nvPr/>
        </p:nvCxnSpPr>
        <p:spPr>
          <a:xfrm>
            <a:off x="6491950" y="29049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24"/>
          <p:cNvCxnSpPr/>
          <p:nvPr/>
        </p:nvCxnSpPr>
        <p:spPr>
          <a:xfrm>
            <a:off x="6491950" y="34075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24"/>
          <p:cNvCxnSpPr/>
          <p:nvPr/>
        </p:nvCxnSpPr>
        <p:spPr>
          <a:xfrm>
            <a:off x="6491950" y="4002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24"/>
          <p:cNvCxnSpPr/>
          <p:nvPr/>
        </p:nvCxnSpPr>
        <p:spPr>
          <a:xfrm>
            <a:off x="6491950" y="4501950"/>
            <a:ext cx="2084700" cy="0"/>
          </a:xfrm>
          <a:prstGeom prst="straightConnector1">
            <a:avLst/>
          </a:prstGeom>
          <a:noFill/>
          <a:ln cap="flat" cmpd="sng" w="9525">
            <a:solidFill>
              <a:schemeClr val="dk2"/>
            </a:solidFill>
            <a:prstDash val="solid"/>
            <a:round/>
            <a:headEnd len="med" w="med" type="none"/>
            <a:tailEnd len="med" w="med" type="none"/>
          </a:ln>
        </p:spPr>
      </p:cxnSp>
      <p:sp>
        <p:nvSpPr>
          <p:cNvPr id="279" name="Google Shape;279;p24"/>
          <p:cNvSpPr txBox="1"/>
          <p:nvPr/>
        </p:nvSpPr>
        <p:spPr>
          <a:xfrm>
            <a:off x="6770950" y="1995750"/>
            <a:ext cx="15267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t/>
            </a:r>
            <a:endParaRPr b="1" sz="1200">
              <a:solidFill>
                <a:srgbClr val="434343"/>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r>
              <a:rPr b="1" lang="en" sz="1200">
                <a:solidFill>
                  <a:srgbClr val="FF0000"/>
                </a:solidFill>
                <a:latin typeface="Courier New"/>
                <a:ea typeface="Courier New"/>
                <a:cs typeface="Courier New"/>
                <a:sym typeface="Courier New"/>
              </a:rPr>
              <a:t>r</a:t>
            </a:r>
            <a:endParaRPr b="1" sz="1200">
              <a:solidFill>
                <a:srgbClr val="FF0000"/>
              </a:solidFill>
              <a:latin typeface="Courier New"/>
              <a:ea typeface="Courier New"/>
              <a:cs typeface="Courier New"/>
              <a:sym typeface="Courier New"/>
            </a:endParaRPr>
          </a:p>
        </p:txBody>
      </p:sp>
      <p:sp>
        <p:nvSpPr>
          <p:cNvPr id="280" name="Google Shape;280;p24"/>
          <p:cNvSpPr txBox="1"/>
          <p:nvPr/>
        </p:nvSpPr>
        <p:spPr>
          <a:xfrm>
            <a:off x="6810550" y="6157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Memory</a:t>
            </a:r>
            <a:endParaRPr b="1">
              <a:solidFill>
                <a:srgbClr val="434343"/>
              </a:solidFill>
              <a:latin typeface="Open Sans"/>
              <a:ea typeface="Open Sans"/>
              <a:cs typeface="Open Sans"/>
              <a:sym typeface="Open Sans"/>
            </a:endParaRPr>
          </a:p>
        </p:txBody>
      </p:sp>
      <p:sp>
        <p:nvSpPr>
          <p:cNvPr id="281" name="Google Shape;281;p24"/>
          <p:cNvSpPr txBox="1"/>
          <p:nvPr/>
        </p:nvSpPr>
        <p:spPr>
          <a:xfrm>
            <a:off x="577200" y="1165725"/>
            <a:ext cx="4172700" cy="3283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400">
                <a:solidFill>
                  <a:srgbClr val="569CD6"/>
                </a:solidFill>
                <a:latin typeface="Courier New"/>
                <a:ea typeface="Courier New"/>
                <a:cs typeface="Courier New"/>
                <a:sym typeface="Courier New"/>
              </a:rPr>
              <a:t>fn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main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D4D4D4"/>
                </a:solidFill>
                <a:latin typeface="Courier New"/>
                <a:ea typeface="Courier New"/>
                <a:cs typeface="Courier New"/>
                <a:sym typeface="Courier New"/>
              </a:rPr>
              <a:t>   </a:t>
            </a:r>
            <a:r>
              <a:rPr b="1" lang="en" sz="2400">
                <a:solidFill>
                  <a:srgbClr val="569CD6"/>
                </a:solidFill>
                <a:latin typeface="Courier New"/>
                <a:ea typeface="Courier New"/>
                <a:cs typeface="Courier New"/>
                <a:sym typeface="Courier New"/>
              </a:rPr>
              <a:t>let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r;</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	{</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D4D4D4"/>
                </a:solidFill>
                <a:latin typeface="Courier New"/>
                <a:ea typeface="Courier New"/>
                <a:cs typeface="Courier New"/>
                <a:sym typeface="Courier New"/>
              </a:rPr>
              <a:t>   </a:t>
            </a:r>
            <a:r>
              <a:rPr b="1" lang="en" sz="2400">
                <a:solidFill>
                  <a:srgbClr val="569CD6"/>
                </a:solidFill>
                <a:latin typeface="Courier New"/>
                <a:ea typeface="Courier New"/>
                <a:cs typeface="Courier New"/>
                <a:sym typeface="Courier New"/>
              </a:rPr>
              <a:t>let</a:t>
            </a:r>
            <a:r>
              <a:rPr b="1" lang="en" sz="2400">
                <a:solidFill>
                  <a:srgbClr val="434343"/>
                </a:solidFill>
                <a:latin typeface="Courier New"/>
                <a:ea typeface="Courier New"/>
                <a:cs typeface="Courier New"/>
                <a:sym typeface="Courier New"/>
              </a:rPr>
              <a:t> x </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10</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r </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&amp;x</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p:txBody>
      </p:sp>
      <p:sp>
        <p:nvSpPr>
          <p:cNvPr id="282" name="Google Shape;282;p24"/>
          <p:cNvSpPr txBox="1"/>
          <p:nvPr/>
        </p:nvSpPr>
        <p:spPr>
          <a:xfrm>
            <a:off x="4438375" y="179110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01</a:t>
            </a:r>
            <a:endParaRPr>
              <a:latin typeface="Open Sans"/>
              <a:ea typeface="Open Sans"/>
              <a:cs typeface="Open Sans"/>
              <a:sym typeface="Open Sans"/>
            </a:endParaRPr>
          </a:p>
        </p:txBody>
      </p:sp>
      <p:sp>
        <p:nvSpPr>
          <p:cNvPr id="283" name="Google Shape;283;p24"/>
          <p:cNvSpPr txBox="1"/>
          <p:nvPr/>
        </p:nvSpPr>
        <p:spPr>
          <a:xfrm>
            <a:off x="4438375" y="23809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endParaRPr b="1" sz="1200">
              <a:solidFill>
                <a:srgbClr val="434343"/>
              </a:solidFill>
              <a:latin typeface="Courier New"/>
              <a:ea typeface="Courier New"/>
              <a:cs typeface="Courier New"/>
              <a:sym typeface="Courier New"/>
            </a:endParaRPr>
          </a:p>
        </p:txBody>
      </p:sp>
      <p:sp>
        <p:nvSpPr>
          <p:cNvPr id="284" name="Google Shape;284;p24"/>
          <p:cNvSpPr txBox="1"/>
          <p:nvPr/>
        </p:nvSpPr>
        <p:spPr>
          <a:xfrm>
            <a:off x="4438375" y="30259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03</a:t>
            </a:r>
            <a:endParaRPr b="1" sz="1200">
              <a:solidFill>
                <a:srgbClr val="434343"/>
              </a:solidFill>
              <a:latin typeface="Courier New"/>
              <a:ea typeface="Courier New"/>
              <a:cs typeface="Courier New"/>
              <a:sym typeface="Courier New"/>
            </a:endParaRPr>
          </a:p>
        </p:txBody>
      </p:sp>
      <p:sp>
        <p:nvSpPr>
          <p:cNvPr id="285" name="Google Shape;285;p24"/>
          <p:cNvSpPr txBox="1"/>
          <p:nvPr/>
        </p:nvSpPr>
        <p:spPr>
          <a:xfrm>
            <a:off x="4438375" y="35751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04</a:t>
            </a:r>
            <a:endParaRPr b="1" sz="1200">
              <a:solidFill>
                <a:srgbClr val="434343"/>
              </a:solidFill>
              <a:latin typeface="Courier New"/>
              <a:ea typeface="Courier New"/>
              <a:cs typeface="Courier New"/>
              <a:sym typeface="Courier New"/>
            </a:endParaRPr>
          </a:p>
        </p:txBody>
      </p:sp>
      <p:cxnSp>
        <p:nvCxnSpPr>
          <p:cNvPr id="286" name="Google Shape;286;p24"/>
          <p:cNvCxnSpPr>
            <a:stCxn id="285" idx="2"/>
          </p:cNvCxnSpPr>
          <p:nvPr/>
        </p:nvCxnSpPr>
        <p:spPr>
          <a:xfrm>
            <a:off x="5403775" y="3956750"/>
            <a:ext cx="0" cy="721800"/>
          </a:xfrm>
          <a:prstGeom prst="straightConnector1">
            <a:avLst/>
          </a:prstGeom>
          <a:noFill/>
          <a:ln cap="flat" cmpd="sng" w="28575">
            <a:solidFill>
              <a:srgbClr val="B7B7B7"/>
            </a:solidFill>
            <a:prstDash val="dot"/>
            <a:round/>
            <a:headEnd len="med" w="med" type="none"/>
            <a:tailEnd len="med" w="med" type="none"/>
          </a:ln>
        </p:spPr>
      </p:cxnSp>
      <p:sp>
        <p:nvSpPr>
          <p:cNvPr id="287" name="Google Shape;287;p24"/>
          <p:cNvSpPr txBox="1"/>
          <p:nvPr/>
        </p:nvSpPr>
        <p:spPr>
          <a:xfrm>
            <a:off x="4438375" y="46785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a:t>
            </a:r>
            <a:r>
              <a:rPr b="1" lang="en" sz="1200">
                <a:solidFill>
                  <a:srgbClr val="434343"/>
                </a:solidFill>
                <a:latin typeface="Courier New"/>
                <a:ea typeface="Courier New"/>
                <a:cs typeface="Courier New"/>
                <a:sym typeface="Courier New"/>
              </a:rPr>
              <a:t>10</a:t>
            </a:r>
            <a:r>
              <a:rPr b="1" lang="en" sz="1200">
                <a:latin typeface="Courier New"/>
                <a:ea typeface="Courier New"/>
                <a:cs typeface="Courier New"/>
                <a:sym typeface="Courier New"/>
              </a:rPr>
              <a:t>00</a:t>
            </a:r>
            <a:endParaRPr b="1" sz="1200">
              <a:solidFill>
                <a:srgbClr val="434343"/>
              </a:solidFill>
              <a:latin typeface="Courier New"/>
              <a:ea typeface="Courier New"/>
              <a:cs typeface="Courier New"/>
              <a:sym typeface="Courier New"/>
            </a:endParaRPr>
          </a:p>
        </p:txBody>
      </p:sp>
      <p:sp>
        <p:nvSpPr>
          <p:cNvPr id="288" name="Google Shape;288;p24"/>
          <p:cNvSpPr txBox="1"/>
          <p:nvPr/>
        </p:nvSpPr>
        <p:spPr>
          <a:xfrm>
            <a:off x="4680025" y="6758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Address</a:t>
            </a:r>
            <a:endParaRPr b="1">
              <a:solidFill>
                <a:srgbClr val="434343"/>
              </a:solidFill>
              <a:latin typeface="Open Sans"/>
              <a:ea typeface="Open Sans"/>
              <a:cs typeface="Open Sans"/>
              <a:sym typeface="Open Sans"/>
            </a:endParaRPr>
          </a:p>
        </p:txBody>
      </p:sp>
      <p:sp>
        <p:nvSpPr>
          <p:cNvPr id="289" name="Google Shape;289;p24"/>
          <p:cNvSpPr txBox="1"/>
          <p:nvPr/>
        </p:nvSpPr>
        <p:spPr>
          <a:xfrm>
            <a:off x="4438375" y="12012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00</a:t>
            </a:r>
            <a:endParaRPr>
              <a:latin typeface="Open Sans"/>
              <a:ea typeface="Open Sans"/>
              <a:cs typeface="Open Sans"/>
              <a:sym typeface="Open Sans"/>
            </a:endParaRPr>
          </a:p>
        </p:txBody>
      </p:sp>
      <p:sp>
        <p:nvSpPr>
          <p:cNvPr id="290" name="Google Shape;290;p24"/>
          <p:cNvSpPr txBox="1"/>
          <p:nvPr/>
        </p:nvSpPr>
        <p:spPr>
          <a:xfrm>
            <a:off x="6937150" y="2542963"/>
            <a:ext cx="11943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434343"/>
                </a:solidFill>
                <a:latin typeface="Courier New"/>
                <a:ea typeface="Courier New"/>
                <a:cs typeface="Courier New"/>
                <a:sym typeface="Courier New"/>
              </a:rPr>
              <a:t>10</a:t>
            </a:r>
            <a:endParaRPr b="1" sz="1200">
              <a:solidFill>
                <a:srgbClr val="434343"/>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0000"/>
                </a:solidFill>
                <a:latin typeface="Courier New"/>
                <a:ea typeface="Courier New"/>
                <a:cs typeface="Courier New"/>
                <a:sym typeface="Courier New"/>
              </a:rPr>
              <a:t>x</a:t>
            </a:r>
            <a:endParaRPr b="1" sz="1200">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311700" y="497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a:t>
            </a:r>
            <a:endParaRPr/>
          </a:p>
          <a:p>
            <a:pPr indent="0" lvl="0" marL="0" rtl="0" algn="l">
              <a:spcBef>
                <a:spcPts val="0"/>
              </a:spcBef>
              <a:spcAft>
                <a:spcPts val="0"/>
              </a:spcAft>
              <a:buNone/>
            </a:pPr>
            <a:r>
              <a:t/>
            </a:r>
            <a:endParaRPr/>
          </a:p>
        </p:txBody>
      </p:sp>
      <p:sp>
        <p:nvSpPr>
          <p:cNvPr id="296" name="Google Shape;296;p25"/>
          <p:cNvSpPr/>
          <p:nvPr/>
        </p:nvSpPr>
        <p:spPr>
          <a:xfrm>
            <a:off x="6484000" y="1003175"/>
            <a:ext cx="2100600" cy="39957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7" name="Google Shape;297;p25"/>
          <p:cNvCxnSpPr/>
          <p:nvPr/>
        </p:nvCxnSpPr>
        <p:spPr>
          <a:xfrm>
            <a:off x="6499800" y="165067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25"/>
          <p:cNvCxnSpPr/>
          <p:nvPr/>
        </p:nvCxnSpPr>
        <p:spPr>
          <a:xfrm>
            <a:off x="6491950" y="2313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25"/>
          <p:cNvCxnSpPr/>
          <p:nvPr/>
        </p:nvCxnSpPr>
        <p:spPr>
          <a:xfrm>
            <a:off x="6491950" y="29049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25"/>
          <p:cNvCxnSpPr/>
          <p:nvPr/>
        </p:nvCxnSpPr>
        <p:spPr>
          <a:xfrm>
            <a:off x="6491950" y="34075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25"/>
          <p:cNvCxnSpPr/>
          <p:nvPr/>
        </p:nvCxnSpPr>
        <p:spPr>
          <a:xfrm>
            <a:off x="6491950" y="4002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25"/>
          <p:cNvCxnSpPr/>
          <p:nvPr/>
        </p:nvCxnSpPr>
        <p:spPr>
          <a:xfrm>
            <a:off x="6491950" y="4501950"/>
            <a:ext cx="2084700" cy="0"/>
          </a:xfrm>
          <a:prstGeom prst="straightConnector1">
            <a:avLst/>
          </a:prstGeom>
          <a:noFill/>
          <a:ln cap="flat" cmpd="sng" w="9525">
            <a:solidFill>
              <a:schemeClr val="dk2"/>
            </a:solidFill>
            <a:prstDash val="solid"/>
            <a:round/>
            <a:headEnd len="med" w="med" type="none"/>
            <a:tailEnd len="med" w="med" type="none"/>
          </a:ln>
        </p:spPr>
      </p:cxnSp>
      <p:sp>
        <p:nvSpPr>
          <p:cNvPr id="303" name="Google Shape;303;p25"/>
          <p:cNvSpPr txBox="1"/>
          <p:nvPr/>
        </p:nvSpPr>
        <p:spPr>
          <a:xfrm>
            <a:off x="6770950" y="1995750"/>
            <a:ext cx="15267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t/>
            </a:r>
            <a:endParaRPr b="1" sz="1200">
              <a:solidFill>
                <a:srgbClr val="434343"/>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r>
              <a:rPr b="1" lang="en" sz="1200">
                <a:solidFill>
                  <a:srgbClr val="FF0000"/>
                </a:solidFill>
                <a:latin typeface="Courier New"/>
                <a:ea typeface="Courier New"/>
                <a:cs typeface="Courier New"/>
                <a:sym typeface="Courier New"/>
              </a:rPr>
              <a:t>r</a:t>
            </a:r>
            <a:endParaRPr b="1" sz="1200">
              <a:solidFill>
                <a:srgbClr val="FF0000"/>
              </a:solidFill>
              <a:latin typeface="Courier New"/>
              <a:ea typeface="Courier New"/>
              <a:cs typeface="Courier New"/>
              <a:sym typeface="Courier New"/>
            </a:endParaRPr>
          </a:p>
        </p:txBody>
      </p:sp>
      <p:sp>
        <p:nvSpPr>
          <p:cNvPr id="304" name="Google Shape;304;p25"/>
          <p:cNvSpPr txBox="1"/>
          <p:nvPr/>
        </p:nvSpPr>
        <p:spPr>
          <a:xfrm>
            <a:off x="6810550" y="6157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Memory</a:t>
            </a:r>
            <a:endParaRPr b="1">
              <a:solidFill>
                <a:srgbClr val="434343"/>
              </a:solidFill>
              <a:latin typeface="Open Sans"/>
              <a:ea typeface="Open Sans"/>
              <a:cs typeface="Open Sans"/>
              <a:sym typeface="Open Sans"/>
            </a:endParaRPr>
          </a:p>
        </p:txBody>
      </p:sp>
      <p:sp>
        <p:nvSpPr>
          <p:cNvPr id="305" name="Google Shape;305;p25"/>
          <p:cNvSpPr txBox="1"/>
          <p:nvPr/>
        </p:nvSpPr>
        <p:spPr>
          <a:xfrm>
            <a:off x="577200" y="1165725"/>
            <a:ext cx="4172700" cy="3936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400">
                <a:solidFill>
                  <a:srgbClr val="569CD6"/>
                </a:solidFill>
                <a:latin typeface="Courier New"/>
                <a:ea typeface="Courier New"/>
                <a:cs typeface="Courier New"/>
                <a:sym typeface="Courier New"/>
              </a:rPr>
              <a:t>fn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main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D4D4D4"/>
                </a:solidFill>
                <a:latin typeface="Courier New"/>
                <a:ea typeface="Courier New"/>
                <a:cs typeface="Courier New"/>
                <a:sym typeface="Courier New"/>
              </a:rPr>
              <a:t>   </a:t>
            </a:r>
            <a:r>
              <a:rPr b="1" lang="en" sz="2400">
                <a:solidFill>
                  <a:srgbClr val="569CD6"/>
                </a:solidFill>
                <a:latin typeface="Courier New"/>
                <a:ea typeface="Courier New"/>
                <a:cs typeface="Courier New"/>
                <a:sym typeface="Courier New"/>
              </a:rPr>
              <a:t>let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r;</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	{</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D4D4D4"/>
                </a:solidFill>
                <a:latin typeface="Courier New"/>
                <a:ea typeface="Courier New"/>
                <a:cs typeface="Courier New"/>
                <a:sym typeface="Courier New"/>
              </a:rPr>
              <a:t>   </a:t>
            </a:r>
            <a:r>
              <a:rPr b="1" lang="en" sz="2400">
                <a:solidFill>
                  <a:srgbClr val="569CD6"/>
                </a:solidFill>
                <a:latin typeface="Courier New"/>
                <a:ea typeface="Courier New"/>
                <a:cs typeface="Courier New"/>
                <a:sym typeface="Courier New"/>
              </a:rPr>
              <a:t>let</a:t>
            </a:r>
            <a:r>
              <a:rPr b="1" lang="en" sz="2400">
                <a:solidFill>
                  <a:srgbClr val="434343"/>
                </a:solidFill>
                <a:latin typeface="Courier New"/>
                <a:ea typeface="Courier New"/>
                <a:cs typeface="Courier New"/>
                <a:sym typeface="Courier New"/>
              </a:rPr>
              <a:t> x </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10</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r </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&amp;x</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//here x will be dropped</a:t>
            </a:r>
            <a:endParaRPr b="1" sz="1200">
              <a:solidFill>
                <a:srgbClr val="FF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569CD6"/>
                </a:solidFill>
                <a:latin typeface="Courier New"/>
                <a:ea typeface="Courier New"/>
                <a:cs typeface="Courier New"/>
                <a:sym typeface="Courier New"/>
              </a:rPr>
              <a:t>Println!(“{}”,</a:t>
            </a:r>
            <a:r>
              <a:rPr b="1" lang="en" sz="2400">
                <a:solidFill>
                  <a:srgbClr val="434343"/>
                </a:solidFill>
                <a:latin typeface="Courier New"/>
                <a:ea typeface="Courier New"/>
                <a:cs typeface="Courier New"/>
                <a:sym typeface="Courier New"/>
              </a:rPr>
              <a:t>r</a:t>
            </a:r>
            <a:r>
              <a:rPr b="1" lang="en" sz="2400">
                <a:solidFill>
                  <a:srgbClr val="569CD6"/>
                </a:solidFill>
                <a:latin typeface="Courier New"/>
                <a:ea typeface="Courier New"/>
                <a:cs typeface="Courier New"/>
                <a:sym typeface="Courier New"/>
              </a:rPr>
              <a:t>);</a:t>
            </a:r>
            <a:endParaRPr b="1" sz="1200">
              <a:solidFill>
                <a:srgbClr val="FF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p:txBody>
      </p:sp>
      <p:sp>
        <p:nvSpPr>
          <p:cNvPr id="306" name="Google Shape;306;p25"/>
          <p:cNvSpPr txBox="1"/>
          <p:nvPr/>
        </p:nvSpPr>
        <p:spPr>
          <a:xfrm>
            <a:off x="4438375" y="179110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01</a:t>
            </a:r>
            <a:endParaRPr>
              <a:latin typeface="Open Sans"/>
              <a:ea typeface="Open Sans"/>
              <a:cs typeface="Open Sans"/>
              <a:sym typeface="Open Sans"/>
            </a:endParaRPr>
          </a:p>
        </p:txBody>
      </p:sp>
      <p:sp>
        <p:nvSpPr>
          <p:cNvPr id="307" name="Google Shape;307;p25"/>
          <p:cNvSpPr txBox="1"/>
          <p:nvPr/>
        </p:nvSpPr>
        <p:spPr>
          <a:xfrm>
            <a:off x="4438375" y="23809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endParaRPr b="1" sz="1200">
              <a:solidFill>
                <a:srgbClr val="434343"/>
              </a:solidFill>
              <a:latin typeface="Courier New"/>
              <a:ea typeface="Courier New"/>
              <a:cs typeface="Courier New"/>
              <a:sym typeface="Courier New"/>
            </a:endParaRPr>
          </a:p>
        </p:txBody>
      </p:sp>
      <p:sp>
        <p:nvSpPr>
          <p:cNvPr id="308" name="Google Shape;308;p25"/>
          <p:cNvSpPr txBox="1"/>
          <p:nvPr/>
        </p:nvSpPr>
        <p:spPr>
          <a:xfrm>
            <a:off x="4438375" y="30259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03</a:t>
            </a:r>
            <a:endParaRPr b="1" sz="1200">
              <a:solidFill>
                <a:srgbClr val="434343"/>
              </a:solidFill>
              <a:latin typeface="Courier New"/>
              <a:ea typeface="Courier New"/>
              <a:cs typeface="Courier New"/>
              <a:sym typeface="Courier New"/>
            </a:endParaRPr>
          </a:p>
        </p:txBody>
      </p:sp>
      <p:sp>
        <p:nvSpPr>
          <p:cNvPr id="309" name="Google Shape;309;p25"/>
          <p:cNvSpPr txBox="1"/>
          <p:nvPr/>
        </p:nvSpPr>
        <p:spPr>
          <a:xfrm>
            <a:off x="4438375" y="35751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04</a:t>
            </a:r>
            <a:endParaRPr b="1" sz="1200">
              <a:solidFill>
                <a:srgbClr val="434343"/>
              </a:solidFill>
              <a:latin typeface="Courier New"/>
              <a:ea typeface="Courier New"/>
              <a:cs typeface="Courier New"/>
              <a:sym typeface="Courier New"/>
            </a:endParaRPr>
          </a:p>
        </p:txBody>
      </p:sp>
      <p:cxnSp>
        <p:nvCxnSpPr>
          <p:cNvPr id="310" name="Google Shape;310;p25"/>
          <p:cNvCxnSpPr>
            <a:stCxn id="309" idx="2"/>
          </p:cNvCxnSpPr>
          <p:nvPr/>
        </p:nvCxnSpPr>
        <p:spPr>
          <a:xfrm>
            <a:off x="5403775" y="3956750"/>
            <a:ext cx="0" cy="721800"/>
          </a:xfrm>
          <a:prstGeom prst="straightConnector1">
            <a:avLst/>
          </a:prstGeom>
          <a:noFill/>
          <a:ln cap="flat" cmpd="sng" w="28575">
            <a:solidFill>
              <a:srgbClr val="B7B7B7"/>
            </a:solidFill>
            <a:prstDash val="dot"/>
            <a:round/>
            <a:headEnd len="med" w="med" type="none"/>
            <a:tailEnd len="med" w="med" type="none"/>
          </a:ln>
        </p:spPr>
      </p:cxnSp>
      <p:sp>
        <p:nvSpPr>
          <p:cNvPr id="311" name="Google Shape;311;p25"/>
          <p:cNvSpPr txBox="1"/>
          <p:nvPr/>
        </p:nvSpPr>
        <p:spPr>
          <a:xfrm>
            <a:off x="4438375" y="46785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a:t>
            </a:r>
            <a:r>
              <a:rPr b="1" lang="en" sz="1200">
                <a:solidFill>
                  <a:srgbClr val="434343"/>
                </a:solidFill>
                <a:latin typeface="Courier New"/>
                <a:ea typeface="Courier New"/>
                <a:cs typeface="Courier New"/>
                <a:sym typeface="Courier New"/>
              </a:rPr>
              <a:t>10</a:t>
            </a:r>
            <a:r>
              <a:rPr b="1" lang="en" sz="1200">
                <a:latin typeface="Courier New"/>
                <a:ea typeface="Courier New"/>
                <a:cs typeface="Courier New"/>
                <a:sym typeface="Courier New"/>
              </a:rPr>
              <a:t>00</a:t>
            </a:r>
            <a:endParaRPr b="1" sz="1200">
              <a:solidFill>
                <a:srgbClr val="434343"/>
              </a:solidFill>
              <a:latin typeface="Courier New"/>
              <a:ea typeface="Courier New"/>
              <a:cs typeface="Courier New"/>
              <a:sym typeface="Courier New"/>
            </a:endParaRPr>
          </a:p>
        </p:txBody>
      </p:sp>
      <p:sp>
        <p:nvSpPr>
          <p:cNvPr id="312" name="Google Shape;312;p25"/>
          <p:cNvSpPr txBox="1"/>
          <p:nvPr/>
        </p:nvSpPr>
        <p:spPr>
          <a:xfrm>
            <a:off x="4680025" y="6758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Address</a:t>
            </a:r>
            <a:endParaRPr b="1">
              <a:solidFill>
                <a:srgbClr val="434343"/>
              </a:solidFill>
              <a:latin typeface="Open Sans"/>
              <a:ea typeface="Open Sans"/>
              <a:cs typeface="Open Sans"/>
              <a:sym typeface="Open Sans"/>
            </a:endParaRPr>
          </a:p>
        </p:txBody>
      </p:sp>
      <p:sp>
        <p:nvSpPr>
          <p:cNvPr id="313" name="Google Shape;313;p25"/>
          <p:cNvSpPr txBox="1"/>
          <p:nvPr/>
        </p:nvSpPr>
        <p:spPr>
          <a:xfrm>
            <a:off x="4438375" y="12012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00</a:t>
            </a:r>
            <a:endParaRPr>
              <a:latin typeface="Open Sans"/>
              <a:ea typeface="Open Sans"/>
              <a:cs typeface="Open Sans"/>
              <a:sym typeface="Open Sans"/>
            </a:endParaRPr>
          </a:p>
        </p:txBody>
      </p:sp>
      <p:sp>
        <p:nvSpPr>
          <p:cNvPr id="314" name="Google Shape;314;p25"/>
          <p:cNvSpPr txBox="1"/>
          <p:nvPr/>
        </p:nvSpPr>
        <p:spPr>
          <a:xfrm>
            <a:off x="6778800" y="2450338"/>
            <a:ext cx="15267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434343"/>
                </a:solidFill>
                <a:latin typeface="Courier New"/>
                <a:ea typeface="Courier New"/>
                <a:cs typeface="Courier New"/>
                <a:sym typeface="Courier New"/>
              </a:rPr>
              <a:t>Garbage value</a:t>
            </a:r>
            <a:endParaRPr b="1" sz="1200">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Borrow Checker</a:t>
            </a:r>
            <a:endParaRPr/>
          </a:p>
        </p:txBody>
      </p:sp>
      <p:sp>
        <p:nvSpPr>
          <p:cNvPr id="320" name="Google Shape;320;p26"/>
          <p:cNvSpPr txBox="1"/>
          <p:nvPr>
            <p:ph idx="1" type="body"/>
          </p:nvPr>
        </p:nvSpPr>
        <p:spPr>
          <a:xfrm>
            <a:off x="311700" y="1266325"/>
            <a:ext cx="8520600" cy="37320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000">
                <a:solidFill>
                  <a:srgbClr val="0000FF"/>
                </a:solidFill>
                <a:latin typeface="Courier New"/>
                <a:ea typeface="Courier New"/>
                <a:cs typeface="Courier New"/>
                <a:sym typeface="Courier New"/>
              </a:rPr>
              <a:t>fn</a:t>
            </a:r>
            <a:r>
              <a:rPr b="1" lang="en" sz="2000">
                <a:solidFill>
                  <a:srgbClr val="000000"/>
                </a:solidFill>
                <a:latin typeface="Courier New"/>
                <a:ea typeface="Courier New"/>
                <a:cs typeface="Courier New"/>
                <a:sym typeface="Courier New"/>
              </a:rPr>
              <a:t> main()</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       </a:t>
            </a:r>
            <a:r>
              <a:rPr b="1" lang="en" sz="2000">
                <a:solidFill>
                  <a:srgbClr val="0000FF"/>
                </a:solidFill>
                <a:latin typeface="Courier New"/>
                <a:ea typeface="Courier New"/>
                <a:cs typeface="Courier New"/>
                <a:sym typeface="Courier New"/>
              </a:rPr>
              <a:t>let</a:t>
            </a:r>
            <a:r>
              <a:rPr b="1" lang="en" sz="2000">
                <a:solidFill>
                  <a:srgbClr val="000000"/>
                </a:solidFill>
                <a:latin typeface="Courier New"/>
                <a:ea typeface="Courier New"/>
                <a:cs typeface="Courier New"/>
                <a:sym typeface="Courier New"/>
              </a:rPr>
              <a:t> r;               </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       {                  </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           </a:t>
            </a:r>
            <a:r>
              <a:rPr b="1" lang="en" sz="2000">
                <a:solidFill>
                  <a:srgbClr val="0000FF"/>
                </a:solidFill>
                <a:latin typeface="Courier New"/>
                <a:ea typeface="Courier New"/>
                <a:cs typeface="Courier New"/>
                <a:sym typeface="Courier New"/>
              </a:rPr>
              <a:t>let</a:t>
            </a:r>
            <a:r>
              <a:rPr b="1" lang="en" sz="2000">
                <a:solidFill>
                  <a:srgbClr val="000000"/>
                </a:solidFill>
                <a:latin typeface="Courier New"/>
                <a:ea typeface="Courier New"/>
                <a:cs typeface="Courier New"/>
                <a:sym typeface="Courier New"/>
              </a:rPr>
              <a:t> x = </a:t>
            </a:r>
            <a:r>
              <a:rPr b="1" lang="en" sz="2000">
                <a:solidFill>
                  <a:srgbClr val="09885A"/>
                </a:solidFill>
                <a:latin typeface="Courier New"/>
                <a:ea typeface="Courier New"/>
                <a:cs typeface="Courier New"/>
                <a:sym typeface="Courier New"/>
              </a:rPr>
              <a:t>5</a:t>
            </a:r>
            <a:r>
              <a:rPr b="1" lang="en" sz="2000">
                <a:solidFill>
                  <a:srgbClr val="000000"/>
                </a:solidFill>
                <a:latin typeface="Courier New"/>
                <a:ea typeface="Courier New"/>
                <a:cs typeface="Courier New"/>
                <a:sym typeface="Courier New"/>
              </a:rPr>
              <a:t>;     </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           r = &amp;x; </a:t>
            </a:r>
            <a:endParaRPr b="1" sz="2000">
              <a:solidFill>
                <a:srgbClr val="000000"/>
              </a:solidFill>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 }        </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       println!(</a:t>
            </a:r>
            <a:r>
              <a:rPr b="1" lang="en" sz="2000">
                <a:solidFill>
                  <a:srgbClr val="A31515"/>
                </a:solidFill>
                <a:latin typeface="Courier New"/>
                <a:ea typeface="Courier New"/>
                <a:cs typeface="Courier New"/>
                <a:sym typeface="Courier New"/>
              </a:rPr>
              <a:t>"r: {}"</a:t>
            </a:r>
            <a:r>
              <a:rPr b="1" lang="en" sz="2000">
                <a:solidFill>
                  <a:srgbClr val="000000"/>
                </a:solidFill>
                <a:latin typeface="Courier New"/>
                <a:ea typeface="Courier New"/>
                <a:cs typeface="Courier New"/>
                <a:sym typeface="Courier New"/>
              </a:rPr>
              <a:t>, r);</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a:t>
            </a:r>
            <a:endParaRPr b="1" sz="20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b="1" sz="2000"/>
          </a:p>
        </p:txBody>
      </p:sp>
      <p:grpSp>
        <p:nvGrpSpPr>
          <p:cNvPr id="321" name="Google Shape;321;p26"/>
          <p:cNvGrpSpPr/>
          <p:nvPr/>
        </p:nvGrpSpPr>
        <p:grpSpPr>
          <a:xfrm>
            <a:off x="2641800" y="2076425"/>
            <a:ext cx="3732700" cy="2371625"/>
            <a:chOff x="2641800" y="2076425"/>
            <a:chExt cx="3732700" cy="2371625"/>
          </a:xfrm>
        </p:grpSpPr>
        <p:cxnSp>
          <p:nvCxnSpPr>
            <p:cNvPr id="322" name="Google Shape;322;p26"/>
            <p:cNvCxnSpPr/>
            <p:nvPr/>
          </p:nvCxnSpPr>
          <p:spPr>
            <a:xfrm>
              <a:off x="5629975" y="2286550"/>
              <a:ext cx="0" cy="2161500"/>
            </a:xfrm>
            <a:prstGeom prst="straightConnector1">
              <a:avLst/>
            </a:prstGeom>
            <a:noFill/>
            <a:ln cap="flat" cmpd="sng" w="28575">
              <a:solidFill>
                <a:srgbClr val="1155CC"/>
              </a:solidFill>
              <a:prstDash val="solid"/>
              <a:round/>
              <a:headEnd len="med" w="med" type="none"/>
              <a:tailEnd len="med" w="med" type="none"/>
            </a:ln>
          </p:spPr>
        </p:cxnSp>
        <p:cxnSp>
          <p:nvCxnSpPr>
            <p:cNvPr id="323" name="Google Shape;323;p26"/>
            <p:cNvCxnSpPr/>
            <p:nvPr/>
          </p:nvCxnSpPr>
          <p:spPr>
            <a:xfrm>
              <a:off x="4833300" y="4442550"/>
              <a:ext cx="724500" cy="0"/>
            </a:xfrm>
            <a:prstGeom prst="straightConnector1">
              <a:avLst/>
            </a:prstGeom>
            <a:noFill/>
            <a:ln cap="flat" cmpd="sng" w="28575">
              <a:solidFill>
                <a:srgbClr val="1155CC"/>
              </a:solidFill>
              <a:prstDash val="dash"/>
              <a:round/>
              <a:headEnd len="med" w="med" type="none"/>
              <a:tailEnd len="med" w="med" type="none"/>
            </a:ln>
          </p:spPr>
        </p:cxnSp>
        <p:cxnSp>
          <p:nvCxnSpPr>
            <p:cNvPr id="324" name="Google Shape;324;p26"/>
            <p:cNvCxnSpPr/>
            <p:nvPr/>
          </p:nvCxnSpPr>
          <p:spPr>
            <a:xfrm>
              <a:off x="2641800" y="2308950"/>
              <a:ext cx="2916000" cy="0"/>
            </a:xfrm>
            <a:prstGeom prst="straightConnector1">
              <a:avLst/>
            </a:prstGeom>
            <a:noFill/>
            <a:ln cap="flat" cmpd="sng" w="28575">
              <a:solidFill>
                <a:srgbClr val="1155CC"/>
              </a:solidFill>
              <a:prstDash val="dash"/>
              <a:round/>
              <a:headEnd len="med" w="med" type="none"/>
              <a:tailEnd len="med" w="med" type="none"/>
            </a:ln>
          </p:spPr>
        </p:cxnSp>
        <p:sp>
          <p:nvSpPr>
            <p:cNvPr id="325" name="Google Shape;325;p26"/>
            <p:cNvSpPr txBox="1"/>
            <p:nvPr/>
          </p:nvSpPr>
          <p:spPr>
            <a:xfrm>
              <a:off x="5743900" y="2076425"/>
              <a:ext cx="6306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1155CC"/>
                  </a:solidFill>
                  <a:latin typeface="Open Sans"/>
                  <a:ea typeface="Open Sans"/>
                  <a:cs typeface="Open Sans"/>
                  <a:sym typeface="Open Sans"/>
                </a:rPr>
                <a:t>‘a</a:t>
              </a:r>
              <a:endParaRPr b="1" sz="2000">
                <a:solidFill>
                  <a:srgbClr val="1155CC"/>
                </a:solidFill>
                <a:latin typeface="Open Sans"/>
                <a:ea typeface="Open Sans"/>
                <a:cs typeface="Open Sans"/>
                <a:sym typeface="Open Sans"/>
              </a:endParaRPr>
            </a:p>
          </p:txBody>
        </p:sp>
      </p:grpSp>
      <p:grpSp>
        <p:nvGrpSpPr>
          <p:cNvPr id="326" name="Google Shape;326;p26"/>
          <p:cNvGrpSpPr/>
          <p:nvPr/>
        </p:nvGrpSpPr>
        <p:grpSpPr>
          <a:xfrm>
            <a:off x="3895675" y="2769750"/>
            <a:ext cx="1548125" cy="990675"/>
            <a:chOff x="3895675" y="2769750"/>
            <a:chExt cx="1548125" cy="990675"/>
          </a:xfrm>
        </p:grpSpPr>
        <p:cxnSp>
          <p:nvCxnSpPr>
            <p:cNvPr id="327" name="Google Shape;327;p26"/>
            <p:cNvCxnSpPr/>
            <p:nvPr/>
          </p:nvCxnSpPr>
          <p:spPr>
            <a:xfrm>
              <a:off x="4951800" y="2974725"/>
              <a:ext cx="0" cy="785700"/>
            </a:xfrm>
            <a:prstGeom prst="straightConnector1">
              <a:avLst/>
            </a:prstGeom>
            <a:noFill/>
            <a:ln cap="flat" cmpd="sng" w="28575">
              <a:solidFill>
                <a:srgbClr val="FF0000"/>
              </a:solidFill>
              <a:prstDash val="solid"/>
              <a:round/>
              <a:headEnd len="med" w="med" type="none"/>
              <a:tailEnd len="med" w="med" type="none"/>
            </a:ln>
          </p:spPr>
        </p:cxnSp>
        <p:cxnSp>
          <p:nvCxnSpPr>
            <p:cNvPr id="328" name="Google Shape;328;p26"/>
            <p:cNvCxnSpPr/>
            <p:nvPr/>
          </p:nvCxnSpPr>
          <p:spPr>
            <a:xfrm>
              <a:off x="3895675" y="3756750"/>
              <a:ext cx="976200" cy="0"/>
            </a:xfrm>
            <a:prstGeom prst="straightConnector1">
              <a:avLst/>
            </a:prstGeom>
            <a:noFill/>
            <a:ln cap="flat" cmpd="sng" w="28575">
              <a:solidFill>
                <a:srgbClr val="FF0000"/>
              </a:solidFill>
              <a:prstDash val="dash"/>
              <a:round/>
              <a:headEnd len="med" w="med" type="none"/>
              <a:tailEnd len="med" w="med" type="none"/>
            </a:ln>
          </p:spPr>
        </p:cxnSp>
        <p:cxnSp>
          <p:nvCxnSpPr>
            <p:cNvPr id="329" name="Google Shape;329;p26"/>
            <p:cNvCxnSpPr/>
            <p:nvPr/>
          </p:nvCxnSpPr>
          <p:spPr>
            <a:xfrm>
              <a:off x="3895675" y="2994750"/>
              <a:ext cx="976200" cy="0"/>
            </a:xfrm>
            <a:prstGeom prst="straightConnector1">
              <a:avLst/>
            </a:prstGeom>
            <a:noFill/>
            <a:ln cap="flat" cmpd="sng" w="28575">
              <a:solidFill>
                <a:srgbClr val="FF0000"/>
              </a:solidFill>
              <a:prstDash val="dash"/>
              <a:round/>
              <a:headEnd len="med" w="med" type="none"/>
              <a:tailEnd len="med" w="med" type="none"/>
            </a:ln>
          </p:spPr>
        </p:cxnSp>
        <p:sp>
          <p:nvSpPr>
            <p:cNvPr id="330" name="Google Shape;330;p26"/>
            <p:cNvSpPr txBox="1"/>
            <p:nvPr/>
          </p:nvSpPr>
          <p:spPr>
            <a:xfrm>
              <a:off x="5028000" y="2769750"/>
              <a:ext cx="4158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0000"/>
                  </a:solidFill>
                  <a:latin typeface="Open Sans"/>
                  <a:ea typeface="Open Sans"/>
                  <a:cs typeface="Open Sans"/>
                  <a:sym typeface="Open Sans"/>
                </a:rPr>
                <a:t>‘b</a:t>
              </a:r>
              <a:endParaRPr b="1" sz="2000">
                <a:solidFill>
                  <a:srgbClr val="FF0000"/>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Borrow Checker</a:t>
            </a:r>
            <a:endParaRPr/>
          </a:p>
        </p:txBody>
      </p:sp>
      <p:sp>
        <p:nvSpPr>
          <p:cNvPr id="336" name="Google Shape;336;p27"/>
          <p:cNvSpPr txBox="1"/>
          <p:nvPr>
            <p:ph idx="1" type="body"/>
          </p:nvPr>
        </p:nvSpPr>
        <p:spPr>
          <a:xfrm>
            <a:off x="311700" y="1266325"/>
            <a:ext cx="8520600" cy="37320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000">
                <a:solidFill>
                  <a:srgbClr val="0000FF"/>
                </a:solidFill>
                <a:latin typeface="Courier New"/>
                <a:ea typeface="Courier New"/>
                <a:cs typeface="Courier New"/>
                <a:sym typeface="Courier New"/>
              </a:rPr>
              <a:t>fn</a:t>
            </a:r>
            <a:r>
              <a:rPr b="1" lang="en" sz="2000">
                <a:solidFill>
                  <a:srgbClr val="000000"/>
                </a:solidFill>
                <a:latin typeface="Courier New"/>
                <a:ea typeface="Courier New"/>
                <a:cs typeface="Courier New"/>
                <a:sym typeface="Courier New"/>
              </a:rPr>
              <a:t> main()</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		</a:t>
            </a:r>
            <a:endParaRPr b="1" sz="2000">
              <a:solidFill>
                <a:srgbClr val="000000"/>
              </a:solidFill>
              <a:latin typeface="Courier New"/>
              <a:ea typeface="Courier New"/>
              <a:cs typeface="Courier New"/>
              <a:sym typeface="Courier New"/>
            </a:endParaRPr>
          </a:p>
          <a:p>
            <a:pPr indent="457200" lvl="0" marL="457200" rtl="0" algn="l">
              <a:lnSpc>
                <a:spcPct val="135714"/>
              </a:lnSpc>
              <a:spcBef>
                <a:spcPts val="0"/>
              </a:spcBef>
              <a:spcAft>
                <a:spcPts val="0"/>
              </a:spcAft>
              <a:buNone/>
            </a:pPr>
            <a:r>
              <a:rPr b="1" lang="en" sz="2000">
                <a:solidFill>
                  <a:srgbClr val="0000FF"/>
                </a:solidFill>
                <a:latin typeface="Courier New"/>
                <a:ea typeface="Courier New"/>
                <a:cs typeface="Courier New"/>
                <a:sym typeface="Courier New"/>
              </a:rPr>
              <a:t>let</a:t>
            </a:r>
            <a:r>
              <a:rPr b="1" lang="en" sz="2000">
                <a:solidFill>
                  <a:srgbClr val="000000"/>
                </a:solidFill>
                <a:latin typeface="Courier New"/>
                <a:ea typeface="Courier New"/>
                <a:cs typeface="Courier New"/>
                <a:sym typeface="Courier New"/>
              </a:rPr>
              <a:t> x = </a:t>
            </a:r>
            <a:r>
              <a:rPr b="1" lang="en" sz="2000">
                <a:solidFill>
                  <a:srgbClr val="09885A"/>
                </a:solidFill>
                <a:latin typeface="Courier New"/>
                <a:ea typeface="Courier New"/>
                <a:cs typeface="Courier New"/>
                <a:sym typeface="Courier New"/>
              </a:rPr>
              <a:t>5</a:t>
            </a:r>
            <a:r>
              <a:rPr b="1" lang="en" sz="2000">
                <a:solidFill>
                  <a:srgbClr val="000000"/>
                </a:solidFill>
                <a:latin typeface="Courier New"/>
                <a:ea typeface="Courier New"/>
                <a:cs typeface="Courier New"/>
                <a:sym typeface="Courier New"/>
              </a:rPr>
              <a:t>; </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    </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      </a:t>
            </a:r>
            <a:r>
              <a:rPr b="1" lang="en" sz="2000">
                <a:solidFill>
                  <a:srgbClr val="0000FF"/>
                </a:solidFill>
                <a:latin typeface="Courier New"/>
                <a:ea typeface="Courier New"/>
                <a:cs typeface="Courier New"/>
                <a:sym typeface="Courier New"/>
              </a:rPr>
              <a:t>let </a:t>
            </a:r>
            <a:r>
              <a:rPr b="1" lang="en" sz="2000">
                <a:solidFill>
                  <a:srgbClr val="000000"/>
                </a:solidFill>
                <a:latin typeface="Courier New"/>
                <a:ea typeface="Courier New"/>
                <a:cs typeface="Courier New"/>
                <a:sym typeface="Courier New"/>
              </a:rPr>
              <a:t>r = &amp;x;</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2000">
              <a:solidFill>
                <a:srgbClr val="000000"/>
              </a:solidFill>
              <a:latin typeface="Courier New"/>
              <a:ea typeface="Courier New"/>
              <a:cs typeface="Courier New"/>
              <a:sym typeface="Courier New"/>
            </a:endParaRPr>
          </a:p>
          <a:p>
            <a:pPr indent="457200" lvl="0" marL="45720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println!(</a:t>
            </a:r>
            <a:r>
              <a:rPr b="1" lang="en" sz="2000">
                <a:solidFill>
                  <a:srgbClr val="A31515"/>
                </a:solidFill>
                <a:latin typeface="Courier New"/>
                <a:ea typeface="Courier New"/>
                <a:cs typeface="Courier New"/>
                <a:sym typeface="Courier New"/>
              </a:rPr>
              <a:t>"r: {}"</a:t>
            </a:r>
            <a:r>
              <a:rPr b="1" lang="en" sz="2000">
                <a:solidFill>
                  <a:srgbClr val="000000"/>
                </a:solidFill>
                <a:latin typeface="Courier New"/>
                <a:ea typeface="Courier New"/>
                <a:cs typeface="Courier New"/>
                <a:sym typeface="Courier New"/>
              </a:rPr>
              <a:t>, r);</a:t>
            </a:r>
            <a:r>
              <a:rPr b="1" lang="en" sz="2000">
                <a:solidFill>
                  <a:srgbClr val="000000"/>
                </a:solidFill>
                <a:latin typeface="Courier New"/>
                <a:ea typeface="Courier New"/>
                <a:cs typeface="Courier New"/>
                <a:sym typeface="Courier New"/>
              </a:rPr>
              <a:t> </a:t>
            </a:r>
            <a:endParaRPr b="1" sz="2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000000"/>
                </a:solidFill>
                <a:latin typeface="Courier New"/>
                <a:ea typeface="Courier New"/>
                <a:cs typeface="Courier New"/>
                <a:sym typeface="Courier New"/>
              </a:rPr>
              <a:t>}</a:t>
            </a:r>
            <a:endParaRPr b="1" sz="20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b="1" sz="2000"/>
          </a:p>
        </p:txBody>
      </p:sp>
      <p:grpSp>
        <p:nvGrpSpPr>
          <p:cNvPr id="337" name="Google Shape;337;p27"/>
          <p:cNvGrpSpPr/>
          <p:nvPr/>
        </p:nvGrpSpPr>
        <p:grpSpPr>
          <a:xfrm>
            <a:off x="4089600" y="2004470"/>
            <a:ext cx="3732700" cy="2519852"/>
            <a:chOff x="2641800" y="2076425"/>
            <a:chExt cx="3732700" cy="2371625"/>
          </a:xfrm>
        </p:grpSpPr>
        <p:cxnSp>
          <p:nvCxnSpPr>
            <p:cNvPr id="338" name="Google Shape;338;p27"/>
            <p:cNvCxnSpPr/>
            <p:nvPr/>
          </p:nvCxnSpPr>
          <p:spPr>
            <a:xfrm>
              <a:off x="5629975" y="2286550"/>
              <a:ext cx="0" cy="2161500"/>
            </a:xfrm>
            <a:prstGeom prst="straightConnector1">
              <a:avLst/>
            </a:prstGeom>
            <a:noFill/>
            <a:ln cap="flat" cmpd="sng" w="28575">
              <a:solidFill>
                <a:srgbClr val="FF0000"/>
              </a:solidFill>
              <a:prstDash val="solid"/>
              <a:round/>
              <a:headEnd len="med" w="med" type="none"/>
              <a:tailEnd len="med" w="med" type="none"/>
            </a:ln>
          </p:spPr>
        </p:cxnSp>
        <p:cxnSp>
          <p:nvCxnSpPr>
            <p:cNvPr id="339" name="Google Shape;339;p27"/>
            <p:cNvCxnSpPr/>
            <p:nvPr/>
          </p:nvCxnSpPr>
          <p:spPr>
            <a:xfrm>
              <a:off x="4833300" y="4442550"/>
              <a:ext cx="724500" cy="0"/>
            </a:xfrm>
            <a:prstGeom prst="straightConnector1">
              <a:avLst/>
            </a:prstGeom>
            <a:noFill/>
            <a:ln cap="flat" cmpd="sng" w="28575">
              <a:solidFill>
                <a:srgbClr val="FF0000"/>
              </a:solidFill>
              <a:prstDash val="dash"/>
              <a:round/>
              <a:headEnd len="med" w="med" type="none"/>
              <a:tailEnd len="med" w="med" type="none"/>
            </a:ln>
          </p:spPr>
        </p:cxnSp>
        <p:cxnSp>
          <p:nvCxnSpPr>
            <p:cNvPr id="340" name="Google Shape;340;p27"/>
            <p:cNvCxnSpPr/>
            <p:nvPr/>
          </p:nvCxnSpPr>
          <p:spPr>
            <a:xfrm>
              <a:off x="2641800" y="2308950"/>
              <a:ext cx="2916000" cy="0"/>
            </a:xfrm>
            <a:prstGeom prst="straightConnector1">
              <a:avLst/>
            </a:prstGeom>
            <a:noFill/>
            <a:ln cap="flat" cmpd="sng" w="28575">
              <a:solidFill>
                <a:srgbClr val="FF0000"/>
              </a:solidFill>
              <a:prstDash val="dash"/>
              <a:round/>
              <a:headEnd len="med" w="med" type="none"/>
              <a:tailEnd len="med" w="med" type="none"/>
            </a:ln>
          </p:spPr>
        </p:cxnSp>
        <p:sp>
          <p:nvSpPr>
            <p:cNvPr id="341" name="Google Shape;341;p27"/>
            <p:cNvSpPr txBox="1"/>
            <p:nvPr/>
          </p:nvSpPr>
          <p:spPr>
            <a:xfrm>
              <a:off x="5743900" y="2076425"/>
              <a:ext cx="6306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0000"/>
                  </a:solidFill>
                  <a:latin typeface="Open Sans"/>
                  <a:ea typeface="Open Sans"/>
                  <a:cs typeface="Open Sans"/>
                  <a:sym typeface="Open Sans"/>
                </a:rPr>
                <a:t>‘b</a:t>
              </a:r>
              <a:endParaRPr b="1" sz="2000">
                <a:solidFill>
                  <a:srgbClr val="FF0000"/>
                </a:solidFill>
                <a:latin typeface="Open Sans"/>
                <a:ea typeface="Open Sans"/>
                <a:cs typeface="Open Sans"/>
                <a:sym typeface="Open Sans"/>
              </a:endParaRPr>
            </a:p>
          </p:txBody>
        </p:sp>
      </p:grpSp>
      <p:grpSp>
        <p:nvGrpSpPr>
          <p:cNvPr id="342" name="Google Shape;342;p27"/>
          <p:cNvGrpSpPr/>
          <p:nvPr/>
        </p:nvGrpSpPr>
        <p:grpSpPr>
          <a:xfrm>
            <a:off x="4798925" y="2901321"/>
            <a:ext cx="1548125" cy="1265984"/>
            <a:chOff x="3895675" y="2769750"/>
            <a:chExt cx="1548125" cy="990675"/>
          </a:xfrm>
        </p:grpSpPr>
        <p:cxnSp>
          <p:nvCxnSpPr>
            <p:cNvPr id="343" name="Google Shape;343;p27"/>
            <p:cNvCxnSpPr/>
            <p:nvPr/>
          </p:nvCxnSpPr>
          <p:spPr>
            <a:xfrm>
              <a:off x="4951800" y="2974725"/>
              <a:ext cx="0" cy="785700"/>
            </a:xfrm>
            <a:prstGeom prst="straightConnector1">
              <a:avLst/>
            </a:prstGeom>
            <a:noFill/>
            <a:ln cap="flat" cmpd="sng" w="28575">
              <a:solidFill>
                <a:srgbClr val="1155CC"/>
              </a:solidFill>
              <a:prstDash val="solid"/>
              <a:round/>
              <a:headEnd len="med" w="med" type="none"/>
              <a:tailEnd len="med" w="med" type="none"/>
            </a:ln>
          </p:spPr>
        </p:cxnSp>
        <p:cxnSp>
          <p:nvCxnSpPr>
            <p:cNvPr id="344" name="Google Shape;344;p27"/>
            <p:cNvCxnSpPr/>
            <p:nvPr/>
          </p:nvCxnSpPr>
          <p:spPr>
            <a:xfrm>
              <a:off x="3895675" y="3756750"/>
              <a:ext cx="976200" cy="0"/>
            </a:xfrm>
            <a:prstGeom prst="straightConnector1">
              <a:avLst/>
            </a:prstGeom>
            <a:noFill/>
            <a:ln cap="flat" cmpd="sng" w="28575">
              <a:solidFill>
                <a:srgbClr val="1155CC"/>
              </a:solidFill>
              <a:prstDash val="dash"/>
              <a:round/>
              <a:headEnd len="med" w="med" type="none"/>
              <a:tailEnd len="med" w="med" type="none"/>
            </a:ln>
          </p:spPr>
        </p:cxnSp>
        <p:cxnSp>
          <p:nvCxnSpPr>
            <p:cNvPr id="345" name="Google Shape;345;p27"/>
            <p:cNvCxnSpPr/>
            <p:nvPr/>
          </p:nvCxnSpPr>
          <p:spPr>
            <a:xfrm>
              <a:off x="3895675" y="2994750"/>
              <a:ext cx="976200" cy="0"/>
            </a:xfrm>
            <a:prstGeom prst="straightConnector1">
              <a:avLst/>
            </a:prstGeom>
            <a:noFill/>
            <a:ln cap="flat" cmpd="sng" w="28575">
              <a:solidFill>
                <a:srgbClr val="1155CC"/>
              </a:solidFill>
              <a:prstDash val="dash"/>
              <a:round/>
              <a:headEnd len="med" w="med" type="none"/>
              <a:tailEnd len="med" w="med" type="none"/>
            </a:ln>
          </p:spPr>
        </p:cxnSp>
        <p:sp>
          <p:nvSpPr>
            <p:cNvPr id="346" name="Google Shape;346;p27"/>
            <p:cNvSpPr txBox="1"/>
            <p:nvPr/>
          </p:nvSpPr>
          <p:spPr>
            <a:xfrm>
              <a:off x="5028000" y="2769750"/>
              <a:ext cx="415800" cy="3603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1155CC"/>
                  </a:solidFill>
                  <a:latin typeface="Open Sans"/>
                  <a:ea typeface="Open Sans"/>
                  <a:cs typeface="Open Sans"/>
                  <a:sym typeface="Open Sans"/>
                </a:rPr>
                <a:t>‘a</a:t>
              </a:r>
              <a:endParaRPr b="1" sz="2000">
                <a:solidFill>
                  <a:srgbClr val="1155CC"/>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Annotations</a:t>
            </a:r>
            <a:endParaRPr/>
          </a:p>
        </p:txBody>
      </p:sp>
      <p:sp>
        <p:nvSpPr>
          <p:cNvPr id="352" name="Google Shape;352;p28"/>
          <p:cNvSpPr/>
          <p:nvPr/>
        </p:nvSpPr>
        <p:spPr>
          <a:xfrm>
            <a:off x="113400" y="1404725"/>
            <a:ext cx="8917200" cy="20964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t/>
            </a:r>
            <a:endParaRPr b="1" sz="1900">
              <a:latin typeface="Courier New"/>
              <a:ea typeface="Courier New"/>
              <a:cs typeface="Courier New"/>
              <a:sym typeface="Courier New"/>
            </a:endParaRPr>
          </a:p>
          <a:p>
            <a:pPr indent="0" lvl="0" marL="0" rtl="0" algn="l">
              <a:lnSpc>
                <a:spcPct val="135714"/>
              </a:lnSpc>
              <a:spcBef>
                <a:spcPts val="0"/>
              </a:spcBef>
              <a:spcAft>
                <a:spcPts val="0"/>
              </a:spcAft>
              <a:buNone/>
            </a:pPr>
            <a:r>
              <a:rPr b="1" lang="en" sz="1900">
                <a:latin typeface="Courier New"/>
                <a:ea typeface="Courier New"/>
                <a:cs typeface="Courier New"/>
                <a:sym typeface="Courier New"/>
              </a:rPr>
              <a:t>&amp;</a:t>
            </a:r>
            <a:r>
              <a:rPr b="1" lang="en" sz="1900">
                <a:solidFill>
                  <a:srgbClr val="0000FF"/>
                </a:solidFill>
                <a:latin typeface="Courier New"/>
                <a:ea typeface="Courier New"/>
                <a:cs typeface="Courier New"/>
                <a:sym typeface="Courier New"/>
              </a:rPr>
              <a:t>i32</a:t>
            </a:r>
            <a:r>
              <a:rPr b="1" lang="en" sz="1900">
                <a:latin typeface="Courier New"/>
                <a:ea typeface="Courier New"/>
                <a:cs typeface="Courier New"/>
                <a:sym typeface="Courier New"/>
              </a:rPr>
              <a:t>        </a:t>
            </a:r>
            <a:r>
              <a:rPr b="1" lang="en" sz="1900">
                <a:solidFill>
                  <a:srgbClr val="008000"/>
                </a:solidFill>
                <a:latin typeface="Courier New"/>
                <a:ea typeface="Courier New"/>
                <a:cs typeface="Courier New"/>
                <a:sym typeface="Courier New"/>
              </a:rPr>
              <a:t>// a reference</a:t>
            </a:r>
            <a:endParaRPr b="1" sz="190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900">
                <a:latin typeface="Courier New"/>
                <a:ea typeface="Courier New"/>
                <a:cs typeface="Courier New"/>
                <a:sym typeface="Courier New"/>
              </a:rPr>
              <a:t>&amp;</a:t>
            </a:r>
            <a:r>
              <a:rPr b="1" lang="en" sz="1900">
                <a:solidFill>
                  <a:srgbClr val="0000FF"/>
                </a:solidFill>
                <a:latin typeface="Courier New"/>
                <a:ea typeface="Courier New"/>
                <a:cs typeface="Courier New"/>
                <a:sym typeface="Courier New"/>
              </a:rPr>
              <a:t>'a</a:t>
            </a:r>
            <a:r>
              <a:rPr b="1" lang="en" sz="1900">
                <a:latin typeface="Courier New"/>
                <a:ea typeface="Courier New"/>
                <a:cs typeface="Courier New"/>
                <a:sym typeface="Courier New"/>
              </a:rPr>
              <a:t> </a:t>
            </a:r>
            <a:r>
              <a:rPr b="1" lang="en" sz="1900">
                <a:solidFill>
                  <a:srgbClr val="0000FF"/>
                </a:solidFill>
                <a:latin typeface="Courier New"/>
                <a:ea typeface="Courier New"/>
                <a:cs typeface="Courier New"/>
                <a:sym typeface="Courier New"/>
              </a:rPr>
              <a:t>i32</a:t>
            </a:r>
            <a:r>
              <a:rPr b="1" lang="en" sz="1900">
                <a:latin typeface="Courier New"/>
                <a:ea typeface="Courier New"/>
                <a:cs typeface="Courier New"/>
                <a:sym typeface="Courier New"/>
              </a:rPr>
              <a:t>     </a:t>
            </a:r>
            <a:r>
              <a:rPr b="1" lang="en" sz="1900">
                <a:solidFill>
                  <a:srgbClr val="008000"/>
                </a:solidFill>
                <a:latin typeface="Courier New"/>
                <a:ea typeface="Courier New"/>
                <a:cs typeface="Courier New"/>
                <a:sym typeface="Courier New"/>
              </a:rPr>
              <a:t>// a reference with an explicit lifetime</a:t>
            </a:r>
            <a:endParaRPr b="1" sz="190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900">
                <a:latin typeface="Courier New"/>
                <a:ea typeface="Courier New"/>
                <a:cs typeface="Courier New"/>
                <a:sym typeface="Courier New"/>
              </a:rPr>
              <a:t>&amp;</a:t>
            </a:r>
            <a:r>
              <a:rPr b="1" lang="en" sz="1900">
                <a:solidFill>
                  <a:srgbClr val="0000FF"/>
                </a:solidFill>
                <a:latin typeface="Courier New"/>
                <a:ea typeface="Courier New"/>
                <a:cs typeface="Courier New"/>
                <a:sym typeface="Courier New"/>
              </a:rPr>
              <a:t>'a</a:t>
            </a:r>
            <a:r>
              <a:rPr b="1" lang="en" sz="1900">
                <a:latin typeface="Courier New"/>
                <a:ea typeface="Courier New"/>
                <a:cs typeface="Courier New"/>
                <a:sym typeface="Courier New"/>
              </a:rPr>
              <a:t> </a:t>
            </a:r>
            <a:r>
              <a:rPr b="1" lang="en" sz="1900">
                <a:solidFill>
                  <a:srgbClr val="0000FF"/>
                </a:solidFill>
                <a:latin typeface="Courier New"/>
                <a:ea typeface="Courier New"/>
                <a:cs typeface="Courier New"/>
                <a:sym typeface="Courier New"/>
              </a:rPr>
              <a:t>mut</a:t>
            </a:r>
            <a:r>
              <a:rPr b="1" lang="en" sz="1900">
                <a:latin typeface="Courier New"/>
                <a:ea typeface="Courier New"/>
                <a:cs typeface="Courier New"/>
                <a:sym typeface="Courier New"/>
              </a:rPr>
              <a:t> </a:t>
            </a:r>
            <a:r>
              <a:rPr b="1" lang="en" sz="1900">
                <a:solidFill>
                  <a:srgbClr val="0000FF"/>
                </a:solidFill>
                <a:latin typeface="Courier New"/>
                <a:ea typeface="Courier New"/>
                <a:cs typeface="Courier New"/>
                <a:sym typeface="Courier New"/>
              </a:rPr>
              <a:t>i32</a:t>
            </a:r>
            <a:r>
              <a:rPr b="1" lang="en" sz="1900">
                <a:latin typeface="Courier New"/>
                <a:ea typeface="Courier New"/>
                <a:cs typeface="Courier New"/>
                <a:sym typeface="Courier New"/>
              </a:rPr>
              <a:t> </a:t>
            </a:r>
            <a:r>
              <a:rPr b="1" lang="en" sz="1900">
                <a:solidFill>
                  <a:srgbClr val="008000"/>
                </a:solidFill>
                <a:latin typeface="Courier New"/>
                <a:ea typeface="Courier New"/>
                <a:cs typeface="Courier New"/>
                <a:sym typeface="Courier New"/>
              </a:rPr>
              <a:t>// a mutable reference with an explicit lifetime</a:t>
            </a:r>
            <a:endParaRPr b="1" sz="190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900">
              <a:latin typeface="Courier New"/>
              <a:ea typeface="Courier New"/>
              <a:cs typeface="Courier New"/>
              <a:sym typeface="Courier New"/>
            </a:endParaRPr>
          </a:p>
          <a:p>
            <a:pPr indent="0" lvl="0" marL="0" rtl="0" algn="l">
              <a:spcBef>
                <a:spcPts val="0"/>
              </a:spcBef>
              <a:spcAft>
                <a:spcPts val="0"/>
              </a:spcAft>
              <a:buNone/>
            </a:pPr>
            <a:r>
              <a:t/>
            </a:r>
            <a:endParaRPr b="1"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 Rust 1.0 version:</a:t>
            </a:r>
            <a:endParaRPr/>
          </a:p>
        </p:txBody>
      </p:sp>
      <p:sp>
        <p:nvSpPr>
          <p:cNvPr id="358" name="Google Shape;358;p29"/>
          <p:cNvSpPr txBox="1"/>
          <p:nvPr>
            <p:ph idx="1" type="body"/>
          </p:nvPr>
        </p:nvSpPr>
        <p:spPr>
          <a:xfrm>
            <a:off x="311700" y="1266325"/>
            <a:ext cx="8520600" cy="9822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400">
                <a:solidFill>
                  <a:srgbClr val="0000FF"/>
                </a:solidFill>
                <a:latin typeface="Courier New"/>
                <a:ea typeface="Courier New"/>
                <a:cs typeface="Courier New"/>
                <a:sym typeface="Courier New"/>
              </a:rPr>
              <a:t>fn</a:t>
            </a:r>
            <a:r>
              <a:rPr lang="en" sz="2400">
                <a:solidFill>
                  <a:srgbClr val="000000"/>
                </a:solidFill>
                <a:latin typeface="Courier New"/>
                <a:ea typeface="Courier New"/>
                <a:cs typeface="Courier New"/>
                <a:sym typeface="Courier New"/>
              </a:rPr>
              <a:t> first_word</a:t>
            </a:r>
            <a:r>
              <a:rPr b="1" i="1" lang="en" sz="2400">
                <a:solidFill>
                  <a:srgbClr val="000000"/>
                </a:solidFill>
                <a:latin typeface="Courier New"/>
                <a:ea typeface="Courier New"/>
                <a:cs typeface="Courier New"/>
                <a:sym typeface="Courier New"/>
              </a:rPr>
              <a:t>&lt;</a:t>
            </a:r>
            <a:r>
              <a:rPr b="1" i="1" lang="en" sz="2400">
                <a:solidFill>
                  <a:srgbClr val="0000FF"/>
                </a:solidFill>
                <a:latin typeface="Courier New"/>
                <a:ea typeface="Courier New"/>
                <a:cs typeface="Courier New"/>
                <a:sym typeface="Courier New"/>
              </a:rPr>
              <a:t>'a</a:t>
            </a:r>
            <a:r>
              <a:rPr b="1" i="1" lang="en" sz="2400">
                <a:solidFill>
                  <a:srgbClr val="000000"/>
                </a:solidFill>
                <a:latin typeface="Courier New"/>
                <a:ea typeface="Courier New"/>
                <a:cs typeface="Courier New"/>
                <a:sym typeface="Courier New"/>
              </a:rPr>
              <a:t>&gt;</a:t>
            </a:r>
            <a:r>
              <a:rPr lang="en" sz="2400">
                <a:solidFill>
                  <a:srgbClr val="000000"/>
                </a:solidFill>
                <a:latin typeface="Courier New"/>
                <a:ea typeface="Courier New"/>
                <a:cs typeface="Courier New"/>
                <a:sym typeface="Courier New"/>
              </a:rPr>
              <a:t>(s: </a:t>
            </a:r>
            <a:r>
              <a:rPr b="1" i="1" lang="en" sz="2400">
                <a:solidFill>
                  <a:srgbClr val="000000"/>
                </a:solidFill>
                <a:latin typeface="Courier New"/>
                <a:ea typeface="Courier New"/>
                <a:cs typeface="Courier New"/>
                <a:sym typeface="Courier New"/>
              </a:rPr>
              <a:t>&amp;</a:t>
            </a:r>
            <a:r>
              <a:rPr b="1" i="1" lang="en" sz="2400">
                <a:solidFill>
                  <a:srgbClr val="0000FF"/>
                </a:solidFill>
                <a:latin typeface="Courier New"/>
                <a:ea typeface="Courier New"/>
                <a:cs typeface="Courier New"/>
                <a:sym typeface="Courier New"/>
              </a:rPr>
              <a:t>'a</a:t>
            </a:r>
            <a:r>
              <a:rPr b="1" i="1" lang="en" sz="2400">
                <a:solidFill>
                  <a:srgbClr val="000000"/>
                </a:solidFill>
                <a:latin typeface="Courier New"/>
                <a:ea typeface="Courier New"/>
                <a:cs typeface="Courier New"/>
                <a:sym typeface="Courier New"/>
              </a:rPr>
              <a:t> </a:t>
            </a:r>
            <a:r>
              <a:rPr b="1" i="1" lang="en" sz="2400">
                <a:solidFill>
                  <a:srgbClr val="0000FF"/>
                </a:solidFill>
                <a:latin typeface="Courier New"/>
                <a:ea typeface="Courier New"/>
                <a:cs typeface="Courier New"/>
                <a:sym typeface="Courier New"/>
              </a:rPr>
              <a:t>str</a:t>
            </a:r>
            <a:r>
              <a:rPr lang="en" sz="2400">
                <a:solidFill>
                  <a:srgbClr val="000000"/>
                </a:solidFill>
                <a:latin typeface="Courier New"/>
                <a:ea typeface="Courier New"/>
                <a:cs typeface="Courier New"/>
                <a:sym typeface="Courier New"/>
              </a:rPr>
              <a:t>) -&gt;</a:t>
            </a:r>
            <a:r>
              <a:rPr b="1" lang="en" sz="2400">
                <a:solidFill>
                  <a:srgbClr val="000000"/>
                </a:solidFill>
                <a:latin typeface="Courier New"/>
                <a:ea typeface="Courier New"/>
                <a:cs typeface="Courier New"/>
                <a:sym typeface="Courier New"/>
              </a:rPr>
              <a:t> </a:t>
            </a:r>
            <a:r>
              <a:rPr b="1" i="1" lang="en" sz="2400">
                <a:solidFill>
                  <a:srgbClr val="000000"/>
                </a:solidFill>
                <a:latin typeface="Courier New"/>
                <a:ea typeface="Courier New"/>
                <a:cs typeface="Courier New"/>
                <a:sym typeface="Courier New"/>
              </a:rPr>
              <a:t>&amp;</a:t>
            </a:r>
            <a:r>
              <a:rPr b="1" i="1" lang="en" sz="2400">
                <a:solidFill>
                  <a:srgbClr val="0000FF"/>
                </a:solidFill>
                <a:latin typeface="Courier New"/>
                <a:ea typeface="Courier New"/>
                <a:cs typeface="Courier New"/>
                <a:sym typeface="Courier New"/>
              </a:rPr>
              <a:t>'a</a:t>
            </a:r>
            <a:r>
              <a:rPr b="1" i="1" lang="en" sz="2400">
                <a:solidFill>
                  <a:srgbClr val="000000"/>
                </a:solidFill>
                <a:latin typeface="Courier New"/>
                <a:ea typeface="Courier New"/>
                <a:cs typeface="Courier New"/>
                <a:sym typeface="Courier New"/>
              </a:rPr>
              <a:t> </a:t>
            </a:r>
            <a:r>
              <a:rPr b="1" i="1" lang="en" sz="2400">
                <a:solidFill>
                  <a:srgbClr val="0000FF"/>
                </a:solidFill>
                <a:latin typeface="Courier New"/>
                <a:ea typeface="Courier New"/>
                <a:cs typeface="Courier New"/>
                <a:sym typeface="Courier New"/>
              </a:rPr>
              <a:t>str</a:t>
            </a:r>
            <a:r>
              <a:rPr lang="en" sz="2400">
                <a:solidFill>
                  <a:srgbClr val="000000"/>
                </a:solidFill>
                <a:latin typeface="Courier New"/>
                <a:ea typeface="Courier New"/>
                <a:cs typeface="Courier New"/>
                <a:sym typeface="Courier New"/>
              </a:rPr>
              <a:t> {</a:t>
            </a:r>
            <a:endParaRPr sz="24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 Rust 1.0 version:</a:t>
            </a:r>
            <a:endParaRPr/>
          </a:p>
        </p:txBody>
      </p:sp>
      <p:sp>
        <p:nvSpPr>
          <p:cNvPr id="364" name="Google Shape;364;p30"/>
          <p:cNvSpPr txBox="1"/>
          <p:nvPr>
            <p:ph idx="1" type="body"/>
          </p:nvPr>
        </p:nvSpPr>
        <p:spPr>
          <a:xfrm>
            <a:off x="311700" y="1266325"/>
            <a:ext cx="8520600" cy="9822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400">
                <a:solidFill>
                  <a:srgbClr val="0000FF"/>
                </a:solidFill>
                <a:latin typeface="Courier New"/>
                <a:ea typeface="Courier New"/>
                <a:cs typeface="Courier New"/>
                <a:sym typeface="Courier New"/>
              </a:rPr>
              <a:t>fn</a:t>
            </a:r>
            <a:r>
              <a:rPr lang="en" sz="2400">
                <a:solidFill>
                  <a:srgbClr val="000000"/>
                </a:solidFill>
                <a:latin typeface="Courier New"/>
                <a:ea typeface="Courier New"/>
                <a:cs typeface="Courier New"/>
                <a:sym typeface="Courier New"/>
              </a:rPr>
              <a:t> first_word</a:t>
            </a:r>
            <a:r>
              <a:rPr b="1" i="1" lang="en" sz="2400">
                <a:solidFill>
                  <a:srgbClr val="000000"/>
                </a:solidFill>
                <a:latin typeface="Courier New"/>
                <a:ea typeface="Courier New"/>
                <a:cs typeface="Courier New"/>
                <a:sym typeface="Courier New"/>
              </a:rPr>
              <a:t>&lt;</a:t>
            </a:r>
            <a:r>
              <a:rPr b="1" i="1" lang="en" sz="2400">
                <a:solidFill>
                  <a:srgbClr val="0000FF"/>
                </a:solidFill>
                <a:latin typeface="Courier New"/>
                <a:ea typeface="Courier New"/>
                <a:cs typeface="Courier New"/>
                <a:sym typeface="Courier New"/>
              </a:rPr>
              <a:t>'a</a:t>
            </a:r>
            <a:r>
              <a:rPr b="1" i="1" lang="en" sz="2400">
                <a:solidFill>
                  <a:srgbClr val="000000"/>
                </a:solidFill>
                <a:latin typeface="Courier New"/>
                <a:ea typeface="Courier New"/>
                <a:cs typeface="Courier New"/>
                <a:sym typeface="Courier New"/>
              </a:rPr>
              <a:t>&gt;</a:t>
            </a:r>
            <a:r>
              <a:rPr lang="en" sz="2400">
                <a:solidFill>
                  <a:srgbClr val="000000"/>
                </a:solidFill>
                <a:latin typeface="Courier New"/>
                <a:ea typeface="Courier New"/>
                <a:cs typeface="Courier New"/>
                <a:sym typeface="Courier New"/>
              </a:rPr>
              <a:t>(s: </a:t>
            </a:r>
            <a:r>
              <a:rPr b="1" lang="en" sz="2400">
                <a:solidFill>
                  <a:srgbClr val="000000"/>
                </a:solidFill>
                <a:latin typeface="Courier New"/>
                <a:ea typeface="Courier New"/>
                <a:cs typeface="Courier New"/>
                <a:sym typeface="Courier New"/>
              </a:rPr>
              <a:t>&amp;</a:t>
            </a:r>
            <a:r>
              <a:rPr b="1" lang="en" sz="2400">
                <a:solidFill>
                  <a:srgbClr val="0000FF"/>
                </a:solidFill>
                <a:latin typeface="Courier New"/>
                <a:ea typeface="Courier New"/>
                <a:cs typeface="Courier New"/>
                <a:sym typeface="Courier New"/>
              </a:rPr>
              <a:t>'a</a:t>
            </a:r>
            <a:r>
              <a:rPr b="1" lang="en" sz="2400">
                <a:solidFill>
                  <a:srgbClr val="000000"/>
                </a:solidFill>
                <a:latin typeface="Courier New"/>
                <a:ea typeface="Courier New"/>
                <a:cs typeface="Courier New"/>
                <a:sym typeface="Courier New"/>
              </a:rPr>
              <a:t> </a:t>
            </a:r>
            <a:r>
              <a:rPr b="1" lang="en" sz="2400">
                <a:solidFill>
                  <a:srgbClr val="0000FF"/>
                </a:solidFill>
                <a:latin typeface="Courier New"/>
                <a:ea typeface="Courier New"/>
                <a:cs typeface="Courier New"/>
                <a:sym typeface="Courier New"/>
              </a:rPr>
              <a:t>str</a:t>
            </a:r>
            <a:r>
              <a:rPr lang="en" sz="2400">
                <a:solidFill>
                  <a:srgbClr val="000000"/>
                </a:solidFill>
                <a:latin typeface="Courier New"/>
                <a:ea typeface="Courier New"/>
                <a:cs typeface="Courier New"/>
                <a:sym typeface="Courier New"/>
              </a:rPr>
              <a:t>) -&gt;</a:t>
            </a:r>
            <a:r>
              <a:rPr b="1" lang="en" sz="2400">
                <a:solidFill>
                  <a:srgbClr val="000000"/>
                </a:solidFill>
                <a:latin typeface="Courier New"/>
                <a:ea typeface="Courier New"/>
                <a:cs typeface="Courier New"/>
                <a:sym typeface="Courier New"/>
              </a:rPr>
              <a:t> </a:t>
            </a:r>
            <a:r>
              <a:rPr b="1" i="1" lang="en" sz="2400">
                <a:solidFill>
                  <a:srgbClr val="000000"/>
                </a:solidFill>
                <a:latin typeface="Courier New"/>
                <a:ea typeface="Courier New"/>
                <a:cs typeface="Courier New"/>
                <a:sym typeface="Courier New"/>
              </a:rPr>
              <a:t>&amp;</a:t>
            </a:r>
            <a:r>
              <a:rPr b="1" i="1" lang="en" sz="2400">
                <a:solidFill>
                  <a:srgbClr val="0000FF"/>
                </a:solidFill>
                <a:latin typeface="Courier New"/>
                <a:ea typeface="Courier New"/>
                <a:cs typeface="Courier New"/>
                <a:sym typeface="Courier New"/>
              </a:rPr>
              <a:t>'a</a:t>
            </a:r>
            <a:r>
              <a:rPr b="1" i="1" lang="en" sz="2400">
                <a:solidFill>
                  <a:srgbClr val="000000"/>
                </a:solidFill>
                <a:latin typeface="Courier New"/>
                <a:ea typeface="Courier New"/>
                <a:cs typeface="Courier New"/>
                <a:sym typeface="Courier New"/>
              </a:rPr>
              <a:t> </a:t>
            </a:r>
            <a:r>
              <a:rPr b="1" i="1" lang="en" sz="2400">
                <a:solidFill>
                  <a:srgbClr val="0000FF"/>
                </a:solidFill>
                <a:latin typeface="Courier New"/>
                <a:ea typeface="Courier New"/>
                <a:cs typeface="Courier New"/>
                <a:sym typeface="Courier New"/>
              </a:rPr>
              <a:t>str</a:t>
            </a:r>
            <a:r>
              <a:rPr lang="en" sz="2400">
                <a:solidFill>
                  <a:srgbClr val="000000"/>
                </a:solidFill>
                <a:latin typeface="Courier New"/>
                <a:ea typeface="Courier New"/>
                <a:cs typeface="Courier New"/>
                <a:sym typeface="Courier New"/>
              </a:rPr>
              <a:t> {</a:t>
            </a:r>
            <a:endParaRPr sz="24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2400"/>
          </a:p>
        </p:txBody>
      </p:sp>
      <p:sp>
        <p:nvSpPr>
          <p:cNvPr id="365" name="Google Shape;365;p30"/>
          <p:cNvSpPr/>
          <p:nvPr/>
        </p:nvSpPr>
        <p:spPr>
          <a:xfrm>
            <a:off x="4292925" y="1791225"/>
            <a:ext cx="1170800" cy="162375"/>
          </a:xfrm>
          <a:custGeom>
            <a:rect b="b" l="l" r="r" t="t"/>
            <a:pathLst>
              <a:path extrusionOk="0" h="6495" w="46832">
                <a:moveTo>
                  <a:pt x="0" y="0"/>
                </a:moveTo>
                <a:cubicBezTo>
                  <a:pt x="2523" y="7575"/>
                  <a:pt x="15787" y="2433"/>
                  <a:pt x="23616" y="4002"/>
                </a:cubicBezTo>
                <a:cubicBezTo>
                  <a:pt x="24726" y="4224"/>
                  <a:pt x="24919" y="6130"/>
                  <a:pt x="26018" y="6404"/>
                </a:cubicBezTo>
                <a:cubicBezTo>
                  <a:pt x="27482" y="6770"/>
                  <a:pt x="27756" y="3568"/>
                  <a:pt x="29220" y="3202"/>
                </a:cubicBezTo>
                <a:cubicBezTo>
                  <a:pt x="34987" y="1761"/>
                  <a:pt x="46832" y="6345"/>
                  <a:pt x="46832" y="400"/>
                </a:cubicBezTo>
              </a:path>
            </a:pathLst>
          </a:custGeom>
          <a:noFill/>
          <a:ln cap="flat" cmpd="sng" w="9525">
            <a:solidFill>
              <a:schemeClr val="dk2"/>
            </a:solidFill>
            <a:prstDash val="solid"/>
            <a:round/>
            <a:headEnd len="med" w="med" type="none"/>
            <a:tailEnd len="med" w="med" type="none"/>
          </a:ln>
        </p:spPr>
      </p:sp>
      <p:sp>
        <p:nvSpPr>
          <p:cNvPr id="366" name="Google Shape;366;p30"/>
          <p:cNvSpPr/>
          <p:nvPr/>
        </p:nvSpPr>
        <p:spPr>
          <a:xfrm>
            <a:off x="6526725" y="1791225"/>
            <a:ext cx="1170800" cy="162375"/>
          </a:xfrm>
          <a:custGeom>
            <a:rect b="b" l="l" r="r" t="t"/>
            <a:pathLst>
              <a:path extrusionOk="0" h="6495" w="46832">
                <a:moveTo>
                  <a:pt x="0" y="0"/>
                </a:moveTo>
                <a:cubicBezTo>
                  <a:pt x="2523" y="7575"/>
                  <a:pt x="15787" y="2433"/>
                  <a:pt x="23616" y="4002"/>
                </a:cubicBezTo>
                <a:cubicBezTo>
                  <a:pt x="24726" y="4224"/>
                  <a:pt x="24919" y="6130"/>
                  <a:pt x="26018" y="6404"/>
                </a:cubicBezTo>
                <a:cubicBezTo>
                  <a:pt x="27482" y="6770"/>
                  <a:pt x="27756" y="3568"/>
                  <a:pt x="29220" y="3202"/>
                </a:cubicBezTo>
                <a:cubicBezTo>
                  <a:pt x="34987" y="1761"/>
                  <a:pt x="46832" y="6345"/>
                  <a:pt x="46832" y="400"/>
                </a:cubicBezTo>
              </a:path>
            </a:pathLst>
          </a:custGeom>
          <a:noFill/>
          <a:ln cap="flat" cmpd="sng" w="9525">
            <a:solidFill>
              <a:schemeClr val="dk2"/>
            </a:solidFill>
            <a:prstDash val="solid"/>
            <a:round/>
            <a:headEnd len="med" w="med" type="none"/>
            <a:tailEnd len="med" w="med" type="none"/>
          </a:ln>
        </p:spPr>
      </p:sp>
      <p:cxnSp>
        <p:nvCxnSpPr>
          <p:cNvPr id="367" name="Google Shape;367;p30"/>
          <p:cNvCxnSpPr/>
          <p:nvPr/>
        </p:nvCxnSpPr>
        <p:spPr>
          <a:xfrm>
            <a:off x="4983400" y="2003650"/>
            <a:ext cx="390300" cy="2041500"/>
          </a:xfrm>
          <a:prstGeom prst="straightConnector1">
            <a:avLst/>
          </a:prstGeom>
          <a:noFill/>
          <a:ln cap="flat" cmpd="sng" w="9525">
            <a:solidFill>
              <a:schemeClr val="dk2"/>
            </a:solidFill>
            <a:prstDash val="solid"/>
            <a:round/>
            <a:headEnd len="med" w="med" type="stealth"/>
            <a:tailEnd len="med" w="med" type="none"/>
          </a:ln>
        </p:spPr>
      </p:cxnSp>
      <p:cxnSp>
        <p:nvCxnSpPr>
          <p:cNvPr id="368" name="Google Shape;368;p30"/>
          <p:cNvCxnSpPr/>
          <p:nvPr/>
        </p:nvCxnSpPr>
        <p:spPr>
          <a:xfrm>
            <a:off x="7217200" y="2003650"/>
            <a:ext cx="390300" cy="2041500"/>
          </a:xfrm>
          <a:prstGeom prst="straightConnector1">
            <a:avLst/>
          </a:prstGeom>
          <a:noFill/>
          <a:ln cap="flat" cmpd="sng" w="9525">
            <a:solidFill>
              <a:schemeClr val="dk2"/>
            </a:solidFill>
            <a:prstDash val="solid"/>
            <a:round/>
            <a:headEnd len="med" w="med" type="stealth"/>
            <a:tailEnd len="med" w="med" type="none"/>
          </a:ln>
        </p:spPr>
      </p:cxnSp>
      <p:sp>
        <p:nvSpPr>
          <p:cNvPr id="369" name="Google Shape;369;p30"/>
          <p:cNvSpPr txBox="1"/>
          <p:nvPr/>
        </p:nvSpPr>
        <p:spPr>
          <a:xfrm>
            <a:off x="3962800" y="4045150"/>
            <a:ext cx="24315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Input</a:t>
            </a:r>
            <a:r>
              <a:rPr lang="en">
                <a:latin typeface="Open Sans"/>
                <a:ea typeface="Open Sans"/>
                <a:cs typeface="Open Sans"/>
                <a:sym typeface="Open Sans"/>
              </a:rPr>
              <a:t> Lifetime Parameter</a:t>
            </a:r>
            <a:endParaRPr>
              <a:latin typeface="Open Sans"/>
              <a:ea typeface="Open Sans"/>
              <a:cs typeface="Open Sans"/>
              <a:sym typeface="Open Sans"/>
            </a:endParaRPr>
          </a:p>
        </p:txBody>
      </p:sp>
      <p:sp>
        <p:nvSpPr>
          <p:cNvPr id="370" name="Google Shape;370;p30"/>
          <p:cNvSpPr txBox="1"/>
          <p:nvPr/>
        </p:nvSpPr>
        <p:spPr>
          <a:xfrm>
            <a:off x="6526725" y="4019000"/>
            <a:ext cx="26796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Output</a:t>
            </a:r>
            <a:r>
              <a:rPr lang="en">
                <a:latin typeface="Open Sans"/>
                <a:ea typeface="Open Sans"/>
                <a:cs typeface="Open Sans"/>
                <a:sym typeface="Open Sans"/>
              </a:rPr>
              <a:t> Lifetime Parameter</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1"/>
          <p:cNvSpPr/>
          <p:nvPr/>
        </p:nvSpPr>
        <p:spPr>
          <a:xfrm>
            <a:off x="414150" y="4327100"/>
            <a:ext cx="3842700" cy="2802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334075" y="3671325"/>
            <a:ext cx="2667900" cy="2802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a:t>
            </a:r>
            <a:r>
              <a:rPr lang="en"/>
              <a:t>Elision</a:t>
            </a:r>
            <a:r>
              <a:rPr lang="en"/>
              <a:t> Rules</a:t>
            </a:r>
            <a:endParaRPr/>
          </a:p>
        </p:txBody>
      </p:sp>
      <p:sp>
        <p:nvSpPr>
          <p:cNvPr id="378" name="Google Shape;378;p31"/>
          <p:cNvSpPr txBox="1"/>
          <p:nvPr>
            <p:ph idx="1" type="body"/>
          </p:nvPr>
        </p:nvSpPr>
        <p:spPr>
          <a:xfrm>
            <a:off x="311700" y="1266325"/>
            <a:ext cx="8520600" cy="36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First Rule:</a:t>
            </a:r>
            <a:endParaRPr b="1" sz="2000">
              <a:solidFill>
                <a:srgbClr val="000000"/>
              </a:solidFill>
            </a:endParaRPr>
          </a:p>
          <a:p>
            <a:pPr indent="0" lvl="0" marL="0" rtl="0" algn="l">
              <a:spcBef>
                <a:spcPts val="1600"/>
              </a:spcBef>
              <a:spcAft>
                <a:spcPts val="0"/>
              </a:spcAft>
              <a:buNone/>
            </a:pPr>
            <a:r>
              <a:rPr b="1" lang="en"/>
              <a:t>The first rule is that each parameter that is a reference gets its own lifetime parameter. </a:t>
            </a:r>
            <a:endParaRPr b="1"/>
          </a:p>
          <a:p>
            <a:pPr indent="0" lvl="0" marL="0" rtl="0" algn="l">
              <a:spcBef>
                <a:spcPts val="1600"/>
              </a:spcBef>
              <a:spcAft>
                <a:spcPts val="0"/>
              </a:spcAft>
              <a:buNone/>
            </a:pPr>
            <a:r>
              <a:rPr b="1" lang="en"/>
              <a:t>In other words,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A function with one parameter gets one lifetime parameter:</a:t>
            </a:r>
            <a:endParaRPr b="1"/>
          </a:p>
          <a:p>
            <a:pPr indent="0" lvl="0" marL="0" rtl="0" algn="l">
              <a:spcBef>
                <a:spcPts val="0"/>
              </a:spcBef>
              <a:spcAft>
                <a:spcPts val="0"/>
              </a:spcAft>
              <a:buNone/>
            </a:pPr>
            <a:r>
              <a:rPr b="1" lang="en">
                <a:solidFill>
                  <a:srgbClr val="0000FF"/>
                </a:solidFill>
              </a:rPr>
              <a:t>fn</a:t>
            </a:r>
            <a:r>
              <a:rPr b="1" lang="en">
                <a:solidFill>
                  <a:srgbClr val="000000"/>
                </a:solidFill>
              </a:rPr>
              <a:t> foo&lt;</a:t>
            </a:r>
            <a:r>
              <a:rPr b="1" lang="en">
                <a:solidFill>
                  <a:srgbClr val="0000FF"/>
                </a:solidFill>
              </a:rPr>
              <a:t>'a</a:t>
            </a:r>
            <a:r>
              <a:rPr b="1" lang="en">
                <a:solidFill>
                  <a:srgbClr val="000000"/>
                </a:solidFill>
              </a:rPr>
              <a:t>&gt;(x: &amp;</a:t>
            </a:r>
            <a:r>
              <a:rPr b="1" lang="en">
                <a:solidFill>
                  <a:srgbClr val="0000FF"/>
                </a:solidFill>
              </a:rPr>
              <a:t>'a</a:t>
            </a:r>
            <a:r>
              <a:rPr b="1" lang="en">
                <a:solidFill>
                  <a:srgbClr val="000000"/>
                </a:solidFill>
              </a:rPr>
              <a:t> </a:t>
            </a:r>
            <a:r>
              <a:rPr b="1" lang="en">
                <a:solidFill>
                  <a:srgbClr val="0000FF"/>
                </a:solidFill>
              </a:rPr>
              <a:t>i32</a:t>
            </a:r>
            <a:r>
              <a:rPr b="1" lang="en">
                <a:solidFill>
                  <a:srgbClr val="000000"/>
                </a:solidFill>
              </a:rPr>
              <a:t>);</a:t>
            </a:r>
            <a:r>
              <a:rPr lang="en">
                <a:solidFill>
                  <a:srgbClr val="000000"/>
                </a:solidFill>
              </a:rPr>
              <a:t> </a:t>
            </a:r>
            <a:endParaRPr>
              <a:solidFill>
                <a:srgbClr val="000000"/>
              </a:solidFill>
            </a:endParaRPr>
          </a:p>
          <a:p>
            <a:pPr indent="0" lvl="0" marL="0" rtl="0" algn="l">
              <a:spcBef>
                <a:spcPts val="0"/>
              </a:spcBef>
              <a:spcAft>
                <a:spcPts val="0"/>
              </a:spcAft>
              <a:buNone/>
            </a:pPr>
            <a:r>
              <a:rPr b="1" lang="en"/>
              <a:t>A function with two parameters gets two separate lifetime parameters: </a:t>
            </a:r>
            <a:r>
              <a:rPr b="1" lang="en">
                <a:solidFill>
                  <a:srgbClr val="0000FF"/>
                </a:solidFill>
              </a:rPr>
              <a:t>fn</a:t>
            </a:r>
            <a:r>
              <a:rPr b="1" lang="en">
                <a:solidFill>
                  <a:srgbClr val="000000"/>
                </a:solidFill>
              </a:rPr>
              <a:t> foo&lt;</a:t>
            </a:r>
            <a:r>
              <a:rPr b="1" lang="en">
                <a:solidFill>
                  <a:srgbClr val="0000FF"/>
                </a:solidFill>
              </a:rPr>
              <a:t>'a</a:t>
            </a:r>
            <a:r>
              <a:rPr b="1" lang="en">
                <a:solidFill>
                  <a:srgbClr val="000000"/>
                </a:solidFill>
              </a:rPr>
              <a:t>, </a:t>
            </a:r>
            <a:r>
              <a:rPr b="1" lang="en">
                <a:solidFill>
                  <a:srgbClr val="0000FF"/>
                </a:solidFill>
              </a:rPr>
              <a:t>'b</a:t>
            </a:r>
            <a:r>
              <a:rPr b="1" lang="en">
                <a:solidFill>
                  <a:srgbClr val="000000"/>
                </a:solidFill>
              </a:rPr>
              <a:t>&gt;(x: &amp;</a:t>
            </a:r>
            <a:r>
              <a:rPr b="1" lang="en">
                <a:solidFill>
                  <a:srgbClr val="0000FF"/>
                </a:solidFill>
              </a:rPr>
              <a:t>'a</a:t>
            </a:r>
            <a:r>
              <a:rPr b="1" lang="en">
                <a:solidFill>
                  <a:srgbClr val="000000"/>
                </a:solidFill>
              </a:rPr>
              <a:t> </a:t>
            </a:r>
            <a:r>
              <a:rPr b="1" lang="en">
                <a:solidFill>
                  <a:srgbClr val="0000FF"/>
                </a:solidFill>
              </a:rPr>
              <a:t>i32</a:t>
            </a:r>
            <a:r>
              <a:rPr b="1" lang="en">
                <a:solidFill>
                  <a:srgbClr val="000000"/>
                </a:solidFill>
              </a:rPr>
              <a:t>, y: &amp;</a:t>
            </a:r>
            <a:r>
              <a:rPr b="1" lang="en">
                <a:solidFill>
                  <a:srgbClr val="0000FF"/>
                </a:solidFill>
              </a:rPr>
              <a:t>'b</a:t>
            </a:r>
            <a:r>
              <a:rPr b="1" lang="en">
                <a:solidFill>
                  <a:srgbClr val="000000"/>
                </a:solidFill>
              </a:rPr>
              <a:t> </a:t>
            </a:r>
            <a:r>
              <a:rPr b="1" lang="en">
                <a:solidFill>
                  <a:srgbClr val="0000FF"/>
                </a:solidFill>
              </a:rPr>
              <a:t>i32</a:t>
            </a:r>
            <a:r>
              <a:rPr b="1" lang="en">
                <a:solidFill>
                  <a:srgbClr val="000000"/>
                </a:solidFill>
              </a:rPr>
              <a:t>); </a:t>
            </a:r>
            <a:r>
              <a:rPr b="1" lang="en"/>
              <a:t>and so on.</a:t>
            </a:r>
            <a:endParaRPr b="1"/>
          </a:p>
          <a:p>
            <a:pPr indent="0" lvl="0" marL="0" rtl="0" algn="l">
              <a:spcBef>
                <a:spcPts val="0"/>
              </a:spcBef>
              <a:spcAft>
                <a:spcPts val="16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3206913" y="152400"/>
            <a:ext cx="2730169" cy="4838700"/>
          </a:xfrm>
          <a:prstGeom prst="rect">
            <a:avLst/>
          </a:prstGeom>
          <a:noFill/>
          <a:ln>
            <a:noFill/>
          </a:ln>
        </p:spPr>
      </p:pic>
      <p:grpSp>
        <p:nvGrpSpPr>
          <p:cNvPr id="73" name="Google Shape;73;p14"/>
          <p:cNvGrpSpPr/>
          <p:nvPr/>
        </p:nvGrpSpPr>
        <p:grpSpPr>
          <a:xfrm>
            <a:off x="5889350" y="711700"/>
            <a:ext cx="977450" cy="142200"/>
            <a:chOff x="7335650" y="1129300"/>
            <a:chExt cx="977450" cy="142200"/>
          </a:xfrm>
        </p:grpSpPr>
        <p:cxnSp>
          <p:nvCxnSpPr>
            <p:cNvPr id="74" name="Google Shape;74;p14"/>
            <p:cNvCxnSpPr/>
            <p:nvPr/>
          </p:nvCxnSpPr>
          <p:spPr>
            <a:xfrm>
              <a:off x="7335650" y="1214700"/>
              <a:ext cx="911100" cy="0"/>
            </a:xfrm>
            <a:prstGeom prst="straightConnector1">
              <a:avLst/>
            </a:prstGeom>
            <a:noFill/>
            <a:ln cap="flat" cmpd="sng" w="9525">
              <a:solidFill>
                <a:schemeClr val="dk2"/>
              </a:solidFill>
              <a:prstDash val="solid"/>
              <a:round/>
              <a:headEnd len="med" w="med" type="none"/>
              <a:tailEnd len="med" w="med" type="none"/>
            </a:ln>
          </p:spPr>
        </p:cxnSp>
        <p:sp>
          <p:nvSpPr>
            <p:cNvPr id="75" name="Google Shape;75;p14"/>
            <p:cNvSpPr/>
            <p:nvPr/>
          </p:nvSpPr>
          <p:spPr>
            <a:xfrm>
              <a:off x="8237200" y="1129300"/>
              <a:ext cx="75900" cy="142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a:t>
            </a:r>
            <a:r>
              <a:rPr lang="en"/>
              <a:t>Elision</a:t>
            </a:r>
            <a:r>
              <a:rPr lang="en"/>
              <a:t> Rules</a:t>
            </a:r>
            <a:endParaRPr/>
          </a:p>
        </p:txBody>
      </p:sp>
      <p:sp>
        <p:nvSpPr>
          <p:cNvPr id="384" name="Google Shape;384;p32"/>
          <p:cNvSpPr txBox="1"/>
          <p:nvPr>
            <p:ph idx="1" type="body"/>
          </p:nvPr>
        </p:nvSpPr>
        <p:spPr>
          <a:xfrm>
            <a:off x="311700" y="1266325"/>
            <a:ext cx="8520600" cy="36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Second Rule:</a:t>
            </a:r>
            <a:endParaRPr b="1" sz="2000">
              <a:solidFill>
                <a:srgbClr val="000000"/>
              </a:solidFill>
            </a:endParaRPr>
          </a:p>
          <a:p>
            <a:pPr indent="0" lvl="0" marL="0" rtl="0" algn="l">
              <a:spcBef>
                <a:spcPts val="1600"/>
              </a:spcBef>
              <a:spcAft>
                <a:spcPts val="0"/>
              </a:spcAft>
              <a:buNone/>
            </a:pPr>
            <a:r>
              <a:rPr b="1" lang="en"/>
              <a:t>The second rule is if there is exactly one input lifetime parameter, that lifetime is assigned to all output lifetime parameters: </a:t>
            </a:r>
            <a:endParaRPr b="1"/>
          </a:p>
          <a:p>
            <a:pPr indent="0" lvl="0" marL="0" rtl="0" algn="l">
              <a:lnSpc>
                <a:spcPct val="135714"/>
              </a:lnSpc>
              <a:spcBef>
                <a:spcPts val="0"/>
              </a:spcBef>
              <a:spcAft>
                <a:spcPts val="0"/>
              </a:spcAft>
              <a:buNone/>
            </a:pPr>
            <a:r>
              <a:rPr b="1" lang="en" sz="2000">
                <a:solidFill>
                  <a:srgbClr val="0000FF"/>
                </a:solidFill>
                <a:highlight>
                  <a:srgbClr val="FFFFFF"/>
                </a:highlight>
              </a:rPr>
              <a:t>fn</a:t>
            </a:r>
            <a:r>
              <a:rPr b="1" lang="en" sz="2000">
                <a:solidFill>
                  <a:srgbClr val="000000"/>
                </a:solidFill>
                <a:highlight>
                  <a:srgbClr val="FFFFFF"/>
                </a:highlight>
              </a:rPr>
              <a:t> foo&lt;</a:t>
            </a:r>
            <a:r>
              <a:rPr b="1" lang="en" sz="2000">
                <a:solidFill>
                  <a:srgbClr val="0000FF"/>
                </a:solidFill>
                <a:highlight>
                  <a:srgbClr val="FFFFFF"/>
                </a:highlight>
              </a:rPr>
              <a:t>'a</a:t>
            </a:r>
            <a:r>
              <a:rPr b="1" lang="en" sz="2000">
                <a:solidFill>
                  <a:srgbClr val="000000"/>
                </a:solidFill>
                <a:highlight>
                  <a:srgbClr val="FFFFFF"/>
                </a:highlight>
              </a:rPr>
              <a:t>&gt;(x: &amp;</a:t>
            </a:r>
            <a:r>
              <a:rPr b="1" lang="en" sz="2000">
                <a:solidFill>
                  <a:srgbClr val="0000FF"/>
                </a:solidFill>
                <a:highlight>
                  <a:srgbClr val="FFFFFF"/>
                </a:highlight>
              </a:rPr>
              <a:t>'a</a:t>
            </a:r>
            <a:r>
              <a:rPr b="1" lang="en" sz="2000">
                <a:solidFill>
                  <a:srgbClr val="000000"/>
                </a:solidFill>
                <a:highlight>
                  <a:srgbClr val="FFFFFF"/>
                </a:highlight>
              </a:rPr>
              <a:t> </a:t>
            </a:r>
            <a:r>
              <a:rPr b="1" lang="en" sz="2000">
                <a:solidFill>
                  <a:srgbClr val="0000FF"/>
                </a:solidFill>
                <a:highlight>
                  <a:srgbClr val="FFFFFF"/>
                </a:highlight>
              </a:rPr>
              <a:t>i32</a:t>
            </a:r>
            <a:r>
              <a:rPr b="1" lang="en" sz="2000">
                <a:solidFill>
                  <a:srgbClr val="000000"/>
                </a:solidFill>
                <a:highlight>
                  <a:srgbClr val="FFFFFF"/>
                </a:highlight>
              </a:rPr>
              <a:t>) -&gt; &amp;</a:t>
            </a:r>
            <a:r>
              <a:rPr b="1" lang="en" sz="2000">
                <a:solidFill>
                  <a:srgbClr val="0000FF"/>
                </a:solidFill>
                <a:highlight>
                  <a:srgbClr val="FFFFFF"/>
                </a:highlight>
              </a:rPr>
              <a:t>'a</a:t>
            </a:r>
            <a:r>
              <a:rPr b="1" lang="en" sz="2000">
                <a:solidFill>
                  <a:srgbClr val="000000"/>
                </a:solidFill>
                <a:highlight>
                  <a:srgbClr val="FFFFFF"/>
                </a:highlight>
              </a:rPr>
              <a:t> </a:t>
            </a:r>
            <a:r>
              <a:rPr b="1" lang="en" sz="2000">
                <a:solidFill>
                  <a:srgbClr val="0000FF"/>
                </a:solidFill>
                <a:highlight>
                  <a:srgbClr val="FFFFFF"/>
                </a:highlight>
              </a:rPr>
              <a:t>i32</a:t>
            </a:r>
            <a:r>
              <a:rPr b="1" lang="en" sz="2000">
                <a:solidFill>
                  <a:srgbClr val="000000"/>
                </a:solidFill>
                <a:highlight>
                  <a:srgbClr val="FFFFFF"/>
                </a:highlight>
              </a:rPr>
              <a:t>.</a:t>
            </a:r>
            <a:endParaRPr b="1" sz="2000">
              <a:solidFill>
                <a:srgbClr val="000000"/>
              </a:solidFill>
              <a:highlight>
                <a:srgbClr val="FFFFFF"/>
              </a:highlight>
            </a:endParaRPr>
          </a:p>
          <a:p>
            <a:pPr indent="0" lvl="0" marL="0" rtl="0" algn="l">
              <a:spcBef>
                <a:spcPts val="0"/>
              </a:spcBef>
              <a:spcAft>
                <a:spcPts val="0"/>
              </a:spcAft>
              <a:buNone/>
            </a:pPr>
            <a:r>
              <a:t/>
            </a:r>
            <a:endParaRPr b="1"/>
          </a:p>
          <a:p>
            <a:pPr indent="0" lvl="0" marL="0" rtl="0" algn="l">
              <a:spcBef>
                <a:spcPts val="0"/>
              </a:spcBef>
              <a:spcAft>
                <a:spcPts val="1600"/>
              </a:spcAft>
              <a:buNone/>
            </a:pP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a:t>
            </a:r>
            <a:r>
              <a:rPr lang="en"/>
              <a:t>Elision</a:t>
            </a:r>
            <a:r>
              <a:rPr lang="en"/>
              <a:t> Rules</a:t>
            </a:r>
            <a:endParaRPr/>
          </a:p>
        </p:txBody>
      </p:sp>
      <p:sp>
        <p:nvSpPr>
          <p:cNvPr id="390" name="Google Shape;390;p33"/>
          <p:cNvSpPr txBox="1"/>
          <p:nvPr>
            <p:ph idx="1" type="body"/>
          </p:nvPr>
        </p:nvSpPr>
        <p:spPr>
          <a:xfrm>
            <a:off x="311700" y="1266325"/>
            <a:ext cx="8520600" cy="36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Third Rule:</a:t>
            </a:r>
            <a:endParaRPr b="1" sz="2000">
              <a:solidFill>
                <a:srgbClr val="000000"/>
              </a:solidFill>
            </a:endParaRPr>
          </a:p>
          <a:p>
            <a:pPr indent="0" lvl="0" marL="0" rtl="0" algn="l">
              <a:spcBef>
                <a:spcPts val="1600"/>
              </a:spcBef>
              <a:spcAft>
                <a:spcPts val="0"/>
              </a:spcAft>
              <a:buNone/>
            </a:pPr>
            <a:r>
              <a:rPr b="1" lang="en"/>
              <a:t>The third rule is if there are multiple input lifetime parameters, but one of them is </a:t>
            </a:r>
            <a:r>
              <a:rPr b="1" lang="en">
                <a:solidFill>
                  <a:srgbClr val="000000"/>
                </a:solidFill>
              </a:rPr>
              <a:t>&amp;self or &amp;mut self </a:t>
            </a:r>
            <a:r>
              <a:rPr b="1" lang="en"/>
              <a:t>because this is a method, the lifetime of </a:t>
            </a:r>
            <a:r>
              <a:rPr b="1" lang="en">
                <a:solidFill>
                  <a:srgbClr val="000000"/>
                </a:solidFill>
              </a:rPr>
              <a:t>self</a:t>
            </a:r>
            <a:r>
              <a:rPr b="1" lang="en"/>
              <a:t> is assigned to all output lifetime parameters. This third rule makes methods much nicer to read and write because fewer symbols are necessary.</a:t>
            </a:r>
            <a:endParaRPr b="1"/>
          </a:p>
          <a:p>
            <a:pPr indent="0" lvl="0" marL="0" rtl="0" algn="l">
              <a:lnSpc>
                <a:spcPct val="135714"/>
              </a:lnSpc>
              <a:spcBef>
                <a:spcPts val="120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160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a:t>
            </a:r>
            <a:r>
              <a:rPr lang="en"/>
              <a:t>Elision</a:t>
            </a:r>
            <a:r>
              <a:rPr lang="en"/>
              <a:t> Rules on Function </a:t>
            </a:r>
            <a:r>
              <a:rPr lang="en">
                <a:solidFill>
                  <a:srgbClr val="666666"/>
                </a:solidFill>
              </a:rPr>
              <a:t>first _word</a:t>
            </a:r>
            <a:endParaRPr>
              <a:solidFill>
                <a:srgbClr val="666666"/>
              </a:solidFill>
            </a:endParaRPr>
          </a:p>
        </p:txBody>
      </p:sp>
      <p:sp>
        <p:nvSpPr>
          <p:cNvPr id="396" name="Google Shape;396;p34"/>
          <p:cNvSpPr txBox="1"/>
          <p:nvPr>
            <p:ph idx="1" type="body"/>
          </p:nvPr>
        </p:nvSpPr>
        <p:spPr>
          <a:xfrm>
            <a:off x="311700" y="1266325"/>
            <a:ext cx="8520600" cy="120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Let’s pretend we’re the compiler. We’ll apply these rules to figure out what the lifetimes of the references in the signature of the </a:t>
            </a:r>
            <a:r>
              <a:rPr b="1" lang="en">
                <a:solidFill>
                  <a:srgbClr val="000000"/>
                </a:solidFill>
              </a:rPr>
              <a:t>first_word function.</a:t>
            </a:r>
            <a:endParaRPr>
              <a:solidFill>
                <a:srgbClr val="000000"/>
              </a:solidFill>
            </a:endParaRPr>
          </a:p>
        </p:txBody>
      </p:sp>
      <p:sp>
        <p:nvSpPr>
          <p:cNvPr id="397" name="Google Shape;397;p34"/>
          <p:cNvSpPr txBox="1"/>
          <p:nvPr/>
        </p:nvSpPr>
        <p:spPr>
          <a:xfrm>
            <a:off x="311700" y="2469613"/>
            <a:ext cx="5423700" cy="560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000">
                <a:solidFill>
                  <a:srgbClr val="0000FF"/>
                </a:solidFill>
                <a:latin typeface="Courier New"/>
                <a:ea typeface="Courier New"/>
                <a:cs typeface="Courier New"/>
                <a:sym typeface="Courier New"/>
              </a:rPr>
              <a:t>fn</a:t>
            </a:r>
            <a:r>
              <a:rPr b="1" lang="en" sz="2000">
                <a:latin typeface="Courier New"/>
                <a:ea typeface="Courier New"/>
                <a:cs typeface="Courier New"/>
                <a:sym typeface="Courier New"/>
              </a:rPr>
              <a:t> first_word(s: &amp;</a:t>
            </a:r>
            <a:r>
              <a:rPr b="1" lang="en" sz="2000">
                <a:solidFill>
                  <a:srgbClr val="0000FF"/>
                </a:solidFill>
                <a:latin typeface="Courier New"/>
                <a:ea typeface="Courier New"/>
                <a:cs typeface="Courier New"/>
                <a:sym typeface="Courier New"/>
              </a:rPr>
              <a:t>str</a:t>
            </a:r>
            <a:r>
              <a:rPr b="1" lang="en" sz="2000">
                <a:latin typeface="Courier New"/>
                <a:ea typeface="Courier New"/>
                <a:cs typeface="Courier New"/>
                <a:sym typeface="Courier New"/>
              </a:rPr>
              <a:t>) -&gt; &amp;</a:t>
            </a:r>
            <a:r>
              <a:rPr b="1" lang="en" sz="2000">
                <a:solidFill>
                  <a:srgbClr val="0000FF"/>
                </a:solidFill>
                <a:latin typeface="Courier New"/>
                <a:ea typeface="Courier New"/>
                <a:cs typeface="Courier New"/>
                <a:sym typeface="Courier New"/>
              </a:rPr>
              <a:t>str</a:t>
            </a:r>
            <a:r>
              <a:rPr b="1" lang="en" sz="2000">
                <a:latin typeface="Courier New"/>
                <a:ea typeface="Courier New"/>
                <a:cs typeface="Courier New"/>
                <a:sym typeface="Courier New"/>
              </a:rPr>
              <a:t> {</a:t>
            </a:r>
            <a:endParaRPr b="1" sz="2000">
              <a:latin typeface="Courier New"/>
              <a:ea typeface="Courier New"/>
              <a:cs typeface="Courier New"/>
              <a:sym typeface="Courier New"/>
            </a:endParaRPr>
          </a:p>
          <a:p>
            <a:pPr indent="0" lvl="0" marL="0" rtl="0" algn="l">
              <a:spcBef>
                <a:spcPts val="0"/>
              </a:spcBef>
              <a:spcAft>
                <a:spcPts val="0"/>
              </a:spcAft>
              <a:buNone/>
            </a:pPr>
            <a:r>
              <a:t/>
            </a:r>
            <a:endParaRPr b="1" sz="20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a:t>
            </a:r>
            <a:r>
              <a:rPr lang="en"/>
              <a:t>Elision</a:t>
            </a:r>
            <a:r>
              <a:rPr lang="en"/>
              <a:t> Rules on Function </a:t>
            </a:r>
            <a:r>
              <a:rPr lang="en">
                <a:solidFill>
                  <a:srgbClr val="666666"/>
                </a:solidFill>
              </a:rPr>
              <a:t>first _word</a:t>
            </a:r>
            <a:endParaRPr/>
          </a:p>
        </p:txBody>
      </p:sp>
      <p:sp>
        <p:nvSpPr>
          <p:cNvPr id="403" name="Google Shape;403;p35"/>
          <p:cNvSpPr txBox="1"/>
          <p:nvPr>
            <p:ph idx="1" type="body"/>
          </p:nvPr>
        </p:nvSpPr>
        <p:spPr>
          <a:xfrm>
            <a:off x="311700" y="1410950"/>
            <a:ext cx="8520600" cy="15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Arial"/>
                <a:ea typeface="Arial"/>
                <a:cs typeface="Arial"/>
                <a:sym typeface="Arial"/>
              </a:rPr>
              <a:t>The compiler applies the first rule, which specifies that each parameter gets its own lifetime. We’ll call it 'a as usual, so now the signature is this:</a:t>
            </a:r>
            <a:endParaRPr b="1">
              <a:solidFill>
                <a:srgbClr val="434343"/>
              </a:solidFill>
              <a:latin typeface="Arial"/>
              <a:ea typeface="Arial"/>
              <a:cs typeface="Arial"/>
              <a:sym typeface="Arial"/>
            </a:endParaRPr>
          </a:p>
          <a:p>
            <a:pPr indent="0" lvl="0" marL="0" rtl="0" algn="l">
              <a:spcBef>
                <a:spcPts val="1600"/>
              </a:spcBef>
              <a:spcAft>
                <a:spcPts val="0"/>
              </a:spcAft>
              <a:buNone/>
            </a:pPr>
            <a:r>
              <a:rPr b="1" lang="en" sz="2000">
                <a:solidFill>
                  <a:srgbClr val="0000FF"/>
                </a:solidFill>
                <a:highlight>
                  <a:srgbClr val="FFFFFF"/>
                </a:highlight>
                <a:latin typeface="Courier New"/>
                <a:ea typeface="Courier New"/>
                <a:cs typeface="Courier New"/>
                <a:sym typeface="Courier New"/>
              </a:rPr>
              <a:t>fn</a:t>
            </a:r>
            <a:r>
              <a:rPr b="1" lang="en" sz="2000">
                <a:solidFill>
                  <a:srgbClr val="000000"/>
                </a:solidFill>
                <a:highlight>
                  <a:srgbClr val="FFFFFF"/>
                </a:highlight>
                <a:latin typeface="Courier New"/>
                <a:ea typeface="Courier New"/>
                <a:cs typeface="Courier New"/>
                <a:sym typeface="Courier New"/>
              </a:rPr>
              <a:t> first_word</a:t>
            </a:r>
            <a:r>
              <a:rPr b="1" lang="en" sz="2000">
                <a:solidFill>
                  <a:srgbClr val="FF0000"/>
                </a:solidFill>
                <a:highlight>
                  <a:srgbClr val="FFFFFF"/>
                </a:highlight>
                <a:latin typeface="Courier New"/>
                <a:ea typeface="Courier New"/>
                <a:cs typeface="Courier New"/>
                <a:sym typeface="Courier New"/>
              </a:rPr>
              <a:t>&lt;'a&gt;</a:t>
            </a:r>
            <a:r>
              <a:rPr b="1" lang="en" sz="2000">
                <a:solidFill>
                  <a:srgbClr val="000000"/>
                </a:solidFill>
                <a:highlight>
                  <a:srgbClr val="FFFFFF"/>
                </a:highlight>
                <a:latin typeface="Courier New"/>
                <a:ea typeface="Courier New"/>
                <a:cs typeface="Courier New"/>
                <a:sym typeface="Courier New"/>
              </a:rPr>
              <a:t>(s: &amp;</a:t>
            </a:r>
            <a:r>
              <a:rPr b="1" lang="en" sz="2000">
                <a:solidFill>
                  <a:srgbClr val="FF0000"/>
                </a:solidFill>
                <a:highlight>
                  <a:srgbClr val="FFFFFF"/>
                </a:highlight>
                <a:latin typeface="Courier New"/>
                <a:ea typeface="Courier New"/>
                <a:cs typeface="Courier New"/>
                <a:sym typeface="Courier New"/>
              </a:rPr>
              <a:t>'a </a:t>
            </a:r>
            <a:r>
              <a:rPr b="1" lang="en" sz="2000">
                <a:solidFill>
                  <a:srgbClr val="0000FF"/>
                </a:solidFill>
                <a:highlight>
                  <a:srgbClr val="FFFFFF"/>
                </a:highlight>
                <a:latin typeface="Courier New"/>
                <a:ea typeface="Courier New"/>
                <a:cs typeface="Courier New"/>
                <a:sym typeface="Courier New"/>
              </a:rPr>
              <a:t>str</a:t>
            </a:r>
            <a:r>
              <a:rPr b="1" lang="en" sz="2000">
                <a:solidFill>
                  <a:srgbClr val="000000"/>
                </a:solidFill>
                <a:highlight>
                  <a:srgbClr val="FFFFFF"/>
                </a:highlight>
                <a:latin typeface="Courier New"/>
                <a:ea typeface="Courier New"/>
                <a:cs typeface="Courier New"/>
                <a:sym typeface="Courier New"/>
              </a:rPr>
              <a:t>) -&gt; &amp;</a:t>
            </a:r>
            <a:r>
              <a:rPr b="1" lang="en" sz="2000">
                <a:solidFill>
                  <a:srgbClr val="0000FF"/>
                </a:solidFill>
                <a:highlight>
                  <a:srgbClr val="FFFFFF"/>
                </a:highlight>
                <a:latin typeface="Courier New"/>
                <a:ea typeface="Courier New"/>
                <a:cs typeface="Courier New"/>
                <a:sym typeface="Courier New"/>
              </a:rPr>
              <a:t>str</a:t>
            </a:r>
            <a:r>
              <a:rPr b="1" lang="en" sz="2000">
                <a:solidFill>
                  <a:srgbClr val="000000"/>
                </a:solidFill>
                <a:highlight>
                  <a:srgbClr val="FFFFFF"/>
                </a:highlight>
                <a:latin typeface="Courier New"/>
                <a:ea typeface="Courier New"/>
                <a:cs typeface="Courier New"/>
                <a:sym typeface="Courier New"/>
              </a:rPr>
              <a:t> {</a:t>
            </a:r>
            <a:endParaRPr b="1" sz="20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a:t>
            </a:r>
            <a:r>
              <a:rPr lang="en"/>
              <a:t>Elision</a:t>
            </a:r>
            <a:r>
              <a:rPr lang="en"/>
              <a:t> Rules on Function </a:t>
            </a:r>
            <a:r>
              <a:rPr lang="en" sz="3000">
                <a:solidFill>
                  <a:srgbClr val="666666"/>
                </a:solidFill>
              </a:rPr>
              <a:t>first _word</a:t>
            </a:r>
            <a:endParaRPr sz="3000"/>
          </a:p>
        </p:txBody>
      </p:sp>
      <p:sp>
        <p:nvSpPr>
          <p:cNvPr id="409" name="Google Shape;409;p36"/>
          <p:cNvSpPr txBox="1"/>
          <p:nvPr>
            <p:ph idx="1" type="body"/>
          </p:nvPr>
        </p:nvSpPr>
        <p:spPr>
          <a:xfrm>
            <a:off x="311700" y="1308400"/>
            <a:ext cx="8520600" cy="218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434343"/>
                </a:solidFill>
                <a:latin typeface="Arial"/>
                <a:ea typeface="Arial"/>
                <a:cs typeface="Arial"/>
                <a:sym typeface="Arial"/>
              </a:rPr>
              <a:t>The second rule applies because there is exactly one input lifetime. The second rule specifies that the lifetime of the one input parameter gets assigned to the output lifetime, so the signature is now this:</a:t>
            </a:r>
            <a:endParaRPr b="1">
              <a:solidFill>
                <a:srgbClr val="434343"/>
              </a:solidFill>
              <a:latin typeface="Arial"/>
              <a:ea typeface="Arial"/>
              <a:cs typeface="Arial"/>
              <a:sym typeface="Arial"/>
            </a:endParaRPr>
          </a:p>
          <a:p>
            <a:pPr indent="0" lvl="0" marL="0" rtl="0" algn="l">
              <a:spcBef>
                <a:spcPts val="1200"/>
              </a:spcBef>
              <a:spcAft>
                <a:spcPts val="0"/>
              </a:spcAft>
              <a:buNone/>
            </a:pPr>
            <a:r>
              <a:rPr b="1" lang="en" sz="2000">
                <a:solidFill>
                  <a:srgbClr val="0000FF"/>
                </a:solidFill>
                <a:highlight>
                  <a:schemeClr val="lt1"/>
                </a:highlight>
                <a:latin typeface="Courier New"/>
                <a:ea typeface="Courier New"/>
                <a:cs typeface="Courier New"/>
                <a:sym typeface="Courier New"/>
              </a:rPr>
              <a:t>fn</a:t>
            </a:r>
            <a:r>
              <a:rPr b="1" lang="en" sz="2000">
                <a:solidFill>
                  <a:srgbClr val="000000"/>
                </a:solidFill>
                <a:highlight>
                  <a:schemeClr val="lt1"/>
                </a:highlight>
                <a:latin typeface="Courier New"/>
                <a:ea typeface="Courier New"/>
                <a:cs typeface="Courier New"/>
                <a:sym typeface="Courier New"/>
              </a:rPr>
              <a:t> first_word</a:t>
            </a:r>
            <a:r>
              <a:rPr b="1" lang="en" sz="2000">
                <a:solidFill>
                  <a:srgbClr val="FF0000"/>
                </a:solidFill>
                <a:highlight>
                  <a:schemeClr val="lt1"/>
                </a:highlight>
                <a:latin typeface="Courier New"/>
                <a:ea typeface="Courier New"/>
                <a:cs typeface="Courier New"/>
                <a:sym typeface="Courier New"/>
              </a:rPr>
              <a:t>&lt;'a&gt;</a:t>
            </a:r>
            <a:r>
              <a:rPr b="1" lang="en" sz="2000">
                <a:solidFill>
                  <a:srgbClr val="000000"/>
                </a:solidFill>
                <a:highlight>
                  <a:schemeClr val="lt1"/>
                </a:highlight>
                <a:latin typeface="Courier New"/>
                <a:ea typeface="Courier New"/>
                <a:cs typeface="Courier New"/>
                <a:sym typeface="Courier New"/>
              </a:rPr>
              <a:t>(s: &amp;</a:t>
            </a:r>
            <a:r>
              <a:rPr b="1" lang="en" sz="2000">
                <a:solidFill>
                  <a:srgbClr val="FF0000"/>
                </a:solidFill>
                <a:highlight>
                  <a:schemeClr val="lt1"/>
                </a:highlight>
                <a:latin typeface="Courier New"/>
                <a:ea typeface="Courier New"/>
                <a:cs typeface="Courier New"/>
                <a:sym typeface="Courier New"/>
              </a:rPr>
              <a:t>'a </a:t>
            </a:r>
            <a:r>
              <a:rPr b="1" lang="en" sz="2000">
                <a:solidFill>
                  <a:srgbClr val="0000FF"/>
                </a:solidFill>
                <a:highlight>
                  <a:schemeClr val="lt1"/>
                </a:highlight>
                <a:latin typeface="Courier New"/>
                <a:ea typeface="Courier New"/>
                <a:cs typeface="Courier New"/>
                <a:sym typeface="Courier New"/>
              </a:rPr>
              <a:t>str</a:t>
            </a:r>
            <a:r>
              <a:rPr b="1" lang="en" sz="2000">
                <a:solidFill>
                  <a:srgbClr val="000000"/>
                </a:solidFill>
                <a:highlight>
                  <a:schemeClr val="lt1"/>
                </a:highlight>
                <a:latin typeface="Courier New"/>
                <a:ea typeface="Courier New"/>
                <a:cs typeface="Courier New"/>
                <a:sym typeface="Courier New"/>
              </a:rPr>
              <a:t>) -&gt; &amp;</a:t>
            </a:r>
            <a:r>
              <a:rPr b="1" lang="en" sz="2000">
                <a:solidFill>
                  <a:srgbClr val="FF0000"/>
                </a:solidFill>
                <a:highlight>
                  <a:schemeClr val="lt1"/>
                </a:highlight>
                <a:latin typeface="Courier New"/>
                <a:ea typeface="Courier New"/>
                <a:cs typeface="Courier New"/>
                <a:sym typeface="Courier New"/>
              </a:rPr>
              <a:t>’a</a:t>
            </a:r>
            <a:r>
              <a:rPr b="1" lang="en" sz="2000">
                <a:solidFill>
                  <a:srgbClr val="000000"/>
                </a:solidFill>
                <a:highlight>
                  <a:schemeClr val="lt1"/>
                </a:highlight>
                <a:latin typeface="Courier New"/>
                <a:ea typeface="Courier New"/>
                <a:cs typeface="Courier New"/>
                <a:sym typeface="Courier New"/>
              </a:rPr>
              <a:t> </a:t>
            </a:r>
            <a:r>
              <a:rPr b="1" lang="en" sz="2000">
                <a:solidFill>
                  <a:srgbClr val="0000FF"/>
                </a:solidFill>
                <a:highlight>
                  <a:schemeClr val="lt1"/>
                </a:highlight>
                <a:latin typeface="Courier New"/>
                <a:ea typeface="Courier New"/>
                <a:cs typeface="Courier New"/>
                <a:sym typeface="Courier New"/>
              </a:rPr>
              <a:t>str</a:t>
            </a:r>
            <a:r>
              <a:rPr b="1" lang="en" sz="2000">
                <a:solidFill>
                  <a:srgbClr val="000000"/>
                </a:solidFill>
                <a:highlight>
                  <a:schemeClr val="lt1"/>
                </a:highlight>
                <a:latin typeface="Courier New"/>
                <a:ea typeface="Courier New"/>
                <a:cs typeface="Courier New"/>
                <a:sym typeface="Courier New"/>
              </a:rPr>
              <a:t> {</a:t>
            </a:r>
            <a:endParaRPr b="1" sz="200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None/>
            </a:pPr>
            <a:r>
              <a:t/>
            </a:r>
            <a:endParaRPr b="1">
              <a:solidFill>
                <a:srgbClr val="434343"/>
              </a:solidFill>
              <a:latin typeface="Arial"/>
              <a:ea typeface="Arial"/>
              <a:cs typeface="Arial"/>
              <a:sym typeface="Arial"/>
            </a:endParaRPr>
          </a:p>
          <a:p>
            <a:pPr indent="0" lvl="0" marL="0" rtl="0" algn="l">
              <a:spcBef>
                <a:spcPts val="0"/>
              </a:spcBef>
              <a:spcAft>
                <a:spcPts val="1600"/>
              </a:spcAft>
              <a:buNone/>
            </a:pPr>
            <a:r>
              <a:t/>
            </a:r>
            <a:endParaRPr b="1">
              <a:solidFill>
                <a:srgbClr val="434343"/>
              </a:solidFill>
              <a:latin typeface="Arial"/>
              <a:ea typeface="Arial"/>
              <a:cs typeface="Arial"/>
              <a:sym typeface="Arial"/>
            </a:endParaRPr>
          </a:p>
        </p:txBody>
      </p:sp>
      <p:sp>
        <p:nvSpPr>
          <p:cNvPr id="410" name="Google Shape;410;p36"/>
          <p:cNvSpPr txBox="1"/>
          <p:nvPr/>
        </p:nvSpPr>
        <p:spPr>
          <a:xfrm>
            <a:off x="311700" y="3172175"/>
            <a:ext cx="8215500" cy="13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Now all the references in this function signature have lifetimes, and the compiler can continue its analysis</a:t>
            </a:r>
            <a:r>
              <a:rPr b="1" lang="en" sz="1800">
                <a:latin typeface="Open Sans"/>
                <a:ea typeface="Open Sans"/>
                <a:cs typeface="Open Sans"/>
                <a:sym typeface="Open Sans"/>
              </a:rPr>
              <a:t> without needing the programmer to annotate the lifetimes in this function signature</a:t>
            </a:r>
            <a:r>
              <a:rPr lang="en" sz="1800">
                <a:latin typeface="Open Sans"/>
                <a:ea typeface="Open Sans"/>
                <a:cs typeface="Open Sans"/>
                <a:sym typeface="Open Sans"/>
              </a:rPr>
              <a:t>.</a:t>
            </a:r>
            <a:endParaRPr sz="18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a:t>
            </a:r>
            <a:r>
              <a:rPr lang="en"/>
              <a:t>Elision</a:t>
            </a:r>
            <a:r>
              <a:rPr lang="en"/>
              <a:t> Rules on Function </a:t>
            </a:r>
            <a:r>
              <a:rPr lang="en" sz="3000">
                <a:solidFill>
                  <a:srgbClr val="666666"/>
                </a:solidFill>
              </a:rPr>
              <a:t>Largest</a:t>
            </a:r>
            <a:endParaRPr sz="3000">
              <a:solidFill>
                <a:srgbClr val="666666"/>
              </a:solidFill>
            </a:endParaRPr>
          </a:p>
        </p:txBody>
      </p:sp>
      <p:sp>
        <p:nvSpPr>
          <p:cNvPr id="416" name="Google Shape;416;p37"/>
          <p:cNvSpPr txBox="1"/>
          <p:nvPr>
            <p:ph idx="1" type="body"/>
          </p:nvPr>
        </p:nvSpPr>
        <p:spPr>
          <a:xfrm>
            <a:off x="311700" y="1308400"/>
            <a:ext cx="8520600" cy="218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434343"/>
                </a:solidFill>
                <a:latin typeface="Arial"/>
                <a:ea typeface="Arial"/>
                <a:cs typeface="Arial"/>
                <a:sym typeface="Arial"/>
              </a:rPr>
              <a:t>The longest function that had no lifetime parameters when we started working with it :</a:t>
            </a:r>
            <a:endParaRPr b="1">
              <a:solidFill>
                <a:srgbClr val="434343"/>
              </a:solidFill>
              <a:latin typeface="Arial"/>
              <a:ea typeface="Arial"/>
              <a:cs typeface="Arial"/>
              <a:sym typeface="Arial"/>
            </a:endParaRPr>
          </a:p>
        </p:txBody>
      </p:sp>
      <p:sp>
        <p:nvSpPr>
          <p:cNvPr id="417" name="Google Shape;417;p37"/>
          <p:cNvSpPr txBox="1"/>
          <p:nvPr/>
        </p:nvSpPr>
        <p:spPr>
          <a:xfrm>
            <a:off x="311700" y="2256575"/>
            <a:ext cx="6284400" cy="495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000">
                <a:solidFill>
                  <a:srgbClr val="0000FF"/>
                </a:solidFill>
                <a:latin typeface="Courier New"/>
                <a:ea typeface="Courier New"/>
                <a:cs typeface="Courier New"/>
                <a:sym typeface="Courier New"/>
              </a:rPr>
              <a:t>fn</a:t>
            </a:r>
            <a:r>
              <a:rPr b="1" lang="en" sz="2000">
                <a:latin typeface="Courier New"/>
                <a:ea typeface="Courier New"/>
                <a:cs typeface="Courier New"/>
                <a:sym typeface="Courier New"/>
              </a:rPr>
              <a:t> longest(x: &amp;</a:t>
            </a:r>
            <a:r>
              <a:rPr b="1" lang="en" sz="2000">
                <a:solidFill>
                  <a:srgbClr val="0000FF"/>
                </a:solidFill>
                <a:latin typeface="Courier New"/>
                <a:ea typeface="Courier New"/>
                <a:cs typeface="Courier New"/>
                <a:sym typeface="Courier New"/>
              </a:rPr>
              <a:t>str</a:t>
            </a:r>
            <a:r>
              <a:rPr b="1" lang="en" sz="2000">
                <a:latin typeface="Courier New"/>
                <a:ea typeface="Courier New"/>
                <a:cs typeface="Courier New"/>
                <a:sym typeface="Courier New"/>
              </a:rPr>
              <a:t>, y: &amp;</a:t>
            </a:r>
            <a:r>
              <a:rPr b="1" lang="en" sz="2000">
                <a:solidFill>
                  <a:srgbClr val="0000FF"/>
                </a:solidFill>
                <a:latin typeface="Courier New"/>
                <a:ea typeface="Courier New"/>
                <a:cs typeface="Courier New"/>
                <a:sym typeface="Courier New"/>
              </a:rPr>
              <a:t>str</a:t>
            </a:r>
            <a:r>
              <a:rPr b="1" lang="en" sz="2000">
                <a:latin typeface="Courier New"/>
                <a:ea typeface="Courier New"/>
                <a:cs typeface="Courier New"/>
                <a:sym typeface="Courier New"/>
              </a:rPr>
              <a:t>) -&gt; &amp;</a:t>
            </a:r>
            <a:r>
              <a:rPr b="1" lang="en" sz="2000">
                <a:solidFill>
                  <a:srgbClr val="0000FF"/>
                </a:solidFill>
                <a:latin typeface="Courier New"/>
                <a:ea typeface="Courier New"/>
                <a:cs typeface="Courier New"/>
                <a:sym typeface="Courier New"/>
              </a:rPr>
              <a:t>str</a:t>
            </a:r>
            <a:r>
              <a:rPr b="1" lang="en" sz="2000">
                <a:latin typeface="Courier New"/>
                <a:ea typeface="Courier New"/>
                <a:cs typeface="Courier New"/>
                <a:sym typeface="Courier New"/>
              </a:rPr>
              <a:t> {</a:t>
            </a:r>
            <a:endParaRPr b="1" sz="2000">
              <a:latin typeface="Courier New"/>
              <a:ea typeface="Courier New"/>
              <a:cs typeface="Courier New"/>
              <a:sym typeface="Courier New"/>
            </a:endParaRPr>
          </a:p>
          <a:p>
            <a:pPr indent="0" lvl="0" marL="0" rtl="0" algn="l">
              <a:spcBef>
                <a:spcPts val="0"/>
              </a:spcBef>
              <a:spcAft>
                <a:spcPts val="0"/>
              </a:spcAft>
              <a:buNone/>
            </a:pPr>
            <a:r>
              <a:t/>
            </a:r>
            <a:endParaRPr b="1" sz="20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a:t>
            </a:r>
            <a:r>
              <a:rPr lang="en"/>
              <a:t>Elision</a:t>
            </a:r>
            <a:r>
              <a:rPr lang="en"/>
              <a:t> Rules on Function </a:t>
            </a:r>
            <a:r>
              <a:rPr lang="en" sz="3000">
                <a:solidFill>
                  <a:srgbClr val="666666"/>
                </a:solidFill>
              </a:rPr>
              <a:t>Largest</a:t>
            </a:r>
            <a:endParaRPr sz="3000">
              <a:solidFill>
                <a:srgbClr val="666666"/>
              </a:solidFill>
            </a:endParaRPr>
          </a:p>
        </p:txBody>
      </p:sp>
      <p:sp>
        <p:nvSpPr>
          <p:cNvPr id="423" name="Google Shape;423;p38"/>
          <p:cNvSpPr txBox="1"/>
          <p:nvPr>
            <p:ph idx="1" type="body"/>
          </p:nvPr>
        </p:nvSpPr>
        <p:spPr>
          <a:xfrm>
            <a:off x="311700" y="1308400"/>
            <a:ext cx="8520600" cy="218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434343"/>
                </a:solidFill>
                <a:latin typeface="Arial"/>
                <a:ea typeface="Arial"/>
                <a:cs typeface="Arial"/>
                <a:sym typeface="Arial"/>
              </a:rPr>
              <a:t>Let’s apply the first rule: each parameter gets its own lifetime. This time we have two parameters instead of one, so we have two lifetimes:</a:t>
            </a:r>
            <a:endParaRPr b="1">
              <a:solidFill>
                <a:srgbClr val="434343"/>
              </a:solidFill>
              <a:latin typeface="Arial"/>
              <a:ea typeface="Arial"/>
              <a:cs typeface="Arial"/>
              <a:sym typeface="Arial"/>
            </a:endParaRPr>
          </a:p>
        </p:txBody>
      </p:sp>
      <p:sp>
        <p:nvSpPr>
          <p:cNvPr id="424" name="Google Shape;424;p38"/>
          <p:cNvSpPr txBox="1"/>
          <p:nvPr/>
        </p:nvSpPr>
        <p:spPr>
          <a:xfrm>
            <a:off x="311700" y="2256575"/>
            <a:ext cx="8424300" cy="495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000">
                <a:solidFill>
                  <a:srgbClr val="0000FF"/>
                </a:solidFill>
                <a:latin typeface="Courier New"/>
                <a:ea typeface="Courier New"/>
                <a:cs typeface="Courier New"/>
                <a:sym typeface="Courier New"/>
              </a:rPr>
              <a:t>fn</a:t>
            </a:r>
            <a:r>
              <a:rPr b="1" lang="en" sz="2000">
                <a:latin typeface="Courier New"/>
                <a:ea typeface="Courier New"/>
                <a:cs typeface="Courier New"/>
                <a:sym typeface="Courier New"/>
              </a:rPr>
              <a:t> longest&lt;</a:t>
            </a:r>
            <a:r>
              <a:rPr b="1" lang="en" sz="2000">
                <a:solidFill>
                  <a:srgbClr val="FF0000"/>
                </a:solidFill>
                <a:latin typeface="Courier New"/>
                <a:ea typeface="Courier New"/>
                <a:cs typeface="Courier New"/>
                <a:sym typeface="Courier New"/>
              </a:rPr>
              <a:t>'a</a:t>
            </a:r>
            <a:r>
              <a:rPr b="1" lang="en" sz="2000">
                <a:latin typeface="Courier New"/>
                <a:ea typeface="Courier New"/>
                <a:cs typeface="Courier New"/>
                <a:sym typeface="Courier New"/>
              </a:rPr>
              <a:t>, </a:t>
            </a:r>
            <a:r>
              <a:rPr b="1" lang="en" sz="2000">
                <a:solidFill>
                  <a:srgbClr val="008000"/>
                </a:solidFill>
                <a:latin typeface="Courier New"/>
                <a:ea typeface="Courier New"/>
                <a:cs typeface="Courier New"/>
                <a:sym typeface="Courier New"/>
              </a:rPr>
              <a:t>'b</a:t>
            </a:r>
            <a:r>
              <a:rPr b="1" lang="en" sz="2000">
                <a:latin typeface="Courier New"/>
                <a:ea typeface="Courier New"/>
                <a:cs typeface="Courier New"/>
                <a:sym typeface="Courier New"/>
              </a:rPr>
              <a:t>&gt;(x: &amp;</a:t>
            </a:r>
            <a:r>
              <a:rPr b="1" lang="en" sz="2000">
                <a:solidFill>
                  <a:srgbClr val="FF0000"/>
                </a:solidFill>
                <a:latin typeface="Courier New"/>
                <a:ea typeface="Courier New"/>
                <a:cs typeface="Courier New"/>
                <a:sym typeface="Courier New"/>
              </a:rPr>
              <a:t>'a</a:t>
            </a:r>
            <a:r>
              <a:rPr b="1" lang="en" sz="2000">
                <a:latin typeface="Courier New"/>
                <a:ea typeface="Courier New"/>
                <a:cs typeface="Courier New"/>
                <a:sym typeface="Courier New"/>
              </a:rPr>
              <a:t> </a:t>
            </a:r>
            <a:r>
              <a:rPr b="1" lang="en" sz="2000">
                <a:solidFill>
                  <a:srgbClr val="0000FF"/>
                </a:solidFill>
                <a:latin typeface="Courier New"/>
                <a:ea typeface="Courier New"/>
                <a:cs typeface="Courier New"/>
                <a:sym typeface="Courier New"/>
              </a:rPr>
              <a:t>str</a:t>
            </a:r>
            <a:r>
              <a:rPr b="1" lang="en" sz="2000">
                <a:latin typeface="Courier New"/>
                <a:ea typeface="Courier New"/>
                <a:cs typeface="Courier New"/>
                <a:sym typeface="Courier New"/>
              </a:rPr>
              <a:t>, y: &amp;</a:t>
            </a:r>
            <a:r>
              <a:rPr b="1" lang="en" sz="2000">
                <a:solidFill>
                  <a:srgbClr val="008000"/>
                </a:solidFill>
                <a:latin typeface="Courier New"/>
                <a:ea typeface="Courier New"/>
                <a:cs typeface="Courier New"/>
                <a:sym typeface="Courier New"/>
              </a:rPr>
              <a:t>'b</a:t>
            </a:r>
            <a:r>
              <a:rPr b="1" lang="en" sz="2000">
                <a:latin typeface="Courier New"/>
                <a:ea typeface="Courier New"/>
                <a:cs typeface="Courier New"/>
                <a:sym typeface="Courier New"/>
              </a:rPr>
              <a:t> </a:t>
            </a:r>
            <a:r>
              <a:rPr b="1" lang="en" sz="2000">
                <a:solidFill>
                  <a:srgbClr val="0000FF"/>
                </a:solidFill>
                <a:latin typeface="Courier New"/>
                <a:ea typeface="Courier New"/>
                <a:cs typeface="Courier New"/>
                <a:sym typeface="Courier New"/>
              </a:rPr>
              <a:t>str</a:t>
            </a:r>
            <a:r>
              <a:rPr b="1" lang="en" sz="2000">
                <a:latin typeface="Courier New"/>
                <a:ea typeface="Courier New"/>
                <a:cs typeface="Courier New"/>
                <a:sym typeface="Courier New"/>
              </a:rPr>
              <a:t>) -&gt; &amp;</a:t>
            </a:r>
            <a:r>
              <a:rPr b="1" lang="en" sz="2000">
                <a:solidFill>
                  <a:srgbClr val="0000FF"/>
                </a:solidFill>
                <a:latin typeface="Courier New"/>
                <a:ea typeface="Courier New"/>
                <a:cs typeface="Courier New"/>
                <a:sym typeface="Courier New"/>
              </a:rPr>
              <a:t>str</a:t>
            </a:r>
            <a:r>
              <a:rPr b="1" lang="en" sz="2000">
                <a:latin typeface="Courier New"/>
                <a:ea typeface="Courier New"/>
                <a:cs typeface="Courier New"/>
                <a:sym typeface="Courier New"/>
              </a:rPr>
              <a:t> {</a:t>
            </a:r>
            <a:endParaRPr b="1" sz="2000">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20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000">
                <a:latin typeface="Open Sans"/>
                <a:ea typeface="Open Sans"/>
                <a:cs typeface="Open Sans"/>
                <a:sym typeface="Open Sans"/>
              </a:rPr>
              <a:t>You can see that the second rule doesn’t apply because there is more than one input lifetime.</a:t>
            </a:r>
            <a:endParaRPr b="1" sz="20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a:t>
            </a:r>
            <a:r>
              <a:rPr lang="en"/>
              <a:t>Elision</a:t>
            </a:r>
            <a:r>
              <a:rPr lang="en"/>
              <a:t> Rules on Function </a:t>
            </a:r>
            <a:r>
              <a:rPr lang="en" sz="3000">
                <a:solidFill>
                  <a:srgbClr val="666666"/>
                </a:solidFill>
              </a:rPr>
              <a:t>Largest</a:t>
            </a:r>
            <a:endParaRPr sz="3000">
              <a:solidFill>
                <a:srgbClr val="666666"/>
              </a:solidFill>
            </a:endParaRPr>
          </a:p>
        </p:txBody>
      </p:sp>
      <p:sp>
        <p:nvSpPr>
          <p:cNvPr id="430" name="Google Shape;430;p39"/>
          <p:cNvSpPr txBox="1"/>
          <p:nvPr/>
        </p:nvSpPr>
        <p:spPr>
          <a:xfrm>
            <a:off x="311700" y="1456025"/>
            <a:ext cx="8424300" cy="775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000">
                <a:solidFill>
                  <a:srgbClr val="0000FF"/>
                </a:solidFill>
                <a:latin typeface="Courier New"/>
                <a:ea typeface="Courier New"/>
                <a:cs typeface="Courier New"/>
                <a:sym typeface="Courier New"/>
              </a:rPr>
              <a:t>fn</a:t>
            </a:r>
            <a:r>
              <a:rPr b="1" lang="en" sz="2000">
                <a:latin typeface="Courier New"/>
                <a:ea typeface="Courier New"/>
                <a:cs typeface="Courier New"/>
                <a:sym typeface="Courier New"/>
              </a:rPr>
              <a:t> longest&lt;</a:t>
            </a:r>
            <a:r>
              <a:rPr b="1" lang="en" sz="2000">
                <a:solidFill>
                  <a:srgbClr val="FF0000"/>
                </a:solidFill>
                <a:latin typeface="Courier New"/>
                <a:ea typeface="Courier New"/>
                <a:cs typeface="Courier New"/>
                <a:sym typeface="Courier New"/>
              </a:rPr>
              <a:t>'a</a:t>
            </a:r>
            <a:r>
              <a:rPr b="1" lang="en" sz="2000">
                <a:latin typeface="Courier New"/>
                <a:ea typeface="Courier New"/>
                <a:cs typeface="Courier New"/>
                <a:sym typeface="Courier New"/>
              </a:rPr>
              <a:t>, </a:t>
            </a:r>
            <a:r>
              <a:rPr b="1" lang="en" sz="2000">
                <a:solidFill>
                  <a:srgbClr val="008000"/>
                </a:solidFill>
                <a:latin typeface="Courier New"/>
                <a:ea typeface="Courier New"/>
                <a:cs typeface="Courier New"/>
                <a:sym typeface="Courier New"/>
              </a:rPr>
              <a:t>'b</a:t>
            </a:r>
            <a:r>
              <a:rPr b="1" lang="en" sz="2000">
                <a:latin typeface="Courier New"/>
                <a:ea typeface="Courier New"/>
                <a:cs typeface="Courier New"/>
                <a:sym typeface="Courier New"/>
              </a:rPr>
              <a:t>&gt;(x: &amp;</a:t>
            </a:r>
            <a:r>
              <a:rPr b="1" lang="en" sz="2000">
                <a:solidFill>
                  <a:srgbClr val="FF0000"/>
                </a:solidFill>
                <a:latin typeface="Courier New"/>
                <a:ea typeface="Courier New"/>
                <a:cs typeface="Courier New"/>
                <a:sym typeface="Courier New"/>
              </a:rPr>
              <a:t>'a</a:t>
            </a:r>
            <a:r>
              <a:rPr b="1" lang="en" sz="2000">
                <a:latin typeface="Courier New"/>
                <a:ea typeface="Courier New"/>
                <a:cs typeface="Courier New"/>
                <a:sym typeface="Courier New"/>
              </a:rPr>
              <a:t> </a:t>
            </a:r>
            <a:r>
              <a:rPr b="1" lang="en" sz="2000">
                <a:solidFill>
                  <a:srgbClr val="0000FF"/>
                </a:solidFill>
                <a:latin typeface="Courier New"/>
                <a:ea typeface="Courier New"/>
                <a:cs typeface="Courier New"/>
                <a:sym typeface="Courier New"/>
              </a:rPr>
              <a:t>str</a:t>
            </a:r>
            <a:r>
              <a:rPr b="1" lang="en" sz="2000">
                <a:latin typeface="Courier New"/>
                <a:ea typeface="Courier New"/>
                <a:cs typeface="Courier New"/>
                <a:sym typeface="Courier New"/>
              </a:rPr>
              <a:t>, y: &amp;</a:t>
            </a:r>
            <a:r>
              <a:rPr b="1" lang="en" sz="2000">
                <a:solidFill>
                  <a:srgbClr val="008000"/>
                </a:solidFill>
                <a:latin typeface="Courier New"/>
                <a:ea typeface="Courier New"/>
                <a:cs typeface="Courier New"/>
                <a:sym typeface="Courier New"/>
              </a:rPr>
              <a:t>'b</a:t>
            </a:r>
            <a:r>
              <a:rPr b="1" lang="en" sz="2000">
                <a:latin typeface="Courier New"/>
                <a:ea typeface="Courier New"/>
                <a:cs typeface="Courier New"/>
                <a:sym typeface="Courier New"/>
              </a:rPr>
              <a:t> </a:t>
            </a:r>
            <a:r>
              <a:rPr b="1" lang="en" sz="2000">
                <a:solidFill>
                  <a:srgbClr val="0000FF"/>
                </a:solidFill>
                <a:latin typeface="Courier New"/>
                <a:ea typeface="Courier New"/>
                <a:cs typeface="Courier New"/>
                <a:sym typeface="Courier New"/>
              </a:rPr>
              <a:t>str</a:t>
            </a:r>
            <a:r>
              <a:rPr b="1" lang="en" sz="2000">
                <a:latin typeface="Courier New"/>
                <a:ea typeface="Courier New"/>
                <a:cs typeface="Courier New"/>
                <a:sym typeface="Courier New"/>
              </a:rPr>
              <a:t>) -&gt; &amp;</a:t>
            </a:r>
            <a:r>
              <a:rPr b="1" lang="en" sz="3000">
                <a:solidFill>
                  <a:srgbClr val="FF0000"/>
                </a:solidFill>
                <a:latin typeface="Courier New"/>
                <a:ea typeface="Courier New"/>
                <a:cs typeface="Courier New"/>
                <a:sym typeface="Courier New"/>
              </a:rPr>
              <a:t>?</a:t>
            </a:r>
            <a:r>
              <a:rPr b="1" lang="en" sz="2000">
                <a:solidFill>
                  <a:srgbClr val="0000FF"/>
                </a:solidFill>
                <a:latin typeface="Courier New"/>
                <a:ea typeface="Courier New"/>
                <a:cs typeface="Courier New"/>
                <a:sym typeface="Courier New"/>
              </a:rPr>
              <a:t>str</a:t>
            </a:r>
            <a:r>
              <a:rPr b="1" lang="en" sz="2000">
                <a:latin typeface="Courier New"/>
                <a:ea typeface="Courier New"/>
                <a:cs typeface="Courier New"/>
                <a:sym typeface="Courier New"/>
              </a:rPr>
              <a:t> {</a:t>
            </a:r>
            <a:endParaRPr b="1" sz="2000">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20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000">
                <a:latin typeface="Open Sans"/>
                <a:ea typeface="Open Sans"/>
                <a:cs typeface="Open Sans"/>
                <a:sym typeface="Open Sans"/>
              </a:rPr>
              <a:t>You can see that the second rule doesn’t apply because there is more than one input lifetime. That's why we had to give explicit lifetime to largest function earlier.</a:t>
            </a:r>
            <a:endParaRPr b="1" sz="200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0"/>
          <p:cNvSpPr txBox="1"/>
          <p:nvPr>
            <p:ph type="title"/>
          </p:nvPr>
        </p:nvSpPr>
        <p:spPr>
          <a:xfrm>
            <a:off x="311700" y="162900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Ultimately, lifetime syntax is about </a:t>
            </a:r>
            <a:r>
              <a:rPr lang="en" sz="2000">
                <a:solidFill>
                  <a:srgbClr val="434343"/>
                </a:solidFill>
              </a:rPr>
              <a:t>connecting</a:t>
            </a:r>
            <a:r>
              <a:rPr lang="en" sz="2000"/>
              <a:t> the lifetimes of </a:t>
            </a:r>
            <a:r>
              <a:rPr lang="en" sz="2000">
                <a:solidFill>
                  <a:srgbClr val="434343"/>
                </a:solidFill>
              </a:rPr>
              <a:t>various parameters</a:t>
            </a:r>
            <a:r>
              <a:rPr lang="en" sz="2000"/>
              <a:t> and </a:t>
            </a:r>
            <a:r>
              <a:rPr lang="en" sz="2000">
                <a:solidFill>
                  <a:srgbClr val="434343"/>
                </a:solidFill>
              </a:rPr>
              <a:t>return values of functions</a:t>
            </a:r>
            <a:r>
              <a:rPr lang="en" sz="2000"/>
              <a:t>.</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1"/>
          <p:cNvSpPr txBox="1"/>
          <p:nvPr>
            <p:ph type="title"/>
          </p:nvPr>
        </p:nvSpPr>
        <p:spPr>
          <a:xfrm>
            <a:off x="311700" y="162900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Ultimately, lifetime syntax is about </a:t>
            </a:r>
            <a:r>
              <a:rPr lang="en" sz="2000">
                <a:solidFill>
                  <a:srgbClr val="434343"/>
                </a:solidFill>
              </a:rPr>
              <a:t>connecting</a:t>
            </a:r>
            <a:r>
              <a:rPr lang="en" sz="2000"/>
              <a:t> the lifetimes of </a:t>
            </a:r>
            <a:r>
              <a:rPr lang="en" sz="2000">
                <a:solidFill>
                  <a:srgbClr val="434343"/>
                </a:solidFill>
              </a:rPr>
              <a:t>various parameters</a:t>
            </a:r>
            <a:r>
              <a:rPr lang="en" sz="2000"/>
              <a:t> and </a:t>
            </a:r>
            <a:r>
              <a:rPr lang="en" sz="2000">
                <a:solidFill>
                  <a:srgbClr val="434343"/>
                </a:solidFill>
              </a:rPr>
              <a:t>return values of functions</a:t>
            </a:r>
            <a:r>
              <a:rPr lang="en" sz="2000"/>
              <a:t>.</a:t>
            </a:r>
            <a:endParaRPr sz="2000"/>
          </a:p>
        </p:txBody>
      </p:sp>
      <p:sp>
        <p:nvSpPr>
          <p:cNvPr id="441" name="Google Shape;441;p41"/>
          <p:cNvSpPr txBox="1"/>
          <p:nvPr/>
        </p:nvSpPr>
        <p:spPr>
          <a:xfrm>
            <a:off x="2916300" y="4615425"/>
            <a:ext cx="3311400" cy="3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latin typeface="Open Sans"/>
                <a:ea typeface="Open Sans"/>
                <a:cs typeface="Open Sans"/>
                <a:sym typeface="Open Sans"/>
              </a:rPr>
              <a:t>Muhammad Areeb Siddiqui</a:t>
            </a:r>
            <a:endParaRPr>
              <a:solidFill>
                <a:srgbClr val="99999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3358350" y="1558325"/>
            <a:ext cx="2427300" cy="358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3206913" y="152400"/>
            <a:ext cx="2730169" cy="4838700"/>
          </a:xfrm>
          <a:prstGeom prst="rect">
            <a:avLst/>
          </a:prstGeom>
          <a:noFill/>
          <a:ln>
            <a:noFill/>
          </a:ln>
        </p:spPr>
      </p:pic>
      <p:sp>
        <p:nvSpPr>
          <p:cNvPr id="86" name="Google Shape;86;p16"/>
          <p:cNvSpPr txBox="1"/>
          <p:nvPr/>
        </p:nvSpPr>
        <p:spPr>
          <a:xfrm>
            <a:off x="6212925" y="611100"/>
            <a:ext cx="2006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It’s a Value</a:t>
            </a:r>
            <a:endParaRPr b="1">
              <a:latin typeface="Open Sans"/>
              <a:ea typeface="Open Sans"/>
              <a:cs typeface="Open Sans"/>
              <a:sym typeface="Open Sans"/>
            </a:endParaRPr>
          </a:p>
        </p:txBody>
      </p:sp>
      <p:sp>
        <p:nvSpPr>
          <p:cNvPr id="87" name="Google Shape;87;p16"/>
          <p:cNvSpPr txBox="1"/>
          <p:nvPr/>
        </p:nvSpPr>
        <p:spPr>
          <a:xfrm>
            <a:off x="5591250" y="2250525"/>
            <a:ext cx="2006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It’s an Address</a:t>
            </a:r>
            <a:endParaRPr b="1">
              <a:latin typeface="Open Sans"/>
              <a:ea typeface="Open Sans"/>
              <a:cs typeface="Open Sans"/>
              <a:sym typeface="Open Sans"/>
            </a:endParaRPr>
          </a:p>
        </p:txBody>
      </p:sp>
      <p:sp>
        <p:nvSpPr>
          <p:cNvPr id="88" name="Google Shape;88;p16"/>
          <p:cNvSpPr txBox="1"/>
          <p:nvPr/>
        </p:nvSpPr>
        <p:spPr>
          <a:xfrm>
            <a:off x="5591250" y="3156100"/>
            <a:ext cx="2006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It’s the Pointer</a:t>
            </a:r>
            <a:endParaRPr b="1">
              <a:latin typeface="Open Sans"/>
              <a:ea typeface="Open Sans"/>
              <a:cs typeface="Open Sans"/>
              <a:sym typeface="Open Sans"/>
            </a:endParaRPr>
          </a:p>
        </p:txBody>
      </p:sp>
      <p:grpSp>
        <p:nvGrpSpPr>
          <p:cNvPr id="89" name="Google Shape;89;p16"/>
          <p:cNvGrpSpPr/>
          <p:nvPr/>
        </p:nvGrpSpPr>
        <p:grpSpPr>
          <a:xfrm rot="5400000">
            <a:off x="7945925" y="4094675"/>
            <a:ext cx="977450" cy="142200"/>
            <a:chOff x="7335650" y="1129300"/>
            <a:chExt cx="977450" cy="142200"/>
          </a:xfrm>
        </p:grpSpPr>
        <p:cxnSp>
          <p:nvCxnSpPr>
            <p:cNvPr id="90" name="Google Shape;90;p16"/>
            <p:cNvCxnSpPr/>
            <p:nvPr/>
          </p:nvCxnSpPr>
          <p:spPr>
            <a:xfrm>
              <a:off x="7335650" y="1214700"/>
              <a:ext cx="911100" cy="0"/>
            </a:xfrm>
            <a:prstGeom prst="straightConnector1">
              <a:avLst/>
            </a:prstGeom>
            <a:noFill/>
            <a:ln cap="flat" cmpd="sng" w="9525">
              <a:solidFill>
                <a:schemeClr val="dk2"/>
              </a:solidFill>
              <a:prstDash val="solid"/>
              <a:round/>
              <a:headEnd len="med" w="med" type="none"/>
              <a:tailEnd len="med" w="med" type="none"/>
            </a:ln>
          </p:spPr>
        </p:cxnSp>
        <p:sp>
          <p:nvSpPr>
            <p:cNvPr id="91" name="Google Shape;91;p16"/>
            <p:cNvSpPr/>
            <p:nvPr/>
          </p:nvSpPr>
          <p:spPr>
            <a:xfrm>
              <a:off x="8237200" y="1129300"/>
              <a:ext cx="75900" cy="142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2" name="Google Shape;92;p16"/>
          <p:cNvCxnSpPr>
            <a:stCxn id="87" idx="1"/>
          </p:cNvCxnSpPr>
          <p:nvPr/>
        </p:nvCxnSpPr>
        <p:spPr>
          <a:xfrm rot="10800000">
            <a:off x="5031450" y="2495025"/>
            <a:ext cx="559800" cy="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6"/>
          <p:cNvCxnSpPr/>
          <p:nvPr/>
        </p:nvCxnSpPr>
        <p:spPr>
          <a:xfrm rot="10800000">
            <a:off x="4155525" y="3350200"/>
            <a:ext cx="1547400" cy="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6"/>
          <p:cNvCxnSpPr/>
          <p:nvPr/>
        </p:nvCxnSpPr>
        <p:spPr>
          <a:xfrm rot="10800000">
            <a:off x="5937075" y="814100"/>
            <a:ext cx="335400" cy="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6"/>
          <p:cNvSpPr txBox="1"/>
          <p:nvPr/>
        </p:nvSpPr>
        <p:spPr>
          <a:xfrm>
            <a:off x="7725300" y="4654500"/>
            <a:ext cx="14187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Out of scope</a:t>
            </a:r>
            <a:endParaRPr b="1">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97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a:t>
            </a:r>
            <a:endParaRPr/>
          </a:p>
        </p:txBody>
      </p:sp>
      <p:sp>
        <p:nvSpPr>
          <p:cNvPr id="101" name="Google Shape;101;p17"/>
          <p:cNvSpPr/>
          <p:nvPr/>
        </p:nvSpPr>
        <p:spPr>
          <a:xfrm>
            <a:off x="6484000" y="1003175"/>
            <a:ext cx="2100600" cy="39957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7"/>
          <p:cNvCxnSpPr/>
          <p:nvPr/>
        </p:nvCxnSpPr>
        <p:spPr>
          <a:xfrm>
            <a:off x="6499800" y="165067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7"/>
          <p:cNvCxnSpPr/>
          <p:nvPr/>
        </p:nvCxnSpPr>
        <p:spPr>
          <a:xfrm>
            <a:off x="6491950" y="2313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7"/>
          <p:cNvCxnSpPr/>
          <p:nvPr/>
        </p:nvCxnSpPr>
        <p:spPr>
          <a:xfrm>
            <a:off x="6491950" y="29049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7"/>
          <p:cNvCxnSpPr/>
          <p:nvPr/>
        </p:nvCxnSpPr>
        <p:spPr>
          <a:xfrm>
            <a:off x="6491950" y="34075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7"/>
          <p:cNvCxnSpPr/>
          <p:nvPr/>
        </p:nvCxnSpPr>
        <p:spPr>
          <a:xfrm>
            <a:off x="6491950" y="4002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7"/>
          <p:cNvCxnSpPr/>
          <p:nvPr/>
        </p:nvCxnSpPr>
        <p:spPr>
          <a:xfrm>
            <a:off x="6491950" y="4501950"/>
            <a:ext cx="2084700" cy="0"/>
          </a:xfrm>
          <a:prstGeom prst="straightConnector1">
            <a:avLst/>
          </a:prstGeom>
          <a:noFill/>
          <a:ln cap="flat" cmpd="sng" w="9525">
            <a:solidFill>
              <a:schemeClr val="dk2"/>
            </a:solidFill>
            <a:prstDash val="solid"/>
            <a:round/>
            <a:headEnd len="med" w="med" type="none"/>
            <a:tailEnd len="med" w="med" type="none"/>
          </a:ln>
        </p:spPr>
      </p:cxnSp>
      <p:sp>
        <p:nvSpPr>
          <p:cNvPr id="108" name="Google Shape;108;p17"/>
          <p:cNvSpPr txBox="1"/>
          <p:nvPr/>
        </p:nvSpPr>
        <p:spPr>
          <a:xfrm>
            <a:off x="6810550" y="6157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Memory</a:t>
            </a:r>
            <a:endParaRPr b="1">
              <a:solidFill>
                <a:srgbClr val="434343"/>
              </a:solidFill>
              <a:latin typeface="Open Sans"/>
              <a:ea typeface="Open Sans"/>
              <a:cs typeface="Open Sans"/>
              <a:sym typeface="Open Sans"/>
            </a:endParaRPr>
          </a:p>
        </p:txBody>
      </p:sp>
      <p:sp>
        <p:nvSpPr>
          <p:cNvPr id="109" name="Google Shape;109;p17"/>
          <p:cNvSpPr txBox="1"/>
          <p:nvPr/>
        </p:nvSpPr>
        <p:spPr>
          <a:xfrm>
            <a:off x="6576750" y="26165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t/>
            </a:r>
            <a:endParaRPr b="1" sz="1200">
              <a:solidFill>
                <a:srgbClr val="FF0000"/>
              </a:solidFill>
              <a:latin typeface="Courier New"/>
              <a:ea typeface="Courier New"/>
              <a:cs typeface="Courier New"/>
              <a:sym typeface="Courier New"/>
            </a:endParaRPr>
          </a:p>
        </p:txBody>
      </p:sp>
      <p:sp>
        <p:nvSpPr>
          <p:cNvPr id="110" name="Google Shape;110;p17"/>
          <p:cNvSpPr txBox="1"/>
          <p:nvPr/>
        </p:nvSpPr>
        <p:spPr>
          <a:xfrm>
            <a:off x="4438375" y="179110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01</a:t>
            </a:r>
            <a:endParaRPr>
              <a:latin typeface="Open Sans"/>
              <a:ea typeface="Open Sans"/>
              <a:cs typeface="Open Sans"/>
              <a:sym typeface="Open Sans"/>
            </a:endParaRPr>
          </a:p>
        </p:txBody>
      </p:sp>
      <p:sp>
        <p:nvSpPr>
          <p:cNvPr id="111" name="Google Shape;111;p17"/>
          <p:cNvSpPr txBox="1"/>
          <p:nvPr/>
        </p:nvSpPr>
        <p:spPr>
          <a:xfrm>
            <a:off x="4438375" y="23809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endParaRPr b="1" sz="1200">
              <a:solidFill>
                <a:srgbClr val="434343"/>
              </a:solidFill>
              <a:latin typeface="Courier New"/>
              <a:ea typeface="Courier New"/>
              <a:cs typeface="Courier New"/>
              <a:sym typeface="Courier New"/>
            </a:endParaRPr>
          </a:p>
        </p:txBody>
      </p:sp>
      <p:sp>
        <p:nvSpPr>
          <p:cNvPr id="112" name="Google Shape;112;p17"/>
          <p:cNvSpPr txBox="1"/>
          <p:nvPr/>
        </p:nvSpPr>
        <p:spPr>
          <a:xfrm>
            <a:off x="4438375" y="30259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03</a:t>
            </a:r>
            <a:endParaRPr b="1" sz="1200">
              <a:solidFill>
                <a:srgbClr val="434343"/>
              </a:solidFill>
              <a:latin typeface="Courier New"/>
              <a:ea typeface="Courier New"/>
              <a:cs typeface="Courier New"/>
              <a:sym typeface="Courier New"/>
            </a:endParaRPr>
          </a:p>
        </p:txBody>
      </p:sp>
      <p:sp>
        <p:nvSpPr>
          <p:cNvPr id="113" name="Google Shape;113;p17"/>
          <p:cNvSpPr txBox="1"/>
          <p:nvPr/>
        </p:nvSpPr>
        <p:spPr>
          <a:xfrm>
            <a:off x="4438375" y="35751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04</a:t>
            </a:r>
            <a:endParaRPr b="1" sz="1200">
              <a:solidFill>
                <a:srgbClr val="434343"/>
              </a:solidFill>
              <a:latin typeface="Courier New"/>
              <a:ea typeface="Courier New"/>
              <a:cs typeface="Courier New"/>
              <a:sym typeface="Courier New"/>
            </a:endParaRPr>
          </a:p>
        </p:txBody>
      </p:sp>
      <p:cxnSp>
        <p:nvCxnSpPr>
          <p:cNvPr id="114" name="Google Shape;114;p17"/>
          <p:cNvCxnSpPr>
            <a:stCxn id="113" idx="2"/>
          </p:cNvCxnSpPr>
          <p:nvPr/>
        </p:nvCxnSpPr>
        <p:spPr>
          <a:xfrm>
            <a:off x="5403775" y="3956750"/>
            <a:ext cx="0" cy="721800"/>
          </a:xfrm>
          <a:prstGeom prst="straightConnector1">
            <a:avLst/>
          </a:prstGeom>
          <a:noFill/>
          <a:ln cap="flat" cmpd="sng" w="28575">
            <a:solidFill>
              <a:srgbClr val="B7B7B7"/>
            </a:solidFill>
            <a:prstDash val="dot"/>
            <a:round/>
            <a:headEnd len="med" w="med" type="none"/>
            <a:tailEnd len="med" w="med" type="none"/>
          </a:ln>
        </p:spPr>
      </p:cxnSp>
      <p:sp>
        <p:nvSpPr>
          <p:cNvPr id="115" name="Google Shape;115;p17"/>
          <p:cNvSpPr txBox="1"/>
          <p:nvPr/>
        </p:nvSpPr>
        <p:spPr>
          <a:xfrm>
            <a:off x="4438375" y="46785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a:t>
            </a:r>
            <a:r>
              <a:rPr b="1" lang="en" sz="1200">
                <a:solidFill>
                  <a:srgbClr val="434343"/>
                </a:solidFill>
                <a:latin typeface="Courier New"/>
                <a:ea typeface="Courier New"/>
                <a:cs typeface="Courier New"/>
                <a:sym typeface="Courier New"/>
              </a:rPr>
              <a:t>10</a:t>
            </a:r>
            <a:r>
              <a:rPr b="1" lang="en" sz="1200">
                <a:latin typeface="Courier New"/>
                <a:ea typeface="Courier New"/>
                <a:cs typeface="Courier New"/>
                <a:sym typeface="Courier New"/>
              </a:rPr>
              <a:t>00</a:t>
            </a:r>
            <a:endParaRPr b="1" sz="1200">
              <a:solidFill>
                <a:srgbClr val="434343"/>
              </a:solidFill>
              <a:latin typeface="Courier New"/>
              <a:ea typeface="Courier New"/>
              <a:cs typeface="Courier New"/>
              <a:sym typeface="Courier New"/>
            </a:endParaRPr>
          </a:p>
        </p:txBody>
      </p:sp>
      <p:sp>
        <p:nvSpPr>
          <p:cNvPr id="116" name="Google Shape;116;p17"/>
          <p:cNvSpPr txBox="1"/>
          <p:nvPr/>
        </p:nvSpPr>
        <p:spPr>
          <a:xfrm>
            <a:off x="4680025" y="6758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Address</a:t>
            </a:r>
            <a:endParaRPr b="1">
              <a:solidFill>
                <a:srgbClr val="434343"/>
              </a:solidFill>
              <a:latin typeface="Open Sans"/>
              <a:ea typeface="Open Sans"/>
              <a:cs typeface="Open Sans"/>
              <a:sym typeface="Open Sans"/>
            </a:endParaRPr>
          </a:p>
        </p:txBody>
      </p:sp>
      <p:sp>
        <p:nvSpPr>
          <p:cNvPr id="117" name="Google Shape;117;p17"/>
          <p:cNvSpPr txBox="1"/>
          <p:nvPr/>
        </p:nvSpPr>
        <p:spPr>
          <a:xfrm>
            <a:off x="4438375" y="12012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00</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97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a:t>
            </a:r>
            <a:endParaRPr/>
          </a:p>
        </p:txBody>
      </p:sp>
      <p:sp>
        <p:nvSpPr>
          <p:cNvPr id="123" name="Google Shape;123;p18"/>
          <p:cNvSpPr/>
          <p:nvPr/>
        </p:nvSpPr>
        <p:spPr>
          <a:xfrm>
            <a:off x="6484000" y="1003175"/>
            <a:ext cx="2100600" cy="39957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8"/>
          <p:cNvCxnSpPr/>
          <p:nvPr/>
        </p:nvCxnSpPr>
        <p:spPr>
          <a:xfrm>
            <a:off x="6499800" y="165067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8"/>
          <p:cNvCxnSpPr/>
          <p:nvPr/>
        </p:nvCxnSpPr>
        <p:spPr>
          <a:xfrm>
            <a:off x="6491950" y="2313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8"/>
          <p:cNvCxnSpPr/>
          <p:nvPr/>
        </p:nvCxnSpPr>
        <p:spPr>
          <a:xfrm>
            <a:off x="6491950" y="29049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8"/>
          <p:cNvCxnSpPr/>
          <p:nvPr/>
        </p:nvCxnSpPr>
        <p:spPr>
          <a:xfrm>
            <a:off x="6491950" y="34075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8"/>
          <p:cNvCxnSpPr/>
          <p:nvPr/>
        </p:nvCxnSpPr>
        <p:spPr>
          <a:xfrm>
            <a:off x="6491950" y="4002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8"/>
          <p:cNvCxnSpPr/>
          <p:nvPr/>
        </p:nvCxnSpPr>
        <p:spPr>
          <a:xfrm>
            <a:off x="6491950" y="4501950"/>
            <a:ext cx="2084700" cy="0"/>
          </a:xfrm>
          <a:prstGeom prst="straightConnector1">
            <a:avLst/>
          </a:prstGeom>
          <a:noFill/>
          <a:ln cap="flat" cmpd="sng" w="9525">
            <a:solidFill>
              <a:schemeClr val="dk2"/>
            </a:solidFill>
            <a:prstDash val="solid"/>
            <a:round/>
            <a:headEnd len="med" w="med" type="none"/>
            <a:tailEnd len="med" w="med" type="none"/>
          </a:ln>
        </p:spPr>
      </p:cxnSp>
      <p:sp>
        <p:nvSpPr>
          <p:cNvPr id="130" name="Google Shape;130;p18"/>
          <p:cNvSpPr txBox="1"/>
          <p:nvPr/>
        </p:nvSpPr>
        <p:spPr>
          <a:xfrm>
            <a:off x="6937150" y="1995738"/>
            <a:ext cx="11943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t/>
            </a:r>
            <a:endParaRPr b="1" sz="1200">
              <a:solidFill>
                <a:srgbClr val="434343"/>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434343"/>
                </a:solidFill>
                <a:latin typeface="Courier New"/>
                <a:ea typeface="Courier New"/>
                <a:cs typeface="Courier New"/>
                <a:sym typeface="Courier New"/>
              </a:rPr>
              <a:t>child</a:t>
            </a:r>
            <a:endParaRPr b="1" sz="1200">
              <a:solidFill>
                <a:srgbClr val="434343"/>
              </a:solidFill>
              <a:latin typeface="Courier New"/>
              <a:ea typeface="Courier New"/>
              <a:cs typeface="Courier New"/>
              <a:sym typeface="Courier New"/>
            </a:endParaRPr>
          </a:p>
        </p:txBody>
      </p:sp>
      <p:sp>
        <p:nvSpPr>
          <p:cNvPr id="131" name="Google Shape;131;p18"/>
          <p:cNvSpPr txBox="1"/>
          <p:nvPr/>
        </p:nvSpPr>
        <p:spPr>
          <a:xfrm>
            <a:off x="6810550" y="6157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Memory</a:t>
            </a:r>
            <a:endParaRPr b="1">
              <a:solidFill>
                <a:srgbClr val="434343"/>
              </a:solidFill>
              <a:latin typeface="Open Sans"/>
              <a:ea typeface="Open Sans"/>
              <a:cs typeface="Open Sans"/>
              <a:sym typeface="Open Sans"/>
            </a:endParaRPr>
          </a:p>
        </p:txBody>
      </p:sp>
      <p:sp>
        <p:nvSpPr>
          <p:cNvPr id="132" name="Google Shape;132;p18"/>
          <p:cNvSpPr txBox="1"/>
          <p:nvPr/>
        </p:nvSpPr>
        <p:spPr>
          <a:xfrm>
            <a:off x="577200" y="1165725"/>
            <a:ext cx="4287000" cy="3283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400">
                <a:solidFill>
                  <a:srgbClr val="569CD6"/>
                </a:solidFill>
                <a:latin typeface="Courier New"/>
                <a:ea typeface="Courier New"/>
                <a:cs typeface="Courier New"/>
                <a:sym typeface="Courier New"/>
              </a:rPr>
              <a:t>fn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main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D4D4D4"/>
                </a:solidFill>
                <a:latin typeface="Courier New"/>
                <a:ea typeface="Courier New"/>
                <a:cs typeface="Courier New"/>
                <a:sym typeface="Courier New"/>
              </a:rPr>
              <a:t>   </a:t>
            </a:r>
            <a:r>
              <a:rPr b="1" lang="en" sz="2400">
                <a:solidFill>
                  <a:srgbClr val="569CD6"/>
                </a:solidFill>
                <a:latin typeface="Courier New"/>
                <a:ea typeface="Courier New"/>
                <a:cs typeface="Courier New"/>
                <a:sym typeface="Courier New"/>
              </a:rPr>
              <a:t>let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child</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p:txBody>
      </p:sp>
      <p:sp>
        <p:nvSpPr>
          <p:cNvPr id="133" name="Google Shape;133;p18"/>
          <p:cNvSpPr txBox="1"/>
          <p:nvPr/>
        </p:nvSpPr>
        <p:spPr>
          <a:xfrm>
            <a:off x="6576750" y="26165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t/>
            </a:r>
            <a:endParaRPr b="1" sz="1200">
              <a:solidFill>
                <a:srgbClr val="FF0000"/>
              </a:solidFill>
              <a:latin typeface="Courier New"/>
              <a:ea typeface="Courier New"/>
              <a:cs typeface="Courier New"/>
              <a:sym typeface="Courier New"/>
            </a:endParaRPr>
          </a:p>
        </p:txBody>
      </p:sp>
      <p:sp>
        <p:nvSpPr>
          <p:cNvPr id="134" name="Google Shape;134;p18"/>
          <p:cNvSpPr txBox="1"/>
          <p:nvPr/>
        </p:nvSpPr>
        <p:spPr>
          <a:xfrm>
            <a:off x="4438375" y="179110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01</a:t>
            </a:r>
            <a:endParaRPr>
              <a:latin typeface="Open Sans"/>
              <a:ea typeface="Open Sans"/>
              <a:cs typeface="Open Sans"/>
              <a:sym typeface="Open Sans"/>
            </a:endParaRPr>
          </a:p>
        </p:txBody>
      </p:sp>
      <p:sp>
        <p:nvSpPr>
          <p:cNvPr id="135" name="Google Shape;135;p18"/>
          <p:cNvSpPr txBox="1"/>
          <p:nvPr/>
        </p:nvSpPr>
        <p:spPr>
          <a:xfrm>
            <a:off x="4438375" y="23809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endParaRPr b="1" sz="1200">
              <a:solidFill>
                <a:srgbClr val="434343"/>
              </a:solidFill>
              <a:latin typeface="Courier New"/>
              <a:ea typeface="Courier New"/>
              <a:cs typeface="Courier New"/>
              <a:sym typeface="Courier New"/>
            </a:endParaRPr>
          </a:p>
        </p:txBody>
      </p:sp>
      <p:sp>
        <p:nvSpPr>
          <p:cNvPr id="136" name="Google Shape;136;p18"/>
          <p:cNvSpPr txBox="1"/>
          <p:nvPr/>
        </p:nvSpPr>
        <p:spPr>
          <a:xfrm>
            <a:off x="4438375" y="30259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03</a:t>
            </a:r>
            <a:endParaRPr b="1" sz="1200">
              <a:solidFill>
                <a:srgbClr val="434343"/>
              </a:solidFill>
              <a:latin typeface="Courier New"/>
              <a:ea typeface="Courier New"/>
              <a:cs typeface="Courier New"/>
              <a:sym typeface="Courier New"/>
            </a:endParaRPr>
          </a:p>
        </p:txBody>
      </p:sp>
      <p:sp>
        <p:nvSpPr>
          <p:cNvPr id="137" name="Google Shape;137;p18"/>
          <p:cNvSpPr txBox="1"/>
          <p:nvPr/>
        </p:nvSpPr>
        <p:spPr>
          <a:xfrm>
            <a:off x="4438375" y="35751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04</a:t>
            </a:r>
            <a:endParaRPr b="1" sz="1200">
              <a:solidFill>
                <a:srgbClr val="434343"/>
              </a:solidFill>
              <a:latin typeface="Courier New"/>
              <a:ea typeface="Courier New"/>
              <a:cs typeface="Courier New"/>
              <a:sym typeface="Courier New"/>
            </a:endParaRPr>
          </a:p>
        </p:txBody>
      </p:sp>
      <p:cxnSp>
        <p:nvCxnSpPr>
          <p:cNvPr id="138" name="Google Shape;138;p18"/>
          <p:cNvCxnSpPr>
            <a:stCxn id="137" idx="2"/>
          </p:cNvCxnSpPr>
          <p:nvPr/>
        </p:nvCxnSpPr>
        <p:spPr>
          <a:xfrm>
            <a:off x="5403775" y="3956750"/>
            <a:ext cx="0" cy="721800"/>
          </a:xfrm>
          <a:prstGeom prst="straightConnector1">
            <a:avLst/>
          </a:prstGeom>
          <a:noFill/>
          <a:ln cap="flat" cmpd="sng" w="28575">
            <a:solidFill>
              <a:srgbClr val="B7B7B7"/>
            </a:solidFill>
            <a:prstDash val="dot"/>
            <a:round/>
            <a:headEnd len="med" w="med" type="none"/>
            <a:tailEnd len="med" w="med" type="none"/>
          </a:ln>
        </p:spPr>
      </p:cxnSp>
      <p:sp>
        <p:nvSpPr>
          <p:cNvPr id="139" name="Google Shape;139;p18"/>
          <p:cNvSpPr txBox="1"/>
          <p:nvPr/>
        </p:nvSpPr>
        <p:spPr>
          <a:xfrm>
            <a:off x="4438375" y="46785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a:t>
            </a:r>
            <a:r>
              <a:rPr b="1" lang="en" sz="1200">
                <a:solidFill>
                  <a:srgbClr val="434343"/>
                </a:solidFill>
                <a:latin typeface="Courier New"/>
                <a:ea typeface="Courier New"/>
                <a:cs typeface="Courier New"/>
                <a:sym typeface="Courier New"/>
              </a:rPr>
              <a:t>10</a:t>
            </a:r>
            <a:r>
              <a:rPr b="1" lang="en" sz="1200">
                <a:latin typeface="Courier New"/>
                <a:ea typeface="Courier New"/>
                <a:cs typeface="Courier New"/>
                <a:sym typeface="Courier New"/>
              </a:rPr>
              <a:t>00</a:t>
            </a:r>
            <a:endParaRPr b="1" sz="1200">
              <a:solidFill>
                <a:srgbClr val="434343"/>
              </a:solidFill>
              <a:latin typeface="Courier New"/>
              <a:ea typeface="Courier New"/>
              <a:cs typeface="Courier New"/>
              <a:sym typeface="Courier New"/>
            </a:endParaRPr>
          </a:p>
        </p:txBody>
      </p:sp>
      <p:sp>
        <p:nvSpPr>
          <p:cNvPr id="140" name="Google Shape;140;p18"/>
          <p:cNvSpPr txBox="1"/>
          <p:nvPr/>
        </p:nvSpPr>
        <p:spPr>
          <a:xfrm>
            <a:off x="4680025" y="6758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Address</a:t>
            </a:r>
            <a:endParaRPr b="1">
              <a:solidFill>
                <a:srgbClr val="434343"/>
              </a:solidFill>
              <a:latin typeface="Open Sans"/>
              <a:ea typeface="Open Sans"/>
              <a:cs typeface="Open Sans"/>
              <a:sym typeface="Open Sans"/>
            </a:endParaRPr>
          </a:p>
        </p:txBody>
      </p:sp>
      <p:sp>
        <p:nvSpPr>
          <p:cNvPr id="141" name="Google Shape;141;p18"/>
          <p:cNvSpPr txBox="1"/>
          <p:nvPr/>
        </p:nvSpPr>
        <p:spPr>
          <a:xfrm>
            <a:off x="4438375" y="12012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00</a:t>
            </a:r>
            <a:endParaRPr>
              <a:latin typeface="Open Sans"/>
              <a:ea typeface="Open Sans"/>
              <a:cs typeface="Open Sans"/>
              <a:sym typeface="Open Sans"/>
            </a:endParaRPr>
          </a:p>
        </p:txBody>
      </p:sp>
      <p:cxnSp>
        <p:nvCxnSpPr>
          <p:cNvPr id="142" name="Google Shape;142;p18"/>
          <p:cNvCxnSpPr/>
          <p:nvPr/>
        </p:nvCxnSpPr>
        <p:spPr>
          <a:xfrm>
            <a:off x="529625" y="1981900"/>
            <a:ext cx="549900" cy="0"/>
          </a:xfrm>
          <a:prstGeom prst="straightConnector1">
            <a:avLst/>
          </a:prstGeom>
          <a:noFill/>
          <a:ln cap="flat" cmpd="sng" w="9525">
            <a:solidFill>
              <a:srgbClr val="CC4125"/>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311700" y="497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a:t>
            </a:r>
            <a:endParaRPr/>
          </a:p>
          <a:p>
            <a:pPr indent="0" lvl="0" marL="0" rtl="0" algn="l">
              <a:spcBef>
                <a:spcPts val="0"/>
              </a:spcBef>
              <a:spcAft>
                <a:spcPts val="0"/>
              </a:spcAft>
              <a:buNone/>
            </a:pPr>
            <a:r>
              <a:t/>
            </a:r>
            <a:endParaRPr/>
          </a:p>
        </p:txBody>
      </p:sp>
      <p:sp>
        <p:nvSpPr>
          <p:cNvPr id="148" name="Google Shape;148;p19"/>
          <p:cNvSpPr/>
          <p:nvPr/>
        </p:nvSpPr>
        <p:spPr>
          <a:xfrm>
            <a:off x="6484000" y="1003175"/>
            <a:ext cx="2100600" cy="39957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19"/>
          <p:cNvCxnSpPr/>
          <p:nvPr/>
        </p:nvCxnSpPr>
        <p:spPr>
          <a:xfrm>
            <a:off x="6499800" y="165067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9"/>
          <p:cNvCxnSpPr/>
          <p:nvPr/>
        </p:nvCxnSpPr>
        <p:spPr>
          <a:xfrm>
            <a:off x="6491950" y="2313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9"/>
          <p:cNvCxnSpPr/>
          <p:nvPr/>
        </p:nvCxnSpPr>
        <p:spPr>
          <a:xfrm>
            <a:off x="6491950" y="29049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9"/>
          <p:cNvCxnSpPr/>
          <p:nvPr/>
        </p:nvCxnSpPr>
        <p:spPr>
          <a:xfrm>
            <a:off x="6491950" y="34075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19"/>
          <p:cNvCxnSpPr/>
          <p:nvPr/>
        </p:nvCxnSpPr>
        <p:spPr>
          <a:xfrm>
            <a:off x="6491950" y="4002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19"/>
          <p:cNvCxnSpPr/>
          <p:nvPr/>
        </p:nvCxnSpPr>
        <p:spPr>
          <a:xfrm>
            <a:off x="6491950" y="4501950"/>
            <a:ext cx="2084700" cy="0"/>
          </a:xfrm>
          <a:prstGeom prst="straightConnector1">
            <a:avLst/>
          </a:prstGeom>
          <a:noFill/>
          <a:ln cap="flat" cmpd="sng" w="9525">
            <a:solidFill>
              <a:schemeClr val="dk2"/>
            </a:solidFill>
            <a:prstDash val="solid"/>
            <a:round/>
            <a:headEnd len="med" w="med" type="none"/>
            <a:tailEnd len="med" w="med" type="none"/>
          </a:ln>
        </p:spPr>
      </p:cxnSp>
      <p:sp>
        <p:nvSpPr>
          <p:cNvPr id="155" name="Google Shape;155;p19"/>
          <p:cNvSpPr txBox="1"/>
          <p:nvPr/>
        </p:nvSpPr>
        <p:spPr>
          <a:xfrm>
            <a:off x="6937150" y="1995738"/>
            <a:ext cx="11943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t/>
            </a:r>
            <a:endParaRPr b="1" sz="1200">
              <a:solidFill>
                <a:srgbClr val="434343"/>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434343"/>
                </a:solidFill>
                <a:latin typeface="Courier New"/>
                <a:ea typeface="Courier New"/>
                <a:cs typeface="Courier New"/>
                <a:sym typeface="Courier New"/>
              </a:rPr>
              <a:t>Child</a:t>
            </a:r>
            <a:endParaRPr b="1" sz="1200">
              <a:solidFill>
                <a:srgbClr val="434343"/>
              </a:solidFill>
              <a:latin typeface="Courier New"/>
              <a:ea typeface="Courier New"/>
              <a:cs typeface="Courier New"/>
              <a:sym typeface="Courier New"/>
            </a:endParaRPr>
          </a:p>
        </p:txBody>
      </p:sp>
      <p:sp>
        <p:nvSpPr>
          <p:cNvPr id="156" name="Google Shape;156;p19"/>
          <p:cNvSpPr txBox="1"/>
          <p:nvPr/>
        </p:nvSpPr>
        <p:spPr>
          <a:xfrm>
            <a:off x="6810550" y="6157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Memory</a:t>
            </a:r>
            <a:endParaRPr b="1">
              <a:solidFill>
                <a:srgbClr val="434343"/>
              </a:solidFill>
              <a:latin typeface="Open Sans"/>
              <a:ea typeface="Open Sans"/>
              <a:cs typeface="Open Sans"/>
              <a:sym typeface="Open Sans"/>
            </a:endParaRPr>
          </a:p>
        </p:txBody>
      </p:sp>
      <p:sp>
        <p:nvSpPr>
          <p:cNvPr id="157" name="Google Shape;157;p19"/>
          <p:cNvSpPr txBox="1"/>
          <p:nvPr/>
        </p:nvSpPr>
        <p:spPr>
          <a:xfrm>
            <a:off x="577200" y="1165725"/>
            <a:ext cx="4172700" cy="3283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000">
                <a:solidFill>
                  <a:srgbClr val="569CD6"/>
                </a:solidFill>
                <a:latin typeface="Courier New"/>
                <a:ea typeface="Courier New"/>
                <a:cs typeface="Courier New"/>
                <a:sym typeface="Courier New"/>
              </a:rPr>
              <a:t>fn</a:t>
            </a:r>
            <a:r>
              <a:rPr b="1" lang="en" sz="2000">
                <a:solidFill>
                  <a:srgbClr val="D4D4D4"/>
                </a:solidFill>
                <a:latin typeface="Courier New"/>
                <a:ea typeface="Courier New"/>
                <a:cs typeface="Courier New"/>
                <a:sym typeface="Courier New"/>
              </a:rPr>
              <a:t> </a:t>
            </a:r>
            <a:r>
              <a:rPr b="1" lang="en" sz="2000">
                <a:solidFill>
                  <a:srgbClr val="9900FF"/>
                </a:solidFill>
                <a:latin typeface="Courier New"/>
                <a:ea typeface="Courier New"/>
                <a:cs typeface="Courier New"/>
                <a:sym typeface="Courier New"/>
              </a:rPr>
              <a:t>main</a:t>
            </a:r>
            <a:r>
              <a:rPr b="1" lang="en" sz="2000">
                <a:solidFill>
                  <a:srgbClr val="D4D4D4"/>
                </a:solidFill>
                <a:latin typeface="Courier New"/>
                <a:ea typeface="Courier New"/>
                <a:cs typeface="Courier New"/>
                <a:sym typeface="Courier New"/>
              </a:rPr>
              <a:t> </a:t>
            </a:r>
            <a:r>
              <a:rPr b="1" lang="en" sz="2000">
                <a:solidFill>
                  <a:srgbClr val="9900FF"/>
                </a:solidFill>
                <a:latin typeface="Courier New"/>
                <a:ea typeface="Courier New"/>
                <a:cs typeface="Courier New"/>
                <a:sym typeface="Courier New"/>
              </a:rPr>
              <a:t>()</a:t>
            </a:r>
            <a:r>
              <a:rPr b="1" lang="en" sz="20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D4D4D4"/>
                </a:solidFill>
                <a:latin typeface="Courier New"/>
                <a:ea typeface="Courier New"/>
                <a:cs typeface="Courier New"/>
                <a:sym typeface="Courier New"/>
              </a:rPr>
              <a:t>   </a:t>
            </a:r>
            <a:r>
              <a:rPr b="1" lang="en" sz="2000">
                <a:solidFill>
                  <a:srgbClr val="569CD6"/>
                </a:solidFill>
                <a:latin typeface="Courier New"/>
                <a:ea typeface="Courier New"/>
                <a:cs typeface="Courier New"/>
                <a:sym typeface="Courier New"/>
              </a:rPr>
              <a:t>let</a:t>
            </a:r>
            <a:r>
              <a:rPr b="1" lang="en" sz="2000">
                <a:solidFill>
                  <a:srgbClr val="D4D4D4"/>
                </a:solidFill>
                <a:latin typeface="Courier New"/>
                <a:ea typeface="Courier New"/>
                <a:cs typeface="Courier New"/>
                <a:sym typeface="Courier New"/>
              </a:rPr>
              <a:t> </a:t>
            </a:r>
            <a:r>
              <a:rPr b="1" lang="en" sz="2000">
                <a:solidFill>
                  <a:srgbClr val="434343"/>
                </a:solidFill>
                <a:latin typeface="Courier New"/>
                <a:ea typeface="Courier New"/>
                <a:cs typeface="Courier New"/>
                <a:sym typeface="Courier New"/>
              </a:rPr>
              <a:t>child</a:t>
            </a:r>
            <a:r>
              <a:rPr b="1" lang="en" sz="2000">
                <a:solidFill>
                  <a:srgbClr val="434343"/>
                </a:solidFill>
                <a:latin typeface="Courier New"/>
                <a:ea typeface="Courier New"/>
                <a:cs typeface="Courier New"/>
                <a:sym typeface="Courier New"/>
              </a:rPr>
              <a:t>;</a:t>
            </a:r>
            <a:endParaRPr b="1" sz="20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	{</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D4D4D4"/>
                </a:solidFill>
                <a:latin typeface="Courier New"/>
                <a:ea typeface="Courier New"/>
                <a:cs typeface="Courier New"/>
                <a:sym typeface="Courier New"/>
              </a:rPr>
              <a:t> </a:t>
            </a:r>
            <a:r>
              <a:rPr b="1" lang="en" sz="2000">
                <a:solidFill>
                  <a:srgbClr val="D4D4D4"/>
                </a:solidFill>
                <a:latin typeface="Courier New"/>
                <a:ea typeface="Courier New"/>
                <a:cs typeface="Courier New"/>
                <a:sym typeface="Courier New"/>
              </a:rPr>
              <a:t>  </a:t>
            </a:r>
            <a:r>
              <a:rPr b="1" lang="en" sz="2000">
                <a:solidFill>
                  <a:srgbClr val="569CD6"/>
                </a:solidFill>
                <a:latin typeface="Courier New"/>
                <a:ea typeface="Courier New"/>
                <a:cs typeface="Courier New"/>
                <a:sym typeface="Courier New"/>
              </a:rPr>
              <a:t>let</a:t>
            </a:r>
            <a:r>
              <a:rPr b="1" lang="en" sz="2000">
                <a:solidFill>
                  <a:srgbClr val="434343"/>
                </a:solidFill>
                <a:latin typeface="Courier New"/>
                <a:ea typeface="Courier New"/>
                <a:cs typeface="Courier New"/>
                <a:sym typeface="Courier New"/>
              </a:rPr>
              <a:t> balloon =</a:t>
            </a:r>
            <a:r>
              <a:rPr b="1" lang="en" sz="2000">
                <a:solidFill>
                  <a:srgbClr val="D4D4D4"/>
                </a:solidFill>
                <a:latin typeface="Courier New"/>
                <a:ea typeface="Courier New"/>
                <a:cs typeface="Courier New"/>
                <a:sym typeface="Courier New"/>
              </a:rPr>
              <a:t> </a:t>
            </a:r>
            <a:r>
              <a:rPr b="1" lang="en" sz="2000">
                <a:solidFill>
                  <a:srgbClr val="6D9EEB"/>
                </a:solidFill>
                <a:latin typeface="Courier New"/>
                <a:ea typeface="Courier New"/>
                <a:cs typeface="Courier New"/>
                <a:sym typeface="Courier New"/>
              </a:rPr>
              <a:t>“Blue”</a:t>
            </a:r>
            <a:r>
              <a:rPr b="1" lang="en" sz="2000">
                <a:latin typeface="Courier New"/>
                <a:ea typeface="Courier New"/>
                <a:cs typeface="Courier New"/>
                <a:sym typeface="Courier New"/>
              </a:rPr>
              <a:t>;</a:t>
            </a:r>
            <a:endParaRPr b="1" sz="2000">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p:txBody>
      </p:sp>
      <p:sp>
        <p:nvSpPr>
          <p:cNvPr id="158" name="Google Shape;158;p19"/>
          <p:cNvSpPr txBox="1"/>
          <p:nvPr/>
        </p:nvSpPr>
        <p:spPr>
          <a:xfrm>
            <a:off x="4438375" y="179110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01</a:t>
            </a:r>
            <a:endParaRPr>
              <a:latin typeface="Open Sans"/>
              <a:ea typeface="Open Sans"/>
              <a:cs typeface="Open Sans"/>
              <a:sym typeface="Open Sans"/>
            </a:endParaRPr>
          </a:p>
        </p:txBody>
      </p:sp>
      <p:sp>
        <p:nvSpPr>
          <p:cNvPr id="159" name="Google Shape;159;p19"/>
          <p:cNvSpPr txBox="1"/>
          <p:nvPr/>
        </p:nvSpPr>
        <p:spPr>
          <a:xfrm>
            <a:off x="4438375" y="23809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endParaRPr b="1" sz="1200">
              <a:solidFill>
                <a:srgbClr val="434343"/>
              </a:solidFill>
              <a:latin typeface="Courier New"/>
              <a:ea typeface="Courier New"/>
              <a:cs typeface="Courier New"/>
              <a:sym typeface="Courier New"/>
            </a:endParaRPr>
          </a:p>
        </p:txBody>
      </p:sp>
      <p:sp>
        <p:nvSpPr>
          <p:cNvPr id="160" name="Google Shape;160;p19"/>
          <p:cNvSpPr txBox="1"/>
          <p:nvPr/>
        </p:nvSpPr>
        <p:spPr>
          <a:xfrm>
            <a:off x="4438375" y="30259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03</a:t>
            </a:r>
            <a:endParaRPr b="1" sz="1200">
              <a:solidFill>
                <a:srgbClr val="434343"/>
              </a:solidFill>
              <a:latin typeface="Courier New"/>
              <a:ea typeface="Courier New"/>
              <a:cs typeface="Courier New"/>
              <a:sym typeface="Courier New"/>
            </a:endParaRPr>
          </a:p>
        </p:txBody>
      </p:sp>
      <p:sp>
        <p:nvSpPr>
          <p:cNvPr id="161" name="Google Shape;161;p19"/>
          <p:cNvSpPr txBox="1"/>
          <p:nvPr/>
        </p:nvSpPr>
        <p:spPr>
          <a:xfrm>
            <a:off x="4438375" y="35751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04</a:t>
            </a:r>
            <a:endParaRPr b="1" sz="1200">
              <a:solidFill>
                <a:srgbClr val="434343"/>
              </a:solidFill>
              <a:latin typeface="Courier New"/>
              <a:ea typeface="Courier New"/>
              <a:cs typeface="Courier New"/>
              <a:sym typeface="Courier New"/>
            </a:endParaRPr>
          </a:p>
        </p:txBody>
      </p:sp>
      <p:cxnSp>
        <p:nvCxnSpPr>
          <p:cNvPr id="162" name="Google Shape;162;p19"/>
          <p:cNvCxnSpPr>
            <a:stCxn id="161" idx="2"/>
          </p:cNvCxnSpPr>
          <p:nvPr/>
        </p:nvCxnSpPr>
        <p:spPr>
          <a:xfrm>
            <a:off x="5403775" y="3956750"/>
            <a:ext cx="0" cy="721800"/>
          </a:xfrm>
          <a:prstGeom prst="straightConnector1">
            <a:avLst/>
          </a:prstGeom>
          <a:noFill/>
          <a:ln cap="flat" cmpd="sng" w="28575">
            <a:solidFill>
              <a:srgbClr val="B7B7B7"/>
            </a:solidFill>
            <a:prstDash val="dot"/>
            <a:round/>
            <a:headEnd len="med" w="med" type="none"/>
            <a:tailEnd len="med" w="med" type="none"/>
          </a:ln>
        </p:spPr>
      </p:cxnSp>
      <p:sp>
        <p:nvSpPr>
          <p:cNvPr id="163" name="Google Shape;163;p19"/>
          <p:cNvSpPr txBox="1"/>
          <p:nvPr/>
        </p:nvSpPr>
        <p:spPr>
          <a:xfrm>
            <a:off x="4438375" y="46785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a:t>
            </a:r>
            <a:r>
              <a:rPr b="1" lang="en" sz="1200">
                <a:solidFill>
                  <a:srgbClr val="434343"/>
                </a:solidFill>
                <a:latin typeface="Courier New"/>
                <a:ea typeface="Courier New"/>
                <a:cs typeface="Courier New"/>
                <a:sym typeface="Courier New"/>
              </a:rPr>
              <a:t>10</a:t>
            </a:r>
            <a:r>
              <a:rPr b="1" lang="en" sz="1200">
                <a:latin typeface="Courier New"/>
                <a:ea typeface="Courier New"/>
                <a:cs typeface="Courier New"/>
                <a:sym typeface="Courier New"/>
              </a:rPr>
              <a:t>00</a:t>
            </a:r>
            <a:endParaRPr b="1" sz="1200">
              <a:solidFill>
                <a:srgbClr val="434343"/>
              </a:solidFill>
              <a:latin typeface="Courier New"/>
              <a:ea typeface="Courier New"/>
              <a:cs typeface="Courier New"/>
              <a:sym typeface="Courier New"/>
            </a:endParaRPr>
          </a:p>
        </p:txBody>
      </p:sp>
      <p:sp>
        <p:nvSpPr>
          <p:cNvPr id="164" name="Google Shape;164;p19"/>
          <p:cNvSpPr txBox="1"/>
          <p:nvPr/>
        </p:nvSpPr>
        <p:spPr>
          <a:xfrm>
            <a:off x="4680025" y="6758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Address</a:t>
            </a:r>
            <a:endParaRPr b="1">
              <a:solidFill>
                <a:srgbClr val="434343"/>
              </a:solidFill>
              <a:latin typeface="Open Sans"/>
              <a:ea typeface="Open Sans"/>
              <a:cs typeface="Open Sans"/>
              <a:sym typeface="Open Sans"/>
            </a:endParaRPr>
          </a:p>
        </p:txBody>
      </p:sp>
      <p:sp>
        <p:nvSpPr>
          <p:cNvPr id="165" name="Google Shape;165;p19"/>
          <p:cNvSpPr txBox="1"/>
          <p:nvPr/>
        </p:nvSpPr>
        <p:spPr>
          <a:xfrm>
            <a:off x="4438375" y="12012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00</a:t>
            </a:r>
            <a:endParaRPr>
              <a:latin typeface="Open Sans"/>
              <a:ea typeface="Open Sans"/>
              <a:cs typeface="Open Sans"/>
              <a:sym typeface="Open Sans"/>
            </a:endParaRPr>
          </a:p>
        </p:txBody>
      </p:sp>
      <p:sp>
        <p:nvSpPr>
          <p:cNvPr id="166" name="Google Shape;166;p19"/>
          <p:cNvSpPr txBox="1"/>
          <p:nvPr/>
        </p:nvSpPr>
        <p:spPr>
          <a:xfrm>
            <a:off x="6937150" y="2542963"/>
            <a:ext cx="11943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6D9EEB"/>
                </a:solidFill>
                <a:latin typeface="Courier New"/>
                <a:ea typeface="Courier New"/>
                <a:cs typeface="Courier New"/>
                <a:sym typeface="Courier New"/>
              </a:rPr>
              <a:t>Blue</a:t>
            </a:r>
            <a:endParaRPr b="1" sz="1200">
              <a:solidFill>
                <a:srgbClr val="6D9EEB"/>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434343"/>
                </a:solidFill>
                <a:latin typeface="Courier New"/>
                <a:ea typeface="Courier New"/>
                <a:cs typeface="Courier New"/>
                <a:sym typeface="Courier New"/>
              </a:rPr>
              <a:t>Balloon</a:t>
            </a:r>
            <a:endParaRPr b="1" sz="1200">
              <a:solidFill>
                <a:srgbClr val="434343"/>
              </a:solidFill>
              <a:latin typeface="Courier New"/>
              <a:ea typeface="Courier New"/>
              <a:cs typeface="Courier New"/>
              <a:sym typeface="Courier New"/>
            </a:endParaRPr>
          </a:p>
        </p:txBody>
      </p:sp>
      <p:cxnSp>
        <p:nvCxnSpPr>
          <p:cNvPr id="167" name="Google Shape;167;p19"/>
          <p:cNvCxnSpPr/>
          <p:nvPr/>
        </p:nvCxnSpPr>
        <p:spPr>
          <a:xfrm>
            <a:off x="577200" y="2904925"/>
            <a:ext cx="549900" cy="0"/>
          </a:xfrm>
          <a:prstGeom prst="straightConnector1">
            <a:avLst/>
          </a:prstGeom>
          <a:noFill/>
          <a:ln cap="flat" cmpd="sng" w="9525">
            <a:solidFill>
              <a:srgbClr val="CC4125"/>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00" y="497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a:t>
            </a:r>
            <a:endParaRPr/>
          </a:p>
          <a:p>
            <a:pPr indent="0" lvl="0" marL="0" rtl="0" algn="l">
              <a:spcBef>
                <a:spcPts val="0"/>
              </a:spcBef>
              <a:spcAft>
                <a:spcPts val="0"/>
              </a:spcAft>
              <a:buNone/>
            </a:pPr>
            <a:r>
              <a:t/>
            </a:r>
            <a:endParaRPr/>
          </a:p>
        </p:txBody>
      </p:sp>
      <p:sp>
        <p:nvSpPr>
          <p:cNvPr id="173" name="Google Shape;173;p20"/>
          <p:cNvSpPr/>
          <p:nvPr/>
        </p:nvSpPr>
        <p:spPr>
          <a:xfrm>
            <a:off x="6484000" y="1003175"/>
            <a:ext cx="2100600" cy="39957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0"/>
          <p:cNvCxnSpPr/>
          <p:nvPr/>
        </p:nvCxnSpPr>
        <p:spPr>
          <a:xfrm>
            <a:off x="6499800" y="165067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0"/>
          <p:cNvCxnSpPr/>
          <p:nvPr/>
        </p:nvCxnSpPr>
        <p:spPr>
          <a:xfrm>
            <a:off x="6491950" y="2313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0"/>
          <p:cNvCxnSpPr/>
          <p:nvPr/>
        </p:nvCxnSpPr>
        <p:spPr>
          <a:xfrm>
            <a:off x="6491950" y="29049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0"/>
          <p:cNvCxnSpPr/>
          <p:nvPr/>
        </p:nvCxnSpPr>
        <p:spPr>
          <a:xfrm>
            <a:off x="6491950" y="34075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0"/>
          <p:cNvCxnSpPr/>
          <p:nvPr/>
        </p:nvCxnSpPr>
        <p:spPr>
          <a:xfrm>
            <a:off x="6491950" y="4002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0"/>
          <p:cNvCxnSpPr/>
          <p:nvPr/>
        </p:nvCxnSpPr>
        <p:spPr>
          <a:xfrm>
            <a:off x="6491950" y="4501950"/>
            <a:ext cx="2084700" cy="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20"/>
          <p:cNvSpPr txBox="1"/>
          <p:nvPr/>
        </p:nvSpPr>
        <p:spPr>
          <a:xfrm>
            <a:off x="6770950" y="1995750"/>
            <a:ext cx="15267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t/>
            </a:r>
            <a:endParaRPr b="1" sz="1200">
              <a:solidFill>
                <a:srgbClr val="434343"/>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r>
              <a:rPr b="1" lang="en" sz="1200">
                <a:solidFill>
                  <a:srgbClr val="434343"/>
                </a:solidFill>
                <a:latin typeface="Courier New"/>
                <a:ea typeface="Courier New"/>
                <a:cs typeface="Courier New"/>
                <a:sym typeface="Courier New"/>
              </a:rPr>
              <a:t>child</a:t>
            </a:r>
            <a:endParaRPr b="1" sz="1200">
              <a:solidFill>
                <a:srgbClr val="434343"/>
              </a:solidFill>
              <a:latin typeface="Courier New"/>
              <a:ea typeface="Courier New"/>
              <a:cs typeface="Courier New"/>
              <a:sym typeface="Courier New"/>
            </a:endParaRPr>
          </a:p>
        </p:txBody>
      </p:sp>
      <p:sp>
        <p:nvSpPr>
          <p:cNvPr id="181" name="Google Shape;181;p20"/>
          <p:cNvSpPr txBox="1"/>
          <p:nvPr/>
        </p:nvSpPr>
        <p:spPr>
          <a:xfrm>
            <a:off x="6810550" y="6157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Memory</a:t>
            </a:r>
            <a:endParaRPr b="1">
              <a:solidFill>
                <a:srgbClr val="434343"/>
              </a:solidFill>
              <a:latin typeface="Open Sans"/>
              <a:ea typeface="Open Sans"/>
              <a:cs typeface="Open Sans"/>
              <a:sym typeface="Open Sans"/>
            </a:endParaRPr>
          </a:p>
        </p:txBody>
      </p:sp>
      <p:sp>
        <p:nvSpPr>
          <p:cNvPr id="182" name="Google Shape;182;p20"/>
          <p:cNvSpPr txBox="1"/>
          <p:nvPr/>
        </p:nvSpPr>
        <p:spPr>
          <a:xfrm>
            <a:off x="577200" y="1165725"/>
            <a:ext cx="4172700" cy="3283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000">
                <a:solidFill>
                  <a:srgbClr val="569CD6"/>
                </a:solidFill>
                <a:latin typeface="Courier New"/>
                <a:ea typeface="Courier New"/>
                <a:cs typeface="Courier New"/>
                <a:sym typeface="Courier New"/>
              </a:rPr>
              <a:t>fn</a:t>
            </a:r>
            <a:r>
              <a:rPr b="1" lang="en" sz="2000">
                <a:solidFill>
                  <a:srgbClr val="D4D4D4"/>
                </a:solidFill>
                <a:latin typeface="Courier New"/>
                <a:ea typeface="Courier New"/>
                <a:cs typeface="Courier New"/>
                <a:sym typeface="Courier New"/>
              </a:rPr>
              <a:t> </a:t>
            </a:r>
            <a:r>
              <a:rPr b="1" lang="en" sz="2000">
                <a:solidFill>
                  <a:srgbClr val="9900FF"/>
                </a:solidFill>
                <a:latin typeface="Courier New"/>
                <a:ea typeface="Courier New"/>
                <a:cs typeface="Courier New"/>
                <a:sym typeface="Courier New"/>
              </a:rPr>
              <a:t>main</a:t>
            </a:r>
            <a:r>
              <a:rPr b="1" lang="en" sz="2000">
                <a:solidFill>
                  <a:srgbClr val="D4D4D4"/>
                </a:solidFill>
                <a:latin typeface="Courier New"/>
                <a:ea typeface="Courier New"/>
                <a:cs typeface="Courier New"/>
                <a:sym typeface="Courier New"/>
              </a:rPr>
              <a:t> </a:t>
            </a:r>
            <a:r>
              <a:rPr b="1" lang="en" sz="2000">
                <a:solidFill>
                  <a:srgbClr val="9900FF"/>
                </a:solidFill>
                <a:latin typeface="Courier New"/>
                <a:ea typeface="Courier New"/>
                <a:cs typeface="Courier New"/>
                <a:sym typeface="Courier New"/>
              </a:rPr>
              <a: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D4D4D4"/>
                </a:solidFill>
                <a:latin typeface="Courier New"/>
                <a:ea typeface="Courier New"/>
                <a:cs typeface="Courier New"/>
                <a:sym typeface="Courier New"/>
              </a:rPr>
              <a:t>   </a:t>
            </a:r>
            <a:r>
              <a:rPr b="1" lang="en" sz="2000">
                <a:solidFill>
                  <a:srgbClr val="569CD6"/>
                </a:solidFill>
                <a:latin typeface="Courier New"/>
                <a:ea typeface="Courier New"/>
                <a:cs typeface="Courier New"/>
                <a:sym typeface="Courier New"/>
              </a:rPr>
              <a:t>let</a:t>
            </a:r>
            <a:r>
              <a:rPr b="1" lang="en" sz="2000">
                <a:solidFill>
                  <a:srgbClr val="D4D4D4"/>
                </a:solidFill>
                <a:latin typeface="Courier New"/>
                <a:ea typeface="Courier New"/>
                <a:cs typeface="Courier New"/>
                <a:sym typeface="Courier New"/>
              </a:rPr>
              <a:t> </a:t>
            </a:r>
            <a:r>
              <a:rPr b="1" lang="en" sz="2000">
                <a:solidFill>
                  <a:srgbClr val="434343"/>
                </a:solidFill>
                <a:latin typeface="Courier New"/>
                <a:ea typeface="Courier New"/>
                <a:cs typeface="Courier New"/>
                <a:sym typeface="Courier New"/>
              </a:rPr>
              <a:t>child</a:t>
            </a:r>
            <a:r>
              <a:rPr b="1" lang="en" sz="2000">
                <a:solidFill>
                  <a:srgbClr val="434343"/>
                </a:solidFill>
                <a:latin typeface="Courier New"/>
                <a:ea typeface="Courier New"/>
                <a:cs typeface="Courier New"/>
                <a:sym typeface="Courier New"/>
              </a:rPr>
              <a:t>;</a:t>
            </a:r>
            <a:endParaRPr b="1" sz="20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	{</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D4D4D4"/>
                </a:solidFill>
                <a:latin typeface="Courier New"/>
                <a:ea typeface="Courier New"/>
                <a:cs typeface="Courier New"/>
                <a:sym typeface="Courier New"/>
              </a:rPr>
              <a:t> </a:t>
            </a:r>
            <a:r>
              <a:rPr b="1" lang="en" sz="2000">
                <a:solidFill>
                  <a:srgbClr val="D4D4D4"/>
                </a:solidFill>
                <a:latin typeface="Courier New"/>
                <a:ea typeface="Courier New"/>
                <a:cs typeface="Courier New"/>
                <a:sym typeface="Courier New"/>
              </a:rPr>
              <a:t>  </a:t>
            </a:r>
            <a:r>
              <a:rPr b="1" lang="en" sz="2000">
                <a:solidFill>
                  <a:srgbClr val="569CD6"/>
                </a:solidFill>
                <a:latin typeface="Courier New"/>
                <a:ea typeface="Courier New"/>
                <a:cs typeface="Courier New"/>
                <a:sym typeface="Courier New"/>
              </a:rPr>
              <a:t>let</a:t>
            </a:r>
            <a:r>
              <a:rPr b="1" lang="en" sz="2000">
                <a:solidFill>
                  <a:srgbClr val="434343"/>
                </a:solidFill>
                <a:latin typeface="Courier New"/>
                <a:ea typeface="Courier New"/>
                <a:cs typeface="Courier New"/>
                <a:sym typeface="Courier New"/>
              </a:rPr>
              <a:t> balloon =</a:t>
            </a:r>
            <a:r>
              <a:rPr b="1" lang="en" sz="2000">
                <a:solidFill>
                  <a:srgbClr val="D4D4D4"/>
                </a:solidFill>
                <a:latin typeface="Courier New"/>
                <a:ea typeface="Courier New"/>
                <a:cs typeface="Courier New"/>
                <a:sym typeface="Courier New"/>
              </a:rPr>
              <a:t> </a:t>
            </a:r>
            <a:r>
              <a:rPr b="1" lang="en" sz="2000">
                <a:solidFill>
                  <a:srgbClr val="6D9EEB"/>
                </a:solidFill>
                <a:latin typeface="Courier New"/>
                <a:ea typeface="Courier New"/>
                <a:cs typeface="Courier New"/>
                <a:sym typeface="Courier New"/>
              </a:rPr>
              <a:t>“Blue”</a:t>
            </a:r>
            <a:r>
              <a:rPr b="1" lang="en" sz="2000">
                <a:latin typeface="Courier New"/>
                <a:ea typeface="Courier New"/>
                <a:cs typeface="Courier New"/>
                <a:sym typeface="Courier New"/>
              </a:rPr>
              <a:t>;</a:t>
            </a:r>
            <a:endParaRPr b="1" sz="2000">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2000">
                <a:solidFill>
                  <a:srgbClr val="434343"/>
                </a:solidFill>
                <a:latin typeface="Courier New"/>
                <a:ea typeface="Courier New"/>
                <a:cs typeface="Courier New"/>
                <a:sym typeface="Courier New"/>
              </a:rPr>
              <a:t>child</a:t>
            </a:r>
            <a:r>
              <a:rPr b="1" lang="en" sz="2000">
                <a:solidFill>
                  <a:srgbClr val="434343"/>
                </a:solidFill>
                <a:latin typeface="Courier New"/>
                <a:ea typeface="Courier New"/>
                <a:cs typeface="Courier New"/>
                <a:sym typeface="Courier New"/>
              </a:rPr>
              <a:t> </a:t>
            </a:r>
            <a:r>
              <a:rPr b="1" lang="en" sz="2000">
                <a:solidFill>
                  <a:srgbClr val="D4D4D4"/>
                </a:solidFill>
                <a:latin typeface="Courier New"/>
                <a:ea typeface="Courier New"/>
                <a:cs typeface="Courier New"/>
                <a:sym typeface="Courier New"/>
              </a:rPr>
              <a:t>= </a:t>
            </a:r>
            <a:r>
              <a:rPr b="1" lang="en" sz="2000">
                <a:solidFill>
                  <a:srgbClr val="434343"/>
                </a:solidFill>
                <a:latin typeface="Courier New"/>
                <a:ea typeface="Courier New"/>
                <a:cs typeface="Courier New"/>
                <a:sym typeface="Courier New"/>
              </a:rPr>
              <a:t>&amp;balloon</a:t>
            </a:r>
            <a:r>
              <a:rPr b="1" lang="en" sz="2000">
                <a:latin typeface="Courier New"/>
                <a:ea typeface="Courier New"/>
                <a:cs typeface="Courier New"/>
                <a:sym typeface="Courier New"/>
              </a:rPr>
              <a:t>;</a:t>
            </a:r>
            <a:endParaRPr b="1" sz="2000">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p:txBody>
      </p:sp>
      <p:sp>
        <p:nvSpPr>
          <p:cNvPr id="183" name="Google Shape;183;p20"/>
          <p:cNvSpPr txBox="1"/>
          <p:nvPr/>
        </p:nvSpPr>
        <p:spPr>
          <a:xfrm>
            <a:off x="4438375" y="179110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01</a:t>
            </a:r>
            <a:endParaRPr>
              <a:latin typeface="Open Sans"/>
              <a:ea typeface="Open Sans"/>
              <a:cs typeface="Open Sans"/>
              <a:sym typeface="Open Sans"/>
            </a:endParaRPr>
          </a:p>
        </p:txBody>
      </p:sp>
      <p:sp>
        <p:nvSpPr>
          <p:cNvPr id="184" name="Google Shape;184;p20"/>
          <p:cNvSpPr txBox="1"/>
          <p:nvPr/>
        </p:nvSpPr>
        <p:spPr>
          <a:xfrm>
            <a:off x="4438375" y="23809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endParaRPr b="1" sz="1200">
              <a:solidFill>
                <a:srgbClr val="434343"/>
              </a:solidFill>
              <a:latin typeface="Courier New"/>
              <a:ea typeface="Courier New"/>
              <a:cs typeface="Courier New"/>
              <a:sym typeface="Courier New"/>
            </a:endParaRPr>
          </a:p>
        </p:txBody>
      </p:sp>
      <p:sp>
        <p:nvSpPr>
          <p:cNvPr id="185" name="Google Shape;185;p20"/>
          <p:cNvSpPr txBox="1"/>
          <p:nvPr/>
        </p:nvSpPr>
        <p:spPr>
          <a:xfrm>
            <a:off x="4438375" y="30259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03</a:t>
            </a:r>
            <a:endParaRPr b="1" sz="1200">
              <a:solidFill>
                <a:srgbClr val="434343"/>
              </a:solidFill>
              <a:latin typeface="Courier New"/>
              <a:ea typeface="Courier New"/>
              <a:cs typeface="Courier New"/>
              <a:sym typeface="Courier New"/>
            </a:endParaRPr>
          </a:p>
        </p:txBody>
      </p:sp>
      <p:sp>
        <p:nvSpPr>
          <p:cNvPr id="186" name="Google Shape;186;p20"/>
          <p:cNvSpPr txBox="1"/>
          <p:nvPr/>
        </p:nvSpPr>
        <p:spPr>
          <a:xfrm>
            <a:off x="4438375" y="35751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04</a:t>
            </a:r>
            <a:endParaRPr b="1" sz="1200">
              <a:solidFill>
                <a:srgbClr val="434343"/>
              </a:solidFill>
              <a:latin typeface="Courier New"/>
              <a:ea typeface="Courier New"/>
              <a:cs typeface="Courier New"/>
              <a:sym typeface="Courier New"/>
            </a:endParaRPr>
          </a:p>
        </p:txBody>
      </p:sp>
      <p:cxnSp>
        <p:nvCxnSpPr>
          <p:cNvPr id="187" name="Google Shape;187;p20"/>
          <p:cNvCxnSpPr>
            <a:stCxn id="186" idx="2"/>
          </p:cNvCxnSpPr>
          <p:nvPr/>
        </p:nvCxnSpPr>
        <p:spPr>
          <a:xfrm>
            <a:off x="5403775" y="3956750"/>
            <a:ext cx="0" cy="721800"/>
          </a:xfrm>
          <a:prstGeom prst="straightConnector1">
            <a:avLst/>
          </a:prstGeom>
          <a:noFill/>
          <a:ln cap="flat" cmpd="sng" w="28575">
            <a:solidFill>
              <a:srgbClr val="B7B7B7"/>
            </a:solidFill>
            <a:prstDash val="dot"/>
            <a:round/>
            <a:headEnd len="med" w="med" type="none"/>
            <a:tailEnd len="med" w="med" type="none"/>
          </a:ln>
        </p:spPr>
      </p:cxnSp>
      <p:sp>
        <p:nvSpPr>
          <p:cNvPr id="188" name="Google Shape;188;p20"/>
          <p:cNvSpPr txBox="1"/>
          <p:nvPr/>
        </p:nvSpPr>
        <p:spPr>
          <a:xfrm>
            <a:off x="4438375" y="46785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a:t>
            </a:r>
            <a:r>
              <a:rPr b="1" lang="en" sz="1200">
                <a:solidFill>
                  <a:srgbClr val="434343"/>
                </a:solidFill>
                <a:latin typeface="Courier New"/>
                <a:ea typeface="Courier New"/>
                <a:cs typeface="Courier New"/>
                <a:sym typeface="Courier New"/>
              </a:rPr>
              <a:t>10</a:t>
            </a:r>
            <a:r>
              <a:rPr b="1" lang="en" sz="1200">
                <a:latin typeface="Courier New"/>
                <a:ea typeface="Courier New"/>
                <a:cs typeface="Courier New"/>
                <a:sym typeface="Courier New"/>
              </a:rPr>
              <a:t>00</a:t>
            </a:r>
            <a:endParaRPr b="1" sz="1200">
              <a:solidFill>
                <a:srgbClr val="434343"/>
              </a:solidFill>
              <a:latin typeface="Courier New"/>
              <a:ea typeface="Courier New"/>
              <a:cs typeface="Courier New"/>
              <a:sym typeface="Courier New"/>
            </a:endParaRPr>
          </a:p>
        </p:txBody>
      </p:sp>
      <p:sp>
        <p:nvSpPr>
          <p:cNvPr id="189" name="Google Shape;189;p20"/>
          <p:cNvSpPr txBox="1"/>
          <p:nvPr/>
        </p:nvSpPr>
        <p:spPr>
          <a:xfrm>
            <a:off x="4680025" y="6758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Address</a:t>
            </a:r>
            <a:endParaRPr b="1">
              <a:solidFill>
                <a:srgbClr val="434343"/>
              </a:solidFill>
              <a:latin typeface="Open Sans"/>
              <a:ea typeface="Open Sans"/>
              <a:cs typeface="Open Sans"/>
              <a:sym typeface="Open Sans"/>
            </a:endParaRPr>
          </a:p>
        </p:txBody>
      </p:sp>
      <p:sp>
        <p:nvSpPr>
          <p:cNvPr id="190" name="Google Shape;190;p20"/>
          <p:cNvSpPr txBox="1"/>
          <p:nvPr/>
        </p:nvSpPr>
        <p:spPr>
          <a:xfrm>
            <a:off x="4438375" y="12012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00</a:t>
            </a:r>
            <a:endParaRPr>
              <a:latin typeface="Open Sans"/>
              <a:ea typeface="Open Sans"/>
              <a:cs typeface="Open Sans"/>
              <a:sym typeface="Open Sans"/>
            </a:endParaRPr>
          </a:p>
        </p:txBody>
      </p:sp>
      <p:sp>
        <p:nvSpPr>
          <p:cNvPr id="191" name="Google Shape;191;p20"/>
          <p:cNvSpPr txBox="1"/>
          <p:nvPr/>
        </p:nvSpPr>
        <p:spPr>
          <a:xfrm>
            <a:off x="6937150" y="2542963"/>
            <a:ext cx="11943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3C78D8"/>
                </a:solidFill>
                <a:latin typeface="Courier New"/>
                <a:ea typeface="Courier New"/>
                <a:cs typeface="Courier New"/>
                <a:sym typeface="Courier New"/>
              </a:rPr>
              <a:t>Blue</a:t>
            </a:r>
            <a:endParaRPr b="1" sz="1200">
              <a:solidFill>
                <a:srgbClr val="3C78D8"/>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434343"/>
                </a:solidFill>
                <a:latin typeface="Courier New"/>
                <a:ea typeface="Courier New"/>
                <a:cs typeface="Courier New"/>
                <a:sym typeface="Courier New"/>
              </a:rPr>
              <a:t>balloon</a:t>
            </a:r>
            <a:endParaRPr b="1" sz="1200">
              <a:solidFill>
                <a:srgbClr val="434343"/>
              </a:solidFill>
              <a:latin typeface="Courier New"/>
              <a:ea typeface="Courier New"/>
              <a:cs typeface="Courier New"/>
              <a:sym typeface="Courier New"/>
            </a:endParaRPr>
          </a:p>
        </p:txBody>
      </p:sp>
      <p:cxnSp>
        <p:nvCxnSpPr>
          <p:cNvPr id="192" name="Google Shape;192;p20"/>
          <p:cNvCxnSpPr/>
          <p:nvPr/>
        </p:nvCxnSpPr>
        <p:spPr>
          <a:xfrm>
            <a:off x="529625" y="3326325"/>
            <a:ext cx="549900" cy="0"/>
          </a:xfrm>
          <a:prstGeom prst="straightConnector1">
            <a:avLst/>
          </a:prstGeom>
          <a:noFill/>
          <a:ln cap="flat" cmpd="sng" w="9525">
            <a:solidFill>
              <a:srgbClr val="CC4125"/>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311700" y="497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a:t>
            </a:r>
            <a:endParaRPr/>
          </a:p>
          <a:p>
            <a:pPr indent="0" lvl="0" marL="0" rtl="0" algn="l">
              <a:spcBef>
                <a:spcPts val="0"/>
              </a:spcBef>
              <a:spcAft>
                <a:spcPts val="0"/>
              </a:spcAft>
              <a:buNone/>
            </a:pPr>
            <a:r>
              <a:t/>
            </a:r>
            <a:endParaRPr/>
          </a:p>
        </p:txBody>
      </p:sp>
      <p:sp>
        <p:nvSpPr>
          <p:cNvPr id="198" name="Google Shape;198;p21"/>
          <p:cNvSpPr/>
          <p:nvPr/>
        </p:nvSpPr>
        <p:spPr>
          <a:xfrm>
            <a:off x="6484000" y="1003175"/>
            <a:ext cx="2100600" cy="39957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21"/>
          <p:cNvCxnSpPr/>
          <p:nvPr/>
        </p:nvCxnSpPr>
        <p:spPr>
          <a:xfrm>
            <a:off x="6499800" y="165067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21"/>
          <p:cNvCxnSpPr/>
          <p:nvPr/>
        </p:nvCxnSpPr>
        <p:spPr>
          <a:xfrm>
            <a:off x="6491950" y="2313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21"/>
          <p:cNvCxnSpPr/>
          <p:nvPr/>
        </p:nvCxnSpPr>
        <p:spPr>
          <a:xfrm>
            <a:off x="6491950" y="29049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21"/>
          <p:cNvCxnSpPr/>
          <p:nvPr/>
        </p:nvCxnSpPr>
        <p:spPr>
          <a:xfrm>
            <a:off x="6491950" y="3407525"/>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21"/>
          <p:cNvCxnSpPr/>
          <p:nvPr/>
        </p:nvCxnSpPr>
        <p:spPr>
          <a:xfrm>
            <a:off x="6491950" y="4002100"/>
            <a:ext cx="2084700" cy="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21"/>
          <p:cNvCxnSpPr/>
          <p:nvPr/>
        </p:nvCxnSpPr>
        <p:spPr>
          <a:xfrm>
            <a:off x="6491950" y="4501950"/>
            <a:ext cx="2084700" cy="0"/>
          </a:xfrm>
          <a:prstGeom prst="straightConnector1">
            <a:avLst/>
          </a:prstGeom>
          <a:noFill/>
          <a:ln cap="flat" cmpd="sng" w="9525">
            <a:solidFill>
              <a:schemeClr val="dk2"/>
            </a:solidFill>
            <a:prstDash val="solid"/>
            <a:round/>
            <a:headEnd len="med" w="med" type="none"/>
            <a:tailEnd len="med" w="med" type="none"/>
          </a:ln>
        </p:spPr>
      </p:cxnSp>
      <p:sp>
        <p:nvSpPr>
          <p:cNvPr id="205" name="Google Shape;205;p21"/>
          <p:cNvSpPr txBox="1"/>
          <p:nvPr/>
        </p:nvSpPr>
        <p:spPr>
          <a:xfrm>
            <a:off x="6770950" y="1995750"/>
            <a:ext cx="15267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t/>
            </a:r>
            <a:endParaRPr b="1" sz="1200">
              <a:solidFill>
                <a:srgbClr val="434343"/>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endParaRPr b="1" sz="1200">
              <a:solidFill>
                <a:srgbClr val="FF00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434343"/>
                </a:solidFill>
                <a:latin typeface="Courier New"/>
                <a:ea typeface="Courier New"/>
                <a:cs typeface="Courier New"/>
                <a:sym typeface="Courier New"/>
              </a:rPr>
              <a:t>child</a:t>
            </a:r>
            <a:endParaRPr b="1" sz="1200">
              <a:solidFill>
                <a:srgbClr val="434343"/>
              </a:solidFill>
              <a:latin typeface="Courier New"/>
              <a:ea typeface="Courier New"/>
              <a:cs typeface="Courier New"/>
              <a:sym typeface="Courier New"/>
            </a:endParaRPr>
          </a:p>
        </p:txBody>
      </p:sp>
      <p:sp>
        <p:nvSpPr>
          <p:cNvPr id="206" name="Google Shape;206;p21"/>
          <p:cNvSpPr txBox="1"/>
          <p:nvPr/>
        </p:nvSpPr>
        <p:spPr>
          <a:xfrm>
            <a:off x="6810550" y="6157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Memory</a:t>
            </a:r>
            <a:endParaRPr b="1">
              <a:solidFill>
                <a:srgbClr val="434343"/>
              </a:solidFill>
              <a:latin typeface="Open Sans"/>
              <a:ea typeface="Open Sans"/>
              <a:cs typeface="Open Sans"/>
              <a:sym typeface="Open Sans"/>
            </a:endParaRPr>
          </a:p>
        </p:txBody>
      </p:sp>
      <p:sp>
        <p:nvSpPr>
          <p:cNvPr id="207" name="Google Shape;207;p21"/>
          <p:cNvSpPr txBox="1"/>
          <p:nvPr/>
        </p:nvSpPr>
        <p:spPr>
          <a:xfrm>
            <a:off x="577200" y="1165725"/>
            <a:ext cx="4172700" cy="3936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400">
                <a:solidFill>
                  <a:srgbClr val="569CD6"/>
                </a:solidFill>
                <a:latin typeface="Courier New"/>
                <a:ea typeface="Courier New"/>
                <a:cs typeface="Courier New"/>
                <a:sym typeface="Courier New"/>
              </a:rPr>
              <a:t>fn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main</a:t>
            </a:r>
            <a:r>
              <a:rPr b="1" lang="en" sz="2400">
                <a:solidFill>
                  <a:srgbClr val="D4D4D4"/>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a:t>
            </a:r>
            <a:r>
              <a:rPr b="1" lang="en" sz="2400">
                <a:solidFill>
                  <a:srgbClr val="D4D4D4"/>
                </a:solidFill>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D4D4D4"/>
                </a:solidFill>
                <a:latin typeface="Courier New"/>
                <a:ea typeface="Courier New"/>
                <a:cs typeface="Courier New"/>
                <a:sym typeface="Courier New"/>
              </a:rPr>
              <a:t>   </a:t>
            </a:r>
            <a:r>
              <a:rPr b="1" lang="en" sz="2000">
                <a:solidFill>
                  <a:srgbClr val="569CD6"/>
                </a:solidFill>
                <a:latin typeface="Courier New"/>
                <a:ea typeface="Courier New"/>
                <a:cs typeface="Courier New"/>
                <a:sym typeface="Courier New"/>
              </a:rPr>
              <a:t>let</a:t>
            </a:r>
            <a:r>
              <a:rPr b="1" lang="en" sz="2000">
                <a:solidFill>
                  <a:srgbClr val="D4D4D4"/>
                </a:solidFill>
                <a:latin typeface="Courier New"/>
                <a:ea typeface="Courier New"/>
                <a:cs typeface="Courier New"/>
                <a:sym typeface="Courier New"/>
              </a:rPr>
              <a:t> </a:t>
            </a:r>
            <a:r>
              <a:rPr b="1" lang="en" sz="2000">
                <a:solidFill>
                  <a:srgbClr val="434343"/>
                </a:solidFill>
                <a:latin typeface="Courier New"/>
                <a:ea typeface="Courier New"/>
                <a:cs typeface="Courier New"/>
                <a:sym typeface="Courier New"/>
              </a:rPr>
              <a:t>child</a:t>
            </a:r>
            <a:r>
              <a:rPr b="1" lang="en" sz="2000">
                <a:solidFill>
                  <a:srgbClr val="434343"/>
                </a:solidFill>
                <a:latin typeface="Courier New"/>
                <a:ea typeface="Courier New"/>
                <a:cs typeface="Courier New"/>
                <a:sym typeface="Courier New"/>
              </a:rPr>
              <a:t>;</a:t>
            </a:r>
            <a:endParaRPr b="1" sz="20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	{</a:t>
            </a:r>
            <a:endParaRPr b="1" sz="2400">
              <a:solidFill>
                <a:srgbClr val="434343"/>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D4D4D4"/>
                </a:solidFill>
                <a:latin typeface="Courier New"/>
                <a:ea typeface="Courier New"/>
                <a:cs typeface="Courier New"/>
                <a:sym typeface="Courier New"/>
              </a:rPr>
              <a:t> </a:t>
            </a:r>
            <a:r>
              <a:rPr b="1" lang="en" sz="2000">
                <a:solidFill>
                  <a:srgbClr val="D4D4D4"/>
                </a:solidFill>
                <a:latin typeface="Courier New"/>
                <a:ea typeface="Courier New"/>
                <a:cs typeface="Courier New"/>
                <a:sym typeface="Courier New"/>
              </a:rPr>
              <a:t>  </a:t>
            </a:r>
            <a:r>
              <a:rPr b="1" lang="en" sz="2000">
                <a:solidFill>
                  <a:srgbClr val="569CD6"/>
                </a:solidFill>
                <a:latin typeface="Courier New"/>
                <a:ea typeface="Courier New"/>
                <a:cs typeface="Courier New"/>
                <a:sym typeface="Courier New"/>
              </a:rPr>
              <a:t>let</a:t>
            </a:r>
            <a:r>
              <a:rPr b="1" lang="en" sz="2000">
                <a:solidFill>
                  <a:srgbClr val="434343"/>
                </a:solidFill>
                <a:latin typeface="Courier New"/>
                <a:ea typeface="Courier New"/>
                <a:cs typeface="Courier New"/>
                <a:sym typeface="Courier New"/>
              </a:rPr>
              <a:t> balloon =</a:t>
            </a:r>
            <a:r>
              <a:rPr b="1" lang="en" sz="2000">
                <a:solidFill>
                  <a:srgbClr val="D4D4D4"/>
                </a:solidFill>
                <a:latin typeface="Courier New"/>
                <a:ea typeface="Courier New"/>
                <a:cs typeface="Courier New"/>
                <a:sym typeface="Courier New"/>
              </a:rPr>
              <a:t> </a:t>
            </a:r>
            <a:r>
              <a:rPr b="1" lang="en" sz="2000">
                <a:solidFill>
                  <a:srgbClr val="6D9EEB"/>
                </a:solidFill>
                <a:latin typeface="Courier New"/>
                <a:ea typeface="Courier New"/>
                <a:cs typeface="Courier New"/>
                <a:sym typeface="Courier New"/>
              </a:rPr>
              <a:t>“Blue”</a:t>
            </a:r>
            <a:r>
              <a:rPr b="1" lang="en" sz="2000">
                <a:latin typeface="Courier New"/>
                <a:ea typeface="Courier New"/>
                <a:cs typeface="Courier New"/>
                <a:sym typeface="Courier New"/>
              </a:rPr>
              <a:t>;</a:t>
            </a:r>
            <a:endParaRPr b="1" sz="2000">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2000">
                <a:solidFill>
                  <a:srgbClr val="434343"/>
                </a:solidFill>
                <a:latin typeface="Courier New"/>
                <a:ea typeface="Courier New"/>
                <a:cs typeface="Courier New"/>
                <a:sym typeface="Courier New"/>
              </a:rPr>
              <a:t>child</a:t>
            </a:r>
            <a:r>
              <a:rPr b="1" lang="en" sz="2000">
                <a:solidFill>
                  <a:srgbClr val="434343"/>
                </a:solidFill>
                <a:latin typeface="Courier New"/>
                <a:ea typeface="Courier New"/>
                <a:cs typeface="Courier New"/>
                <a:sym typeface="Courier New"/>
              </a:rPr>
              <a:t> </a:t>
            </a:r>
            <a:r>
              <a:rPr b="1" lang="en" sz="2000">
                <a:solidFill>
                  <a:srgbClr val="D4D4D4"/>
                </a:solidFill>
                <a:latin typeface="Courier New"/>
                <a:ea typeface="Courier New"/>
                <a:cs typeface="Courier New"/>
                <a:sym typeface="Courier New"/>
              </a:rPr>
              <a:t>= </a:t>
            </a:r>
            <a:r>
              <a:rPr b="1" lang="en" sz="2000">
                <a:solidFill>
                  <a:srgbClr val="434343"/>
                </a:solidFill>
                <a:latin typeface="Courier New"/>
                <a:ea typeface="Courier New"/>
                <a:cs typeface="Courier New"/>
                <a:sym typeface="Courier New"/>
              </a:rPr>
              <a:t>&amp;balloon</a:t>
            </a:r>
            <a:r>
              <a:rPr b="1" lang="en" sz="2000">
                <a:latin typeface="Courier New"/>
                <a:ea typeface="Courier New"/>
                <a:cs typeface="Courier New"/>
                <a:sym typeface="Courier New"/>
              </a:rPr>
              <a:t>;</a:t>
            </a:r>
            <a:endParaRPr b="1" sz="2000">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latin typeface="Courier New"/>
                <a:ea typeface="Courier New"/>
                <a:cs typeface="Courier New"/>
                <a:sym typeface="Courier New"/>
              </a:rPr>
              <a:t>	</a:t>
            </a:r>
            <a:r>
              <a:rPr b="1" lang="en" sz="2400">
                <a:solidFill>
                  <a:srgbClr val="434343"/>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//here balloon will </a:t>
            </a:r>
            <a:r>
              <a:rPr b="1" lang="en" sz="1200">
                <a:solidFill>
                  <a:srgbClr val="FF0000"/>
                </a:solidFill>
                <a:latin typeface="Courier New"/>
                <a:ea typeface="Courier New"/>
                <a:cs typeface="Courier New"/>
                <a:sym typeface="Courier New"/>
              </a:rPr>
              <a:t>burst</a:t>
            </a:r>
            <a:endParaRPr b="1" sz="1200">
              <a:solidFill>
                <a:srgbClr val="FF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569CD6"/>
                </a:solidFill>
                <a:latin typeface="Courier New"/>
                <a:ea typeface="Courier New"/>
                <a:cs typeface="Courier New"/>
                <a:sym typeface="Courier New"/>
              </a:rPr>
              <a:t>Println!(“{}”,</a:t>
            </a:r>
            <a:r>
              <a:rPr b="1" lang="en" sz="2000">
                <a:solidFill>
                  <a:srgbClr val="434343"/>
                </a:solidFill>
                <a:latin typeface="Courier New"/>
                <a:ea typeface="Courier New"/>
                <a:cs typeface="Courier New"/>
                <a:sym typeface="Courier New"/>
              </a:rPr>
              <a:t>child</a:t>
            </a:r>
            <a:r>
              <a:rPr b="1" lang="en" sz="2000">
                <a:solidFill>
                  <a:srgbClr val="569CD6"/>
                </a:solidFill>
                <a:latin typeface="Courier New"/>
                <a:ea typeface="Courier New"/>
                <a:cs typeface="Courier New"/>
                <a:sym typeface="Courier New"/>
              </a:rPr>
              <a:t>);</a:t>
            </a:r>
            <a:endParaRPr b="1" sz="2000">
              <a:solidFill>
                <a:srgbClr val="FF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434343"/>
                </a:solidFill>
                <a:latin typeface="Courier New"/>
                <a:ea typeface="Courier New"/>
                <a:cs typeface="Courier New"/>
                <a:sym typeface="Courier New"/>
              </a:rPr>
              <a:t>}</a:t>
            </a:r>
            <a:endParaRPr b="1" sz="2400">
              <a:solidFill>
                <a:srgbClr val="434343"/>
              </a:solidFill>
              <a:latin typeface="Courier New"/>
              <a:ea typeface="Courier New"/>
              <a:cs typeface="Courier New"/>
              <a:sym typeface="Courier New"/>
            </a:endParaRPr>
          </a:p>
        </p:txBody>
      </p:sp>
      <p:sp>
        <p:nvSpPr>
          <p:cNvPr id="208" name="Google Shape;208;p21"/>
          <p:cNvSpPr txBox="1"/>
          <p:nvPr/>
        </p:nvSpPr>
        <p:spPr>
          <a:xfrm>
            <a:off x="4438375" y="179110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01</a:t>
            </a:r>
            <a:endParaRPr>
              <a:latin typeface="Open Sans"/>
              <a:ea typeface="Open Sans"/>
              <a:cs typeface="Open Sans"/>
              <a:sym typeface="Open Sans"/>
            </a:endParaRPr>
          </a:p>
        </p:txBody>
      </p:sp>
      <p:sp>
        <p:nvSpPr>
          <p:cNvPr id="209" name="Google Shape;209;p21"/>
          <p:cNvSpPr txBox="1"/>
          <p:nvPr/>
        </p:nvSpPr>
        <p:spPr>
          <a:xfrm>
            <a:off x="4438375" y="23809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02</a:t>
            </a:r>
            <a:endParaRPr b="1" sz="1200">
              <a:solidFill>
                <a:srgbClr val="434343"/>
              </a:solidFill>
              <a:latin typeface="Courier New"/>
              <a:ea typeface="Courier New"/>
              <a:cs typeface="Courier New"/>
              <a:sym typeface="Courier New"/>
            </a:endParaRPr>
          </a:p>
        </p:txBody>
      </p:sp>
      <p:sp>
        <p:nvSpPr>
          <p:cNvPr id="210" name="Google Shape;210;p21"/>
          <p:cNvSpPr txBox="1"/>
          <p:nvPr/>
        </p:nvSpPr>
        <p:spPr>
          <a:xfrm>
            <a:off x="4438375" y="3025925"/>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03</a:t>
            </a:r>
            <a:endParaRPr b="1" sz="1200">
              <a:solidFill>
                <a:srgbClr val="434343"/>
              </a:solidFill>
              <a:latin typeface="Courier New"/>
              <a:ea typeface="Courier New"/>
              <a:cs typeface="Courier New"/>
              <a:sym typeface="Courier New"/>
            </a:endParaRPr>
          </a:p>
        </p:txBody>
      </p:sp>
      <p:sp>
        <p:nvSpPr>
          <p:cNvPr id="211" name="Google Shape;211;p21"/>
          <p:cNvSpPr txBox="1"/>
          <p:nvPr/>
        </p:nvSpPr>
        <p:spPr>
          <a:xfrm>
            <a:off x="4438375" y="35751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04</a:t>
            </a:r>
            <a:endParaRPr b="1" sz="1200">
              <a:solidFill>
                <a:srgbClr val="434343"/>
              </a:solidFill>
              <a:latin typeface="Courier New"/>
              <a:ea typeface="Courier New"/>
              <a:cs typeface="Courier New"/>
              <a:sym typeface="Courier New"/>
            </a:endParaRPr>
          </a:p>
        </p:txBody>
      </p:sp>
      <p:cxnSp>
        <p:nvCxnSpPr>
          <p:cNvPr id="212" name="Google Shape;212;p21"/>
          <p:cNvCxnSpPr>
            <a:stCxn id="211" idx="2"/>
          </p:cNvCxnSpPr>
          <p:nvPr/>
        </p:nvCxnSpPr>
        <p:spPr>
          <a:xfrm>
            <a:off x="5403775" y="3956750"/>
            <a:ext cx="0" cy="721800"/>
          </a:xfrm>
          <a:prstGeom prst="straightConnector1">
            <a:avLst/>
          </a:prstGeom>
          <a:noFill/>
          <a:ln cap="flat" cmpd="sng" w="28575">
            <a:solidFill>
              <a:srgbClr val="B7B7B7"/>
            </a:solidFill>
            <a:prstDash val="dot"/>
            <a:round/>
            <a:headEnd len="med" w="med" type="none"/>
            <a:tailEnd len="med" w="med" type="none"/>
          </a:ln>
        </p:spPr>
      </p:cxnSp>
      <p:sp>
        <p:nvSpPr>
          <p:cNvPr id="213" name="Google Shape;213;p21"/>
          <p:cNvSpPr txBox="1"/>
          <p:nvPr/>
        </p:nvSpPr>
        <p:spPr>
          <a:xfrm>
            <a:off x="4438375" y="46785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a:t>
            </a:r>
            <a:r>
              <a:rPr b="1" lang="en" sz="1200">
                <a:solidFill>
                  <a:srgbClr val="434343"/>
                </a:solidFill>
                <a:latin typeface="Courier New"/>
                <a:ea typeface="Courier New"/>
                <a:cs typeface="Courier New"/>
                <a:sym typeface="Courier New"/>
              </a:rPr>
              <a:t>10</a:t>
            </a:r>
            <a:r>
              <a:rPr b="1" lang="en" sz="1200">
                <a:latin typeface="Courier New"/>
                <a:ea typeface="Courier New"/>
                <a:cs typeface="Courier New"/>
                <a:sym typeface="Courier New"/>
              </a:rPr>
              <a:t>00</a:t>
            </a:r>
            <a:endParaRPr b="1" sz="1200">
              <a:solidFill>
                <a:srgbClr val="434343"/>
              </a:solidFill>
              <a:latin typeface="Courier New"/>
              <a:ea typeface="Courier New"/>
              <a:cs typeface="Courier New"/>
              <a:sym typeface="Courier New"/>
            </a:endParaRPr>
          </a:p>
        </p:txBody>
      </p:sp>
      <p:sp>
        <p:nvSpPr>
          <p:cNvPr id="214" name="Google Shape;214;p21"/>
          <p:cNvSpPr txBox="1"/>
          <p:nvPr/>
        </p:nvSpPr>
        <p:spPr>
          <a:xfrm>
            <a:off x="4680025" y="675875"/>
            <a:ext cx="14475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Open Sans"/>
                <a:ea typeface="Open Sans"/>
                <a:cs typeface="Open Sans"/>
                <a:sym typeface="Open Sans"/>
              </a:rPr>
              <a:t>Address</a:t>
            </a:r>
            <a:endParaRPr b="1">
              <a:solidFill>
                <a:srgbClr val="434343"/>
              </a:solidFill>
              <a:latin typeface="Open Sans"/>
              <a:ea typeface="Open Sans"/>
              <a:cs typeface="Open Sans"/>
              <a:sym typeface="Open Sans"/>
            </a:endParaRPr>
          </a:p>
        </p:txBody>
      </p:sp>
      <p:sp>
        <p:nvSpPr>
          <p:cNvPr id="215" name="Google Shape;215;p21"/>
          <p:cNvSpPr txBox="1"/>
          <p:nvPr/>
        </p:nvSpPr>
        <p:spPr>
          <a:xfrm>
            <a:off x="4438375" y="1201250"/>
            <a:ext cx="19308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999999"/>
                </a:solidFill>
                <a:latin typeface="Courier New"/>
                <a:ea typeface="Courier New"/>
                <a:cs typeface="Courier New"/>
                <a:sym typeface="Courier New"/>
              </a:rPr>
              <a:t>0x0000000000</a:t>
            </a:r>
            <a:r>
              <a:rPr b="1" lang="en" sz="1200">
                <a:latin typeface="Courier New"/>
                <a:ea typeface="Courier New"/>
                <a:cs typeface="Courier New"/>
                <a:sym typeface="Courier New"/>
              </a:rPr>
              <a:t>00</a:t>
            </a:r>
            <a:endParaRPr>
              <a:latin typeface="Open Sans"/>
              <a:ea typeface="Open Sans"/>
              <a:cs typeface="Open Sans"/>
              <a:sym typeface="Open Sans"/>
            </a:endParaRPr>
          </a:p>
        </p:txBody>
      </p:sp>
      <p:sp>
        <p:nvSpPr>
          <p:cNvPr id="216" name="Google Shape;216;p21"/>
          <p:cNvSpPr txBox="1"/>
          <p:nvPr/>
        </p:nvSpPr>
        <p:spPr>
          <a:xfrm>
            <a:off x="6770950" y="2542950"/>
            <a:ext cx="1526700" cy="381600"/>
          </a:xfrm>
          <a:prstGeom prst="rect">
            <a:avLst/>
          </a:prstGeom>
          <a:noFill/>
          <a:ln>
            <a:noFill/>
          </a:ln>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434343"/>
                </a:solidFill>
                <a:latin typeface="Courier New"/>
                <a:ea typeface="Courier New"/>
                <a:cs typeface="Courier New"/>
                <a:sym typeface="Courier New"/>
              </a:rPr>
              <a:t>No more balloon here</a:t>
            </a:r>
            <a:endParaRPr b="1" sz="1200">
              <a:solidFill>
                <a:srgbClr val="FF0000"/>
              </a:solidFill>
              <a:latin typeface="Courier New"/>
              <a:ea typeface="Courier New"/>
              <a:cs typeface="Courier New"/>
              <a:sym typeface="Courier New"/>
            </a:endParaRPr>
          </a:p>
        </p:txBody>
      </p:sp>
      <p:sp>
        <p:nvSpPr>
          <p:cNvPr id="217" name="Google Shape;217;p21"/>
          <p:cNvSpPr txBox="1"/>
          <p:nvPr/>
        </p:nvSpPr>
        <p:spPr>
          <a:xfrm>
            <a:off x="1466650" y="3655800"/>
            <a:ext cx="2393400" cy="349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Balloon will be dropped</a:t>
            </a:r>
            <a:endParaRPr>
              <a:latin typeface="Open Sans"/>
              <a:ea typeface="Open Sans"/>
              <a:cs typeface="Open Sans"/>
              <a:sym typeface="Open Sans"/>
            </a:endParaRPr>
          </a:p>
        </p:txBody>
      </p:sp>
      <p:cxnSp>
        <p:nvCxnSpPr>
          <p:cNvPr id="218" name="Google Shape;218;p21"/>
          <p:cNvCxnSpPr/>
          <p:nvPr/>
        </p:nvCxnSpPr>
        <p:spPr>
          <a:xfrm>
            <a:off x="27300" y="4214100"/>
            <a:ext cx="549900" cy="0"/>
          </a:xfrm>
          <a:prstGeom prst="straightConnector1">
            <a:avLst/>
          </a:prstGeom>
          <a:noFill/>
          <a:ln cap="flat" cmpd="sng" w="9525">
            <a:solidFill>
              <a:srgbClr val="CC4125"/>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