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  <p:sldMasterId id="2147484015" r:id="rId2"/>
    <p:sldMasterId id="2147484027" r:id="rId3"/>
    <p:sldMasterId id="2147484039" r:id="rId4"/>
  </p:sldMasterIdLst>
  <p:notesMasterIdLst>
    <p:notesMasterId r:id="rId62"/>
  </p:notesMasterIdLst>
  <p:sldIdLst>
    <p:sldId id="256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99" r:id="rId14"/>
    <p:sldId id="364" r:id="rId15"/>
    <p:sldId id="365" r:id="rId16"/>
    <p:sldId id="366" r:id="rId17"/>
    <p:sldId id="367" r:id="rId18"/>
    <p:sldId id="368" r:id="rId19"/>
    <p:sldId id="369" r:id="rId20"/>
    <p:sldId id="338" r:id="rId21"/>
    <p:sldId id="339" r:id="rId22"/>
    <p:sldId id="340" r:id="rId23"/>
    <p:sldId id="341" r:id="rId24"/>
    <p:sldId id="343" r:id="rId25"/>
    <p:sldId id="344" r:id="rId26"/>
    <p:sldId id="345" r:id="rId27"/>
    <p:sldId id="346" r:id="rId28"/>
    <p:sldId id="403" r:id="rId29"/>
    <p:sldId id="404" r:id="rId30"/>
    <p:sldId id="405" r:id="rId31"/>
    <p:sldId id="406" r:id="rId32"/>
    <p:sldId id="407" r:id="rId33"/>
    <p:sldId id="408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400" r:id="rId46"/>
    <p:sldId id="382" r:id="rId47"/>
    <p:sldId id="383" r:id="rId48"/>
    <p:sldId id="384" r:id="rId49"/>
    <p:sldId id="385" r:id="rId50"/>
    <p:sldId id="386" r:id="rId51"/>
    <p:sldId id="409" r:id="rId52"/>
    <p:sldId id="410" r:id="rId53"/>
    <p:sldId id="411" r:id="rId54"/>
    <p:sldId id="412" r:id="rId55"/>
    <p:sldId id="413" r:id="rId56"/>
    <p:sldId id="414" r:id="rId57"/>
    <p:sldId id="415" r:id="rId58"/>
    <p:sldId id="416" r:id="rId59"/>
    <p:sldId id="417" r:id="rId60"/>
    <p:sldId id="418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81521-674C-49E3-8A28-7AEFA4EA702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B4E7B-C36E-4C97-BCE5-26BC6067A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B4E7B-C36E-4C97-BCE5-26BC6067AF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3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EB8F0E-402D-4152-847B-E812E5CE3DF9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7C45-2856-409A-A883-51154442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1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F00394-38D8-44D1-A480-C68D4A0099ED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3125E-5D96-4942-95AB-EEB9F4CC65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4FAB14-18E5-4BF2-8892-A89605D94BCC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6D8C7-D77A-4272-81DA-8AF159A87D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36723-8B21-4077-833A-98C24C14CA16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7C45-2856-409A-A883-51154442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13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12EAEF-FF8C-4E50-B3B1-4B0BBE5ECAFA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73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DFC16-47C3-4DF6-8E54-252672BDCAD9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C9498C-295E-4C94-8ADB-58D08022A7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48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3BF4A1-AC46-4280-B8E5-A1814D7E41EE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7161F-2146-4312-B281-A6935EB77B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7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764A76-6A8D-4026-8520-92332BA2FC34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D141C8-7A7B-49E1-AEA2-B108E9DAE4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84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B438A7-B971-491F-A3F1-66EB041C74EE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CF0BE-FBD3-481E-94AA-67D5E2907B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66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C29650-5765-4684-9074-CC2122D42D1C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BFCD7-229F-4D23-9874-A02BC18EBA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9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27CEA5-3DB1-467F-8598-E8D6972D59B4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69FD3-5E35-4E9A-8ADC-FC9AFB503E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5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FE26D6-4B3A-4649-A11A-DC1C11A9B555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224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72F59-E371-4790-8C73-6620E4E9A45A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A06129-B12A-4052-8391-9EECF2DA86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8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B001AA-DC81-4367-8F44-45CB6CAC96D8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3125E-5D96-4942-95AB-EEB9F4CC65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24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0423B0-A584-4421-B56D-6858930B37CE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6D8C7-D77A-4272-81DA-8AF159A87D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6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6B4156-2929-4446-8CDE-AA1666D52B1D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7C45-2856-409A-A883-51154442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107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82D5C6-8631-4E21-8737-877190C28FE1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32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003CB5-234B-4469-9CEA-68C36AC998B8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C9498C-295E-4C94-8ADB-58D08022A7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8255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63964A-A40A-4F61-8035-AD8BCA821118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7161F-2146-4312-B281-A6935EB77B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738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F8803C-894D-4235-9BED-A3B166C16E92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D141C8-7A7B-49E1-AEA2-B108E9DAE4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875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CBC486-FA36-443D-A39F-4CA87C3619C9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CF0BE-FBD3-481E-94AA-67D5E2907B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42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C5590-2111-4B34-89B7-555AE06120AB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BFCD7-229F-4D23-9874-A02BC18EBA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3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C9826A-0620-428D-950C-438E7B184D09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C9498C-295E-4C94-8ADB-58D08022A7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538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651734-55DD-469A-89D8-A77A03ACBD37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3469FD3-5E35-4E9A-8ADC-FC9AFB503E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63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C20D54-09D1-42C2-8A9C-91DAA4A0BECC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A06129-B12A-4052-8391-9EECF2DA86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942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E2CA-199B-4207-9CEC-34D3F5826E20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3125E-5D96-4942-95AB-EEB9F4CC65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971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D702C0-DFCD-4231-83DC-AB04E8E5C6F8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6D8C7-D77A-4272-81DA-8AF159A87D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545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E61E3B-0CE7-4DBA-9017-B8206232B2AA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7C45-2856-409A-A883-51154442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876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7BCE09-8022-47D2-B97E-06E888C01688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810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E05E3D-9F9C-4D7E-B5A9-01CDE524EEE3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C9498C-295E-4C94-8ADB-58D08022A7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238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1BAEEF-25EB-49EA-BDF0-9D63B42DA247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7161F-2146-4312-B281-A6935EB77B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801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9A3D35-FF7C-4A61-919A-749060D13B98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D141C8-7A7B-49E1-AEA2-B108E9DAE4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866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BD7353-8762-4372-A44D-2D82F779D3E2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CF0BE-FBD3-481E-94AA-67D5E2907B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9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F581EE-6F0B-4429-80A9-F888B42C0FB1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7161F-2146-4312-B281-A6935EB77B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07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B6958E-62EB-49F2-9E87-18C3A8AE96BE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BFCD7-229F-4D23-9874-A02BC18EBA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667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7F6E19-4736-4922-9223-E0A76B36DAF1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69FD3-5E35-4E9A-8ADC-FC9AFB503E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443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37B9C3-88B7-4AB0-B081-3C141D592427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A06129-B12A-4052-8391-9EECF2DA86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518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F9F76E-41A7-4A5E-971C-E3B6DFD7265B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3125E-5D96-4942-95AB-EEB9F4CC65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516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C5AF7C-CF98-4D3F-BCDF-633C2E943EF8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6D8C7-D77A-4272-81DA-8AF159A87D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FA4E75-8E28-4A18-9D1F-1884C11121E6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D141C8-7A7B-49E1-AEA2-B108E9DAE4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2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9F7563-1399-49D9-A213-11D97C73A2A3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CF0BE-FBD3-481E-94AA-67D5E2907B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0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AE2EC2-93BE-44C7-AA2E-C0074967472F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BFCD7-229F-4D23-9874-A02BC18EBA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3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446D20-33ED-46AF-9A01-8CCEA4A2024C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69FD3-5E35-4E9A-8ADC-FC9AFB503E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9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C80369-8DA3-456B-80FF-A9D2C39E7F7F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A06129-B12A-4052-8391-9EECF2DA86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1E8B51-F004-4830-8B84-885874C5CF9F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A4ACAA4-1CD7-4107-B649-EE321E756D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7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AD03B8-FB3F-4E71-9EC0-76A1E190585E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A4ACAA4-1CD7-4107-B649-EE321E756D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3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4A91F37-A702-426D-AD4E-62FC346AC7C1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A4ACAA4-1CD7-4107-B649-EE321E756D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76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07B543F-8103-4F57-A0FA-FE6E3233A7DC}" type="datetime4">
              <a:rPr lang="en-US" smtClean="0"/>
              <a:t>November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COMSATS Institute of Information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A4ACAA4-1CD7-4107-B649-EE321E756D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391400" cy="2514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Object Oriented Programming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4772579"/>
            <a:ext cx="6400800" cy="838200"/>
          </a:xfrm>
        </p:spPr>
        <p:txBody>
          <a:bodyPr>
            <a:normAutofit fontScale="92500"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Starting </a:t>
            </a:r>
            <a:r>
              <a:rPr 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OOP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9DF3-684B-4A82-9236-69F7AFAE72E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Advantages-OO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8138" indent="-280988">
              <a:buFont typeface="Arial" panose="020B0604020202020204" pitchFamily="34" charset="0"/>
              <a:buChar char="•"/>
            </a:pPr>
            <a:r>
              <a:rPr lang="en-US" dirty="0" smtClean="0"/>
              <a:t>Code </a:t>
            </a:r>
            <a:r>
              <a:rPr lang="en-US" dirty="0"/>
              <a:t>recycle and </a:t>
            </a:r>
            <a:r>
              <a:rPr lang="en-US" dirty="0" smtClean="0"/>
              <a:t>reuse.</a:t>
            </a:r>
          </a:p>
          <a:p>
            <a:pPr marL="338138" indent="-280988">
              <a:buFont typeface="Arial" panose="020B0604020202020204" pitchFamily="34" charset="0"/>
              <a:buChar char="•"/>
            </a:pPr>
            <a:r>
              <a:rPr lang="en-US" dirty="0"/>
              <a:t>Wrapping up of data into a single unit.</a:t>
            </a:r>
          </a:p>
          <a:p>
            <a:pPr marL="338138" indent="-280988">
              <a:buFont typeface="Arial" panose="020B0604020202020204" pitchFamily="34" charset="0"/>
              <a:buChar char="•"/>
            </a:pPr>
            <a:r>
              <a:rPr lang="en-US" dirty="0"/>
              <a:t>Easy to partition the work in a project based on objects.</a:t>
            </a:r>
          </a:p>
          <a:p>
            <a:pPr marL="338138" indent="-280988">
              <a:buFont typeface="Arial" panose="020B0604020202020204" pitchFamily="34" charset="0"/>
              <a:buChar char="•"/>
            </a:pPr>
            <a:r>
              <a:rPr lang="en-US" dirty="0"/>
              <a:t>Message passing technique between objects for communication makes interface description with external systems much more straightforward.</a:t>
            </a:r>
          </a:p>
          <a:p>
            <a:pPr marL="338138" indent="-280988">
              <a:buFont typeface="Arial" panose="020B0604020202020204" pitchFamily="34" charset="0"/>
              <a:buChar char="•"/>
            </a:pPr>
            <a:r>
              <a:rPr lang="en-US" dirty="0"/>
              <a:t>Software Complexity can be easily handled and managed.</a:t>
            </a:r>
          </a:p>
          <a:p>
            <a:pPr marL="338138" indent="-280988">
              <a:buFont typeface="Arial" panose="020B0604020202020204" pitchFamily="34" charset="0"/>
              <a:buChar char="•"/>
            </a:pPr>
            <a:r>
              <a:rPr lang="en-US" dirty="0"/>
              <a:t>Possible to map objects in a problem domain within a program.</a:t>
            </a:r>
          </a:p>
          <a:p>
            <a:pPr marL="338138" indent="-280988">
              <a:buFont typeface="Arial" panose="020B0604020202020204" pitchFamily="34" charset="0"/>
              <a:buChar char="•"/>
            </a:pPr>
            <a:r>
              <a:rPr lang="en-US" dirty="0"/>
              <a:t>Data hiding is possible.</a:t>
            </a:r>
          </a:p>
          <a:p>
            <a:pPr marL="338138" indent="-280988">
              <a:buFont typeface="Arial" panose="020B0604020202020204" pitchFamily="34" charset="0"/>
              <a:buChar char="•"/>
            </a:pPr>
            <a:r>
              <a:rPr lang="en-US" dirty="0"/>
              <a:t>Use of inheritance can eliminate redundant codes in a program.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0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Object?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/>
              <a:t>An object is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r>
              <a:rPr lang="en-US" dirty="0"/>
              <a:t>Something tangible (Ali, Car)</a:t>
            </a:r>
          </a:p>
          <a:p>
            <a:endParaRPr lang="en-US" dirty="0"/>
          </a:p>
          <a:p>
            <a:r>
              <a:rPr lang="en-US" dirty="0"/>
              <a:t>Something that can be apprehended intellectually (Time, Date)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8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… What is an Object?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/>
              <a:t>An object has</a:t>
            </a:r>
          </a:p>
          <a:p>
            <a:pPr>
              <a:buFont typeface="Arial" charset="0"/>
              <a:buNone/>
            </a:pPr>
            <a:endParaRPr lang="en-US"/>
          </a:p>
          <a:p>
            <a:r>
              <a:rPr lang="en-US"/>
              <a:t>State (attributes)</a:t>
            </a:r>
          </a:p>
          <a:p>
            <a:r>
              <a:rPr lang="en-US"/>
              <a:t>Well-defined behaviour (operations)</a:t>
            </a:r>
          </a:p>
          <a:p>
            <a:r>
              <a:rPr lang="en-US"/>
              <a:t>Unique identity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8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 – Ali is a Tangible Object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State (attributes)</a:t>
            </a:r>
          </a:p>
          <a:p>
            <a:pPr lvl="1"/>
            <a:r>
              <a:rPr lang="en-US"/>
              <a:t>Name</a:t>
            </a:r>
          </a:p>
          <a:p>
            <a:pPr lvl="1"/>
            <a:r>
              <a:rPr lang="en-US"/>
              <a:t>Age</a:t>
            </a:r>
          </a:p>
          <a:p>
            <a:r>
              <a:rPr lang="en-US"/>
              <a:t>behaviour (operations)</a:t>
            </a:r>
          </a:p>
          <a:p>
            <a:pPr lvl="1"/>
            <a:r>
              <a:rPr lang="en-US"/>
              <a:t>Walks</a:t>
            </a:r>
          </a:p>
          <a:p>
            <a:pPr lvl="1"/>
            <a:r>
              <a:rPr lang="en-US"/>
              <a:t>Eats</a:t>
            </a:r>
          </a:p>
          <a:p>
            <a:r>
              <a:rPr lang="en-US"/>
              <a:t>Identity</a:t>
            </a:r>
          </a:p>
          <a:p>
            <a:pPr lvl="1"/>
            <a:r>
              <a:rPr lang="en-US"/>
              <a:t>His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 – Car is a Tangible Object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(attributes)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- Color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- Model</a:t>
            </a:r>
          </a:p>
          <a:p>
            <a:r>
              <a:rPr lang="en-US" dirty="0" err="1"/>
              <a:t>behaviour</a:t>
            </a:r>
            <a:r>
              <a:rPr lang="en-US" dirty="0"/>
              <a:t> (operations)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- </a:t>
            </a:r>
            <a:r>
              <a:rPr lang="en-US" dirty="0"/>
              <a:t>	</a:t>
            </a:r>
            <a:r>
              <a:rPr lang="en-US" dirty="0" smtClean="0"/>
              <a:t>Start Car</a:t>
            </a:r>
          </a:p>
          <a:p>
            <a:pPr lvl="1">
              <a:buFontTx/>
              <a:buChar char="-"/>
            </a:pPr>
            <a:r>
              <a:rPr lang="en-US" dirty="0" smtClean="0"/>
              <a:t>Accelerate</a:t>
            </a:r>
            <a:r>
              <a:rPr lang="en-US" dirty="0"/>
              <a:t>	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- Change Gear</a:t>
            </a:r>
          </a:p>
          <a:p>
            <a:r>
              <a:rPr lang="en-US" dirty="0"/>
              <a:t>Identity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- Its registration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 – Time is an Object Apprehended Intellectually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981200"/>
            <a:ext cx="8540750" cy="3937000"/>
          </a:xfrm>
        </p:spPr>
        <p:txBody>
          <a:bodyPr/>
          <a:lstStyle/>
          <a:p>
            <a:r>
              <a:rPr lang="en-US" dirty="0"/>
              <a:t>State (attributes)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- Hours			- Seconds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- Minutes</a:t>
            </a:r>
          </a:p>
          <a:p>
            <a:r>
              <a:rPr lang="en-US" dirty="0" err="1"/>
              <a:t>behaviour</a:t>
            </a:r>
            <a:r>
              <a:rPr lang="en-US" dirty="0"/>
              <a:t> (operations)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- Set Hours		- Set Seconds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- Set Minutes</a:t>
            </a:r>
          </a:p>
          <a:p>
            <a:pPr>
              <a:lnSpc>
                <a:spcPct val="90000"/>
              </a:lnSpc>
            </a:pPr>
            <a:r>
              <a:rPr lang="en-US" dirty="0"/>
              <a:t>Identity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- Would have a unique ID in the model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457200" y="53340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80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 – Date is an Object Apprehended Intellectually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State (attributes)</a:t>
            </a:r>
          </a:p>
          <a:p>
            <a:pPr lvl="1">
              <a:buFontTx/>
              <a:buChar char="-"/>
            </a:pPr>
            <a:r>
              <a:rPr lang="en-US"/>
              <a:t>Year			- Day</a:t>
            </a:r>
          </a:p>
          <a:p>
            <a:pPr lvl="1">
              <a:buFontTx/>
              <a:buChar char="-"/>
            </a:pPr>
            <a:r>
              <a:rPr lang="en-US"/>
              <a:t>Month</a:t>
            </a:r>
          </a:p>
          <a:p>
            <a:r>
              <a:rPr lang="en-US"/>
              <a:t>behaviour (operations)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- Set Year		- Set Day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- Set Month</a:t>
            </a:r>
          </a:p>
          <a:p>
            <a:r>
              <a:rPr lang="en-US"/>
              <a:t>Identity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- Would have a unique ID in the model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4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What Is an Object? </a:t>
            </a:r>
          </a:p>
          <a:p>
            <a:r>
              <a:rPr lang="en-US" sz="2800" dirty="0"/>
              <a:t>An object is a software bundle of related variables and methods. Software objects are often used to model real-world objects you find in everyday life. </a:t>
            </a:r>
          </a:p>
          <a:p>
            <a:r>
              <a:rPr lang="en-US" sz="2800" dirty="0"/>
              <a:t>Objects are key to understanding </a:t>
            </a:r>
            <a:r>
              <a:rPr lang="en-US" sz="2800" i="1" u="sng" dirty="0" smtClean="0"/>
              <a:t>object-oriented</a:t>
            </a:r>
            <a:r>
              <a:rPr lang="en-US" sz="2800" u="sng" dirty="0" smtClean="0"/>
              <a:t> </a:t>
            </a:r>
            <a:r>
              <a:rPr lang="en-US" sz="2800" dirty="0"/>
              <a:t>technology. You can look around you now and see many examples of real-world objects: </a:t>
            </a:r>
            <a:r>
              <a:rPr lang="en-US" sz="2800" dirty="0" smtClean="0"/>
              <a:t>dog, desk</a:t>
            </a:r>
            <a:r>
              <a:rPr lang="en-US" sz="2800" dirty="0"/>
              <a:t>, </a:t>
            </a:r>
            <a:r>
              <a:rPr lang="en-US" sz="2800" dirty="0" smtClean="0"/>
              <a:t>television </a:t>
            </a:r>
            <a:r>
              <a:rPr lang="en-US" sz="2800" dirty="0"/>
              <a:t>set, </a:t>
            </a:r>
            <a:r>
              <a:rPr lang="en-US" sz="2800" dirty="0" smtClean="0"/>
              <a:t>bicycle</a:t>
            </a:r>
            <a:r>
              <a:rPr lang="en-US" sz="2800" dirty="0"/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9DF3-684B-4A82-9236-69F7AFAE72E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Real-world objects share two characteristics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They all have </a:t>
            </a:r>
            <a:r>
              <a:rPr lang="en-US" i="1" dirty="0"/>
              <a:t>state</a:t>
            </a:r>
            <a:r>
              <a:rPr lang="en-US" dirty="0"/>
              <a:t> and </a:t>
            </a:r>
            <a:r>
              <a:rPr lang="en-US" i="1" dirty="0"/>
              <a:t>behavior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/>
              <a:t>dogs have state (name, color, </a:t>
            </a:r>
            <a:r>
              <a:rPr lang="en-US" dirty="0" smtClean="0"/>
              <a:t>breed) </a:t>
            </a:r>
            <a:r>
              <a:rPr lang="en-US" dirty="0"/>
              <a:t>and behavior (barking, fetching, and wagging tail). </a:t>
            </a:r>
          </a:p>
          <a:p>
            <a:pPr>
              <a:lnSpc>
                <a:spcPct val="90000"/>
              </a:lnSpc>
            </a:pPr>
            <a:r>
              <a:rPr lang="en-US" dirty="0"/>
              <a:t>Bicycles have state (current gear, current pedal cadence, two wheels, number of gears) and behavior (braking, accelerating, slowing down, changing gears).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9DF3-684B-4A82-9236-69F7AFAE72E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Software objects are modeled after real-world objects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object maintains its state in one or more </a:t>
            </a:r>
            <a:r>
              <a:rPr lang="en-US" i="1" u="sng" dirty="0"/>
              <a:t>variables</a:t>
            </a:r>
            <a:r>
              <a:rPr lang="en-US" dirty="0"/>
              <a:t> 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software object implements its behavior with </a:t>
            </a:r>
            <a:r>
              <a:rPr lang="en-US" i="1" u="sng" dirty="0"/>
              <a:t>methods</a:t>
            </a:r>
            <a:r>
              <a:rPr lang="en-US" dirty="0"/>
              <a:t> . A method is a function (subroutine) associated with an object.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9DF3-684B-4A82-9236-69F7AFAE72E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Procedural vs. Object-Oriented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838200" y="1905000"/>
            <a:ext cx="3808413" cy="41148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Procedural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1800" dirty="0" smtClean="0"/>
          </a:p>
          <a:p>
            <a:pPr>
              <a:buFont typeface="Wingdings" pitchFamily="2" charset="2"/>
              <a:buNone/>
            </a:pPr>
            <a:endParaRPr lang="en-US" sz="1800" dirty="0"/>
          </a:p>
          <a:p>
            <a:pPr>
              <a:buFont typeface="Wingdings" pitchFamily="2" charset="2"/>
              <a:buNone/>
            </a:pPr>
            <a:endParaRPr lang="en-US" sz="1800" dirty="0" smtClean="0"/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Withdraw</a:t>
            </a:r>
            <a:r>
              <a:rPr lang="en-US" sz="1800" dirty="0"/>
              <a:t>, deposit, transfer</a:t>
            </a:r>
          </a:p>
          <a:p>
            <a:endParaRPr lang="en-US" sz="2400" dirty="0"/>
          </a:p>
        </p:txBody>
      </p:sp>
      <p:sp>
        <p:nvSpPr>
          <p:cNvPr id="2355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4802188" y="1905000"/>
            <a:ext cx="3808412" cy="41148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Object Oriented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1800" dirty="0"/>
          </a:p>
          <a:p>
            <a:pPr>
              <a:buFont typeface="Wingdings" pitchFamily="2" charset="2"/>
              <a:buNone/>
            </a:pPr>
            <a:endParaRPr lang="en-US" sz="1800" dirty="0"/>
          </a:p>
          <a:p>
            <a:pPr>
              <a:buFont typeface="Wingdings" pitchFamily="2" charset="2"/>
              <a:buNone/>
            </a:pPr>
            <a:endParaRPr lang="en-US" sz="1800" dirty="0" smtClean="0"/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Customer</a:t>
            </a:r>
            <a:r>
              <a:rPr lang="en-US" sz="1800" dirty="0"/>
              <a:t>, money, account</a:t>
            </a:r>
          </a:p>
        </p:txBody>
      </p:sp>
      <p:sp>
        <p:nvSpPr>
          <p:cNvPr id="201" name="Slide Number Placeholder 2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9DF3-684B-4A82-9236-69F7AFAE72E9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2971800" y="2819400"/>
            <a:ext cx="457200" cy="1143000"/>
            <a:chOff x="3888" y="2508"/>
            <a:chExt cx="514" cy="1119"/>
          </a:xfrm>
        </p:grpSpPr>
        <p:sp>
          <p:nvSpPr>
            <p:cNvPr id="23674" name="Freeform 122"/>
            <p:cNvSpPr>
              <a:spLocks/>
            </p:cNvSpPr>
            <p:nvPr/>
          </p:nvSpPr>
          <p:spPr bwMode="auto">
            <a:xfrm>
              <a:off x="3888" y="2508"/>
              <a:ext cx="499" cy="1094"/>
            </a:xfrm>
            <a:custGeom>
              <a:avLst/>
              <a:gdLst/>
              <a:ahLst/>
              <a:cxnLst>
                <a:cxn ang="0">
                  <a:pos x="72" y="533"/>
                </a:cxn>
                <a:cxn ang="0">
                  <a:pos x="340" y="318"/>
                </a:cxn>
                <a:cxn ang="0">
                  <a:pos x="499" y="141"/>
                </a:cxn>
                <a:cxn ang="0">
                  <a:pos x="583" y="0"/>
                </a:cxn>
                <a:cxn ang="0">
                  <a:pos x="875" y="39"/>
                </a:cxn>
                <a:cxn ang="0">
                  <a:pos x="997" y="93"/>
                </a:cxn>
                <a:cxn ang="0">
                  <a:pos x="906" y="532"/>
                </a:cxn>
                <a:cxn ang="0">
                  <a:pos x="958" y="2159"/>
                </a:cxn>
                <a:cxn ang="0">
                  <a:pos x="561" y="2188"/>
                </a:cxn>
                <a:cxn ang="0">
                  <a:pos x="91" y="2167"/>
                </a:cxn>
                <a:cxn ang="0">
                  <a:pos x="67" y="757"/>
                </a:cxn>
                <a:cxn ang="0">
                  <a:pos x="0" y="557"/>
                </a:cxn>
                <a:cxn ang="0">
                  <a:pos x="72" y="533"/>
                </a:cxn>
                <a:cxn ang="0">
                  <a:pos x="72" y="533"/>
                </a:cxn>
              </a:cxnLst>
              <a:rect l="0" t="0" r="r" b="b"/>
              <a:pathLst>
                <a:path w="997" h="2188">
                  <a:moveTo>
                    <a:pt x="72" y="533"/>
                  </a:moveTo>
                  <a:lnTo>
                    <a:pt x="340" y="318"/>
                  </a:lnTo>
                  <a:lnTo>
                    <a:pt x="499" y="141"/>
                  </a:lnTo>
                  <a:lnTo>
                    <a:pt x="583" y="0"/>
                  </a:lnTo>
                  <a:lnTo>
                    <a:pt x="875" y="39"/>
                  </a:lnTo>
                  <a:lnTo>
                    <a:pt x="997" y="93"/>
                  </a:lnTo>
                  <a:lnTo>
                    <a:pt x="906" y="532"/>
                  </a:lnTo>
                  <a:lnTo>
                    <a:pt x="958" y="2159"/>
                  </a:lnTo>
                  <a:lnTo>
                    <a:pt x="561" y="2188"/>
                  </a:lnTo>
                  <a:lnTo>
                    <a:pt x="91" y="2167"/>
                  </a:lnTo>
                  <a:lnTo>
                    <a:pt x="67" y="757"/>
                  </a:lnTo>
                  <a:lnTo>
                    <a:pt x="0" y="557"/>
                  </a:lnTo>
                  <a:lnTo>
                    <a:pt x="72" y="533"/>
                  </a:lnTo>
                  <a:lnTo>
                    <a:pt x="72" y="53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75" name="Freeform 123"/>
            <p:cNvSpPr>
              <a:spLocks/>
            </p:cNvSpPr>
            <p:nvPr/>
          </p:nvSpPr>
          <p:spPr bwMode="auto">
            <a:xfrm>
              <a:off x="3928" y="2816"/>
              <a:ext cx="254" cy="787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58" y="0"/>
                </a:cxn>
                <a:cxn ang="0">
                  <a:pos x="509" y="181"/>
                </a:cxn>
                <a:cxn ang="0">
                  <a:pos x="472" y="259"/>
                </a:cxn>
                <a:cxn ang="0">
                  <a:pos x="426" y="811"/>
                </a:cxn>
                <a:cxn ang="0">
                  <a:pos x="458" y="1576"/>
                </a:cxn>
                <a:cxn ang="0">
                  <a:pos x="12" y="1552"/>
                </a:cxn>
                <a:cxn ang="0">
                  <a:pos x="55" y="964"/>
                </a:cxn>
                <a:cxn ang="0">
                  <a:pos x="67" y="276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509" h="1576">
                  <a:moveTo>
                    <a:pt x="0" y="26"/>
                  </a:moveTo>
                  <a:lnTo>
                    <a:pt x="158" y="0"/>
                  </a:lnTo>
                  <a:lnTo>
                    <a:pt x="509" y="181"/>
                  </a:lnTo>
                  <a:lnTo>
                    <a:pt x="472" y="259"/>
                  </a:lnTo>
                  <a:lnTo>
                    <a:pt x="426" y="811"/>
                  </a:lnTo>
                  <a:lnTo>
                    <a:pt x="458" y="1576"/>
                  </a:lnTo>
                  <a:lnTo>
                    <a:pt x="12" y="1552"/>
                  </a:lnTo>
                  <a:lnTo>
                    <a:pt x="55" y="964"/>
                  </a:lnTo>
                  <a:lnTo>
                    <a:pt x="67" y="276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76" name="Freeform 124"/>
            <p:cNvSpPr>
              <a:spLocks/>
            </p:cNvSpPr>
            <p:nvPr/>
          </p:nvSpPr>
          <p:spPr bwMode="auto">
            <a:xfrm>
              <a:off x="4050" y="2547"/>
              <a:ext cx="241" cy="250"/>
            </a:xfrm>
            <a:custGeom>
              <a:avLst/>
              <a:gdLst/>
              <a:ahLst/>
              <a:cxnLst>
                <a:cxn ang="0">
                  <a:pos x="0" y="440"/>
                </a:cxn>
                <a:cxn ang="0">
                  <a:pos x="46" y="410"/>
                </a:cxn>
                <a:cxn ang="0">
                  <a:pos x="24" y="345"/>
                </a:cxn>
                <a:cxn ang="0">
                  <a:pos x="118" y="277"/>
                </a:cxn>
                <a:cxn ang="0">
                  <a:pos x="225" y="116"/>
                </a:cxn>
                <a:cxn ang="0">
                  <a:pos x="272" y="54"/>
                </a:cxn>
                <a:cxn ang="0">
                  <a:pos x="322" y="56"/>
                </a:cxn>
                <a:cxn ang="0">
                  <a:pos x="356" y="0"/>
                </a:cxn>
                <a:cxn ang="0">
                  <a:pos x="459" y="35"/>
                </a:cxn>
                <a:cxn ang="0">
                  <a:pos x="444" y="70"/>
                </a:cxn>
                <a:cxn ang="0">
                  <a:pos x="482" y="99"/>
                </a:cxn>
                <a:cxn ang="0">
                  <a:pos x="408" y="191"/>
                </a:cxn>
                <a:cxn ang="0">
                  <a:pos x="333" y="288"/>
                </a:cxn>
                <a:cxn ang="0">
                  <a:pos x="219" y="464"/>
                </a:cxn>
                <a:cxn ang="0">
                  <a:pos x="172" y="464"/>
                </a:cxn>
                <a:cxn ang="0">
                  <a:pos x="129" y="499"/>
                </a:cxn>
                <a:cxn ang="0">
                  <a:pos x="61" y="461"/>
                </a:cxn>
                <a:cxn ang="0">
                  <a:pos x="0" y="440"/>
                </a:cxn>
                <a:cxn ang="0">
                  <a:pos x="0" y="440"/>
                </a:cxn>
              </a:cxnLst>
              <a:rect l="0" t="0" r="r" b="b"/>
              <a:pathLst>
                <a:path w="482" h="499">
                  <a:moveTo>
                    <a:pt x="0" y="440"/>
                  </a:moveTo>
                  <a:lnTo>
                    <a:pt x="46" y="410"/>
                  </a:lnTo>
                  <a:lnTo>
                    <a:pt x="24" y="345"/>
                  </a:lnTo>
                  <a:lnTo>
                    <a:pt x="118" y="277"/>
                  </a:lnTo>
                  <a:lnTo>
                    <a:pt x="225" y="116"/>
                  </a:lnTo>
                  <a:lnTo>
                    <a:pt x="272" y="54"/>
                  </a:lnTo>
                  <a:lnTo>
                    <a:pt x="322" y="56"/>
                  </a:lnTo>
                  <a:lnTo>
                    <a:pt x="356" y="0"/>
                  </a:lnTo>
                  <a:lnTo>
                    <a:pt x="459" y="35"/>
                  </a:lnTo>
                  <a:lnTo>
                    <a:pt x="444" y="70"/>
                  </a:lnTo>
                  <a:lnTo>
                    <a:pt x="482" y="99"/>
                  </a:lnTo>
                  <a:lnTo>
                    <a:pt x="408" y="191"/>
                  </a:lnTo>
                  <a:lnTo>
                    <a:pt x="333" y="288"/>
                  </a:lnTo>
                  <a:lnTo>
                    <a:pt x="219" y="464"/>
                  </a:lnTo>
                  <a:lnTo>
                    <a:pt x="172" y="464"/>
                  </a:lnTo>
                  <a:lnTo>
                    <a:pt x="129" y="499"/>
                  </a:lnTo>
                  <a:lnTo>
                    <a:pt x="61" y="461"/>
                  </a:lnTo>
                  <a:lnTo>
                    <a:pt x="0" y="44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77" name="Freeform 125"/>
            <p:cNvSpPr>
              <a:spLocks/>
            </p:cNvSpPr>
            <p:nvPr/>
          </p:nvSpPr>
          <p:spPr bwMode="auto">
            <a:xfrm>
              <a:off x="3888" y="2508"/>
              <a:ext cx="514" cy="384"/>
            </a:xfrm>
            <a:custGeom>
              <a:avLst/>
              <a:gdLst/>
              <a:ahLst/>
              <a:cxnLst>
                <a:cxn ang="0">
                  <a:pos x="583" y="0"/>
                </a:cxn>
                <a:cxn ang="0">
                  <a:pos x="450" y="176"/>
                </a:cxn>
                <a:cxn ang="0">
                  <a:pos x="221" y="404"/>
                </a:cxn>
                <a:cxn ang="0">
                  <a:pos x="0" y="559"/>
                </a:cxn>
                <a:cxn ang="0">
                  <a:pos x="182" y="580"/>
                </a:cxn>
                <a:cxn ang="0">
                  <a:pos x="375" y="651"/>
                </a:cxn>
                <a:cxn ang="0">
                  <a:pos x="575" y="766"/>
                </a:cxn>
                <a:cxn ang="0">
                  <a:pos x="694" y="530"/>
                </a:cxn>
                <a:cxn ang="0">
                  <a:pos x="894" y="239"/>
                </a:cxn>
                <a:cxn ang="0">
                  <a:pos x="1027" y="90"/>
                </a:cxn>
                <a:cxn ang="0">
                  <a:pos x="900" y="28"/>
                </a:cxn>
                <a:cxn ang="0">
                  <a:pos x="627" y="5"/>
                </a:cxn>
                <a:cxn ang="0">
                  <a:pos x="870" y="54"/>
                </a:cxn>
                <a:cxn ang="0">
                  <a:pos x="966" y="104"/>
                </a:cxn>
                <a:cxn ang="0">
                  <a:pos x="876" y="178"/>
                </a:cxn>
                <a:cxn ang="0">
                  <a:pos x="683" y="461"/>
                </a:cxn>
                <a:cxn ang="0">
                  <a:pos x="544" y="684"/>
                </a:cxn>
                <a:cxn ang="0">
                  <a:pos x="276" y="559"/>
                </a:cxn>
                <a:cxn ang="0">
                  <a:pos x="121" y="537"/>
                </a:cxn>
                <a:cxn ang="0">
                  <a:pos x="307" y="379"/>
                </a:cxn>
                <a:cxn ang="0">
                  <a:pos x="504" y="164"/>
                </a:cxn>
                <a:cxn ang="0">
                  <a:pos x="583" y="0"/>
                </a:cxn>
                <a:cxn ang="0">
                  <a:pos x="583" y="0"/>
                </a:cxn>
              </a:cxnLst>
              <a:rect l="0" t="0" r="r" b="b"/>
              <a:pathLst>
                <a:path w="1027" h="766">
                  <a:moveTo>
                    <a:pt x="583" y="0"/>
                  </a:moveTo>
                  <a:lnTo>
                    <a:pt x="450" y="176"/>
                  </a:lnTo>
                  <a:lnTo>
                    <a:pt x="221" y="404"/>
                  </a:lnTo>
                  <a:lnTo>
                    <a:pt x="0" y="559"/>
                  </a:lnTo>
                  <a:lnTo>
                    <a:pt x="182" y="580"/>
                  </a:lnTo>
                  <a:lnTo>
                    <a:pt x="375" y="651"/>
                  </a:lnTo>
                  <a:lnTo>
                    <a:pt x="575" y="766"/>
                  </a:lnTo>
                  <a:lnTo>
                    <a:pt x="694" y="530"/>
                  </a:lnTo>
                  <a:lnTo>
                    <a:pt x="894" y="239"/>
                  </a:lnTo>
                  <a:lnTo>
                    <a:pt x="1027" y="90"/>
                  </a:lnTo>
                  <a:lnTo>
                    <a:pt x="900" y="28"/>
                  </a:lnTo>
                  <a:lnTo>
                    <a:pt x="627" y="5"/>
                  </a:lnTo>
                  <a:lnTo>
                    <a:pt x="870" y="54"/>
                  </a:lnTo>
                  <a:lnTo>
                    <a:pt x="966" y="104"/>
                  </a:lnTo>
                  <a:lnTo>
                    <a:pt x="876" y="178"/>
                  </a:lnTo>
                  <a:lnTo>
                    <a:pt x="683" y="461"/>
                  </a:lnTo>
                  <a:lnTo>
                    <a:pt x="544" y="684"/>
                  </a:lnTo>
                  <a:lnTo>
                    <a:pt x="276" y="559"/>
                  </a:lnTo>
                  <a:lnTo>
                    <a:pt x="121" y="537"/>
                  </a:lnTo>
                  <a:lnTo>
                    <a:pt x="307" y="379"/>
                  </a:lnTo>
                  <a:lnTo>
                    <a:pt x="504" y="164"/>
                  </a:lnTo>
                  <a:lnTo>
                    <a:pt x="583" y="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78" name="Freeform 126"/>
            <p:cNvSpPr>
              <a:spLocks/>
            </p:cNvSpPr>
            <p:nvPr/>
          </p:nvSpPr>
          <p:spPr bwMode="auto">
            <a:xfrm>
              <a:off x="3888" y="2553"/>
              <a:ext cx="514" cy="1074"/>
            </a:xfrm>
            <a:custGeom>
              <a:avLst/>
              <a:gdLst/>
              <a:ahLst/>
              <a:cxnLst>
                <a:cxn ang="0">
                  <a:pos x="0" y="469"/>
                </a:cxn>
                <a:cxn ang="0">
                  <a:pos x="59" y="795"/>
                </a:cxn>
                <a:cxn ang="0">
                  <a:pos x="56" y="1570"/>
                </a:cxn>
                <a:cxn ang="0">
                  <a:pos x="68" y="1857"/>
                </a:cxn>
                <a:cxn ang="0">
                  <a:pos x="48" y="2108"/>
                </a:cxn>
                <a:cxn ang="0">
                  <a:pos x="590" y="2148"/>
                </a:cxn>
                <a:cxn ang="0">
                  <a:pos x="960" y="2100"/>
                </a:cxn>
                <a:cxn ang="0">
                  <a:pos x="960" y="925"/>
                </a:cxn>
                <a:cxn ang="0">
                  <a:pos x="987" y="150"/>
                </a:cxn>
                <a:cxn ang="0">
                  <a:pos x="1027" y="0"/>
                </a:cxn>
                <a:cxn ang="0">
                  <a:pos x="885" y="118"/>
                </a:cxn>
                <a:cxn ang="0">
                  <a:pos x="932" y="185"/>
                </a:cxn>
                <a:cxn ang="0">
                  <a:pos x="853" y="311"/>
                </a:cxn>
                <a:cxn ang="0">
                  <a:pos x="905" y="374"/>
                </a:cxn>
                <a:cxn ang="0">
                  <a:pos x="803" y="493"/>
                </a:cxn>
                <a:cxn ang="0">
                  <a:pos x="893" y="515"/>
                </a:cxn>
                <a:cxn ang="0">
                  <a:pos x="740" y="713"/>
                </a:cxn>
                <a:cxn ang="0">
                  <a:pos x="850" y="780"/>
                </a:cxn>
                <a:cxn ang="0">
                  <a:pos x="716" y="905"/>
                </a:cxn>
                <a:cxn ang="0">
                  <a:pos x="865" y="964"/>
                </a:cxn>
                <a:cxn ang="0">
                  <a:pos x="724" y="1098"/>
                </a:cxn>
                <a:cxn ang="0">
                  <a:pos x="889" y="1117"/>
                </a:cxn>
                <a:cxn ang="0">
                  <a:pos x="747" y="1236"/>
                </a:cxn>
                <a:cxn ang="0">
                  <a:pos x="865" y="1279"/>
                </a:cxn>
                <a:cxn ang="0">
                  <a:pos x="708" y="1397"/>
                </a:cxn>
                <a:cxn ang="0">
                  <a:pos x="846" y="1448"/>
                </a:cxn>
                <a:cxn ang="0">
                  <a:pos x="708" y="1574"/>
                </a:cxn>
                <a:cxn ang="0">
                  <a:pos x="877" y="1629"/>
                </a:cxn>
                <a:cxn ang="0">
                  <a:pos x="704" y="1790"/>
                </a:cxn>
                <a:cxn ang="0">
                  <a:pos x="877" y="1814"/>
                </a:cxn>
                <a:cxn ang="0">
                  <a:pos x="736" y="1896"/>
                </a:cxn>
                <a:cxn ang="0">
                  <a:pos x="881" y="1955"/>
                </a:cxn>
                <a:cxn ang="0">
                  <a:pos x="626" y="2062"/>
                </a:cxn>
                <a:cxn ang="0">
                  <a:pos x="559" y="2038"/>
                </a:cxn>
                <a:cxn ang="0">
                  <a:pos x="547" y="838"/>
                </a:cxn>
                <a:cxn ang="0">
                  <a:pos x="587" y="705"/>
                </a:cxn>
                <a:cxn ang="0">
                  <a:pos x="311" y="791"/>
                </a:cxn>
                <a:cxn ang="0">
                  <a:pos x="437" y="897"/>
                </a:cxn>
                <a:cxn ang="0">
                  <a:pos x="272" y="1011"/>
                </a:cxn>
                <a:cxn ang="0">
                  <a:pos x="425" y="1113"/>
                </a:cxn>
                <a:cxn ang="0">
                  <a:pos x="292" y="1196"/>
                </a:cxn>
                <a:cxn ang="0">
                  <a:pos x="456" y="1322"/>
                </a:cxn>
                <a:cxn ang="0">
                  <a:pos x="288" y="1397"/>
                </a:cxn>
                <a:cxn ang="0">
                  <a:pos x="434" y="1542"/>
                </a:cxn>
                <a:cxn ang="0">
                  <a:pos x="272" y="1594"/>
                </a:cxn>
                <a:cxn ang="0">
                  <a:pos x="437" y="1708"/>
                </a:cxn>
                <a:cxn ang="0">
                  <a:pos x="272" y="1723"/>
                </a:cxn>
                <a:cxn ang="0">
                  <a:pos x="453" y="1888"/>
                </a:cxn>
                <a:cxn ang="0">
                  <a:pos x="300" y="1916"/>
                </a:cxn>
                <a:cxn ang="0">
                  <a:pos x="449" y="2054"/>
                </a:cxn>
                <a:cxn ang="0">
                  <a:pos x="123" y="2046"/>
                </a:cxn>
                <a:cxn ang="0">
                  <a:pos x="107" y="1849"/>
                </a:cxn>
                <a:cxn ang="0">
                  <a:pos x="104" y="1400"/>
                </a:cxn>
                <a:cxn ang="0">
                  <a:pos x="107" y="811"/>
                </a:cxn>
                <a:cxn ang="0">
                  <a:pos x="56" y="519"/>
                </a:cxn>
                <a:cxn ang="0">
                  <a:pos x="205" y="493"/>
                </a:cxn>
                <a:cxn ang="0">
                  <a:pos x="72" y="452"/>
                </a:cxn>
                <a:cxn ang="0">
                  <a:pos x="0" y="469"/>
                </a:cxn>
                <a:cxn ang="0">
                  <a:pos x="0" y="469"/>
                </a:cxn>
              </a:cxnLst>
              <a:rect l="0" t="0" r="r" b="b"/>
              <a:pathLst>
                <a:path w="1027" h="2148">
                  <a:moveTo>
                    <a:pt x="0" y="469"/>
                  </a:moveTo>
                  <a:lnTo>
                    <a:pt x="59" y="795"/>
                  </a:lnTo>
                  <a:lnTo>
                    <a:pt x="56" y="1570"/>
                  </a:lnTo>
                  <a:lnTo>
                    <a:pt x="68" y="1857"/>
                  </a:lnTo>
                  <a:lnTo>
                    <a:pt x="48" y="2108"/>
                  </a:lnTo>
                  <a:lnTo>
                    <a:pt x="590" y="2148"/>
                  </a:lnTo>
                  <a:lnTo>
                    <a:pt x="960" y="2100"/>
                  </a:lnTo>
                  <a:lnTo>
                    <a:pt x="960" y="925"/>
                  </a:lnTo>
                  <a:lnTo>
                    <a:pt x="987" y="150"/>
                  </a:lnTo>
                  <a:lnTo>
                    <a:pt x="1027" y="0"/>
                  </a:lnTo>
                  <a:lnTo>
                    <a:pt x="885" y="118"/>
                  </a:lnTo>
                  <a:lnTo>
                    <a:pt x="932" y="185"/>
                  </a:lnTo>
                  <a:lnTo>
                    <a:pt x="853" y="311"/>
                  </a:lnTo>
                  <a:lnTo>
                    <a:pt x="905" y="374"/>
                  </a:lnTo>
                  <a:lnTo>
                    <a:pt x="803" y="493"/>
                  </a:lnTo>
                  <a:lnTo>
                    <a:pt x="893" y="515"/>
                  </a:lnTo>
                  <a:lnTo>
                    <a:pt x="740" y="713"/>
                  </a:lnTo>
                  <a:lnTo>
                    <a:pt x="850" y="780"/>
                  </a:lnTo>
                  <a:lnTo>
                    <a:pt x="716" y="905"/>
                  </a:lnTo>
                  <a:lnTo>
                    <a:pt x="865" y="964"/>
                  </a:lnTo>
                  <a:lnTo>
                    <a:pt x="724" y="1098"/>
                  </a:lnTo>
                  <a:lnTo>
                    <a:pt x="889" y="1117"/>
                  </a:lnTo>
                  <a:lnTo>
                    <a:pt x="747" y="1236"/>
                  </a:lnTo>
                  <a:lnTo>
                    <a:pt x="865" y="1279"/>
                  </a:lnTo>
                  <a:lnTo>
                    <a:pt x="708" y="1397"/>
                  </a:lnTo>
                  <a:lnTo>
                    <a:pt x="846" y="1448"/>
                  </a:lnTo>
                  <a:lnTo>
                    <a:pt x="708" y="1574"/>
                  </a:lnTo>
                  <a:lnTo>
                    <a:pt x="877" y="1629"/>
                  </a:lnTo>
                  <a:lnTo>
                    <a:pt x="704" y="1790"/>
                  </a:lnTo>
                  <a:lnTo>
                    <a:pt x="877" y="1814"/>
                  </a:lnTo>
                  <a:lnTo>
                    <a:pt x="736" y="1896"/>
                  </a:lnTo>
                  <a:lnTo>
                    <a:pt x="881" y="1955"/>
                  </a:lnTo>
                  <a:lnTo>
                    <a:pt x="626" y="2062"/>
                  </a:lnTo>
                  <a:lnTo>
                    <a:pt x="559" y="2038"/>
                  </a:lnTo>
                  <a:lnTo>
                    <a:pt x="547" y="838"/>
                  </a:lnTo>
                  <a:lnTo>
                    <a:pt x="587" y="705"/>
                  </a:lnTo>
                  <a:lnTo>
                    <a:pt x="311" y="791"/>
                  </a:lnTo>
                  <a:lnTo>
                    <a:pt x="437" y="897"/>
                  </a:lnTo>
                  <a:lnTo>
                    <a:pt x="272" y="1011"/>
                  </a:lnTo>
                  <a:lnTo>
                    <a:pt x="425" y="1113"/>
                  </a:lnTo>
                  <a:lnTo>
                    <a:pt x="292" y="1196"/>
                  </a:lnTo>
                  <a:lnTo>
                    <a:pt x="456" y="1322"/>
                  </a:lnTo>
                  <a:lnTo>
                    <a:pt x="288" y="1397"/>
                  </a:lnTo>
                  <a:lnTo>
                    <a:pt x="434" y="1542"/>
                  </a:lnTo>
                  <a:lnTo>
                    <a:pt x="272" y="1594"/>
                  </a:lnTo>
                  <a:lnTo>
                    <a:pt x="437" y="1708"/>
                  </a:lnTo>
                  <a:lnTo>
                    <a:pt x="272" y="1723"/>
                  </a:lnTo>
                  <a:lnTo>
                    <a:pt x="453" y="1888"/>
                  </a:lnTo>
                  <a:lnTo>
                    <a:pt x="300" y="1916"/>
                  </a:lnTo>
                  <a:lnTo>
                    <a:pt x="449" y="2054"/>
                  </a:lnTo>
                  <a:lnTo>
                    <a:pt x="123" y="2046"/>
                  </a:lnTo>
                  <a:lnTo>
                    <a:pt x="107" y="1849"/>
                  </a:lnTo>
                  <a:lnTo>
                    <a:pt x="104" y="1400"/>
                  </a:lnTo>
                  <a:lnTo>
                    <a:pt x="107" y="811"/>
                  </a:lnTo>
                  <a:lnTo>
                    <a:pt x="56" y="519"/>
                  </a:lnTo>
                  <a:lnTo>
                    <a:pt x="205" y="493"/>
                  </a:lnTo>
                  <a:lnTo>
                    <a:pt x="72" y="452"/>
                  </a:lnTo>
                  <a:lnTo>
                    <a:pt x="0" y="469"/>
                  </a:lnTo>
                  <a:lnTo>
                    <a:pt x="0" y="469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79" name="Freeform 127"/>
            <p:cNvSpPr>
              <a:spLocks/>
            </p:cNvSpPr>
            <p:nvPr/>
          </p:nvSpPr>
          <p:spPr bwMode="auto">
            <a:xfrm>
              <a:off x="4022" y="2557"/>
              <a:ext cx="197" cy="215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01" y="56"/>
                </a:cxn>
                <a:cxn ang="0">
                  <a:pos x="182" y="229"/>
                </a:cxn>
                <a:cxn ang="0">
                  <a:pos x="39" y="340"/>
                </a:cxn>
                <a:cxn ang="0">
                  <a:pos x="78" y="366"/>
                </a:cxn>
                <a:cxn ang="0">
                  <a:pos x="76" y="387"/>
                </a:cxn>
                <a:cxn ang="0">
                  <a:pos x="0" y="419"/>
                </a:cxn>
                <a:cxn ang="0">
                  <a:pos x="68" y="430"/>
                </a:cxn>
                <a:cxn ang="0">
                  <a:pos x="121" y="395"/>
                </a:cxn>
                <a:cxn ang="0">
                  <a:pos x="117" y="352"/>
                </a:cxn>
                <a:cxn ang="0">
                  <a:pos x="103" y="330"/>
                </a:cxn>
                <a:cxn ang="0">
                  <a:pos x="189" y="268"/>
                </a:cxn>
                <a:cxn ang="0">
                  <a:pos x="280" y="129"/>
                </a:cxn>
                <a:cxn ang="0">
                  <a:pos x="328" y="48"/>
                </a:cxn>
                <a:cxn ang="0">
                  <a:pos x="353" y="53"/>
                </a:cxn>
                <a:cxn ang="0">
                  <a:pos x="394" y="41"/>
                </a:cxn>
                <a:cxn ang="0">
                  <a:pos x="347" y="36"/>
                </a:cxn>
                <a:cxn ang="0">
                  <a:pos x="321" y="0"/>
                </a:cxn>
                <a:cxn ang="0">
                  <a:pos x="321" y="0"/>
                </a:cxn>
              </a:cxnLst>
              <a:rect l="0" t="0" r="r" b="b"/>
              <a:pathLst>
                <a:path w="394" h="430">
                  <a:moveTo>
                    <a:pt x="321" y="0"/>
                  </a:moveTo>
                  <a:lnTo>
                    <a:pt x="301" y="56"/>
                  </a:lnTo>
                  <a:lnTo>
                    <a:pt x="182" y="229"/>
                  </a:lnTo>
                  <a:lnTo>
                    <a:pt x="39" y="340"/>
                  </a:lnTo>
                  <a:lnTo>
                    <a:pt x="78" y="366"/>
                  </a:lnTo>
                  <a:lnTo>
                    <a:pt x="76" y="387"/>
                  </a:lnTo>
                  <a:lnTo>
                    <a:pt x="0" y="419"/>
                  </a:lnTo>
                  <a:lnTo>
                    <a:pt x="68" y="430"/>
                  </a:lnTo>
                  <a:lnTo>
                    <a:pt x="121" y="395"/>
                  </a:lnTo>
                  <a:lnTo>
                    <a:pt x="117" y="352"/>
                  </a:lnTo>
                  <a:lnTo>
                    <a:pt x="103" y="330"/>
                  </a:lnTo>
                  <a:lnTo>
                    <a:pt x="189" y="268"/>
                  </a:lnTo>
                  <a:lnTo>
                    <a:pt x="280" y="129"/>
                  </a:lnTo>
                  <a:lnTo>
                    <a:pt x="328" y="48"/>
                  </a:lnTo>
                  <a:lnTo>
                    <a:pt x="353" y="53"/>
                  </a:lnTo>
                  <a:lnTo>
                    <a:pt x="394" y="41"/>
                  </a:lnTo>
                  <a:lnTo>
                    <a:pt x="347" y="36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80" name="Freeform 128"/>
            <p:cNvSpPr>
              <a:spLocks/>
            </p:cNvSpPr>
            <p:nvPr/>
          </p:nvSpPr>
          <p:spPr bwMode="auto">
            <a:xfrm>
              <a:off x="4013" y="2538"/>
              <a:ext cx="300" cy="277"/>
            </a:xfrm>
            <a:custGeom>
              <a:avLst/>
              <a:gdLst/>
              <a:ahLst/>
              <a:cxnLst>
                <a:cxn ang="0">
                  <a:pos x="339" y="38"/>
                </a:cxn>
                <a:cxn ang="0">
                  <a:pos x="377" y="53"/>
                </a:cxn>
                <a:cxn ang="0">
                  <a:pos x="405" y="37"/>
                </a:cxn>
                <a:cxn ang="0">
                  <a:pos x="408" y="0"/>
                </a:cxn>
                <a:cxn ang="0">
                  <a:pos x="554" y="42"/>
                </a:cxn>
                <a:cxn ang="0">
                  <a:pos x="544" y="67"/>
                </a:cxn>
                <a:cxn ang="0">
                  <a:pos x="549" y="94"/>
                </a:cxn>
                <a:cxn ang="0">
                  <a:pos x="599" y="112"/>
                </a:cxn>
                <a:cxn ang="0">
                  <a:pos x="475" y="232"/>
                </a:cxn>
                <a:cxn ang="0">
                  <a:pos x="311" y="507"/>
                </a:cxn>
                <a:cxn ang="0">
                  <a:pos x="254" y="493"/>
                </a:cxn>
                <a:cxn ang="0">
                  <a:pos x="219" y="521"/>
                </a:cxn>
                <a:cxn ang="0">
                  <a:pos x="215" y="554"/>
                </a:cxn>
                <a:cxn ang="0">
                  <a:pos x="150" y="503"/>
                </a:cxn>
                <a:cxn ang="0">
                  <a:pos x="0" y="460"/>
                </a:cxn>
                <a:cxn ang="0">
                  <a:pos x="53" y="447"/>
                </a:cxn>
                <a:cxn ang="0">
                  <a:pos x="139" y="460"/>
                </a:cxn>
                <a:cxn ang="0">
                  <a:pos x="200" y="497"/>
                </a:cxn>
                <a:cxn ang="0">
                  <a:pos x="219" y="464"/>
                </a:cxn>
                <a:cxn ang="0">
                  <a:pos x="250" y="450"/>
                </a:cxn>
                <a:cxn ang="0">
                  <a:pos x="297" y="457"/>
                </a:cxn>
                <a:cxn ang="0">
                  <a:pos x="358" y="361"/>
                </a:cxn>
                <a:cxn ang="0">
                  <a:pos x="462" y="199"/>
                </a:cxn>
                <a:cxn ang="0">
                  <a:pos x="539" y="124"/>
                </a:cxn>
                <a:cxn ang="0">
                  <a:pos x="508" y="106"/>
                </a:cxn>
                <a:cxn ang="0">
                  <a:pos x="515" y="60"/>
                </a:cxn>
                <a:cxn ang="0">
                  <a:pos x="436" y="32"/>
                </a:cxn>
                <a:cxn ang="0">
                  <a:pos x="412" y="79"/>
                </a:cxn>
                <a:cxn ang="0">
                  <a:pos x="371" y="91"/>
                </a:cxn>
                <a:cxn ang="0">
                  <a:pos x="339" y="38"/>
                </a:cxn>
                <a:cxn ang="0">
                  <a:pos x="339" y="38"/>
                </a:cxn>
              </a:cxnLst>
              <a:rect l="0" t="0" r="r" b="b"/>
              <a:pathLst>
                <a:path w="599" h="554">
                  <a:moveTo>
                    <a:pt x="339" y="38"/>
                  </a:moveTo>
                  <a:lnTo>
                    <a:pt x="377" y="53"/>
                  </a:lnTo>
                  <a:lnTo>
                    <a:pt x="405" y="37"/>
                  </a:lnTo>
                  <a:lnTo>
                    <a:pt x="408" y="0"/>
                  </a:lnTo>
                  <a:lnTo>
                    <a:pt x="554" y="42"/>
                  </a:lnTo>
                  <a:lnTo>
                    <a:pt x="544" y="67"/>
                  </a:lnTo>
                  <a:lnTo>
                    <a:pt x="549" y="94"/>
                  </a:lnTo>
                  <a:lnTo>
                    <a:pt x="599" y="112"/>
                  </a:lnTo>
                  <a:lnTo>
                    <a:pt x="475" y="232"/>
                  </a:lnTo>
                  <a:lnTo>
                    <a:pt x="311" y="507"/>
                  </a:lnTo>
                  <a:lnTo>
                    <a:pt x="254" y="493"/>
                  </a:lnTo>
                  <a:lnTo>
                    <a:pt x="219" y="521"/>
                  </a:lnTo>
                  <a:lnTo>
                    <a:pt x="215" y="554"/>
                  </a:lnTo>
                  <a:lnTo>
                    <a:pt x="150" y="503"/>
                  </a:lnTo>
                  <a:lnTo>
                    <a:pt x="0" y="460"/>
                  </a:lnTo>
                  <a:lnTo>
                    <a:pt x="53" y="447"/>
                  </a:lnTo>
                  <a:lnTo>
                    <a:pt x="139" y="460"/>
                  </a:lnTo>
                  <a:lnTo>
                    <a:pt x="200" y="497"/>
                  </a:lnTo>
                  <a:lnTo>
                    <a:pt x="219" y="464"/>
                  </a:lnTo>
                  <a:lnTo>
                    <a:pt x="250" y="450"/>
                  </a:lnTo>
                  <a:lnTo>
                    <a:pt x="297" y="457"/>
                  </a:lnTo>
                  <a:lnTo>
                    <a:pt x="358" y="361"/>
                  </a:lnTo>
                  <a:lnTo>
                    <a:pt x="462" y="199"/>
                  </a:lnTo>
                  <a:lnTo>
                    <a:pt x="539" y="124"/>
                  </a:lnTo>
                  <a:lnTo>
                    <a:pt x="508" y="106"/>
                  </a:lnTo>
                  <a:lnTo>
                    <a:pt x="515" y="60"/>
                  </a:lnTo>
                  <a:lnTo>
                    <a:pt x="436" y="32"/>
                  </a:lnTo>
                  <a:lnTo>
                    <a:pt x="412" y="79"/>
                  </a:lnTo>
                  <a:lnTo>
                    <a:pt x="371" y="91"/>
                  </a:lnTo>
                  <a:lnTo>
                    <a:pt x="339" y="38"/>
                  </a:lnTo>
                  <a:lnTo>
                    <a:pt x="339" y="38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81" name="Freeform 129"/>
            <p:cNvSpPr>
              <a:spLocks/>
            </p:cNvSpPr>
            <p:nvPr/>
          </p:nvSpPr>
          <p:spPr bwMode="auto">
            <a:xfrm>
              <a:off x="4136" y="2667"/>
              <a:ext cx="63" cy="3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9"/>
                </a:cxn>
                <a:cxn ang="0">
                  <a:pos x="61" y="52"/>
                </a:cxn>
                <a:cxn ang="0">
                  <a:pos x="90" y="56"/>
                </a:cxn>
                <a:cxn ang="0">
                  <a:pos x="127" y="42"/>
                </a:cxn>
                <a:cxn ang="0">
                  <a:pos x="98" y="79"/>
                </a:cxn>
                <a:cxn ang="0">
                  <a:pos x="40" y="79"/>
                </a:cxn>
                <a:cxn ang="0">
                  <a:pos x="8" y="55"/>
                </a:cxn>
                <a:cxn ang="0">
                  <a:pos x="0" y="24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27" h="79">
                  <a:moveTo>
                    <a:pt x="13" y="0"/>
                  </a:moveTo>
                  <a:lnTo>
                    <a:pt x="21" y="29"/>
                  </a:lnTo>
                  <a:lnTo>
                    <a:pt x="61" y="52"/>
                  </a:lnTo>
                  <a:lnTo>
                    <a:pt x="90" y="56"/>
                  </a:lnTo>
                  <a:lnTo>
                    <a:pt x="127" y="42"/>
                  </a:lnTo>
                  <a:lnTo>
                    <a:pt x="98" y="79"/>
                  </a:lnTo>
                  <a:lnTo>
                    <a:pt x="40" y="79"/>
                  </a:lnTo>
                  <a:lnTo>
                    <a:pt x="8" y="55"/>
                  </a:lnTo>
                  <a:lnTo>
                    <a:pt x="0" y="24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82" name="Freeform 130"/>
            <p:cNvSpPr>
              <a:spLocks/>
            </p:cNvSpPr>
            <p:nvPr/>
          </p:nvSpPr>
          <p:spPr bwMode="auto">
            <a:xfrm>
              <a:off x="4160" y="2623"/>
              <a:ext cx="69" cy="3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29" y="24"/>
                </a:cxn>
                <a:cxn ang="0">
                  <a:pos x="65" y="24"/>
                </a:cxn>
                <a:cxn ang="0">
                  <a:pos x="90" y="31"/>
                </a:cxn>
                <a:cxn ang="0">
                  <a:pos x="110" y="44"/>
                </a:cxn>
                <a:cxn ang="0">
                  <a:pos x="117" y="71"/>
                </a:cxn>
                <a:cxn ang="0">
                  <a:pos x="138" y="48"/>
                </a:cxn>
                <a:cxn ang="0">
                  <a:pos x="120" y="28"/>
                </a:cxn>
                <a:cxn ang="0">
                  <a:pos x="78" y="0"/>
                </a:cxn>
                <a:cxn ang="0">
                  <a:pos x="37" y="0"/>
                </a:cxn>
                <a:cxn ang="0">
                  <a:pos x="19" y="6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138" h="71">
                  <a:moveTo>
                    <a:pt x="0" y="38"/>
                  </a:moveTo>
                  <a:lnTo>
                    <a:pt x="29" y="24"/>
                  </a:lnTo>
                  <a:lnTo>
                    <a:pt x="65" y="24"/>
                  </a:lnTo>
                  <a:lnTo>
                    <a:pt x="90" y="31"/>
                  </a:lnTo>
                  <a:lnTo>
                    <a:pt x="110" y="44"/>
                  </a:lnTo>
                  <a:lnTo>
                    <a:pt x="117" y="71"/>
                  </a:lnTo>
                  <a:lnTo>
                    <a:pt x="138" y="48"/>
                  </a:lnTo>
                  <a:lnTo>
                    <a:pt x="120" y="28"/>
                  </a:lnTo>
                  <a:lnTo>
                    <a:pt x="78" y="0"/>
                  </a:lnTo>
                  <a:lnTo>
                    <a:pt x="37" y="0"/>
                  </a:lnTo>
                  <a:lnTo>
                    <a:pt x="19" y="6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18"/>
          <p:cNvGrpSpPr>
            <a:grpSpLocks/>
          </p:cNvGrpSpPr>
          <p:nvPr/>
        </p:nvGrpSpPr>
        <p:grpSpPr bwMode="auto">
          <a:xfrm>
            <a:off x="1524000" y="3200400"/>
            <a:ext cx="319088" cy="457200"/>
            <a:chOff x="480" y="2016"/>
            <a:chExt cx="201" cy="288"/>
          </a:xfrm>
        </p:grpSpPr>
        <p:sp>
          <p:nvSpPr>
            <p:cNvPr id="23779" name="Freeform 227"/>
            <p:cNvSpPr>
              <a:spLocks/>
            </p:cNvSpPr>
            <p:nvPr/>
          </p:nvSpPr>
          <p:spPr bwMode="auto">
            <a:xfrm>
              <a:off x="492" y="2048"/>
              <a:ext cx="189" cy="237"/>
            </a:xfrm>
            <a:custGeom>
              <a:avLst/>
              <a:gdLst/>
              <a:ahLst/>
              <a:cxnLst>
                <a:cxn ang="0">
                  <a:pos x="1035" y="0"/>
                </a:cxn>
                <a:cxn ang="0">
                  <a:pos x="0" y="1231"/>
                </a:cxn>
                <a:cxn ang="0">
                  <a:pos x="656" y="1661"/>
                </a:cxn>
                <a:cxn ang="0">
                  <a:pos x="1699" y="445"/>
                </a:cxn>
                <a:cxn ang="0">
                  <a:pos x="1035" y="0"/>
                </a:cxn>
              </a:cxnLst>
              <a:rect l="0" t="0" r="r" b="b"/>
              <a:pathLst>
                <a:path w="1699" h="1661">
                  <a:moveTo>
                    <a:pt x="1035" y="0"/>
                  </a:moveTo>
                  <a:lnTo>
                    <a:pt x="0" y="1231"/>
                  </a:lnTo>
                  <a:lnTo>
                    <a:pt x="656" y="1661"/>
                  </a:lnTo>
                  <a:lnTo>
                    <a:pt x="1699" y="44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80" name="Freeform 228"/>
            <p:cNvSpPr>
              <a:spLocks/>
            </p:cNvSpPr>
            <p:nvPr/>
          </p:nvSpPr>
          <p:spPr bwMode="auto">
            <a:xfrm>
              <a:off x="517" y="2082"/>
              <a:ext cx="139" cy="184"/>
            </a:xfrm>
            <a:custGeom>
              <a:avLst/>
              <a:gdLst/>
              <a:ahLst/>
              <a:cxnLst>
                <a:cxn ang="0">
                  <a:pos x="0" y="823"/>
                </a:cxn>
                <a:cxn ang="0">
                  <a:pos x="52" y="1100"/>
                </a:cxn>
                <a:cxn ang="0">
                  <a:pos x="139" y="1019"/>
                </a:cxn>
                <a:cxn ang="0">
                  <a:pos x="259" y="1234"/>
                </a:cxn>
                <a:cxn ang="0">
                  <a:pos x="265" y="1249"/>
                </a:cxn>
                <a:cxn ang="0">
                  <a:pos x="279" y="1275"/>
                </a:cxn>
                <a:cxn ang="0">
                  <a:pos x="296" y="1291"/>
                </a:cxn>
                <a:cxn ang="0">
                  <a:pos x="311" y="1270"/>
                </a:cxn>
                <a:cxn ang="0">
                  <a:pos x="324" y="1225"/>
                </a:cxn>
                <a:cxn ang="0">
                  <a:pos x="335" y="1188"/>
                </a:cxn>
                <a:cxn ang="0">
                  <a:pos x="342" y="1162"/>
                </a:cxn>
                <a:cxn ang="0">
                  <a:pos x="346" y="1153"/>
                </a:cxn>
                <a:cxn ang="0">
                  <a:pos x="440" y="1255"/>
                </a:cxn>
                <a:cxn ang="0">
                  <a:pos x="446" y="1223"/>
                </a:cxn>
                <a:cxn ang="0">
                  <a:pos x="459" y="1179"/>
                </a:cxn>
                <a:cxn ang="0">
                  <a:pos x="483" y="1143"/>
                </a:cxn>
                <a:cxn ang="0">
                  <a:pos x="520" y="1134"/>
                </a:cxn>
                <a:cxn ang="0">
                  <a:pos x="551" y="1143"/>
                </a:cxn>
                <a:cxn ang="0">
                  <a:pos x="574" y="1158"/>
                </a:cxn>
                <a:cxn ang="0">
                  <a:pos x="587" y="1169"/>
                </a:cxn>
                <a:cxn ang="0">
                  <a:pos x="871" y="849"/>
                </a:cxn>
                <a:cxn ang="0">
                  <a:pos x="1173" y="430"/>
                </a:cxn>
                <a:cxn ang="0">
                  <a:pos x="1199" y="232"/>
                </a:cxn>
                <a:cxn ang="0">
                  <a:pos x="1199" y="135"/>
                </a:cxn>
                <a:cxn ang="0">
                  <a:pos x="931" y="71"/>
                </a:cxn>
                <a:cxn ang="0">
                  <a:pos x="964" y="3"/>
                </a:cxn>
                <a:cxn ang="0">
                  <a:pos x="948" y="18"/>
                </a:cxn>
                <a:cxn ang="0">
                  <a:pos x="919" y="42"/>
                </a:cxn>
                <a:cxn ang="0">
                  <a:pos x="878" y="64"/>
                </a:cxn>
                <a:cxn ang="0">
                  <a:pos x="840" y="75"/>
                </a:cxn>
                <a:cxn ang="0">
                  <a:pos x="810" y="77"/>
                </a:cxn>
                <a:cxn ang="0">
                  <a:pos x="778" y="77"/>
                </a:cxn>
                <a:cxn ang="0">
                  <a:pos x="746" y="75"/>
                </a:cxn>
                <a:cxn ang="0">
                  <a:pos x="717" y="70"/>
                </a:cxn>
                <a:cxn ang="0">
                  <a:pos x="690" y="65"/>
                </a:cxn>
                <a:cxn ang="0">
                  <a:pos x="670" y="60"/>
                </a:cxn>
                <a:cxn ang="0">
                  <a:pos x="658" y="56"/>
                </a:cxn>
              </a:cxnLst>
              <a:rect l="0" t="0" r="r" b="b"/>
              <a:pathLst>
                <a:path w="1251" h="1291">
                  <a:moveTo>
                    <a:pt x="655" y="54"/>
                  </a:moveTo>
                  <a:lnTo>
                    <a:pt x="0" y="823"/>
                  </a:lnTo>
                  <a:lnTo>
                    <a:pt x="60" y="975"/>
                  </a:lnTo>
                  <a:lnTo>
                    <a:pt x="52" y="1100"/>
                  </a:lnTo>
                  <a:lnTo>
                    <a:pt x="86" y="1019"/>
                  </a:lnTo>
                  <a:lnTo>
                    <a:pt x="139" y="1019"/>
                  </a:lnTo>
                  <a:lnTo>
                    <a:pt x="320" y="1171"/>
                  </a:lnTo>
                  <a:lnTo>
                    <a:pt x="259" y="1234"/>
                  </a:lnTo>
                  <a:lnTo>
                    <a:pt x="260" y="1239"/>
                  </a:lnTo>
                  <a:lnTo>
                    <a:pt x="265" y="1249"/>
                  </a:lnTo>
                  <a:lnTo>
                    <a:pt x="271" y="1262"/>
                  </a:lnTo>
                  <a:lnTo>
                    <a:pt x="279" y="1275"/>
                  </a:lnTo>
                  <a:lnTo>
                    <a:pt x="287" y="1285"/>
                  </a:lnTo>
                  <a:lnTo>
                    <a:pt x="296" y="1291"/>
                  </a:lnTo>
                  <a:lnTo>
                    <a:pt x="305" y="1286"/>
                  </a:lnTo>
                  <a:lnTo>
                    <a:pt x="311" y="1270"/>
                  </a:lnTo>
                  <a:lnTo>
                    <a:pt x="318" y="1246"/>
                  </a:lnTo>
                  <a:lnTo>
                    <a:pt x="324" y="1225"/>
                  </a:lnTo>
                  <a:lnTo>
                    <a:pt x="329" y="1205"/>
                  </a:lnTo>
                  <a:lnTo>
                    <a:pt x="335" y="1188"/>
                  </a:lnTo>
                  <a:lnTo>
                    <a:pt x="339" y="1173"/>
                  </a:lnTo>
                  <a:lnTo>
                    <a:pt x="342" y="1162"/>
                  </a:lnTo>
                  <a:lnTo>
                    <a:pt x="344" y="1155"/>
                  </a:lnTo>
                  <a:lnTo>
                    <a:pt x="346" y="1153"/>
                  </a:lnTo>
                  <a:lnTo>
                    <a:pt x="440" y="1261"/>
                  </a:lnTo>
                  <a:lnTo>
                    <a:pt x="440" y="1255"/>
                  </a:lnTo>
                  <a:lnTo>
                    <a:pt x="442" y="1242"/>
                  </a:lnTo>
                  <a:lnTo>
                    <a:pt x="446" y="1223"/>
                  </a:lnTo>
                  <a:lnTo>
                    <a:pt x="451" y="1201"/>
                  </a:lnTo>
                  <a:lnTo>
                    <a:pt x="459" y="1179"/>
                  </a:lnTo>
                  <a:lnTo>
                    <a:pt x="469" y="1159"/>
                  </a:lnTo>
                  <a:lnTo>
                    <a:pt x="483" y="1143"/>
                  </a:lnTo>
                  <a:lnTo>
                    <a:pt x="502" y="1135"/>
                  </a:lnTo>
                  <a:lnTo>
                    <a:pt x="520" y="1134"/>
                  </a:lnTo>
                  <a:lnTo>
                    <a:pt x="537" y="1138"/>
                  </a:lnTo>
                  <a:lnTo>
                    <a:pt x="551" y="1143"/>
                  </a:lnTo>
                  <a:lnTo>
                    <a:pt x="564" y="1150"/>
                  </a:lnTo>
                  <a:lnTo>
                    <a:pt x="574" y="1158"/>
                  </a:lnTo>
                  <a:lnTo>
                    <a:pt x="581" y="1164"/>
                  </a:lnTo>
                  <a:lnTo>
                    <a:pt x="587" y="1169"/>
                  </a:lnTo>
                  <a:lnTo>
                    <a:pt x="588" y="1171"/>
                  </a:lnTo>
                  <a:lnTo>
                    <a:pt x="871" y="849"/>
                  </a:lnTo>
                  <a:lnTo>
                    <a:pt x="1199" y="519"/>
                  </a:lnTo>
                  <a:lnTo>
                    <a:pt x="1173" y="430"/>
                  </a:lnTo>
                  <a:lnTo>
                    <a:pt x="1199" y="322"/>
                  </a:lnTo>
                  <a:lnTo>
                    <a:pt x="1199" y="232"/>
                  </a:lnTo>
                  <a:lnTo>
                    <a:pt x="1251" y="170"/>
                  </a:lnTo>
                  <a:lnTo>
                    <a:pt x="1199" y="135"/>
                  </a:lnTo>
                  <a:lnTo>
                    <a:pt x="1138" y="188"/>
                  </a:lnTo>
                  <a:lnTo>
                    <a:pt x="931" y="71"/>
                  </a:lnTo>
                  <a:lnTo>
                    <a:pt x="966" y="0"/>
                  </a:lnTo>
                  <a:lnTo>
                    <a:pt x="964" y="3"/>
                  </a:lnTo>
                  <a:lnTo>
                    <a:pt x="958" y="9"/>
                  </a:lnTo>
                  <a:lnTo>
                    <a:pt x="948" y="18"/>
                  </a:lnTo>
                  <a:lnTo>
                    <a:pt x="936" y="29"/>
                  </a:lnTo>
                  <a:lnTo>
                    <a:pt x="919" y="42"/>
                  </a:lnTo>
                  <a:lnTo>
                    <a:pt x="900" y="53"/>
                  </a:lnTo>
                  <a:lnTo>
                    <a:pt x="878" y="64"/>
                  </a:lnTo>
                  <a:lnTo>
                    <a:pt x="854" y="71"/>
                  </a:lnTo>
                  <a:lnTo>
                    <a:pt x="840" y="75"/>
                  </a:lnTo>
                  <a:lnTo>
                    <a:pt x="826" y="76"/>
                  </a:lnTo>
                  <a:lnTo>
                    <a:pt x="810" y="77"/>
                  </a:lnTo>
                  <a:lnTo>
                    <a:pt x="794" y="77"/>
                  </a:lnTo>
                  <a:lnTo>
                    <a:pt x="778" y="77"/>
                  </a:lnTo>
                  <a:lnTo>
                    <a:pt x="762" y="76"/>
                  </a:lnTo>
                  <a:lnTo>
                    <a:pt x="746" y="75"/>
                  </a:lnTo>
                  <a:lnTo>
                    <a:pt x="731" y="73"/>
                  </a:lnTo>
                  <a:lnTo>
                    <a:pt x="717" y="70"/>
                  </a:lnTo>
                  <a:lnTo>
                    <a:pt x="703" y="68"/>
                  </a:lnTo>
                  <a:lnTo>
                    <a:pt x="690" y="65"/>
                  </a:lnTo>
                  <a:lnTo>
                    <a:pt x="679" y="63"/>
                  </a:lnTo>
                  <a:lnTo>
                    <a:pt x="670" y="60"/>
                  </a:lnTo>
                  <a:lnTo>
                    <a:pt x="663" y="58"/>
                  </a:lnTo>
                  <a:lnTo>
                    <a:pt x="658" y="56"/>
                  </a:lnTo>
                  <a:lnTo>
                    <a:pt x="655" y="5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81" name="Freeform 229"/>
            <p:cNvSpPr>
              <a:spLocks/>
            </p:cNvSpPr>
            <p:nvPr/>
          </p:nvSpPr>
          <p:spPr bwMode="auto">
            <a:xfrm>
              <a:off x="491" y="2111"/>
              <a:ext cx="190" cy="193"/>
            </a:xfrm>
            <a:custGeom>
              <a:avLst/>
              <a:gdLst/>
              <a:ahLst/>
              <a:cxnLst>
                <a:cxn ang="0">
                  <a:pos x="0" y="795"/>
                </a:cxn>
                <a:cxn ang="0">
                  <a:pos x="18" y="974"/>
                </a:cxn>
                <a:cxn ang="0">
                  <a:pos x="665" y="1350"/>
                </a:cxn>
                <a:cxn ang="0">
                  <a:pos x="670" y="1344"/>
                </a:cxn>
                <a:cxn ang="0">
                  <a:pos x="684" y="1328"/>
                </a:cxn>
                <a:cxn ang="0">
                  <a:pos x="707" y="1301"/>
                </a:cxn>
                <a:cxn ang="0">
                  <a:pos x="737" y="1268"/>
                </a:cxn>
                <a:cxn ang="0">
                  <a:pos x="771" y="1228"/>
                </a:cxn>
                <a:cxn ang="0">
                  <a:pos x="810" y="1182"/>
                </a:cxn>
                <a:cxn ang="0">
                  <a:pos x="852" y="1133"/>
                </a:cxn>
                <a:cxn ang="0">
                  <a:pos x="895" y="1081"/>
                </a:cxn>
                <a:cxn ang="0">
                  <a:pos x="938" y="1029"/>
                </a:cxn>
                <a:cxn ang="0">
                  <a:pos x="981" y="977"/>
                </a:cxn>
                <a:cxn ang="0">
                  <a:pos x="1021" y="928"/>
                </a:cxn>
                <a:cxn ang="0">
                  <a:pos x="1058" y="882"/>
                </a:cxn>
                <a:cxn ang="0">
                  <a:pos x="1088" y="841"/>
                </a:cxn>
                <a:cxn ang="0">
                  <a:pos x="1114" y="805"/>
                </a:cxn>
                <a:cxn ang="0">
                  <a:pos x="1130" y="779"/>
                </a:cxn>
                <a:cxn ang="0">
                  <a:pos x="1138" y="760"/>
                </a:cxn>
                <a:cxn ang="0">
                  <a:pos x="1148" y="742"/>
                </a:cxn>
                <a:cxn ang="0">
                  <a:pos x="1167" y="715"/>
                </a:cxn>
                <a:cxn ang="0">
                  <a:pos x="1198" y="682"/>
                </a:cxn>
                <a:cxn ang="0">
                  <a:pos x="1234" y="644"/>
                </a:cxn>
                <a:cxn ang="0">
                  <a:pos x="1278" y="601"/>
                </a:cxn>
                <a:cxn ang="0">
                  <a:pos x="1326" y="556"/>
                </a:cxn>
                <a:cxn ang="0">
                  <a:pos x="1377" y="508"/>
                </a:cxn>
                <a:cxn ang="0">
                  <a:pos x="1430" y="460"/>
                </a:cxn>
                <a:cxn ang="0">
                  <a:pos x="1482" y="412"/>
                </a:cxn>
                <a:cxn ang="0">
                  <a:pos x="1532" y="368"/>
                </a:cxn>
                <a:cxn ang="0">
                  <a:pos x="1580" y="326"/>
                </a:cxn>
                <a:cxn ang="0">
                  <a:pos x="1622" y="289"/>
                </a:cxn>
                <a:cxn ang="0">
                  <a:pos x="1657" y="258"/>
                </a:cxn>
                <a:cxn ang="0">
                  <a:pos x="1684" y="234"/>
                </a:cxn>
                <a:cxn ang="0">
                  <a:pos x="1701" y="219"/>
                </a:cxn>
                <a:cxn ang="0">
                  <a:pos x="1708" y="214"/>
                </a:cxn>
                <a:cxn ang="0">
                  <a:pos x="1708" y="0"/>
                </a:cxn>
                <a:cxn ang="0">
                  <a:pos x="1268" y="482"/>
                </a:cxn>
                <a:cxn ang="0">
                  <a:pos x="829" y="983"/>
                </a:cxn>
                <a:cxn ang="0">
                  <a:pos x="647" y="1189"/>
                </a:cxn>
                <a:cxn ang="0">
                  <a:pos x="641" y="1185"/>
                </a:cxn>
                <a:cxn ang="0">
                  <a:pos x="622" y="1172"/>
                </a:cxn>
                <a:cxn ang="0">
                  <a:pos x="591" y="1154"/>
                </a:cxn>
                <a:cxn ang="0">
                  <a:pos x="553" y="1129"/>
                </a:cxn>
                <a:cxn ang="0">
                  <a:pos x="506" y="1099"/>
                </a:cxn>
                <a:cxn ang="0">
                  <a:pos x="454" y="1067"/>
                </a:cxn>
                <a:cxn ang="0">
                  <a:pos x="398" y="1032"/>
                </a:cxn>
                <a:cxn ang="0">
                  <a:pos x="341" y="995"/>
                </a:cxn>
                <a:cxn ang="0">
                  <a:pos x="281" y="959"/>
                </a:cxn>
                <a:cxn ang="0">
                  <a:pos x="224" y="924"/>
                </a:cxn>
                <a:cxn ang="0">
                  <a:pos x="169" y="891"/>
                </a:cxn>
                <a:cxn ang="0">
                  <a:pos x="120" y="861"/>
                </a:cxn>
                <a:cxn ang="0">
                  <a:pos x="76" y="835"/>
                </a:cxn>
                <a:cxn ang="0">
                  <a:pos x="40" y="815"/>
                </a:cxn>
                <a:cxn ang="0">
                  <a:pos x="14" y="801"/>
                </a:cxn>
                <a:cxn ang="0">
                  <a:pos x="0" y="795"/>
                </a:cxn>
              </a:cxnLst>
              <a:rect l="0" t="0" r="r" b="b"/>
              <a:pathLst>
                <a:path w="1708" h="1350">
                  <a:moveTo>
                    <a:pt x="0" y="795"/>
                  </a:moveTo>
                  <a:lnTo>
                    <a:pt x="18" y="974"/>
                  </a:lnTo>
                  <a:lnTo>
                    <a:pt x="665" y="1350"/>
                  </a:lnTo>
                  <a:lnTo>
                    <a:pt x="670" y="1344"/>
                  </a:lnTo>
                  <a:lnTo>
                    <a:pt x="684" y="1328"/>
                  </a:lnTo>
                  <a:lnTo>
                    <a:pt x="707" y="1301"/>
                  </a:lnTo>
                  <a:lnTo>
                    <a:pt x="737" y="1268"/>
                  </a:lnTo>
                  <a:lnTo>
                    <a:pt x="771" y="1228"/>
                  </a:lnTo>
                  <a:lnTo>
                    <a:pt x="810" y="1182"/>
                  </a:lnTo>
                  <a:lnTo>
                    <a:pt x="852" y="1133"/>
                  </a:lnTo>
                  <a:lnTo>
                    <a:pt x="895" y="1081"/>
                  </a:lnTo>
                  <a:lnTo>
                    <a:pt x="938" y="1029"/>
                  </a:lnTo>
                  <a:lnTo>
                    <a:pt x="981" y="977"/>
                  </a:lnTo>
                  <a:lnTo>
                    <a:pt x="1021" y="928"/>
                  </a:lnTo>
                  <a:lnTo>
                    <a:pt x="1058" y="882"/>
                  </a:lnTo>
                  <a:lnTo>
                    <a:pt x="1088" y="841"/>
                  </a:lnTo>
                  <a:lnTo>
                    <a:pt x="1114" y="805"/>
                  </a:lnTo>
                  <a:lnTo>
                    <a:pt x="1130" y="779"/>
                  </a:lnTo>
                  <a:lnTo>
                    <a:pt x="1138" y="760"/>
                  </a:lnTo>
                  <a:lnTo>
                    <a:pt x="1148" y="742"/>
                  </a:lnTo>
                  <a:lnTo>
                    <a:pt x="1167" y="715"/>
                  </a:lnTo>
                  <a:lnTo>
                    <a:pt x="1198" y="682"/>
                  </a:lnTo>
                  <a:lnTo>
                    <a:pt x="1234" y="644"/>
                  </a:lnTo>
                  <a:lnTo>
                    <a:pt x="1278" y="601"/>
                  </a:lnTo>
                  <a:lnTo>
                    <a:pt x="1326" y="556"/>
                  </a:lnTo>
                  <a:lnTo>
                    <a:pt x="1377" y="508"/>
                  </a:lnTo>
                  <a:lnTo>
                    <a:pt x="1430" y="460"/>
                  </a:lnTo>
                  <a:lnTo>
                    <a:pt x="1482" y="412"/>
                  </a:lnTo>
                  <a:lnTo>
                    <a:pt x="1532" y="368"/>
                  </a:lnTo>
                  <a:lnTo>
                    <a:pt x="1580" y="326"/>
                  </a:lnTo>
                  <a:lnTo>
                    <a:pt x="1622" y="289"/>
                  </a:lnTo>
                  <a:lnTo>
                    <a:pt x="1657" y="258"/>
                  </a:lnTo>
                  <a:lnTo>
                    <a:pt x="1684" y="234"/>
                  </a:lnTo>
                  <a:lnTo>
                    <a:pt x="1701" y="219"/>
                  </a:lnTo>
                  <a:lnTo>
                    <a:pt x="1708" y="214"/>
                  </a:lnTo>
                  <a:lnTo>
                    <a:pt x="1708" y="0"/>
                  </a:lnTo>
                  <a:lnTo>
                    <a:pt x="1268" y="482"/>
                  </a:lnTo>
                  <a:lnTo>
                    <a:pt x="829" y="983"/>
                  </a:lnTo>
                  <a:lnTo>
                    <a:pt x="647" y="1189"/>
                  </a:lnTo>
                  <a:lnTo>
                    <a:pt x="641" y="1185"/>
                  </a:lnTo>
                  <a:lnTo>
                    <a:pt x="622" y="1172"/>
                  </a:lnTo>
                  <a:lnTo>
                    <a:pt x="591" y="1154"/>
                  </a:lnTo>
                  <a:lnTo>
                    <a:pt x="553" y="1129"/>
                  </a:lnTo>
                  <a:lnTo>
                    <a:pt x="506" y="1099"/>
                  </a:lnTo>
                  <a:lnTo>
                    <a:pt x="454" y="1067"/>
                  </a:lnTo>
                  <a:lnTo>
                    <a:pt x="398" y="1032"/>
                  </a:lnTo>
                  <a:lnTo>
                    <a:pt x="341" y="995"/>
                  </a:lnTo>
                  <a:lnTo>
                    <a:pt x="281" y="959"/>
                  </a:lnTo>
                  <a:lnTo>
                    <a:pt x="224" y="924"/>
                  </a:lnTo>
                  <a:lnTo>
                    <a:pt x="169" y="891"/>
                  </a:lnTo>
                  <a:lnTo>
                    <a:pt x="120" y="861"/>
                  </a:lnTo>
                  <a:lnTo>
                    <a:pt x="76" y="835"/>
                  </a:lnTo>
                  <a:lnTo>
                    <a:pt x="40" y="815"/>
                  </a:lnTo>
                  <a:lnTo>
                    <a:pt x="14" y="801"/>
                  </a:lnTo>
                  <a:lnTo>
                    <a:pt x="0" y="795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83" name="Freeform 231"/>
            <p:cNvSpPr>
              <a:spLocks/>
            </p:cNvSpPr>
            <p:nvPr/>
          </p:nvSpPr>
          <p:spPr bwMode="auto">
            <a:xfrm>
              <a:off x="676" y="2136"/>
              <a:ext cx="2" cy="1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1" y="0"/>
                </a:cxn>
                <a:cxn ang="0">
                  <a:pos x="8" y="2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7"/>
                </a:cxn>
                <a:cxn ang="0">
                  <a:pos x="1" y="7"/>
                </a:cxn>
                <a:cxn ang="0">
                  <a:pos x="4" y="6"/>
                </a:cxn>
                <a:cxn ang="0">
                  <a:pos x="6" y="5"/>
                </a:cxn>
                <a:cxn ang="0">
                  <a:pos x="8" y="3"/>
                </a:cxn>
              </a:cxnLst>
              <a:rect l="0" t="0" r="r" b="b"/>
              <a:pathLst>
                <a:path w="11" h="7">
                  <a:moveTo>
                    <a:pt x="8" y="3"/>
                  </a:moveTo>
                  <a:lnTo>
                    <a:pt x="11" y="0"/>
                  </a:lnTo>
                  <a:lnTo>
                    <a:pt x="8" y="2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7"/>
                  </a:lnTo>
                  <a:lnTo>
                    <a:pt x="1" y="7"/>
                  </a:lnTo>
                  <a:lnTo>
                    <a:pt x="4" y="6"/>
                  </a:lnTo>
                  <a:lnTo>
                    <a:pt x="6" y="5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84" name="Freeform 232"/>
            <p:cNvSpPr>
              <a:spLocks/>
            </p:cNvSpPr>
            <p:nvPr/>
          </p:nvSpPr>
          <p:spPr bwMode="auto">
            <a:xfrm>
              <a:off x="648" y="2101"/>
              <a:ext cx="12" cy="44"/>
            </a:xfrm>
            <a:custGeom>
              <a:avLst/>
              <a:gdLst/>
              <a:ahLst/>
              <a:cxnLst>
                <a:cxn ang="0">
                  <a:pos x="35" y="291"/>
                </a:cxn>
                <a:cxn ang="0">
                  <a:pos x="22" y="262"/>
                </a:cxn>
                <a:cxn ang="0">
                  <a:pos x="72" y="167"/>
                </a:cxn>
                <a:cxn ang="0">
                  <a:pos x="65" y="131"/>
                </a:cxn>
                <a:cxn ang="0">
                  <a:pos x="83" y="116"/>
                </a:cxn>
                <a:cxn ang="0">
                  <a:pos x="100" y="100"/>
                </a:cxn>
                <a:cxn ang="0">
                  <a:pos x="110" y="79"/>
                </a:cxn>
                <a:cxn ang="0">
                  <a:pos x="111" y="58"/>
                </a:cxn>
                <a:cxn ang="0">
                  <a:pos x="105" y="38"/>
                </a:cxn>
                <a:cxn ang="0">
                  <a:pos x="93" y="20"/>
                </a:cxn>
                <a:cxn ang="0">
                  <a:pos x="77" y="5"/>
                </a:cxn>
                <a:cxn ang="0">
                  <a:pos x="60" y="0"/>
                </a:cxn>
                <a:cxn ang="0">
                  <a:pos x="47" y="2"/>
                </a:cxn>
                <a:cxn ang="0">
                  <a:pos x="48" y="5"/>
                </a:cxn>
                <a:cxn ang="0">
                  <a:pos x="58" y="11"/>
                </a:cxn>
                <a:cxn ang="0">
                  <a:pos x="66" y="21"/>
                </a:cxn>
                <a:cxn ang="0">
                  <a:pos x="73" y="31"/>
                </a:cxn>
                <a:cxn ang="0">
                  <a:pos x="77" y="45"/>
                </a:cxn>
                <a:cxn ang="0">
                  <a:pos x="80" y="62"/>
                </a:cxn>
                <a:cxn ang="0">
                  <a:pos x="74" y="80"/>
                </a:cxn>
                <a:cxn ang="0">
                  <a:pos x="60" y="101"/>
                </a:cxn>
                <a:cxn ang="0">
                  <a:pos x="41" y="118"/>
                </a:cxn>
                <a:cxn ang="0">
                  <a:pos x="18" y="129"/>
                </a:cxn>
                <a:cxn ang="0">
                  <a:pos x="6" y="133"/>
                </a:cxn>
                <a:cxn ang="0">
                  <a:pos x="7" y="136"/>
                </a:cxn>
                <a:cxn ang="0">
                  <a:pos x="41" y="147"/>
                </a:cxn>
                <a:cxn ang="0">
                  <a:pos x="50" y="162"/>
                </a:cxn>
                <a:cxn ang="0">
                  <a:pos x="50" y="180"/>
                </a:cxn>
                <a:cxn ang="0">
                  <a:pos x="42" y="192"/>
                </a:cxn>
                <a:cxn ang="0">
                  <a:pos x="34" y="204"/>
                </a:cxn>
                <a:cxn ang="0">
                  <a:pos x="24" y="214"/>
                </a:cxn>
                <a:cxn ang="0">
                  <a:pos x="12" y="222"/>
                </a:cxn>
                <a:cxn ang="0">
                  <a:pos x="3" y="276"/>
                </a:cxn>
                <a:cxn ang="0">
                  <a:pos x="8" y="288"/>
                </a:cxn>
                <a:cxn ang="0">
                  <a:pos x="18" y="298"/>
                </a:cxn>
                <a:cxn ang="0">
                  <a:pos x="31" y="305"/>
                </a:cxn>
                <a:cxn ang="0">
                  <a:pos x="41" y="307"/>
                </a:cxn>
                <a:cxn ang="0">
                  <a:pos x="46" y="306"/>
                </a:cxn>
                <a:cxn ang="0">
                  <a:pos x="46" y="302"/>
                </a:cxn>
              </a:cxnLst>
              <a:rect l="0" t="0" r="r" b="b"/>
              <a:pathLst>
                <a:path w="114" h="307">
                  <a:moveTo>
                    <a:pt x="46" y="302"/>
                  </a:moveTo>
                  <a:lnTo>
                    <a:pt x="35" y="291"/>
                  </a:lnTo>
                  <a:lnTo>
                    <a:pt x="26" y="277"/>
                  </a:lnTo>
                  <a:lnTo>
                    <a:pt x="22" y="262"/>
                  </a:lnTo>
                  <a:lnTo>
                    <a:pt x="23" y="245"/>
                  </a:lnTo>
                  <a:lnTo>
                    <a:pt x="72" y="167"/>
                  </a:lnTo>
                  <a:lnTo>
                    <a:pt x="56" y="136"/>
                  </a:lnTo>
                  <a:lnTo>
                    <a:pt x="65" y="131"/>
                  </a:lnTo>
                  <a:lnTo>
                    <a:pt x="74" y="124"/>
                  </a:lnTo>
                  <a:lnTo>
                    <a:pt x="83" y="116"/>
                  </a:lnTo>
                  <a:lnTo>
                    <a:pt x="92" y="109"/>
                  </a:lnTo>
                  <a:lnTo>
                    <a:pt x="100" y="100"/>
                  </a:lnTo>
                  <a:lnTo>
                    <a:pt x="106" y="90"/>
                  </a:lnTo>
                  <a:lnTo>
                    <a:pt x="110" y="79"/>
                  </a:lnTo>
                  <a:lnTo>
                    <a:pt x="114" y="66"/>
                  </a:lnTo>
                  <a:lnTo>
                    <a:pt x="111" y="58"/>
                  </a:lnTo>
                  <a:lnTo>
                    <a:pt x="109" y="48"/>
                  </a:lnTo>
                  <a:lnTo>
                    <a:pt x="105" y="38"/>
                  </a:lnTo>
                  <a:lnTo>
                    <a:pt x="100" y="29"/>
                  </a:lnTo>
                  <a:lnTo>
                    <a:pt x="93" y="20"/>
                  </a:lnTo>
                  <a:lnTo>
                    <a:pt x="86" y="12"/>
                  </a:lnTo>
                  <a:lnTo>
                    <a:pt x="77" y="5"/>
                  </a:lnTo>
                  <a:lnTo>
                    <a:pt x="67" y="0"/>
                  </a:lnTo>
                  <a:lnTo>
                    <a:pt x="60" y="0"/>
                  </a:lnTo>
                  <a:lnTo>
                    <a:pt x="53" y="0"/>
                  </a:lnTo>
                  <a:lnTo>
                    <a:pt x="47" y="2"/>
                  </a:lnTo>
                  <a:lnTo>
                    <a:pt x="41" y="4"/>
                  </a:lnTo>
                  <a:lnTo>
                    <a:pt x="48" y="5"/>
                  </a:lnTo>
                  <a:lnTo>
                    <a:pt x="53" y="8"/>
                  </a:lnTo>
                  <a:lnTo>
                    <a:pt x="58" y="11"/>
                  </a:lnTo>
                  <a:lnTo>
                    <a:pt x="62" y="15"/>
                  </a:lnTo>
                  <a:lnTo>
                    <a:pt x="66" y="21"/>
                  </a:lnTo>
                  <a:lnTo>
                    <a:pt x="69" y="25"/>
                  </a:lnTo>
                  <a:lnTo>
                    <a:pt x="73" y="31"/>
                  </a:lnTo>
                  <a:lnTo>
                    <a:pt x="75" y="35"/>
                  </a:lnTo>
                  <a:lnTo>
                    <a:pt x="77" y="45"/>
                  </a:lnTo>
                  <a:lnTo>
                    <a:pt x="79" y="54"/>
                  </a:lnTo>
                  <a:lnTo>
                    <a:pt x="80" y="62"/>
                  </a:lnTo>
                  <a:lnTo>
                    <a:pt x="79" y="68"/>
                  </a:lnTo>
                  <a:lnTo>
                    <a:pt x="74" y="80"/>
                  </a:lnTo>
                  <a:lnTo>
                    <a:pt x="68" y="91"/>
                  </a:lnTo>
                  <a:lnTo>
                    <a:pt x="60" y="101"/>
                  </a:lnTo>
                  <a:lnTo>
                    <a:pt x="51" y="110"/>
                  </a:lnTo>
                  <a:lnTo>
                    <a:pt x="41" y="118"/>
                  </a:lnTo>
                  <a:lnTo>
                    <a:pt x="30" y="123"/>
                  </a:lnTo>
                  <a:lnTo>
                    <a:pt x="18" y="129"/>
                  </a:lnTo>
                  <a:lnTo>
                    <a:pt x="6" y="132"/>
                  </a:lnTo>
                  <a:lnTo>
                    <a:pt x="6" y="133"/>
                  </a:lnTo>
                  <a:lnTo>
                    <a:pt x="7" y="135"/>
                  </a:lnTo>
                  <a:lnTo>
                    <a:pt x="7" y="136"/>
                  </a:lnTo>
                  <a:lnTo>
                    <a:pt x="7" y="139"/>
                  </a:lnTo>
                  <a:lnTo>
                    <a:pt x="41" y="147"/>
                  </a:lnTo>
                  <a:lnTo>
                    <a:pt x="47" y="154"/>
                  </a:lnTo>
                  <a:lnTo>
                    <a:pt x="50" y="162"/>
                  </a:lnTo>
                  <a:lnTo>
                    <a:pt x="51" y="171"/>
                  </a:lnTo>
                  <a:lnTo>
                    <a:pt x="50" y="180"/>
                  </a:lnTo>
                  <a:lnTo>
                    <a:pt x="46" y="186"/>
                  </a:lnTo>
                  <a:lnTo>
                    <a:pt x="42" y="192"/>
                  </a:lnTo>
                  <a:lnTo>
                    <a:pt x="38" y="199"/>
                  </a:lnTo>
                  <a:lnTo>
                    <a:pt x="34" y="204"/>
                  </a:lnTo>
                  <a:lnTo>
                    <a:pt x="28" y="209"/>
                  </a:lnTo>
                  <a:lnTo>
                    <a:pt x="24" y="214"/>
                  </a:lnTo>
                  <a:lnTo>
                    <a:pt x="19" y="217"/>
                  </a:lnTo>
                  <a:lnTo>
                    <a:pt x="12" y="222"/>
                  </a:lnTo>
                  <a:lnTo>
                    <a:pt x="0" y="271"/>
                  </a:lnTo>
                  <a:lnTo>
                    <a:pt x="3" y="276"/>
                  </a:lnTo>
                  <a:lnTo>
                    <a:pt x="5" y="283"/>
                  </a:lnTo>
                  <a:lnTo>
                    <a:pt x="8" y="288"/>
                  </a:lnTo>
                  <a:lnTo>
                    <a:pt x="13" y="294"/>
                  </a:lnTo>
                  <a:lnTo>
                    <a:pt x="18" y="298"/>
                  </a:lnTo>
                  <a:lnTo>
                    <a:pt x="24" y="303"/>
                  </a:lnTo>
                  <a:lnTo>
                    <a:pt x="31" y="305"/>
                  </a:lnTo>
                  <a:lnTo>
                    <a:pt x="38" y="307"/>
                  </a:lnTo>
                  <a:lnTo>
                    <a:pt x="41" y="307"/>
                  </a:lnTo>
                  <a:lnTo>
                    <a:pt x="45" y="306"/>
                  </a:lnTo>
                  <a:lnTo>
                    <a:pt x="46" y="306"/>
                  </a:lnTo>
                  <a:lnTo>
                    <a:pt x="47" y="306"/>
                  </a:lnTo>
                  <a:lnTo>
                    <a:pt x="46" y="30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85" name="Freeform 233"/>
            <p:cNvSpPr>
              <a:spLocks/>
            </p:cNvSpPr>
            <p:nvPr/>
          </p:nvSpPr>
          <p:spPr bwMode="auto">
            <a:xfrm>
              <a:off x="568" y="2262"/>
              <a:ext cx="19" cy="32"/>
            </a:xfrm>
            <a:custGeom>
              <a:avLst/>
              <a:gdLst/>
              <a:ahLst/>
              <a:cxnLst>
                <a:cxn ang="0">
                  <a:pos x="115" y="90"/>
                </a:cxn>
                <a:cxn ang="0">
                  <a:pos x="175" y="0"/>
                </a:cxn>
                <a:cxn ang="0">
                  <a:pos x="164" y="14"/>
                </a:cxn>
                <a:cxn ang="0">
                  <a:pos x="153" y="28"/>
                </a:cxn>
                <a:cxn ang="0">
                  <a:pos x="141" y="41"/>
                </a:cxn>
                <a:cxn ang="0">
                  <a:pos x="129" y="55"/>
                </a:cxn>
                <a:cxn ang="0">
                  <a:pos x="119" y="68"/>
                </a:cxn>
                <a:cxn ang="0">
                  <a:pos x="107" y="81"/>
                </a:cxn>
                <a:cxn ang="0">
                  <a:pos x="95" y="95"/>
                </a:cxn>
                <a:cxn ang="0">
                  <a:pos x="83" y="108"/>
                </a:cxn>
                <a:cxn ang="0">
                  <a:pos x="72" y="121"/>
                </a:cxn>
                <a:cxn ang="0">
                  <a:pos x="61" y="134"/>
                </a:cxn>
                <a:cxn ang="0">
                  <a:pos x="50" y="149"/>
                </a:cxn>
                <a:cxn ang="0">
                  <a:pos x="39" y="163"/>
                </a:cxn>
                <a:cxn ang="0">
                  <a:pos x="28" y="177"/>
                </a:cxn>
                <a:cxn ang="0">
                  <a:pos x="19" y="192"/>
                </a:cxn>
                <a:cxn ang="0">
                  <a:pos x="9" y="207"/>
                </a:cxn>
                <a:cxn ang="0">
                  <a:pos x="0" y="222"/>
                </a:cxn>
                <a:cxn ang="0">
                  <a:pos x="115" y="90"/>
                </a:cxn>
              </a:cxnLst>
              <a:rect l="0" t="0" r="r" b="b"/>
              <a:pathLst>
                <a:path w="175" h="222">
                  <a:moveTo>
                    <a:pt x="115" y="90"/>
                  </a:moveTo>
                  <a:lnTo>
                    <a:pt x="175" y="0"/>
                  </a:lnTo>
                  <a:lnTo>
                    <a:pt x="164" y="14"/>
                  </a:lnTo>
                  <a:lnTo>
                    <a:pt x="153" y="28"/>
                  </a:lnTo>
                  <a:lnTo>
                    <a:pt x="141" y="41"/>
                  </a:lnTo>
                  <a:lnTo>
                    <a:pt x="129" y="55"/>
                  </a:lnTo>
                  <a:lnTo>
                    <a:pt x="119" y="68"/>
                  </a:lnTo>
                  <a:lnTo>
                    <a:pt x="107" y="81"/>
                  </a:lnTo>
                  <a:lnTo>
                    <a:pt x="95" y="95"/>
                  </a:lnTo>
                  <a:lnTo>
                    <a:pt x="83" y="108"/>
                  </a:lnTo>
                  <a:lnTo>
                    <a:pt x="72" y="121"/>
                  </a:lnTo>
                  <a:lnTo>
                    <a:pt x="61" y="134"/>
                  </a:lnTo>
                  <a:lnTo>
                    <a:pt x="50" y="149"/>
                  </a:lnTo>
                  <a:lnTo>
                    <a:pt x="39" y="163"/>
                  </a:lnTo>
                  <a:lnTo>
                    <a:pt x="28" y="177"/>
                  </a:lnTo>
                  <a:lnTo>
                    <a:pt x="19" y="192"/>
                  </a:lnTo>
                  <a:lnTo>
                    <a:pt x="9" y="207"/>
                  </a:lnTo>
                  <a:lnTo>
                    <a:pt x="0" y="222"/>
                  </a:lnTo>
                  <a:lnTo>
                    <a:pt x="115" y="9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86" name="Freeform 234"/>
            <p:cNvSpPr>
              <a:spLocks/>
            </p:cNvSpPr>
            <p:nvPr/>
          </p:nvSpPr>
          <p:spPr bwMode="auto">
            <a:xfrm>
              <a:off x="567" y="2138"/>
              <a:ext cx="68" cy="66"/>
            </a:xfrm>
            <a:custGeom>
              <a:avLst/>
              <a:gdLst/>
              <a:ahLst/>
              <a:cxnLst>
                <a:cxn ang="0">
                  <a:pos x="599" y="199"/>
                </a:cxn>
                <a:cxn ang="0">
                  <a:pos x="567" y="203"/>
                </a:cxn>
                <a:cxn ang="0">
                  <a:pos x="543" y="224"/>
                </a:cxn>
                <a:cxn ang="0">
                  <a:pos x="522" y="249"/>
                </a:cxn>
                <a:cxn ang="0">
                  <a:pos x="500" y="274"/>
                </a:cxn>
                <a:cxn ang="0">
                  <a:pos x="486" y="284"/>
                </a:cxn>
                <a:cxn ang="0">
                  <a:pos x="484" y="285"/>
                </a:cxn>
                <a:cxn ang="0">
                  <a:pos x="476" y="259"/>
                </a:cxn>
                <a:cxn ang="0">
                  <a:pos x="458" y="214"/>
                </a:cxn>
                <a:cxn ang="0">
                  <a:pos x="434" y="171"/>
                </a:cxn>
                <a:cxn ang="0">
                  <a:pos x="404" y="129"/>
                </a:cxn>
                <a:cxn ang="0">
                  <a:pos x="374" y="95"/>
                </a:cxn>
                <a:cxn ang="0">
                  <a:pos x="344" y="73"/>
                </a:cxn>
                <a:cxn ang="0">
                  <a:pos x="313" y="53"/>
                </a:cxn>
                <a:cxn ang="0">
                  <a:pos x="282" y="38"/>
                </a:cxn>
                <a:cxn ang="0">
                  <a:pos x="251" y="24"/>
                </a:cxn>
                <a:cxn ang="0">
                  <a:pos x="222" y="13"/>
                </a:cxn>
                <a:cxn ang="0">
                  <a:pos x="194" y="7"/>
                </a:cxn>
                <a:cxn ang="0">
                  <a:pos x="166" y="2"/>
                </a:cxn>
                <a:cxn ang="0">
                  <a:pos x="131" y="1"/>
                </a:cxn>
                <a:cxn ang="0">
                  <a:pos x="88" y="16"/>
                </a:cxn>
                <a:cxn ang="0">
                  <a:pos x="50" y="43"/>
                </a:cxn>
                <a:cxn ang="0">
                  <a:pos x="18" y="75"/>
                </a:cxn>
                <a:cxn ang="0">
                  <a:pos x="3" y="98"/>
                </a:cxn>
                <a:cxn ang="0">
                  <a:pos x="0" y="102"/>
                </a:cxn>
                <a:cxn ang="0">
                  <a:pos x="73" y="36"/>
                </a:cxn>
                <a:cxn ang="0">
                  <a:pos x="95" y="27"/>
                </a:cxn>
                <a:cxn ang="0">
                  <a:pos x="118" y="22"/>
                </a:cxn>
                <a:cxn ang="0">
                  <a:pos x="140" y="21"/>
                </a:cxn>
                <a:cxn ang="0">
                  <a:pos x="164" y="23"/>
                </a:cxn>
                <a:cxn ang="0">
                  <a:pos x="188" y="28"/>
                </a:cxn>
                <a:cxn ang="0">
                  <a:pos x="212" y="34"/>
                </a:cxn>
                <a:cxn ang="0">
                  <a:pos x="235" y="43"/>
                </a:cxn>
                <a:cxn ang="0">
                  <a:pos x="260" y="53"/>
                </a:cxn>
                <a:cxn ang="0">
                  <a:pos x="297" y="74"/>
                </a:cxn>
                <a:cxn ang="0">
                  <a:pos x="331" y="100"/>
                </a:cxn>
                <a:cxn ang="0">
                  <a:pos x="362" y="130"/>
                </a:cxn>
                <a:cxn ang="0">
                  <a:pos x="390" y="163"/>
                </a:cxn>
                <a:cxn ang="0">
                  <a:pos x="415" y="199"/>
                </a:cxn>
                <a:cxn ang="0">
                  <a:pos x="437" y="234"/>
                </a:cxn>
                <a:cxn ang="0">
                  <a:pos x="453" y="271"/>
                </a:cxn>
                <a:cxn ang="0">
                  <a:pos x="466" y="306"/>
                </a:cxn>
                <a:cxn ang="0">
                  <a:pos x="470" y="327"/>
                </a:cxn>
                <a:cxn ang="0">
                  <a:pos x="472" y="345"/>
                </a:cxn>
                <a:cxn ang="0">
                  <a:pos x="476" y="348"/>
                </a:cxn>
                <a:cxn ang="0">
                  <a:pos x="481" y="354"/>
                </a:cxn>
                <a:cxn ang="0">
                  <a:pos x="415" y="455"/>
                </a:cxn>
                <a:cxn ang="0">
                  <a:pos x="452" y="421"/>
                </a:cxn>
                <a:cxn ang="0">
                  <a:pos x="483" y="381"/>
                </a:cxn>
                <a:cxn ang="0">
                  <a:pos x="512" y="337"/>
                </a:cxn>
                <a:cxn ang="0">
                  <a:pos x="529" y="314"/>
                </a:cxn>
                <a:cxn ang="0">
                  <a:pos x="537" y="313"/>
                </a:cxn>
                <a:cxn ang="0">
                  <a:pos x="542" y="307"/>
                </a:cxn>
                <a:cxn ang="0">
                  <a:pos x="532" y="302"/>
                </a:cxn>
                <a:cxn ang="0">
                  <a:pos x="519" y="300"/>
                </a:cxn>
                <a:cxn ang="0">
                  <a:pos x="505" y="316"/>
                </a:cxn>
                <a:cxn ang="0">
                  <a:pos x="491" y="323"/>
                </a:cxn>
                <a:cxn ang="0">
                  <a:pos x="485" y="302"/>
                </a:cxn>
                <a:cxn ang="0">
                  <a:pos x="579" y="222"/>
                </a:cxn>
                <a:cxn ang="0">
                  <a:pos x="612" y="230"/>
                </a:cxn>
                <a:cxn ang="0">
                  <a:pos x="613" y="227"/>
                </a:cxn>
              </a:cxnLst>
              <a:rect l="0" t="0" r="r" b="b"/>
              <a:pathLst>
                <a:path w="614" h="468">
                  <a:moveTo>
                    <a:pt x="614" y="226"/>
                  </a:moveTo>
                  <a:lnTo>
                    <a:pt x="599" y="199"/>
                  </a:lnTo>
                  <a:lnTo>
                    <a:pt x="580" y="196"/>
                  </a:lnTo>
                  <a:lnTo>
                    <a:pt x="567" y="203"/>
                  </a:lnTo>
                  <a:lnTo>
                    <a:pt x="554" y="213"/>
                  </a:lnTo>
                  <a:lnTo>
                    <a:pt x="543" y="224"/>
                  </a:lnTo>
                  <a:lnTo>
                    <a:pt x="532" y="235"/>
                  </a:lnTo>
                  <a:lnTo>
                    <a:pt x="522" y="249"/>
                  </a:lnTo>
                  <a:lnTo>
                    <a:pt x="511" y="261"/>
                  </a:lnTo>
                  <a:lnTo>
                    <a:pt x="500" y="274"/>
                  </a:lnTo>
                  <a:lnTo>
                    <a:pt x="488" y="285"/>
                  </a:lnTo>
                  <a:lnTo>
                    <a:pt x="486" y="284"/>
                  </a:lnTo>
                  <a:lnTo>
                    <a:pt x="485" y="285"/>
                  </a:lnTo>
                  <a:lnTo>
                    <a:pt x="484" y="285"/>
                  </a:lnTo>
                  <a:lnTo>
                    <a:pt x="482" y="282"/>
                  </a:lnTo>
                  <a:lnTo>
                    <a:pt x="476" y="259"/>
                  </a:lnTo>
                  <a:lnTo>
                    <a:pt x="468" y="236"/>
                  </a:lnTo>
                  <a:lnTo>
                    <a:pt x="458" y="214"/>
                  </a:lnTo>
                  <a:lnTo>
                    <a:pt x="447" y="192"/>
                  </a:lnTo>
                  <a:lnTo>
                    <a:pt x="434" y="171"/>
                  </a:lnTo>
                  <a:lnTo>
                    <a:pt x="420" y="150"/>
                  </a:lnTo>
                  <a:lnTo>
                    <a:pt x="404" y="129"/>
                  </a:lnTo>
                  <a:lnTo>
                    <a:pt x="388" y="109"/>
                  </a:lnTo>
                  <a:lnTo>
                    <a:pt x="374" y="95"/>
                  </a:lnTo>
                  <a:lnTo>
                    <a:pt x="359" y="83"/>
                  </a:lnTo>
                  <a:lnTo>
                    <a:pt x="344" y="73"/>
                  </a:lnTo>
                  <a:lnTo>
                    <a:pt x="329" y="63"/>
                  </a:lnTo>
                  <a:lnTo>
                    <a:pt x="313" y="53"/>
                  </a:lnTo>
                  <a:lnTo>
                    <a:pt x="298" y="45"/>
                  </a:lnTo>
                  <a:lnTo>
                    <a:pt x="282" y="38"/>
                  </a:lnTo>
                  <a:lnTo>
                    <a:pt x="266" y="31"/>
                  </a:lnTo>
                  <a:lnTo>
                    <a:pt x="251" y="24"/>
                  </a:lnTo>
                  <a:lnTo>
                    <a:pt x="236" y="18"/>
                  </a:lnTo>
                  <a:lnTo>
                    <a:pt x="222" y="13"/>
                  </a:lnTo>
                  <a:lnTo>
                    <a:pt x="208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6" y="2"/>
                  </a:lnTo>
                  <a:lnTo>
                    <a:pt x="153" y="0"/>
                  </a:lnTo>
                  <a:lnTo>
                    <a:pt x="131" y="1"/>
                  </a:lnTo>
                  <a:lnTo>
                    <a:pt x="109" y="7"/>
                  </a:lnTo>
                  <a:lnTo>
                    <a:pt x="88" y="16"/>
                  </a:lnTo>
                  <a:lnTo>
                    <a:pt x="68" y="28"/>
                  </a:lnTo>
                  <a:lnTo>
                    <a:pt x="50" y="43"/>
                  </a:lnTo>
                  <a:lnTo>
                    <a:pt x="33" y="59"/>
                  </a:lnTo>
                  <a:lnTo>
                    <a:pt x="18" y="75"/>
                  </a:lnTo>
                  <a:lnTo>
                    <a:pt x="4" y="93"/>
                  </a:lnTo>
                  <a:lnTo>
                    <a:pt x="3" y="98"/>
                  </a:lnTo>
                  <a:lnTo>
                    <a:pt x="2" y="100"/>
                  </a:lnTo>
                  <a:lnTo>
                    <a:pt x="0" y="102"/>
                  </a:lnTo>
                  <a:lnTo>
                    <a:pt x="0" y="103"/>
                  </a:lnTo>
                  <a:lnTo>
                    <a:pt x="73" y="36"/>
                  </a:lnTo>
                  <a:lnTo>
                    <a:pt x="83" y="31"/>
                  </a:lnTo>
                  <a:lnTo>
                    <a:pt x="95" y="27"/>
                  </a:lnTo>
                  <a:lnTo>
                    <a:pt x="106" y="24"/>
                  </a:lnTo>
                  <a:lnTo>
                    <a:pt x="118" y="22"/>
                  </a:lnTo>
                  <a:lnTo>
                    <a:pt x="129" y="21"/>
                  </a:lnTo>
                  <a:lnTo>
                    <a:pt x="140" y="21"/>
                  </a:lnTo>
                  <a:lnTo>
                    <a:pt x="152" y="22"/>
                  </a:lnTo>
                  <a:lnTo>
                    <a:pt x="164" y="23"/>
                  </a:lnTo>
                  <a:lnTo>
                    <a:pt x="176" y="26"/>
                  </a:lnTo>
                  <a:lnTo>
                    <a:pt x="188" y="28"/>
                  </a:lnTo>
                  <a:lnTo>
                    <a:pt x="200" y="31"/>
                  </a:lnTo>
                  <a:lnTo>
                    <a:pt x="212" y="34"/>
                  </a:lnTo>
                  <a:lnTo>
                    <a:pt x="223" y="39"/>
                  </a:lnTo>
                  <a:lnTo>
                    <a:pt x="235" y="43"/>
                  </a:lnTo>
                  <a:lnTo>
                    <a:pt x="248" y="48"/>
                  </a:lnTo>
                  <a:lnTo>
                    <a:pt x="260" y="53"/>
                  </a:lnTo>
                  <a:lnTo>
                    <a:pt x="278" y="63"/>
                  </a:lnTo>
                  <a:lnTo>
                    <a:pt x="297" y="74"/>
                  </a:lnTo>
                  <a:lnTo>
                    <a:pt x="314" y="87"/>
                  </a:lnTo>
                  <a:lnTo>
                    <a:pt x="331" y="100"/>
                  </a:lnTo>
                  <a:lnTo>
                    <a:pt x="346" y="114"/>
                  </a:lnTo>
                  <a:lnTo>
                    <a:pt x="362" y="130"/>
                  </a:lnTo>
                  <a:lnTo>
                    <a:pt x="376" y="146"/>
                  </a:lnTo>
                  <a:lnTo>
                    <a:pt x="390" y="163"/>
                  </a:lnTo>
                  <a:lnTo>
                    <a:pt x="403" y="181"/>
                  </a:lnTo>
                  <a:lnTo>
                    <a:pt x="415" y="199"/>
                  </a:lnTo>
                  <a:lnTo>
                    <a:pt x="426" y="216"/>
                  </a:lnTo>
                  <a:lnTo>
                    <a:pt x="437" y="234"/>
                  </a:lnTo>
                  <a:lnTo>
                    <a:pt x="445" y="253"/>
                  </a:lnTo>
                  <a:lnTo>
                    <a:pt x="453" y="271"/>
                  </a:lnTo>
                  <a:lnTo>
                    <a:pt x="460" y="288"/>
                  </a:lnTo>
                  <a:lnTo>
                    <a:pt x="466" y="306"/>
                  </a:lnTo>
                  <a:lnTo>
                    <a:pt x="468" y="317"/>
                  </a:lnTo>
                  <a:lnTo>
                    <a:pt x="470" y="327"/>
                  </a:lnTo>
                  <a:lnTo>
                    <a:pt x="471" y="336"/>
                  </a:lnTo>
                  <a:lnTo>
                    <a:pt x="472" y="345"/>
                  </a:lnTo>
                  <a:lnTo>
                    <a:pt x="474" y="347"/>
                  </a:lnTo>
                  <a:lnTo>
                    <a:pt x="476" y="348"/>
                  </a:lnTo>
                  <a:lnTo>
                    <a:pt x="479" y="351"/>
                  </a:lnTo>
                  <a:lnTo>
                    <a:pt x="481" y="354"/>
                  </a:lnTo>
                  <a:lnTo>
                    <a:pt x="393" y="468"/>
                  </a:lnTo>
                  <a:lnTo>
                    <a:pt x="415" y="455"/>
                  </a:lnTo>
                  <a:lnTo>
                    <a:pt x="434" y="438"/>
                  </a:lnTo>
                  <a:lnTo>
                    <a:pt x="452" y="421"/>
                  </a:lnTo>
                  <a:lnTo>
                    <a:pt x="468" y="401"/>
                  </a:lnTo>
                  <a:lnTo>
                    <a:pt x="483" y="381"/>
                  </a:lnTo>
                  <a:lnTo>
                    <a:pt x="498" y="358"/>
                  </a:lnTo>
                  <a:lnTo>
                    <a:pt x="512" y="337"/>
                  </a:lnTo>
                  <a:lnTo>
                    <a:pt x="526" y="316"/>
                  </a:lnTo>
                  <a:lnTo>
                    <a:pt x="529" y="314"/>
                  </a:lnTo>
                  <a:lnTo>
                    <a:pt x="532" y="313"/>
                  </a:lnTo>
                  <a:lnTo>
                    <a:pt x="537" y="313"/>
                  </a:lnTo>
                  <a:lnTo>
                    <a:pt x="542" y="312"/>
                  </a:lnTo>
                  <a:lnTo>
                    <a:pt x="542" y="307"/>
                  </a:lnTo>
                  <a:lnTo>
                    <a:pt x="538" y="304"/>
                  </a:lnTo>
                  <a:lnTo>
                    <a:pt x="532" y="302"/>
                  </a:lnTo>
                  <a:lnTo>
                    <a:pt x="528" y="297"/>
                  </a:lnTo>
                  <a:lnTo>
                    <a:pt x="519" y="300"/>
                  </a:lnTo>
                  <a:lnTo>
                    <a:pt x="512" y="306"/>
                  </a:lnTo>
                  <a:lnTo>
                    <a:pt x="505" y="316"/>
                  </a:lnTo>
                  <a:lnTo>
                    <a:pt x="499" y="325"/>
                  </a:lnTo>
                  <a:lnTo>
                    <a:pt x="491" y="323"/>
                  </a:lnTo>
                  <a:lnTo>
                    <a:pt x="486" y="314"/>
                  </a:lnTo>
                  <a:lnTo>
                    <a:pt x="485" y="302"/>
                  </a:lnTo>
                  <a:lnTo>
                    <a:pt x="485" y="293"/>
                  </a:lnTo>
                  <a:lnTo>
                    <a:pt x="579" y="222"/>
                  </a:lnTo>
                  <a:lnTo>
                    <a:pt x="611" y="231"/>
                  </a:lnTo>
                  <a:lnTo>
                    <a:pt x="612" y="230"/>
                  </a:lnTo>
                  <a:lnTo>
                    <a:pt x="613" y="229"/>
                  </a:lnTo>
                  <a:lnTo>
                    <a:pt x="613" y="227"/>
                  </a:lnTo>
                  <a:lnTo>
                    <a:pt x="614" y="226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87" name="Freeform 235"/>
            <p:cNvSpPr>
              <a:spLocks/>
            </p:cNvSpPr>
            <p:nvPr/>
          </p:nvSpPr>
          <p:spPr bwMode="auto">
            <a:xfrm>
              <a:off x="569" y="2251"/>
              <a:ext cx="22" cy="35"/>
            </a:xfrm>
            <a:custGeom>
              <a:avLst/>
              <a:gdLst/>
              <a:ahLst/>
              <a:cxnLst>
                <a:cxn ang="0">
                  <a:pos x="158" y="71"/>
                </a:cxn>
                <a:cxn ang="0">
                  <a:pos x="204" y="0"/>
                </a:cxn>
                <a:cxn ang="0">
                  <a:pos x="1" y="230"/>
                </a:cxn>
                <a:cxn ang="0">
                  <a:pos x="0" y="233"/>
                </a:cxn>
                <a:cxn ang="0">
                  <a:pos x="0" y="238"/>
                </a:cxn>
                <a:cxn ang="0">
                  <a:pos x="0" y="241"/>
                </a:cxn>
                <a:cxn ang="0">
                  <a:pos x="2" y="246"/>
                </a:cxn>
                <a:cxn ang="0">
                  <a:pos x="24" y="228"/>
                </a:cxn>
                <a:cxn ang="0">
                  <a:pos x="45" y="208"/>
                </a:cxn>
                <a:cxn ang="0">
                  <a:pos x="64" y="186"/>
                </a:cxn>
                <a:cxn ang="0">
                  <a:pos x="83" y="164"/>
                </a:cxn>
                <a:cxn ang="0">
                  <a:pos x="101" y="140"/>
                </a:cxn>
                <a:cxn ang="0">
                  <a:pos x="119" y="117"/>
                </a:cxn>
                <a:cxn ang="0">
                  <a:pos x="139" y="94"/>
                </a:cxn>
                <a:cxn ang="0">
                  <a:pos x="158" y="71"/>
                </a:cxn>
              </a:cxnLst>
              <a:rect l="0" t="0" r="r" b="b"/>
              <a:pathLst>
                <a:path w="204" h="246">
                  <a:moveTo>
                    <a:pt x="158" y="71"/>
                  </a:moveTo>
                  <a:lnTo>
                    <a:pt x="204" y="0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0" y="241"/>
                  </a:lnTo>
                  <a:lnTo>
                    <a:pt x="2" y="246"/>
                  </a:lnTo>
                  <a:lnTo>
                    <a:pt x="24" y="228"/>
                  </a:lnTo>
                  <a:lnTo>
                    <a:pt x="45" y="208"/>
                  </a:lnTo>
                  <a:lnTo>
                    <a:pt x="64" y="186"/>
                  </a:lnTo>
                  <a:lnTo>
                    <a:pt x="83" y="164"/>
                  </a:lnTo>
                  <a:lnTo>
                    <a:pt x="101" y="140"/>
                  </a:lnTo>
                  <a:lnTo>
                    <a:pt x="119" y="117"/>
                  </a:lnTo>
                  <a:lnTo>
                    <a:pt x="139" y="94"/>
                  </a:lnTo>
                  <a:lnTo>
                    <a:pt x="158" y="7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88" name="Freeform 236"/>
            <p:cNvSpPr>
              <a:spLocks/>
            </p:cNvSpPr>
            <p:nvPr/>
          </p:nvSpPr>
          <p:spPr bwMode="auto">
            <a:xfrm>
              <a:off x="491" y="2229"/>
              <a:ext cx="73" cy="67"/>
            </a:xfrm>
            <a:custGeom>
              <a:avLst/>
              <a:gdLst/>
              <a:ahLst/>
              <a:cxnLst>
                <a:cxn ang="0">
                  <a:pos x="656" y="465"/>
                </a:cxn>
                <a:cxn ang="0">
                  <a:pos x="652" y="455"/>
                </a:cxn>
                <a:cxn ang="0">
                  <a:pos x="618" y="428"/>
                </a:cxn>
                <a:cxn ang="0">
                  <a:pos x="553" y="389"/>
                </a:cxn>
                <a:cxn ang="0">
                  <a:pos x="488" y="352"/>
                </a:cxn>
                <a:cxn ang="0">
                  <a:pos x="421" y="316"/>
                </a:cxn>
                <a:cxn ang="0">
                  <a:pos x="354" y="281"/>
                </a:cxn>
                <a:cxn ang="0">
                  <a:pos x="286" y="246"/>
                </a:cxn>
                <a:cxn ang="0">
                  <a:pos x="217" y="211"/>
                </a:cxn>
                <a:cxn ang="0">
                  <a:pos x="149" y="175"/>
                </a:cxn>
                <a:cxn ang="0">
                  <a:pos x="103" y="152"/>
                </a:cxn>
                <a:cxn ang="0">
                  <a:pos x="78" y="142"/>
                </a:cxn>
                <a:cxn ang="0">
                  <a:pos x="56" y="131"/>
                </a:cxn>
                <a:cxn ang="0">
                  <a:pos x="35" y="116"/>
                </a:cxn>
                <a:cxn ang="0">
                  <a:pos x="28" y="102"/>
                </a:cxn>
                <a:cxn ang="0">
                  <a:pos x="39" y="103"/>
                </a:cxn>
                <a:cxn ang="0">
                  <a:pos x="56" y="112"/>
                </a:cxn>
                <a:cxn ang="0">
                  <a:pos x="83" y="125"/>
                </a:cxn>
                <a:cxn ang="0">
                  <a:pos x="109" y="139"/>
                </a:cxn>
                <a:cxn ang="0">
                  <a:pos x="134" y="152"/>
                </a:cxn>
                <a:cxn ang="0">
                  <a:pos x="16" y="69"/>
                </a:cxn>
                <a:cxn ang="0">
                  <a:pos x="12" y="63"/>
                </a:cxn>
                <a:cxn ang="0">
                  <a:pos x="14" y="57"/>
                </a:cxn>
                <a:cxn ang="0">
                  <a:pos x="286" y="205"/>
                </a:cxn>
                <a:cxn ang="0">
                  <a:pos x="252" y="185"/>
                </a:cxn>
                <a:cxn ang="0">
                  <a:pos x="217" y="165"/>
                </a:cxn>
                <a:cxn ang="0">
                  <a:pos x="183" y="145"/>
                </a:cxn>
                <a:cxn ang="0">
                  <a:pos x="148" y="125"/>
                </a:cxn>
                <a:cxn ang="0">
                  <a:pos x="115" y="103"/>
                </a:cxn>
                <a:cxn ang="0">
                  <a:pos x="83" y="80"/>
                </a:cxn>
                <a:cxn ang="0">
                  <a:pos x="52" y="55"/>
                </a:cxn>
                <a:cxn ang="0">
                  <a:pos x="199" y="135"/>
                </a:cxn>
                <a:cxn ang="0">
                  <a:pos x="2" y="2"/>
                </a:cxn>
                <a:cxn ang="0">
                  <a:pos x="4" y="7"/>
                </a:cxn>
                <a:cxn ang="0">
                  <a:pos x="2" y="25"/>
                </a:cxn>
                <a:cxn ang="0">
                  <a:pos x="0" y="59"/>
                </a:cxn>
                <a:cxn ang="0">
                  <a:pos x="5" y="92"/>
                </a:cxn>
                <a:cxn ang="0">
                  <a:pos x="24" y="122"/>
                </a:cxn>
                <a:cxn ang="0">
                  <a:pos x="76" y="156"/>
                </a:cxn>
                <a:cxn ang="0">
                  <a:pos x="155" y="197"/>
                </a:cxn>
                <a:cxn ang="0">
                  <a:pos x="233" y="239"/>
                </a:cxn>
                <a:cxn ang="0">
                  <a:pos x="311" y="280"/>
                </a:cxn>
                <a:cxn ang="0">
                  <a:pos x="388" y="321"/>
                </a:cxn>
                <a:cxn ang="0">
                  <a:pos x="465" y="362"/>
                </a:cxn>
                <a:cxn ang="0">
                  <a:pos x="540" y="405"/>
                </a:cxn>
                <a:cxn ang="0">
                  <a:pos x="616" y="449"/>
                </a:cxn>
                <a:cxn ang="0">
                  <a:pos x="656" y="469"/>
                </a:cxn>
              </a:cxnLst>
              <a:rect l="0" t="0" r="r" b="b"/>
              <a:pathLst>
                <a:path w="656" h="473">
                  <a:moveTo>
                    <a:pt x="656" y="469"/>
                  </a:moveTo>
                  <a:lnTo>
                    <a:pt x="656" y="465"/>
                  </a:lnTo>
                  <a:lnTo>
                    <a:pt x="654" y="460"/>
                  </a:lnTo>
                  <a:lnTo>
                    <a:pt x="652" y="455"/>
                  </a:lnTo>
                  <a:lnTo>
                    <a:pt x="649" y="449"/>
                  </a:lnTo>
                  <a:lnTo>
                    <a:pt x="618" y="428"/>
                  </a:lnTo>
                  <a:lnTo>
                    <a:pt x="586" y="408"/>
                  </a:lnTo>
                  <a:lnTo>
                    <a:pt x="553" y="389"/>
                  </a:lnTo>
                  <a:lnTo>
                    <a:pt x="521" y="371"/>
                  </a:lnTo>
                  <a:lnTo>
                    <a:pt x="488" y="352"/>
                  </a:lnTo>
                  <a:lnTo>
                    <a:pt x="454" y="334"/>
                  </a:lnTo>
                  <a:lnTo>
                    <a:pt x="421" y="316"/>
                  </a:lnTo>
                  <a:lnTo>
                    <a:pt x="387" y="298"/>
                  </a:lnTo>
                  <a:lnTo>
                    <a:pt x="354" y="281"/>
                  </a:lnTo>
                  <a:lnTo>
                    <a:pt x="320" y="263"/>
                  </a:lnTo>
                  <a:lnTo>
                    <a:pt x="286" y="246"/>
                  </a:lnTo>
                  <a:lnTo>
                    <a:pt x="252" y="229"/>
                  </a:lnTo>
                  <a:lnTo>
                    <a:pt x="217" y="211"/>
                  </a:lnTo>
                  <a:lnTo>
                    <a:pt x="184" y="193"/>
                  </a:lnTo>
                  <a:lnTo>
                    <a:pt x="149" y="175"/>
                  </a:lnTo>
                  <a:lnTo>
                    <a:pt x="116" y="158"/>
                  </a:lnTo>
                  <a:lnTo>
                    <a:pt x="103" y="152"/>
                  </a:lnTo>
                  <a:lnTo>
                    <a:pt x="90" y="148"/>
                  </a:lnTo>
                  <a:lnTo>
                    <a:pt x="78" y="142"/>
                  </a:lnTo>
                  <a:lnTo>
                    <a:pt x="67" y="136"/>
                  </a:lnTo>
                  <a:lnTo>
                    <a:pt x="56" y="131"/>
                  </a:lnTo>
                  <a:lnTo>
                    <a:pt x="45" y="124"/>
                  </a:lnTo>
                  <a:lnTo>
                    <a:pt x="35" y="116"/>
                  </a:lnTo>
                  <a:lnTo>
                    <a:pt x="26" y="106"/>
                  </a:lnTo>
                  <a:lnTo>
                    <a:pt x="28" y="102"/>
                  </a:lnTo>
                  <a:lnTo>
                    <a:pt x="33" y="102"/>
                  </a:lnTo>
                  <a:lnTo>
                    <a:pt x="39" y="103"/>
                  </a:lnTo>
                  <a:lnTo>
                    <a:pt x="42" y="105"/>
                  </a:lnTo>
                  <a:lnTo>
                    <a:pt x="56" y="112"/>
                  </a:lnTo>
                  <a:lnTo>
                    <a:pt x="69" y="119"/>
                  </a:lnTo>
                  <a:lnTo>
                    <a:pt x="83" y="125"/>
                  </a:lnTo>
                  <a:lnTo>
                    <a:pt x="96" y="132"/>
                  </a:lnTo>
                  <a:lnTo>
                    <a:pt x="109" y="139"/>
                  </a:lnTo>
                  <a:lnTo>
                    <a:pt x="121" y="145"/>
                  </a:lnTo>
                  <a:lnTo>
                    <a:pt x="134" y="152"/>
                  </a:lnTo>
                  <a:lnTo>
                    <a:pt x="147" y="158"/>
                  </a:lnTo>
                  <a:lnTo>
                    <a:pt x="16" y="69"/>
                  </a:lnTo>
                  <a:lnTo>
                    <a:pt x="14" y="67"/>
                  </a:lnTo>
                  <a:lnTo>
                    <a:pt x="12" y="63"/>
                  </a:lnTo>
                  <a:lnTo>
                    <a:pt x="12" y="60"/>
                  </a:lnTo>
                  <a:lnTo>
                    <a:pt x="14" y="57"/>
                  </a:lnTo>
                  <a:lnTo>
                    <a:pt x="303" y="215"/>
                  </a:lnTo>
                  <a:lnTo>
                    <a:pt x="286" y="205"/>
                  </a:lnTo>
                  <a:lnTo>
                    <a:pt x="269" y="195"/>
                  </a:lnTo>
                  <a:lnTo>
                    <a:pt x="252" y="185"/>
                  </a:lnTo>
                  <a:lnTo>
                    <a:pt x="235" y="175"/>
                  </a:lnTo>
                  <a:lnTo>
                    <a:pt x="217" y="165"/>
                  </a:lnTo>
                  <a:lnTo>
                    <a:pt x="200" y="155"/>
                  </a:lnTo>
                  <a:lnTo>
                    <a:pt x="183" y="145"/>
                  </a:lnTo>
                  <a:lnTo>
                    <a:pt x="166" y="135"/>
                  </a:lnTo>
                  <a:lnTo>
                    <a:pt x="148" y="125"/>
                  </a:lnTo>
                  <a:lnTo>
                    <a:pt x="131" y="114"/>
                  </a:lnTo>
                  <a:lnTo>
                    <a:pt x="115" y="103"/>
                  </a:lnTo>
                  <a:lnTo>
                    <a:pt x="98" y="92"/>
                  </a:lnTo>
                  <a:lnTo>
                    <a:pt x="83" y="80"/>
                  </a:lnTo>
                  <a:lnTo>
                    <a:pt x="67" y="68"/>
                  </a:lnTo>
                  <a:lnTo>
                    <a:pt x="52" y="55"/>
                  </a:lnTo>
                  <a:lnTo>
                    <a:pt x="36" y="42"/>
                  </a:lnTo>
                  <a:lnTo>
                    <a:pt x="199" y="135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4"/>
                  </a:lnTo>
                  <a:lnTo>
                    <a:pt x="4" y="7"/>
                  </a:lnTo>
                  <a:lnTo>
                    <a:pt x="5" y="9"/>
                  </a:lnTo>
                  <a:lnTo>
                    <a:pt x="2" y="25"/>
                  </a:lnTo>
                  <a:lnTo>
                    <a:pt x="0" y="42"/>
                  </a:lnTo>
                  <a:lnTo>
                    <a:pt x="0" y="59"/>
                  </a:lnTo>
                  <a:lnTo>
                    <a:pt x="1" y="75"/>
                  </a:lnTo>
                  <a:lnTo>
                    <a:pt x="5" y="92"/>
                  </a:lnTo>
                  <a:lnTo>
                    <a:pt x="13" y="108"/>
                  </a:lnTo>
                  <a:lnTo>
                    <a:pt x="24" y="122"/>
                  </a:lnTo>
                  <a:lnTo>
                    <a:pt x="38" y="136"/>
                  </a:lnTo>
                  <a:lnTo>
                    <a:pt x="76" y="156"/>
                  </a:lnTo>
                  <a:lnTo>
                    <a:pt x="116" y="178"/>
                  </a:lnTo>
                  <a:lnTo>
                    <a:pt x="155" y="197"/>
                  </a:lnTo>
                  <a:lnTo>
                    <a:pt x="194" y="217"/>
                  </a:lnTo>
                  <a:lnTo>
                    <a:pt x="233" y="239"/>
                  </a:lnTo>
                  <a:lnTo>
                    <a:pt x="272" y="258"/>
                  </a:lnTo>
                  <a:lnTo>
                    <a:pt x="311" y="280"/>
                  </a:lnTo>
                  <a:lnTo>
                    <a:pt x="350" y="300"/>
                  </a:lnTo>
                  <a:lnTo>
                    <a:pt x="388" y="321"/>
                  </a:lnTo>
                  <a:lnTo>
                    <a:pt x="427" y="341"/>
                  </a:lnTo>
                  <a:lnTo>
                    <a:pt x="465" y="362"/>
                  </a:lnTo>
                  <a:lnTo>
                    <a:pt x="503" y="384"/>
                  </a:lnTo>
                  <a:lnTo>
                    <a:pt x="540" y="405"/>
                  </a:lnTo>
                  <a:lnTo>
                    <a:pt x="578" y="427"/>
                  </a:lnTo>
                  <a:lnTo>
                    <a:pt x="616" y="449"/>
                  </a:lnTo>
                  <a:lnTo>
                    <a:pt x="652" y="473"/>
                  </a:lnTo>
                  <a:lnTo>
                    <a:pt x="656" y="469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89" name="Freeform 237"/>
            <p:cNvSpPr>
              <a:spLocks/>
            </p:cNvSpPr>
            <p:nvPr/>
          </p:nvSpPr>
          <p:spPr bwMode="auto">
            <a:xfrm>
              <a:off x="597" y="2209"/>
              <a:ext cx="6" cy="11"/>
            </a:xfrm>
            <a:custGeom>
              <a:avLst/>
              <a:gdLst/>
              <a:ahLst/>
              <a:cxnLst>
                <a:cxn ang="0">
                  <a:pos x="48" y="74"/>
                </a:cxn>
                <a:cxn ang="0">
                  <a:pos x="19" y="51"/>
                </a:cxn>
                <a:cxn ang="0">
                  <a:pos x="18" y="49"/>
                </a:cxn>
                <a:cxn ang="0">
                  <a:pos x="17" y="47"/>
                </a:cxn>
                <a:cxn ang="0">
                  <a:pos x="16" y="43"/>
                </a:cxn>
                <a:cxn ang="0">
                  <a:pos x="17" y="40"/>
                </a:cxn>
                <a:cxn ang="0">
                  <a:pos x="58" y="0"/>
                </a:cxn>
                <a:cxn ang="0">
                  <a:pos x="8" y="37"/>
                </a:cxn>
                <a:cxn ang="0">
                  <a:pos x="5" y="36"/>
                </a:cxn>
                <a:cxn ang="0">
                  <a:pos x="4" y="37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47" y="77"/>
                </a:cxn>
                <a:cxn ang="0">
                  <a:pos x="48" y="74"/>
                </a:cxn>
              </a:cxnLst>
              <a:rect l="0" t="0" r="r" b="b"/>
              <a:pathLst>
                <a:path w="58" h="77">
                  <a:moveTo>
                    <a:pt x="48" y="74"/>
                  </a:moveTo>
                  <a:lnTo>
                    <a:pt x="19" y="51"/>
                  </a:lnTo>
                  <a:lnTo>
                    <a:pt x="18" y="49"/>
                  </a:lnTo>
                  <a:lnTo>
                    <a:pt x="17" y="47"/>
                  </a:lnTo>
                  <a:lnTo>
                    <a:pt x="16" y="43"/>
                  </a:lnTo>
                  <a:lnTo>
                    <a:pt x="17" y="40"/>
                  </a:lnTo>
                  <a:lnTo>
                    <a:pt x="58" y="0"/>
                  </a:lnTo>
                  <a:lnTo>
                    <a:pt x="8" y="37"/>
                  </a:lnTo>
                  <a:lnTo>
                    <a:pt x="5" y="36"/>
                  </a:lnTo>
                  <a:lnTo>
                    <a:pt x="4" y="37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47" y="77"/>
                  </a:lnTo>
                  <a:lnTo>
                    <a:pt x="48" y="7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90" name="Freeform 238"/>
            <p:cNvSpPr>
              <a:spLocks/>
            </p:cNvSpPr>
            <p:nvPr/>
          </p:nvSpPr>
          <p:spPr bwMode="auto">
            <a:xfrm>
              <a:off x="565" y="2170"/>
              <a:ext cx="48" cy="36"/>
            </a:xfrm>
            <a:custGeom>
              <a:avLst/>
              <a:gdLst/>
              <a:ahLst/>
              <a:cxnLst>
                <a:cxn ang="0">
                  <a:pos x="417" y="210"/>
                </a:cxn>
                <a:cxn ang="0">
                  <a:pos x="423" y="206"/>
                </a:cxn>
                <a:cxn ang="0">
                  <a:pos x="425" y="201"/>
                </a:cxn>
                <a:cxn ang="0">
                  <a:pos x="421" y="194"/>
                </a:cxn>
                <a:cxn ang="0">
                  <a:pos x="404" y="200"/>
                </a:cxn>
                <a:cxn ang="0">
                  <a:pos x="379" y="211"/>
                </a:cxn>
                <a:cxn ang="0">
                  <a:pos x="351" y="220"/>
                </a:cxn>
                <a:cxn ang="0">
                  <a:pos x="322" y="226"/>
                </a:cxn>
                <a:cxn ang="0">
                  <a:pos x="291" y="229"/>
                </a:cxn>
                <a:cxn ang="0">
                  <a:pos x="261" y="229"/>
                </a:cxn>
                <a:cxn ang="0">
                  <a:pos x="230" y="223"/>
                </a:cxn>
                <a:cxn ang="0">
                  <a:pos x="200" y="213"/>
                </a:cxn>
                <a:cxn ang="0">
                  <a:pos x="169" y="199"/>
                </a:cxn>
                <a:cxn ang="0">
                  <a:pos x="137" y="180"/>
                </a:cxn>
                <a:cxn ang="0">
                  <a:pos x="109" y="159"/>
                </a:cxn>
                <a:cxn ang="0">
                  <a:pos x="84" y="134"/>
                </a:cxn>
                <a:cxn ang="0">
                  <a:pos x="62" y="108"/>
                </a:cxn>
                <a:cxn ang="0">
                  <a:pos x="45" y="80"/>
                </a:cxn>
                <a:cxn ang="0">
                  <a:pos x="30" y="52"/>
                </a:cxn>
                <a:cxn ang="0">
                  <a:pos x="16" y="23"/>
                </a:cxn>
                <a:cxn ang="0">
                  <a:pos x="7" y="7"/>
                </a:cxn>
                <a:cxn ang="0">
                  <a:pos x="3" y="2"/>
                </a:cxn>
                <a:cxn ang="0">
                  <a:pos x="5" y="25"/>
                </a:cxn>
                <a:cxn ang="0">
                  <a:pos x="22" y="73"/>
                </a:cxn>
                <a:cxn ang="0">
                  <a:pos x="48" y="120"/>
                </a:cxn>
                <a:cxn ang="0">
                  <a:pos x="84" y="162"/>
                </a:cxn>
                <a:cxn ang="0">
                  <a:pos x="122" y="194"/>
                </a:cxn>
                <a:cxn ang="0">
                  <a:pos x="157" y="214"/>
                </a:cxn>
                <a:cxn ang="0">
                  <a:pos x="192" y="232"/>
                </a:cxn>
                <a:cxn ang="0">
                  <a:pos x="228" y="244"/>
                </a:cxn>
                <a:cxn ang="0">
                  <a:pos x="263" y="251"/>
                </a:cxn>
                <a:cxn ang="0">
                  <a:pos x="300" y="253"/>
                </a:cxn>
                <a:cxn ang="0">
                  <a:pos x="336" y="250"/>
                </a:cxn>
                <a:cxn ang="0">
                  <a:pos x="372" y="240"/>
                </a:cxn>
                <a:cxn ang="0">
                  <a:pos x="398" y="226"/>
                </a:cxn>
                <a:cxn ang="0">
                  <a:pos x="410" y="218"/>
                </a:cxn>
              </a:cxnLst>
              <a:rect l="0" t="0" r="r" b="b"/>
              <a:pathLst>
                <a:path w="425" h="253">
                  <a:moveTo>
                    <a:pt x="415" y="212"/>
                  </a:moveTo>
                  <a:lnTo>
                    <a:pt x="417" y="210"/>
                  </a:lnTo>
                  <a:lnTo>
                    <a:pt x="420" y="209"/>
                  </a:lnTo>
                  <a:lnTo>
                    <a:pt x="423" y="206"/>
                  </a:lnTo>
                  <a:lnTo>
                    <a:pt x="425" y="203"/>
                  </a:lnTo>
                  <a:lnTo>
                    <a:pt x="425" y="201"/>
                  </a:lnTo>
                  <a:lnTo>
                    <a:pt x="424" y="198"/>
                  </a:lnTo>
                  <a:lnTo>
                    <a:pt x="421" y="194"/>
                  </a:lnTo>
                  <a:lnTo>
                    <a:pt x="417" y="193"/>
                  </a:lnTo>
                  <a:lnTo>
                    <a:pt x="404" y="200"/>
                  </a:lnTo>
                  <a:lnTo>
                    <a:pt x="393" y="205"/>
                  </a:lnTo>
                  <a:lnTo>
                    <a:pt x="379" y="211"/>
                  </a:lnTo>
                  <a:lnTo>
                    <a:pt x="365" y="215"/>
                  </a:lnTo>
                  <a:lnTo>
                    <a:pt x="351" y="220"/>
                  </a:lnTo>
                  <a:lnTo>
                    <a:pt x="337" y="223"/>
                  </a:lnTo>
                  <a:lnTo>
                    <a:pt x="322" y="226"/>
                  </a:lnTo>
                  <a:lnTo>
                    <a:pt x="307" y="228"/>
                  </a:lnTo>
                  <a:lnTo>
                    <a:pt x="291" y="229"/>
                  </a:lnTo>
                  <a:lnTo>
                    <a:pt x="276" y="229"/>
                  </a:lnTo>
                  <a:lnTo>
                    <a:pt x="261" y="229"/>
                  </a:lnTo>
                  <a:lnTo>
                    <a:pt x="246" y="226"/>
                  </a:lnTo>
                  <a:lnTo>
                    <a:pt x="230" y="223"/>
                  </a:lnTo>
                  <a:lnTo>
                    <a:pt x="215" y="219"/>
                  </a:lnTo>
                  <a:lnTo>
                    <a:pt x="200" y="213"/>
                  </a:lnTo>
                  <a:lnTo>
                    <a:pt x="185" y="206"/>
                  </a:lnTo>
                  <a:lnTo>
                    <a:pt x="169" y="199"/>
                  </a:lnTo>
                  <a:lnTo>
                    <a:pt x="153" y="190"/>
                  </a:lnTo>
                  <a:lnTo>
                    <a:pt x="137" y="180"/>
                  </a:lnTo>
                  <a:lnTo>
                    <a:pt x="123" y="170"/>
                  </a:lnTo>
                  <a:lnTo>
                    <a:pt x="109" y="159"/>
                  </a:lnTo>
                  <a:lnTo>
                    <a:pt x="97" y="147"/>
                  </a:lnTo>
                  <a:lnTo>
                    <a:pt x="84" y="134"/>
                  </a:lnTo>
                  <a:lnTo>
                    <a:pt x="72" y="121"/>
                  </a:lnTo>
                  <a:lnTo>
                    <a:pt x="62" y="108"/>
                  </a:lnTo>
                  <a:lnTo>
                    <a:pt x="53" y="94"/>
                  </a:lnTo>
                  <a:lnTo>
                    <a:pt x="45" y="80"/>
                  </a:lnTo>
                  <a:lnTo>
                    <a:pt x="37" y="67"/>
                  </a:lnTo>
                  <a:lnTo>
                    <a:pt x="30" y="52"/>
                  </a:lnTo>
                  <a:lnTo>
                    <a:pt x="22" y="38"/>
                  </a:lnTo>
                  <a:lnTo>
                    <a:pt x="16" y="23"/>
                  </a:lnTo>
                  <a:lnTo>
                    <a:pt x="9" y="8"/>
                  </a:lnTo>
                  <a:lnTo>
                    <a:pt x="7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25"/>
                  </a:lnTo>
                  <a:lnTo>
                    <a:pt x="13" y="50"/>
                  </a:lnTo>
                  <a:lnTo>
                    <a:pt x="22" y="73"/>
                  </a:lnTo>
                  <a:lnTo>
                    <a:pt x="34" y="98"/>
                  </a:lnTo>
                  <a:lnTo>
                    <a:pt x="48" y="120"/>
                  </a:lnTo>
                  <a:lnTo>
                    <a:pt x="65" y="142"/>
                  </a:lnTo>
                  <a:lnTo>
                    <a:pt x="84" y="162"/>
                  </a:lnTo>
                  <a:lnTo>
                    <a:pt x="105" y="182"/>
                  </a:lnTo>
                  <a:lnTo>
                    <a:pt x="122" y="194"/>
                  </a:lnTo>
                  <a:lnTo>
                    <a:pt x="140" y="205"/>
                  </a:lnTo>
                  <a:lnTo>
                    <a:pt x="157" y="214"/>
                  </a:lnTo>
                  <a:lnTo>
                    <a:pt x="174" y="224"/>
                  </a:lnTo>
                  <a:lnTo>
                    <a:pt x="192" y="232"/>
                  </a:lnTo>
                  <a:lnTo>
                    <a:pt x="210" y="239"/>
                  </a:lnTo>
                  <a:lnTo>
                    <a:pt x="228" y="244"/>
                  </a:lnTo>
                  <a:lnTo>
                    <a:pt x="245" y="249"/>
                  </a:lnTo>
                  <a:lnTo>
                    <a:pt x="263" y="251"/>
                  </a:lnTo>
                  <a:lnTo>
                    <a:pt x="282" y="253"/>
                  </a:lnTo>
                  <a:lnTo>
                    <a:pt x="300" y="253"/>
                  </a:lnTo>
                  <a:lnTo>
                    <a:pt x="317" y="252"/>
                  </a:lnTo>
                  <a:lnTo>
                    <a:pt x="336" y="250"/>
                  </a:lnTo>
                  <a:lnTo>
                    <a:pt x="354" y="245"/>
                  </a:lnTo>
                  <a:lnTo>
                    <a:pt x="372" y="240"/>
                  </a:lnTo>
                  <a:lnTo>
                    <a:pt x="390" y="232"/>
                  </a:lnTo>
                  <a:lnTo>
                    <a:pt x="398" y="226"/>
                  </a:lnTo>
                  <a:lnTo>
                    <a:pt x="404" y="222"/>
                  </a:lnTo>
                  <a:lnTo>
                    <a:pt x="410" y="218"/>
                  </a:lnTo>
                  <a:lnTo>
                    <a:pt x="415" y="21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91" name="Freeform 239"/>
            <p:cNvSpPr>
              <a:spLocks/>
            </p:cNvSpPr>
            <p:nvPr/>
          </p:nvSpPr>
          <p:spPr bwMode="auto">
            <a:xfrm>
              <a:off x="568" y="2240"/>
              <a:ext cx="16" cy="16"/>
            </a:xfrm>
            <a:custGeom>
              <a:avLst/>
              <a:gdLst/>
              <a:ahLst/>
              <a:cxnLst>
                <a:cxn ang="0">
                  <a:pos x="139" y="44"/>
                </a:cxn>
                <a:cxn ang="0">
                  <a:pos x="142" y="35"/>
                </a:cxn>
                <a:cxn ang="0">
                  <a:pos x="139" y="25"/>
                </a:cxn>
                <a:cxn ang="0">
                  <a:pos x="135" y="17"/>
                </a:cxn>
                <a:cxn ang="0">
                  <a:pos x="129" y="10"/>
                </a:cxn>
                <a:cxn ang="0">
                  <a:pos x="123" y="5"/>
                </a:cxn>
                <a:cxn ang="0">
                  <a:pos x="118" y="3"/>
                </a:cxn>
                <a:cxn ang="0">
                  <a:pos x="112" y="1"/>
                </a:cxn>
                <a:cxn ang="0">
                  <a:pos x="107" y="0"/>
                </a:cxn>
                <a:cxn ang="0">
                  <a:pos x="103" y="0"/>
                </a:cxn>
                <a:cxn ang="0">
                  <a:pos x="97" y="0"/>
                </a:cxn>
                <a:cxn ang="0">
                  <a:pos x="93" y="0"/>
                </a:cxn>
                <a:cxn ang="0">
                  <a:pos x="89" y="0"/>
                </a:cxn>
                <a:cxn ang="0">
                  <a:pos x="72" y="5"/>
                </a:cxn>
                <a:cxn ang="0">
                  <a:pos x="56" y="14"/>
                </a:cxn>
                <a:cxn ang="0">
                  <a:pos x="42" y="26"/>
                </a:cxn>
                <a:cxn ang="0">
                  <a:pos x="31" y="42"/>
                </a:cxn>
                <a:cxn ang="0">
                  <a:pos x="21" y="58"/>
                </a:cxn>
                <a:cxn ang="0">
                  <a:pos x="12" y="76"/>
                </a:cxn>
                <a:cxn ang="0">
                  <a:pos x="6" y="95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3" y="116"/>
                </a:cxn>
                <a:cxn ang="0">
                  <a:pos x="5" y="116"/>
                </a:cxn>
                <a:cxn ang="0">
                  <a:pos x="8" y="114"/>
                </a:cxn>
                <a:cxn ang="0">
                  <a:pos x="70" y="16"/>
                </a:cxn>
                <a:cxn ang="0">
                  <a:pos x="77" y="13"/>
                </a:cxn>
                <a:cxn ang="0">
                  <a:pos x="84" y="11"/>
                </a:cxn>
                <a:cxn ang="0">
                  <a:pos x="92" y="11"/>
                </a:cxn>
                <a:cxn ang="0">
                  <a:pos x="101" y="11"/>
                </a:cxn>
                <a:cxn ang="0">
                  <a:pos x="115" y="36"/>
                </a:cxn>
                <a:cxn ang="0">
                  <a:pos x="115" y="57"/>
                </a:cxn>
                <a:cxn ang="0">
                  <a:pos x="139" y="44"/>
                </a:cxn>
              </a:cxnLst>
              <a:rect l="0" t="0" r="r" b="b"/>
              <a:pathLst>
                <a:path w="142" h="116">
                  <a:moveTo>
                    <a:pt x="139" y="44"/>
                  </a:moveTo>
                  <a:lnTo>
                    <a:pt x="142" y="35"/>
                  </a:lnTo>
                  <a:lnTo>
                    <a:pt x="139" y="25"/>
                  </a:lnTo>
                  <a:lnTo>
                    <a:pt x="135" y="17"/>
                  </a:lnTo>
                  <a:lnTo>
                    <a:pt x="129" y="10"/>
                  </a:lnTo>
                  <a:lnTo>
                    <a:pt x="123" y="5"/>
                  </a:lnTo>
                  <a:lnTo>
                    <a:pt x="118" y="3"/>
                  </a:lnTo>
                  <a:lnTo>
                    <a:pt x="112" y="1"/>
                  </a:lnTo>
                  <a:lnTo>
                    <a:pt x="107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3" y="0"/>
                  </a:lnTo>
                  <a:lnTo>
                    <a:pt x="89" y="0"/>
                  </a:lnTo>
                  <a:lnTo>
                    <a:pt x="72" y="5"/>
                  </a:lnTo>
                  <a:lnTo>
                    <a:pt x="56" y="14"/>
                  </a:lnTo>
                  <a:lnTo>
                    <a:pt x="42" y="26"/>
                  </a:lnTo>
                  <a:lnTo>
                    <a:pt x="31" y="42"/>
                  </a:lnTo>
                  <a:lnTo>
                    <a:pt x="21" y="58"/>
                  </a:lnTo>
                  <a:lnTo>
                    <a:pt x="12" y="76"/>
                  </a:lnTo>
                  <a:lnTo>
                    <a:pt x="6" y="95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5" y="116"/>
                  </a:lnTo>
                  <a:lnTo>
                    <a:pt x="8" y="114"/>
                  </a:lnTo>
                  <a:lnTo>
                    <a:pt x="70" y="16"/>
                  </a:lnTo>
                  <a:lnTo>
                    <a:pt x="77" y="13"/>
                  </a:lnTo>
                  <a:lnTo>
                    <a:pt x="84" y="11"/>
                  </a:lnTo>
                  <a:lnTo>
                    <a:pt x="92" y="11"/>
                  </a:lnTo>
                  <a:lnTo>
                    <a:pt x="101" y="11"/>
                  </a:lnTo>
                  <a:lnTo>
                    <a:pt x="115" y="36"/>
                  </a:lnTo>
                  <a:lnTo>
                    <a:pt x="115" y="57"/>
                  </a:lnTo>
                  <a:lnTo>
                    <a:pt x="139" y="4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92" name="Freeform 240"/>
            <p:cNvSpPr>
              <a:spLocks/>
            </p:cNvSpPr>
            <p:nvPr/>
          </p:nvSpPr>
          <p:spPr bwMode="auto">
            <a:xfrm>
              <a:off x="600" y="2186"/>
              <a:ext cx="12" cy="13"/>
            </a:xfrm>
            <a:custGeom>
              <a:avLst/>
              <a:gdLst/>
              <a:ahLst/>
              <a:cxnLst>
                <a:cxn ang="0">
                  <a:pos x="106" y="30"/>
                </a:cxn>
                <a:cxn ang="0">
                  <a:pos x="23" y="0"/>
                </a:cxn>
                <a:cxn ang="0">
                  <a:pos x="15" y="3"/>
                </a:cxn>
                <a:cxn ang="0">
                  <a:pos x="7" y="10"/>
                </a:cxn>
                <a:cxn ang="0">
                  <a:pos x="3" y="20"/>
                </a:cxn>
                <a:cxn ang="0">
                  <a:pos x="1" y="32"/>
                </a:cxn>
                <a:cxn ang="0">
                  <a:pos x="0" y="46"/>
                </a:cxn>
                <a:cxn ang="0">
                  <a:pos x="1" y="61"/>
                </a:cxn>
                <a:cxn ang="0">
                  <a:pos x="1" y="75"/>
                </a:cxn>
                <a:cxn ang="0">
                  <a:pos x="3" y="88"/>
                </a:cxn>
                <a:cxn ang="0">
                  <a:pos x="6" y="87"/>
                </a:cxn>
                <a:cxn ang="0">
                  <a:pos x="9" y="85"/>
                </a:cxn>
                <a:cxn ang="0">
                  <a:pos x="12" y="82"/>
                </a:cxn>
                <a:cxn ang="0">
                  <a:pos x="15" y="79"/>
                </a:cxn>
                <a:cxn ang="0">
                  <a:pos x="15" y="57"/>
                </a:cxn>
                <a:cxn ang="0">
                  <a:pos x="14" y="53"/>
                </a:cxn>
                <a:cxn ang="0">
                  <a:pos x="12" y="49"/>
                </a:cxn>
                <a:cxn ang="0">
                  <a:pos x="7" y="43"/>
                </a:cxn>
                <a:cxn ang="0">
                  <a:pos x="4" y="37"/>
                </a:cxn>
                <a:cxn ang="0">
                  <a:pos x="3" y="31"/>
                </a:cxn>
                <a:cxn ang="0">
                  <a:pos x="5" y="23"/>
                </a:cxn>
                <a:cxn ang="0">
                  <a:pos x="8" y="15"/>
                </a:cxn>
                <a:cxn ang="0">
                  <a:pos x="14" y="10"/>
                </a:cxn>
                <a:cxn ang="0">
                  <a:pos x="92" y="35"/>
                </a:cxn>
                <a:cxn ang="0">
                  <a:pos x="97" y="35"/>
                </a:cxn>
                <a:cxn ang="0">
                  <a:pos x="101" y="34"/>
                </a:cxn>
                <a:cxn ang="0">
                  <a:pos x="105" y="33"/>
                </a:cxn>
                <a:cxn ang="0">
                  <a:pos x="111" y="31"/>
                </a:cxn>
                <a:cxn ang="0">
                  <a:pos x="106" y="30"/>
                </a:cxn>
              </a:cxnLst>
              <a:rect l="0" t="0" r="r" b="b"/>
              <a:pathLst>
                <a:path w="111" h="88">
                  <a:moveTo>
                    <a:pt x="106" y="30"/>
                  </a:moveTo>
                  <a:lnTo>
                    <a:pt x="23" y="0"/>
                  </a:lnTo>
                  <a:lnTo>
                    <a:pt x="15" y="3"/>
                  </a:lnTo>
                  <a:lnTo>
                    <a:pt x="7" y="10"/>
                  </a:lnTo>
                  <a:lnTo>
                    <a:pt x="3" y="20"/>
                  </a:lnTo>
                  <a:lnTo>
                    <a:pt x="1" y="32"/>
                  </a:lnTo>
                  <a:lnTo>
                    <a:pt x="0" y="46"/>
                  </a:lnTo>
                  <a:lnTo>
                    <a:pt x="1" y="61"/>
                  </a:lnTo>
                  <a:lnTo>
                    <a:pt x="1" y="75"/>
                  </a:lnTo>
                  <a:lnTo>
                    <a:pt x="3" y="88"/>
                  </a:lnTo>
                  <a:lnTo>
                    <a:pt x="6" y="87"/>
                  </a:lnTo>
                  <a:lnTo>
                    <a:pt x="9" y="85"/>
                  </a:lnTo>
                  <a:lnTo>
                    <a:pt x="12" y="82"/>
                  </a:lnTo>
                  <a:lnTo>
                    <a:pt x="15" y="79"/>
                  </a:lnTo>
                  <a:lnTo>
                    <a:pt x="15" y="57"/>
                  </a:lnTo>
                  <a:lnTo>
                    <a:pt x="14" y="53"/>
                  </a:lnTo>
                  <a:lnTo>
                    <a:pt x="12" y="49"/>
                  </a:lnTo>
                  <a:lnTo>
                    <a:pt x="7" y="43"/>
                  </a:lnTo>
                  <a:lnTo>
                    <a:pt x="4" y="37"/>
                  </a:lnTo>
                  <a:lnTo>
                    <a:pt x="3" y="31"/>
                  </a:lnTo>
                  <a:lnTo>
                    <a:pt x="5" y="23"/>
                  </a:lnTo>
                  <a:lnTo>
                    <a:pt x="8" y="15"/>
                  </a:lnTo>
                  <a:lnTo>
                    <a:pt x="14" y="10"/>
                  </a:lnTo>
                  <a:lnTo>
                    <a:pt x="92" y="35"/>
                  </a:lnTo>
                  <a:lnTo>
                    <a:pt x="97" y="35"/>
                  </a:lnTo>
                  <a:lnTo>
                    <a:pt x="101" y="34"/>
                  </a:lnTo>
                  <a:lnTo>
                    <a:pt x="105" y="33"/>
                  </a:lnTo>
                  <a:lnTo>
                    <a:pt x="111" y="31"/>
                  </a:lnTo>
                  <a:lnTo>
                    <a:pt x="106" y="3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93" name="Freeform 241"/>
            <p:cNvSpPr>
              <a:spLocks/>
            </p:cNvSpPr>
            <p:nvPr/>
          </p:nvSpPr>
          <p:spPr bwMode="auto">
            <a:xfrm>
              <a:off x="490" y="2223"/>
              <a:ext cx="76" cy="57"/>
            </a:xfrm>
            <a:custGeom>
              <a:avLst/>
              <a:gdLst/>
              <a:ahLst/>
              <a:cxnLst>
                <a:cxn ang="0">
                  <a:pos x="687" y="396"/>
                </a:cxn>
                <a:cxn ang="0">
                  <a:pos x="688" y="392"/>
                </a:cxn>
                <a:cxn ang="0">
                  <a:pos x="645" y="369"/>
                </a:cxn>
                <a:cxn ang="0">
                  <a:pos x="602" y="346"/>
                </a:cxn>
                <a:cxn ang="0">
                  <a:pos x="559" y="323"/>
                </a:cxn>
                <a:cxn ang="0">
                  <a:pos x="515" y="300"/>
                </a:cxn>
                <a:cxn ang="0">
                  <a:pos x="471" y="277"/>
                </a:cxn>
                <a:cxn ang="0">
                  <a:pos x="425" y="255"/>
                </a:cxn>
                <a:cxn ang="0">
                  <a:pos x="381" y="233"/>
                </a:cxn>
                <a:cxn ang="0">
                  <a:pos x="337" y="209"/>
                </a:cxn>
                <a:cxn ang="0">
                  <a:pos x="293" y="186"/>
                </a:cxn>
                <a:cxn ang="0">
                  <a:pos x="250" y="162"/>
                </a:cxn>
                <a:cxn ang="0">
                  <a:pos x="206" y="137"/>
                </a:cxn>
                <a:cxn ang="0">
                  <a:pos x="164" y="112"/>
                </a:cxn>
                <a:cxn ang="0">
                  <a:pos x="122" y="86"/>
                </a:cxn>
                <a:cxn ang="0">
                  <a:pos x="80" y="59"/>
                </a:cxn>
                <a:cxn ang="0">
                  <a:pos x="40" y="30"/>
                </a:cxn>
                <a:cxn ang="0">
                  <a:pos x="0" y="0"/>
                </a:cxn>
                <a:cxn ang="0">
                  <a:pos x="8" y="15"/>
                </a:cxn>
                <a:cxn ang="0">
                  <a:pos x="19" y="27"/>
                </a:cxn>
                <a:cxn ang="0">
                  <a:pos x="30" y="36"/>
                </a:cxn>
                <a:cxn ang="0">
                  <a:pos x="43" y="45"/>
                </a:cxn>
                <a:cxn ang="0">
                  <a:pos x="57" y="54"/>
                </a:cxn>
                <a:cxn ang="0">
                  <a:pos x="70" y="63"/>
                </a:cxn>
                <a:cxn ang="0">
                  <a:pos x="82" y="73"/>
                </a:cxn>
                <a:cxn ang="0">
                  <a:pos x="93" y="86"/>
                </a:cxn>
                <a:cxn ang="0">
                  <a:pos x="128" y="108"/>
                </a:cxn>
                <a:cxn ang="0">
                  <a:pos x="164" y="130"/>
                </a:cxn>
                <a:cxn ang="0">
                  <a:pos x="200" y="152"/>
                </a:cxn>
                <a:cxn ang="0">
                  <a:pos x="236" y="174"/>
                </a:cxn>
                <a:cxn ang="0">
                  <a:pos x="272" y="195"/>
                </a:cxn>
                <a:cxn ang="0">
                  <a:pos x="307" y="216"/>
                </a:cxn>
                <a:cxn ang="0">
                  <a:pos x="344" y="237"/>
                </a:cxn>
                <a:cxn ang="0">
                  <a:pos x="379" y="258"/>
                </a:cxn>
                <a:cxn ang="0">
                  <a:pos x="416" y="278"/>
                </a:cxn>
                <a:cxn ang="0">
                  <a:pos x="452" y="298"/>
                </a:cxn>
                <a:cxn ang="0">
                  <a:pos x="490" y="317"/>
                </a:cxn>
                <a:cxn ang="0">
                  <a:pos x="527" y="335"/>
                </a:cxn>
                <a:cxn ang="0">
                  <a:pos x="565" y="353"/>
                </a:cxn>
                <a:cxn ang="0">
                  <a:pos x="604" y="369"/>
                </a:cxn>
                <a:cxn ang="0">
                  <a:pos x="643" y="385"/>
                </a:cxn>
                <a:cxn ang="0">
                  <a:pos x="683" y="399"/>
                </a:cxn>
                <a:cxn ang="0">
                  <a:pos x="687" y="396"/>
                </a:cxn>
              </a:cxnLst>
              <a:rect l="0" t="0" r="r" b="b"/>
              <a:pathLst>
                <a:path w="688" h="399">
                  <a:moveTo>
                    <a:pt x="687" y="396"/>
                  </a:moveTo>
                  <a:lnTo>
                    <a:pt x="688" y="392"/>
                  </a:lnTo>
                  <a:lnTo>
                    <a:pt x="645" y="369"/>
                  </a:lnTo>
                  <a:lnTo>
                    <a:pt x="602" y="346"/>
                  </a:lnTo>
                  <a:lnTo>
                    <a:pt x="559" y="323"/>
                  </a:lnTo>
                  <a:lnTo>
                    <a:pt x="515" y="300"/>
                  </a:lnTo>
                  <a:lnTo>
                    <a:pt x="471" y="277"/>
                  </a:lnTo>
                  <a:lnTo>
                    <a:pt x="425" y="255"/>
                  </a:lnTo>
                  <a:lnTo>
                    <a:pt x="381" y="233"/>
                  </a:lnTo>
                  <a:lnTo>
                    <a:pt x="337" y="209"/>
                  </a:lnTo>
                  <a:lnTo>
                    <a:pt x="293" y="186"/>
                  </a:lnTo>
                  <a:lnTo>
                    <a:pt x="250" y="162"/>
                  </a:lnTo>
                  <a:lnTo>
                    <a:pt x="206" y="137"/>
                  </a:lnTo>
                  <a:lnTo>
                    <a:pt x="164" y="112"/>
                  </a:lnTo>
                  <a:lnTo>
                    <a:pt x="122" y="86"/>
                  </a:lnTo>
                  <a:lnTo>
                    <a:pt x="80" y="59"/>
                  </a:lnTo>
                  <a:lnTo>
                    <a:pt x="40" y="30"/>
                  </a:lnTo>
                  <a:lnTo>
                    <a:pt x="0" y="0"/>
                  </a:lnTo>
                  <a:lnTo>
                    <a:pt x="8" y="15"/>
                  </a:lnTo>
                  <a:lnTo>
                    <a:pt x="19" y="27"/>
                  </a:lnTo>
                  <a:lnTo>
                    <a:pt x="30" y="36"/>
                  </a:lnTo>
                  <a:lnTo>
                    <a:pt x="43" y="45"/>
                  </a:lnTo>
                  <a:lnTo>
                    <a:pt x="57" y="54"/>
                  </a:lnTo>
                  <a:lnTo>
                    <a:pt x="70" y="63"/>
                  </a:lnTo>
                  <a:lnTo>
                    <a:pt x="82" y="73"/>
                  </a:lnTo>
                  <a:lnTo>
                    <a:pt x="93" y="86"/>
                  </a:lnTo>
                  <a:lnTo>
                    <a:pt x="128" y="108"/>
                  </a:lnTo>
                  <a:lnTo>
                    <a:pt x="164" y="130"/>
                  </a:lnTo>
                  <a:lnTo>
                    <a:pt x="200" y="152"/>
                  </a:lnTo>
                  <a:lnTo>
                    <a:pt x="236" y="174"/>
                  </a:lnTo>
                  <a:lnTo>
                    <a:pt x="272" y="195"/>
                  </a:lnTo>
                  <a:lnTo>
                    <a:pt x="307" y="216"/>
                  </a:lnTo>
                  <a:lnTo>
                    <a:pt x="344" y="237"/>
                  </a:lnTo>
                  <a:lnTo>
                    <a:pt x="379" y="258"/>
                  </a:lnTo>
                  <a:lnTo>
                    <a:pt x="416" y="278"/>
                  </a:lnTo>
                  <a:lnTo>
                    <a:pt x="452" y="298"/>
                  </a:lnTo>
                  <a:lnTo>
                    <a:pt x="490" y="317"/>
                  </a:lnTo>
                  <a:lnTo>
                    <a:pt x="527" y="335"/>
                  </a:lnTo>
                  <a:lnTo>
                    <a:pt x="565" y="353"/>
                  </a:lnTo>
                  <a:lnTo>
                    <a:pt x="604" y="369"/>
                  </a:lnTo>
                  <a:lnTo>
                    <a:pt x="643" y="385"/>
                  </a:lnTo>
                  <a:lnTo>
                    <a:pt x="683" y="399"/>
                  </a:lnTo>
                  <a:lnTo>
                    <a:pt x="687" y="396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94" name="Freeform 242"/>
            <p:cNvSpPr>
              <a:spLocks/>
            </p:cNvSpPr>
            <p:nvPr/>
          </p:nvSpPr>
          <p:spPr bwMode="auto">
            <a:xfrm>
              <a:off x="605" y="2193"/>
              <a:ext cx="5" cy="2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48" y="0"/>
                </a:cxn>
                <a:cxn ang="0">
                  <a:pos x="43" y="0"/>
                </a:cxn>
                <a:cxn ang="0">
                  <a:pos x="36" y="2"/>
                </a:cxn>
                <a:cxn ang="0">
                  <a:pos x="31" y="3"/>
                </a:cxn>
                <a:cxn ang="0">
                  <a:pos x="25" y="4"/>
                </a:cxn>
                <a:cxn ang="0">
                  <a:pos x="19" y="5"/>
                </a:cxn>
                <a:cxn ang="0">
                  <a:pos x="13" y="5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4" y="6"/>
                </a:cxn>
                <a:cxn ang="0">
                  <a:pos x="8" y="9"/>
                </a:cxn>
                <a:cxn ang="0">
                  <a:pos x="14" y="12"/>
                </a:cxn>
                <a:cxn ang="0">
                  <a:pos x="19" y="12"/>
                </a:cxn>
                <a:cxn ang="0">
                  <a:pos x="26" y="12"/>
                </a:cxn>
                <a:cxn ang="0">
                  <a:pos x="32" y="9"/>
                </a:cxn>
                <a:cxn ang="0">
                  <a:pos x="37" y="8"/>
                </a:cxn>
                <a:cxn ang="0">
                  <a:pos x="44" y="6"/>
                </a:cxn>
                <a:cxn ang="0">
                  <a:pos x="46" y="4"/>
                </a:cxn>
              </a:cxnLst>
              <a:rect l="0" t="0" r="r" b="b"/>
              <a:pathLst>
                <a:path w="48" h="12">
                  <a:moveTo>
                    <a:pt x="46" y="4"/>
                  </a:moveTo>
                  <a:lnTo>
                    <a:pt x="48" y="0"/>
                  </a:lnTo>
                  <a:lnTo>
                    <a:pt x="43" y="0"/>
                  </a:lnTo>
                  <a:lnTo>
                    <a:pt x="36" y="2"/>
                  </a:lnTo>
                  <a:lnTo>
                    <a:pt x="31" y="3"/>
                  </a:lnTo>
                  <a:lnTo>
                    <a:pt x="25" y="4"/>
                  </a:lnTo>
                  <a:lnTo>
                    <a:pt x="19" y="5"/>
                  </a:lnTo>
                  <a:lnTo>
                    <a:pt x="13" y="5"/>
                  </a:lnTo>
                  <a:lnTo>
                    <a:pt x="6" y="4"/>
                  </a:lnTo>
                  <a:lnTo>
                    <a:pt x="0" y="2"/>
                  </a:lnTo>
                  <a:lnTo>
                    <a:pt x="4" y="6"/>
                  </a:lnTo>
                  <a:lnTo>
                    <a:pt x="8" y="9"/>
                  </a:lnTo>
                  <a:lnTo>
                    <a:pt x="14" y="12"/>
                  </a:lnTo>
                  <a:lnTo>
                    <a:pt x="19" y="12"/>
                  </a:lnTo>
                  <a:lnTo>
                    <a:pt x="26" y="12"/>
                  </a:lnTo>
                  <a:lnTo>
                    <a:pt x="32" y="9"/>
                  </a:lnTo>
                  <a:lnTo>
                    <a:pt x="37" y="8"/>
                  </a:lnTo>
                  <a:lnTo>
                    <a:pt x="44" y="6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95" name="Freeform 243"/>
            <p:cNvSpPr>
              <a:spLocks/>
            </p:cNvSpPr>
            <p:nvPr/>
          </p:nvSpPr>
          <p:spPr bwMode="auto">
            <a:xfrm>
              <a:off x="613" y="2181"/>
              <a:ext cx="1" cy="3"/>
            </a:xfrm>
            <a:custGeom>
              <a:avLst/>
              <a:gdLst/>
              <a:ahLst/>
              <a:cxnLst>
                <a:cxn ang="0">
                  <a:pos x="5" y="17"/>
                </a:cxn>
                <a:cxn ang="0">
                  <a:pos x="4" y="13"/>
                </a:cxn>
                <a:cxn ang="0">
                  <a:pos x="3" y="9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2" y="15"/>
                </a:cxn>
                <a:cxn ang="0">
                  <a:pos x="5" y="22"/>
                </a:cxn>
                <a:cxn ang="0">
                  <a:pos x="5" y="17"/>
                </a:cxn>
              </a:cxnLst>
              <a:rect l="0" t="0" r="r" b="b"/>
              <a:pathLst>
                <a:path w="5" h="22">
                  <a:moveTo>
                    <a:pt x="5" y="17"/>
                  </a:moveTo>
                  <a:lnTo>
                    <a:pt x="4" y="13"/>
                  </a:lnTo>
                  <a:lnTo>
                    <a:pt x="3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5"/>
                  </a:lnTo>
                  <a:lnTo>
                    <a:pt x="5" y="22"/>
                  </a:lnTo>
                  <a:lnTo>
                    <a:pt x="5" y="1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96" name="Freeform 244"/>
            <p:cNvSpPr>
              <a:spLocks/>
            </p:cNvSpPr>
            <p:nvPr/>
          </p:nvSpPr>
          <p:spPr bwMode="auto">
            <a:xfrm>
              <a:off x="608" y="2171"/>
              <a:ext cx="4" cy="16"/>
            </a:xfrm>
            <a:custGeom>
              <a:avLst/>
              <a:gdLst/>
              <a:ahLst/>
              <a:cxnLst>
                <a:cxn ang="0">
                  <a:pos x="34" y="108"/>
                </a:cxn>
                <a:cxn ang="0">
                  <a:pos x="37" y="83"/>
                </a:cxn>
                <a:cxn ang="0">
                  <a:pos x="36" y="55"/>
                </a:cxn>
                <a:cxn ang="0">
                  <a:pos x="29" y="30"/>
                </a:cxn>
                <a:cxn ang="0">
                  <a:pos x="19" y="7"/>
                </a:cxn>
                <a:cxn ang="0">
                  <a:pos x="17" y="4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28"/>
                </a:cxn>
                <a:cxn ang="0">
                  <a:pos x="10" y="54"/>
                </a:cxn>
                <a:cxn ang="0">
                  <a:pos x="17" y="82"/>
                </a:cxn>
                <a:cxn ang="0">
                  <a:pos x="23" y="111"/>
                </a:cxn>
                <a:cxn ang="0">
                  <a:pos x="25" y="112"/>
                </a:cxn>
                <a:cxn ang="0">
                  <a:pos x="28" y="111"/>
                </a:cxn>
                <a:cxn ang="0">
                  <a:pos x="31" y="110"/>
                </a:cxn>
                <a:cxn ang="0">
                  <a:pos x="34" y="108"/>
                </a:cxn>
              </a:cxnLst>
              <a:rect l="0" t="0" r="r" b="b"/>
              <a:pathLst>
                <a:path w="37" h="112">
                  <a:moveTo>
                    <a:pt x="34" y="108"/>
                  </a:moveTo>
                  <a:lnTo>
                    <a:pt x="37" y="83"/>
                  </a:lnTo>
                  <a:lnTo>
                    <a:pt x="36" y="55"/>
                  </a:lnTo>
                  <a:lnTo>
                    <a:pt x="29" y="30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4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28"/>
                  </a:lnTo>
                  <a:lnTo>
                    <a:pt x="10" y="54"/>
                  </a:lnTo>
                  <a:lnTo>
                    <a:pt x="17" y="82"/>
                  </a:lnTo>
                  <a:lnTo>
                    <a:pt x="23" y="111"/>
                  </a:lnTo>
                  <a:lnTo>
                    <a:pt x="25" y="112"/>
                  </a:lnTo>
                  <a:lnTo>
                    <a:pt x="28" y="111"/>
                  </a:lnTo>
                  <a:lnTo>
                    <a:pt x="31" y="110"/>
                  </a:lnTo>
                  <a:lnTo>
                    <a:pt x="34" y="108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97" name="Freeform 245"/>
            <p:cNvSpPr>
              <a:spLocks/>
            </p:cNvSpPr>
            <p:nvPr/>
          </p:nvSpPr>
          <p:spPr bwMode="auto">
            <a:xfrm>
              <a:off x="621" y="2084"/>
              <a:ext cx="29" cy="27"/>
            </a:xfrm>
            <a:custGeom>
              <a:avLst/>
              <a:gdLst/>
              <a:ahLst/>
              <a:cxnLst>
                <a:cxn ang="0">
                  <a:pos x="262" y="117"/>
                </a:cxn>
                <a:cxn ang="0">
                  <a:pos x="243" y="85"/>
                </a:cxn>
                <a:cxn ang="0">
                  <a:pos x="226" y="83"/>
                </a:cxn>
                <a:cxn ang="0">
                  <a:pos x="211" y="87"/>
                </a:cxn>
                <a:cxn ang="0">
                  <a:pos x="195" y="94"/>
                </a:cxn>
                <a:cxn ang="0">
                  <a:pos x="185" y="105"/>
                </a:cxn>
                <a:cxn ang="0">
                  <a:pos x="185" y="120"/>
                </a:cxn>
                <a:cxn ang="0">
                  <a:pos x="192" y="130"/>
                </a:cxn>
                <a:cxn ang="0">
                  <a:pos x="201" y="128"/>
                </a:cxn>
                <a:cxn ang="0">
                  <a:pos x="211" y="103"/>
                </a:cxn>
                <a:cxn ang="0">
                  <a:pos x="215" y="103"/>
                </a:cxn>
                <a:cxn ang="0">
                  <a:pos x="220" y="104"/>
                </a:cxn>
                <a:cxn ang="0">
                  <a:pos x="230" y="121"/>
                </a:cxn>
                <a:cxn ang="0">
                  <a:pos x="230" y="143"/>
                </a:cxn>
                <a:cxn ang="0">
                  <a:pos x="178" y="154"/>
                </a:cxn>
                <a:cxn ang="0">
                  <a:pos x="152" y="124"/>
                </a:cxn>
                <a:cxn ang="0">
                  <a:pos x="122" y="95"/>
                </a:cxn>
                <a:cxn ang="0">
                  <a:pos x="91" y="72"/>
                </a:cxn>
                <a:cxn ang="0">
                  <a:pos x="22" y="69"/>
                </a:cxn>
                <a:cxn ang="0">
                  <a:pos x="15" y="52"/>
                </a:cxn>
                <a:cxn ang="0">
                  <a:pos x="15" y="33"/>
                </a:cxn>
                <a:cxn ang="0">
                  <a:pos x="33" y="12"/>
                </a:cxn>
                <a:cxn ang="0">
                  <a:pos x="42" y="13"/>
                </a:cxn>
                <a:cxn ang="0">
                  <a:pos x="60" y="36"/>
                </a:cxn>
                <a:cxn ang="0">
                  <a:pos x="65" y="35"/>
                </a:cxn>
                <a:cxn ang="0">
                  <a:pos x="71" y="31"/>
                </a:cxn>
                <a:cxn ang="0">
                  <a:pos x="69" y="14"/>
                </a:cxn>
                <a:cxn ang="0">
                  <a:pos x="58" y="0"/>
                </a:cxn>
                <a:cxn ang="0">
                  <a:pos x="0" y="63"/>
                </a:cxn>
                <a:cxn ang="0">
                  <a:pos x="39" y="71"/>
                </a:cxn>
                <a:cxn ang="0">
                  <a:pos x="76" y="85"/>
                </a:cxn>
                <a:cxn ang="0">
                  <a:pos x="109" y="108"/>
                </a:cxn>
                <a:cxn ang="0">
                  <a:pos x="138" y="140"/>
                </a:cxn>
                <a:cxn ang="0">
                  <a:pos x="149" y="156"/>
                </a:cxn>
                <a:cxn ang="0">
                  <a:pos x="159" y="172"/>
                </a:cxn>
                <a:cxn ang="0">
                  <a:pos x="170" y="184"/>
                </a:cxn>
                <a:cxn ang="0">
                  <a:pos x="188" y="189"/>
                </a:cxn>
              </a:cxnLst>
              <a:rect l="0" t="0" r="r" b="b"/>
              <a:pathLst>
                <a:path w="262" h="189">
                  <a:moveTo>
                    <a:pt x="246" y="148"/>
                  </a:moveTo>
                  <a:lnTo>
                    <a:pt x="262" y="117"/>
                  </a:lnTo>
                  <a:lnTo>
                    <a:pt x="250" y="89"/>
                  </a:lnTo>
                  <a:lnTo>
                    <a:pt x="243" y="85"/>
                  </a:lnTo>
                  <a:lnTo>
                    <a:pt x="235" y="83"/>
                  </a:lnTo>
                  <a:lnTo>
                    <a:pt x="226" y="83"/>
                  </a:lnTo>
                  <a:lnTo>
                    <a:pt x="219" y="84"/>
                  </a:lnTo>
                  <a:lnTo>
                    <a:pt x="211" y="87"/>
                  </a:lnTo>
                  <a:lnTo>
                    <a:pt x="203" y="90"/>
                  </a:lnTo>
                  <a:lnTo>
                    <a:pt x="195" y="94"/>
                  </a:lnTo>
                  <a:lnTo>
                    <a:pt x="188" y="97"/>
                  </a:lnTo>
                  <a:lnTo>
                    <a:pt x="185" y="105"/>
                  </a:lnTo>
                  <a:lnTo>
                    <a:pt x="184" y="112"/>
                  </a:lnTo>
                  <a:lnTo>
                    <a:pt x="185" y="120"/>
                  </a:lnTo>
                  <a:lnTo>
                    <a:pt x="188" y="127"/>
                  </a:lnTo>
                  <a:lnTo>
                    <a:pt x="192" y="130"/>
                  </a:lnTo>
                  <a:lnTo>
                    <a:pt x="196" y="130"/>
                  </a:lnTo>
                  <a:lnTo>
                    <a:pt x="201" y="128"/>
                  </a:lnTo>
                  <a:lnTo>
                    <a:pt x="205" y="125"/>
                  </a:lnTo>
                  <a:lnTo>
                    <a:pt x="211" y="103"/>
                  </a:lnTo>
                  <a:lnTo>
                    <a:pt x="212" y="103"/>
                  </a:lnTo>
                  <a:lnTo>
                    <a:pt x="215" y="103"/>
                  </a:lnTo>
                  <a:lnTo>
                    <a:pt x="217" y="103"/>
                  </a:lnTo>
                  <a:lnTo>
                    <a:pt x="220" y="104"/>
                  </a:lnTo>
                  <a:lnTo>
                    <a:pt x="225" y="111"/>
                  </a:lnTo>
                  <a:lnTo>
                    <a:pt x="230" y="121"/>
                  </a:lnTo>
                  <a:lnTo>
                    <a:pt x="231" y="132"/>
                  </a:lnTo>
                  <a:lnTo>
                    <a:pt x="230" y="143"/>
                  </a:lnTo>
                  <a:lnTo>
                    <a:pt x="191" y="171"/>
                  </a:lnTo>
                  <a:lnTo>
                    <a:pt x="178" y="154"/>
                  </a:lnTo>
                  <a:lnTo>
                    <a:pt x="165" y="138"/>
                  </a:lnTo>
                  <a:lnTo>
                    <a:pt x="152" y="124"/>
                  </a:lnTo>
                  <a:lnTo>
                    <a:pt x="137" y="110"/>
                  </a:lnTo>
                  <a:lnTo>
                    <a:pt x="122" y="95"/>
                  </a:lnTo>
                  <a:lnTo>
                    <a:pt x="107" y="83"/>
                  </a:lnTo>
                  <a:lnTo>
                    <a:pt x="91" y="72"/>
                  </a:lnTo>
                  <a:lnTo>
                    <a:pt x="74" y="62"/>
                  </a:lnTo>
                  <a:lnTo>
                    <a:pt x="22" y="69"/>
                  </a:lnTo>
                  <a:lnTo>
                    <a:pt x="18" y="62"/>
                  </a:lnTo>
                  <a:lnTo>
                    <a:pt x="15" y="52"/>
                  </a:lnTo>
                  <a:lnTo>
                    <a:pt x="14" y="42"/>
                  </a:lnTo>
                  <a:lnTo>
                    <a:pt x="15" y="33"/>
                  </a:lnTo>
                  <a:lnTo>
                    <a:pt x="27" y="15"/>
                  </a:lnTo>
                  <a:lnTo>
                    <a:pt x="33" y="12"/>
                  </a:lnTo>
                  <a:lnTo>
                    <a:pt x="37" y="12"/>
                  </a:lnTo>
                  <a:lnTo>
                    <a:pt x="42" y="13"/>
                  </a:lnTo>
                  <a:lnTo>
                    <a:pt x="49" y="14"/>
                  </a:lnTo>
                  <a:lnTo>
                    <a:pt x="60" y="36"/>
                  </a:lnTo>
                  <a:lnTo>
                    <a:pt x="62" y="36"/>
                  </a:lnTo>
                  <a:lnTo>
                    <a:pt x="65" y="35"/>
                  </a:lnTo>
                  <a:lnTo>
                    <a:pt x="68" y="32"/>
                  </a:lnTo>
                  <a:lnTo>
                    <a:pt x="71" y="31"/>
                  </a:lnTo>
                  <a:lnTo>
                    <a:pt x="71" y="23"/>
                  </a:lnTo>
                  <a:lnTo>
                    <a:pt x="69" y="14"/>
                  </a:lnTo>
                  <a:lnTo>
                    <a:pt x="65" y="6"/>
                  </a:lnTo>
                  <a:lnTo>
                    <a:pt x="58" y="0"/>
                  </a:lnTo>
                  <a:lnTo>
                    <a:pt x="12" y="11"/>
                  </a:lnTo>
                  <a:lnTo>
                    <a:pt x="0" y="63"/>
                  </a:lnTo>
                  <a:lnTo>
                    <a:pt x="20" y="66"/>
                  </a:lnTo>
                  <a:lnTo>
                    <a:pt x="39" y="71"/>
                  </a:lnTo>
                  <a:lnTo>
                    <a:pt x="57" y="77"/>
                  </a:lnTo>
                  <a:lnTo>
                    <a:pt x="76" y="85"/>
                  </a:lnTo>
                  <a:lnTo>
                    <a:pt x="93" y="96"/>
                  </a:lnTo>
                  <a:lnTo>
                    <a:pt x="109" y="108"/>
                  </a:lnTo>
                  <a:lnTo>
                    <a:pt x="124" y="123"/>
                  </a:lnTo>
                  <a:lnTo>
                    <a:pt x="138" y="140"/>
                  </a:lnTo>
                  <a:lnTo>
                    <a:pt x="143" y="147"/>
                  </a:lnTo>
                  <a:lnTo>
                    <a:pt x="149" y="156"/>
                  </a:lnTo>
                  <a:lnTo>
                    <a:pt x="154" y="164"/>
                  </a:lnTo>
                  <a:lnTo>
                    <a:pt x="159" y="172"/>
                  </a:lnTo>
                  <a:lnTo>
                    <a:pt x="164" y="178"/>
                  </a:lnTo>
                  <a:lnTo>
                    <a:pt x="170" y="184"/>
                  </a:lnTo>
                  <a:lnTo>
                    <a:pt x="178" y="187"/>
                  </a:lnTo>
                  <a:lnTo>
                    <a:pt x="188" y="189"/>
                  </a:lnTo>
                  <a:lnTo>
                    <a:pt x="246" y="148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98" name="Freeform 246"/>
            <p:cNvSpPr>
              <a:spLocks/>
            </p:cNvSpPr>
            <p:nvPr/>
          </p:nvSpPr>
          <p:spPr bwMode="auto">
            <a:xfrm>
              <a:off x="616" y="2113"/>
              <a:ext cx="15" cy="25"/>
            </a:xfrm>
            <a:custGeom>
              <a:avLst/>
              <a:gdLst/>
              <a:ahLst/>
              <a:cxnLst>
                <a:cxn ang="0">
                  <a:pos x="117" y="104"/>
                </a:cxn>
                <a:cxn ang="0">
                  <a:pos x="124" y="97"/>
                </a:cxn>
                <a:cxn ang="0">
                  <a:pos x="129" y="87"/>
                </a:cxn>
                <a:cxn ang="0">
                  <a:pos x="126" y="82"/>
                </a:cxn>
                <a:cxn ang="0">
                  <a:pos x="124" y="77"/>
                </a:cxn>
                <a:cxn ang="0">
                  <a:pos x="126" y="70"/>
                </a:cxn>
                <a:cxn ang="0">
                  <a:pos x="130" y="66"/>
                </a:cxn>
                <a:cxn ang="0">
                  <a:pos x="133" y="61"/>
                </a:cxn>
                <a:cxn ang="0">
                  <a:pos x="131" y="57"/>
                </a:cxn>
                <a:cxn ang="0">
                  <a:pos x="106" y="34"/>
                </a:cxn>
                <a:cxn ang="0">
                  <a:pos x="105" y="24"/>
                </a:cxn>
                <a:cxn ang="0">
                  <a:pos x="69" y="11"/>
                </a:cxn>
                <a:cxn ang="0">
                  <a:pos x="65" y="5"/>
                </a:cxn>
                <a:cxn ang="0">
                  <a:pos x="57" y="0"/>
                </a:cxn>
                <a:cxn ang="0">
                  <a:pos x="11" y="6"/>
                </a:cxn>
                <a:cxn ang="0">
                  <a:pos x="5" y="10"/>
                </a:cxn>
                <a:cxn ang="0">
                  <a:pos x="0" y="15"/>
                </a:cxn>
                <a:cxn ang="0">
                  <a:pos x="13" y="11"/>
                </a:cxn>
                <a:cxn ang="0">
                  <a:pos x="29" y="18"/>
                </a:cxn>
                <a:cxn ang="0">
                  <a:pos x="37" y="15"/>
                </a:cxn>
                <a:cxn ang="0">
                  <a:pos x="43" y="8"/>
                </a:cxn>
                <a:cxn ang="0">
                  <a:pos x="59" y="15"/>
                </a:cxn>
                <a:cxn ang="0">
                  <a:pos x="77" y="25"/>
                </a:cxn>
                <a:cxn ang="0">
                  <a:pos x="92" y="38"/>
                </a:cxn>
                <a:cxn ang="0">
                  <a:pos x="101" y="55"/>
                </a:cxn>
                <a:cxn ang="0">
                  <a:pos x="105" y="65"/>
                </a:cxn>
                <a:cxn ang="0">
                  <a:pos x="107" y="71"/>
                </a:cxn>
                <a:cxn ang="0">
                  <a:pos x="103" y="91"/>
                </a:cxn>
                <a:cxn ang="0">
                  <a:pos x="91" y="109"/>
                </a:cxn>
                <a:cxn ang="0">
                  <a:pos x="74" y="125"/>
                </a:cxn>
                <a:cxn ang="0">
                  <a:pos x="59" y="137"/>
                </a:cxn>
                <a:cxn ang="0">
                  <a:pos x="45" y="143"/>
                </a:cxn>
                <a:cxn ang="0">
                  <a:pos x="31" y="145"/>
                </a:cxn>
                <a:cxn ang="0">
                  <a:pos x="27" y="141"/>
                </a:cxn>
                <a:cxn ang="0">
                  <a:pos x="22" y="138"/>
                </a:cxn>
                <a:cxn ang="0">
                  <a:pos x="12" y="141"/>
                </a:cxn>
                <a:cxn ang="0">
                  <a:pos x="2" y="149"/>
                </a:cxn>
                <a:cxn ang="0">
                  <a:pos x="7" y="148"/>
                </a:cxn>
                <a:cxn ang="0">
                  <a:pos x="13" y="149"/>
                </a:cxn>
                <a:cxn ang="0">
                  <a:pos x="14" y="155"/>
                </a:cxn>
                <a:cxn ang="0">
                  <a:pos x="15" y="161"/>
                </a:cxn>
                <a:cxn ang="0">
                  <a:pos x="19" y="166"/>
                </a:cxn>
                <a:cxn ang="0">
                  <a:pos x="26" y="169"/>
                </a:cxn>
                <a:cxn ang="0">
                  <a:pos x="54" y="156"/>
                </a:cxn>
                <a:cxn ang="0">
                  <a:pos x="57" y="161"/>
                </a:cxn>
                <a:cxn ang="0">
                  <a:pos x="67" y="163"/>
                </a:cxn>
                <a:cxn ang="0">
                  <a:pos x="80" y="148"/>
                </a:cxn>
                <a:cxn ang="0">
                  <a:pos x="84" y="136"/>
                </a:cxn>
                <a:cxn ang="0">
                  <a:pos x="88" y="133"/>
                </a:cxn>
                <a:cxn ang="0">
                  <a:pos x="115" y="139"/>
                </a:cxn>
              </a:cxnLst>
              <a:rect l="0" t="0" r="r" b="b"/>
              <a:pathLst>
                <a:path w="133" h="169">
                  <a:moveTo>
                    <a:pt x="120" y="137"/>
                  </a:moveTo>
                  <a:lnTo>
                    <a:pt x="117" y="104"/>
                  </a:lnTo>
                  <a:lnTo>
                    <a:pt x="120" y="100"/>
                  </a:lnTo>
                  <a:lnTo>
                    <a:pt x="124" y="97"/>
                  </a:lnTo>
                  <a:lnTo>
                    <a:pt x="127" y="92"/>
                  </a:lnTo>
                  <a:lnTo>
                    <a:pt x="129" y="87"/>
                  </a:lnTo>
                  <a:lnTo>
                    <a:pt x="128" y="85"/>
                  </a:lnTo>
                  <a:lnTo>
                    <a:pt x="126" y="82"/>
                  </a:lnTo>
                  <a:lnTo>
                    <a:pt x="125" y="80"/>
                  </a:lnTo>
                  <a:lnTo>
                    <a:pt x="124" y="77"/>
                  </a:lnTo>
                  <a:lnTo>
                    <a:pt x="125" y="74"/>
                  </a:lnTo>
                  <a:lnTo>
                    <a:pt x="126" y="70"/>
                  </a:lnTo>
                  <a:lnTo>
                    <a:pt x="128" y="68"/>
                  </a:lnTo>
                  <a:lnTo>
                    <a:pt x="130" y="66"/>
                  </a:lnTo>
                  <a:lnTo>
                    <a:pt x="131" y="64"/>
                  </a:lnTo>
                  <a:lnTo>
                    <a:pt x="133" y="61"/>
                  </a:lnTo>
                  <a:lnTo>
                    <a:pt x="133" y="59"/>
                  </a:lnTo>
                  <a:lnTo>
                    <a:pt x="131" y="57"/>
                  </a:lnTo>
                  <a:lnTo>
                    <a:pt x="108" y="38"/>
                  </a:lnTo>
                  <a:lnTo>
                    <a:pt x="106" y="34"/>
                  </a:lnTo>
                  <a:lnTo>
                    <a:pt x="105" y="29"/>
                  </a:lnTo>
                  <a:lnTo>
                    <a:pt x="105" y="24"/>
                  </a:lnTo>
                  <a:lnTo>
                    <a:pt x="101" y="18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5" y="5"/>
                  </a:lnTo>
                  <a:lnTo>
                    <a:pt x="61" y="3"/>
                  </a:lnTo>
                  <a:lnTo>
                    <a:pt x="57" y="0"/>
                  </a:lnTo>
                  <a:lnTo>
                    <a:pt x="29" y="9"/>
                  </a:lnTo>
                  <a:lnTo>
                    <a:pt x="11" y="6"/>
                  </a:lnTo>
                  <a:lnTo>
                    <a:pt x="9" y="8"/>
                  </a:lnTo>
                  <a:lnTo>
                    <a:pt x="5" y="10"/>
                  </a:lnTo>
                  <a:lnTo>
                    <a:pt x="2" y="11"/>
                  </a:lnTo>
                  <a:lnTo>
                    <a:pt x="0" y="15"/>
                  </a:lnTo>
                  <a:lnTo>
                    <a:pt x="7" y="11"/>
                  </a:lnTo>
                  <a:lnTo>
                    <a:pt x="13" y="11"/>
                  </a:lnTo>
                  <a:lnTo>
                    <a:pt x="21" y="15"/>
                  </a:lnTo>
                  <a:lnTo>
                    <a:pt x="29" y="18"/>
                  </a:lnTo>
                  <a:lnTo>
                    <a:pt x="33" y="17"/>
                  </a:lnTo>
                  <a:lnTo>
                    <a:pt x="37" y="15"/>
                  </a:lnTo>
                  <a:lnTo>
                    <a:pt x="39" y="11"/>
                  </a:lnTo>
                  <a:lnTo>
                    <a:pt x="43" y="8"/>
                  </a:lnTo>
                  <a:lnTo>
                    <a:pt x="51" y="11"/>
                  </a:lnTo>
                  <a:lnTo>
                    <a:pt x="59" y="15"/>
                  </a:lnTo>
                  <a:lnTo>
                    <a:pt x="68" y="19"/>
                  </a:lnTo>
                  <a:lnTo>
                    <a:pt x="77" y="25"/>
                  </a:lnTo>
                  <a:lnTo>
                    <a:pt x="84" y="31"/>
                  </a:lnTo>
                  <a:lnTo>
                    <a:pt x="92" y="38"/>
                  </a:lnTo>
                  <a:lnTo>
                    <a:pt x="97" y="46"/>
                  </a:lnTo>
                  <a:lnTo>
                    <a:pt x="101" y="55"/>
                  </a:lnTo>
                  <a:lnTo>
                    <a:pt x="102" y="60"/>
                  </a:lnTo>
                  <a:lnTo>
                    <a:pt x="105" y="65"/>
                  </a:lnTo>
                  <a:lnTo>
                    <a:pt x="106" y="68"/>
                  </a:lnTo>
                  <a:lnTo>
                    <a:pt x="107" y="71"/>
                  </a:lnTo>
                  <a:lnTo>
                    <a:pt x="107" y="81"/>
                  </a:lnTo>
                  <a:lnTo>
                    <a:pt x="103" y="91"/>
                  </a:lnTo>
                  <a:lnTo>
                    <a:pt x="98" y="100"/>
                  </a:lnTo>
                  <a:lnTo>
                    <a:pt x="91" y="109"/>
                  </a:lnTo>
                  <a:lnTo>
                    <a:pt x="83" y="117"/>
                  </a:lnTo>
                  <a:lnTo>
                    <a:pt x="74" y="125"/>
                  </a:lnTo>
                  <a:lnTo>
                    <a:pt x="67" y="131"/>
                  </a:lnTo>
                  <a:lnTo>
                    <a:pt x="59" y="137"/>
                  </a:lnTo>
                  <a:lnTo>
                    <a:pt x="52" y="140"/>
                  </a:lnTo>
                  <a:lnTo>
                    <a:pt x="45" y="143"/>
                  </a:lnTo>
                  <a:lnTo>
                    <a:pt x="38" y="145"/>
                  </a:lnTo>
                  <a:lnTo>
                    <a:pt x="31" y="145"/>
                  </a:lnTo>
                  <a:lnTo>
                    <a:pt x="29" y="143"/>
                  </a:lnTo>
                  <a:lnTo>
                    <a:pt x="27" y="141"/>
                  </a:lnTo>
                  <a:lnTo>
                    <a:pt x="24" y="140"/>
                  </a:lnTo>
                  <a:lnTo>
                    <a:pt x="22" y="138"/>
                  </a:lnTo>
                  <a:lnTo>
                    <a:pt x="16" y="139"/>
                  </a:lnTo>
                  <a:lnTo>
                    <a:pt x="12" y="141"/>
                  </a:lnTo>
                  <a:lnTo>
                    <a:pt x="7" y="146"/>
                  </a:lnTo>
                  <a:lnTo>
                    <a:pt x="2" y="149"/>
                  </a:lnTo>
                  <a:lnTo>
                    <a:pt x="3" y="148"/>
                  </a:lnTo>
                  <a:lnTo>
                    <a:pt x="7" y="148"/>
                  </a:lnTo>
                  <a:lnTo>
                    <a:pt x="10" y="148"/>
                  </a:lnTo>
                  <a:lnTo>
                    <a:pt x="13" y="149"/>
                  </a:lnTo>
                  <a:lnTo>
                    <a:pt x="14" y="151"/>
                  </a:lnTo>
                  <a:lnTo>
                    <a:pt x="14" y="155"/>
                  </a:lnTo>
                  <a:lnTo>
                    <a:pt x="14" y="158"/>
                  </a:lnTo>
                  <a:lnTo>
                    <a:pt x="15" y="161"/>
                  </a:lnTo>
                  <a:lnTo>
                    <a:pt x="17" y="163"/>
                  </a:lnTo>
                  <a:lnTo>
                    <a:pt x="19" y="166"/>
                  </a:lnTo>
                  <a:lnTo>
                    <a:pt x="23" y="168"/>
                  </a:lnTo>
                  <a:lnTo>
                    <a:pt x="26" y="169"/>
                  </a:lnTo>
                  <a:lnTo>
                    <a:pt x="51" y="153"/>
                  </a:lnTo>
                  <a:lnTo>
                    <a:pt x="54" y="156"/>
                  </a:lnTo>
                  <a:lnTo>
                    <a:pt x="56" y="158"/>
                  </a:lnTo>
                  <a:lnTo>
                    <a:pt x="57" y="161"/>
                  </a:lnTo>
                  <a:lnTo>
                    <a:pt x="58" y="166"/>
                  </a:lnTo>
                  <a:lnTo>
                    <a:pt x="67" y="163"/>
                  </a:lnTo>
                  <a:lnTo>
                    <a:pt x="74" y="157"/>
                  </a:lnTo>
                  <a:lnTo>
                    <a:pt x="80" y="148"/>
                  </a:lnTo>
                  <a:lnTo>
                    <a:pt x="83" y="137"/>
                  </a:lnTo>
                  <a:lnTo>
                    <a:pt x="84" y="136"/>
                  </a:lnTo>
                  <a:lnTo>
                    <a:pt x="86" y="135"/>
                  </a:lnTo>
                  <a:lnTo>
                    <a:pt x="88" y="133"/>
                  </a:lnTo>
                  <a:lnTo>
                    <a:pt x="91" y="132"/>
                  </a:lnTo>
                  <a:lnTo>
                    <a:pt x="115" y="139"/>
                  </a:lnTo>
                  <a:lnTo>
                    <a:pt x="120" y="13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99" name="Freeform 247"/>
            <p:cNvSpPr>
              <a:spLocks/>
            </p:cNvSpPr>
            <p:nvPr/>
          </p:nvSpPr>
          <p:spPr bwMode="auto">
            <a:xfrm>
              <a:off x="538" y="2232"/>
              <a:ext cx="28" cy="30"/>
            </a:xfrm>
            <a:custGeom>
              <a:avLst/>
              <a:gdLst/>
              <a:ahLst/>
              <a:cxnLst>
                <a:cxn ang="0">
                  <a:pos x="203" y="103"/>
                </a:cxn>
                <a:cxn ang="0">
                  <a:pos x="199" y="103"/>
                </a:cxn>
                <a:cxn ang="0">
                  <a:pos x="194" y="106"/>
                </a:cxn>
                <a:cxn ang="0">
                  <a:pos x="187" y="135"/>
                </a:cxn>
                <a:cxn ang="0">
                  <a:pos x="171" y="160"/>
                </a:cxn>
                <a:cxn ang="0">
                  <a:pos x="150" y="181"/>
                </a:cxn>
                <a:cxn ang="0">
                  <a:pos x="125" y="196"/>
                </a:cxn>
                <a:cxn ang="0">
                  <a:pos x="83" y="191"/>
                </a:cxn>
                <a:cxn ang="0">
                  <a:pos x="73" y="180"/>
                </a:cxn>
                <a:cxn ang="0">
                  <a:pos x="76" y="156"/>
                </a:cxn>
                <a:cxn ang="0">
                  <a:pos x="87" y="159"/>
                </a:cxn>
                <a:cxn ang="0">
                  <a:pos x="97" y="170"/>
                </a:cxn>
                <a:cxn ang="0">
                  <a:pos x="105" y="173"/>
                </a:cxn>
                <a:cxn ang="0">
                  <a:pos x="115" y="172"/>
                </a:cxn>
                <a:cxn ang="0">
                  <a:pos x="126" y="170"/>
                </a:cxn>
                <a:cxn ang="0">
                  <a:pos x="136" y="166"/>
                </a:cxn>
                <a:cxn ang="0">
                  <a:pos x="155" y="137"/>
                </a:cxn>
                <a:cxn ang="0">
                  <a:pos x="158" y="108"/>
                </a:cxn>
                <a:cxn ang="0">
                  <a:pos x="122" y="79"/>
                </a:cxn>
                <a:cxn ang="0">
                  <a:pos x="76" y="59"/>
                </a:cxn>
                <a:cxn ang="0">
                  <a:pos x="33" y="37"/>
                </a:cxn>
                <a:cxn ang="0">
                  <a:pos x="0" y="0"/>
                </a:cxn>
                <a:cxn ang="0">
                  <a:pos x="11" y="27"/>
                </a:cxn>
                <a:cxn ang="0">
                  <a:pos x="31" y="51"/>
                </a:cxn>
                <a:cxn ang="0">
                  <a:pos x="57" y="71"/>
                </a:cxn>
                <a:cxn ang="0">
                  <a:pos x="84" y="86"/>
                </a:cxn>
                <a:cxn ang="0">
                  <a:pos x="96" y="89"/>
                </a:cxn>
                <a:cxn ang="0">
                  <a:pos x="106" y="90"/>
                </a:cxn>
                <a:cxn ang="0">
                  <a:pos x="116" y="92"/>
                </a:cxn>
                <a:cxn ang="0">
                  <a:pos x="126" y="95"/>
                </a:cxn>
                <a:cxn ang="0">
                  <a:pos x="84" y="105"/>
                </a:cxn>
                <a:cxn ang="0">
                  <a:pos x="58" y="164"/>
                </a:cxn>
                <a:cxn ang="0">
                  <a:pos x="62" y="178"/>
                </a:cxn>
                <a:cxn ang="0">
                  <a:pos x="69" y="189"/>
                </a:cxn>
                <a:cxn ang="0">
                  <a:pos x="77" y="198"/>
                </a:cxn>
                <a:cxn ang="0">
                  <a:pos x="87" y="204"/>
                </a:cxn>
                <a:cxn ang="0">
                  <a:pos x="98" y="210"/>
                </a:cxn>
                <a:cxn ang="0">
                  <a:pos x="113" y="213"/>
                </a:cxn>
                <a:cxn ang="0">
                  <a:pos x="130" y="208"/>
                </a:cxn>
                <a:cxn ang="0">
                  <a:pos x="146" y="196"/>
                </a:cxn>
                <a:cxn ang="0">
                  <a:pos x="162" y="181"/>
                </a:cxn>
                <a:cxn ang="0">
                  <a:pos x="174" y="167"/>
                </a:cxn>
                <a:cxn ang="0">
                  <a:pos x="183" y="155"/>
                </a:cxn>
                <a:cxn ang="0">
                  <a:pos x="192" y="142"/>
                </a:cxn>
                <a:cxn ang="0">
                  <a:pos x="199" y="129"/>
                </a:cxn>
                <a:cxn ang="0">
                  <a:pos x="253" y="156"/>
                </a:cxn>
              </a:cxnLst>
              <a:rect l="0" t="0" r="r" b="b"/>
              <a:pathLst>
                <a:path w="253" h="213">
                  <a:moveTo>
                    <a:pt x="252" y="150"/>
                  </a:moveTo>
                  <a:lnTo>
                    <a:pt x="203" y="103"/>
                  </a:lnTo>
                  <a:lnTo>
                    <a:pt x="201" y="103"/>
                  </a:lnTo>
                  <a:lnTo>
                    <a:pt x="199" y="103"/>
                  </a:lnTo>
                  <a:lnTo>
                    <a:pt x="196" y="105"/>
                  </a:lnTo>
                  <a:lnTo>
                    <a:pt x="194" y="106"/>
                  </a:lnTo>
                  <a:lnTo>
                    <a:pt x="192" y="120"/>
                  </a:lnTo>
                  <a:lnTo>
                    <a:pt x="187" y="135"/>
                  </a:lnTo>
                  <a:lnTo>
                    <a:pt x="180" y="148"/>
                  </a:lnTo>
                  <a:lnTo>
                    <a:pt x="171" y="160"/>
                  </a:lnTo>
                  <a:lnTo>
                    <a:pt x="160" y="171"/>
                  </a:lnTo>
                  <a:lnTo>
                    <a:pt x="150" y="181"/>
                  </a:lnTo>
                  <a:lnTo>
                    <a:pt x="138" y="189"/>
                  </a:lnTo>
                  <a:lnTo>
                    <a:pt x="125" y="196"/>
                  </a:lnTo>
                  <a:lnTo>
                    <a:pt x="88" y="196"/>
                  </a:lnTo>
                  <a:lnTo>
                    <a:pt x="83" y="191"/>
                  </a:lnTo>
                  <a:lnTo>
                    <a:pt x="77" y="187"/>
                  </a:lnTo>
                  <a:lnTo>
                    <a:pt x="73" y="180"/>
                  </a:lnTo>
                  <a:lnTo>
                    <a:pt x="71" y="172"/>
                  </a:lnTo>
                  <a:lnTo>
                    <a:pt x="76" y="156"/>
                  </a:lnTo>
                  <a:lnTo>
                    <a:pt x="82" y="156"/>
                  </a:lnTo>
                  <a:lnTo>
                    <a:pt x="87" y="159"/>
                  </a:lnTo>
                  <a:lnTo>
                    <a:pt x="91" y="164"/>
                  </a:lnTo>
                  <a:lnTo>
                    <a:pt x="97" y="170"/>
                  </a:lnTo>
                  <a:lnTo>
                    <a:pt x="101" y="172"/>
                  </a:lnTo>
                  <a:lnTo>
                    <a:pt x="105" y="173"/>
                  </a:lnTo>
                  <a:lnTo>
                    <a:pt x="110" y="173"/>
                  </a:lnTo>
                  <a:lnTo>
                    <a:pt x="115" y="172"/>
                  </a:lnTo>
                  <a:lnTo>
                    <a:pt x="120" y="171"/>
                  </a:lnTo>
                  <a:lnTo>
                    <a:pt x="126" y="170"/>
                  </a:lnTo>
                  <a:lnTo>
                    <a:pt x="131" y="168"/>
                  </a:lnTo>
                  <a:lnTo>
                    <a:pt x="136" y="166"/>
                  </a:lnTo>
                  <a:lnTo>
                    <a:pt x="147" y="152"/>
                  </a:lnTo>
                  <a:lnTo>
                    <a:pt x="155" y="137"/>
                  </a:lnTo>
                  <a:lnTo>
                    <a:pt x="158" y="121"/>
                  </a:lnTo>
                  <a:lnTo>
                    <a:pt x="158" y="108"/>
                  </a:lnTo>
                  <a:lnTo>
                    <a:pt x="141" y="91"/>
                  </a:lnTo>
                  <a:lnTo>
                    <a:pt x="122" y="79"/>
                  </a:lnTo>
                  <a:lnTo>
                    <a:pt x="99" y="69"/>
                  </a:lnTo>
                  <a:lnTo>
                    <a:pt x="76" y="59"/>
                  </a:lnTo>
                  <a:lnTo>
                    <a:pt x="55" y="49"/>
                  </a:lnTo>
                  <a:lnTo>
                    <a:pt x="33" y="37"/>
                  </a:lnTo>
                  <a:lnTo>
                    <a:pt x="15" y="20"/>
                  </a:lnTo>
                  <a:lnTo>
                    <a:pt x="0" y="0"/>
                  </a:lnTo>
                  <a:lnTo>
                    <a:pt x="3" y="14"/>
                  </a:lnTo>
                  <a:lnTo>
                    <a:pt x="11" y="27"/>
                  </a:lnTo>
                  <a:lnTo>
                    <a:pt x="19" y="39"/>
                  </a:lnTo>
                  <a:lnTo>
                    <a:pt x="31" y="51"/>
                  </a:lnTo>
                  <a:lnTo>
                    <a:pt x="44" y="62"/>
                  </a:lnTo>
                  <a:lnTo>
                    <a:pt x="57" y="71"/>
                  </a:lnTo>
                  <a:lnTo>
                    <a:pt x="71" y="79"/>
                  </a:lnTo>
                  <a:lnTo>
                    <a:pt x="84" y="86"/>
                  </a:lnTo>
                  <a:lnTo>
                    <a:pt x="90" y="87"/>
                  </a:lnTo>
                  <a:lnTo>
                    <a:pt x="96" y="89"/>
                  </a:lnTo>
                  <a:lnTo>
                    <a:pt x="101" y="89"/>
                  </a:lnTo>
                  <a:lnTo>
                    <a:pt x="106" y="90"/>
                  </a:lnTo>
                  <a:lnTo>
                    <a:pt x="112" y="91"/>
                  </a:lnTo>
                  <a:lnTo>
                    <a:pt x="116" y="92"/>
                  </a:lnTo>
                  <a:lnTo>
                    <a:pt x="122" y="93"/>
                  </a:lnTo>
                  <a:lnTo>
                    <a:pt x="126" y="95"/>
                  </a:lnTo>
                  <a:lnTo>
                    <a:pt x="130" y="115"/>
                  </a:lnTo>
                  <a:lnTo>
                    <a:pt x="84" y="105"/>
                  </a:lnTo>
                  <a:lnTo>
                    <a:pt x="57" y="158"/>
                  </a:lnTo>
                  <a:lnTo>
                    <a:pt x="58" y="164"/>
                  </a:lnTo>
                  <a:lnTo>
                    <a:pt x="60" y="171"/>
                  </a:lnTo>
                  <a:lnTo>
                    <a:pt x="62" y="178"/>
                  </a:lnTo>
                  <a:lnTo>
                    <a:pt x="66" y="184"/>
                  </a:lnTo>
                  <a:lnTo>
                    <a:pt x="69" y="189"/>
                  </a:lnTo>
                  <a:lnTo>
                    <a:pt x="73" y="193"/>
                  </a:lnTo>
                  <a:lnTo>
                    <a:pt x="77" y="198"/>
                  </a:lnTo>
                  <a:lnTo>
                    <a:pt x="82" y="201"/>
                  </a:lnTo>
                  <a:lnTo>
                    <a:pt x="87" y="204"/>
                  </a:lnTo>
                  <a:lnTo>
                    <a:pt x="92" y="207"/>
                  </a:lnTo>
                  <a:lnTo>
                    <a:pt x="98" y="210"/>
                  </a:lnTo>
                  <a:lnTo>
                    <a:pt x="104" y="212"/>
                  </a:lnTo>
                  <a:lnTo>
                    <a:pt x="113" y="213"/>
                  </a:lnTo>
                  <a:lnTo>
                    <a:pt x="123" y="211"/>
                  </a:lnTo>
                  <a:lnTo>
                    <a:pt x="130" y="208"/>
                  </a:lnTo>
                  <a:lnTo>
                    <a:pt x="139" y="202"/>
                  </a:lnTo>
                  <a:lnTo>
                    <a:pt x="146" y="196"/>
                  </a:lnTo>
                  <a:lnTo>
                    <a:pt x="155" y="188"/>
                  </a:lnTo>
                  <a:lnTo>
                    <a:pt x="162" y="181"/>
                  </a:lnTo>
                  <a:lnTo>
                    <a:pt x="170" y="173"/>
                  </a:lnTo>
                  <a:lnTo>
                    <a:pt x="174" y="167"/>
                  </a:lnTo>
                  <a:lnTo>
                    <a:pt x="179" y="161"/>
                  </a:lnTo>
                  <a:lnTo>
                    <a:pt x="183" y="155"/>
                  </a:lnTo>
                  <a:lnTo>
                    <a:pt x="188" y="148"/>
                  </a:lnTo>
                  <a:lnTo>
                    <a:pt x="192" y="142"/>
                  </a:lnTo>
                  <a:lnTo>
                    <a:pt x="196" y="136"/>
                  </a:lnTo>
                  <a:lnTo>
                    <a:pt x="199" y="129"/>
                  </a:lnTo>
                  <a:lnTo>
                    <a:pt x="202" y="122"/>
                  </a:lnTo>
                  <a:lnTo>
                    <a:pt x="253" y="156"/>
                  </a:lnTo>
                  <a:lnTo>
                    <a:pt x="252" y="15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00" name="Freeform 248"/>
            <p:cNvSpPr>
              <a:spLocks/>
            </p:cNvSpPr>
            <p:nvPr/>
          </p:nvSpPr>
          <p:spPr bwMode="auto">
            <a:xfrm>
              <a:off x="581" y="2178"/>
              <a:ext cx="17" cy="12"/>
            </a:xfrm>
            <a:custGeom>
              <a:avLst/>
              <a:gdLst/>
              <a:ahLst/>
              <a:cxnLst>
                <a:cxn ang="0">
                  <a:pos x="152" y="74"/>
                </a:cxn>
                <a:cxn ang="0">
                  <a:pos x="131" y="65"/>
                </a:cxn>
                <a:cxn ang="0">
                  <a:pos x="129" y="66"/>
                </a:cxn>
                <a:cxn ang="0">
                  <a:pos x="128" y="68"/>
                </a:cxn>
                <a:cxn ang="0">
                  <a:pos x="125" y="71"/>
                </a:cxn>
                <a:cxn ang="0">
                  <a:pos x="122" y="72"/>
                </a:cxn>
                <a:cxn ang="0">
                  <a:pos x="110" y="68"/>
                </a:cxn>
                <a:cxn ang="0">
                  <a:pos x="99" y="62"/>
                </a:cxn>
                <a:cxn ang="0">
                  <a:pos x="88" y="54"/>
                </a:cxn>
                <a:cxn ang="0">
                  <a:pos x="77" y="47"/>
                </a:cxn>
                <a:cxn ang="0">
                  <a:pos x="67" y="41"/>
                </a:cxn>
                <a:cxn ang="0">
                  <a:pos x="55" y="36"/>
                </a:cxn>
                <a:cxn ang="0">
                  <a:pos x="42" y="36"/>
                </a:cxn>
                <a:cxn ang="0">
                  <a:pos x="28" y="41"/>
                </a:cxn>
                <a:cxn ang="0">
                  <a:pos x="3" y="0"/>
                </a:cxn>
                <a:cxn ang="0">
                  <a:pos x="0" y="6"/>
                </a:cxn>
                <a:cxn ang="0">
                  <a:pos x="1" y="16"/>
                </a:cxn>
                <a:cxn ang="0">
                  <a:pos x="5" y="26"/>
                </a:cxn>
                <a:cxn ang="0">
                  <a:pos x="11" y="34"/>
                </a:cxn>
                <a:cxn ang="0">
                  <a:pos x="17" y="38"/>
                </a:cxn>
                <a:cxn ang="0">
                  <a:pos x="24" y="42"/>
                </a:cxn>
                <a:cxn ang="0">
                  <a:pos x="30" y="44"/>
                </a:cxn>
                <a:cxn ang="0">
                  <a:pos x="37" y="45"/>
                </a:cxn>
                <a:cxn ang="0">
                  <a:pos x="43" y="46"/>
                </a:cxn>
                <a:cxn ang="0">
                  <a:pos x="48" y="47"/>
                </a:cxn>
                <a:cxn ang="0">
                  <a:pos x="55" y="48"/>
                </a:cxn>
                <a:cxn ang="0">
                  <a:pos x="60" y="50"/>
                </a:cxn>
                <a:cxn ang="0">
                  <a:pos x="66" y="57"/>
                </a:cxn>
                <a:cxn ang="0">
                  <a:pos x="72" y="64"/>
                </a:cxn>
                <a:cxn ang="0">
                  <a:pos x="80" y="70"/>
                </a:cxn>
                <a:cxn ang="0">
                  <a:pos x="87" y="75"/>
                </a:cxn>
                <a:cxn ang="0">
                  <a:pos x="96" y="79"/>
                </a:cxn>
                <a:cxn ang="0">
                  <a:pos x="104" y="83"/>
                </a:cxn>
                <a:cxn ang="0">
                  <a:pos x="114" y="85"/>
                </a:cxn>
                <a:cxn ang="0">
                  <a:pos x="123" y="87"/>
                </a:cxn>
                <a:cxn ang="0">
                  <a:pos x="132" y="86"/>
                </a:cxn>
                <a:cxn ang="0">
                  <a:pos x="139" y="85"/>
                </a:cxn>
                <a:cxn ang="0">
                  <a:pos x="145" y="83"/>
                </a:cxn>
                <a:cxn ang="0">
                  <a:pos x="152" y="79"/>
                </a:cxn>
                <a:cxn ang="0">
                  <a:pos x="152" y="74"/>
                </a:cxn>
              </a:cxnLst>
              <a:rect l="0" t="0" r="r" b="b"/>
              <a:pathLst>
                <a:path w="152" h="87">
                  <a:moveTo>
                    <a:pt x="152" y="74"/>
                  </a:moveTo>
                  <a:lnTo>
                    <a:pt x="131" y="65"/>
                  </a:lnTo>
                  <a:lnTo>
                    <a:pt x="129" y="66"/>
                  </a:lnTo>
                  <a:lnTo>
                    <a:pt x="128" y="68"/>
                  </a:lnTo>
                  <a:lnTo>
                    <a:pt x="125" y="71"/>
                  </a:lnTo>
                  <a:lnTo>
                    <a:pt x="122" y="72"/>
                  </a:lnTo>
                  <a:lnTo>
                    <a:pt x="110" y="68"/>
                  </a:lnTo>
                  <a:lnTo>
                    <a:pt x="99" y="62"/>
                  </a:lnTo>
                  <a:lnTo>
                    <a:pt x="88" y="54"/>
                  </a:lnTo>
                  <a:lnTo>
                    <a:pt x="77" y="47"/>
                  </a:lnTo>
                  <a:lnTo>
                    <a:pt x="67" y="41"/>
                  </a:lnTo>
                  <a:lnTo>
                    <a:pt x="55" y="36"/>
                  </a:lnTo>
                  <a:lnTo>
                    <a:pt x="42" y="36"/>
                  </a:lnTo>
                  <a:lnTo>
                    <a:pt x="28" y="41"/>
                  </a:lnTo>
                  <a:lnTo>
                    <a:pt x="3" y="0"/>
                  </a:lnTo>
                  <a:lnTo>
                    <a:pt x="0" y="6"/>
                  </a:lnTo>
                  <a:lnTo>
                    <a:pt x="1" y="16"/>
                  </a:lnTo>
                  <a:lnTo>
                    <a:pt x="5" y="26"/>
                  </a:lnTo>
                  <a:lnTo>
                    <a:pt x="11" y="34"/>
                  </a:lnTo>
                  <a:lnTo>
                    <a:pt x="17" y="38"/>
                  </a:lnTo>
                  <a:lnTo>
                    <a:pt x="24" y="42"/>
                  </a:lnTo>
                  <a:lnTo>
                    <a:pt x="30" y="44"/>
                  </a:lnTo>
                  <a:lnTo>
                    <a:pt x="37" y="45"/>
                  </a:lnTo>
                  <a:lnTo>
                    <a:pt x="43" y="46"/>
                  </a:lnTo>
                  <a:lnTo>
                    <a:pt x="48" y="47"/>
                  </a:lnTo>
                  <a:lnTo>
                    <a:pt x="55" y="48"/>
                  </a:lnTo>
                  <a:lnTo>
                    <a:pt x="60" y="50"/>
                  </a:lnTo>
                  <a:lnTo>
                    <a:pt x="66" y="57"/>
                  </a:lnTo>
                  <a:lnTo>
                    <a:pt x="72" y="64"/>
                  </a:lnTo>
                  <a:lnTo>
                    <a:pt x="80" y="70"/>
                  </a:lnTo>
                  <a:lnTo>
                    <a:pt x="87" y="75"/>
                  </a:lnTo>
                  <a:lnTo>
                    <a:pt x="96" y="79"/>
                  </a:lnTo>
                  <a:lnTo>
                    <a:pt x="104" y="83"/>
                  </a:lnTo>
                  <a:lnTo>
                    <a:pt x="114" y="85"/>
                  </a:lnTo>
                  <a:lnTo>
                    <a:pt x="123" y="87"/>
                  </a:lnTo>
                  <a:lnTo>
                    <a:pt x="132" y="86"/>
                  </a:lnTo>
                  <a:lnTo>
                    <a:pt x="139" y="85"/>
                  </a:lnTo>
                  <a:lnTo>
                    <a:pt x="145" y="83"/>
                  </a:lnTo>
                  <a:lnTo>
                    <a:pt x="152" y="79"/>
                  </a:lnTo>
                  <a:lnTo>
                    <a:pt x="152" y="7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01" name="Freeform 249"/>
            <p:cNvSpPr>
              <a:spLocks/>
            </p:cNvSpPr>
            <p:nvPr/>
          </p:nvSpPr>
          <p:spPr bwMode="auto">
            <a:xfrm>
              <a:off x="602" y="2171"/>
              <a:ext cx="2" cy="4"/>
            </a:xfrm>
            <a:custGeom>
              <a:avLst/>
              <a:gdLst/>
              <a:ahLst/>
              <a:cxnLst>
                <a:cxn ang="0">
                  <a:pos x="12" y="24"/>
                </a:cxn>
                <a:cxn ang="0">
                  <a:pos x="21" y="9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0" y="2"/>
                </a:cxn>
                <a:cxn ang="0">
                  <a:pos x="17" y="0"/>
                </a:cxn>
                <a:cxn ang="0">
                  <a:pos x="0" y="26"/>
                </a:cxn>
                <a:cxn ang="0">
                  <a:pos x="2" y="28"/>
                </a:cxn>
                <a:cxn ang="0">
                  <a:pos x="5" y="28"/>
                </a:cxn>
                <a:cxn ang="0">
                  <a:pos x="8" y="26"/>
                </a:cxn>
                <a:cxn ang="0">
                  <a:pos x="12" y="24"/>
                </a:cxn>
              </a:cxnLst>
              <a:rect l="0" t="0" r="r" b="b"/>
              <a:pathLst>
                <a:path w="22" h="28">
                  <a:moveTo>
                    <a:pt x="12" y="24"/>
                  </a:moveTo>
                  <a:lnTo>
                    <a:pt x="21" y="9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0" y="26"/>
                  </a:lnTo>
                  <a:lnTo>
                    <a:pt x="2" y="28"/>
                  </a:lnTo>
                  <a:lnTo>
                    <a:pt x="5" y="28"/>
                  </a:lnTo>
                  <a:lnTo>
                    <a:pt x="8" y="26"/>
                  </a:lnTo>
                  <a:lnTo>
                    <a:pt x="12" y="2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02" name="Freeform 250"/>
            <p:cNvSpPr>
              <a:spLocks/>
            </p:cNvSpPr>
            <p:nvPr/>
          </p:nvSpPr>
          <p:spPr bwMode="auto">
            <a:xfrm>
              <a:off x="591" y="2181"/>
              <a:ext cx="6" cy="4"/>
            </a:xfrm>
            <a:custGeom>
              <a:avLst/>
              <a:gdLst/>
              <a:ahLst/>
              <a:cxnLst>
                <a:cxn ang="0">
                  <a:pos x="49" y="32"/>
                </a:cxn>
                <a:cxn ang="0">
                  <a:pos x="0" y="0"/>
                </a:cxn>
                <a:cxn ang="0">
                  <a:pos x="49" y="32"/>
                </a:cxn>
              </a:cxnLst>
              <a:rect l="0" t="0" r="r" b="b"/>
              <a:pathLst>
                <a:path w="49" h="32">
                  <a:moveTo>
                    <a:pt x="49" y="32"/>
                  </a:moveTo>
                  <a:lnTo>
                    <a:pt x="0" y="0"/>
                  </a:lnTo>
                  <a:lnTo>
                    <a:pt x="49" y="3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03" name="Freeform 251"/>
            <p:cNvSpPr>
              <a:spLocks/>
            </p:cNvSpPr>
            <p:nvPr/>
          </p:nvSpPr>
          <p:spPr bwMode="auto">
            <a:xfrm>
              <a:off x="595" y="2168"/>
              <a:ext cx="5" cy="4"/>
            </a:xfrm>
            <a:custGeom>
              <a:avLst/>
              <a:gdLst/>
              <a:ahLst/>
              <a:cxnLst>
                <a:cxn ang="0">
                  <a:pos x="42" y="31"/>
                </a:cxn>
                <a:cxn ang="0">
                  <a:pos x="44" y="27"/>
                </a:cxn>
                <a:cxn ang="0">
                  <a:pos x="45" y="25"/>
                </a:cxn>
                <a:cxn ang="0">
                  <a:pos x="47" y="22"/>
                </a:cxn>
                <a:cxn ang="0">
                  <a:pos x="48" y="19"/>
                </a:cxn>
                <a:cxn ang="0">
                  <a:pos x="46" y="13"/>
                </a:cxn>
                <a:cxn ang="0">
                  <a:pos x="43" y="10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6" y="1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3" y="12"/>
                </a:cxn>
                <a:cxn ang="0">
                  <a:pos x="31" y="32"/>
                </a:cxn>
                <a:cxn ang="0">
                  <a:pos x="33" y="33"/>
                </a:cxn>
                <a:cxn ang="0">
                  <a:pos x="36" y="34"/>
                </a:cxn>
                <a:cxn ang="0">
                  <a:pos x="40" y="34"/>
                </a:cxn>
                <a:cxn ang="0">
                  <a:pos x="42" y="31"/>
                </a:cxn>
              </a:cxnLst>
              <a:rect l="0" t="0" r="r" b="b"/>
              <a:pathLst>
                <a:path w="48" h="34">
                  <a:moveTo>
                    <a:pt x="42" y="31"/>
                  </a:moveTo>
                  <a:lnTo>
                    <a:pt x="44" y="27"/>
                  </a:lnTo>
                  <a:lnTo>
                    <a:pt x="45" y="25"/>
                  </a:lnTo>
                  <a:lnTo>
                    <a:pt x="47" y="22"/>
                  </a:lnTo>
                  <a:lnTo>
                    <a:pt x="48" y="19"/>
                  </a:lnTo>
                  <a:lnTo>
                    <a:pt x="46" y="13"/>
                  </a:lnTo>
                  <a:lnTo>
                    <a:pt x="43" y="10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23" y="12"/>
                  </a:lnTo>
                  <a:lnTo>
                    <a:pt x="31" y="32"/>
                  </a:lnTo>
                  <a:lnTo>
                    <a:pt x="33" y="33"/>
                  </a:lnTo>
                  <a:lnTo>
                    <a:pt x="36" y="34"/>
                  </a:lnTo>
                  <a:lnTo>
                    <a:pt x="40" y="34"/>
                  </a:lnTo>
                  <a:lnTo>
                    <a:pt x="42" y="3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04" name="Freeform 252"/>
            <p:cNvSpPr>
              <a:spLocks/>
            </p:cNvSpPr>
            <p:nvPr/>
          </p:nvSpPr>
          <p:spPr bwMode="auto">
            <a:xfrm>
              <a:off x="590" y="2155"/>
              <a:ext cx="13" cy="7"/>
            </a:xfrm>
            <a:custGeom>
              <a:avLst/>
              <a:gdLst/>
              <a:ahLst/>
              <a:cxnLst>
                <a:cxn ang="0">
                  <a:pos x="116" y="43"/>
                </a:cxn>
                <a:cxn ang="0">
                  <a:pos x="117" y="40"/>
                </a:cxn>
                <a:cxn ang="0">
                  <a:pos x="108" y="29"/>
                </a:cxn>
                <a:cxn ang="0">
                  <a:pos x="99" y="19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64" y="2"/>
                </a:cxn>
                <a:cxn ang="0">
                  <a:pos x="51" y="0"/>
                </a:cxn>
                <a:cxn ang="0">
                  <a:pos x="38" y="0"/>
                </a:cxn>
                <a:cxn ang="0">
                  <a:pos x="25" y="1"/>
                </a:cxn>
                <a:cxn ang="0">
                  <a:pos x="0" y="12"/>
                </a:cxn>
                <a:cxn ang="0">
                  <a:pos x="8" y="13"/>
                </a:cxn>
                <a:cxn ang="0">
                  <a:pos x="16" y="13"/>
                </a:cxn>
                <a:cxn ang="0">
                  <a:pos x="24" y="12"/>
                </a:cxn>
                <a:cxn ang="0">
                  <a:pos x="32" y="11"/>
                </a:cxn>
                <a:cxn ang="0">
                  <a:pos x="40" y="11"/>
                </a:cxn>
                <a:cxn ang="0">
                  <a:pos x="48" y="12"/>
                </a:cxn>
                <a:cxn ang="0">
                  <a:pos x="57" y="15"/>
                </a:cxn>
                <a:cxn ang="0">
                  <a:pos x="64" y="20"/>
                </a:cxn>
                <a:cxn ang="0">
                  <a:pos x="66" y="23"/>
                </a:cxn>
                <a:cxn ang="0">
                  <a:pos x="65" y="28"/>
                </a:cxn>
                <a:cxn ang="0">
                  <a:pos x="61" y="31"/>
                </a:cxn>
                <a:cxn ang="0">
                  <a:pos x="58" y="33"/>
                </a:cxn>
                <a:cxn ang="0">
                  <a:pos x="113" y="46"/>
                </a:cxn>
                <a:cxn ang="0">
                  <a:pos x="116" y="43"/>
                </a:cxn>
              </a:cxnLst>
              <a:rect l="0" t="0" r="r" b="b"/>
              <a:pathLst>
                <a:path w="117" h="46">
                  <a:moveTo>
                    <a:pt x="116" y="43"/>
                  </a:moveTo>
                  <a:lnTo>
                    <a:pt x="117" y="40"/>
                  </a:lnTo>
                  <a:lnTo>
                    <a:pt x="108" y="29"/>
                  </a:lnTo>
                  <a:lnTo>
                    <a:pt x="99" y="19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64" y="2"/>
                  </a:lnTo>
                  <a:lnTo>
                    <a:pt x="51" y="0"/>
                  </a:lnTo>
                  <a:lnTo>
                    <a:pt x="38" y="0"/>
                  </a:lnTo>
                  <a:lnTo>
                    <a:pt x="25" y="1"/>
                  </a:lnTo>
                  <a:lnTo>
                    <a:pt x="0" y="12"/>
                  </a:lnTo>
                  <a:lnTo>
                    <a:pt x="8" y="13"/>
                  </a:lnTo>
                  <a:lnTo>
                    <a:pt x="16" y="13"/>
                  </a:lnTo>
                  <a:lnTo>
                    <a:pt x="24" y="12"/>
                  </a:lnTo>
                  <a:lnTo>
                    <a:pt x="32" y="11"/>
                  </a:lnTo>
                  <a:lnTo>
                    <a:pt x="40" y="11"/>
                  </a:lnTo>
                  <a:lnTo>
                    <a:pt x="48" y="12"/>
                  </a:lnTo>
                  <a:lnTo>
                    <a:pt x="57" y="15"/>
                  </a:lnTo>
                  <a:lnTo>
                    <a:pt x="64" y="20"/>
                  </a:lnTo>
                  <a:lnTo>
                    <a:pt x="66" y="23"/>
                  </a:lnTo>
                  <a:lnTo>
                    <a:pt x="65" y="28"/>
                  </a:lnTo>
                  <a:lnTo>
                    <a:pt x="61" y="31"/>
                  </a:lnTo>
                  <a:lnTo>
                    <a:pt x="58" y="33"/>
                  </a:lnTo>
                  <a:lnTo>
                    <a:pt x="113" y="46"/>
                  </a:lnTo>
                  <a:lnTo>
                    <a:pt x="116" y="4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05" name="Freeform 253"/>
            <p:cNvSpPr>
              <a:spLocks/>
            </p:cNvSpPr>
            <p:nvPr/>
          </p:nvSpPr>
          <p:spPr bwMode="auto">
            <a:xfrm>
              <a:off x="611" y="2117"/>
              <a:ext cx="5" cy="15"/>
            </a:xfrm>
            <a:custGeom>
              <a:avLst/>
              <a:gdLst/>
              <a:ahLst/>
              <a:cxnLst>
                <a:cxn ang="0">
                  <a:pos x="34" y="103"/>
                </a:cxn>
                <a:cxn ang="0">
                  <a:pos x="44" y="89"/>
                </a:cxn>
                <a:cxn ang="0">
                  <a:pos x="42" y="85"/>
                </a:cxn>
                <a:cxn ang="0">
                  <a:pos x="38" y="83"/>
                </a:cxn>
                <a:cxn ang="0">
                  <a:pos x="33" y="82"/>
                </a:cxn>
                <a:cxn ang="0">
                  <a:pos x="28" y="80"/>
                </a:cxn>
                <a:cxn ang="0">
                  <a:pos x="23" y="78"/>
                </a:cxn>
                <a:cxn ang="0">
                  <a:pos x="17" y="75"/>
                </a:cxn>
                <a:cxn ang="0">
                  <a:pos x="14" y="71"/>
                </a:cxn>
                <a:cxn ang="0">
                  <a:pos x="12" y="65"/>
                </a:cxn>
                <a:cxn ang="0">
                  <a:pos x="13" y="60"/>
                </a:cxn>
                <a:cxn ang="0">
                  <a:pos x="16" y="58"/>
                </a:cxn>
                <a:cxn ang="0">
                  <a:pos x="21" y="55"/>
                </a:cxn>
                <a:cxn ang="0">
                  <a:pos x="28" y="53"/>
                </a:cxn>
                <a:cxn ang="0">
                  <a:pos x="27" y="51"/>
                </a:cxn>
                <a:cxn ang="0">
                  <a:pos x="25" y="49"/>
                </a:cxn>
                <a:cxn ang="0">
                  <a:pos x="24" y="48"/>
                </a:cxn>
                <a:cxn ang="0">
                  <a:pos x="21" y="45"/>
                </a:cxn>
                <a:cxn ang="0">
                  <a:pos x="18" y="41"/>
                </a:cxn>
                <a:cxn ang="0">
                  <a:pos x="16" y="34"/>
                </a:cxn>
                <a:cxn ang="0">
                  <a:pos x="15" y="28"/>
                </a:cxn>
                <a:cxn ang="0">
                  <a:pos x="16" y="21"/>
                </a:cxn>
                <a:cxn ang="0">
                  <a:pos x="20" y="20"/>
                </a:cxn>
                <a:cxn ang="0">
                  <a:pos x="26" y="20"/>
                </a:cxn>
                <a:cxn ang="0">
                  <a:pos x="31" y="21"/>
                </a:cxn>
                <a:cxn ang="0">
                  <a:pos x="37" y="20"/>
                </a:cxn>
                <a:cxn ang="0">
                  <a:pos x="38" y="14"/>
                </a:cxn>
                <a:cxn ang="0">
                  <a:pos x="37" y="10"/>
                </a:cxn>
                <a:cxn ang="0">
                  <a:pos x="34" y="6"/>
                </a:cxn>
                <a:cxn ang="0">
                  <a:pos x="32" y="0"/>
                </a:cxn>
                <a:cxn ang="0">
                  <a:pos x="6" y="14"/>
                </a:cxn>
                <a:cxn ang="0">
                  <a:pos x="6" y="51"/>
                </a:cxn>
                <a:cxn ang="0">
                  <a:pos x="5" y="54"/>
                </a:cxn>
                <a:cxn ang="0">
                  <a:pos x="3" y="57"/>
                </a:cxn>
                <a:cxn ang="0">
                  <a:pos x="2" y="59"/>
                </a:cxn>
                <a:cxn ang="0">
                  <a:pos x="0" y="62"/>
                </a:cxn>
                <a:cxn ang="0">
                  <a:pos x="5" y="71"/>
                </a:cxn>
                <a:cxn ang="0">
                  <a:pos x="14" y="78"/>
                </a:cxn>
                <a:cxn ang="0">
                  <a:pos x="24" y="84"/>
                </a:cxn>
                <a:cxn ang="0">
                  <a:pos x="30" y="94"/>
                </a:cxn>
                <a:cxn ang="0">
                  <a:pos x="30" y="97"/>
                </a:cxn>
                <a:cxn ang="0">
                  <a:pos x="30" y="100"/>
                </a:cxn>
                <a:cxn ang="0">
                  <a:pos x="31" y="103"/>
                </a:cxn>
                <a:cxn ang="0">
                  <a:pos x="34" y="103"/>
                </a:cxn>
              </a:cxnLst>
              <a:rect l="0" t="0" r="r" b="b"/>
              <a:pathLst>
                <a:path w="44" h="103">
                  <a:moveTo>
                    <a:pt x="34" y="103"/>
                  </a:moveTo>
                  <a:lnTo>
                    <a:pt x="44" y="89"/>
                  </a:lnTo>
                  <a:lnTo>
                    <a:pt x="42" y="85"/>
                  </a:lnTo>
                  <a:lnTo>
                    <a:pt x="38" y="83"/>
                  </a:lnTo>
                  <a:lnTo>
                    <a:pt x="33" y="82"/>
                  </a:lnTo>
                  <a:lnTo>
                    <a:pt x="28" y="80"/>
                  </a:lnTo>
                  <a:lnTo>
                    <a:pt x="23" y="78"/>
                  </a:lnTo>
                  <a:lnTo>
                    <a:pt x="17" y="75"/>
                  </a:lnTo>
                  <a:lnTo>
                    <a:pt x="14" y="71"/>
                  </a:lnTo>
                  <a:lnTo>
                    <a:pt x="12" y="65"/>
                  </a:lnTo>
                  <a:lnTo>
                    <a:pt x="13" y="60"/>
                  </a:lnTo>
                  <a:lnTo>
                    <a:pt x="16" y="58"/>
                  </a:lnTo>
                  <a:lnTo>
                    <a:pt x="21" y="55"/>
                  </a:lnTo>
                  <a:lnTo>
                    <a:pt x="28" y="53"/>
                  </a:lnTo>
                  <a:lnTo>
                    <a:pt x="27" y="51"/>
                  </a:lnTo>
                  <a:lnTo>
                    <a:pt x="25" y="49"/>
                  </a:lnTo>
                  <a:lnTo>
                    <a:pt x="24" y="48"/>
                  </a:lnTo>
                  <a:lnTo>
                    <a:pt x="21" y="45"/>
                  </a:lnTo>
                  <a:lnTo>
                    <a:pt x="18" y="41"/>
                  </a:lnTo>
                  <a:lnTo>
                    <a:pt x="16" y="34"/>
                  </a:lnTo>
                  <a:lnTo>
                    <a:pt x="15" y="28"/>
                  </a:lnTo>
                  <a:lnTo>
                    <a:pt x="16" y="21"/>
                  </a:lnTo>
                  <a:lnTo>
                    <a:pt x="20" y="20"/>
                  </a:lnTo>
                  <a:lnTo>
                    <a:pt x="26" y="20"/>
                  </a:lnTo>
                  <a:lnTo>
                    <a:pt x="31" y="21"/>
                  </a:lnTo>
                  <a:lnTo>
                    <a:pt x="37" y="20"/>
                  </a:lnTo>
                  <a:lnTo>
                    <a:pt x="38" y="14"/>
                  </a:lnTo>
                  <a:lnTo>
                    <a:pt x="37" y="10"/>
                  </a:lnTo>
                  <a:lnTo>
                    <a:pt x="34" y="6"/>
                  </a:lnTo>
                  <a:lnTo>
                    <a:pt x="32" y="0"/>
                  </a:lnTo>
                  <a:lnTo>
                    <a:pt x="6" y="14"/>
                  </a:lnTo>
                  <a:lnTo>
                    <a:pt x="6" y="51"/>
                  </a:lnTo>
                  <a:lnTo>
                    <a:pt x="5" y="54"/>
                  </a:lnTo>
                  <a:lnTo>
                    <a:pt x="3" y="57"/>
                  </a:lnTo>
                  <a:lnTo>
                    <a:pt x="2" y="59"/>
                  </a:lnTo>
                  <a:lnTo>
                    <a:pt x="0" y="62"/>
                  </a:lnTo>
                  <a:lnTo>
                    <a:pt x="5" y="71"/>
                  </a:lnTo>
                  <a:lnTo>
                    <a:pt x="14" y="78"/>
                  </a:lnTo>
                  <a:lnTo>
                    <a:pt x="24" y="84"/>
                  </a:lnTo>
                  <a:lnTo>
                    <a:pt x="30" y="94"/>
                  </a:lnTo>
                  <a:lnTo>
                    <a:pt x="30" y="97"/>
                  </a:lnTo>
                  <a:lnTo>
                    <a:pt x="30" y="100"/>
                  </a:lnTo>
                  <a:lnTo>
                    <a:pt x="31" y="103"/>
                  </a:lnTo>
                  <a:lnTo>
                    <a:pt x="34" y="10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06" name="Freeform 254"/>
            <p:cNvSpPr>
              <a:spLocks/>
            </p:cNvSpPr>
            <p:nvPr/>
          </p:nvSpPr>
          <p:spPr bwMode="auto">
            <a:xfrm>
              <a:off x="583" y="2176"/>
              <a:ext cx="6" cy="5"/>
            </a:xfrm>
            <a:custGeom>
              <a:avLst/>
              <a:gdLst/>
              <a:ahLst/>
              <a:cxnLst>
                <a:cxn ang="0">
                  <a:pos x="52" y="27"/>
                </a:cxn>
                <a:cxn ang="0">
                  <a:pos x="45" y="28"/>
                </a:cxn>
                <a:cxn ang="0">
                  <a:pos x="39" y="27"/>
                </a:cxn>
                <a:cxn ang="0">
                  <a:pos x="34" y="25"/>
                </a:cxn>
                <a:cxn ang="0">
                  <a:pos x="28" y="21"/>
                </a:cxn>
                <a:cxn ang="0">
                  <a:pos x="23" y="16"/>
                </a:cxn>
                <a:cxn ang="0">
                  <a:pos x="17" y="11"/>
                </a:cxn>
                <a:cxn ang="0">
                  <a:pos x="13" y="5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8"/>
                </a:cxn>
                <a:cxn ang="0">
                  <a:pos x="3" y="14"/>
                </a:cxn>
                <a:cxn ang="0">
                  <a:pos x="8" y="18"/>
                </a:cxn>
                <a:cxn ang="0">
                  <a:pos x="13" y="22"/>
                </a:cxn>
                <a:cxn ang="0">
                  <a:pos x="20" y="25"/>
                </a:cxn>
                <a:cxn ang="0">
                  <a:pos x="25" y="27"/>
                </a:cxn>
                <a:cxn ang="0">
                  <a:pos x="31" y="29"/>
                </a:cxn>
                <a:cxn ang="0">
                  <a:pos x="37" y="32"/>
                </a:cxn>
                <a:cxn ang="0">
                  <a:pos x="41" y="32"/>
                </a:cxn>
                <a:cxn ang="0">
                  <a:pos x="45" y="32"/>
                </a:cxn>
                <a:cxn ang="0">
                  <a:pos x="49" y="32"/>
                </a:cxn>
                <a:cxn ang="0">
                  <a:pos x="51" y="31"/>
                </a:cxn>
                <a:cxn ang="0">
                  <a:pos x="52" y="27"/>
                </a:cxn>
              </a:cxnLst>
              <a:rect l="0" t="0" r="r" b="b"/>
              <a:pathLst>
                <a:path w="52" h="32">
                  <a:moveTo>
                    <a:pt x="52" y="27"/>
                  </a:moveTo>
                  <a:lnTo>
                    <a:pt x="45" y="28"/>
                  </a:lnTo>
                  <a:lnTo>
                    <a:pt x="39" y="27"/>
                  </a:lnTo>
                  <a:lnTo>
                    <a:pt x="34" y="25"/>
                  </a:lnTo>
                  <a:lnTo>
                    <a:pt x="28" y="21"/>
                  </a:lnTo>
                  <a:lnTo>
                    <a:pt x="23" y="16"/>
                  </a:lnTo>
                  <a:lnTo>
                    <a:pt x="17" y="11"/>
                  </a:lnTo>
                  <a:lnTo>
                    <a:pt x="13" y="5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8"/>
                  </a:lnTo>
                  <a:lnTo>
                    <a:pt x="3" y="14"/>
                  </a:lnTo>
                  <a:lnTo>
                    <a:pt x="8" y="18"/>
                  </a:lnTo>
                  <a:lnTo>
                    <a:pt x="13" y="22"/>
                  </a:lnTo>
                  <a:lnTo>
                    <a:pt x="20" y="25"/>
                  </a:lnTo>
                  <a:lnTo>
                    <a:pt x="25" y="27"/>
                  </a:lnTo>
                  <a:lnTo>
                    <a:pt x="31" y="29"/>
                  </a:lnTo>
                  <a:lnTo>
                    <a:pt x="37" y="32"/>
                  </a:lnTo>
                  <a:lnTo>
                    <a:pt x="41" y="32"/>
                  </a:lnTo>
                  <a:lnTo>
                    <a:pt x="45" y="32"/>
                  </a:lnTo>
                  <a:lnTo>
                    <a:pt x="49" y="32"/>
                  </a:lnTo>
                  <a:lnTo>
                    <a:pt x="51" y="31"/>
                  </a:lnTo>
                  <a:lnTo>
                    <a:pt x="52" y="2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07" name="Freeform 255"/>
            <p:cNvSpPr>
              <a:spLocks/>
            </p:cNvSpPr>
            <p:nvPr/>
          </p:nvSpPr>
          <p:spPr bwMode="auto">
            <a:xfrm>
              <a:off x="594" y="2164"/>
              <a:ext cx="2" cy="3"/>
            </a:xfrm>
            <a:custGeom>
              <a:avLst/>
              <a:gdLst/>
              <a:ahLst/>
              <a:cxnLst>
                <a:cxn ang="0">
                  <a:pos x="15" y="9"/>
                </a:cxn>
                <a:cxn ang="0">
                  <a:pos x="16" y="8"/>
                </a:cxn>
                <a:cxn ang="0">
                  <a:pos x="17" y="6"/>
                </a:cxn>
                <a:cxn ang="0">
                  <a:pos x="18" y="3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7" y="5"/>
                </a:cxn>
                <a:cxn ang="0">
                  <a:pos x="3" y="12"/>
                </a:cxn>
                <a:cxn ang="0">
                  <a:pos x="0" y="21"/>
                </a:cxn>
                <a:cxn ang="0">
                  <a:pos x="15" y="9"/>
                </a:cxn>
              </a:cxnLst>
              <a:rect l="0" t="0" r="r" b="b"/>
              <a:pathLst>
                <a:path w="19" h="21">
                  <a:moveTo>
                    <a:pt x="15" y="9"/>
                  </a:moveTo>
                  <a:lnTo>
                    <a:pt x="16" y="8"/>
                  </a:lnTo>
                  <a:lnTo>
                    <a:pt x="17" y="6"/>
                  </a:lnTo>
                  <a:lnTo>
                    <a:pt x="18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7" y="5"/>
                  </a:lnTo>
                  <a:lnTo>
                    <a:pt x="3" y="12"/>
                  </a:lnTo>
                  <a:lnTo>
                    <a:pt x="0" y="21"/>
                  </a:lnTo>
                  <a:lnTo>
                    <a:pt x="15" y="9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08" name="Freeform 256"/>
            <p:cNvSpPr>
              <a:spLocks/>
            </p:cNvSpPr>
            <p:nvPr/>
          </p:nvSpPr>
          <p:spPr bwMode="auto">
            <a:xfrm>
              <a:off x="590" y="2170"/>
              <a:ext cx="2" cy="3"/>
            </a:xfrm>
            <a:custGeom>
              <a:avLst/>
              <a:gdLst/>
              <a:ahLst/>
              <a:cxnLst>
                <a:cxn ang="0">
                  <a:pos x="5" y="17"/>
                </a:cxn>
                <a:cxn ang="0">
                  <a:pos x="15" y="3"/>
                </a:cxn>
                <a:cxn ang="0">
                  <a:pos x="13" y="0"/>
                </a:cxn>
                <a:cxn ang="0">
                  <a:pos x="8" y="6"/>
                </a:cxn>
                <a:cxn ang="0">
                  <a:pos x="4" y="13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2" y="20"/>
                </a:cxn>
                <a:cxn ang="0">
                  <a:pos x="4" y="18"/>
                </a:cxn>
                <a:cxn ang="0">
                  <a:pos x="5" y="17"/>
                </a:cxn>
              </a:cxnLst>
              <a:rect l="0" t="0" r="r" b="b"/>
              <a:pathLst>
                <a:path w="15" h="20">
                  <a:moveTo>
                    <a:pt x="5" y="17"/>
                  </a:moveTo>
                  <a:lnTo>
                    <a:pt x="15" y="3"/>
                  </a:lnTo>
                  <a:lnTo>
                    <a:pt x="13" y="0"/>
                  </a:lnTo>
                  <a:lnTo>
                    <a:pt x="8" y="6"/>
                  </a:lnTo>
                  <a:lnTo>
                    <a:pt x="4" y="13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0"/>
                  </a:lnTo>
                  <a:lnTo>
                    <a:pt x="4" y="18"/>
                  </a:lnTo>
                  <a:lnTo>
                    <a:pt x="5" y="1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09" name="Freeform 257"/>
            <p:cNvSpPr>
              <a:spLocks/>
            </p:cNvSpPr>
            <p:nvPr/>
          </p:nvSpPr>
          <p:spPr bwMode="auto">
            <a:xfrm>
              <a:off x="624" y="2079"/>
              <a:ext cx="7" cy="6"/>
            </a:xfrm>
            <a:custGeom>
              <a:avLst/>
              <a:gdLst/>
              <a:ahLst/>
              <a:cxnLst>
                <a:cxn ang="0">
                  <a:pos x="63" y="45"/>
                </a:cxn>
                <a:cxn ang="0">
                  <a:pos x="64" y="44"/>
                </a:cxn>
                <a:cxn ang="0">
                  <a:pos x="64" y="43"/>
                </a:cxn>
                <a:cxn ang="0">
                  <a:pos x="65" y="40"/>
                </a:cxn>
                <a:cxn ang="0">
                  <a:pos x="65" y="38"/>
                </a:cxn>
                <a:cxn ang="0">
                  <a:pos x="59" y="30"/>
                </a:cxn>
                <a:cxn ang="0">
                  <a:pos x="52" y="23"/>
                </a:cxn>
                <a:cxn ang="0">
                  <a:pos x="44" y="16"/>
                </a:cxn>
                <a:cxn ang="0">
                  <a:pos x="36" y="10"/>
                </a:cxn>
                <a:cxn ang="0">
                  <a:pos x="27" y="6"/>
                </a:cxn>
                <a:cxn ang="0">
                  <a:pos x="18" y="3"/>
                </a:cxn>
                <a:cxn ang="0">
                  <a:pos x="9" y="1"/>
                </a:cxn>
                <a:cxn ang="0">
                  <a:pos x="0" y="0"/>
                </a:cxn>
                <a:cxn ang="0">
                  <a:pos x="60" y="47"/>
                </a:cxn>
                <a:cxn ang="0">
                  <a:pos x="63" y="45"/>
                </a:cxn>
              </a:cxnLst>
              <a:rect l="0" t="0" r="r" b="b"/>
              <a:pathLst>
                <a:path w="65" h="47">
                  <a:moveTo>
                    <a:pt x="63" y="45"/>
                  </a:moveTo>
                  <a:lnTo>
                    <a:pt x="64" y="44"/>
                  </a:lnTo>
                  <a:lnTo>
                    <a:pt x="64" y="43"/>
                  </a:lnTo>
                  <a:lnTo>
                    <a:pt x="65" y="40"/>
                  </a:lnTo>
                  <a:lnTo>
                    <a:pt x="65" y="38"/>
                  </a:lnTo>
                  <a:lnTo>
                    <a:pt x="59" y="30"/>
                  </a:lnTo>
                  <a:lnTo>
                    <a:pt x="52" y="23"/>
                  </a:lnTo>
                  <a:lnTo>
                    <a:pt x="44" y="16"/>
                  </a:lnTo>
                  <a:lnTo>
                    <a:pt x="36" y="10"/>
                  </a:lnTo>
                  <a:lnTo>
                    <a:pt x="27" y="6"/>
                  </a:lnTo>
                  <a:lnTo>
                    <a:pt x="18" y="3"/>
                  </a:lnTo>
                  <a:lnTo>
                    <a:pt x="9" y="1"/>
                  </a:lnTo>
                  <a:lnTo>
                    <a:pt x="0" y="0"/>
                  </a:lnTo>
                  <a:lnTo>
                    <a:pt x="60" y="47"/>
                  </a:lnTo>
                  <a:lnTo>
                    <a:pt x="63" y="45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10" name="Freeform 258"/>
            <p:cNvSpPr>
              <a:spLocks/>
            </p:cNvSpPr>
            <p:nvPr/>
          </p:nvSpPr>
          <p:spPr bwMode="auto">
            <a:xfrm>
              <a:off x="583" y="2156"/>
              <a:ext cx="3" cy="7"/>
            </a:xfrm>
            <a:custGeom>
              <a:avLst/>
              <a:gdLst/>
              <a:ahLst/>
              <a:cxnLst>
                <a:cxn ang="0">
                  <a:pos x="26" y="49"/>
                </a:cxn>
                <a:cxn ang="0">
                  <a:pos x="25" y="42"/>
                </a:cxn>
                <a:cxn ang="0">
                  <a:pos x="20" y="34"/>
                </a:cxn>
                <a:cxn ang="0">
                  <a:pos x="12" y="28"/>
                </a:cxn>
                <a:cxn ang="0">
                  <a:pos x="5" y="23"/>
                </a:cxn>
                <a:cxn ang="0">
                  <a:pos x="4" y="20"/>
                </a:cxn>
                <a:cxn ang="0">
                  <a:pos x="2" y="17"/>
                </a:cxn>
                <a:cxn ang="0">
                  <a:pos x="1" y="14"/>
                </a:cxn>
                <a:cxn ang="0">
                  <a:pos x="2" y="10"/>
                </a:cxn>
                <a:cxn ang="0">
                  <a:pos x="19" y="0"/>
                </a:cxn>
                <a:cxn ang="0">
                  <a:pos x="12" y="3"/>
                </a:cxn>
                <a:cxn ang="0">
                  <a:pos x="7" y="6"/>
                </a:cxn>
                <a:cxn ang="0">
                  <a:pos x="2" y="13"/>
                </a:cxn>
                <a:cxn ang="0">
                  <a:pos x="0" y="19"/>
                </a:cxn>
                <a:cxn ang="0">
                  <a:pos x="16" y="50"/>
                </a:cxn>
                <a:cxn ang="0">
                  <a:pos x="19" y="52"/>
                </a:cxn>
                <a:cxn ang="0">
                  <a:pos x="21" y="53"/>
                </a:cxn>
                <a:cxn ang="0">
                  <a:pos x="24" y="54"/>
                </a:cxn>
                <a:cxn ang="0">
                  <a:pos x="26" y="53"/>
                </a:cxn>
                <a:cxn ang="0">
                  <a:pos x="26" y="49"/>
                </a:cxn>
              </a:cxnLst>
              <a:rect l="0" t="0" r="r" b="b"/>
              <a:pathLst>
                <a:path w="26" h="54">
                  <a:moveTo>
                    <a:pt x="26" y="49"/>
                  </a:moveTo>
                  <a:lnTo>
                    <a:pt x="25" y="42"/>
                  </a:lnTo>
                  <a:lnTo>
                    <a:pt x="20" y="34"/>
                  </a:lnTo>
                  <a:lnTo>
                    <a:pt x="12" y="28"/>
                  </a:lnTo>
                  <a:lnTo>
                    <a:pt x="5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19" y="0"/>
                  </a:lnTo>
                  <a:lnTo>
                    <a:pt x="12" y="3"/>
                  </a:lnTo>
                  <a:lnTo>
                    <a:pt x="7" y="6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16" y="50"/>
                  </a:lnTo>
                  <a:lnTo>
                    <a:pt x="19" y="52"/>
                  </a:lnTo>
                  <a:lnTo>
                    <a:pt x="21" y="53"/>
                  </a:lnTo>
                  <a:lnTo>
                    <a:pt x="24" y="54"/>
                  </a:lnTo>
                  <a:lnTo>
                    <a:pt x="26" y="53"/>
                  </a:lnTo>
                  <a:lnTo>
                    <a:pt x="26" y="49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11" name="Freeform 259"/>
            <p:cNvSpPr>
              <a:spLocks/>
            </p:cNvSpPr>
            <p:nvPr/>
          </p:nvSpPr>
          <p:spPr bwMode="auto">
            <a:xfrm>
              <a:off x="578" y="2158"/>
              <a:ext cx="5" cy="10"/>
            </a:xfrm>
            <a:custGeom>
              <a:avLst/>
              <a:gdLst/>
              <a:ahLst/>
              <a:cxnLst>
                <a:cxn ang="0">
                  <a:pos x="42" y="34"/>
                </a:cxn>
                <a:cxn ang="0">
                  <a:pos x="36" y="32"/>
                </a:cxn>
                <a:cxn ang="0">
                  <a:pos x="28" y="29"/>
                </a:cxn>
                <a:cxn ang="0">
                  <a:pos x="23" y="24"/>
                </a:cxn>
                <a:cxn ang="0">
                  <a:pos x="18" y="18"/>
                </a:cxn>
                <a:cxn ang="0">
                  <a:pos x="18" y="13"/>
                </a:cxn>
                <a:cxn ang="0">
                  <a:pos x="19" y="9"/>
                </a:cxn>
                <a:cxn ang="0">
                  <a:pos x="22" y="4"/>
                </a:cxn>
                <a:cxn ang="0">
                  <a:pos x="24" y="0"/>
                </a:cxn>
                <a:cxn ang="0">
                  <a:pos x="22" y="3"/>
                </a:cxn>
                <a:cxn ang="0">
                  <a:pos x="18" y="7"/>
                </a:cxn>
                <a:cxn ang="0">
                  <a:pos x="15" y="10"/>
                </a:cxn>
                <a:cxn ang="0">
                  <a:pos x="13" y="13"/>
                </a:cxn>
                <a:cxn ang="0">
                  <a:pos x="13" y="18"/>
                </a:cxn>
                <a:cxn ang="0">
                  <a:pos x="14" y="22"/>
                </a:cxn>
                <a:cxn ang="0">
                  <a:pos x="15" y="27"/>
                </a:cxn>
                <a:cxn ang="0">
                  <a:pos x="16" y="32"/>
                </a:cxn>
                <a:cxn ang="0">
                  <a:pos x="0" y="75"/>
                </a:cxn>
                <a:cxn ang="0">
                  <a:pos x="44" y="38"/>
                </a:cxn>
                <a:cxn ang="0">
                  <a:pos x="42" y="34"/>
                </a:cxn>
              </a:cxnLst>
              <a:rect l="0" t="0" r="r" b="b"/>
              <a:pathLst>
                <a:path w="44" h="75">
                  <a:moveTo>
                    <a:pt x="42" y="34"/>
                  </a:moveTo>
                  <a:lnTo>
                    <a:pt x="36" y="32"/>
                  </a:lnTo>
                  <a:lnTo>
                    <a:pt x="28" y="29"/>
                  </a:lnTo>
                  <a:lnTo>
                    <a:pt x="23" y="24"/>
                  </a:lnTo>
                  <a:lnTo>
                    <a:pt x="18" y="18"/>
                  </a:lnTo>
                  <a:lnTo>
                    <a:pt x="18" y="13"/>
                  </a:lnTo>
                  <a:lnTo>
                    <a:pt x="19" y="9"/>
                  </a:lnTo>
                  <a:lnTo>
                    <a:pt x="22" y="4"/>
                  </a:lnTo>
                  <a:lnTo>
                    <a:pt x="24" y="0"/>
                  </a:lnTo>
                  <a:lnTo>
                    <a:pt x="22" y="3"/>
                  </a:lnTo>
                  <a:lnTo>
                    <a:pt x="18" y="7"/>
                  </a:lnTo>
                  <a:lnTo>
                    <a:pt x="15" y="10"/>
                  </a:lnTo>
                  <a:lnTo>
                    <a:pt x="13" y="13"/>
                  </a:lnTo>
                  <a:lnTo>
                    <a:pt x="13" y="18"/>
                  </a:lnTo>
                  <a:lnTo>
                    <a:pt x="14" y="22"/>
                  </a:lnTo>
                  <a:lnTo>
                    <a:pt x="15" y="27"/>
                  </a:lnTo>
                  <a:lnTo>
                    <a:pt x="16" y="32"/>
                  </a:lnTo>
                  <a:lnTo>
                    <a:pt x="0" y="75"/>
                  </a:lnTo>
                  <a:lnTo>
                    <a:pt x="44" y="38"/>
                  </a:lnTo>
                  <a:lnTo>
                    <a:pt x="42" y="3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12" name="Freeform 260"/>
            <p:cNvSpPr>
              <a:spLocks/>
            </p:cNvSpPr>
            <p:nvPr/>
          </p:nvSpPr>
          <p:spPr bwMode="auto">
            <a:xfrm>
              <a:off x="599" y="2100"/>
              <a:ext cx="14" cy="5"/>
            </a:xfrm>
            <a:custGeom>
              <a:avLst/>
              <a:gdLst/>
              <a:ahLst/>
              <a:cxnLst>
                <a:cxn ang="0">
                  <a:pos x="113" y="31"/>
                </a:cxn>
                <a:cxn ang="0">
                  <a:pos x="113" y="25"/>
                </a:cxn>
                <a:cxn ang="0">
                  <a:pos x="115" y="20"/>
                </a:cxn>
                <a:cxn ang="0">
                  <a:pos x="118" y="13"/>
                </a:cxn>
                <a:cxn ang="0">
                  <a:pos x="121" y="7"/>
                </a:cxn>
                <a:cxn ang="0">
                  <a:pos x="117" y="8"/>
                </a:cxn>
                <a:cxn ang="0">
                  <a:pos x="115" y="10"/>
                </a:cxn>
                <a:cxn ang="0">
                  <a:pos x="112" y="14"/>
                </a:cxn>
                <a:cxn ang="0">
                  <a:pos x="108" y="17"/>
                </a:cxn>
                <a:cxn ang="0">
                  <a:pos x="95" y="11"/>
                </a:cxn>
                <a:cxn ang="0">
                  <a:pos x="82" y="7"/>
                </a:cxn>
                <a:cxn ang="0">
                  <a:pos x="69" y="3"/>
                </a:cxn>
                <a:cxn ang="0">
                  <a:pos x="55" y="1"/>
                </a:cxn>
                <a:cxn ang="0">
                  <a:pos x="41" y="0"/>
                </a:cxn>
                <a:cxn ang="0">
                  <a:pos x="27" y="1"/>
                </a:cxn>
                <a:cxn ang="0">
                  <a:pos x="13" y="3"/>
                </a:cxn>
                <a:cxn ang="0">
                  <a:pos x="0" y="9"/>
                </a:cxn>
                <a:cxn ang="0">
                  <a:pos x="12" y="8"/>
                </a:cxn>
                <a:cxn ang="0">
                  <a:pos x="25" y="9"/>
                </a:cxn>
                <a:cxn ang="0">
                  <a:pos x="37" y="9"/>
                </a:cxn>
                <a:cxn ang="0">
                  <a:pos x="50" y="11"/>
                </a:cxn>
                <a:cxn ang="0">
                  <a:pos x="63" y="14"/>
                </a:cxn>
                <a:cxn ang="0">
                  <a:pos x="75" y="20"/>
                </a:cxn>
                <a:cxn ang="0">
                  <a:pos x="87" y="27"/>
                </a:cxn>
                <a:cxn ang="0">
                  <a:pos x="97" y="35"/>
                </a:cxn>
                <a:cxn ang="0">
                  <a:pos x="102" y="35"/>
                </a:cxn>
                <a:cxn ang="0">
                  <a:pos x="105" y="37"/>
                </a:cxn>
                <a:cxn ang="0">
                  <a:pos x="109" y="37"/>
                </a:cxn>
                <a:cxn ang="0">
                  <a:pos x="113" y="34"/>
                </a:cxn>
                <a:cxn ang="0">
                  <a:pos x="113" y="31"/>
                </a:cxn>
              </a:cxnLst>
              <a:rect l="0" t="0" r="r" b="b"/>
              <a:pathLst>
                <a:path w="121" h="37">
                  <a:moveTo>
                    <a:pt x="113" y="31"/>
                  </a:moveTo>
                  <a:lnTo>
                    <a:pt x="113" y="25"/>
                  </a:lnTo>
                  <a:lnTo>
                    <a:pt x="115" y="20"/>
                  </a:lnTo>
                  <a:lnTo>
                    <a:pt x="118" y="13"/>
                  </a:lnTo>
                  <a:lnTo>
                    <a:pt x="121" y="7"/>
                  </a:lnTo>
                  <a:lnTo>
                    <a:pt x="117" y="8"/>
                  </a:lnTo>
                  <a:lnTo>
                    <a:pt x="115" y="10"/>
                  </a:lnTo>
                  <a:lnTo>
                    <a:pt x="112" y="14"/>
                  </a:lnTo>
                  <a:lnTo>
                    <a:pt x="108" y="17"/>
                  </a:lnTo>
                  <a:lnTo>
                    <a:pt x="95" y="11"/>
                  </a:lnTo>
                  <a:lnTo>
                    <a:pt x="82" y="7"/>
                  </a:lnTo>
                  <a:lnTo>
                    <a:pt x="69" y="3"/>
                  </a:lnTo>
                  <a:lnTo>
                    <a:pt x="55" y="1"/>
                  </a:lnTo>
                  <a:lnTo>
                    <a:pt x="41" y="0"/>
                  </a:lnTo>
                  <a:lnTo>
                    <a:pt x="27" y="1"/>
                  </a:lnTo>
                  <a:lnTo>
                    <a:pt x="13" y="3"/>
                  </a:lnTo>
                  <a:lnTo>
                    <a:pt x="0" y="9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7" y="9"/>
                  </a:lnTo>
                  <a:lnTo>
                    <a:pt x="50" y="11"/>
                  </a:lnTo>
                  <a:lnTo>
                    <a:pt x="63" y="14"/>
                  </a:lnTo>
                  <a:lnTo>
                    <a:pt x="75" y="20"/>
                  </a:lnTo>
                  <a:lnTo>
                    <a:pt x="87" y="27"/>
                  </a:lnTo>
                  <a:lnTo>
                    <a:pt x="97" y="35"/>
                  </a:lnTo>
                  <a:lnTo>
                    <a:pt x="102" y="35"/>
                  </a:lnTo>
                  <a:lnTo>
                    <a:pt x="105" y="37"/>
                  </a:lnTo>
                  <a:lnTo>
                    <a:pt x="109" y="37"/>
                  </a:lnTo>
                  <a:lnTo>
                    <a:pt x="113" y="34"/>
                  </a:lnTo>
                  <a:lnTo>
                    <a:pt x="113" y="3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13" name="Freeform 261"/>
            <p:cNvSpPr>
              <a:spLocks/>
            </p:cNvSpPr>
            <p:nvPr/>
          </p:nvSpPr>
          <p:spPr bwMode="auto">
            <a:xfrm>
              <a:off x="594" y="2082"/>
              <a:ext cx="27" cy="13"/>
            </a:xfrm>
            <a:custGeom>
              <a:avLst/>
              <a:gdLst/>
              <a:ahLst/>
              <a:cxnLst>
                <a:cxn ang="0">
                  <a:pos x="227" y="32"/>
                </a:cxn>
                <a:cxn ang="0">
                  <a:pos x="237" y="0"/>
                </a:cxn>
                <a:cxn ang="0">
                  <a:pos x="225" y="14"/>
                </a:cxn>
                <a:cxn ang="0">
                  <a:pos x="211" y="28"/>
                </a:cxn>
                <a:cxn ang="0">
                  <a:pos x="196" y="39"/>
                </a:cxn>
                <a:cxn ang="0">
                  <a:pos x="181" y="49"/>
                </a:cxn>
                <a:cxn ang="0">
                  <a:pos x="164" y="58"/>
                </a:cxn>
                <a:cxn ang="0">
                  <a:pos x="144" y="64"/>
                </a:cxn>
                <a:cxn ang="0">
                  <a:pos x="124" y="69"/>
                </a:cxn>
                <a:cxn ang="0">
                  <a:pos x="102" y="71"/>
                </a:cxn>
                <a:cxn ang="0">
                  <a:pos x="88" y="69"/>
                </a:cxn>
                <a:cxn ang="0">
                  <a:pos x="74" y="66"/>
                </a:cxn>
                <a:cxn ang="0">
                  <a:pos x="62" y="64"/>
                </a:cxn>
                <a:cxn ang="0">
                  <a:pos x="49" y="61"/>
                </a:cxn>
                <a:cxn ang="0">
                  <a:pos x="36" y="58"/>
                </a:cxn>
                <a:cxn ang="0">
                  <a:pos x="24" y="53"/>
                </a:cxn>
                <a:cxn ang="0">
                  <a:pos x="12" y="46"/>
                </a:cxn>
                <a:cxn ang="0">
                  <a:pos x="0" y="40"/>
                </a:cxn>
                <a:cxn ang="0">
                  <a:pos x="9" y="51"/>
                </a:cxn>
                <a:cxn ang="0">
                  <a:pos x="20" y="61"/>
                </a:cxn>
                <a:cxn ang="0">
                  <a:pos x="31" y="69"/>
                </a:cxn>
                <a:cxn ang="0">
                  <a:pos x="45" y="74"/>
                </a:cxn>
                <a:cxn ang="0">
                  <a:pos x="60" y="79"/>
                </a:cxn>
                <a:cxn ang="0">
                  <a:pos x="74" y="82"/>
                </a:cxn>
                <a:cxn ang="0">
                  <a:pos x="90" y="84"/>
                </a:cxn>
                <a:cxn ang="0">
                  <a:pos x="102" y="85"/>
                </a:cxn>
                <a:cxn ang="0">
                  <a:pos x="120" y="83"/>
                </a:cxn>
                <a:cxn ang="0">
                  <a:pos x="137" y="80"/>
                </a:cxn>
                <a:cxn ang="0">
                  <a:pos x="154" y="75"/>
                </a:cxn>
                <a:cxn ang="0">
                  <a:pos x="170" y="70"/>
                </a:cxn>
                <a:cxn ang="0">
                  <a:pos x="185" y="63"/>
                </a:cxn>
                <a:cxn ang="0">
                  <a:pos x="200" y="54"/>
                </a:cxn>
                <a:cxn ang="0">
                  <a:pos x="214" y="44"/>
                </a:cxn>
                <a:cxn ang="0">
                  <a:pos x="227" y="32"/>
                </a:cxn>
              </a:cxnLst>
              <a:rect l="0" t="0" r="r" b="b"/>
              <a:pathLst>
                <a:path w="237" h="85">
                  <a:moveTo>
                    <a:pt x="227" y="32"/>
                  </a:moveTo>
                  <a:lnTo>
                    <a:pt x="237" y="0"/>
                  </a:lnTo>
                  <a:lnTo>
                    <a:pt x="225" y="14"/>
                  </a:lnTo>
                  <a:lnTo>
                    <a:pt x="211" y="28"/>
                  </a:lnTo>
                  <a:lnTo>
                    <a:pt x="196" y="39"/>
                  </a:lnTo>
                  <a:lnTo>
                    <a:pt x="181" y="49"/>
                  </a:lnTo>
                  <a:lnTo>
                    <a:pt x="164" y="58"/>
                  </a:lnTo>
                  <a:lnTo>
                    <a:pt x="144" y="64"/>
                  </a:lnTo>
                  <a:lnTo>
                    <a:pt x="124" y="69"/>
                  </a:lnTo>
                  <a:lnTo>
                    <a:pt x="102" y="71"/>
                  </a:lnTo>
                  <a:lnTo>
                    <a:pt x="88" y="69"/>
                  </a:lnTo>
                  <a:lnTo>
                    <a:pt x="74" y="66"/>
                  </a:lnTo>
                  <a:lnTo>
                    <a:pt x="62" y="64"/>
                  </a:lnTo>
                  <a:lnTo>
                    <a:pt x="49" y="61"/>
                  </a:lnTo>
                  <a:lnTo>
                    <a:pt x="36" y="58"/>
                  </a:lnTo>
                  <a:lnTo>
                    <a:pt x="24" y="53"/>
                  </a:lnTo>
                  <a:lnTo>
                    <a:pt x="12" y="46"/>
                  </a:lnTo>
                  <a:lnTo>
                    <a:pt x="0" y="40"/>
                  </a:lnTo>
                  <a:lnTo>
                    <a:pt x="9" y="51"/>
                  </a:lnTo>
                  <a:lnTo>
                    <a:pt x="20" y="61"/>
                  </a:lnTo>
                  <a:lnTo>
                    <a:pt x="31" y="69"/>
                  </a:lnTo>
                  <a:lnTo>
                    <a:pt x="45" y="74"/>
                  </a:lnTo>
                  <a:lnTo>
                    <a:pt x="60" y="79"/>
                  </a:lnTo>
                  <a:lnTo>
                    <a:pt x="74" y="82"/>
                  </a:lnTo>
                  <a:lnTo>
                    <a:pt x="90" y="84"/>
                  </a:lnTo>
                  <a:lnTo>
                    <a:pt x="102" y="85"/>
                  </a:lnTo>
                  <a:lnTo>
                    <a:pt x="120" y="83"/>
                  </a:lnTo>
                  <a:lnTo>
                    <a:pt x="137" y="80"/>
                  </a:lnTo>
                  <a:lnTo>
                    <a:pt x="154" y="75"/>
                  </a:lnTo>
                  <a:lnTo>
                    <a:pt x="170" y="70"/>
                  </a:lnTo>
                  <a:lnTo>
                    <a:pt x="185" y="63"/>
                  </a:lnTo>
                  <a:lnTo>
                    <a:pt x="200" y="54"/>
                  </a:lnTo>
                  <a:lnTo>
                    <a:pt x="214" y="44"/>
                  </a:lnTo>
                  <a:lnTo>
                    <a:pt x="227" y="3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14" name="Freeform 262"/>
            <p:cNvSpPr>
              <a:spLocks/>
            </p:cNvSpPr>
            <p:nvPr/>
          </p:nvSpPr>
          <p:spPr bwMode="auto">
            <a:xfrm>
              <a:off x="519" y="2213"/>
              <a:ext cx="17" cy="33"/>
            </a:xfrm>
            <a:custGeom>
              <a:avLst/>
              <a:gdLst/>
              <a:ahLst/>
              <a:cxnLst>
                <a:cxn ang="0">
                  <a:pos x="153" y="143"/>
                </a:cxn>
                <a:cxn ang="0">
                  <a:pos x="149" y="131"/>
                </a:cxn>
                <a:cxn ang="0">
                  <a:pos x="141" y="118"/>
                </a:cxn>
                <a:cxn ang="0">
                  <a:pos x="130" y="108"/>
                </a:cxn>
                <a:cxn ang="0">
                  <a:pos x="114" y="102"/>
                </a:cxn>
                <a:cxn ang="0">
                  <a:pos x="106" y="101"/>
                </a:cxn>
                <a:cxn ang="0">
                  <a:pos x="101" y="101"/>
                </a:cxn>
                <a:cxn ang="0">
                  <a:pos x="89" y="106"/>
                </a:cxn>
                <a:cxn ang="0">
                  <a:pos x="78" y="115"/>
                </a:cxn>
                <a:cxn ang="0">
                  <a:pos x="70" y="128"/>
                </a:cxn>
                <a:cxn ang="0">
                  <a:pos x="68" y="142"/>
                </a:cxn>
                <a:cxn ang="0">
                  <a:pos x="67" y="154"/>
                </a:cxn>
                <a:cxn ang="0">
                  <a:pos x="65" y="166"/>
                </a:cxn>
                <a:cxn ang="0">
                  <a:pos x="69" y="173"/>
                </a:cxn>
                <a:cxn ang="0">
                  <a:pos x="79" y="178"/>
                </a:cxn>
                <a:cxn ang="0">
                  <a:pos x="90" y="176"/>
                </a:cxn>
                <a:cxn ang="0">
                  <a:pos x="102" y="166"/>
                </a:cxn>
                <a:cxn ang="0">
                  <a:pos x="99" y="171"/>
                </a:cxn>
                <a:cxn ang="0">
                  <a:pos x="92" y="174"/>
                </a:cxn>
                <a:cxn ang="0">
                  <a:pos x="84" y="176"/>
                </a:cxn>
                <a:cxn ang="0">
                  <a:pos x="76" y="174"/>
                </a:cxn>
                <a:cxn ang="0">
                  <a:pos x="69" y="160"/>
                </a:cxn>
                <a:cxn ang="0">
                  <a:pos x="72" y="143"/>
                </a:cxn>
                <a:cxn ang="0">
                  <a:pos x="82" y="132"/>
                </a:cxn>
                <a:cxn ang="0">
                  <a:pos x="90" y="121"/>
                </a:cxn>
                <a:cxn ang="0">
                  <a:pos x="101" y="116"/>
                </a:cxn>
                <a:cxn ang="0">
                  <a:pos x="115" y="116"/>
                </a:cxn>
                <a:cxn ang="0">
                  <a:pos x="117" y="152"/>
                </a:cxn>
                <a:cxn ang="0">
                  <a:pos x="101" y="186"/>
                </a:cxn>
                <a:cxn ang="0">
                  <a:pos x="95" y="192"/>
                </a:cxn>
                <a:cxn ang="0">
                  <a:pos x="90" y="194"/>
                </a:cxn>
                <a:cxn ang="0">
                  <a:pos x="78" y="199"/>
                </a:cxn>
                <a:cxn ang="0">
                  <a:pos x="65" y="199"/>
                </a:cxn>
                <a:cxn ang="0">
                  <a:pos x="51" y="193"/>
                </a:cxn>
                <a:cxn ang="0">
                  <a:pos x="39" y="184"/>
                </a:cxn>
                <a:cxn ang="0">
                  <a:pos x="29" y="152"/>
                </a:cxn>
                <a:cxn ang="0">
                  <a:pos x="34" y="120"/>
                </a:cxn>
                <a:cxn ang="0">
                  <a:pos x="48" y="91"/>
                </a:cxn>
                <a:cxn ang="0">
                  <a:pos x="68" y="66"/>
                </a:cxn>
                <a:cxn ang="0">
                  <a:pos x="79" y="54"/>
                </a:cxn>
                <a:cxn ang="0">
                  <a:pos x="83" y="38"/>
                </a:cxn>
                <a:cxn ang="0">
                  <a:pos x="52" y="35"/>
                </a:cxn>
                <a:cxn ang="0">
                  <a:pos x="34" y="61"/>
                </a:cxn>
                <a:cxn ang="0">
                  <a:pos x="16" y="91"/>
                </a:cxn>
                <a:cxn ang="0">
                  <a:pos x="3" y="123"/>
                </a:cxn>
                <a:cxn ang="0">
                  <a:pos x="0" y="158"/>
                </a:cxn>
                <a:cxn ang="0">
                  <a:pos x="14" y="172"/>
                </a:cxn>
                <a:cxn ang="0">
                  <a:pos x="30" y="187"/>
                </a:cxn>
                <a:cxn ang="0">
                  <a:pos x="46" y="203"/>
                </a:cxn>
                <a:cxn ang="0">
                  <a:pos x="60" y="221"/>
                </a:cxn>
                <a:cxn ang="0">
                  <a:pos x="71" y="228"/>
                </a:cxn>
                <a:cxn ang="0">
                  <a:pos x="82" y="231"/>
                </a:cxn>
                <a:cxn ang="0">
                  <a:pos x="92" y="232"/>
                </a:cxn>
                <a:cxn ang="0">
                  <a:pos x="100" y="231"/>
                </a:cxn>
                <a:cxn ang="0">
                  <a:pos x="115" y="222"/>
                </a:cxn>
                <a:cxn ang="0">
                  <a:pos x="130" y="208"/>
                </a:cxn>
              </a:cxnLst>
              <a:rect l="0" t="0" r="r" b="b"/>
              <a:pathLst>
                <a:path w="153" h="232">
                  <a:moveTo>
                    <a:pt x="130" y="208"/>
                  </a:moveTo>
                  <a:lnTo>
                    <a:pt x="153" y="143"/>
                  </a:lnTo>
                  <a:lnTo>
                    <a:pt x="151" y="137"/>
                  </a:lnTo>
                  <a:lnTo>
                    <a:pt x="149" y="131"/>
                  </a:lnTo>
                  <a:lnTo>
                    <a:pt x="144" y="125"/>
                  </a:lnTo>
                  <a:lnTo>
                    <a:pt x="141" y="118"/>
                  </a:lnTo>
                  <a:lnTo>
                    <a:pt x="136" y="112"/>
                  </a:lnTo>
                  <a:lnTo>
                    <a:pt x="130" y="108"/>
                  </a:lnTo>
                  <a:lnTo>
                    <a:pt x="123" y="105"/>
                  </a:lnTo>
                  <a:lnTo>
                    <a:pt x="114" y="102"/>
                  </a:lnTo>
                  <a:lnTo>
                    <a:pt x="109" y="102"/>
                  </a:lnTo>
                  <a:lnTo>
                    <a:pt x="106" y="101"/>
                  </a:lnTo>
                  <a:lnTo>
                    <a:pt x="103" y="101"/>
                  </a:lnTo>
                  <a:lnTo>
                    <a:pt x="101" y="101"/>
                  </a:lnTo>
                  <a:lnTo>
                    <a:pt x="95" y="103"/>
                  </a:lnTo>
                  <a:lnTo>
                    <a:pt x="89" y="106"/>
                  </a:lnTo>
                  <a:lnTo>
                    <a:pt x="83" y="110"/>
                  </a:lnTo>
                  <a:lnTo>
                    <a:pt x="78" y="115"/>
                  </a:lnTo>
                  <a:lnTo>
                    <a:pt x="73" y="121"/>
                  </a:lnTo>
                  <a:lnTo>
                    <a:pt x="70" y="128"/>
                  </a:lnTo>
                  <a:lnTo>
                    <a:pt x="68" y="134"/>
                  </a:lnTo>
                  <a:lnTo>
                    <a:pt x="68" y="142"/>
                  </a:lnTo>
                  <a:lnTo>
                    <a:pt x="67" y="149"/>
                  </a:lnTo>
                  <a:lnTo>
                    <a:pt x="67" y="154"/>
                  </a:lnTo>
                  <a:lnTo>
                    <a:pt x="66" y="160"/>
                  </a:lnTo>
                  <a:lnTo>
                    <a:pt x="65" y="166"/>
                  </a:lnTo>
                  <a:lnTo>
                    <a:pt x="66" y="170"/>
                  </a:lnTo>
                  <a:lnTo>
                    <a:pt x="69" y="173"/>
                  </a:lnTo>
                  <a:lnTo>
                    <a:pt x="73" y="176"/>
                  </a:lnTo>
                  <a:lnTo>
                    <a:pt x="79" y="178"/>
                  </a:lnTo>
                  <a:lnTo>
                    <a:pt x="85" y="178"/>
                  </a:lnTo>
                  <a:lnTo>
                    <a:pt x="90" y="176"/>
                  </a:lnTo>
                  <a:lnTo>
                    <a:pt x="97" y="171"/>
                  </a:lnTo>
                  <a:lnTo>
                    <a:pt x="102" y="166"/>
                  </a:lnTo>
                  <a:lnTo>
                    <a:pt x="100" y="169"/>
                  </a:lnTo>
                  <a:lnTo>
                    <a:pt x="99" y="171"/>
                  </a:lnTo>
                  <a:lnTo>
                    <a:pt x="96" y="173"/>
                  </a:lnTo>
                  <a:lnTo>
                    <a:pt x="92" y="174"/>
                  </a:lnTo>
                  <a:lnTo>
                    <a:pt x="87" y="176"/>
                  </a:lnTo>
                  <a:lnTo>
                    <a:pt x="84" y="176"/>
                  </a:lnTo>
                  <a:lnTo>
                    <a:pt x="81" y="176"/>
                  </a:lnTo>
                  <a:lnTo>
                    <a:pt x="76" y="174"/>
                  </a:lnTo>
                  <a:lnTo>
                    <a:pt x="71" y="168"/>
                  </a:lnTo>
                  <a:lnTo>
                    <a:pt x="69" y="160"/>
                  </a:lnTo>
                  <a:lnTo>
                    <a:pt x="70" y="152"/>
                  </a:lnTo>
                  <a:lnTo>
                    <a:pt x="72" y="143"/>
                  </a:lnTo>
                  <a:lnTo>
                    <a:pt x="78" y="137"/>
                  </a:lnTo>
                  <a:lnTo>
                    <a:pt x="82" y="132"/>
                  </a:lnTo>
                  <a:lnTo>
                    <a:pt x="87" y="128"/>
                  </a:lnTo>
                  <a:lnTo>
                    <a:pt x="90" y="121"/>
                  </a:lnTo>
                  <a:lnTo>
                    <a:pt x="95" y="118"/>
                  </a:lnTo>
                  <a:lnTo>
                    <a:pt x="101" y="116"/>
                  </a:lnTo>
                  <a:lnTo>
                    <a:pt x="108" y="116"/>
                  </a:lnTo>
                  <a:lnTo>
                    <a:pt x="115" y="116"/>
                  </a:lnTo>
                  <a:lnTo>
                    <a:pt x="121" y="133"/>
                  </a:lnTo>
                  <a:lnTo>
                    <a:pt x="117" y="152"/>
                  </a:lnTo>
                  <a:lnTo>
                    <a:pt x="110" y="170"/>
                  </a:lnTo>
                  <a:lnTo>
                    <a:pt x="101" y="186"/>
                  </a:lnTo>
                  <a:lnTo>
                    <a:pt x="98" y="189"/>
                  </a:lnTo>
                  <a:lnTo>
                    <a:pt x="95" y="192"/>
                  </a:lnTo>
                  <a:lnTo>
                    <a:pt x="92" y="193"/>
                  </a:lnTo>
                  <a:lnTo>
                    <a:pt x="90" y="194"/>
                  </a:lnTo>
                  <a:lnTo>
                    <a:pt x="84" y="198"/>
                  </a:lnTo>
                  <a:lnTo>
                    <a:pt x="78" y="199"/>
                  </a:lnTo>
                  <a:lnTo>
                    <a:pt x="71" y="200"/>
                  </a:lnTo>
                  <a:lnTo>
                    <a:pt x="65" y="199"/>
                  </a:lnTo>
                  <a:lnTo>
                    <a:pt x="57" y="197"/>
                  </a:lnTo>
                  <a:lnTo>
                    <a:pt x="51" y="193"/>
                  </a:lnTo>
                  <a:lnTo>
                    <a:pt x="44" y="189"/>
                  </a:lnTo>
                  <a:lnTo>
                    <a:pt x="39" y="184"/>
                  </a:lnTo>
                  <a:lnTo>
                    <a:pt x="32" y="169"/>
                  </a:lnTo>
                  <a:lnTo>
                    <a:pt x="29" y="152"/>
                  </a:lnTo>
                  <a:lnTo>
                    <a:pt x="30" y="137"/>
                  </a:lnTo>
                  <a:lnTo>
                    <a:pt x="34" y="120"/>
                  </a:lnTo>
                  <a:lnTo>
                    <a:pt x="40" y="106"/>
                  </a:lnTo>
                  <a:lnTo>
                    <a:pt x="48" y="91"/>
                  </a:lnTo>
                  <a:lnTo>
                    <a:pt x="57" y="78"/>
                  </a:lnTo>
                  <a:lnTo>
                    <a:pt x="68" y="66"/>
                  </a:lnTo>
                  <a:lnTo>
                    <a:pt x="74" y="59"/>
                  </a:lnTo>
                  <a:lnTo>
                    <a:pt x="79" y="54"/>
                  </a:lnTo>
                  <a:lnTo>
                    <a:pt x="81" y="46"/>
                  </a:lnTo>
                  <a:lnTo>
                    <a:pt x="83" y="38"/>
                  </a:lnTo>
                  <a:lnTo>
                    <a:pt x="2" y="0"/>
                  </a:lnTo>
                  <a:lnTo>
                    <a:pt x="52" y="35"/>
                  </a:lnTo>
                  <a:lnTo>
                    <a:pt x="44" y="48"/>
                  </a:lnTo>
                  <a:lnTo>
                    <a:pt x="34" y="61"/>
                  </a:lnTo>
                  <a:lnTo>
                    <a:pt x="26" y="76"/>
                  </a:lnTo>
                  <a:lnTo>
                    <a:pt x="16" y="91"/>
                  </a:lnTo>
                  <a:lnTo>
                    <a:pt x="9" y="107"/>
                  </a:lnTo>
                  <a:lnTo>
                    <a:pt x="3" y="123"/>
                  </a:lnTo>
                  <a:lnTo>
                    <a:pt x="0" y="140"/>
                  </a:lnTo>
                  <a:lnTo>
                    <a:pt x="0" y="158"/>
                  </a:lnTo>
                  <a:lnTo>
                    <a:pt x="6" y="164"/>
                  </a:lnTo>
                  <a:lnTo>
                    <a:pt x="14" y="172"/>
                  </a:lnTo>
                  <a:lnTo>
                    <a:pt x="23" y="179"/>
                  </a:lnTo>
                  <a:lnTo>
                    <a:pt x="30" y="187"/>
                  </a:lnTo>
                  <a:lnTo>
                    <a:pt x="38" y="194"/>
                  </a:lnTo>
                  <a:lnTo>
                    <a:pt x="46" y="203"/>
                  </a:lnTo>
                  <a:lnTo>
                    <a:pt x="54" y="212"/>
                  </a:lnTo>
                  <a:lnTo>
                    <a:pt x="60" y="221"/>
                  </a:lnTo>
                  <a:lnTo>
                    <a:pt x="66" y="225"/>
                  </a:lnTo>
                  <a:lnTo>
                    <a:pt x="71" y="228"/>
                  </a:lnTo>
                  <a:lnTo>
                    <a:pt x="76" y="230"/>
                  </a:lnTo>
                  <a:lnTo>
                    <a:pt x="82" y="231"/>
                  </a:lnTo>
                  <a:lnTo>
                    <a:pt x="86" y="231"/>
                  </a:lnTo>
                  <a:lnTo>
                    <a:pt x="92" y="232"/>
                  </a:lnTo>
                  <a:lnTo>
                    <a:pt x="96" y="231"/>
                  </a:lnTo>
                  <a:lnTo>
                    <a:pt x="100" y="231"/>
                  </a:lnTo>
                  <a:lnTo>
                    <a:pt x="108" y="229"/>
                  </a:lnTo>
                  <a:lnTo>
                    <a:pt x="115" y="222"/>
                  </a:lnTo>
                  <a:lnTo>
                    <a:pt x="123" y="214"/>
                  </a:lnTo>
                  <a:lnTo>
                    <a:pt x="130" y="208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15" name="Freeform 263"/>
            <p:cNvSpPr>
              <a:spLocks/>
            </p:cNvSpPr>
            <p:nvPr/>
          </p:nvSpPr>
          <p:spPr bwMode="auto">
            <a:xfrm>
              <a:off x="577" y="2097"/>
              <a:ext cx="17" cy="36"/>
            </a:xfrm>
            <a:custGeom>
              <a:avLst/>
              <a:gdLst/>
              <a:ahLst/>
              <a:cxnLst>
                <a:cxn ang="0">
                  <a:pos x="96" y="187"/>
                </a:cxn>
                <a:cxn ang="0">
                  <a:pos x="110" y="168"/>
                </a:cxn>
                <a:cxn ang="0">
                  <a:pos x="124" y="145"/>
                </a:cxn>
                <a:cxn ang="0">
                  <a:pos x="136" y="123"/>
                </a:cxn>
                <a:cxn ang="0">
                  <a:pos x="146" y="100"/>
                </a:cxn>
                <a:cxn ang="0">
                  <a:pos x="153" y="75"/>
                </a:cxn>
                <a:cxn ang="0">
                  <a:pos x="157" y="51"/>
                </a:cxn>
                <a:cxn ang="0">
                  <a:pos x="156" y="27"/>
                </a:cxn>
                <a:cxn ang="0">
                  <a:pos x="152" y="2"/>
                </a:cxn>
                <a:cxn ang="0">
                  <a:pos x="150" y="0"/>
                </a:cxn>
                <a:cxn ang="0">
                  <a:pos x="147" y="0"/>
                </a:cxn>
                <a:cxn ang="0">
                  <a:pos x="143" y="1"/>
                </a:cxn>
                <a:cxn ang="0">
                  <a:pos x="139" y="2"/>
                </a:cxn>
                <a:cxn ang="0">
                  <a:pos x="134" y="32"/>
                </a:cxn>
                <a:cxn ang="0">
                  <a:pos x="127" y="61"/>
                </a:cxn>
                <a:cxn ang="0">
                  <a:pos x="120" y="91"/>
                </a:cxn>
                <a:cxn ang="0">
                  <a:pos x="110" y="120"/>
                </a:cxn>
                <a:cxn ang="0">
                  <a:pos x="97" y="149"/>
                </a:cxn>
                <a:cxn ang="0">
                  <a:pos x="82" y="175"/>
                </a:cxn>
                <a:cxn ang="0">
                  <a:pos x="65" y="200"/>
                </a:cxn>
                <a:cxn ang="0">
                  <a:pos x="43" y="223"/>
                </a:cxn>
                <a:cxn ang="0">
                  <a:pos x="38" y="227"/>
                </a:cxn>
                <a:cxn ang="0">
                  <a:pos x="31" y="232"/>
                </a:cxn>
                <a:cxn ang="0">
                  <a:pos x="26" y="235"/>
                </a:cxn>
                <a:cxn ang="0">
                  <a:pos x="21" y="237"/>
                </a:cxn>
                <a:cxn ang="0">
                  <a:pos x="15" y="241"/>
                </a:cxn>
                <a:cxn ang="0">
                  <a:pos x="11" y="244"/>
                </a:cxn>
                <a:cxn ang="0">
                  <a:pos x="6" y="247"/>
                </a:cxn>
                <a:cxn ang="0">
                  <a:pos x="0" y="251"/>
                </a:cxn>
                <a:cxn ang="0">
                  <a:pos x="13" y="247"/>
                </a:cxn>
                <a:cxn ang="0">
                  <a:pos x="27" y="242"/>
                </a:cxn>
                <a:cxn ang="0">
                  <a:pos x="40" y="236"/>
                </a:cxn>
                <a:cxn ang="0">
                  <a:pos x="52" y="229"/>
                </a:cxn>
                <a:cxn ang="0">
                  <a:pos x="64" y="221"/>
                </a:cxn>
                <a:cxn ang="0">
                  <a:pos x="76" y="211"/>
                </a:cxn>
                <a:cxn ang="0">
                  <a:pos x="86" y="200"/>
                </a:cxn>
                <a:cxn ang="0">
                  <a:pos x="96" y="187"/>
                </a:cxn>
              </a:cxnLst>
              <a:rect l="0" t="0" r="r" b="b"/>
              <a:pathLst>
                <a:path w="157" h="251">
                  <a:moveTo>
                    <a:pt x="96" y="187"/>
                  </a:moveTo>
                  <a:lnTo>
                    <a:pt x="110" y="168"/>
                  </a:lnTo>
                  <a:lnTo>
                    <a:pt x="124" y="145"/>
                  </a:lnTo>
                  <a:lnTo>
                    <a:pt x="136" y="123"/>
                  </a:lnTo>
                  <a:lnTo>
                    <a:pt x="146" y="100"/>
                  </a:lnTo>
                  <a:lnTo>
                    <a:pt x="153" y="75"/>
                  </a:lnTo>
                  <a:lnTo>
                    <a:pt x="157" y="51"/>
                  </a:lnTo>
                  <a:lnTo>
                    <a:pt x="156" y="27"/>
                  </a:lnTo>
                  <a:lnTo>
                    <a:pt x="152" y="2"/>
                  </a:lnTo>
                  <a:lnTo>
                    <a:pt x="150" y="0"/>
                  </a:lnTo>
                  <a:lnTo>
                    <a:pt x="147" y="0"/>
                  </a:lnTo>
                  <a:lnTo>
                    <a:pt x="143" y="1"/>
                  </a:lnTo>
                  <a:lnTo>
                    <a:pt x="139" y="2"/>
                  </a:lnTo>
                  <a:lnTo>
                    <a:pt x="134" y="32"/>
                  </a:lnTo>
                  <a:lnTo>
                    <a:pt x="127" y="61"/>
                  </a:lnTo>
                  <a:lnTo>
                    <a:pt x="120" y="91"/>
                  </a:lnTo>
                  <a:lnTo>
                    <a:pt x="110" y="120"/>
                  </a:lnTo>
                  <a:lnTo>
                    <a:pt x="97" y="149"/>
                  </a:lnTo>
                  <a:lnTo>
                    <a:pt x="82" y="175"/>
                  </a:lnTo>
                  <a:lnTo>
                    <a:pt x="65" y="200"/>
                  </a:lnTo>
                  <a:lnTo>
                    <a:pt x="43" y="223"/>
                  </a:lnTo>
                  <a:lnTo>
                    <a:pt x="38" y="227"/>
                  </a:lnTo>
                  <a:lnTo>
                    <a:pt x="31" y="232"/>
                  </a:lnTo>
                  <a:lnTo>
                    <a:pt x="26" y="235"/>
                  </a:lnTo>
                  <a:lnTo>
                    <a:pt x="21" y="237"/>
                  </a:lnTo>
                  <a:lnTo>
                    <a:pt x="15" y="241"/>
                  </a:lnTo>
                  <a:lnTo>
                    <a:pt x="11" y="244"/>
                  </a:lnTo>
                  <a:lnTo>
                    <a:pt x="6" y="247"/>
                  </a:lnTo>
                  <a:lnTo>
                    <a:pt x="0" y="251"/>
                  </a:lnTo>
                  <a:lnTo>
                    <a:pt x="13" y="247"/>
                  </a:lnTo>
                  <a:lnTo>
                    <a:pt x="27" y="242"/>
                  </a:lnTo>
                  <a:lnTo>
                    <a:pt x="40" y="236"/>
                  </a:lnTo>
                  <a:lnTo>
                    <a:pt x="52" y="229"/>
                  </a:lnTo>
                  <a:lnTo>
                    <a:pt x="64" y="221"/>
                  </a:lnTo>
                  <a:lnTo>
                    <a:pt x="76" y="211"/>
                  </a:lnTo>
                  <a:lnTo>
                    <a:pt x="86" y="200"/>
                  </a:lnTo>
                  <a:lnTo>
                    <a:pt x="96" y="18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16" name="Freeform 264"/>
            <p:cNvSpPr>
              <a:spLocks/>
            </p:cNvSpPr>
            <p:nvPr/>
          </p:nvSpPr>
          <p:spPr bwMode="auto">
            <a:xfrm>
              <a:off x="533" y="2162"/>
              <a:ext cx="27" cy="33"/>
            </a:xfrm>
            <a:custGeom>
              <a:avLst/>
              <a:gdLst/>
              <a:ahLst/>
              <a:cxnLst>
                <a:cxn ang="0">
                  <a:pos x="185" y="141"/>
                </a:cxn>
                <a:cxn ang="0">
                  <a:pos x="196" y="126"/>
                </a:cxn>
                <a:cxn ang="0">
                  <a:pos x="206" y="111"/>
                </a:cxn>
                <a:cxn ang="0">
                  <a:pos x="214" y="94"/>
                </a:cxn>
                <a:cxn ang="0">
                  <a:pos x="222" y="77"/>
                </a:cxn>
                <a:cxn ang="0">
                  <a:pos x="227" y="60"/>
                </a:cxn>
                <a:cxn ang="0">
                  <a:pos x="233" y="42"/>
                </a:cxn>
                <a:cxn ang="0">
                  <a:pos x="237" y="23"/>
                </a:cxn>
                <a:cxn ang="0">
                  <a:pos x="241" y="4"/>
                </a:cxn>
                <a:cxn ang="0">
                  <a:pos x="238" y="3"/>
                </a:cxn>
                <a:cxn ang="0">
                  <a:pos x="236" y="2"/>
                </a:cxn>
                <a:cxn ang="0">
                  <a:pos x="235" y="1"/>
                </a:cxn>
                <a:cxn ang="0">
                  <a:pos x="233" y="0"/>
                </a:cxn>
                <a:cxn ang="0">
                  <a:pos x="227" y="16"/>
                </a:cxn>
                <a:cxn ang="0">
                  <a:pos x="220" y="33"/>
                </a:cxn>
                <a:cxn ang="0">
                  <a:pos x="212" y="49"/>
                </a:cxn>
                <a:cxn ang="0">
                  <a:pos x="204" y="64"/>
                </a:cxn>
                <a:cxn ang="0">
                  <a:pos x="194" y="80"/>
                </a:cxn>
                <a:cxn ang="0">
                  <a:pos x="183" y="94"/>
                </a:cxn>
                <a:cxn ang="0">
                  <a:pos x="171" y="108"/>
                </a:cxn>
                <a:cxn ang="0">
                  <a:pos x="159" y="122"/>
                </a:cxn>
                <a:cxn ang="0">
                  <a:pos x="148" y="134"/>
                </a:cxn>
                <a:cxn ang="0">
                  <a:pos x="135" y="146"/>
                </a:cxn>
                <a:cxn ang="0">
                  <a:pos x="121" y="158"/>
                </a:cxn>
                <a:cxn ang="0">
                  <a:pos x="107" y="168"/>
                </a:cxn>
                <a:cxn ang="0">
                  <a:pos x="93" y="178"/>
                </a:cxn>
                <a:cxn ang="0">
                  <a:pos x="79" y="187"/>
                </a:cxn>
                <a:cxn ang="0">
                  <a:pos x="64" y="196"/>
                </a:cxn>
                <a:cxn ang="0">
                  <a:pos x="50" y="203"/>
                </a:cxn>
                <a:cxn ang="0">
                  <a:pos x="42" y="205"/>
                </a:cxn>
                <a:cxn ang="0">
                  <a:pos x="35" y="207"/>
                </a:cxn>
                <a:cxn ang="0">
                  <a:pos x="28" y="209"/>
                </a:cxn>
                <a:cxn ang="0">
                  <a:pos x="23" y="211"/>
                </a:cxn>
                <a:cxn ang="0">
                  <a:pos x="17" y="212"/>
                </a:cxn>
                <a:cxn ang="0">
                  <a:pos x="12" y="213"/>
                </a:cxn>
                <a:cxn ang="0">
                  <a:pos x="7" y="214"/>
                </a:cxn>
                <a:cxn ang="0">
                  <a:pos x="0" y="214"/>
                </a:cxn>
                <a:cxn ang="0">
                  <a:pos x="8" y="221"/>
                </a:cxn>
                <a:cxn ang="0">
                  <a:pos x="16" y="226"/>
                </a:cxn>
                <a:cxn ang="0">
                  <a:pos x="26" y="229"/>
                </a:cxn>
                <a:cxn ang="0">
                  <a:pos x="36" y="231"/>
                </a:cxn>
                <a:cxn ang="0">
                  <a:pos x="45" y="232"/>
                </a:cxn>
                <a:cxn ang="0">
                  <a:pos x="55" y="231"/>
                </a:cxn>
                <a:cxn ang="0">
                  <a:pos x="66" y="229"/>
                </a:cxn>
                <a:cxn ang="0">
                  <a:pos x="75" y="227"/>
                </a:cxn>
                <a:cxn ang="0">
                  <a:pos x="92" y="218"/>
                </a:cxn>
                <a:cxn ang="0">
                  <a:pos x="107" y="209"/>
                </a:cxn>
                <a:cxn ang="0">
                  <a:pos x="121" y="199"/>
                </a:cxn>
                <a:cxn ang="0">
                  <a:pos x="135" y="188"/>
                </a:cxn>
                <a:cxn ang="0">
                  <a:pos x="149" y="177"/>
                </a:cxn>
                <a:cxn ang="0">
                  <a:pos x="161" y="166"/>
                </a:cxn>
                <a:cxn ang="0">
                  <a:pos x="173" y="153"/>
                </a:cxn>
                <a:cxn ang="0">
                  <a:pos x="185" y="141"/>
                </a:cxn>
              </a:cxnLst>
              <a:rect l="0" t="0" r="r" b="b"/>
              <a:pathLst>
                <a:path w="241" h="232">
                  <a:moveTo>
                    <a:pt x="185" y="141"/>
                  </a:moveTo>
                  <a:lnTo>
                    <a:pt x="196" y="126"/>
                  </a:lnTo>
                  <a:lnTo>
                    <a:pt x="206" y="111"/>
                  </a:lnTo>
                  <a:lnTo>
                    <a:pt x="214" y="94"/>
                  </a:lnTo>
                  <a:lnTo>
                    <a:pt x="222" y="77"/>
                  </a:lnTo>
                  <a:lnTo>
                    <a:pt x="227" y="60"/>
                  </a:lnTo>
                  <a:lnTo>
                    <a:pt x="233" y="42"/>
                  </a:lnTo>
                  <a:lnTo>
                    <a:pt x="237" y="23"/>
                  </a:lnTo>
                  <a:lnTo>
                    <a:pt x="241" y="4"/>
                  </a:lnTo>
                  <a:lnTo>
                    <a:pt x="238" y="3"/>
                  </a:lnTo>
                  <a:lnTo>
                    <a:pt x="236" y="2"/>
                  </a:lnTo>
                  <a:lnTo>
                    <a:pt x="235" y="1"/>
                  </a:lnTo>
                  <a:lnTo>
                    <a:pt x="233" y="0"/>
                  </a:lnTo>
                  <a:lnTo>
                    <a:pt x="227" y="16"/>
                  </a:lnTo>
                  <a:lnTo>
                    <a:pt x="220" y="33"/>
                  </a:lnTo>
                  <a:lnTo>
                    <a:pt x="212" y="49"/>
                  </a:lnTo>
                  <a:lnTo>
                    <a:pt x="204" y="64"/>
                  </a:lnTo>
                  <a:lnTo>
                    <a:pt x="194" y="80"/>
                  </a:lnTo>
                  <a:lnTo>
                    <a:pt x="183" y="94"/>
                  </a:lnTo>
                  <a:lnTo>
                    <a:pt x="171" y="108"/>
                  </a:lnTo>
                  <a:lnTo>
                    <a:pt x="159" y="122"/>
                  </a:lnTo>
                  <a:lnTo>
                    <a:pt x="148" y="134"/>
                  </a:lnTo>
                  <a:lnTo>
                    <a:pt x="135" y="146"/>
                  </a:lnTo>
                  <a:lnTo>
                    <a:pt x="121" y="158"/>
                  </a:lnTo>
                  <a:lnTo>
                    <a:pt x="107" y="168"/>
                  </a:lnTo>
                  <a:lnTo>
                    <a:pt x="93" y="178"/>
                  </a:lnTo>
                  <a:lnTo>
                    <a:pt x="79" y="187"/>
                  </a:lnTo>
                  <a:lnTo>
                    <a:pt x="64" y="196"/>
                  </a:lnTo>
                  <a:lnTo>
                    <a:pt x="50" y="203"/>
                  </a:lnTo>
                  <a:lnTo>
                    <a:pt x="42" y="205"/>
                  </a:lnTo>
                  <a:lnTo>
                    <a:pt x="35" y="207"/>
                  </a:lnTo>
                  <a:lnTo>
                    <a:pt x="28" y="209"/>
                  </a:lnTo>
                  <a:lnTo>
                    <a:pt x="23" y="211"/>
                  </a:lnTo>
                  <a:lnTo>
                    <a:pt x="17" y="212"/>
                  </a:lnTo>
                  <a:lnTo>
                    <a:pt x="12" y="213"/>
                  </a:lnTo>
                  <a:lnTo>
                    <a:pt x="7" y="214"/>
                  </a:lnTo>
                  <a:lnTo>
                    <a:pt x="0" y="214"/>
                  </a:lnTo>
                  <a:lnTo>
                    <a:pt x="8" y="221"/>
                  </a:lnTo>
                  <a:lnTo>
                    <a:pt x="16" y="226"/>
                  </a:lnTo>
                  <a:lnTo>
                    <a:pt x="26" y="229"/>
                  </a:lnTo>
                  <a:lnTo>
                    <a:pt x="36" y="231"/>
                  </a:lnTo>
                  <a:lnTo>
                    <a:pt x="45" y="232"/>
                  </a:lnTo>
                  <a:lnTo>
                    <a:pt x="55" y="231"/>
                  </a:lnTo>
                  <a:lnTo>
                    <a:pt x="66" y="229"/>
                  </a:lnTo>
                  <a:lnTo>
                    <a:pt x="75" y="227"/>
                  </a:lnTo>
                  <a:lnTo>
                    <a:pt x="92" y="218"/>
                  </a:lnTo>
                  <a:lnTo>
                    <a:pt x="107" y="209"/>
                  </a:lnTo>
                  <a:lnTo>
                    <a:pt x="121" y="199"/>
                  </a:lnTo>
                  <a:lnTo>
                    <a:pt x="135" y="188"/>
                  </a:lnTo>
                  <a:lnTo>
                    <a:pt x="149" y="177"/>
                  </a:lnTo>
                  <a:lnTo>
                    <a:pt x="161" y="166"/>
                  </a:lnTo>
                  <a:lnTo>
                    <a:pt x="173" y="153"/>
                  </a:lnTo>
                  <a:lnTo>
                    <a:pt x="185" y="14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17" name="Freeform 265"/>
            <p:cNvSpPr>
              <a:spLocks/>
            </p:cNvSpPr>
            <p:nvPr/>
          </p:nvSpPr>
          <p:spPr bwMode="auto">
            <a:xfrm>
              <a:off x="554" y="2091"/>
              <a:ext cx="37" cy="52"/>
            </a:xfrm>
            <a:custGeom>
              <a:avLst/>
              <a:gdLst/>
              <a:ahLst/>
              <a:cxnLst>
                <a:cxn ang="0">
                  <a:pos x="260" y="154"/>
                </a:cxn>
                <a:cxn ang="0">
                  <a:pos x="269" y="141"/>
                </a:cxn>
                <a:cxn ang="0">
                  <a:pos x="279" y="126"/>
                </a:cxn>
                <a:cxn ang="0">
                  <a:pos x="287" y="111"/>
                </a:cxn>
                <a:cxn ang="0">
                  <a:pos x="296" y="95"/>
                </a:cxn>
                <a:cxn ang="0">
                  <a:pos x="302" y="78"/>
                </a:cxn>
                <a:cxn ang="0">
                  <a:pos x="308" y="62"/>
                </a:cxn>
                <a:cxn ang="0">
                  <a:pos x="310" y="45"/>
                </a:cxn>
                <a:cxn ang="0">
                  <a:pos x="311" y="27"/>
                </a:cxn>
                <a:cxn ang="0">
                  <a:pos x="331" y="2"/>
                </a:cxn>
                <a:cxn ang="0">
                  <a:pos x="330" y="0"/>
                </a:cxn>
                <a:cxn ang="0">
                  <a:pos x="328" y="0"/>
                </a:cxn>
                <a:cxn ang="0">
                  <a:pos x="325" y="0"/>
                </a:cxn>
                <a:cxn ang="0">
                  <a:pos x="324" y="0"/>
                </a:cxn>
                <a:cxn ang="0">
                  <a:pos x="303" y="22"/>
                </a:cxn>
                <a:cxn ang="0">
                  <a:pos x="283" y="44"/>
                </a:cxn>
                <a:cxn ang="0">
                  <a:pos x="261" y="66"/>
                </a:cxn>
                <a:cxn ang="0">
                  <a:pos x="240" y="88"/>
                </a:cxn>
                <a:cxn ang="0">
                  <a:pos x="219" y="111"/>
                </a:cxn>
                <a:cxn ang="0">
                  <a:pos x="198" y="133"/>
                </a:cxn>
                <a:cxn ang="0">
                  <a:pos x="176" y="155"/>
                </a:cxn>
                <a:cxn ang="0">
                  <a:pos x="156" y="177"/>
                </a:cxn>
                <a:cxn ang="0">
                  <a:pos x="134" y="201"/>
                </a:cxn>
                <a:cxn ang="0">
                  <a:pos x="114" y="223"/>
                </a:cxn>
                <a:cxn ang="0">
                  <a:pos x="93" y="246"/>
                </a:cxn>
                <a:cxn ang="0">
                  <a:pos x="74" y="269"/>
                </a:cxn>
                <a:cxn ang="0">
                  <a:pos x="55" y="294"/>
                </a:cxn>
                <a:cxn ang="0">
                  <a:pos x="35" y="317"/>
                </a:cxn>
                <a:cxn ang="0">
                  <a:pos x="17" y="343"/>
                </a:cxn>
                <a:cxn ang="0">
                  <a:pos x="0" y="367"/>
                </a:cxn>
                <a:cxn ang="0">
                  <a:pos x="272" y="77"/>
                </a:cxn>
                <a:cxn ang="0">
                  <a:pos x="273" y="77"/>
                </a:cxn>
                <a:cxn ang="0">
                  <a:pos x="274" y="77"/>
                </a:cxn>
                <a:cxn ang="0">
                  <a:pos x="276" y="78"/>
                </a:cxn>
                <a:cxn ang="0">
                  <a:pos x="279" y="80"/>
                </a:cxn>
                <a:cxn ang="0">
                  <a:pos x="272" y="100"/>
                </a:cxn>
                <a:cxn ang="0">
                  <a:pos x="262" y="118"/>
                </a:cxn>
                <a:cxn ang="0">
                  <a:pos x="252" y="136"/>
                </a:cxn>
                <a:cxn ang="0">
                  <a:pos x="238" y="153"/>
                </a:cxn>
                <a:cxn ang="0">
                  <a:pos x="224" y="169"/>
                </a:cxn>
                <a:cxn ang="0">
                  <a:pos x="209" y="186"/>
                </a:cxn>
                <a:cxn ang="0">
                  <a:pos x="195" y="203"/>
                </a:cxn>
                <a:cxn ang="0">
                  <a:pos x="181" y="219"/>
                </a:cxn>
                <a:cxn ang="0">
                  <a:pos x="260" y="154"/>
                </a:cxn>
              </a:cxnLst>
              <a:rect l="0" t="0" r="r" b="b"/>
              <a:pathLst>
                <a:path w="331" h="367">
                  <a:moveTo>
                    <a:pt x="260" y="154"/>
                  </a:moveTo>
                  <a:lnTo>
                    <a:pt x="269" y="141"/>
                  </a:lnTo>
                  <a:lnTo>
                    <a:pt x="279" y="126"/>
                  </a:lnTo>
                  <a:lnTo>
                    <a:pt x="287" y="111"/>
                  </a:lnTo>
                  <a:lnTo>
                    <a:pt x="296" y="95"/>
                  </a:lnTo>
                  <a:lnTo>
                    <a:pt x="302" y="78"/>
                  </a:lnTo>
                  <a:lnTo>
                    <a:pt x="308" y="62"/>
                  </a:lnTo>
                  <a:lnTo>
                    <a:pt x="310" y="45"/>
                  </a:lnTo>
                  <a:lnTo>
                    <a:pt x="311" y="27"/>
                  </a:lnTo>
                  <a:lnTo>
                    <a:pt x="331" y="2"/>
                  </a:lnTo>
                  <a:lnTo>
                    <a:pt x="330" y="0"/>
                  </a:lnTo>
                  <a:lnTo>
                    <a:pt x="328" y="0"/>
                  </a:lnTo>
                  <a:lnTo>
                    <a:pt x="325" y="0"/>
                  </a:lnTo>
                  <a:lnTo>
                    <a:pt x="324" y="0"/>
                  </a:lnTo>
                  <a:lnTo>
                    <a:pt x="303" y="22"/>
                  </a:lnTo>
                  <a:lnTo>
                    <a:pt x="283" y="44"/>
                  </a:lnTo>
                  <a:lnTo>
                    <a:pt x="261" y="66"/>
                  </a:lnTo>
                  <a:lnTo>
                    <a:pt x="240" y="88"/>
                  </a:lnTo>
                  <a:lnTo>
                    <a:pt x="219" y="111"/>
                  </a:lnTo>
                  <a:lnTo>
                    <a:pt x="198" y="133"/>
                  </a:lnTo>
                  <a:lnTo>
                    <a:pt x="176" y="155"/>
                  </a:lnTo>
                  <a:lnTo>
                    <a:pt x="156" y="177"/>
                  </a:lnTo>
                  <a:lnTo>
                    <a:pt x="134" y="201"/>
                  </a:lnTo>
                  <a:lnTo>
                    <a:pt x="114" y="223"/>
                  </a:lnTo>
                  <a:lnTo>
                    <a:pt x="93" y="246"/>
                  </a:lnTo>
                  <a:lnTo>
                    <a:pt x="74" y="269"/>
                  </a:lnTo>
                  <a:lnTo>
                    <a:pt x="55" y="294"/>
                  </a:lnTo>
                  <a:lnTo>
                    <a:pt x="35" y="317"/>
                  </a:lnTo>
                  <a:lnTo>
                    <a:pt x="17" y="343"/>
                  </a:lnTo>
                  <a:lnTo>
                    <a:pt x="0" y="367"/>
                  </a:lnTo>
                  <a:lnTo>
                    <a:pt x="272" y="77"/>
                  </a:lnTo>
                  <a:lnTo>
                    <a:pt x="273" y="77"/>
                  </a:lnTo>
                  <a:lnTo>
                    <a:pt x="274" y="77"/>
                  </a:lnTo>
                  <a:lnTo>
                    <a:pt x="276" y="78"/>
                  </a:lnTo>
                  <a:lnTo>
                    <a:pt x="279" y="80"/>
                  </a:lnTo>
                  <a:lnTo>
                    <a:pt x="272" y="100"/>
                  </a:lnTo>
                  <a:lnTo>
                    <a:pt x="262" y="118"/>
                  </a:lnTo>
                  <a:lnTo>
                    <a:pt x="252" y="136"/>
                  </a:lnTo>
                  <a:lnTo>
                    <a:pt x="238" y="153"/>
                  </a:lnTo>
                  <a:lnTo>
                    <a:pt x="224" y="169"/>
                  </a:lnTo>
                  <a:lnTo>
                    <a:pt x="209" y="186"/>
                  </a:lnTo>
                  <a:lnTo>
                    <a:pt x="195" y="203"/>
                  </a:lnTo>
                  <a:lnTo>
                    <a:pt x="181" y="219"/>
                  </a:lnTo>
                  <a:lnTo>
                    <a:pt x="260" y="15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18" name="Freeform 266"/>
            <p:cNvSpPr>
              <a:spLocks/>
            </p:cNvSpPr>
            <p:nvPr/>
          </p:nvSpPr>
          <p:spPr bwMode="auto">
            <a:xfrm>
              <a:off x="491" y="2049"/>
              <a:ext cx="115" cy="170"/>
            </a:xfrm>
            <a:custGeom>
              <a:avLst/>
              <a:gdLst/>
              <a:ahLst/>
              <a:cxnLst>
                <a:cxn ang="0">
                  <a:pos x="0" y="1191"/>
                </a:cxn>
                <a:cxn ang="0">
                  <a:pos x="53" y="1145"/>
                </a:cxn>
                <a:cxn ang="0">
                  <a:pos x="103" y="1097"/>
                </a:cxn>
                <a:cxn ang="0">
                  <a:pos x="154" y="1048"/>
                </a:cxn>
                <a:cxn ang="0">
                  <a:pos x="202" y="999"/>
                </a:cxn>
                <a:cxn ang="0">
                  <a:pos x="250" y="948"/>
                </a:cxn>
                <a:cxn ang="0">
                  <a:pos x="296" y="898"/>
                </a:cxn>
                <a:cxn ang="0">
                  <a:pos x="342" y="847"/>
                </a:cxn>
                <a:cxn ang="0">
                  <a:pos x="389" y="795"/>
                </a:cxn>
                <a:cxn ang="0">
                  <a:pos x="433" y="743"/>
                </a:cxn>
                <a:cxn ang="0">
                  <a:pos x="478" y="691"/>
                </a:cxn>
                <a:cxn ang="0">
                  <a:pos x="523" y="639"/>
                </a:cxn>
                <a:cxn ang="0">
                  <a:pos x="569" y="587"/>
                </a:cxn>
                <a:cxn ang="0">
                  <a:pos x="614" y="535"/>
                </a:cxn>
                <a:cxn ang="0">
                  <a:pos x="660" y="484"/>
                </a:cxn>
                <a:cxn ang="0">
                  <a:pos x="706" y="431"/>
                </a:cxn>
                <a:cxn ang="0">
                  <a:pos x="754" y="380"/>
                </a:cxn>
                <a:cxn ang="0">
                  <a:pos x="786" y="345"/>
                </a:cxn>
                <a:cxn ang="0">
                  <a:pos x="817" y="308"/>
                </a:cxn>
                <a:cxn ang="0">
                  <a:pos x="847" y="273"/>
                </a:cxn>
                <a:cxn ang="0">
                  <a:pos x="876" y="236"/>
                </a:cxn>
                <a:cxn ang="0">
                  <a:pos x="906" y="199"/>
                </a:cxn>
                <a:cxn ang="0">
                  <a:pos x="935" y="163"/>
                </a:cxn>
                <a:cxn ang="0">
                  <a:pos x="965" y="127"/>
                </a:cxn>
                <a:cxn ang="0">
                  <a:pos x="995" y="91"/>
                </a:cxn>
                <a:cxn ang="0">
                  <a:pos x="1033" y="6"/>
                </a:cxn>
                <a:cxn ang="0">
                  <a:pos x="1033" y="3"/>
                </a:cxn>
                <a:cxn ang="0">
                  <a:pos x="1001" y="22"/>
                </a:cxn>
                <a:cxn ang="0">
                  <a:pos x="999" y="28"/>
                </a:cxn>
                <a:cxn ang="0">
                  <a:pos x="998" y="34"/>
                </a:cxn>
                <a:cxn ang="0">
                  <a:pos x="945" y="107"/>
                </a:cxn>
                <a:cxn ang="0">
                  <a:pos x="892" y="180"/>
                </a:cxn>
                <a:cxn ang="0">
                  <a:pos x="837" y="253"/>
                </a:cxn>
                <a:cxn ang="0">
                  <a:pos x="781" y="324"/>
                </a:cxn>
                <a:cxn ang="0">
                  <a:pos x="722" y="395"/>
                </a:cxn>
                <a:cxn ang="0">
                  <a:pos x="663" y="464"/>
                </a:cxn>
                <a:cxn ang="0">
                  <a:pos x="601" y="531"/>
                </a:cxn>
                <a:cxn ang="0">
                  <a:pos x="536" y="596"/>
                </a:cxn>
                <a:cxn ang="0">
                  <a:pos x="360" y="800"/>
                </a:cxn>
                <a:cxn ang="0">
                  <a:pos x="335" y="835"/>
                </a:cxn>
                <a:cxn ang="0">
                  <a:pos x="308" y="870"/>
                </a:cxn>
                <a:cxn ang="0">
                  <a:pos x="279" y="904"/>
                </a:cxn>
                <a:cxn ang="0">
                  <a:pos x="248" y="936"/>
                </a:cxn>
                <a:cxn ang="0">
                  <a:pos x="216" y="968"/>
                </a:cxn>
                <a:cxn ang="0">
                  <a:pos x="183" y="1001"/>
                </a:cxn>
                <a:cxn ang="0">
                  <a:pos x="150" y="1032"/>
                </a:cxn>
                <a:cxn ang="0">
                  <a:pos x="116" y="1052"/>
                </a:cxn>
              </a:cxnLst>
              <a:rect l="0" t="0" r="r" b="b"/>
              <a:pathLst>
                <a:path w="1033" h="1191">
                  <a:moveTo>
                    <a:pt x="59" y="1110"/>
                  </a:moveTo>
                  <a:lnTo>
                    <a:pt x="0" y="1191"/>
                  </a:lnTo>
                  <a:lnTo>
                    <a:pt x="27" y="1168"/>
                  </a:lnTo>
                  <a:lnTo>
                    <a:pt x="53" y="1145"/>
                  </a:lnTo>
                  <a:lnTo>
                    <a:pt x="79" y="1122"/>
                  </a:lnTo>
                  <a:lnTo>
                    <a:pt x="103" y="1097"/>
                  </a:lnTo>
                  <a:lnTo>
                    <a:pt x="129" y="1073"/>
                  </a:lnTo>
                  <a:lnTo>
                    <a:pt x="154" y="1048"/>
                  </a:lnTo>
                  <a:lnTo>
                    <a:pt x="178" y="1024"/>
                  </a:lnTo>
                  <a:lnTo>
                    <a:pt x="202" y="999"/>
                  </a:lnTo>
                  <a:lnTo>
                    <a:pt x="226" y="974"/>
                  </a:lnTo>
                  <a:lnTo>
                    <a:pt x="250" y="948"/>
                  </a:lnTo>
                  <a:lnTo>
                    <a:pt x="274" y="924"/>
                  </a:lnTo>
                  <a:lnTo>
                    <a:pt x="296" y="898"/>
                  </a:lnTo>
                  <a:lnTo>
                    <a:pt x="320" y="873"/>
                  </a:lnTo>
                  <a:lnTo>
                    <a:pt x="342" y="847"/>
                  </a:lnTo>
                  <a:lnTo>
                    <a:pt x="365" y="821"/>
                  </a:lnTo>
                  <a:lnTo>
                    <a:pt x="389" y="795"/>
                  </a:lnTo>
                  <a:lnTo>
                    <a:pt x="411" y="770"/>
                  </a:lnTo>
                  <a:lnTo>
                    <a:pt x="433" y="743"/>
                  </a:lnTo>
                  <a:lnTo>
                    <a:pt x="455" y="718"/>
                  </a:lnTo>
                  <a:lnTo>
                    <a:pt x="478" y="691"/>
                  </a:lnTo>
                  <a:lnTo>
                    <a:pt x="501" y="665"/>
                  </a:lnTo>
                  <a:lnTo>
                    <a:pt x="523" y="639"/>
                  </a:lnTo>
                  <a:lnTo>
                    <a:pt x="546" y="613"/>
                  </a:lnTo>
                  <a:lnTo>
                    <a:pt x="569" y="587"/>
                  </a:lnTo>
                  <a:lnTo>
                    <a:pt x="591" y="561"/>
                  </a:lnTo>
                  <a:lnTo>
                    <a:pt x="614" y="535"/>
                  </a:lnTo>
                  <a:lnTo>
                    <a:pt x="636" y="509"/>
                  </a:lnTo>
                  <a:lnTo>
                    <a:pt x="660" y="484"/>
                  </a:lnTo>
                  <a:lnTo>
                    <a:pt x="683" y="457"/>
                  </a:lnTo>
                  <a:lnTo>
                    <a:pt x="706" y="431"/>
                  </a:lnTo>
                  <a:lnTo>
                    <a:pt x="730" y="406"/>
                  </a:lnTo>
                  <a:lnTo>
                    <a:pt x="754" y="380"/>
                  </a:lnTo>
                  <a:lnTo>
                    <a:pt x="770" y="363"/>
                  </a:lnTo>
                  <a:lnTo>
                    <a:pt x="786" y="345"/>
                  </a:lnTo>
                  <a:lnTo>
                    <a:pt x="802" y="326"/>
                  </a:lnTo>
                  <a:lnTo>
                    <a:pt x="817" y="308"/>
                  </a:lnTo>
                  <a:lnTo>
                    <a:pt x="832" y="290"/>
                  </a:lnTo>
                  <a:lnTo>
                    <a:pt x="847" y="273"/>
                  </a:lnTo>
                  <a:lnTo>
                    <a:pt x="862" y="254"/>
                  </a:lnTo>
                  <a:lnTo>
                    <a:pt x="876" y="236"/>
                  </a:lnTo>
                  <a:lnTo>
                    <a:pt x="892" y="218"/>
                  </a:lnTo>
                  <a:lnTo>
                    <a:pt x="906" y="199"/>
                  </a:lnTo>
                  <a:lnTo>
                    <a:pt x="921" y="182"/>
                  </a:lnTo>
                  <a:lnTo>
                    <a:pt x="935" y="163"/>
                  </a:lnTo>
                  <a:lnTo>
                    <a:pt x="950" y="145"/>
                  </a:lnTo>
                  <a:lnTo>
                    <a:pt x="965" y="127"/>
                  </a:lnTo>
                  <a:lnTo>
                    <a:pt x="980" y="109"/>
                  </a:lnTo>
                  <a:lnTo>
                    <a:pt x="995" y="91"/>
                  </a:lnTo>
                  <a:lnTo>
                    <a:pt x="1033" y="6"/>
                  </a:lnTo>
                  <a:lnTo>
                    <a:pt x="1033" y="6"/>
                  </a:lnTo>
                  <a:lnTo>
                    <a:pt x="1033" y="4"/>
                  </a:lnTo>
                  <a:lnTo>
                    <a:pt x="1033" y="3"/>
                  </a:lnTo>
                  <a:lnTo>
                    <a:pt x="1031" y="0"/>
                  </a:lnTo>
                  <a:lnTo>
                    <a:pt x="1001" y="22"/>
                  </a:lnTo>
                  <a:lnTo>
                    <a:pt x="1000" y="25"/>
                  </a:lnTo>
                  <a:lnTo>
                    <a:pt x="999" y="28"/>
                  </a:lnTo>
                  <a:lnTo>
                    <a:pt x="998" y="31"/>
                  </a:lnTo>
                  <a:lnTo>
                    <a:pt x="998" y="34"/>
                  </a:lnTo>
                  <a:lnTo>
                    <a:pt x="972" y="71"/>
                  </a:lnTo>
                  <a:lnTo>
                    <a:pt x="945" y="107"/>
                  </a:lnTo>
                  <a:lnTo>
                    <a:pt x="918" y="144"/>
                  </a:lnTo>
                  <a:lnTo>
                    <a:pt x="892" y="180"/>
                  </a:lnTo>
                  <a:lnTo>
                    <a:pt x="865" y="216"/>
                  </a:lnTo>
                  <a:lnTo>
                    <a:pt x="837" y="253"/>
                  </a:lnTo>
                  <a:lnTo>
                    <a:pt x="809" y="288"/>
                  </a:lnTo>
                  <a:lnTo>
                    <a:pt x="781" y="324"/>
                  </a:lnTo>
                  <a:lnTo>
                    <a:pt x="752" y="359"/>
                  </a:lnTo>
                  <a:lnTo>
                    <a:pt x="722" y="395"/>
                  </a:lnTo>
                  <a:lnTo>
                    <a:pt x="693" y="429"/>
                  </a:lnTo>
                  <a:lnTo>
                    <a:pt x="663" y="464"/>
                  </a:lnTo>
                  <a:lnTo>
                    <a:pt x="632" y="497"/>
                  </a:lnTo>
                  <a:lnTo>
                    <a:pt x="601" y="531"/>
                  </a:lnTo>
                  <a:lnTo>
                    <a:pt x="569" y="563"/>
                  </a:lnTo>
                  <a:lnTo>
                    <a:pt x="536" y="596"/>
                  </a:lnTo>
                  <a:lnTo>
                    <a:pt x="371" y="781"/>
                  </a:lnTo>
                  <a:lnTo>
                    <a:pt x="360" y="800"/>
                  </a:lnTo>
                  <a:lnTo>
                    <a:pt x="348" y="817"/>
                  </a:lnTo>
                  <a:lnTo>
                    <a:pt x="335" y="835"/>
                  </a:lnTo>
                  <a:lnTo>
                    <a:pt x="322" y="853"/>
                  </a:lnTo>
                  <a:lnTo>
                    <a:pt x="308" y="870"/>
                  </a:lnTo>
                  <a:lnTo>
                    <a:pt x="294" y="887"/>
                  </a:lnTo>
                  <a:lnTo>
                    <a:pt x="279" y="904"/>
                  </a:lnTo>
                  <a:lnTo>
                    <a:pt x="264" y="921"/>
                  </a:lnTo>
                  <a:lnTo>
                    <a:pt x="248" y="936"/>
                  </a:lnTo>
                  <a:lnTo>
                    <a:pt x="232" y="953"/>
                  </a:lnTo>
                  <a:lnTo>
                    <a:pt x="216" y="968"/>
                  </a:lnTo>
                  <a:lnTo>
                    <a:pt x="199" y="985"/>
                  </a:lnTo>
                  <a:lnTo>
                    <a:pt x="183" y="1001"/>
                  </a:lnTo>
                  <a:lnTo>
                    <a:pt x="167" y="1016"/>
                  </a:lnTo>
                  <a:lnTo>
                    <a:pt x="150" y="1032"/>
                  </a:lnTo>
                  <a:lnTo>
                    <a:pt x="134" y="1047"/>
                  </a:lnTo>
                  <a:lnTo>
                    <a:pt x="116" y="1052"/>
                  </a:lnTo>
                  <a:lnTo>
                    <a:pt x="59" y="111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19" name="Freeform 267"/>
            <p:cNvSpPr>
              <a:spLocks/>
            </p:cNvSpPr>
            <p:nvPr/>
          </p:nvSpPr>
          <p:spPr bwMode="auto">
            <a:xfrm>
              <a:off x="518" y="2197"/>
              <a:ext cx="11" cy="13"/>
            </a:xfrm>
            <a:custGeom>
              <a:avLst/>
              <a:gdLst/>
              <a:ahLst/>
              <a:cxnLst>
                <a:cxn ang="0">
                  <a:pos x="92" y="16"/>
                </a:cxn>
                <a:cxn ang="0">
                  <a:pos x="94" y="13"/>
                </a:cxn>
                <a:cxn ang="0">
                  <a:pos x="96" y="10"/>
                </a:cxn>
                <a:cxn ang="0">
                  <a:pos x="97" y="7"/>
                </a:cxn>
                <a:cxn ang="0">
                  <a:pos x="99" y="4"/>
                </a:cxn>
                <a:cxn ang="0">
                  <a:pos x="98" y="4"/>
                </a:cxn>
                <a:cxn ang="0">
                  <a:pos x="97" y="2"/>
                </a:cxn>
                <a:cxn ang="0">
                  <a:pos x="95" y="1"/>
                </a:cxn>
                <a:cxn ang="0">
                  <a:pos x="94" y="0"/>
                </a:cxn>
                <a:cxn ang="0">
                  <a:pos x="0" y="92"/>
                </a:cxn>
                <a:cxn ang="0">
                  <a:pos x="92" y="16"/>
                </a:cxn>
              </a:cxnLst>
              <a:rect l="0" t="0" r="r" b="b"/>
              <a:pathLst>
                <a:path w="99" h="92">
                  <a:moveTo>
                    <a:pt x="92" y="16"/>
                  </a:moveTo>
                  <a:lnTo>
                    <a:pt x="94" y="13"/>
                  </a:lnTo>
                  <a:lnTo>
                    <a:pt x="96" y="10"/>
                  </a:lnTo>
                  <a:lnTo>
                    <a:pt x="97" y="7"/>
                  </a:lnTo>
                  <a:lnTo>
                    <a:pt x="99" y="4"/>
                  </a:lnTo>
                  <a:lnTo>
                    <a:pt x="98" y="4"/>
                  </a:lnTo>
                  <a:lnTo>
                    <a:pt x="97" y="2"/>
                  </a:lnTo>
                  <a:lnTo>
                    <a:pt x="95" y="1"/>
                  </a:lnTo>
                  <a:lnTo>
                    <a:pt x="94" y="0"/>
                  </a:lnTo>
                  <a:lnTo>
                    <a:pt x="0" y="92"/>
                  </a:lnTo>
                  <a:lnTo>
                    <a:pt x="92" y="16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20" name="Freeform 268"/>
            <p:cNvSpPr>
              <a:spLocks/>
            </p:cNvSpPr>
            <p:nvPr/>
          </p:nvSpPr>
          <p:spPr bwMode="auto">
            <a:xfrm>
              <a:off x="529" y="2162"/>
              <a:ext cx="16" cy="25"/>
            </a:xfrm>
            <a:custGeom>
              <a:avLst/>
              <a:gdLst/>
              <a:ahLst/>
              <a:cxnLst>
                <a:cxn ang="0">
                  <a:pos x="94" y="85"/>
                </a:cxn>
                <a:cxn ang="0">
                  <a:pos x="139" y="0"/>
                </a:cxn>
                <a:cxn ang="0">
                  <a:pos x="0" y="171"/>
                </a:cxn>
                <a:cxn ang="0">
                  <a:pos x="15" y="168"/>
                </a:cxn>
                <a:cxn ang="0">
                  <a:pos x="27" y="159"/>
                </a:cxn>
                <a:cxn ang="0">
                  <a:pos x="38" y="149"/>
                </a:cxn>
                <a:cxn ang="0">
                  <a:pos x="49" y="136"/>
                </a:cxn>
                <a:cxn ang="0">
                  <a:pos x="59" y="121"/>
                </a:cxn>
                <a:cxn ang="0">
                  <a:pos x="70" y="108"/>
                </a:cxn>
                <a:cxn ang="0">
                  <a:pos x="81" y="95"/>
                </a:cxn>
                <a:cxn ang="0">
                  <a:pos x="94" y="85"/>
                </a:cxn>
              </a:cxnLst>
              <a:rect l="0" t="0" r="r" b="b"/>
              <a:pathLst>
                <a:path w="139" h="171">
                  <a:moveTo>
                    <a:pt x="94" y="85"/>
                  </a:moveTo>
                  <a:lnTo>
                    <a:pt x="139" y="0"/>
                  </a:lnTo>
                  <a:lnTo>
                    <a:pt x="0" y="171"/>
                  </a:lnTo>
                  <a:lnTo>
                    <a:pt x="15" y="168"/>
                  </a:lnTo>
                  <a:lnTo>
                    <a:pt x="27" y="159"/>
                  </a:lnTo>
                  <a:lnTo>
                    <a:pt x="38" y="149"/>
                  </a:lnTo>
                  <a:lnTo>
                    <a:pt x="49" y="136"/>
                  </a:lnTo>
                  <a:lnTo>
                    <a:pt x="59" y="121"/>
                  </a:lnTo>
                  <a:lnTo>
                    <a:pt x="70" y="108"/>
                  </a:lnTo>
                  <a:lnTo>
                    <a:pt x="81" y="95"/>
                  </a:lnTo>
                  <a:lnTo>
                    <a:pt x="94" y="85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21" name="Freeform 269"/>
            <p:cNvSpPr>
              <a:spLocks/>
            </p:cNvSpPr>
            <p:nvPr/>
          </p:nvSpPr>
          <p:spPr bwMode="auto">
            <a:xfrm>
              <a:off x="511" y="2202"/>
              <a:ext cx="2" cy="8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1" y="46"/>
                </a:cxn>
                <a:cxn ang="0">
                  <a:pos x="22" y="38"/>
                </a:cxn>
                <a:cxn ang="0">
                  <a:pos x="22" y="28"/>
                </a:cxn>
                <a:cxn ang="0">
                  <a:pos x="19" y="18"/>
                </a:cxn>
                <a:cxn ang="0">
                  <a:pos x="15" y="9"/>
                </a:cxn>
                <a:cxn ang="0">
                  <a:pos x="1" y="0"/>
                </a:cxn>
                <a:cxn ang="0">
                  <a:pos x="5" y="8"/>
                </a:cxn>
                <a:cxn ang="0">
                  <a:pos x="5" y="16"/>
                </a:cxn>
                <a:cxn ang="0">
                  <a:pos x="3" y="25"/>
                </a:cxn>
                <a:cxn ang="0">
                  <a:pos x="0" y="35"/>
                </a:cxn>
                <a:cxn ang="0">
                  <a:pos x="1" y="40"/>
                </a:cxn>
                <a:cxn ang="0">
                  <a:pos x="2" y="43"/>
                </a:cxn>
                <a:cxn ang="0">
                  <a:pos x="4" y="46"/>
                </a:cxn>
                <a:cxn ang="0">
                  <a:pos x="7" y="51"/>
                </a:cxn>
                <a:cxn ang="0">
                  <a:pos x="9" y="52"/>
                </a:cxn>
                <a:cxn ang="0">
                  <a:pos x="14" y="53"/>
                </a:cxn>
                <a:cxn ang="0">
                  <a:pos x="17" y="52"/>
                </a:cxn>
                <a:cxn ang="0">
                  <a:pos x="20" y="50"/>
                </a:cxn>
              </a:cxnLst>
              <a:rect l="0" t="0" r="r" b="b"/>
              <a:pathLst>
                <a:path w="22" h="53">
                  <a:moveTo>
                    <a:pt x="20" y="50"/>
                  </a:moveTo>
                  <a:lnTo>
                    <a:pt x="21" y="46"/>
                  </a:lnTo>
                  <a:lnTo>
                    <a:pt x="22" y="38"/>
                  </a:lnTo>
                  <a:lnTo>
                    <a:pt x="22" y="28"/>
                  </a:lnTo>
                  <a:lnTo>
                    <a:pt x="19" y="18"/>
                  </a:lnTo>
                  <a:lnTo>
                    <a:pt x="15" y="9"/>
                  </a:lnTo>
                  <a:lnTo>
                    <a:pt x="1" y="0"/>
                  </a:lnTo>
                  <a:lnTo>
                    <a:pt x="5" y="8"/>
                  </a:lnTo>
                  <a:lnTo>
                    <a:pt x="5" y="16"/>
                  </a:lnTo>
                  <a:lnTo>
                    <a:pt x="3" y="25"/>
                  </a:lnTo>
                  <a:lnTo>
                    <a:pt x="0" y="35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4" y="46"/>
                  </a:lnTo>
                  <a:lnTo>
                    <a:pt x="7" y="51"/>
                  </a:lnTo>
                  <a:lnTo>
                    <a:pt x="9" y="52"/>
                  </a:lnTo>
                  <a:lnTo>
                    <a:pt x="14" y="53"/>
                  </a:lnTo>
                  <a:lnTo>
                    <a:pt x="17" y="52"/>
                  </a:lnTo>
                  <a:lnTo>
                    <a:pt x="20" y="5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22" name="Freeform 270"/>
            <p:cNvSpPr>
              <a:spLocks/>
            </p:cNvSpPr>
            <p:nvPr/>
          </p:nvSpPr>
          <p:spPr bwMode="auto">
            <a:xfrm>
              <a:off x="514" y="2200"/>
              <a:ext cx="2" cy="4"/>
            </a:xfrm>
            <a:custGeom>
              <a:avLst/>
              <a:gdLst/>
              <a:ahLst/>
              <a:cxnLst>
                <a:cxn ang="0">
                  <a:pos x="19" y="21"/>
                </a:cxn>
                <a:cxn ang="0">
                  <a:pos x="17" y="16"/>
                </a:cxn>
                <a:cxn ang="0">
                  <a:pos x="14" y="10"/>
                </a:cxn>
                <a:cxn ang="0">
                  <a:pos x="9" y="5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1" y="11"/>
                </a:cxn>
                <a:cxn ang="0">
                  <a:pos x="3" y="16"/>
                </a:cxn>
                <a:cxn ang="0">
                  <a:pos x="5" y="19"/>
                </a:cxn>
                <a:cxn ang="0">
                  <a:pos x="8" y="24"/>
                </a:cxn>
                <a:cxn ang="0">
                  <a:pos x="10" y="25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19" y="25"/>
                </a:cxn>
                <a:cxn ang="0">
                  <a:pos x="19" y="21"/>
                </a:cxn>
              </a:cxnLst>
              <a:rect l="0" t="0" r="r" b="b"/>
              <a:pathLst>
                <a:path w="19" h="26">
                  <a:moveTo>
                    <a:pt x="19" y="21"/>
                  </a:moveTo>
                  <a:lnTo>
                    <a:pt x="17" y="16"/>
                  </a:lnTo>
                  <a:lnTo>
                    <a:pt x="14" y="10"/>
                  </a:lnTo>
                  <a:lnTo>
                    <a:pt x="9" y="5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1"/>
                  </a:lnTo>
                  <a:lnTo>
                    <a:pt x="3" y="16"/>
                  </a:lnTo>
                  <a:lnTo>
                    <a:pt x="5" y="19"/>
                  </a:lnTo>
                  <a:lnTo>
                    <a:pt x="8" y="24"/>
                  </a:lnTo>
                  <a:lnTo>
                    <a:pt x="10" y="25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19" y="2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23" name="Freeform 271"/>
            <p:cNvSpPr>
              <a:spLocks/>
            </p:cNvSpPr>
            <p:nvPr/>
          </p:nvSpPr>
          <p:spPr bwMode="auto">
            <a:xfrm>
              <a:off x="516" y="2196"/>
              <a:ext cx="2" cy="3"/>
            </a:xfrm>
            <a:custGeom>
              <a:avLst/>
              <a:gdLst/>
              <a:ahLst/>
              <a:cxnLst>
                <a:cxn ang="0">
                  <a:pos x="16" y="21"/>
                </a:cxn>
                <a:cxn ang="0">
                  <a:pos x="14" y="15"/>
                </a:cxn>
                <a:cxn ang="0">
                  <a:pos x="11" y="9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1" y="6"/>
                </a:cxn>
                <a:cxn ang="0">
                  <a:pos x="2" y="10"/>
                </a:cxn>
                <a:cxn ang="0">
                  <a:pos x="5" y="15"/>
                </a:cxn>
                <a:cxn ang="0">
                  <a:pos x="8" y="20"/>
                </a:cxn>
                <a:cxn ang="0">
                  <a:pos x="9" y="21"/>
                </a:cxn>
                <a:cxn ang="0">
                  <a:pos x="12" y="22"/>
                </a:cxn>
                <a:cxn ang="0">
                  <a:pos x="15" y="23"/>
                </a:cxn>
                <a:cxn ang="0">
                  <a:pos x="16" y="21"/>
                </a:cxn>
              </a:cxnLst>
              <a:rect l="0" t="0" r="r" b="b"/>
              <a:pathLst>
                <a:path w="16" h="23">
                  <a:moveTo>
                    <a:pt x="16" y="21"/>
                  </a:moveTo>
                  <a:lnTo>
                    <a:pt x="14" y="15"/>
                  </a:lnTo>
                  <a:lnTo>
                    <a:pt x="11" y="9"/>
                  </a:lnTo>
                  <a:lnTo>
                    <a:pt x="7" y="5"/>
                  </a:lnTo>
                  <a:lnTo>
                    <a:pt x="0" y="0"/>
                  </a:lnTo>
                  <a:lnTo>
                    <a:pt x="1" y="6"/>
                  </a:lnTo>
                  <a:lnTo>
                    <a:pt x="2" y="10"/>
                  </a:lnTo>
                  <a:lnTo>
                    <a:pt x="5" y="15"/>
                  </a:lnTo>
                  <a:lnTo>
                    <a:pt x="8" y="20"/>
                  </a:lnTo>
                  <a:lnTo>
                    <a:pt x="9" y="21"/>
                  </a:lnTo>
                  <a:lnTo>
                    <a:pt x="12" y="22"/>
                  </a:lnTo>
                  <a:lnTo>
                    <a:pt x="15" y="23"/>
                  </a:lnTo>
                  <a:lnTo>
                    <a:pt x="16" y="2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24" name="Freeform 272"/>
            <p:cNvSpPr>
              <a:spLocks/>
            </p:cNvSpPr>
            <p:nvPr/>
          </p:nvSpPr>
          <p:spPr bwMode="auto">
            <a:xfrm>
              <a:off x="483" y="2016"/>
              <a:ext cx="189" cy="237"/>
            </a:xfrm>
            <a:custGeom>
              <a:avLst/>
              <a:gdLst/>
              <a:ahLst/>
              <a:cxnLst>
                <a:cxn ang="0">
                  <a:pos x="1034" y="0"/>
                </a:cxn>
                <a:cxn ang="0">
                  <a:pos x="0" y="1232"/>
                </a:cxn>
                <a:cxn ang="0">
                  <a:pos x="655" y="1662"/>
                </a:cxn>
                <a:cxn ang="0">
                  <a:pos x="1699" y="445"/>
                </a:cxn>
                <a:cxn ang="0">
                  <a:pos x="1034" y="0"/>
                </a:cxn>
              </a:cxnLst>
              <a:rect l="0" t="0" r="r" b="b"/>
              <a:pathLst>
                <a:path w="1699" h="1662">
                  <a:moveTo>
                    <a:pt x="1034" y="0"/>
                  </a:moveTo>
                  <a:lnTo>
                    <a:pt x="0" y="1232"/>
                  </a:lnTo>
                  <a:lnTo>
                    <a:pt x="655" y="1662"/>
                  </a:lnTo>
                  <a:lnTo>
                    <a:pt x="1699" y="445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25" name="Freeform 273"/>
            <p:cNvSpPr>
              <a:spLocks/>
            </p:cNvSpPr>
            <p:nvPr/>
          </p:nvSpPr>
          <p:spPr bwMode="auto">
            <a:xfrm>
              <a:off x="508" y="2051"/>
              <a:ext cx="139" cy="184"/>
            </a:xfrm>
            <a:custGeom>
              <a:avLst/>
              <a:gdLst/>
              <a:ahLst/>
              <a:cxnLst>
                <a:cxn ang="0">
                  <a:pos x="0" y="821"/>
                </a:cxn>
                <a:cxn ang="0">
                  <a:pos x="51" y="1098"/>
                </a:cxn>
                <a:cxn ang="0">
                  <a:pos x="139" y="1016"/>
                </a:cxn>
                <a:cxn ang="0">
                  <a:pos x="259" y="1233"/>
                </a:cxn>
                <a:cxn ang="0">
                  <a:pos x="265" y="1247"/>
                </a:cxn>
                <a:cxn ang="0">
                  <a:pos x="279" y="1274"/>
                </a:cxn>
                <a:cxn ang="0">
                  <a:pos x="296" y="1288"/>
                </a:cxn>
                <a:cxn ang="0">
                  <a:pos x="311" y="1267"/>
                </a:cxn>
                <a:cxn ang="0">
                  <a:pos x="324" y="1223"/>
                </a:cxn>
                <a:cxn ang="0">
                  <a:pos x="335" y="1185"/>
                </a:cxn>
                <a:cxn ang="0">
                  <a:pos x="342" y="1159"/>
                </a:cxn>
                <a:cxn ang="0">
                  <a:pos x="345" y="1150"/>
                </a:cxn>
                <a:cxn ang="0">
                  <a:pos x="440" y="1254"/>
                </a:cxn>
                <a:cxn ang="0">
                  <a:pos x="445" y="1221"/>
                </a:cxn>
                <a:cxn ang="0">
                  <a:pos x="458" y="1177"/>
                </a:cxn>
                <a:cxn ang="0">
                  <a:pos x="483" y="1140"/>
                </a:cxn>
                <a:cxn ang="0">
                  <a:pos x="520" y="1132"/>
                </a:cxn>
                <a:cxn ang="0">
                  <a:pos x="551" y="1140"/>
                </a:cxn>
                <a:cxn ang="0">
                  <a:pos x="574" y="1155"/>
                </a:cxn>
                <a:cxn ang="0">
                  <a:pos x="586" y="1167"/>
                </a:cxn>
                <a:cxn ang="0">
                  <a:pos x="871" y="846"/>
                </a:cxn>
                <a:cxn ang="0">
                  <a:pos x="1173" y="427"/>
                </a:cxn>
                <a:cxn ang="0">
                  <a:pos x="1199" y="231"/>
                </a:cxn>
                <a:cxn ang="0">
                  <a:pos x="1199" y="132"/>
                </a:cxn>
                <a:cxn ang="0">
                  <a:pos x="931" y="71"/>
                </a:cxn>
                <a:cxn ang="0">
                  <a:pos x="963" y="2"/>
                </a:cxn>
                <a:cxn ang="0">
                  <a:pos x="948" y="18"/>
                </a:cxn>
                <a:cxn ang="0">
                  <a:pos x="919" y="41"/>
                </a:cxn>
                <a:cxn ang="0">
                  <a:pos x="878" y="63"/>
                </a:cxn>
                <a:cxn ang="0">
                  <a:pos x="839" y="73"/>
                </a:cxn>
                <a:cxn ang="0">
                  <a:pos x="810" y="76"/>
                </a:cxn>
                <a:cxn ang="0">
                  <a:pos x="778" y="75"/>
                </a:cxn>
                <a:cxn ang="0">
                  <a:pos x="747" y="73"/>
                </a:cxn>
                <a:cxn ang="0">
                  <a:pos x="717" y="69"/>
                </a:cxn>
                <a:cxn ang="0">
                  <a:pos x="691" y="64"/>
                </a:cxn>
                <a:cxn ang="0">
                  <a:pos x="670" y="59"/>
                </a:cxn>
                <a:cxn ang="0">
                  <a:pos x="659" y="54"/>
                </a:cxn>
              </a:cxnLst>
              <a:rect l="0" t="0" r="r" b="b"/>
              <a:pathLst>
                <a:path w="1251" h="1288">
                  <a:moveTo>
                    <a:pt x="655" y="53"/>
                  </a:moveTo>
                  <a:lnTo>
                    <a:pt x="0" y="821"/>
                  </a:lnTo>
                  <a:lnTo>
                    <a:pt x="60" y="973"/>
                  </a:lnTo>
                  <a:lnTo>
                    <a:pt x="51" y="1098"/>
                  </a:lnTo>
                  <a:lnTo>
                    <a:pt x="86" y="1016"/>
                  </a:lnTo>
                  <a:lnTo>
                    <a:pt x="139" y="1016"/>
                  </a:lnTo>
                  <a:lnTo>
                    <a:pt x="319" y="1169"/>
                  </a:lnTo>
                  <a:lnTo>
                    <a:pt x="259" y="1233"/>
                  </a:lnTo>
                  <a:lnTo>
                    <a:pt x="260" y="1237"/>
                  </a:lnTo>
                  <a:lnTo>
                    <a:pt x="265" y="1247"/>
                  </a:lnTo>
                  <a:lnTo>
                    <a:pt x="271" y="1260"/>
                  </a:lnTo>
                  <a:lnTo>
                    <a:pt x="279" y="1274"/>
                  </a:lnTo>
                  <a:lnTo>
                    <a:pt x="287" y="1284"/>
                  </a:lnTo>
                  <a:lnTo>
                    <a:pt x="296" y="1288"/>
                  </a:lnTo>
                  <a:lnTo>
                    <a:pt x="303" y="1284"/>
                  </a:lnTo>
                  <a:lnTo>
                    <a:pt x="311" y="1267"/>
                  </a:lnTo>
                  <a:lnTo>
                    <a:pt x="317" y="1244"/>
                  </a:lnTo>
                  <a:lnTo>
                    <a:pt x="324" y="1223"/>
                  </a:lnTo>
                  <a:lnTo>
                    <a:pt x="329" y="1203"/>
                  </a:lnTo>
                  <a:lnTo>
                    <a:pt x="335" y="1185"/>
                  </a:lnTo>
                  <a:lnTo>
                    <a:pt x="339" y="1170"/>
                  </a:lnTo>
                  <a:lnTo>
                    <a:pt x="342" y="1159"/>
                  </a:lnTo>
                  <a:lnTo>
                    <a:pt x="344" y="1153"/>
                  </a:lnTo>
                  <a:lnTo>
                    <a:pt x="345" y="1150"/>
                  </a:lnTo>
                  <a:lnTo>
                    <a:pt x="440" y="1259"/>
                  </a:lnTo>
                  <a:lnTo>
                    <a:pt x="440" y="1254"/>
                  </a:lnTo>
                  <a:lnTo>
                    <a:pt x="442" y="1240"/>
                  </a:lnTo>
                  <a:lnTo>
                    <a:pt x="445" y="1221"/>
                  </a:lnTo>
                  <a:lnTo>
                    <a:pt x="451" y="1199"/>
                  </a:lnTo>
                  <a:lnTo>
                    <a:pt x="458" y="1177"/>
                  </a:lnTo>
                  <a:lnTo>
                    <a:pt x="469" y="1157"/>
                  </a:lnTo>
                  <a:lnTo>
                    <a:pt x="483" y="1140"/>
                  </a:lnTo>
                  <a:lnTo>
                    <a:pt x="501" y="1133"/>
                  </a:lnTo>
                  <a:lnTo>
                    <a:pt x="520" y="1132"/>
                  </a:lnTo>
                  <a:lnTo>
                    <a:pt x="537" y="1135"/>
                  </a:lnTo>
                  <a:lnTo>
                    <a:pt x="551" y="1140"/>
                  </a:lnTo>
                  <a:lnTo>
                    <a:pt x="564" y="1147"/>
                  </a:lnTo>
                  <a:lnTo>
                    <a:pt x="574" y="1155"/>
                  </a:lnTo>
                  <a:lnTo>
                    <a:pt x="581" y="1163"/>
                  </a:lnTo>
                  <a:lnTo>
                    <a:pt x="586" y="1167"/>
                  </a:lnTo>
                  <a:lnTo>
                    <a:pt x="588" y="1169"/>
                  </a:lnTo>
                  <a:lnTo>
                    <a:pt x="871" y="846"/>
                  </a:lnTo>
                  <a:lnTo>
                    <a:pt x="1199" y="517"/>
                  </a:lnTo>
                  <a:lnTo>
                    <a:pt x="1173" y="427"/>
                  </a:lnTo>
                  <a:lnTo>
                    <a:pt x="1199" y="321"/>
                  </a:lnTo>
                  <a:lnTo>
                    <a:pt x="1199" y="231"/>
                  </a:lnTo>
                  <a:lnTo>
                    <a:pt x="1251" y="169"/>
                  </a:lnTo>
                  <a:lnTo>
                    <a:pt x="1199" y="132"/>
                  </a:lnTo>
                  <a:lnTo>
                    <a:pt x="1138" y="186"/>
                  </a:lnTo>
                  <a:lnTo>
                    <a:pt x="931" y="71"/>
                  </a:lnTo>
                  <a:lnTo>
                    <a:pt x="965" y="0"/>
                  </a:lnTo>
                  <a:lnTo>
                    <a:pt x="963" y="2"/>
                  </a:lnTo>
                  <a:lnTo>
                    <a:pt x="958" y="9"/>
                  </a:lnTo>
                  <a:lnTo>
                    <a:pt x="948" y="18"/>
                  </a:lnTo>
                  <a:lnTo>
                    <a:pt x="935" y="29"/>
                  </a:lnTo>
                  <a:lnTo>
                    <a:pt x="919" y="41"/>
                  </a:lnTo>
                  <a:lnTo>
                    <a:pt x="900" y="52"/>
                  </a:lnTo>
                  <a:lnTo>
                    <a:pt x="878" y="63"/>
                  </a:lnTo>
                  <a:lnTo>
                    <a:pt x="853" y="71"/>
                  </a:lnTo>
                  <a:lnTo>
                    <a:pt x="839" y="73"/>
                  </a:lnTo>
                  <a:lnTo>
                    <a:pt x="826" y="75"/>
                  </a:lnTo>
                  <a:lnTo>
                    <a:pt x="810" y="76"/>
                  </a:lnTo>
                  <a:lnTo>
                    <a:pt x="794" y="76"/>
                  </a:lnTo>
                  <a:lnTo>
                    <a:pt x="778" y="75"/>
                  </a:lnTo>
                  <a:lnTo>
                    <a:pt x="762" y="74"/>
                  </a:lnTo>
                  <a:lnTo>
                    <a:pt x="747" y="73"/>
                  </a:lnTo>
                  <a:lnTo>
                    <a:pt x="732" y="71"/>
                  </a:lnTo>
                  <a:lnTo>
                    <a:pt x="717" y="69"/>
                  </a:lnTo>
                  <a:lnTo>
                    <a:pt x="704" y="66"/>
                  </a:lnTo>
                  <a:lnTo>
                    <a:pt x="691" y="64"/>
                  </a:lnTo>
                  <a:lnTo>
                    <a:pt x="680" y="62"/>
                  </a:lnTo>
                  <a:lnTo>
                    <a:pt x="670" y="59"/>
                  </a:lnTo>
                  <a:lnTo>
                    <a:pt x="664" y="56"/>
                  </a:lnTo>
                  <a:lnTo>
                    <a:pt x="659" y="54"/>
                  </a:lnTo>
                  <a:lnTo>
                    <a:pt x="655" y="5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26" name="Freeform 274"/>
            <p:cNvSpPr>
              <a:spLocks/>
            </p:cNvSpPr>
            <p:nvPr/>
          </p:nvSpPr>
          <p:spPr bwMode="auto">
            <a:xfrm>
              <a:off x="482" y="2080"/>
              <a:ext cx="190" cy="193"/>
            </a:xfrm>
            <a:custGeom>
              <a:avLst/>
              <a:gdLst/>
              <a:ahLst/>
              <a:cxnLst>
                <a:cxn ang="0">
                  <a:pos x="0" y="797"/>
                </a:cxn>
                <a:cxn ang="0">
                  <a:pos x="17" y="974"/>
                </a:cxn>
                <a:cxn ang="0">
                  <a:pos x="664" y="1351"/>
                </a:cxn>
                <a:cxn ang="0">
                  <a:pos x="670" y="1346"/>
                </a:cxn>
                <a:cxn ang="0">
                  <a:pos x="684" y="1329"/>
                </a:cxn>
                <a:cxn ang="0">
                  <a:pos x="706" y="1302"/>
                </a:cxn>
                <a:cxn ang="0">
                  <a:pos x="737" y="1269"/>
                </a:cxn>
                <a:cxn ang="0">
                  <a:pos x="771" y="1228"/>
                </a:cxn>
                <a:cxn ang="0">
                  <a:pos x="810" y="1183"/>
                </a:cxn>
                <a:cxn ang="0">
                  <a:pos x="852" y="1134"/>
                </a:cxn>
                <a:cxn ang="0">
                  <a:pos x="895" y="1082"/>
                </a:cxn>
                <a:cxn ang="0">
                  <a:pos x="938" y="1030"/>
                </a:cxn>
                <a:cxn ang="0">
                  <a:pos x="981" y="979"/>
                </a:cxn>
                <a:cxn ang="0">
                  <a:pos x="1021" y="929"/>
                </a:cxn>
                <a:cxn ang="0">
                  <a:pos x="1057" y="882"/>
                </a:cxn>
                <a:cxn ang="0">
                  <a:pos x="1088" y="841"/>
                </a:cxn>
                <a:cxn ang="0">
                  <a:pos x="1113" y="805"/>
                </a:cxn>
                <a:cxn ang="0">
                  <a:pos x="1130" y="779"/>
                </a:cxn>
                <a:cxn ang="0">
                  <a:pos x="1138" y="760"/>
                </a:cxn>
                <a:cxn ang="0">
                  <a:pos x="1148" y="742"/>
                </a:cxn>
                <a:cxn ang="0">
                  <a:pos x="1167" y="717"/>
                </a:cxn>
                <a:cxn ang="0">
                  <a:pos x="1197" y="683"/>
                </a:cxn>
                <a:cxn ang="0">
                  <a:pos x="1234" y="645"/>
                </a:cxn>
                <a:cxn ang="0">
                  <a:pos x="1278" y="602"/>
                </a:cxn>
                <a:cxn ang="0">
                  <a:pos x="1326" y="557"/>
                </a:cxn>
                <a:cxn ang="0">
                  <a:pos x="1377" y="509"/>
                </a:cxn>
                <a:cxn ang="0">
                  <a:pos x="1430" y="460"/>
                </a:cxn>
                <a:cxn ang="0">
                  <a:pos x="1482" y="414"/>
                </a:cxn>
                <a:cxn ang="0">
                  <a:pos x="1532" y="368"/>
                </a:cxn>
                <a:cxn ang="0">
                  <a:pos x="1580" y="327"/>
                </a:cxn>
                <a:cxn ang="0">
                  <a:pos x="1622" y="291"/>
                </a:cxn>
                <a:cxn ang="0">
                  <a:pos x="1657" y="260"/>
                </a:cxn>
                <a:cxn ang="0">
                  <a:pos x="1684" y="235"/>
                </a:cxn>
                <a:cxn ang="0">
                  <a:pos x="1701" y="221"/>
                </a:cxn>
                <a:cxn ang="0">
                  <a:pos x="1708" y="215"/>
                </a:cxn>
                <a:cxn ang="0">
                  <a:pos x="1708" y="0"/>
                </a:cxn>
                <a:cxn ang="0">
                  <a:pos x="1267" y="483"/>
                </a:cxn>
                <a:cxn ang="0">
                  <a:pos x="829" y="984"/>
                </a:cxn>
                <a:cxn ang="0">
                  <a:pos x="647" y="1190"/>
                </a:cxn>
                <a:cxn ang="0">
                  <a:pos x="641" y="1186"/>
                </a:cxn>
                <a:cxn ang="0">
                  <a:pos x="621" y="1174"/>
                </a:cxn>
                <a:cxn ang="0">
                  <a:pos x="591" y="1155"/>
                </a:cxn>
                <a:cxn ang="0">
                  <a:pos x="552" y="1131"/>
                </a:cxn>
                <a:cxn ang="0">
                  <a:pos x="506" y="1101"/>
                </a:cxn>
                <a:cxn ang="0">
                  <a:pos x="453" y="1068"/>
                </a:cxn>
                <a:cxn ang="0">
                  <a:pos x="397" y="1033"/>
                </a:cxn>
                <a:cxn ang="0">
                  <a:pos x="340" y="996"/>
                </a:cxn>
                <a:cxn ang="0">
                  <a:pos x="281" y="960"/>
                </a:cxn>
                <a:cxn ang="0">
                  <a:pos x="224" y="924"/>
                </a:cxn>
                <a:cxn ang="0">
                  <a:pos x="169" y="891"/>
                </a:cxn>
                <a:cxn ang="0">
                  <a:pos x="120" y="861"/>
                </a:cxn>
                <a:cxn ang="0">
                  <a:pos x="76" y="835"/>
                </a:cxn>
                <a:cxn ang="0">
                  <a:pos x="40" y="815"/>
                </a:cxn>
                <a:cxn ang="0">
                  <a:pos x="14" y="802"/>
                </a:cxn>
                <a:cxn ang="0">
                  <a:pos x="0" y="797"/>
                </a:cxn>
              </a:cxnLst>
              <a:rect l="0" t="0" r="r" b="b"/>
              <a:pathLst>
                <a:path w="1708" h="1351">
                  <a:moveTo>
                    <a:pt x="0" y="797"/>
                  </a:moveTo>
                  <a:lnTo>
                    <a:pt x="17" y="974"/>
                  </a:lnTo>
                  <a:lnTo>
                    <a:pt x="664" y="1351"/>
                  </a:lnTo>
                  <a:lnTo>
                    <a:pt x="670" y="1346"/>
                  </a:lnTo>
                  <a:lnTo>
                    <a:pt x="684" y="1329"/>
                  </a:lnTo>
                  <a:lnTo>
                    <a:pt x="706" y="1302"/>
                  </a:lnTo>
                  <a:lnTo>
                    <a:pt x="737" y="1269"/>
                  </a:lnTo>
                  <a:lnTo>
                    <a:pt x="771" y="1228"/>
                  </a:lnTo>
                  <a:lnTo>
                    <a:pt x="810" y="1183"/>
                  </a:lnTo>
                  <a:lnTo>
                    <a:pt x="852" y="1134"/>
                  </a:lnTo>
                  <a:lnTo>
                    <a:pt x="895" y="1082"/>
                  </a:lnTo>
                  <a:lnTo>
                    <a:pt x="938" y="1030"/>
                  </a:lnTo>
                  <a:lnTo>
                    <a:pt x="981" y="979"/>
                  </a:lnTo>
                  <a:lnTo>
                    <a:pt x="1021" y="929"/>
                  </a:lnTo>
                  <a:lnTo>
                    <a:pt x="1057" y="882"/>
                  </a:lnTo>
                  <a:lnTo>
                    <a:pt x="1088" y="841"/>
                  </a:lnTo>
                  <a:lnTo>
                    <a:pt x="1113" y="805"/>
                  </a:lnTo>
                  <a:lnTo>
                    <a:pt x="1130" y="779"/>
                  </a:lnTo>
                  <a:lnTo>
                    <a:pt x="1138" y="760"/>
                  </a:lnTo>
                  <a:lnTo>
                    <a:pt x="1148" y="742"/>
                  </a:lnTo>
                  <a:lnTo>
                    <a:pt x="1167" y="717"/>
                  </a:lnTo>
                  <a:lnTo>
                    <a:pt x="1197" y="683"/>
                  </a:lnTo>
                  <a:lnTo>
                    <a:pt x="1234" y="645"/>
                  </a:lnTo>
                  <a:lnTo>
                    <a:pt x="1278" y="602"/>
                  </a:lnTo>
                  <a:lnTo>
                    <a:pt x="1326" y="557"/>
                  </a:lnTo>
                  <a:lnTo>
                    <a:pt x="1377" y="509"/>
                  </a:lnTo>
                  <a:lnTo>
                    <a:pt x="1430" y="460"/>
                  </a:lnTo>
                  <a:lnTo>
                    <a:pt x="1482" y="414"/>
                  </a:lnTo>
                  <a:lnTo>
                    <a:pt x="1532" y="368"/>
                  </a:lnTo>
                  <a:lnTo>
                    <a:pt x="1580" y="327"/>
                  </a:lnTo>
                  <a:lnTo>
                    <a:pt x="1622" y="291"/>
                  </a:lnTo>
                  <a:lnTo>
                    <a:pt x="1657" y="260"/>
                  </a:lnTo>
                  <a:lnTo>
                    <a:pt x="1684" y="235"/>
                  </a:lnTo>
                  <a:lnTo>
                    <a:pt x="1701" y="221"/>
                  </a:lnTo>
                  <a:lnTo>
                    <a:pt x="1708" y="215"/>
                  </a:lnTo>
                  <a:lnTo>
                    <a:pt x="1708" y="0"/>
                  </a:lnTo>
                  <a:lnTo>
                    <a:pt x="1267" y="483"/>
                  </a:lnTo>
                  <a:lnTo>
                    <a:pt x="829" y="984"/>
                  </a:lnTo>
                  <a:lnTo>
                    <a:pt x="647" y="1190"/>
                  </a:lnTo>
                  <a:lnTo>
                    <a:pt x="641" y="1186"/>
                  </a:lnTo>
                  <a:lnTo>
                    <a:pt x="621" y="1174"/>
                  </a:lnTo>
                  <a:lnTo>
                    <a:pt x="591" y="1155"/>
                  </a:lnTo>
                  <a:lnTo>
                    <a:pt x="552" y="1131"/>
                  </a:lnTo>
                  <a:lnTo>
                    <a:pt x="506" y="1101"/>
                  </a:lnTo>
                  <a:lnTo>
                    <a:pt x="453" y="1068"/>
                  </a:lnTo>
                  <a:lnTo>
                    <a:pt x="397" y="1033"/>
                  </a:lnTo>
                  <a:lnTo>
                    <a:pt x="340" y="996"/>
                  </a:lnTo>
                  <a:lnTo>
                    <a:pt x="281" y="960"/>
                  </a:lnTo>
                  <a:lnTo>
                    <a:pt x="224" y="924"/>
                  </a:lnTo>
                  <a:lnTo>
                    <a:pt x="169" y="891"/>
                  </a:lnTo>
                  <a:lnTo>
                    <a:pt x="120" y="861"/>
                  </a:lnTo>
                  <a:lnTo>
                    <a:pt x="76" y="835"/>
                  </a:lnTo>
                  <a:lnTo>
                    <a:pt x="40" y="815"/>
                  </a:lnTo>
                  <a:lnTo>
                    <a:pt x="14" y="802"/>
                  </a:lnTo>
                  <a:lnTo>
                    <a:pt x="0" y="79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27" name="Freeform 275"/>
            <p:cNvSpPr>
              <a:spLocks/>
            </p:cNvSpPr>
            <p:nvPr/>
          </p:nvSpPr>
          <p:spPr bwMode="auto">
            <a:xfrm>
              <a:off x="557" y="2019"/>
              <a:ext cx="119" cy="249"/>
            </a:xfrm>
            <a:custGeom>
              <a:avLst/>
              <a:gdLst/>
              <a:ahLst/>
              <a:cxnLst>
                <a:cxn ang="0">
                  <a:pos x="1064" y="429"/>
                </a:cxn>
                <a:cxn ang="0">
                  <a:pos x="731" y="221"/>
                </a:cxn>
                <a:cxn ang="0">
                  <a:pos x="612" y="141"/>
                </a:cxn>
                <a:cxn ang="0">
                  <a:pos x="486" y="66"/>
                </a:cxn>
                <a:cxn ang="0">
                  <a:pos x="382" y="3"/>
                </a:cxn>
                <a:cxn ang="0">
                  <a:pos x="395" y="16"/>
                </a:cxn>
                <a:cxn ang="0">
                  <a:pos x="456" y="60"/>
                </a:cxn>
                <a:cxn ang="0">
                  <a:pos x="516" y="103"/>
                </a:cxn>
                <a:cxn ang="0">
                  <a:pos x="595" y="153"/>
                </a:cxn>
                <a:cxn ang="0">
                  <a:pos x="734" y="245"/>
                </a:cxn>
                <a:cxn ang="0">
                  <a:pos x="872" y="335"/>
                </a:cxn>
                <a:cxn ang="0">
                  <a:pos x="1018" y="412"/>
                </a:cxn>
                <a:cxn ang="0">
                  <a:pos x="1006" y="464"/>
                </a:cxn>
                <a:cxn ang="0">
                  <a:pos x="919" y="547"/>
                </a:cxn>
                <a:cxn ang="0">
                  <a:pos x="809" y="659"/>
                </a:cxn>
                <a:cxn ang="0">
                  <a:pos x="687" y="792"/>
                </a:cxn>
                <a:cxn ang="0">
                  <a:pos x="566" y="925"/>
                </a:cxn>
                <a:cxn ang="0">
                  <a:pos x="449" y="1061"/>
                </a:cxn>
                <a:cxn ang="0">
                  <a:pos x="333" y="1198"/>
                </a:cxn>
                <a:cxn ang="0">
                  <a:pos x="222" y="1337"/>
                </a:cxn>
                <a:cxn ang="0">
                  <a:pos x="122" y="1467"/>
                </a:cxn>
                <a:cxn ang="0">
                  <a:pos x="57" y="1550"/>
                </a:cxn>
                <a:cxn ang="0">
                  <a:pos x="100" y="1503"/>
                </a:cxn>
                <a:cxn ang="0">
                  <a:pos x="215" y="1370"/>
                </a:cxn>
                <a:cxn ang="0">
                  <a:pos x="329" y="1235"/>
                </a:cxn>
                <a:cxn ang="0">
                  <a:pos x="443" y="1099"/>
                </a:cxn>
                <a:cxn ang="0">
                  <a:pos x="559" y="963"/>
                </a:cxn>
                <a:cxn ang="0">
                  <a:pos x="678" y="831"/>
                </a:cxn>
                <a:cxn ang="0">
                  <a:pos x="789" y="714"/>
                </a:cxn>
                <a:cxn ang="0">
                  <a:pos x="848" y="651"/>
                </a:cxn>
                <a:cxn ang="0">
                  <a:pos x="908" y="593"/>
                </a:cxn>
                <a:cxn ang="0">
                  <a:pos x="968" y="535"/>
                </a:cxn>
                <a:cxn ang="0">
                  <a:pos x="1031" y="505"/>
                </a:cxn>
                <a:cxn ang="0">
                  <a:pos x="957" y="567"/>
                </a:cxn>
                <a:cxn ang="0">
                  <a:pos x="832" y="730"/>
                </a:cxn>
                <a:cxn ang="0">
                  <a:pos x="950" y="633"/>
                </a:cxn>
                <a:cxn ang="0">
                  <a:pos x="919" y="685"/>
                </a:cxn>
                <a:cxn ang="0">
                  <a:pos x="817" y="787"/>
                </a:cxn>
                <a:cxn ang="0">
                  <a:pos x="693" y="915"/>
                </a:cxn>
                <a:cxn ang="0">
                  <a:pos x="572" y="1047"/>
                </a:cxn>
                <a:cxn ang="0">
                  <a:pos x="456" y="1183"/>
                </a:cxn>
                <a:cxn ang="0">
                  <a:pos x="345" y="1320"/>
                </a:cxn>
                <a:cxn ang="0">
                  <a:pos x="240" y="1462"/>
                </a:cxn>
                <a:cxn ang="0">
                  <a:pos x="157" y="1572"/>
                </a:cxn>
                <a:cxn ang="0">
                  <a:pos x="104" y="1632"/>
                </a:cxn>
                <a:cxn ang="0">
                  <a:pos x="50" y="1690"/>
                </a:cxn>
                <a:cxn ang="0">
                  <a:pos x="4" y="1738"/>
                </a:cxn>
                <a:cxn ang="0">
                  <a:pos x="33" y="1724"/>
                </a:cxn>
                <a:cxn ang="0">
                  <a:pos x="105" y="1648"/>
                </a:cxn>
                <a:cxn ang="0">
                  <a:pos x="210" y="1522"/>
                </a:cxn>
                <a:cxn ang="0">
                  <a:pos x="319" y="1381"/>
                </a:cxn>
                <a:cxn ang="0">
                  <a:pos x="429" y="1241"/>
                </a:cxn>
                <a:cxn ang="0">
                  <a:pos x="542" y="1103"/>
                </a:cxn>
                <a:cxn ang="0">
                  <a:pos x="662" y="969"/>
                </a:cxn>
                <a:cxn ang="0">
                  <a:pos x="789" y="840"/>
                </a:cxn>
                <a:cxn ang="0">
                  <a:pos x="904" y="731"/>
                </a:cxn>
                <a:cxn ang="0">
                  <a:pos x="989" y="648"/>
                </a:cxn>
                <a:cxn ang="0">
                  <a:pos x="974" y="646"/>
                </a:cxn>
                <a:cxn ang="0">
                  <a:pos x="938" y="672"/>
                </a:cxn>
                <a:cxn ang="0">
                  <a:pos x="1009" y="615"/>
                </a:cxn>
                <a:cxn ang="0">
                  <a:pos x="1019" y="624"/>
                </a:cxn>
              </a:cxnLst>
              <a:rect l="0" t="0" r="r" b="b"/>
              <a:pathLst>
                <a:path w="1067" h="1740">
                  <a:moveTo>
                    <a:pt x="1022" y="621"/>
                  </a:moveTo>
                  <a:lnTo>
                    <a:pt x="1041" y="471"/>
                  </a:lnTo>
                  <a:lnTo>
                    <a:pt x="1065" y="441"/>
                  </a:lnTo>
                  <a:lnTo>
                    <a:pt x="1067" y="435"/>
                  </a:lnTo>
                  <a:lnTo>
                    <a:pt x="1064" y="429"/>
                  </a:lnTo>
                  <a:lnTo>
                    <a:pt x="1061" y="424"/>
                  </a:lnTo>
                  <a:lnTo>
                    <a:pt x="1059" y="418"/>
                  </a:lnTo>
                  <a:lnTo>
                    <a:pt x="773" y="256"/>
                  </a:lnTo>
                  <a:lnTo>
                    <a:pt x="752" y="239"/>
                  </a:lnTo>
                  <a:lnTo>
                    <a:pt x="731" y="221"/>
                  </a:lnTo>
                  <a:lnTo>
                    <a:pt x="709" y="204"/>
                  </a:lnTo>
                  <a:lnTo>
                    <a:pt x="685" y="188"/>
                  </a:lnTo>
                  <a:lnTo>
                    <a:pt x="662" y="171"/>
                  </a:lnTo>
                  <a:lnTo>
                    <a:pt x="638" y="155"/>
                  </a:lnTo>
                  <a:lnTo>
                    <a:pt x="612" y="141"/>
                  </a:lnTo>
                  <a:lnTo>
                    <a:pt x="587" y="125"/>
                  </a:lnTo>
                  <a:lnTo>
                    <a:pt x="563" y="111"/>
                  </a:lnTo>
                  <a:lnTo>
                    <a:pt x="537" y="95"/>
                  </a:lnTo>
                  <a:lnTo>
                    <a:pt x="511" y="81"/>
                  </a:lnTo>
                  <a:lnTo>
                    <a:pt x="486" y="66"/>
                  </a:lnTo>
                  <a:lnTo>
                    <a:pt x="460" y="51"/>
                  </a:lnTo>
                  <a:lnTo>
                    <a:pt x="436" y="36"/>
                  </a:lnTo>
                  <a:lnTo>
                    <a:pt x="411" y="20"/>
                  </a:lnTo>
                  <a:lnTo>
                    <a:pt x="387" y="5"/>
                  </a:lnTo>
                  <a:lnTo>
                    <a:pt x="382" y="3"/>
                  </a:lnTo>
                  <a:lnTo>
                    <a:pt x="378" y="2"/>
                  </a:lnTo>
                  <a:lnTo>
                    <a:pt x="373" y="0"/>
                  </a:lnTo>
                  <a:lnTo>
                    <a:pt x="370" y="0"/>
                  </a:lnTo>
                  <a:lnTo>
                    <a:pt x="383" y="8"/>
                  </a:lnTo>
                  <a:lnTo>
                    <a:pt x="395" y="16"/>
                  </a:lnTo>
                  <a:lnTo>
                    <a:pt x="407" y="24"/>
                  </a:lnTo>
                  <a:lnTo>
                    <a:pt x="419" y="33"/>
                  </a:lnTo>
                  <a:lnTo>
                    <a:pt x="431" y="42"/>
                  </a:lnTo>
                  <a:lnTo>
                    <a:pt x="443" y="51"/>
                  </a:lnTo>
                  <a:lnTo>
                    <a:pt x="456" y="60"/>
                  </a:lnTo>
                  <a:lnTo>
                    <a:pt x="468" y="69"/>
                  </a:lnTo>
                  <a:lnTo>
                    <a:pt x="480" y="78"/>
                  </a:lnTo>
                  <a:lnTo>
                    <a:pt x="492" y="87"/>
                  </a:lnTo>
                  <a:lnTo>
                    <a:pt x="505" y="95"/>
                  </a:lnTo>
                  <a:lnTo>
                    <a:pt x="516" y="103"/>
                  </a:lnTo>
                  <a:lnTo>
                    <a:pt x="529" y="112"/>
                  </a:lnTo>
                  <a:lnTo>
                    <a:pt x="541" y="120"/>
                  </a:lnTo>
                  <a:lnTo>
                    <a:pt x="554" y="128"/>
                  </a:lnTo>
                  <a:lnTo>
                    <a:pt x="567" y="135"/>
                  </a:lnTo>
                  <a:lnTo>
                    <a:pt x="595" y="153"/>
                  </a:lnTo>
                  <a:lnTo>
                    <a:pt x="623" y="171"/>
                  </a:lnTo>
                  <a:lnTo>
                    <a:pt x="651" y="190"/>
                  </a:lnTo>
                  <a:lnTo>
                    <a:pt x="679" y="208"/>
                  </a:lnTo>
                  <a:lnTo>
                    <a:pt x="706" y="226"/>
                  </a:lnTo>
                  <a:lnTo>
                    <a:pt x="734" y="245"/>
                  </a:lnTo>
                  <a:lnTo>
                    <a:pt x="761" y="263"/>
                  </a:lnTo>
                  <a:lnTo>
                    <a:pt x="789" y="282"/>
                  </a:lnTo>
                  <a:lnTo>
                    <a:pt x="816" y="300"/>
                  </a:lnTo>
                  <a:lnTo>
                    <a:pt x="844" y="317"/>
                  </a:lnTo>
                  <a:lnTo>
                    <a:pt x="872" y="335"/>
                  </a:lnTo>
                  <a:lnTo>
                    <a:pt x="901" y="352"/>
                  </a:lnTo>
                  <a:lnTo>
                    <a:pt x="929" y="367"/>
                  </a:lnTo>
                  <a:lnTo>
                    <a:pt x="958" y="383"/>
                  </a:lnTo>
                  <a:lnTo>
                    <a:pt x="988" y="398"/>
                  </a:lnTo>
                  <a:lnTo>
                    <a:pt x="1018" y="412"/>
                  </a:lnTo>
                  <a:lnTo>
                    <a:pt x="1025" y="418"/>
                  </a:lnTo>
                  <a:lnTo>
                    <a:pt x="1028" y="427"/>
                  </a:lnTo>
                  <a:lnTo>
                    <a:pt x="1027" y="437"/>
                  </a:lnTo>
                  <a:lnTo>
                    <a:pt x="1025" y="448"/>
                  </a:lnTo>
                  <a:lnTo>
                    <a:pt x="1006" y="464"/>
                  </a:lnTo>
                  <a:lnTo>
                    <a:pt x="988" y="481"/>
                  </a:lnTo>
                  <a:lnTo>
                    <a:pt x="971" y="496"/>
                  </a:lnTo>
                  <a:lnTo>
                    <a:pt x="954" y="513"/>
                  </a:lnTo>
                  <a:lnTo>
                    <a:pt x="936" y="530"/>
                  </a:lnTo>
                  <a:lnTo>
                    <a:pt x="919" y="547"/>
                  </a:lnTo>
                  <a:lnTo>
                    <a:pt x="901" y="564"/>
                  </a:lnTo>
                  <a:lnTo>
                    <a:pt x="884" y="580"/>
                  </a:lnTo>
                  <a:lnTo>
                    <a:pt x="859" y="607"/>
                  </a:lnTo>
                  <a:lnTo>
                    <a:pt x="834" y="633"/>
                  </a:lnTo>
                  <a:lnTo>
                    <a:pt x="809" y="659"/>
                  </a:lnTo>
                  <a:lnTo>
                    <a:pt x="784" y="686"/>
                  </a:lnTo>
                  <a:lnTo>
                    <a:pt x="760" y="712"/>
                  </a:lnTo>
                  <a:lnTo>
                    <a:pt x="735" y="739"/>
                  </a:lnTo>
                  <a:lnTo>
                    <a:pt x="710" y="766"/>
                  </a:lnTo>
                  <a:lnTo>
                    <a:pt x="687" y="792"/>
                  </a:lnTo>
                  <a:lnTo>
                    <a:pt x="662" y="819"/>
                  </a:lnTo>
                  <a:lnTo>
                    <a:pt x="638" y="846"/>
                  </a:lnTo>
                  <a:lnTo>
                    <a:pt x="613" y="872"/>
                  </a:lnTo>
                  <a:lnTo>
                    <a:pt x="590" y="899"/>
                  </a:lnTo>
                  <a:lnTo>
                    <a:pt x="566" y="925"/>
                  </a:lnTo>
                  <a:lnTo>
                    <a:pt x="542" y="953"/>
                  </a:lnTo>
                  <a:lnTo>
                    <a:pt x="519" y="980"/>
                  </a:lnTo>
                  <a:lnTo>
                    <a:pt x="495" y="1006"/>
                  </a:lnTo>
                  <a:lnTo>
                    <a:pt x="471" y="1034"/>
                  </a:lnTo>
                  <a:lnTo>
                    <a:pt x="449" y="1061"/>
                  </a:lnTo>
                  <a:lnTo>
                    <a:pt x="425" y="1089"/>
                  </a:lnTo>
                  <a:lnTo>
                    <a:pt x="402" y="1116"/>
                  </a:lnTo>
                  <a:lnTo>
                    <a:pt x="380" y="1143"/>
                  </a:lnTo>
                  <a:lnTo>
                    <a:pt x="357" y="1171"/>
                  </a:lnTo>
                  <a:lnTo>
                    <a:pt x="333" y="1198"/>
                  </a:lnTo>
                  <a:lnTo>
                    <a:pt x="312" y="1226"/>
                  </a:lnTo>
                  <a:lnTo>
                    <a:pt x="289" y="1254"/>
                  </a:lnTo>
                  <a:lnTo>
                    <a:pt x="267" y="1282"/>
                  </a:lnTo>
                  <a:lnTo>
                    <a:pt x="245" y="1309"/>
                  </a:lnTo>
                  <a:lnTo>
                    <a:pt x="222" y="1337"/>
                  </a:lnTo>
                  <a:lnTo>
                    <a:pt x="201" y="1366"/>
                  </a:lnTo>
                  <a:lnTo>
                    <a:pt x="179" y="1394"/>
                  </a:lnTo>
                  <a:lnTo>
                    <a:pt x="158" y="1421"/>
                  </a:lnTo>
                  <a:lnTo>
                    <a:pt x="136" y="1450"/>
                  </a:lnTo>
                  <a:lnTo>
                    <a:pt x="122" y="1467"/>
                  </a:lnTo>
                  <a:lnTo>
                    <a:pt x="108" y="1485"/>
                  </a:lnTo>
                  <a:lnTo>
                    <a:pt x="95" y="1501"/>
                  </a:lnTo>
                  <a:lnTo>
                    <a:pt x="82" y="1517"/>
                  </a:lnTo>
                  <a:lnTo>
                    <a:pt x="70" y="1533"/>
                  </a:lnTo>
                  <a:lnTo>
                    <a:pt x="57" y="1550"/>
                  </a:lnTo>
                  <a:lnTo>
                    <a:pt x="43" y="1566"/>
                  </a:lnTo>
                  <a:lnTo>
                    <a:pt x="29" y="1581"/>
                  </a:lnTo>
                  <a:lnTo>
                    <a:pt x="52" y="1556"/>
                  </a:lnTo>
                  <a:lnTo>
                    <a:pt x="76" y="1529"/>
                  </a:lnTo>
                  <a:lnTo>
                    <a:pt x="100" y="1503"/>
                  </a:lnTo>
                  <a:lnTo>
                    <a:pt x="122" y="1477"/>
                  </a:lnTo>
                  <a:lnTo>
                    <a:pt x="146" y="1450"/>
                  </a:lnTo>
                  <a:lnTo>
                    <a:pt x="169" y="1424"/>
                  </a:lnTo>
                  <a:lnTo>
                    <a:pt x="192" y="1397"/>
                  </a:lnTo>
                  <a:lnTo>
                    <a:pt x="215" y="1370"/>
                  </a:lnTo>
                  <a:lnTo>
                    <a:pt x="238" y="1343"/>
                  </a:lnTo>
                  <a:lnTo>
                    <a:pt x="261" y="1316"/>
                  </a:lnTo>
                  <a:lnTo>
                    <a:pt x="284" y="1289"/>
                  </a:lnTo>
                  <a:lnTo>
                    <a:pt x="306" y="1262"/>
                  </a:lnTo>
                  <a:lnTo>
                    <a:pt x="329" y="1235"/>
                  </a:lnTo>
                  <a:lnTo>
                    <a:pt x="352" y="1207"/>
                  </a:lnTo>
                  <a:lnTo>
                    <a:pt x="374" y="1181"/>
                  </a:lnTo>
                  <a:lnTo>
                    <a:pt x="398" y="1153"/>
                  </a:lnTo>
                  <a:lnTo>
                    <a:pt x="421" y="1126"/>
                  </a:lnTo>
                  <a:lnTo>
                    <a:pt x="443" y="1099"/>
                  </a:lnTo>
                  <a:lnTo>
                    <a:pt x="466" y="1072"/>
                  </a:lnTo>
                  <a:lnTo>
                    <a:pt x="489" y="1044"/>
                  </a:lnTo>
                  <a:lnTo>
                    <a:pt x="512" y="1018"/>
                  </a:lnTo>
                  <a:lnTo>
                    <a:pt x="536" y="991"/>
                  </a:lnTo>
                  <a:lnTo>
                    <a:pt x="559" y="963"/>
                  </a:lnTo>
                  <a:lnTo>
                    <a:pt x="583" y="937"/>
                  </a:lnTo>
                  <a:lnTo>
                    <a:pt x="607" y="910"/>
                  </a:lnTo>
                  <a:lnTo>
                    <a:pt x="631" y="883"/>
                  </a:lnTo>
                  <a:lnTo>
                    <a:pt x="654" y="857"/>
                  </a:lnTo>
                  <a:lnTo>
                    <a:pt x="678" y="831"/>
                  </a:lnTo>
                  <a:lnTo>
                    <a:pt x="703" y="804"/>
                  </a:lnTo>
                  <a:lnTo>
                    <a:pt x="727" y="778"/>
                  </a:lnTo>
                  <a:lnTo>
                    <a:pt x="752" y="752"/>
                  </a:lnTo>
                  <a:lnTo>
                    <a:pt x="777" y="727"/>
                  </a:lnTo>
                  <a:lnTo>
                    <a:pt x="789" y="714"/>
                  </a:lnTo>
                  <a:lnTo>
                    <a:pt x="801" y="701"/>
                  </a:lnTo>
                  <a:lnTo>
                    <a:pt x="812" y="689"/>
                  </a:lnTo>
                  <a:lnTo>
                    <a:pt x="824" y="676"/>
                  </a:lnTo>
                  <a:lnTo>
                    <a:pt x="836" y="664"/>
                  </a:lnTo>
                  <a:lnTo>
                    <a:pt x="848" y="651"/>
                  </a:lnTo>
                  <a:lnTo>
                    <a:pt x="860" y="639"/>
                  </a:lnTo>
                  <a:lnTo>
                    <a:pt x="873" y="627"/>
                  </a:lnTo>
                  <a:lnTo>
                    <a:pt x="885" y="616"/>
                  </a:lnTo>
                  <a:lnTo>
                    <a:pt x="896" y="604"/>
                  </a:lnTo>
                  <a:lnTo>
                    <a:pt x="908" y="593"/>
                  </a:lnTo>
                  <a:lnTo>
                    <a:pt x="920" y="580"/>
                  </a:lnTo>
                  <a:lnTo>
                    <a:pt x="932" y="569"/>
                  </a:lnTo>
                  <a:lnTo>
                    <a:pt x="944" y="557"/>
                  </a:lnTo>
                  <a:lnTo>
                    <a:pt x="956" y="546"/>
                  </a:lnTo>
                  <a:lnTo>
                    <a:pt x="968" y="535"/>
                  </a:lnTo>
                  <a:lnTo>
                    <a:pt x="1031" y="479"/>
                  </a:lnTo>
                  <a:lnTo>
                    <a:pt x="1035" y="484"/>
                  </a:lnTo>
                  <a:lnTo>
                    <a:pt x="1034" y="489"/>
                  </a:lnTo>
                  <a:lnTo>
                    <a:pt x="1033" y="497"/>
                  </a:lnTo>
                  <a:lnTo>
                    <a:pt x="1031" y="505"/>
                  </a:lnTo>
                  <a:lnTo>
                    <a:pt x="1015" y="515"/>
                  </a:lnTo>
                  <a:lnTo>
                    <a:pt x="1000" y="527"/>
                  </a:lnTo>
                  <a:lnTo>
                    <a:pt x="985" y="539"/>
                  </a:lnTo>
                  <a:lnTo>
                    <a:pt x="971" y="553"/>
                  </a:lnTo>
                  <a:lnTo>
                    <a:pt x="957" y="567"/>
                  </a:lnTo>
                  <a:lnTo>
                    <a:pt x="943" y="581"/>
                  </a:lnTo>
                  <a:lnTo>
                    <a:pt x="930" y="595"/>
                  </a:lnTo>
                  <a:lnTo>
                    <a:pt x="917" y="609"/>
                  </a:lnTo>
                  <a:lnTo>
                    <a:pt x="988" y="563"/>
                  </a:lnTo>
                  <a:lnTo>
                    <a:pt x="832" y="730"/>
                  </a:lnTo>
                  <a:lnTo>
                    <a:pt x="946" y="629"/>
                  </a:lnTo>
                  <a:lnTo>
                    <a:pt x="947" y="630"/>
                  </a:lnTo>
                  <a:lnTo>
                    <a:pt x="948" y="630"/>
                  </a:lnTo>
                  <a:lnTo>
                    <a:pt x="949" y="631"/>
                  </a:lnTo>
                  <a:lnTo>
                    <a:pt x="950" y="633"/>
                  </a:lnTo>
                  <a:lnTo>
                    <a:pt x="867" y="722"/>
                  </a:lnTo>
                  <a:lnTo>
                    <a:pt x="916" y="682"/>
                  </a:lnTo>
                  <a:lnTo>
                    <a:pt x="917" y="682"/>
                  </a:lnTo>
                  <a:lnTo>
                    <a:pt x="918" y="684"/>
                  </a:lnTo>
                  <a:lnTo>
                    <a:pt x="919" y="685"/>
                  </a:lnTo>
                  <a:lnTo>
                    <a:pt x="920" y="686"/>
                  </a:lnTo>
                  <a:lnTo>
                    <a:pt x="894" y="710"/>
                  </a:lnTo>
                  <a:lnTo>
                    <a:pt x="868" y="736"/>
                  </a:lnTo>
                  <a:lnTo>
                    <a:pt x="843" y="761"/>
                  </a:lnTo>
                  <a:lnTo>
                    <a:pt x="817" y="787"/>
                  </a:lnTo>
                  <a:lnTo>
                    <a:pt x="792" y="812"/>
                  </a:lnTo>
                  <a:lnTo>
                    <a:pt x="767" y="838"/>
                  </a:lnTo>
                  <a:lnTo>
                    <a:pt x="741" y="863"/>
                  </a:lnTo>
                  <a:lnTo>
                    <a:pt x="717" y="889"/>
                  </a:lnTo>
                  <a:lnTo>
                    <a:pt x="693" y="915"/>
                  </a:lnTo>
                  <a:lnTo>
                    <a:pt x="668" y="941"/>
                  </a:lnTo>
                  <a:lnTo>
                    <a:pt x="643" y="968"/>
                  </a:lnTo>
                  <a:lnTo>
                    <a:pt x="620" y="994"/>
                  </a:lnTo>
                  <a:lnTo>
                    <a:pt x="596" y="1021"/>
                  </a:lnTo>
                  <a:lnTo>
                    <a:pt x="572" y="1047"/>
                  </a:lnTo>
                  <a:lnTo>
                    <a:pt x="549" y="1074"/>
                  </a:lnTo>
                  <a:lnTo>
                    <a:pt x="525" y="1101"/>
                  </a:lnTo>
                  <a:lnTo>
                    <a:pt x="502" y="1128"/>
                  </a:lnTo>
                  <a:lnTo>
                    <a:pt x="480" y="1155"/>
                  </a:lnTo>
                  <a:lnTo>
                    <a:pt x="456" y="1183"/>
                  </a:lnTo>
                  <a:lnTo>
                    <a:pt x="433" y="1209"/>
                  </a:lnTo>
                  <a:lnTo>
                    <a:pt x="412" y="1237"/>
                  </a:lnTo>
                  <a:lnTo>
                    <a:pt x="389" y="1265"/>
                  </a:lnTo>
                  <a:lnTo>
                    <a:pt x="368" y="1293"/>
                  </a:lnTo>
                  <a:lnTo>
                    <a:pt x="345" y="1320"/>
                  </a:lnTo>
                  <a:lnTo>
                    <a:pt x="324" y="1349"/>
                  </a:lnTo>
                  <a:lnTo>
                    <a:pt x="302" y="1377"/>
                  </a:lnTo>
                  <a:lnTo>
                    <a:pt x="282" y="1405"/>
                  </a:lnTo>
                  <a:lnTo>
                    <a:pt x="260" y="1434"/>
                  </a:lnTo>
                  <a:lnTo>
                    <a:pt x="240" y="1462"/>
                  </a:lnTo>
                  <a:lnTo>
                    <a:pt x="219" y="1490"/>
                  </a:lnTo>
                  <a:lnTo>
                    <a:pt x="199" y="1519"/>
                  </a:lnTo>
                  <a:lnTo>
                    <a:pt x="178" y="1548"/>
                  </a:lnTo>
                  <a:lnTo>
                    <a:pt x="168" y="1560"/>
                  </a:lnTo>
                  <a:lnTo>
                    <a:pt x="157" y="1572"/>
                  </a:lnTo>
                  <a:lnTo>
                    <a:pt x="146" y="1584"/>
                  </a:lnTo>
                  <a:lnTo>
                    <a:pt x="136" y="1597"/>
                  </a:lnTo>
                  <a:lnTo>
                    <a:pt x="126" y="1609"/>
                  </a:lnTo>
                  <a:lnTo>
                    <a:pt x="115" y="1620"/>
                  </a:lnTo>
                  <a:lnTo>
                    <a:pt x="104" y="1632"/>
                  </a:lnTo>
                  <a:lnTo>
                    <a:pt x="93" y="1643"/>
                  </a:lnTo>
                  <a:lnTo>
                    <a:pt x="82" y="1655"/>
                  </a:lnTo>
                  <a:lnTo>
                    <a:pt x="72" y="1667"/>
                  </a:lnTo>
                  <a:lnTo>
                    <a:pt x="61" y="1679"/>
                  </a:lnTo>
                  <a:lnTo>
                    <a:pt x="50" y="1690"/>
                  </a:lnTo>
                  <a:lnTo>
                    <a:pt x="39" y="1701"/>
                  </a:lnTo>
                  <a:lnTo>
                    <a:pt x="29" y="1712"/>
                  </a:lnTo>
                  <a:lnTo>
                    <a:pt x="17" y="1724"/>
                  </a:lnTo>
                  <a:lnTo>
                    <a:pt x="6" y="1735"/>
                  </a:lnTo>
                  <a:lnTo>
                    <a:pt x="4" y="1738"/>
                  </a:lnTo>
                  <a:lnTo>
                    <a:pt x="2" y="1739"/>
                  </a:lnTo>
                  <a:lnTo>
                    <a:pt x="1" y="1740"/>
                  </a:lnTo>
                  <a:lnTo>
                    <a:pt x="0" y="1740"/>
                  </a:lnTo>
                  <a:lnTo>
                    <a:pt x="17" y="1734"/>
                  </a:lnTo>
                  <a:lnTo>
                    <a:pt x="33" y="1724"/>
                  </a:lnTo>
                  <a:lnTo>
                    <a:pt x="48" y="1711"/>
                  </a:lnTo>
                  <a:lnTo>
                    <a:pt x="62" y="1697"/>
                  </a:lnTo>
                  <a:lnTo>
                    <a:pt x="76" y="1680"/>
                  </a:lnTo>
                  <a:lnTo>
                    <a:pt x="90" y="1663"/>
                  </a:lnTo>
                  <a:lnTo>
                    <a:pt x="105" y="1648"/>
                  </a:lnTo>
                  <a:lnTo>
                    <a:pt x="120" y="1634"/>
                  </a:lnTo>
                  <a:lnTo>
                    <a:pt x="143" y="1607"/>
                  </a:lnTo>
                  <a:lnTo>
                    <a:pt x="165" y="1579"/>
                  </a:lnTo>
                  <a:lnTo>
                    <a:pt x="187" y="1550"/>
                  </a:lnTo>
                  <a:lnTo>
                    <a:pt x="210" y="1522"/>
                  </a:lnTo>
                  <a:lnTo>
                    <a:pt x="231" y="1495"/>
                  </a:lnTo>
                  <a:lnTo>
                    <a:pt x="254" y="1466"/>
                  </a:lnTo>
                  <a:lnTo>
                    <a:pt x="275" y="1438"/>
                  </a:lnTo>
                  <a:lnTo>
                    <a:pt x="298" y="1409"/>
                  </a:lnTo>
                  <a:lnTo>
                    <a:pt x="319" y="1381"/>
                  </a:lnTo>
                  <a:lnTo>
                    <a:pt x="341" y="1353"/>
                  </a:lnTo>
                  <a:lnTo>
                    <a:pt x="364" y="1325"/>
                  </a:lnTo>
                  <a:lnTo>
                    <a:pt x="385" y="1297"/>
                  </a:lnTo>
                  <a:lnTo>
                    <a:pt x="408" y="1268"/>
                  </a:lnTo>
                  <a:lnTo>
                    <a:pt x="429" y="1241"/>
                  </a:lnTo>
                  <a:lnTo>
                    <a:pt x="452" y="1213"/>
                  </a:lnTo>
                  <a:lnTo>
                    <a:pt x="474" y="1185"/>
                  </a:lnTo>
                  <a:lnTo>
                    <a:pt x="497" y="1157"/>
                  </a:lnTo>
                  <a:lnTo>
                    <a:pt x="520" y="1130"/>
                  </a:lnTo>
                  <a:lnTo>
                    <a:pt x="542" y="1103"/>
                  </a:lnTo>
                  <a:lnTo>
                    <a:pt x="566" y="1075"/>
                  </a:lnTo>
                  <a:lnTo>
                    <a:pt x="590" y="1049"/>
                  </a:lnTo>
                  <a:lnTo>
                    <a:pt x="613" y="1022"/>
                  </a:lnTo>
                  <a:lnTo>
                    <a:pt x="637" y="995"/>
                  </a:lnTo>
                  <a:lnTo>
                    <a:pt x="662" y="969"/>
                  </a:lnTo>
                  <a:lnTo>
                    <a:pt x="687" y="942"/>
                  </a:lnTo>
                  <a:lnTo>
                    <a:pt x="711" y="917"/>
                  </a:lnTo>
                  <a:lnTo>
                    <a:pt x="736" y="891"/>
                  </a:lnTo>
                  <a:lnTo>
                    <a:pt x="762" y="866"/>
                  </a:lnTo>
                  <a:lnTo>
                    <a:pt x="789" y="840"/>
                  </a:lnTo>
                  <a:lnTo>
                    <a:pt x="815" y="816"/>
                  </a:lnTo>
                  <a:lnTo>
                    <a:pt x="842" y="791"/>
                  </a:lnTo>
                  <a:lnTo>
                    <a:pt x="870" y="767"/>
                  </a:lnTo>
                  <a:lnTo>
                    <a:pt x="887" y="749"/>
                  </a:lnTo>
                  <a:lnTo>
                    <a:pt x="904" y="731"/>
                  </a:lnTo>
                  <a:lnTo>
                    <a:pt x="921" y="715"/>
                  </a:lnTo>
                  <a:lnTo>
                    <a:pt x="938" y="698"/>
                  </a:lnTo>
                  <a:lnTo>
                    <a:pt x="955" y="681"/>
                  </a:lnTo>
                  <a:lnTo>
                    <a:pt x="972" y="665"/>
                  </a:lnTo>
                  <a:lnTo>
                    <a:pt x="989" y="648"/>
                  </a:lnTo>
                  <a:lnTo>
                    <a:pt x="1006" y="633"/>
                  </a:lnTo>
                  <a:lnTo>
                    <a:pt x="998" y="633"/>
                  </a:lnTo>
                  <a:lnTo>
                    <a:pt x="990" y="636"/>
                  </a:lnTo>
                  <a:lnTo>
                    <a:pt x="982" y="640"/>
                  </a:lnTo>
                  <a:lnTo>
                    <a:pt x="974" y="646"/>
                  </a:lnTo>
                  <a:lnTo>
                    <a:pt x="965" y="654"/>
                  </a:lnTo>
                  <a:lnTo>
                    <a:pt x="957" y="660"/>
                  </a:lnTo>
                  <a:lnTo>
                    <a:pt x="948" y="668"/>
                  </a:lnTo>
                  <a:lnTo>
                    <a:pt x="938" y="674"/>
                  </a:lnTo>
                  <a:lnTo>
                    <a:pt x="938" y="672"/>
                  </a:lnTo>
                  <a:lnTo>
                    <a:pt x="937" y="671"/>
                  </a:lnTo>
                  <a:lnTo>
                    <a:pt x="935" y="671"/>
                  </a:lnTo>
                  <a:lnTo>
                    <a:pt x="934" y="670"/>
                  </a:lnTo>
                  <a:lnTo>
                    <a:pt x="1006" y="614"/>
                  </a:lnTo>
                  <a:lnTo>
                    <a:pt x="1009" y="615"/>
                  </a:lnTo>
                  <a:lnTo>
                    <a:pt x="1011" y="616"/>
                  </a:lnTo>
                  <a:lnTo>
                    <a:pt x="1013" y="619"/>
                  </a:lnTo>
                  <a:lnTo>
                    <a:pt x="1015" y="623"/>
                  </a:lnTo>
                  <a:lnTo>
                    <a:pt x="1018" y="625"/>
                  </a:lnTo>
                  <a:lnTo>
                    <a:pt x="1019" y="624"/>
                  </a:lnTo>
                  <a:lnTo>
                    <a:pt x="1020" y="623"/>
                  </a:lnTo>
                  <a:lnTo>
                    <a:pt x="1022" y="62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28" name="Freeform 276"/>
            <p:cNvSpPr>
              <a:spLocks/>
            </p:cNvSpPr>
            <p:nvPr/>
          </p:nvSpPr>
          <p:spPr bwMode="auto">
            <a:xfrm>
              <a:off x="667" y="2104"/>
              <a:ext cx="1" cy="1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1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8" y="4"/>
                </a:cxn>
              </a:cxnLst>
              <a:rect l="0" t="0" r="r" b="b"/>
              <a:pathLst>
                <a:path w="10" h="8">
                  <a:moveTo>
                    <a:pt x="8" y="4"/>
                  </a:moveTo>
                  <a:lnTo>
                    <a:pt x="10" y="0"/>
                  </a:lnTo>
                  <a:lnTo>
                    <a:pt x="8" y="2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8"/>
                  </a:lnTo>
                  <a:lnTo>
                    <a:pt x="1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29" name="Freeform 277"/>
            <p:cNvSpPr>
              <a:spLocks/>
            </p:cNvSpPr>
            <p:nvPr/>
          </p:nvSpPr>
          <p:spPr bwMode="auto">
            <a:xfrm>
              <a:off x="638" y="2070"/>
              <a:ext cx="13" cy="44"/>
            </a:xfrm>
            <a:custGeom>
              <a:avLst/>
              <a:gdLst/>
              <a:ahLst/>
              <a:cxnLst>
                <a:cxn ang="0">
                  <a:pos x="35" y="291"/>
                </a:cxn>
                <a:cxn ang="0">
                  <a:pos x="22" y="263"/>
                </a:cxn>
                <a:cxn ang="0">
                  <a:pos x="71" y="169"/>
                </a:cxn>
                <a:cxn ang="0">
                  <a:pos x="65" y="131"/>
                </a:cxn>
                <a:cxn ang="0">
                  <a:pos x="83" y="118"/>
                </a:cxn>
                <a:cxn ang="0">
                  <a:pos x="99" y="101"/>
                </a:cxn>
                <a:cxn ang="0">
                  <a:pos x="110" y="80"/>
                </a:cxn>
                <a:cxn ang="0">
                  <a:pos x="111" y="58"/>
                </a:cxn>
                <a:cxn ang="0">
                  <a:pos x="105" y="38"/>
                </a:cxn>
                <a:cxn ang="0">
                  <a:pos x="93" y="20"/>
                </a:cxn>
                <a:cxn ang="0">
                  <a:pos x="77" y="6"/>
                </a:cxn>
                <a:cxn ang="0">
                  <a:pos x="59" y="0"/>
                </a:cxn>
                <a:cxn ang="0">
                  <a:pos x="47" y="2"/>
                </a:cxn>
                <a:cxn ang="0">
                  <a:pos x="48" y="6"/>
                </a:cxn>
                <a:cxn ang="0">
                  <a:pos x="57" y="12"/>
                </a:cxn>
                <a:cxn ang="0">
                  <a:pos x="66" y="21"/>
                </a:cxn>
                <a:cxn ang="0">
                  <a:pos x="72" y="31"/>
                </a:cxn>
                <a:cxn ang="0">
                  <a:pos x="77" y="47"/>
                </a:cxn>
                <a:cxn ang="0">
                  <a:pos x="80" y="62"/>
                </a:cxn>
                <a:cxn ang="0">
                  <a:pos x="73" y="80"/>
                </a:cxn>
                <a:cxn ang="0">
                  <a:pos x="59" y="101"/>
                </a:cxn>
                <a:cxn ang="0">
                  <a:pos x="41" y="118"/>
                </a:cxn>
                <a:cxn ang="0">
                  <a:pos x="17" y="129"/>
                </a:cxn>
                <a:cxn ang="0">
                  <a:pos x="6" y="134"/>
                </a:cxn>
                <a:cxn ang="0">
                  <a:pos x="7" y="138"/>
                </a:cxn>
                <a:cxn ang="0">
                  <a:pos x="41" y="148"/>
                </a:cxn>
                <a:cxn ang="0">
                  <a:pos x="50" y="162"/>
                </a:cxn>
                <a:cxn ang="0">
                  <a:pos x="50" y="180"/>
                </a:cxn>
                <a:cxn ang="0">
                  <a:pos x="42" y="193"/>
                </a:cxn>
                <a:cxn ang="0">
                  <a:pos x="34" y="204"/>
                </a:cxn>
                <a:cxn ang="0">
                  <a:pos x="24" y="214"/>
                </a:cxn>
                <a:cxn ang="0">
                  <a:pos x="12" y="222"/>
                </a:cxn>
                <a:cxn ang="0">
                  <a:pos x="2" y="276"/>
                </a:cxn>
                <a:cxn ang="0">
                  <a:pos x="8" y="289"/>
                </a:cxn>
                <a:cxn ang="0">
                  <a:pos x="17" y="299"/>
                </a:cxn>
                <a:cxn ang="0">
                  <a:pos x="30" y="305"/>
                </a:cxn>
                <a:cxn ang="0">
                  <a:pos x="41" y="307"/>
                </a:cxn>
                <a:cxn ang="0">
                  <a:pos x="45" y="307"/>
                </a:cxn>
                <a:cxn ang="0">
                  <a:pos x="45" y="303"/>
                </a:cxn>
              </a:cxnLst>
              <a:rect l="0" t="0" r="r" b="b"/>
              <a:pathLst>
                <a:path w="113" h="307">
                  <a:moveTo>
                    <a:pt x="45" y="303"/>
                  </a:moveTo>
                  <a:lnTo>
                    <a:pt x="35" y="291"/>
                  </a:lnTo>
                  <a:lnTo>
                    <a:pt x="26" y="278"/>
                  </a:lnTo>
                  <a:lnTo>
                    <a:pt x="22" y="263"/>
                  </a:lnTo>
                  <a:lnTo>
                    <a:pt x="23" y="245"/>
                  </a:lnTo>
                  <a:lnTo>
                    <a:pt x="71" y="169"/>
                  </a:lnTo>
                  <a:lnTo>
                    <a:pt x="56" y="137"/>
                  </a:lnTo>
                  <a:lnTo>
                    <a:pt x="65" y="131"/>
                  </a:lnTo>
                  <a:lnTo>
                    <a:pt x="73" y="124"/>
                  </a:lnTo>
                  <a:lnTo>
                    <a:pt x="83" y="118"/>
                  </a:lnTo>
                  <a:lnTo>
                    <a:pt x="92" y="110"/>
                  </a:lnTo>
                  <a:lnTo>
                    <a:pt x="99" y="101"/>
                  </a:lnTo>
                  <a:lnTo>
                    <a:pt x="106" y="91"/>
                  </a:lnTo>
                  <a:lnTo>
                    <a:pt x="110" y="80"/>
                  </a:lnTo>
                  <a:lnTo>
                    <a:pt x="113" y="68"/>
                  </a:lnTo>
                  <a:lnTo>
                    <a:pt x="111" y="58"/>
                  </a:lnTo>
                  <a:lnTo>
                    <a:pt x="109" y="48"/>
                  </a:lnTo>
                  <a:lnTo>
                    <a:pt x="105" y="38"/>
                  </a:lnTo>
                  <a:lnTo>
                    <a:pt x="99" y="29"/>
                  </a:lnTo>
                  <a:lnTo>
                    <a:pt x="93" y="20"/>
                  </a:lnTo>
                  <a:lnTo>
                    <a:pt x="85" y="12"/>
                  </a:lnTo>
                  <a:lnTo>
                    <a:pt x="77" y="6"/>
                  </a:lnTo>
                  <a:lnTo>
                    <a:pt x="67" y="0"/>
                  </a:lnTo>
                  <a:lnTo>
                    <a:pt x="59" y="0"/>
                  </a:lnTo>
                  <a:lnTo>
                    <a:pt x="53" y="1"/>
                  </a:lnTo>
                  <a:lnTo>
                    <a:pt x="47" y="2"/>
                  </a:lnTo>
                  <a:lnTo>
                    <a:pt x="41" y="5"/>
                  </a:lnTo>
                  <a:lnTo>
                    <a:pt x="48" y="6"/>
                  </a:lnTo>
                  <a:lnTo>
                    <a:pt x="53" y="9"/>
                  </a:lnTo>
                  <a:lnTo>
                    <a:pt x="57" y="12"/>
                  </a:lnTo>
                  <a:lnTo>
                    <a:pt x="62" y="17"/>
                  </a:lnTo>
                  <a:lnTo>
                    <a:pt x="66" y="21"/>
                  </a:lnTo>
                  <a:lnTo>
                    <a:pt x="69" y="27"/>
                  </a:lnTo>
                  <a:lnTo>
                    <a:pt x="72" y="31"/>
                  </a:lnTo>
                  <a:lnTo>
                    <a:pt x="75" y="37"/>
                  </a:lnTo>
                  <a:lnTo>
                    <a:pt x="77" y="47"/>
                  </a:lnTo>
                  <a:lnTo>
                    <a:pt x="79" y="54"/>
                  </a:lnTo>
                  <a:lnTo>
                    <a:pt x="80" y="62"/>
                  </a:lnTo>
                  <a:lnTo>
                    <a:pt x="79" y="68"/>
                  </a:lnTo>
                  <a:lnTo>
                    <a:pt x="73" y="80"/>
                  </a:lnTo>
                  <a:lnTo>
                    <a:pt x="68" y="91"/>
                  </a:lnTo>
                  <a:lnTo>
                    <a:pt x="59" y="101"/>
                  </a:lnTo>
                  <a:lnTo>
                    <a:pt x="51" y="110"/>
                  </a:lnTo>
                  <a:lnTo>
                    <a:pt x="41" y="118"/>
                  </a:lnTo>
                  <a:lnTo>
                    <a:pt x="29" y="123"/>
                  </a:lnTo>
                  <a:lnTo>
                    <a:pt x="17" y="129"/>
                  </a:lnTo>
                  <a:lnTo>
                    <a:pt x="6" y="132"/>
                  </a:lnTo>
                  <a:lnTo>
                    <a:pt x="6" y="134"/>
                  </a:lnTo>
                  <a:lnTo>
                    <a:pt x="7" y="135"/>
                  </a:lnTo>
                  <a:lnTo>
                    <a:pt x="7" y="138"/>
                  </a:lnTo>
                  <a:lnTo>
                    <a:pt x="7" y="139"/>
                  </a:lnTo>
                  <a:lnTo>
                    <a:pt x="41" y="148"/>
                  </a:lnTo>
                  <a:lnTo>
                    <a:pt x="47" y="154"/>
                  </a:lnTo>
                  <a:lnTo>
                    <a:pt x="50" y="162"/>
                  </a:lnTo>
                  <a:lnTo>
                    <a:pt x="51" y="171"/>
                  </a:lnTo>
                  <a:lnTo>
                    <a:pt x="50" y="180"/>
                  </a:lnTo>
                  <a:lnTo>
                    <a:pt x="45" y="187"/>
                  </a:lnTo>
                  <a:lnTo>
                    <a:pt x="42" y="193"/>
                  </a:lnTo>
                  <a:lnTo>
                    <a:pt x="38" y="199"/>
                  </a:lnTo>
                  <a:lnTo>
                    <a:pt x="34" y="204"/>
                  </a:lnTo>
                  <a:lnTo>
                    <a:pt x="28" y="210"/>
                  </a:lnTo>
                  <a:lnTo>
                    <a:pt x="24" y="214"/>
                  </a:lnTo>
                  <a:lnTo>
                    <a:pt x="19" y="219"/>
                  </a:lnTo>
                  <a:lnTo>
                    <a:pt x="12" y="222"/>
                  </a:lnTo>
                  <a:lnTo>
                    <a:pt x="0" y="271"/>
                  </a:lnTo>
                  <a:lnTo>
                    <a:pt x="2" y="276"/>
                  </a:lnTo>
                  <a:lnTo>
                    <a:pt x="5" y="283"/>
                  </a:lnTo>
                  <a:lnTo>
                    <a:pt x="8" y="289"/>
                  </a:lnTo>
                  <a:lnTo>
                    <a:pt x="13" y="294"/>
                  </a:lnTo>
                  <a:lnTo>
                    <a:pt x="17" y="299"/>
                  </a:lnTo>
                  <a:lnTo>
                    <a:pt x="24" y="303"/>
                  </a:lnTo>
                  <a:lnTo>
                    <a:pt x="30" y="305"/>
                  </a:lnTo>
                  <a:lnTo>
                    <a:pt x="38" y="307"/>
                  </a:lnTo>
                  <a:lnTo>
                    <a:pt x="41" y="307"/>
                  </a:lnTo>
                  <a:lnTo>
                    <a:pt x="44" y="307"/>
                  </a:lnTo>
                  <a:lnTo>
                    <a:pt x="45" y="307"/>
                  </a:lnTo>
                  <a:lnTo>
                    <a:pt x="47" y="307"/>
                  </a:lnTo>
                  <a:lnTo>
                    <a:pt x="45" y="30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30" name="Freeform 278"/>
            <p:cNvSpPr>
              <a:spLocks/>
            </p:cNvSpPr>
            <p:nvPr/>
          </p:nvSpPr>
          <p:spPr bwMode="auto">
            <a:xfrm>
              <a:off x="558" y="2231"/>
              <a:ext cx="19" cy="31"/>
            </a:xfrm>
            <a:custGeom>
              <a:avLst/>
              <a:gdLst/>
              <a:ahLst/>
              <a:cxnLst>
                <a:cxn ang="0">
                  <a:pos x="115" y="89"/>
                </a:cxn>
                <a:cxn ang="0">
                  <a:pos x="174" y="0"/>
                </a:cxn>
                <a:cxn ang="0">
                  <a:pos x="164" y="13"/>
                </a:cxn>
                <a:cxn ang="0">
                  <a:pos x="153" y="27"/>
                </a:cxn>
                <a:cxn ang="0">
                  <a:pos x="141" y="41"/>
                </a:cxn>
                <a:cxn ang="0">
                  <a:pos x="129" y="54"/>
                </a:cxn>
                <a:cxn ang="0">
                  <a:pos x="118" y="67"/>
                </a:cxn>
                <a:cxn ang="0">
                  <a:pos x="107" y="81"/>
                </a:cxn>
                <a:cxn ang="0">
                  <a:pos x="95" y="94"/>
                </a:cxn>
                <a:cxn ang="0">
                  <a:pos x="83" y="107"/>
                </a:cxn>
                <a:cxn ang="0">
                  <a:pos x="72" y="120"/>
                </a:cxn>
                <a:cxn ang="0">
                  <a:pos x="60" y="134"/>
                </a:cxn>
                <a:cxn ang="0">
                  <a:pos x="50" y="148"/>
                </a:cxn>
                <a:cxn ang="0">
                  <a:pos x="39" y="162"/>
                </a:cxn>
                <a:cxn ang="0">
                  <a:pos x="28" y="176"/>
                </a:cxn>
                <a:cxn ang="0">
                  <a:pos x="18" y="190"/>
                </a:cxn>
                <a:cxn ang="0">
                  <a:pos x="9" y="205"/>
                </a:cxn>
                <a:cxn ang="0">
                  <a:pos x="0" y="220"/>
                </a:cxn>
                <a:cxn ang="0">
                  <a:pos x="115" y="89"/>
                </a:cxn>
              </a:cxnLst>
              <a:rect l="0" t="0" r="r" b="b"/>
              <a:pathLst>
                <a:path w="174" h="220">
                  <a:moveTo>
                    <a:pt x="115" y="89"/>
                  </a:moveTo>
                  <a:lnTo>
                    <a:pt x="174" y="0"/>
                  </a:lnTo>
                  <a:lnTo>
                    <a:pt x="164" y="13"/>
                  </a:lnTo>
                  <a:lnTo>
                    <a:pt x="153" y="27"/>
                  </a:lnTo>
                  <a:lnTo>
                    <a:pt x="141" y="41"/>
                  </a:lnTo>
                  <a:lnTo>
                    <a:pt x="129" y="54"/>
                  </a:lnTo>
                  <a:lnTo>
                    <a:pt x="118" y="67"/>
                  </a:lnTo>
                  <a:lnTo>
                    <a:pt x="107" y="81"/>
                  </a:lnTo>
                  <a:lnTo>
                    <a:pt x="95" y="94"/>
                  </a:lnTo>
                  <a:lnTo>
                    <a:pt x="83" y="107"/>
                  </a:lnTo>
                  <a:lnTo>
                    <a:pt x="72" y="120"/>
                  </a:lnTo>
                  <a:lnTo>
                    <a:pt x="60" y="134"/>
                  </a:lnTo>
                  <a:lnTo>
                    <a:pt x="50" y="148"/>
                  </a:lnTo>
                  <a:lnTo>
                    <a:pt x="39" y="162"/>
                  </a:lnTo>
                  <a:lnTo>
                    <a:pt x="28" y="176"/>
                  </a:lnTo>
                  <a:lnTo>
                    <a:pt x="18" y="190"/>
                  </a:lnTo>
                  <a:lnTo>
                    <a:pt x="9" y="205"/>
                  </a:lnTo>
                  <a:lnTo>
                    <a:pt x="0" y="220"/>
                  </a:lnTo>
                  <a:lnTo>
                    <a:pt x="115" y="89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31" name="Freeform 279"/>
            <p:cNvSpPr>
              <a:spLocks/>
            </p:cNvSpPr>
            <p:nvPr/>
          </p:nvSpPr>
          <p:spPr bwMode="auto">
            <a:xfrm>
              <a:off x="557" y="2106"/>
              <a:ext cx="68" cy="67"/>
            </a:xfrm>
            <a:custGeom>
              <a:avLst/>
              <a:gdLst/>
              <a:ahLst/>
              <a:cxnLst>
                <a:cxn ang="0">
                  <a:pos x="599" y="199"/>
                </a:cxn>
                <a:cxn ang="0">
                  <a:pos x="567" y="202"/>
                </a:cxn>
                <a:cxn ang="0">
                  <a:pos x="543" y="223"/>
                </a:cxn>
                <a:cxn ang="0">
                  <a:pos x="521" y="248"/>
                </a:cxn>
                <a:cxn ang="0">
                  <a:pos x="500" y="273"/>
                </a:cxn>
                <a:cxn ang="0">
                  <a:pos x="486" y="284"/>
                </a:cxn>
                <a:cxn ang="0">
                  <a:pos x="484" y="284"/>
                </a:cxn>
                <a:cxn ang="0">
                  <a:pos x="476" y="258"/>
                </a:cxn>
                <a:cxn ang="0">
                  <a:pos x="458" y="213"/>
                </a:cxn>
                <a:cxn ang="0">
                  <a:pos x="434" y="170"/>
                </a:cxn>
                <a:cxn ang="0">
                  <a:pos x="404" y="129"/>
                </a:cxn>
                <a:cxn ang="0">
                  <a:pos x="373" y="96"/>
                </a:cxn>
                <a:cxn ang="0">
                  <a:pos x="344" y="72"/>
                </a:cxn>
                <a:cxn ang="0">
                  <a:pos x="314" y="54"/>
                </a:cxn>
                <a:cxn ang="0">
                  <a:pos x="282" y="38"/>
                </a:cxn>
                <a:cxn ang="0">
                  <a:pos x="252" y="24"/>
                </a:cxn>
                <a:cxn ang="0">
                  <a:pos x="223" y="14"/>
                </a:cxn>
                <a:cxn ang="0">
                  <a:pos x="194" y="7"/>
                </a:cxn>
                <a:cxn ang="0">
                  <a:pos x="167" y="3"/>
                </a:cxn>
                <a:cxn ang="0">
                  <a:pos x="131" y="1"/>
                </a:cxn>
                <a:cxn ang="0">
                  <a:pos x="87" y="16"/>
                </a:cxn>
                <a:cxn ang="0">
                  <a:pos x="50" y="44"/>
                </a:cxn>
                <a:cxn ang="0">
                  <a:pos x="18" y="76"/>
                </a:cxn>
                <a:cxn ang="0">
                  <a:pos x="2" y="97"/>
                </a:cxn>
                <a:cxn ang="0">
                  <a:pos x="0" y="101"/>
                </a:cxn>
                <a:cxn ang="0">
                  <a:pos x="72" y="35"/>
                </a:cxn>
                <a:cxn ang="0">
                  <a:pos x="95" y="27"/>
                </a:cxn>
                <a:cxn ang="0">
                  <a:pos x="118" y="23"/>
                </a:cxn>
                <a:cxn ang="0">
                  <a:pos x="140" y="21"/>
                </a:cxn>
                <a:cxn ang="0">
                  <a:pos x="164" y="24"/>
                </a:cxn>
                <a:cxn ang="0">
                  <a:pos x="188" y="28"/>
                </a:cxn>
                <a:cxn ang="0">
                  <a:pos x="212" y="35"/>
                </a:cxn>
                <a:cxn ang="0">
                  <a:pos x="236" y="42"/>
                </a:cxn>
                <a:cxn ang="0">
                  <a:pos x="261" y="52"/>
                </a:cxn>
                <a:cxn ang="0">
                  <a:pos x="297" y="74"/>
                </a:cxn>
                <a:cxn ang="0">
                  <a:pos x="331" y="100"/>
                </a:cxn>
                <a:cxn ang="0">
                  <a:pos x="362" y="130"/>
                </a:cxn>
                <a:cxn ang="0">
                  <a:pos x="390" y="162"/>
                </a:cxn>
                <a:cxn ang="0">
                  <a:pos x="415" y="198"/>
                </a:cxn>
                <a:cxn ang="0">
                  <a:pos x="436" y="234"/>
                </a:cxn>
                <a:cxn ang="0">
                  <a:pos x="452" y="271"/>
                </a:cxn>
                <a:cxn ang="0">
                  <a:pos x="465" y="307"/>
                </a:cxn>
                <a:cxn ang="0">
                  <a:pos x="470" y="328"/>
                </a:cxn>
                <a:cxn ang="0">
                  <a:pos x="472" y="345"/>
                </a:cxn>
                <a:cxn ang="0">
                  <a:pos x="476" y="349"/>
                </a:cxn>
                <a:cxn ang="0">
                  <a:pos x="480" y="353"/>
                </a:cxn>
                <a:cxn ang="0">
                  <a:pos x="415" y="455"/>
                </a:cxn>
                <a:cxn ang="0">
                  <a:pos x="451" y="420"/>
                </a:cxn>
                <a:cxn ang="0">
                  <a:pos x="483" y="380"/>
                </a:cxn>
                <a:cxn ang="0">
                  <a:pos x="512" y="337"/>
                </a:cxn>
                <a:cxn ang="0">
                  <a:pos x="529" y="313"/>
                </a:cxn>
                <a:cxn ang="0">
                  <a:pos x="536" y="312"/>
                </a:cxn>
                <a:cxn ang="0">
                  <a:pos x="541" y="307"/>
                </a:cxn>
                <a:cxn ang="0">
                  <a:pos x="532" y="301"/>
                </a:cxn>
                <a:cxn ang="0">
                  <a:pos x="519" y="299"/>
                </a:cxn>
                <a:cxn ang="0">
                  <a:pos x="505" y="317"/>
                </a:cxn>
                <a:cxn ang="0">
                  <a:pos x="491" y="323"/>
                </a:cxn>
                <a:cxn ang="0">
                  <a:pos x="485" y="302"/>
                </a:cxn>
                <a:cxn ang="0">
                  <a:pos x="578" y="221"/>
                </a:cxn>
                <a:cxn ang="0">
                  <a:pos x="612" y="229"/>
                </a:cxn>
                <a:cxn ang="0">
                  <a:pos x="613" y="228"/>
                </a:cxn>
              </a:cxnLst>
              <a:rect l="0" t="0" r="r" b="b"/>
              <a:pathLst>
                <a:path w="614" h="469">
                  <a:moveTo>
                    <a:pt x="614" y="226"/>
                  </a:moveTo>
                  <a:lnTo>
                    <a:pt x="599" y="199"/>
                  </a:lnTo>
                  <a:lnTo>
                    <a:pt x="580" y="196"/>
                  </a:lnTo>
                  <a:lnTo>
                    <a:pt x="567" y="202"/>
                  </a:lnTo>
                  <a:lnTo>
                    <a:pt x="554" y="212"/>
                  </a:lnTo>
                  <a:lnTo>
                    <a:pt x="543" y="223"/>
                  </a:lnTo>
                  <a:lnTo>
                    <a:pt x="532" y="236"/>
                  </a:lnTo>
                  <a:lnTo>
                    <a:pt x="521" y="248"/>
                  </a:lnTo>
                  <a:lnTo>
                    <a:pt x="511" y="261"/>
                  </a:lnTo>
                  <a:lnTo>
                    <a:pt x="500" y="273"/>
                  </a:lnTo>
                  <a:lnTo>
                    <a:pt x="488" y="285"/>
                  </a:lnTo>
                  <a:lnTo>
                    <a:pt x="486" y="284"/>
                  </a:lnTo>
                  <a:lnTo>
                    <a:pt x="485" y="284"/>
                  </a:lnTo>
                  <a:lnTo>
                    <a:pt x="484" y="284"/>
                  </a:lnTo>
                  <a:lnTo>
                    <a:pt x="482" y="281"/>
                  </a:lnTo>
                  <a:lnTo>
                    <a:pt x="476" y="258"/>
                  </a:lnTo>
                  <a:lnTo>
                    <a:pt x="468" y="236"/>
                  </a:lnTo>
                  <a:lnTo>
                    <a:pt x="458" y="213"/>
                  </a:lnTo>
                  <a:lnTo>
                    <a:pt x="447" y="191"/>
                  </a:lnTo>
                  <a:lnTo>
                    <a:pt x="434" y="170"/>
                  </a:lnTo>
                  <a:lnTo>
                    <a:pt x="419" y="150"/>
                  </a:lnTo>
                  <a:lnTo>
                    <a:pt x="404" y="129"/>
                  </a:lnTo>
                  <a:lnTo>
                    <a:pt x="387" y="109"/>
                  </a:lnTo>
                  <a:lnTo>
                    <a:pt x="373" y="96"/>
                  </a:lnTo>
                  <a:lnTo>
                    <a:pt x="359" y="84"/>
                  </a:lnTo>
                  <a:lnTo>
                    <a:pt x="344" y="72"/>
                  </a:lnTo>
                  <a:lnTo>
                    <a:pt x="329" y="62"/>
                  </a:lnTo>
                  <a:lnTo>
                    <a:pt x="314" y="54"/>
                  </a:lnTo>
                  <a:lnTo>
                    <a:pt x="297" y="45"/>
                  </a:lnTo>
                  <a:lnTo>
                    <a:pt x="282" y="38"/>
                  </a:lnTo>
                  <a:lnTo>
                    <a:pt x="267" y="30"/>
                  </a:lnTo>
                  <a:lnTo>
                    <a:pt x="252" y="24"/>
                  </a:lnTo>
                  <a:lnTo>
                    <a:pt x="237" y="18"/>
                  </a:lnTo>
                  <a:lnTo>
                    <a:pt x="223" y="14"/>
                  </a:lnTo>
                  <a:lnTo>
                    <a:pt x="209" y="9"/>
                  </a:lnTo>
                  <a:lnTo>
                    <a:pt x="194" y="7"/>
                  </a:lnTo>
                  <a:lnTo>
                    <a:pt x="181" y="4"/>
                  </a:lnTo>
                  <a:lnTo>
                    <a:pt x="167" y="3"/>
                  </a:lnTo>
                  <a:lnTo>
                    <a:pt x="153" y="0"/>
                  </a:lnTo>
                  <a:lnTo>
                    <a:pt x="131" y="1"/>
                  </a:lnTo>
                  <a:lnTo>
                    <a:pt x="109" y="7"/>
                  </a:lnTo>
                  <a:lnTo>
                    <a:pt x="87" y="16"/>
                  </a:lnTo>
                  <a:lnTo>
                    <a:pt x="68" y="28"/>
                  </a:lnTo>
                  <a:lnTo>
                    <a:pt x="50" y="44"/>
                  </a:lnTo>
                  <a:lnTo>
                    <a:pt x="33" y="59"/>
                  </a:lnTo>
                  <a:lnTo>
                    <a:pt x="18" y="76"/>
                  </a:lnTo>
                  <a:lnTo>
                    <a:pt x="4" y="94"/>
                  </a:lnTo>
                  <a:lnTo>
                    <a:pt x="2" y="97"/>
                  </a:lnTo>
                  <a:lnTo>
                    <a:pt x="1" y="99"/>
                  </a:lnTo>
                  <a:lnTo>
                    <a:pt x="0" y="101"/>
                  </a:lnTo>
                  <a:lnTo>
                    <a:pt x="0" y="102"/>
                  </a:lnTo>
                  <a:lnTo>
                    <a:pt x="72" y="35"/>
                  </a:lnTo>
                  <a:lnTo>
                    <a:pt x="83" y="30"/>
                  </a:lnTo>
                  <a:lnTo>
                    <a:pt x="95" y="27"/>
                  </a:lnTo>
                  <a:lnTo>
                    <a:pt x="106" y="24"/>
                  </a:lnTo>
                  <a:lnTo>
                    <a:pt x="118" y="23"/>
                  </a:lnTo>
                  <a:lnTo>
                    <a:pt x="129" y="21"/>
                  </a:lnTo>
                  <a:lnTo>
                    <a:pt x="140" y="21"/>
                  </a:lnTo>
                  <a:lnTo>
                    <a:pt x="152" y="21"/>
                  </a:lnTo>
                  <a:lnTo>
                    <a:pt x="164" y="24"/>
                  </a:lnTo>
                  <a:lnTo>
                    <a:pt x="176" y="25"/>
                  </a:lnTo>
                  <a:lnTo>
                    <a:pt x="188" y="28"/>
                  </a:lnTo>
                  <a:lnTo>
                    <a:pt x="199" y="31"/>
                  </a:lnTo>
                  <a:lnTo>
                    <a:pt x="212" y="35"/>
                  </a:lnTo>
                  <a:lnTo>
                    <a:pt x="224" y="38"/>
                  </a:lnTo>
                  <a:lnTo>
                    <a:pt x="236" y="42"/>
                  </a:lnTo>
                  <a:lnTo>
                    <a:pt x="249" y="48"/>
                  </a:lnTo>
                  <a:lnTo>
                    <a:pt x="261" y="52"/>
                  </a:lnTo>
                  <a:lnTo>
                    <a:pt x="279" y="62"/>
                  </a:lnTo>
                  <a:lnTo>
                    <a:pt x="297" y="74"/>
                  </a:lnTo>
                  <a:lnTo>
                    <a:pt x="315" y="86"/>
                  </a:lnTo>
                  <a:lnTo>
                    <a:pt x="331" y="100"/>
                  </a:lnTo>
                  <a:lnTo>
                    <a:pt x="347" y="115"/>
                  </a:lnTo>
                  <a:lnTo>
                    <a:pt x="362" y="130"/>
                  </a:lnTo>
                  <a:lnTo>
                    <a:pt x="376" y="146"/>
                  </a:lnTo>
                  <a:lnTo>
                    <a:pt x="390" y="162"/>
                  </a:lnTo>
                  <a:lnTo>
                    <a:pt x="403" y="180"/>
                  </a:lnTo>
                  <a:lnTo>
                    <a:pt x="415" y="198"/>
                  </a:lnTo>
                  <a:lnTo>
                    <a:pt x="426" y="217"/>
                  </a:lnTo>
                  <a:lnTo>
                    <a:pt x="436" y="234"/>
                  </a:lnTo>
                  <a:lnTo>
                    <a:pt x="445" y="252"/>
                  </a:lnTo>
                  <a:lnTo>
                    <a:pt x="452" y="271"/>
                  </a:lnTo>
                  <a:lnTo>
                    <a:pt x="460" y="289"/>
                  </a:lnTo>
                  <a:lnTo>
                    <a:pt x="465" y="307"/>
                  </a:lnTo>
                  <a:lnTo>
                    <a:pt x="468" y="318"/>
                  </a:lnTo>
                  <a:lnTo>
                    <a:pt x="470" y="328"/>
                  </a:lnTo>
                  <a:lnTo>
                    <a:pt x="471" y="337"/>
                  </a:lnTo>
                  <a:lnTo>
                    <a:pt x="472" y="345"/>
                  </a:lnTo>
                  <a:lnTo>
                    <a:pt x="474" y="346"/>
                  </a:lnTo>
                  <a:lnTo>
                    <a:pt x="476" y="349"/>
                  </a:lnTo>
                  <a:lnTo>
                    <a:pt x="478" y="350"/>
                  </a:lnTo>
                  <a:lnTo>
                    <a:pt x="480" y="353"/>
                  </a:lnTo>
                  <a:lnTo>
                    <a:pt x="393" y="469"/>
                  </a:lnTo>
                  <a:lnTo>
                    <a:pt x="415" y="455"/>
                  </a:lnTo>
                  <a:lnTo>
                    <a:pt x="434" y="439"/>
                  </a:lnTo>
                  <a:lnTo>
                    <a:pt x="451" y="420"/>
                  </a:lnTo>
                  <a:lnTo>
                    <a:pt x="468" y="400"/>
                  </a:lnTo>
                  <a:lnTo>
                    <a:pt x="483" y="380"/>
                  </a:lnTo>
                  <a:lnTo>
                    <a:pt x="497" y="358"/>
                  </a:lnTo>
                  <a:lnTo>
                    <a:pt x="512" y="337"/>
                  </a:lnTo>
                  <a:lnTo>
                    <a:pt x="526" y="315"/>
                  </a:lnTo>
                  <a:lnTo>
                    <a:pt x="529" y="313"/>
                  </a:lnTo>
                  <a:lnTo>
                    <a:pt x="532" y="313"/>
                  </a:lnTo>
                  <a:lnTo>
                    <a:pt x="536" y="312"/>
                  </a:lnTo>
                  <a:lnTo>
                    <a:pt x="542" y="311"/>
                  </a:lnTo>
                  <a:lnTo>
                    <a:pt x="541" y="307"/>
                  </a:lnTo>
                  <a:lnTo>
                    <a:pt x="538" y="303"/>
                  </a:lnTo>
                  <a:lnTo>
                    <a:pt x="532" y="301"/>
                  </a:lnTo>
                  <a:lnTo>
                    <a:pt x="528" y="297"/>
                  </a:lnTo>
                  <a:lnTo>
                    <a:pt x="519" y="299"/>
                  </a:lnTo>
                  <a:lnTo>
                    <a:pt x="512" y="307"/>
                  </a:lnTo>
                  <a:lnTo>
                    <a:pt x="505" y="317"/>
                  </a:lnTo>
                  <a:lnTo>
                    <a:pt x="499" y="325"/>
                  </a:lnTo>
                  <a:lnTo>
                    <a:pt x="491" y="323"/>
                  </a:lnTo>
                  <a:lnTo>
                    <a:pt x="486" y="314"/>
                  </a:lnTo>
                  <a:lnTo>
                    <a:pt x="485" y="302"/>
                  </a:lnTo>
                  <a:lnTo>
                    <a:pt x="485" y="293"/>
                  </a:lnTo>
                  <a:lnTo>
                    <a:pt x="578" y="221"/>
                  </a:lnTo>
                  <a:lnTo>
                    <a:pt x="611" y="230"/>
                  </a:lnTo>
                  <a:lnTo>
                    <a:pt x="612" y="229"/>
                  </a:lnTo>
                  <a:lnTo>
                    <a:pt x="613" y="229"/>
                  </a:lnTo>
                  <a:lnTo>
                    <a:pt x="613" y="228"/>
                  </a:lnTo>
                  <a:lnTo>
                    <a:pt x="614" y="226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32" name="Freeform 280"/>
            <p:cNvSpPr>
              <a:spLocks/>
            </p:cNvSpPr>
            <p:nvPr/>
          </p:nvSpPr>
          <p:spPr bwMode="auto">
            <a:xfrm>
              <a:off x="559" y="2220"/>
              <a:ext cx="23" cy="35"/>
            </a:xfrm>
            <a:custGeom>
              <a:avLst/>
              <a:gdLst/>
              <a:ahLst/>
              <a:cxnLst>
                <a:cxn ang="0">
                  <a:pos x="158" y="71"/>
                </a:cxn>
                <a:cxn ang="0">
                  <a:pos x="205" y="0"/>
                </a:cxn>
                <a:cxn ang="0">
                  <a:pos x="1" y="228"/>
                </a:cxn>
                <a:cxn ang="0">
                  <a:pos x="0" y="233"/>
                </a:cxn>
                <a:cxn ang="0">
                  <a:pos x="0" y="236"/>
                </a:cxn>
                <a:cxn ang="0">
                  <a:pos x="0" y="239"/>
                </a:cxn>
                <a:cxn ang="0">
                  <a:pos x="2" y="244"/>
                </a:cxn>
                <a:cxn ang="0">
                  <a:pos x="24" y="226"/>
                </a:cxn>
                <a:cxn ang="0">
                  <a:pos x="45" y="206"/>
                </a:cxn>
                <a:cxn ang="0">
                  <a:pos x="64" y="185"/>
                </a:cxn>
                <a:cxn ang="0">
                  <a:pos x="82" y="162"/>
                </a:cxn>
                <a:cxn ang="0">
                  <a:pos x="101" y="138"/>
                </a:cxn>
                <a:cxn ang="0">
                  <a:pos x="119" y="115"/>
                </a:cxn>
                <a:cxn ang="0">
                  <a:pos x="138" y="93"/>
                </a:cxn>
                <a:cxn ang="0">
                  <a:pos x="158" y="71"/>
                </a:cxn>
              </a:cxnLst>
              <a:rect l="0" t="0" r="r" b="b"/>
              <a:pathLst>
                <a:path w="205" h="244">
                  <a:moveTo>
                    <a:pt x="158" y="71"/>
                  </a:moveTo>
                  <a:lnTo>
                    <a:pt x="205" y="0"/>
                  </a:lnTo>
                  <a:lnTo>
                    <a:pt x="1" y="228"/>
                  </a:lnTo>
                  <a:lnTo>
                    <a:pt x="0" y="233"/>
                  </a:lnTo>
                  <a:lnTo>
                    <a:pt x="0" y="236"/>
                  </a:lnTo>
                  <a:lnTo>
                    <a:pt x="0" y="239"/>
                  </a:lnTo>
                  <a:lnTo>
                    <a:pt x="2" y="244"/>
                  </a:lnTo>
                  <a:lnTo>
                    <a:pt x="24" y="226"/>
                  </a:lnTo>
                  <a:lnTo>
                    <a:pt x="45" y="206"/>
                  </a:lnTo>
                  <a:lnTo>
                    <a:pt x="64" y="185"/>
                  </a:lnTo>
                  <a:lnTo>
                    <a:pt x="82" y="162"/>
                  </a:lnTo>
                  <a:lnTo>
                    <a:pt x="101" y="138"/>
                  </a:lnTo>
                  <a:lnTo>
                    <a:pt x="119" y="115"/>
                  </a:lnTo>
                  <a:lnTo>
                    <a:pt x="138" y="93"/>
                  </a:lnTo>
                  <a:lnTo>
                    <a:pt x="158" y="7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33" name="Freeform 281"/>
            <p:cNvSpPr>
              <a:spLocks/>
            </p:cNvSpPr>
            <p:nvPr/>
          </p:nvSpPr>
          <p:spPr bwMode="auto">
            <a:xfrm>
              <a:off x="481" y="2197"/>
              <a:ext cx="73" cy="68"/>
            </a:xfrm>
            <a:custGeom>
              <a:avLst/>
              <a:gdLst/>
              <a:ahLst/>
              <a:cxnLst>
                <a:cxn ang="0">
                  <a:pos x="655" y="465"/>
                </a:cxn>
                <a:cxn ang="0">
                  <a:pos x="652" y="456"/>
                </a:cxn>
                <a:cxn ang="0">
                  <a:pos x="618" y="430"/>
                </a:cxn>
                <a:cxn ang="0">
                  <a:pos x="553" y="390"/>
                </a:cxn>
                <a:cxn ang="0">
                  <a:pos x="487" y="352"/>
                </a:cxn>
                <a:cxn ang="0">
                  <a:pos x="421" y="316"/>
                </a:cxn>
                <a:cxn ang="0">
                  <a:pos x="354" y="281"/>
                </a:cxn>
                <a:cxn ang="0">
                  <a:pos x="286" y="246"/>
                </a:cxn>
                <a:cxn ang="0">
                  <a:pos x="217" y="211"/>
                </a:cxn>
                <a:cxn ang="0">
                  <a:pos x="149" y="175"/>
                </a:cxn>
                <a:cxn ang="0">
                  <a:pos x="103" y="152"/>
                </a:cxn>
                <a:cxn ang="0">
                  <a:pos x="78" y="143"/>
                </a:cxn>
                <a:cxn ang="0">
                  <a:pos x="56" y="132"/>
                </a:cxn>
                <a:cxn ang="0">
                  <a:pos x="35" y="117"/>
                </a:cxn>
                <a:cxn ang="0">
                  <a:pos x="28" y="102"/>
                </a:cxn>
                <a:cxn ang="0">
                  <a:pos x="38" y="103"/>
                </a:cxn>
                <a:cxn ang="0">
                  <a:pos x="56" y="112"/>
                </a:cxn>
                <a:cxn ang="0">
                  <a:pos x="83" y="127"/>
                </a:cxn>
                <a:cxn ang="0">
                  <a:pos x="108" y="140"/>
                </a:cxn>
                <a:cxn ang="0">
                  <a:pos x="134" y="152"/>
                </a:cxn>
                <a:cxn ang="0">
                  <a:pos x="16" y="69"/>
                </a:cxn>
                <a:cxn ang="0">
                  <a:pos x="11" y="65"/>
                </a:cxn>
                <a:cxn ang="0">
                  <a:pos x="14" y="58"/>
                </a:cxn>
                <a:cxn ang="0">
                  <a:pos x="286" y="205"/>
                </a:cxn>
                <a:cxn ang="0">
                  <a:pos x="252" y="185"/>
                </a:cxn>
                <a:cxn ang="0">
                  <a:pos x="217" y="167"/>
                </a:cxn>
                <a:cxn ang="0">
                  <a:pos x="183" y="147"/>
                </a:cxn>
                <a:cxn ang="0">
                  <a:pos x="148" y="126"/>
                </a:cxn>
                <a:cxn ang="0">
                  <a:pos x="115" y="104"/>
                </a:cxn>
                <a:cxn ang="0">
                  <a:pos x="83" y="81"/>
                </a:cxn>
                <a:cxn ang="0">
                  <a:pos x="51" y="56"/>
                </a:cxn>
                <a:cxn ang="0">
                  <a:pos x="198" y="136"/>
                </a:cxn>
                <a:cxn ang="0">
                  <a:pos x="2" y="2"/>
                </a:cxn>
                <a:cxn ang="0">
                  <a:pos x="4" y="7"/>
                </a:cxn>
                <a:cxn ang="0">
                  <a:pos x="2" y="26"/>
                </a:cxn>
                <a:cxn ang="0">
                  <a:pos x="0" y="60"/>
                </a:cxn>
                <a:cxn ang="0">
                  <a:pos x="5" y="93"/>
                </a:cxn>
                <a:cxn ang="0">
                  <a:pos x="23" y="123"/>
                </a:cxn>
                <a:cxn ang="0">
                  <a:pos x="76" y="158"/>
                </a:cxn>
                <a:cxn ang="0">
                  <a:pos x="155" y="199"/>
                </a:cxn>
                <a:cxn ang="0">
                  <a:pos x="233" y="239"/>
                </a:cxn>
                <a:cxn ang="0">
                  <a:pos x="311" y="280"/>
                </a:cxn>
                <a:cxn ang="0">
                  <a:pos x="388" y="321"/>
                </a:cxn>
                <a:cxn ang="0">
                  <a:pos x="465" y="363"/>
                </a:cxn>
                <a:cxn ang="0">
                  <a:pos x="540" y="405"/>
                </a:cxn>
                <a:cxn ang="0">
                  <a:pos x="615" y="450"/>
                </a:cxn>
                <a:cxn ang="0">
                  <a:pos x="655" y="470"/>
                </a:cxn>
              </a:cxnLst>
              <a:rect l="0" t="0" r="r" b="b"/>
              <a:pathLst>
                <a:path w="655" h="473">
                  <a:moveTo>
                    <a:pt x="655" y="470"/>
                  </a:moveTo>
                  <a:lnTo>
                    <a:pt x="655" y="465"/>
                  </a:lnTo>
                  <a:lnTo>
                    <a:pt x="654" y="461"/>
                  </a:lnTo>
                  <a:lnTo>
                    <a:pt x="652" y="456"/>
                  </a:lnTo>
                  <a:lnTo>
                    <a:pt x="649" y="451"/>
                  </a:lnTo>
                  <a:lnTo>
                    <a:pt x="618" y="430"/>
                  </a:lnTo>
                  <a:lnTo>
                    <a:pt x="585" y="410"/>
                  </a:lnTo>
                  <a:lnTo>
                    <a:pt x="553" y="390"/>
                  </a:lnTo>
                  <a:lnTo>
                    <a:pt x="521" y="371"/>
                  </a:lnTo>
                  <a:lnTo>
                    <a:pt x="487" y="352"/>
                  </a:lnTo>
                  <a:lnTo>
                    <a:pt x="454" y="334"/>
                  </a:lnTo>
                  <a:lnTo>
                    <a:pt x="421" y="316"/>
                  </a:lnTo>
                  <a:lnTo>
                    <a:pt x="387" y="299"/>
                  </a:lnTo>
                  <a:lnTo>
                    <a:pt x="354" y="281"/>
                  </a:lnTo>
                  <a:lnTo>
                    <a:pt x="319" y="263"/>
                  </a:lnTo>
                  <a:lnTo>
                    <a:pt x="286" y="246"/>
                  </a:lnTo>
                  <a:lnTo>
                    <a:pt x="252" y="229"/>
                  </a:lnTo>
                  <a:lnTo>
                    <a:pt x="217" y="211"/>
                  </a:lnTo>
                  <a:lnTo>
                    <a:pt x="184" y="193"/>
                  </a:lnTo>
                  <a:lnTo>
                    <a:pt x="149" y="175"/>
                  </a:lnTo>
                  <a:lnTo>
                    <a:pt x="116" y="158"/>
                  </a:lnTo>
                  <a:lnTo>
                    <a:pt x="103" y="152"/>
                  </a:lnTo>
                  <a:lnTo>
                    <a:pt x="90" y="148"/>
                  </a:lnTo>
                  <a:lnTo>
                    <a:pt x="78" y="143"/>
                  </a:lnTo>
                  <a:lnTo>
                    <a:pt x="66" y="138"/>
                  </a:lnTo>
                  <a:lnTo>
                    <a:pt x="56" y="132"/>
                  </a:lnTo>
                  <a:lnTo>
                    <a:pt x="45" y="124"/>
                  </a:lnTo>
                  <a:lnTo>
                    <a:pt x="35" y="117"/>
                  </a:lnTo>
                  <a:lnTo>
                    <a:pt x="25" y="107"/>
                  </a:lnTo>
                  <a:lnTo>
                    <a:pt x="28" y="102"/>
                  </a:lnTo>
                  <a:lnTo>
                    <a:pt x="33" y="102"/>
                  </a:lnTo>
                  <a:lnTo>
                    <a:pt x="38" y="103"/>
                  </a:lnTo>
                  <a:lnTo>
                    <a:pt x="42" y="106"/>
                  </a:lnTo>
                  <a:lnTo>
                    <a:pt x="56" y="112"/>
                  </a:lnTo>
                  <a:lnTo>
                    <a:pt x="69" y="120"/>
                  </a:lnTo>
                  <a:lnTo>
                    <a:pt x="83" y="127"/>
                  </a:lnTo>
                  <a:lnTo>
                    <a:pt x="95" y="133"/>
                  </a:lnTo>
                  <a:lnTo>
                    <a:pt x="108" y="140"/>
                  </a:lnTo>
                  <a:lnTo>
                    <a:pt x="121" y="147"/>
                  </a:lnTo>
                  <a:lnTo>
                    <a:pt x="134" y="152"/>
                  </a:lnTo>
                  <a:lnTo>
                    <a:pt x="147" y="158"/>
                  </a:lnTo>
                  <a:lnTo>
                    <a:pt x="16" y="69"/>
                  </a:lnTo>
                  <a:lnTo>
                    <a:pt x="14" y="67"/>
                  </a:lnTo>
                  <a:lnTo>
                    <a:pt x="11" y="65"/>
                  </a:lnTo>
                  <a:lnTo>
                    <a:pt x="11" y="61"/>
                  </a:lnTo>
                  <a:lnTo>
                    <a:pt x="14" y="58"/>
                  </a:lnTo>
                  <a:lnTo>
                    <a:pt x="303" y="215"/>
                  </a:lnTo>
                  <a:lnTo>
                    <a:pt x="286" y="205"/>
                  </a:lnTo>
                  <a:lnTo>
                    <a:pt x="269" y="195"/>
                  </a:lnTo>
                  <a:lnTo>
                    <a:pt x="252" y="185"/>
                  </a:lnTo>
                  <a:lnTo>
                    <a:pt x="234" y="177"/>
                  </a:lnTo>
                  <a:lnTo>
                    <a:pt x="217" y="167"/>
                  </a:lnTo>
                  <a:lnTo>
                    <a:pt x="200" y="157"/>
                  </a:lnTo>
                  <a:lnTo>
                    <a:pt x="183" y="147"/>
                  </a:lnTo>
                  <a:lnTo>
                    <a:pt x="165" y="137"/>
                  </a:lnTo>
                  <a:lnTo>
                    <a:pt x="148" y="126"/>
                  </a:lnTo>
                  <a:lnTo>
                    <a:pt x="131" y="116"/>
                  </a:lnTo>
                  <a:lnTo>
                    <a:pt x="115" y="104"/>
                  </a:lnTo>
                  <a:lnTo>
                    <a:pt x="98" y="92"/>
                  </a:lnTo>
                  <a:lnTo>
                    <a:pt x="83" y="81"/>
                  </a:lnTo>
                  <a:lnTo>
                    <a:pt x="66" y="69"/>
                  </a:lnTo>
                  <a:lnTo>
                    <a:pt x="51" y="56"/>
                  </a:lnTo>
                  <a:lnTo>
                    <a:pt x="36" y="42"/>
                  </a:lnTo>
                  <a:lnTo>
                    <a:pt x="198" y="136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4" y="7"/>
                  </a:lnTo>
                  <a:lnTo>
                    <a:pt x="5" y="9"/>
                  </a:lnTo>
                  <a:lnTo>
                    <a:pt x="2" y="26"/>
                  </a:lnTo>
                  <a:lnTo>
                    <a:pt x="0" y="42"/>
                  </a:lnTo>
                  <a:lnTo>
                    <a:pt x="0" y="60"/>
                  </a:lnTo>
                  <a:lnTo>
                    <a:pt x="1" y="77"/>
                  </a:lnTo>
                  <a:lnTo>
                    <a:pt x="5" y="93"/>
                  </a:lnTo>
                  <a:lnTo>
                    <a:pt x="13" y="109"/>
                  </a:lnTo>
                  <a:lnTo>
                    <a:pt x="23" y="123"/>
                  </a:lnTo>
                  <a:lnTo>
                    <a:pt x="37" y="137"/>
                  </a:lnTo>
                  <a:lnTo>
                    <a:pt x="76" y="158"/>
                  </a:lnTo>
                  <a:lnTo>
                    <a:pt x="116" y="178"/>
                  </a:lnTo>
                  <a:lnTo>
                    <a:pt x="155" y="199"/>
                  </a:lnTo>
                  <a:lnTo>
                    <a:pt x="193" y="219"/>
                  </a:lnTo>
                  <a:lnTo>
                    <a:pt x="233" y="239"/>
                  </a:lnTo>
                  <a:lnTo>
                    <a:pt x="272" y="260"/>
                  </a:lnTo>
                  <a:lnTo>
                    <a:pt x="311" y="280"/>
                  </a:lnTo>
                  <a:lnTo>
                    <a:pt x="350" y="300"/>
                  </a:lnTo>
                  <a:lnTo>
                    <a:pt x="388" y="321"/>
                  </a:lnTo>
                  <a:lnTo>
                    <a:pt x="427" y="342"/>
                  </a:lnTo>
                  <a:lnTo>
                    <a:pt x="465" y="363"/>
                  </a:lnTo>
                  <a:lnTo>
                    <a:pt x="502" y="384"/>
                  </a:lnTo>
                  <a:lnTo>
                    <a:pt x="540" y="405"/>
                  </a:lnTo>
                  <a:lnTo>
                    <a:pt x="578" y="427"/>
                  </a:lnTo>
                  <a:lnTo>
                    <a:pt x="615" y="450"/>
                  </a:lnTo>
                  <a:lnTo>
                    <a:pt x="652" y="473"/>
                  </a:lnTo>
                  <a:lnTo>
                    <a:pt x="655" y="47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34" name="Freeform 282"/>
            <p:cNvSpPr>
              <a:spLocks/>
            </p:cNvSpPr>
            <p:nvPr/>
          </p:nvSpPr>
          <p:spPr bwMode="auto">
            <a:xfrm>
              <a:off x="587" y="2177"/>
              <a:ext cx="7" cy="11"/>
            </a:xfrm>
            <a:custGeom>
              <a:avLst/>
              <a:gdLst/>
              <a:ahLst/>
              <a:cxnLst>
                <a:cxn ang="0">
                  <a:pos x="48" y="75"/>
                </a:cxn>
                <a:cxn ang="0">
                  <a:pos x="19" y="51"/>
                </a:cxn>
                <a:cxn ang="0">
                  <a:pos x="18" y="49"/>
                </a:cxn>
                <a:cxn ang="0">
                  <a:pos x="17" y="47"/>
                </a:cxn>
                <a:cxn ang="0">
                  <a:pos x="16" y="45"/>
                </a:cxn>
                <a:cxn ang="0">
                  <a:pos x="17" y="40"/>
                </a:cxn>
                <a:cxn ang="0">
                  <a:pos x="58" y="0"/>
                </a:cxn>
                <a:cxn ang="0">
                  <a:pos x="7" y="38"/>
                </a:cxn>
                <a:cxn ang="0">
                  <a:pos x="5" y="37"/>
                </a:cxn>
                <a:cxn ang="0">
                  <a:pos x="4" y="38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47" y="78"/>
                </a:cxn>
                <a:cxn ang="0">
                  <a:pos x="48" y="75"/>
                </a:cxn>
              </a:cxnLst>
              <a:rect l="0" t="0" r="r" b="b"/>
              <a:pathLst>
                <a:path w="58" h="78">
                  <a:moveTo>
                    <a:pt x="48" y="75"/>
                  </a:moveTo>
                  <a:lnTo>
                    <a:pt x="19" y="51"/>
                  </a:lnTo>
                  <a:lnTo>
                    <a:pt x="18" y="49"/>
                  </a:lnTo>
                  <a:lnTo>
                    <a:pt x="17" y="47"/>
                  </a:lnTo>
                  <a:lnTo>
                    <a:pt x="16" y="45"/>
                  </a:lnTo>
                  <a:lnTo>
                    <a:pt x="17" y="40"/>
                  </a:lnTo>
                  <a:lnTo>
                    <a:pt x="58" y="0"/>
                  </a:lnTo>
                  <a:lnTo>
                    <a:pt x="7" y="38"/>
                  </a:lnTo>
                  <a:lnTo>
                    <a:pt x="5" y="37"/>
                  </a:lnTo>
                  <a:lnTo>
                    <a:pt x="4" y="38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47" y="78"/>
                  </a:lnTo>
                  <a:lnTo>
                    <a:pt x="48" y="75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35" name="Freeform 283"/>
            <p:cNvSpPr>
              <a:spLocks/>
            </p:cNvSpPr>
            <p:nvPr/>
          </p:nvSpPr>
          <p:spPr bwMode="auto">
            <a:xfrm>
              <a:off x="556" y="2138"/>
              <a:ext cx="47" cy="36"/>
            </a:xfrm>
            <a:custGeom>
              <a:avLst/>
              <a:gdLst/>
              <a:ahLst/>
              <a:cxnLst>
                <a:cxn ang="0">
                  <a:pos x="418" y="209"/>
                </a:cxn>
                <a:cxn ang="0">
                  <a:pos x="424" y="206"/>
                </a:cxn>
                <a:cxn ang="0">
                  <a:pos x="426" y="200"/>
                </a:cxn>
                <a:cxn ang="0">
                  <a:pos x="421" y="193"/>
                </a:cxn>
                <a:cxn ang="0">
                  <a:pos x="405" y="199"/>
                </a:cxn>
                <a:cxn ang="0">
                  <a:pos x="379" y="210"/>
                </a:cxn>
                <a:cxn ang="0">
                  <a:pos x="351" y="220"/>
                </a:cxn>
                <a:cxn ang="0">
                  <a:pos x="322" y="226"/>
                </a:cxn>
                <a:cxn ang="0">
                  <a:pos x="292" y="229"/>
                </a:cxn>
                <a:cxn ang="0">
                  <a:pos x="262" y="228"/>
                </a:cxn>
                <a:cxn ang="0">
                  <a:pos x="231" y="223"/>
                </a:cxn>
                <a:cxn ang="0">
                  <a:pos x="201" y="213"/>
                </a:cxn>
                <a:cxn ang="0">
                  <a:pos x="169" y="198"/>
                </a:cxn>
                <a:cxn ang="0">
                  <a:pos x="138" y="180"/>
                </a:cxn>
                <a:cxn ang="0">
                  <a:pos x="110" y="159"/>
                </a:cxn>
                <a:cxn ang="0">
                  <a:pos x="84" y="135"/>
                </a:cxn>
                <a:cxn ang="0">
                  <a:pos x="63" y="108"/>
                </a:cxn>
                <a:cxn ang="0">
                  <a:pos x="46" y="80"/>
                </a:cxn>
                <a:cxn ang="0">
                  <a:pos x="31" y="53"/>
                </a:cxn>
                <a:cxn ang="0">
                  <a:pos x="17" y="24"/>
                </a:cxn>
                <a:cxn ang="0">
                  <a:pos x="8" y="6"/>
                </a:cxn>
                <a:cxn ang="0">
                  <a:pos x="4" y="3"/>
                </a:cxn>
                <a:cxn ang="0">
                  <a:pos x="6" y="25"/>
                </a:cxn>
                <a:cxn ang="0">
                  <a:pos x="23" y="74"/>
                </a:cxn>
                <a:cxn ang="0">
                  <a:pos x="49" y="120"/>
                </a:cxn>
                <a:cxn ang="0">
                  <a:pos x="84" y="162"/>
                </a:cxn>
                <a:cxn ang="0">
                  <a:pos x="123" y="193"/>
                </a:cxn>
                <a:cxn ang="0">
                  <a:pos x="158" y="215"/>
                </a:cxn>
                <a:cxn ang="0">
                  <a:pos x="193" y="231"/>
                </a:cxn>
                <a:cxn ang="0">
                  <a:pos x="229" y="243"/>
                </a:cxn>
                <a:cxn ang="0">
                  <a:pos x="264" y="251"/>
                </a:cxn>
                <a:cxn ang="0">
                  <a:pos x="301" y="253"/>
                </a:cxn>
                <a:cxn ang="0">
                  <a:pos x="336" y="249"/>
                </a:cxn>
                <a:cxn ang="0">
                  <a:pos x="373" y="240"/>
                </a:cxn>
                <a:cxn ang="0">
                  <a:pos x="399" y="226"/>
                </a:cxn>
                <a:cxn ang="0">
                  <a:pos x="411" y="217"/>
                </a:cxn>
              </a:cxnLst>
              <a:rect l="0" t="0" r="r" b="b"/>
              <a:pathLst>
                <a:path w="426" h="253">
                  <a:moveTo>
                    <a:pt x="416" y="211"/>
                  </a:moveTo>
                  <a:lnTo>
                    <a:pt x="418" y="209"/>
                  </a:lnTo>
                  <a:lnTo>
                    <a:pt x="420" y="208"/>
                  </a:lnTo>
                  <a:lnTo>
                    <a:pt x="424" y="206"/>
                  </a:lnTo>
                  <a:lnTo>
                    <a:pt x="426" y="203"/>
                  </a:lnTo>
                  <a:lnTo>
                    <a:pt x="426" y="200"/>
                  </a:lnTo>
                  <a:lnTo>
                    <a:pt x="425" y="197"/>
                  </a:lnTo>
                  <a:lnTo>
                    <a:pt x="421" y="193"/>
                  </a:lnTo>
                  <a:lnTo>
                    <a:pt x="418" y="192"/>
                  </a:lnTo>
                  <a:lnTo>
                    <a:pt x="405" y="199"/>
                  </a:lnTo>
                  <a:lnTo>
                    <a:pt x="393" y="205"/>
                  </a:lnTo>
                  <a:lnTo>
                    <a:pt x="379" y="210"/>
                  </a:lnTo>
                  <a:lnTo>
                    <a:pt x="365" y="216"/>
                  </a:lnTo>
                  <a:lnTo>
                    <a:pt x="351" y="220"/>
                  </a:lnTo>
                  <a:lnTo>
                    <a:pt x="337" y="223"/>
                  </a:lnTo>
                  <a:lnTo>
                    <a:pt x="322" y="226"/>
                  </a:lnTo>
                  <a:lnTo>
                    <a:pt x="307" y="228"/>
                  </a:lnTo>
                  <a:lnTo>
                    <a:pt x="292" y="229"/>
                  </a:lnTo>
                  <a:lnTo>
                    <a:pt x="277" y="229"/>
                  </a:lnTo>
                  <a:lnTo>
                    <a:pt x="262" y="228"/>
                  </a:lnTo>
                  <a:lnTo>
                    <a:pt x="247" y="226"/>
                  </a:lnTo>
                  <a:lnTo>
                    <a:pt x="231" y="223"/>
                  </a:lnTo>
                  <a:lnTo>
                    <a:pt x="216" y="219"/>
                  </a:lnTo>
                  <a:lnTo>
                    <a:pt x="201" y="213"/>
                  </a:lnTo>
                  <a:lnTo>
                    <a:pt x="186" y="207"/>
                  </a:lnTo>
                  <a:lnTo>
                    <a:pt x="169" y="198"/>
                  </a:lnTo>
                  <a:lnTo>
                    <a:pt x="153" y="189"/>
                  </a:lnTo>
                  <a:lnTo>
                    <a:pt x="138" y="180"/>
                  </a:lnTo>
                  <a:lnTo>
                    <a:pt x="124" y="169"/>
                  </a:lnTo>
                  <a:lnTo>
                    <a:pt x="110" y="159"/>
                  </a:lnTo>
                  <a:lnTo>
                    <a:pt x="97" y="147"/>
                  </a:lnTo>
                  <a:lnTo>
                    <a:pt x="84" y="135"/>
                  </a:lnTo>
                  <a:lnTo>
                    <a:pt x="73" y="121"/>
                  </a:lnTo>
                  <a:lnTo>
                    <a:pt x="63" y="108"/>
                  </a:lnTo>
                  <a:lnTo>
                    <a:pt x="54" y="94"/>
                  </a:lnTo>
                  <a:lnTo>
                    <a:pt x="46" y="80"/>
                  </a:lnTo>
                  <a:lnTo>
                    <a:pt x="38" y="66"/>
                  </a:lnTo>
                  <a:lnTo>
                    <a:pt x="31" y="53"/>
                  </a:lnTo>
                  <a:lnTo>
                    <a:pt x="23" y="38"/>
                  </a:lnTo>
                  <a:lnTo>
                    <a:pt x="17" y="24"/>
                  </a:lnTo>
                  <a:lnTo>
                    <a:pt x="10" y="8"/>
                  </a:lnTo>
                  <a:lnTo>
                    <a:pt x="8" y="6"/>
                  </a:lnTo>
                  <a:lnTo>
                    <a:pt x="6" y="5"/>
                  </a:lnTo>
                  <a:lnTo>
                    <a:pt x="4" y="3"/>
                  </a:lnTo>
                  <a:lnTo>
                    <a:pt x="0" y="0"/>
                  </a:lnTo>
                  <a:lnTo>
                    <a:pt x="6" y="25"/>
                  </a:lnTo>
                  <a:lnTo>
                    <a:pt x="13" y="49"/>
                  </a:lnTo>
                  <a:lnTo>
                    <a:pt x="23" y="74"/>
                  </a:lnTo>
                  <a:lnTo>
                    <a:pt x="35" y="97"/>
                  </a:lnTo>
                  <a:lnTo>
                    <a:pt x="49" y="120"/>
                  </a:lnTo>
                  <a:lnTo>
                    <a:pt x="66" y="141"/>
                  </a:lnTo>
                  <a:lnTo>
                    <a:pt x="84" y="162"/>
                  </a:lnTo>
                  <a:lnTo>
                    <a:pt x="106" y="181"/>
                  </a:lnTo>
                  <a:lnTo>
                    <a:pt x="123" y="193"/>
                  </a:lnTo>
                  <a:lnTo>
                    <a:pt x="140" y="205"/>
                  </a:lnTo>
                  <a:lnTo>
                    <a:pt x="158" y="215"/>
                  </a:lnTo>
                  <a:lnTo>
                    <a:pt x="175" y="223"/>
                  </a:lnTo>
                  <a:lnTo>
                    <a:pt x="193" y="231"/>
                  </a:lnTo>
                  <a:lnTo>
                    <a:pt x="210" y="238"/>
                  </a:lnTo>
                  <a:lnTo>
                    <a:pt x="229" y="243"/>
                  </a:lnTo>
                  <a:lnTo>
                    <a:pt x="246" y="248"/>
                  </a:lnTo>
                  <a:lnTo>
                    <a:pt x="264" y="251"/>
                  </a:lnTo>
                  <a:lnTo>
                    <a:pt x="283" y="252"/>
                  </a:lnTo>
                  <a:lnTo>
                    <a:pt x="301" y="253"/>
                  </a:lnTo>
                  <a:lnTo>
                    <a:pt x="318" y="252"/>
                  </a:lnTo>
                  <a:lnTo>
                    <a:pt x="336" y="249"/>
                  </a:lnTo>
                  <a:lnTo>
                    <a:pt x="355" y="246"/>
                  </a:lnTo>
                  <a:lnTo>
                    <a:pt x="373" y="240"/>
                  </a:lnTo>
                  <a:lnTo>
                    <a:pt x="391" y="232"/>
                  </a:lnTo>
                  <a:lnTo>
                    <a:pt x="399" y="226"/>
                  </a:lnTo>
                  <a:lnTo>
                    <a:pt x="405" y="221"/>
                  </a:lnTo>
                  <a:lnTo>
                    <a:pt x="411" y="217"/>
                  </a:lnTo>
                  <a:lnTo>
                    <a:pt x="416" y="21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36" name="Freeform 284"/>
            <p:cNvSpPr>
              <a:spLocks/>
            </p:cNvSpPr>
            <p:nvPr/>
          </p:nvSpPr>
          <p:spPr bwMode="auto">
            <a:xfrm>
              <a:off x="558" y="2208"/>
              <a:ext cx="16" cy="17"/>
            </a:xfrm>
            <a:custGeom>
              <a:avLst/>
              <a:gdLst/>
              <a:ahLst/>
              <a:cxnLst>
                <a:cxn ang="0">
                  <a:pos x="139" y="44"/>
                </a:cxn>
                <a:cxn ang="0">
                  <a:pos x="141" y="34"/>
                </a:cxn>
                <a:cxn ang="0">
                  <a:pos x="139" y="25"/>
                </a:cxn>
                <a:cxn ang="0">
                  <a:pos x="135" y="17"/>
                </a:cxn>
                <a:cxn ang="0">
                  <a:pos x="127" y="9"/>
                </a:cxn>
                <a:cxn ang="0">
                  <a:pos x="122" y="4"/>
                </a:cxn>
                <a:cxn ang="0">
                  <a:pos x="117" y="2"/>
                </a:cxn>
                <a:cxn ang="0">
                  <a:pos x="112" y="1"/>
                </a:cxn>
                <a:cxn ang="0">
                  <a:pos x="107" y="0"/>
                </a:cxn>
                <a:cxn ang="0">
                  <a:pos x="103" y="0"/>
                </a:cxn>
                <a:cxn ang="0">
                  <a:pos x="97" y="0"/>
                </a:cxn>
                <a:cxn ang="0">
                  <a:pos x="93" y="0"/>
                </a:cxn>
                <a:cxn ang="0">
                  <a:pos x="89" y="0"/>
                </a:cxn>
                <a:cxn ang="0">
                  <a:pos x="71" y="6"/>
                </a:cxn>
                <a:cxn ang="0">
                  <a:pos x="56" y="14"/>
                </a:cxn>
                <a:cxn ang="0">
                  <a:pos x="42" y="27"/>
                </a:cxn>
                <a:cxn ang="0">
                  <a:pos x="30" y="41"/>
                </a:cxn>
                <a:cxn ang="0">
                  <a:pos x="21" y="58"/>
                </a:cxn>
                <a:cxn ang="0">
                  <a:pos x="12" y="75"/>
                </a:cxn>
                <a:cxn ang="0">
                  <a:pos x="6" y="94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2" y="116"/>
                </a:cxn>
                <a:cxn ang="0">
                  <a:pos x="5" y="115"/>
                </a:cxn>
                <a:cxn ang="0">
                  <a:pos x="8" y="113"/>
                </a:cxn>
                <a:cxn ang="0">
                  <a:pos x="70" y="15"/>
                </a:cxn>
                <a:cxn ang="0">
                  <a:pos x="77" y="12"/>
                </a:cxn>
                <a:cxn ang="0">
                  <a:pos x="84" y="11"/>
                </a:cxn>
                <a:cxn ang="0">
                  <a:pos x="92" y="10"/>
                </a:cxn>
                <a:cxn ang="0">
                  <a:pos x="100" y="11"/>
                </a:cxn>
                <a:cxn ang="0">
                  <a:pos x="114" y="37"/>
                </a:cxn>
                <a:cxn ang="0">
                  <a:pos x="114" y="57"/>
                </a:cxn>
                <a:cxn ang="0">
                  <a:pos x="139" y="44"/>
                </a:cxn>
              </a:cxnLst>
              <a:rect l="0" t="0" r="r" b="b"/>
              <a:pathLst>
                <a:path w="141" h="116">
                  <a:moveTo>
                    <a:pt x="139" y="44"/>
                  </a:moveTo>
                  <a:lnTo>
                    <a:pt x="141" y="34"/>
                  </a:lnTo>
                  <a:lnTo>
                    <a:pt x="139" y="25"/>
                  </a:lnTo>
                  <a:lnTo>
                    <a:pt x="135" y="17"/>
                  </a:lnTo>
                  <a:lnTo>
                    <a:pt x="127" y="9"/>
                  </a:lnTo>
                  <a:lnTo>
                    <a:pt x="122" y="4"/>
                  </a:lnTo>
                  <a:lnTo>
                    <a:pt x="117" y="2"/>
                  </a:lnTo>
                  <a:lnTo>
                    <a:pt x="112" y="1"/>
                  </a:lnTo>
                  <a:lnTo>
                    <a:pt x="107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3" y="0"/>
                  </a:lnTo>
                  <a:lnTo>
                    <a:pt x="89" y="0"/>
                  </a:lnTo>
                  <a:lnTo>
                    <a:pt x="71" y="6"/>
                  </a:lnTo>
                  <a:lnTo>
                    <a:pt x="56" y="14"/>
                  </a:lnTo>
                  <a:lnTo>
                    <a:pt x="42" y="27"/>
                  </a:lnTo>
                  <a:lnTo>
                    <a:pt x="30" y="41"/>
                  </a:lnTo>
                  <a:lnTo>
                    <a:pt x="21" y="58"/>
                  </a:lnTo>
                  <a:lnTo>
                    <a:pt x="12" y="75"/>
                  </a:lnTo>
                  <a:lnTo>
                    <a:pt x="6" y="94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2" y="116"/>
                  </a:lnTo>
                  <a:lnTo>
                    <a:pt x="5" y="115"/>
                  </a:lnTo>
                  <a:lnTo>
                    <a:pt x="8" y="113"/>
                  </a:lnTo>
                  <a:lnTo>
                    <a:pt x="70" y="15"/>
                  </a:lnTo>
                  <a:lnTo>
                    <a:pt x="77" y="12"/>
                  </a:lnTo>
                  <a:lnTo>
                    <a:pt x="84" y="11"/>
                  </a:lnTo>
                  <a:lnTo>
                    <a:pt x="92" y="10"/>
                  </a:lnTo>
                  <a:lnTo>
                    <a:pt x="100" y="11"/>
                  </a:lnTo>
                  <a:lnTo>
                    <a:pt x="114" y="37"/>
                  </a:lnTo>
                  <a:lnTo>
                    <a:pt x="114" y="57"/>
                  </a:lnTo>
                  <a:lnTo>
                    <a:pt x="139" y="4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37" name="Freeform 285"/>
            <p:cNvSpPr>
              <a:spLocks/>
            </p:cNvSpPr>
            <p:nvPr/>
          </p:nvSpPr>
          <p:spPr bwMode="auto">
            <a:xfrm>
              <a:off x="590" y="2155"/>
              <a:ext cx="12" cy="13"/>
            </a:xfrm>
            <a:custGeom>
              <a:avLst/>
              <a:gdLst/>
              <a:ahLst/>
              <a:cxnLst>
                <a:cxn ang="0">
                  <a:pos x="106" y="30"/>
                </a:cxn>
                <a:cxn ang="0">
                  <a:pos x="23" y="0"/>
                </a:cxn>
                <a:cxn ang="0">
                  <a:pos x="15" y="4"/>
                </a:cxn>
                <a:cxn ang="0">
                  <a:pos x="7" y="11"/>
                </a:cxn>
                <a:cxn ang="0">
                  <a:pos x="3" y="21"/>
                </a:cxn>
                <a:cxn ang="0">
                  <a:pos x="1" y="33"/>
                </a:cxn>
                <a:cxn ang="0">
                  <a:pos x="0" y="48"/>
                </a:cxn>
                <a:cxn ang="0">
                  <a:pos x="1" y="62"/>
                </a:cxn>
                <a:cxn ang="0">
                  <a:pos x="1" y="76"/>
                </a:cxn>
                <a:cxn ang="0">
                  <a:pos x="3" y="90"/>
                </a:cxn>
                <a:cxn ang="0">
                  <a:pos x="6" y="88"/>
                </a:cxn>
                <a:cxn ang="0">
                  <a:pos x="9" y="85"/>
                </a:cxn>
                <a:cxn ang="0">
                  <a:pos x="11" y="83"/>
                </a:cxn>
                <a:cxn ang="0">
                  <a:pos x="15" y="79"/>
                </a:cxn>
                <a:cxn ang="0">
                  <a:pos x="15" y="58"/>
                </a:cxn>
                <a:cxn ang="0">
                  <a:pos x="14" y="53"/>
                </a:cxn>
                <a:cxn ang="0">
                  <a:pos x="11" y="49"/>
                </a:cxn>
                <a:cxn ang="0">
                  <a:pos x="7" y="43"/>
                </a:cxn>
                <a:cxn ang="0">
                  <a:pos x="4" y="38"/>
                </a:cxn>
                <a:cxn ang="0">
                  <a:pos x="3" y="31"/>
                </a:cxn>
                <a:cxn ang="0">
                  <a:pos x="5" y="23"/>
                </a:cxn>
                <a:cxn ang="0">
                  <a:pos x="8" y="17"/>
                </a:cxn>
                <a:cxn ang="0">
                  <a:pos x="14" y="11"/>
                </a:cxn>
                <a:cxn ang="0">
                  <a:pos x="92" y="35"/>
                </a:cxn>
                <a:cxn ang="0">
                  <a:pos x="96" y="35"/>
                </a:cxn>
                <a:cxn ang="0">
                  <a:pos x="101" y="34"/>
                </a:cxn>
                <a:cxn ang="0">
                  <a:pos x="105" y="33"/>
                </a:cxn>
                <a:cxn ang="0">
                  <a:pos x="109" y="31"/>
                </a:cxn>
                <a:cxn ang="0">
                  <a:pos x="106" y="30"/>
                </a:cxn>
              </a:cxnLst>
              <a:rect l="0" t="0" r="r" b="b"/>
              <a:pathLst>
                <a:path w="109" h="90">
                  <a:moveTo>
                    <a:pt x="106" y="30"/>
                  </a:moveTo>
                  <a:lnTo>
                    <a:pt x="23" y="0"/>
                  </a:lnTo>
                  <a:lnTo>
                    <a:pt x="15" y="4"/>
                  </a:lnTo>
                  <a:lnTo>
                    <a:pt x="7" y="11"/>
                  </a:lnTo>
                  <a:lnTo>
                    <a:pt x="3" y="21"/>
                  </a:lnTo>
                  <a:lnTo>
                    <a:pt x="1" y="33"/>
                  </a:lnTo>
                  <a:lnTo>
                    <a:pt x="0" y="48"/>
                  </a:lnTo>
                  <a:lnTo>
                    <a:pt x="1" y="62"/>
                  </a:lnTo>
                  <a:lnTo>
                    <a:pt x="1" y="76"/>
                  </a:lnTo>
                  <a:lnTo>
                    <a:pt x="3" y="90"/>
                  </a:lnTo>
                  <a:lnTo>
                    <a:pt x="6" y="88"/>
                  </a:lnTo>
                  <a:lnTo>
                    <a:pt x="9" y="85"/>
                  </a:lnTo>
                  <a:lnTo>
                    <a:pt x="11" y="83"/>
                  </a:lnTo>
                  <a:lnTo>
                    <a:pt x="15" y="79"/>
                  </a:lnTo>
                  <a:lnTo>
                    <a:pt x="15" y="58"/>
                  </a:lnTo>
                  <a:lnTo>
                    <a:pt x="14" y="53"/>
                  </a:lnTo>
                  <a:lnTo>
                    <a:pt x="11" y="49"/>
                  </a:lnTo>
                  <a:lnTo>
                    <a:pt x="7" y="43"/>
                  </a:lnTo>
                  <a:lnTo>
                    <a:pt x="4" y="38"/>
                  </a:lnTo>
                  <a:lnTo>
                    <a:pt x="3" y="31"/>
                  </a:lnTo>
                  <a:lnTo>
                    <a:pt x="5" y="23"/>
                  </a:lnTo>
                  <a:lnTo>
                    <a:pt x="8" y="17"/>
                  </a:lnTo>
                  <a:lnTo>
                    <a:pt x="14" y="11"/>
                  </a:lnTo>
                  <a:lnTo>
                    <a:pt x="92" y="35"/>
                  </a:lnTo>
                  <a:lnTo>
                    <a:pt x="96" y="35"/>
                  </a:lnTo>
                  <a:lnTo>
                    <a:pt x="101" y="34"/>
                  </a:lnTo>
                  <a:lnTo>
                    <a:pt x="105" y="33"/>
                  </a:lnTo>
                  <a:lnTo>
                    <a:pt x="109" y="31"/>
                  </a:lnTo>
                  <a:lnTo>
                    <a:pt x="106" y="3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38" name="Freeform 286"/>
            <p:cNvSpPr>
              <a:spLocks/>
            </p:cNvSpPr>
            <p:nvPr/>
          </p:nvSpPr>
          <p:spPr bwMode="auto">
            <a:xfrm>
              <a:off x="480" y="2191"/>
              <a:ext cx="76" cy="57"/>
            </a:xfrm>
            <a:custGeom>
              <a:avLst/>
              <a:gdLst/>
              <a:ahLst/>
              <a:cxnLst>
                <a:cxn ang="0">
                  <a:pos x="687" y="395"/>
                </a:cxn>
                <a:cxn ang="0">
                  <a:pos x="688" y="392"/>
                </a:cxn>
                <a:cxn ang="0">
                  <a:pos x="645" y="368"/>
                </a:cxn>
                <a:cxn ang="0">
                  <a:pos x="602" y="345"/>
                </a:cxn>
                <a:cxn ang="0">
                  <a:pos x="559" y="322"/>
                </a:cxn>
                <a:cxn ang="0">
                  <a:pos x="515" y="300"/>
                </a:cxn>
                <a:cxn ang="0">
                  <a:pos x="469" y="276"/>
                </a:cxn>
                <a:cxn ang="0">
                  <a:pos x="425" y="254"/>
                </a:cxn>
                <a:cxn ang="0">
                  <a:pos x="381" y="232"/>
                </a:cxn>
                <a:cxn ang="0">
                  <a:pos x="337" y="209"/>
                </a:cxn>
                <a:cxn ang="0">
                  <a:pos x="293" y="185"/>
                </a:cxn>
                <a:cxn ang="0">
                  <a:pos x="249" y="162"/>
                </a:cxn>
                <a:cxn ang="0">
                  <a:pos x="206" y="138"/>
                </a:cxn>
                <a:cxn ang="0">
                  <a:pos x="163" y="112"/>
                </a:cxn>
                <a:cxn ang="0">
                  <a:pos x="121" y="85"/>
                </a:cxn>
                <a:cxn ang="0">
                  <a:pos x="80" y="59"/>
                </a:cxn>
                <a:cxn ang="0">
                  <a:pos x="40" y="30"/>
                </a:cxn>
                <a:cxn ang="0">
                  <a:pos x="0" y="0"/>
                </a:cxn>
                <a:cxn ang="0">
                  <a:pos x="8" y="16"/>
                </a:cxn>
                <a:cxn ang="0">
                  <a:pos x="18" y="27"/>
                </a:cxn>
                <a:cxn ang="0">
                  <a:pos x="30" y="37"/>
                </a:cxn>
                <a:cxn ang="0">
                  <a:pos x="43" y="46"/>
                </a:cxn>
                <a:cxn ang="0">
                  <a:pos x="57" y="53"/>
                </a:cxn>
                <a:cxn ang="0">
                  <a:pos x="70" y="62"/>
                </a:cxn>
                <a:cxn ang="0">
                  <a:pos x="82" y="73"/>
                </a:cxn>
                <a:cxn ang="0">
                  <a:pos x="93" y="87"/>
                </a:cxn>
                <a:cxn ang="0">
                  <a:pos x="128" y="108"/>
                </a:cxn>
                <a:cxn ang="0">
                  <a:pos x="164" y="130"/>
                </a:cxn>
                <a:cxn ang="0">
                  <a:pos x="200" y="151"/>
                </a:cxn>
                <a:cxn ang="0">
                  <a:pos x="236" y="173"/>
                </a:cxn>
                <a:cxn ang="0">
                  <a:pos x="271" y="194"/>
                </a:cxn>
                <a:cxn ang="0">
                  <a:pos x="307" y="216"/>
                </a:cxn>
                <a:cxn ang="0">
                  <a:pos x="343" y="236"/>
                </a:cxn>
                <a:cxn ang="0">
                  <a:pos x="379" y="257"/>
                </a:cxn>
                <a:cxn ang="0">
                  <a:pos x="416" y="277"/>
                </a:cxn>
                <a:cxn ang="0">
                  <a:pos x="452" y="297"/>
                </a:cxn>
                <a:cxn ang="0">
                  <a:pos x="490" y="316"/>
                </a:cxn>
                <a:cxn ang="0">
                  <a:pos x="526" y="334"/>
                </a:cxn>
                <a:cxn ang="0">
                  <a:pos x="565" y="352"/>
                </a:cxn>
                <a:cxn ang="0">
                  <a:pos x="604" y="368"/>
                </a:cxn>
                <a:cxn ang="0">
                  <a:pos x="643" y="384"/>
                </a:cxn>
                <a:cxn ang="0">
                  <a:pos x="683" y="398"/>
                </a:cxn>
                <a:cxn ang="0">
                  <a:pos x="687" y="395"/>
                </a:cxn>
              </a:cxnLst>
              <a:rect l="0" t="0" r="r" b="b"/>
              <a:pathLst>
                <a:path w="688" h="398">
                  <a:moveTo>
                    <a:pt x="687" y="395"/>
                  </a:moveTo>
                  <a:lnTo>
                    <a:pt x="688" y="392"/>
                  </a:lnTo>
                  <a:lnTo>
                    <a:pt x="645" y="368"/>
                  </a:lnTo>
                  <a:lnTo>
                    <a:pt x="602" y="345"/>
                  </a:lnTo>
                  <a:lnTo>
                    <a:pt x="559" y="322"/>
                  </a:lnTo>
                  <a:lnTo>
                    <a:pt x="515" y="300"/>
                  </a:lnTo>
                  <a:lnTo>
                    <a:pt x="469" y="276"/>
                  </a:lnTo>
                  <a:lnTo>
                    <a:pt x="425" y="254"/>
                  </a:lnTo>
                  <a:lnTo>
                    <a:pt x="381" y="232"/>
                  </a:lnTo>
                  <a:lnTo>
                    <a:pt x="337" y="209"/>
                  </a:lnTo>
                  <a:lnTo>
                    <a:pt x="293" y="185"/>
                  </a:lnTo>
                  <a:lnTo>
                    <a:pt x="249" y="162"/>
                  </a:lnTo>
                  <a:lnTo>
                    <a:pt x="206" y="138"/>
                  </a:lnTo>
                  <a:lnTo>
                    <a:pt x="163" y="112"/>
                  </a:lnTo>
                  <a:lnTo>
                    <a:pt x="121" y="85"/>
                  </a:lnTo>
                  <a:lnTo>
                    <a:pt x="80" y="59"/>
                  </a:lnTo>
                  <a:lnTo>
                    <a:pt x="40" y="3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18" y="27"/>
                  </a:lnTo>
                  <a:lnTo>
                    <a:pt x="30" y="37"/>
                  </a:lnTo>
                  <a:lnTo>
                    <a:pt x="43" y="46"/>
                  </a:lnTo>
                  <a:lnTo>
                    <a:pt x="57" y="53"/>
                  </a:lnTo>
                  <a:lnTo>
                    <a:pt x="70" y="62"/>
                  </a:lnTo>
                  <a:lnTo>
                    <a:pt x="82" y="73"/>
                  </a:lnTo>
                  <a:lnTo>
                    <a:pt x="93" y="87"/>
                  </a:lnTo>
                  <a:lnTo>
                    <a:pt x="128" y="108"/>
                  </a:lnTo>
                  <a:lnTo>
                    <a:pt x="164" y="130"/>
                  </a:lnTo>
                  <a:lnTo>
                    <a:pt x="200" y="151"/>
                  </a:lnTo>
                  <a:lnTo>
                    <a:pt x="236" y="173"/>
                  </a:lnTo>
                  <a:lnTo>
                    <a:pt x="271" y="194"/>
                  </a:lnTo>
                  <a:lnTo>
                    <a:pt x="307" y="216"/>
                  </a:lnTo>
                  <a:lnTo>
                    <a:pt x="343" y="236"/>
                  </a:lnTo>
                  <a:lnTo>
                    <a:pt x="379" y="257"/>
                  </a:lnTo>
                  <a:lnTo>
                    <a:pt x="416" y="277"/>
                  </a:lnTo>
                  <a:lnTo>
                    <a:pt x="452" y="297"/>
                  </a:lnTo>
                  <a:lnTo>
                    <a:pt x="490" y="316"/>
                  </a:lnTo>
                  <a:lnTo>
                    <a:pt x="526" y="334"/>
                  </a:lnTo>
                  <a:lnTo>
                    <a:pt x="565" y="352"/>
                  </a:lnTo>
                  <a:lnTo>
                    <a:pt x="604" y="368"/>
                  </a:lnTo>
                  <a:lnTo>
                    <a:pt x="643" y="384"/>
                  </a:lnTo>
                  <a:lnTo>
                    <a:pt x="683" y="398"/>
                  </a:lnTo>
                  <a:lnTo>
                    <a:pt x="687" y="395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39" name="Freeform 287"/>
            <p:cNvSpPr>
              <a:spLocks/>
            </p:cNvSpPr>
            <p:nvPr/>
          </p:nvSpPr>
          <p:spPr bwMode="auto">
            <a:xfrm>
              <a:off x="595" y="2162"/>
              <a:ext cx="5" cy="1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8" y="0"/>
                </a:cxn>
                <a:cxn ang="0">
                  <a:pos x="43" y="0"/>
                </a:cxn>
                <a:cxn ang="0">
                  <a:pos x="36" y="1"/>
                </a:cxn>
                <a:cxn ang="0">
                  <a:pos x="31" y="2"/>
                </a:cxn>
                <a:cxn ang="0">
                  <a:pos x="24" y="3"/>
                </a:cxn>
                <a:cxn ang="0">
                  <a:pos x="19" y="4"/>
                </a:cxn>
                <a:cxn ang="0">
                  <a:pos x="13" y="3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14" y="10"/>
                </a:cxn>
                <a:cxn ang="0">
                  <a:pos x="19" y="10"/>
                </a:cxn>
                <a:cxn ang="0">
                  <a:pos x="25" y="10"/>
                </a:cxn>
                <a:cxn ang="0">
                  <a:pos x="32" y="9"/>
                </a:cxn>
                <a:cxn ang="0">
                  <a:pos x="37" y="6"/>
                </a:cxn>
                <a:cxn ang="0">
                  <a:pos x="44" y="4"/>
                </a:cxn>
                <a:cxn ang="0">
                  <a:pos x="45" y="3"/>
                </a:cxn>
              </a:cxnLst>
              <a:rect l="0" t="0" r="r" b="b"/>
              <a:pathLst>
                <a:path w="48" h="10">
                  <a:moveTo>
                    <a:pt x="45" y="3"/>
                  </a:moveTo>
                  <a:lnTo>
                    <a:pt x="48" y="0"/>
                  </a:lnTo>
                  <a:lnTo>
                    <a:pt x="43" y="0"/>
                  </a:lnTo>
                  <a:lnTo>
                    <a:pt x="36" y="1"/>
                  </a:lnTo>
                  <a:lnTo>
                    <a:pt x="31" y="2"/>
                  </a:lnTo>
                  <a:lnTo>
                    <a:pt x="24" y="3"/>
                  </a:lnTo>
                  <a:lnTo>
                    <a:pt x="19" y="4"/>
                  </a:lnTo>
                  <a:lnTo>
                    <a:pt x="13" y="3"/>
                  </a:lnTo>
                  <a:lnTo>
                    <a:pt x="6" y="2"/>
                  </a:ln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14" y="10"/>
                  </a:lnTo>
                  <a:lnTo>
                    <a:pt x="19" y="10"/>
                  </a:lnTo>
                  <a:lnTo>
                    <a:pt x="25" y="10"/>
                  </a:lnTo>
                  <a:lnTo>
                    <a:pt x="32" y="9"/>
                  </a:lnTo>
                  <a:lnTo>
                    <a:pt x="37" y="6"/>
                  </a:lnTo>
                  <a:lnTo>
                    <a:pt x="44" y="4"/>
                  </a:lnTo>
                  <a:lnTo>
                    <a:pt x="45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40" name="Freeform 288"/>
            <p:cNvSpPr>
              <a:spLocks/>
            </p:cNvSpPr>
            <p:nvPr/>
          </p:nvSpPr>
          <p:spPr bwMode="auto">
            <a:xfrm>
              <a:off x="604" y="2149"/>
              <a:ext cx="1" cy="4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3" y="12"/>
                </a:cxn>
                <a:cxn ang="0">
                  <a:pos x="2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1" y="16"/>
                </a:cxn>
                <a:cxn ang="0">
                  <a:pos x="5" y="22"/>
                </a:cxn>
                <a:cxn ang="0">
                  <a:pos x="5" y="16"/>
                </a:cxn>
              </a:cxnLst>
              <a:rect l="0" t="0" r="r" b="b"/>
              <a:pathLst>
                <a:path w="5" h="22">
                  <a:moveTo>
                    <a:pt x="5" y="16"/>
                  </a:moveTo>
                  <a:lnTo>
                    <a:pt x="3" y="12"/>
                  </a:lnTo>
                  <a:lnTo>
                    <a:pt x="2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9"/>
                  </a:lnTo>
                  <a:lnTo>
                    <a:pt x="1" y="16"/>
                  </a:lnTo>
                  <a:lnTo>
                    <a:pt x="5" y="22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41" name="Freeform 289"/>
            <p:cNvSpPr>
              <a:spLocks/>
            </p:cNvSpPr>
            <p:nvPr/>
          </p:nvSpPr>
          <p:spPr bwMode="auto">
            <a:xfrm>
              <a:off x="598" y="2139"/>
              <a:ext cx="4" cy="16"/>
            </a:xfrm>
            <a:custGeom>
              <a:avLst/>
              <a:gdLst/>
              <a:ahLst/>
              <a:cxnLst>
                <a:cxn ang="0">
                  <a:pos x="34" y="107"/>
                </a:cxn>
                <a:cxn ang="0">
                  <a:pos x="36" y="82"/>
                </a:cxn>
                <a:cxn ang="0">
                  <a:pos x="35" y="56"/>
                </a:cxn>
                <a:cxn ang="0">
                  <a:pos x="29" y="29"/>
                </a:cxn>
                <a:cxn ang="0">
                  <a:pos x="19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0" y="4"/>
                </a:cxn>
                <a:cxn ang="0">
                  <a:pos x="2" y="28"/>
                </a:cxn>
                <a:cxn ang="0">
                  <a:pos x="10" y="53"/>
                </a:cxn>
                <a:cxn ang="0">
                  <a:pos x="17" y="81"/>
                </a:cxn>
                <a:cxn ang="0">
                  <a:pos x="22" y="110"/>
                </a:cxn>
                <a:cxn ang="0">
                  <a:pos x="25" y="111"/>
                </a:cxn>
                <a:cxn ang="0">
                  <a:pos x="28" y="111"/>
                </a:cxn>
                <a:cxn ang="0">
                  <a:pos x="31" y="109"/>
                </a:cxn>
                <a:cxn ang="0">
                  <a:pos x="34" y="107"/>
                </a:cxn>
              </a:cxnLst>
              <a:rect l="0" t="0" r="r" b="b"/>
              <a:pathLst>
                <a:path w="36" h="111">
                  <a:moveTo>
                    <a:pt x="34" y="107"/>
                  </a:moveTo>
                  <a:lnTo>
                    <a:pt x="36" y="82"/>
                  </a:lnTo>
                  <a:lnTo>
                    <a:pt x="35" y="56"/>
                  </a:lnTo>
                  <a:lnTo>
                    <a:pt x="29" y="29"/>
                  </a:lnTo>
                  <a:lnTo>
                    <a:pt x="19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2" y="28"/>
                  </a:lnTo>
                  <a:lnTo>
                    <a:pt x="10" y="53"/>
                  </a:lnTo>
                  <a:lnTo>
                    <a:pt x="17" y="81"/>
                  </a:lnTo>
                  <a:lnTo>
                    <a:pt x="22" y="110"/>
                  </a:lnTo>
                  <a:lnTo>
                    <a:pt x="25" y="111"/>
                  </a:lnTo>
                  <a:lnTo>
                    <a:pt x="28" y="111"/>
                  </a:lnTo>
                  <a:lnTo>
                    <a:pt x="31" y="109"/>
                  </a:lnTo>
                  <a:lnTo>
                    <a:pt x="34" y="10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42" name="Freeform 290"/>
            <p:cNvSpPr>
              <a:spLocks/>
            </p:cNvSpPr>
            <p:nvPr/>
          </p:nvSpPr>
          <p:spPr bwMode="auto">
            <a:xfrm>
              <a:off x="611" y="2052"/>
              <a:ext cx="29" cy="27"/>
            </a:xfrm>
            <a:custGeom>
              <a:avLst/>
              <a:gdLst/>
              <a:ahLst/>
              <a:cxnLst>
                <a:cxn ang="0">
                  <a:pos x="262" y="118"/>
                </a:cxn>
                <a:cxn ang="0">
                  <a:pos x="242" y="87"/>
                </a:cxn>
                <a:cxn ang="0">
                  <a:pos x="226" y="84"/>
                </a:cxn>
                <a:cxn ang="0">
                  <a:pos x="211" y="88"/>
                </a:cxn>
                <a:cxn ang="0">
                  <a:pos x="195" y="94"/>
                </a:cxn>
                <a:cxn ang="0">
                  <a:pos x="185" y="105"/>
                </a:cxn>
                <a:cxn ang="0">
                  <a:pos x="185" y="119"/>
                </a:cxn>
                <a:cxn ang="0">
                  <a:pos x="192" y="129"/>
                </a:cxn>
                <a:cxn ang="0">
                  <a:pos x="200" y="128"/>
                </a:cxn>
                <a:cxn ang="0">
                  <a:pos x="211" y="104"/>
                </a:cxn>
                <a:cxn ang="0">
                  <a:pos x="214" y="103"/>
                </a:cxn>
                <a:cxn ang="0">
                  <a:pos x="220" y="104"/>
                </a:cxn>
                <a:cxn ang="0">
                  <a:pos x="229" y="121"/>
                </a:cxn>
                <a:cxn ang="0">
                  <a:pos x="229" y="142"/>
                </a:cxn>
                <a:cxn ang="0">
                  <a:pos x="178" y="154"/>
                </a:cxn>
                <a:cxn ang="0">
                  <a:pos x="151" y="123"/>
                </a:cxn>
                <a:cxn ang="0">
                  <a:pos x="122" y="95"/>
                </a:cxn>
                <a:cxn ang="0">
                  <a:pos x="91" y="73"/>
                </a:cxn>
                <a:cxn ang="0">
                  <a:pos x="22" y="70"/>
                </a:cxn>
                <a:cxn ang="0">
                  <a:pos x="15" y="53"/>
                </a:cxn>
                <a:cxn ang="0">
                  <a:pos x="15" y="33"/>
                </a:cxn>
                <a:cxn ang="0">
                  <a:pos x="31" y="13"/>
                </a:cxn>
                <a:cxn ang="0">
                  <a:pos x="42" y="13"/>
                </a:cxn>
                <a:cxn ang="0">
                  <a:pos x="59" y="38"/>
                </a:cxn>
                <a:cxn ang="0">
                  <a:pos x="65" y="37"/>
                </a:cxn>
                <a:cxn ang="0">
                  <a:pos x="71" y="32"/>
                </a:cxn>
                <a:cxn ang="0">
                  <a:pos x="69" y="16"/>
                </a:cxn>
                <a:cxn ang="0">
                  <a:pos x="58" y="0"/>
                </a:cxn>
                <a:cxn ang="0">
                  <a:pos x="0" y="63"/>
                </a:cxn>
                <a:cxn ang="0">
                  <a:pos x="39" y="71"/>
                </a:cxn>
                <a:cxn ang="0">
                  <a:pos x="75" y="87"/>
                </a:cxn>
                <a:cxn ang="0">
                  <a:pos x="109" y="109"/>
                </a:cxn>
                <a:cxn ang="0">
                  <a:pos x="138" y="140"/>
                </a:cxn>
                <a:cxn ang="0">
                  <a:pos x="149" y="155"/>
                </a:cxn>
                <a:cxn ang="0">
                  <a:pos x="158" y="171"/>
                </a:cxn>
                <a:cxn ang="0">
                  <a:pos x="170" y="183"/>
                </a:cxn>
                <a:cxn ang="0">
                  <a:pos x="187" y="190"/>
                </a:cxn>
              </a:cxnLst>
              <a:rect l="0" t="0" r="r" b="b"/>
              <a:pathLst>
                <a:path w="262" h="190">
                  <a:moveTo>
                    <a:pt x="246" y="149"/>
                  </a:moveTo>
                  <a:lnTo>
                    <a:pt x="262" y="118"/>
                  </a:lnTo>
                  <a:lnTo>
                    <a:pt x="250" y="90"/>
                  </a:lnTo>
                  <a:lnTo>
                    <a:pt x="242" y="87"/>
                  </a:lnTo>
                  <a:lnTo>
                    <a:pt x="235" y="84"/>
                  </a:lnTo>
                  <a:lnTo>
                    <a:pt x="226" y="84"/>
                  </a:lnTo>
                  <a:lnTo>
                    <a:pt x="219" y="86"/>
                  </a:lnTo>
                  <a:lnTo>
                    <a:pt x="211" y="88"/>
                  </a:lnTo>
                  <a:lnTo>
                    <a:pt x="203" y="91"/>
                  </a:lnTo>
                  <a:lnTo>
                    <a:pt x="195" y="94"/>
                  </a:lnTo>
                  <a:lnTo>
                    <a:pt x="187" y="98"/>
                  </a:lnTo>
                  <a:lnTo>
                    <a:pt x="185" y="105"/>
                  </a:lnTo>
                  <a:lnTo>
                    <a:pt x="184" y="112"/>
                  </a:lnTo>
                  <a:lnTo>
                    <a:pt x="185" y="119"/>
                  </a:lnTo>
                  <a:lnTo>
                    <a:pt x="187" y="127"/>
                  </a:lnTo>
                  <a:lnTo>
                    <a:pt x="192" y="129"/>
                  </a:lnTo>
                  <a:lnTo>
                    <a:pt x="196" y="129"/>
                  </a:lnTo>
                  <a:lnTo>
                    <a:pt x="200" y="128"/>
                  </a:lnTo>
                  <a:lnTo>
                    <a:pt x="205" y="125"/>
                  </a:lnTo>
                  <a:lnTo>
                    <a:pt x="211" y="104"/>
                  </a:lnTo>
                  <a:lnTo>
                    <a:pt x="212" y="103"/>
                  </a:lnTo>
                  <a:lnTo>
                    <a:pt x="214" y="103"/>
                  </a:lnTo>
                  <a:lnTo>
                    <a:pt x="216" y="104"/>
                  </a:lnTo>
                  <a:lnTo>
                    <a:pt x="220" y="104"/>
                  </a:lnTo>
                  <a:lnTo>
                    <a:pt x="225" y="112"/>
                  </a:lnTo>
                  <a:lnTo>
                    <a:pt x="229" y="121"/>
                  </a:lnTo>
                  <a:lnTo>
                    <a:pt x="230" y="132"/>
                  </a:lnTo>
                  <a:lnTo>
                    <a:pt x="229" y="142"/>
                  </a:lnTo>
                  <a:lnTo>
                    <a:pt x="190" y="171"/>
                  </a:lnTo>
                  <a:lnTo>
                    <a:pt x="178" y="154"/>
                  </a:lnTo>
                  <a:lnTo>
                    <a:pt x="165" y="139"/>
                  </a:lnTo>
                  <a:lnTo>
                    <a:pt x="151" y="123"/>
                  </a:lnTo>
                  <a:lnTo>
                    <a:pt x="137" y="109"/>
                  </a:lnTo>
                  <a:lnTo>
                    <a:pt x="122" y="95"/>
                  </a:lnTo>
                  <a:lnTo>
                    <a:pt x="107" y="83"/>
                  </a:lnTo>
                  <a:lnTo>
                    <a:pt x="91" y="73"/>
                  </a:lnTo>
                  <a:lnTo>
                    <a:pt x="73" y="63"/>
                  </a:lnTo>
                  <a:lnTo>
                    <a:pt x="22" y="70"/>
                  </a:lnTo>
                  <a:lnTo>
                    <a:pt x="17" y="63"/>
                  </a:lnTo>
                  <a:lnTo>
                    <a:pt x="15" y="53"/>
                  </a:lnTo>
                  <a:lnTo>
                    <a:pt x="14" y="43"/>
                  </a:lnTo>
                  <a:lnTo>
                    <a:pt x="15" y="33"/>
                  </a:lnTo>
                  <a:lnTo>
                    <a:pt x="27" y="16"/>
                  </a:lnTo>
                  <a:lnTo>
                    <a:pt x="31" y="13"/>
                  </a:lnTo>
                  <a:lnTo>
                    <a:pt x="37" y="12"/>
                  </a:lnTo>
                  <a:lnTo>
                    <a:pt x="42" y="13"/>
                  </a:lnTo>
                  <a:lnTo>
                    <a:pt x="49" y="15"/>
                  </a:lnTo>
                  <a:lnTo>
                    <a:pt x="59" y="38"/>
                  </a:lnTo>
                  <a:lnTo>
                    <a:pt x="61" y="38"/>
                  </a:lnTo>
                  <a:lnTo>
                    <a:pt x="65" y="37"/>
                  </a:lnTo>
                  <a:lnTo>
                    <a:pt x="68" y="33"/>
                  </a:lnTo>
                  <a:lnTo>
                    <a:pt x="71" y="32"/>
                  </a:lnTo>
                  <a:lnTo>
                    <a:pt x="71" y="24"/>
                  </a:lnTo>
                  <a:lnTo>
                    <a:pt x="69" y="16"/>
                  </a:lnTo>
                  <a:lnTo>
                    <a:pt x="65" y="8"/>
                  </a:lnTo>
                  <a:lnTo>
                    <a:pt x="58" y="0"/>
                  </a:lnTo>
                  <a:lnTo>
                    <a:pt x="12" y="11"/>
                  </a:lnTo>
                  <a:lnTo>
                    <a:pt x="0" y="63"/>
                  </a:lnTo>
                  <a:lnTo>
                    <a:pt x="19" y="67"/>
                  </a:lnTo>
                  <a:lnTo>
                    <a:pt x="39" y="71"/>
                  </a:lnTo>
                  <a:lnTo>
                    <a:pt x="57" y="78"/>
                  </a:lnTo>
                  <a:lnTo>
                    <a:pt x="75" y="87"/>
                  </a:lnTo>
                  <a:lnTo>
                    <a:pt x="93" y="97"/>
                  </a:lnTo>
                  <a:lnTo>
                    <a:pt x="109" y="109"/>
                  </a:lnTo>
                  <a:lnTo>
                    <a:pt x="124" y="123"/>
                  </a:lnTo>
                  <a:lnTo>
                    <a:pt x="138" y="140"/>
                  </a:lnTo>
                  <a:lnTo>
                    <a:pt x="143" y="148"/>
                  </a:lnTo>
                  <a:lnTo>
                    <a:pt x="149" y="155"/>
                  </a:lnTo>
                  <a:lnTo>
                    <a:pt x="154" y="163"/>
                  </a:lnTo>
                  <a:lnTo>
                    <a:pt x="158" y="171"/>
                  </a:lnTo>
                  <a:lnTo>
                    <a:pt x="164" y="178"/>
                  </a:lnTo>
                  <a:lnTo>
                    <a:pt x="170" y="183"/>
                  </a:lnTo>
                  <a:lnTo>
                    <a:pt x="178" y="188"/>
                  </a:lnTo>
                  <a:lnTo>
                    <a:pt x="187" y="190"/>
                  </a:lnTo>
                  <a:lnTo>
                    <a:pt x="246" y="149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43" name="Freeform 291"/>
            <p:cNvSpPr>
              <a:spLocks/>
            </p:cNvSpPr>
            <p:nvPr/>
          </p:nvSpPr>
          <p:spPr bwMode="auto">
            <a:xfrm>
              <a:off x="606" y="2082"/>
              <a:ext cx="15" cy="24"/>
            </a:xfrm>
            <a:custGeom>
              <a:avLst/>
              <a:gdLst/>
              <a:ahLst/>
              <a:cxnLst>
                <a:cxn ang="0">
                  <a:pos x="117" y="102"/>
                </a:cxn>
                <a:cxn ang="0">
                  <a:pos x="124" y="95"/>
                </a:cxn>
                <a:cxn ang="0">
                  <a:pos x="129" y="86"/>
                </a:cxn>
                <a:cxn ang="0">
                  <a:pos x="126" y="81"/>
                </a:cxn>
                <a:cxn ang="0">
                  <a:pos x="124" y="75"/>
                </a:cxn>
                <a:cxn ang="0">
                  <a:pos x="126" y="70"/>
                </a:cxn>
                <a:cxn ang="0">
                  <a:pos x="130" y="64"/>
                </a:cxn>
                <a:cxn ang="0">
                  <a:pos x="132" y="61"/>
                </a:cxn>
                <a:cxn ang="0">
                  <a:pos x="131" y="56"/>
                </a:cxn>
                <a:cxn ang="0">
                  <a:pos x="104" y="33"/>
                </a:cxn>
                <a:cxn ang="0">
                  <a:pos x="104" y="22"/>
                </a:cxn>
                <a:cxn ang="0">
                  <a:pos x="69" y="11"/>
                </a:cxn>
                <a:cxn ang="0">
                  <a:pos x="64" y="4"/>
                </a:cxn>
                <a:cxn ang="0">
                  <a:pos x="56" y="0"/>
                </a:cxn>
                <a:cxn ang="0">
                  <a:pos x="10" y="4"/>
                </a:cxn>
                <a:cxn ang="0">
                  <a:pos x="5" y="9"/>
                </a:cxn>
                <a:cxn ang="0">
                  <a:pos x="0" y="14"/>
                </a:cxn>
                <a:cxn ang="0">
                  <a:pos x="13" y="11"/>
                </a:cxn>
                <a:cxn ang="0">
                  <a:pos x="29" y="17"/>
                </a:cxn>
                <a:cxn ang="0">
                  <a:pos x="36" y="14"/>
                </a:cxn>
                <a:cxn ang="0">
                  <a:pos x="43" y="7"/>
                </a:cxn>
                <a:cxn ang="0">
                  <a:pos x="59" y="14"/>
                </a:cxn>
                <a:cxn ang="0">
                  <a:pos x="76" y="24"/>
                </a:cxn>
                <a:cxn ang="0">
                  <a:pos x="91" y="37"/>
                </a:cxn>
                <a:cxn ang="0">
                  <a:pos x="101" y="53"/>
                </a:cxn>
                <a:cxn ang="0">
                  <a:pos x="104" y="64"/>
                </a:cxn>
                <a:cxn ang="0">
                  <a:pos x="106" y="71"/>
                </a:cxn>
                <a:cxn ang="0">
                  <a:pos x="103" y="90"/>
                </a:cxn>
                <a:cxn ang="0">
                  <a:pos x="90" y="107"/>
                </a:cxn>
                <a:cxn ang="0">
                  <a:pos x="74" y="123"/>
                </a:cxn>
                <a:cxn ang="0">
                  <a:pos x="59" y="135"/>
                </a:cxn>
                <a:cxn ang="0">
                  <a:pos x="45" y="142"/>
                </a:cxn>
                <a:cxn ang="0">
                  <a:pos x="31" y="143"/>
                </a:cxn>
                <a:cxn ang="0">
                  <a:pos x="27" y="141"/>
                </a:cxn>
                <a:cxn ang="0">
                  <a:pos x="21" y="137"/>
                </a:cxn>
                <a:cxn ang="0">
                  <a:pos x="12" y="141"/>
                </a:cxn>
                <a:cxn ang="0">
                  <a:pos x="2" y="148"/>
                </a:cxn>
                <a:cxn ang="0">
                  <a:pos x="6" y="146"/>
                </a:cxn>
                <a:cxn ang="0">
                  <a:pos x="13" y="148"/>
                </a:cxn>
                <a:cxn ang="0">
                  <a:pos x="14" y="154"/>
                </a:cxn>
                <a:cxn ang="0">
                  <a:pos x="15" y="161"/>
                </a:cxn>
                <a:cxn ang="0">
                  <a:pos x="19" y="165"/>
                </a:cxn>
                <a:cxn ang="0">
                  <a:pos x="26" y="168"/>
                </a:cxn>
                <a:cxn ang="0">
                  <a:pos x="54" y="154"/>
                </a:cxn>
                <a:cxn ang="0">
                  <a:pos x="57" y="161"/>
                </a:cxn>
                <a:cxn ang="0">
                  <a:pos x="67" y="163"/>
                </a:cxn>
                <a:cxn ang="0">
                  <a:pos x="80" y="146"/>
                </a:cxn>
                <a:cxn ang="0">
                  <a:pos x="84" y="134"/>
                </a:cxn>
                <a:cxn ang="0">
                  <a:pos x="88" y="132"/>
                </a:cxn>
                <a:cxn ang="0">
                  <a:pos x="115" y="138"/>
                </a:cxn>
              </a:cxnLst>
              <a:rect l="0" t="0" r="r" b="b"/>
              <a:pathLst>
                <a:path w="132" h="168">
                  <a:moveTo>
                    <a:pt x="119" y="135"/>
                  </a:moveTo>
                  <a:lnTo>
                    <a:pt x="117" y="102"/>
                  </a:lnTo>
                  <a:lnTo>
                    <a:pt x="119" y="98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29" y="86"/>
                  </a:lnTo>
                  <a:lnTo>
                    <a:pt x="128" y="84"/>
                  </a:lnTo>
                  <a:lnTo>
                    <a:pt x="126" y="81"/>
                  </a:lnTo>
                  <a:lnTo>
                    <a:pt x="125" y="78"/>
                  </a:lnTo>
                  <a:lnTo>
                    <a:pt x="124" y="75"/>
                  </a:lnTo>
                  <a:lnTo>
                    <a:pt x="125" y="72"/>
                  </a:lnTo>
                  <a:lnTo>
                    <a:pt x="126" y="70"/>
                  </a:lnTo>
                  <a:lnTo>
                    <a:pt x="128" y="66"/>
                  </a:lnTo>
                  <a:lnTo>
                    <a:pt x="130" y="64"/>
                  </a:lnTo>
                  <a:lnTo>
                    <a:pt x="131" y="63"/>
                  </a:lnTo>
                  <a:lnTo>
                    <a:pt x="132" y="61"/>
                  </a:lnTo>
                  <a:lnTo>
                    <a:pt x="132" y="58"/>
                  </a:lnTo>
                  <a:lnTo>
                    <a:pt x="131" y="56"/>
                  </a:lnTo>
                  <a:lnTo>
                    <a:pt x="108" y="37"/>
                  </a:lnTo>
                  <a:lnTo>
                    <a:pt x="104" y="33"/>
                  </a:lnTo>
                  <a:lnTo>
                    <a:pt x="104" y="27"/>
                  </a:lnTo>
                  <a:lnTo>
                    <a:pt x="104" y="22"/>
                  </a:lnTo>
                  <a:lnTo>
                    <a:pt x="101" y="17"/>
                  </a:lnTo>
                  <a:lnTo>
                    <a:pt x="69" y="11"/>
                  </a:lnTo>
                  <a:lnTo>
                    <a:pt x="67" y="7"/>
                  </a:lnTo>
                  <a:lnTo>
                    <a:pt x="64" y="4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29" y="7"/>
                  </a:lnTo>
                  <a:lnTo>
                    <a:pt x="10" y="4"/>
                  </a:lnTo>
                  <a:lnTo>
                    <a:pt x="7" y="6"/>
                  </a:lnTo>
                  <a:lnTo>
                    <a:pt x="5" y="9"/>
                  </a:lnTo>
                  <a:lnTo>
                    <a:pt x="2" y="11"/>
                  </a:lnTo>
                  <a:lnTo>
                    <a:pt x="0" y="14"/>
                  </a:lnTo>
                  <a:lnTo>
                    <a:pt x="6" y="11"/>
                  </a:lnTo>
                  <a:lnTo>
                    <a:pt x="13" y="11"/>
                  </a:lnTo>
                  <a:lnTo>
                    <a:pt x="20" y="13"/>
                  </a:lnTo>
                  <a:lnTo>
                    <a:pt x="29" y="17"/>
                  </a:lnTo>
                  <a:lnTo>
                    <a:pt x="33" y="16"/>
                  </a:lnTo>
                  <a:lnTo>
                    <a:pt x="36" y="14"/>
                  </a:lnTo>
                  <a:lnTo>
                    <a:pt x="39" y="11"/>
                  </a:lnTo>
                  <a:lnTo>
                    <a:pt x="43" y="7"/>
                  </a:lnTo>
                  <a:lnTo>
                    <a:pt x="50" y="11"/>
                  </a:lnTo>
                  <a:lnTo>
                    <a:pt x="59" y="14"/>
                  </a:lnTo>
                  <a:lnTo>
                    <a:pt x="68" y="19"/>
                  </a:lnTo>
                  <a:lnTo>
                    <a:pt x="76" y="24"/>
                  </a:lnTo>
                  <a:lnTo>
                    <a:pt x="84" y="30"/>
                  </a:lnTo>
                  <a:lnTo>
                    <a:pt x="91" y="37"/>
                  </a:lnTo>
                  <a:lnTo>
                    <a:pt x="97" y="44"/>
                  </a:lnTo>
                  <a:lnTo>
                    <a:pt x="101" y="53"/>
                  </a:lnTo>
                  <a:lnTo>
                    <a:pt x="102" y="60"/>
                  </a:lnTo>
                  <a:lnTo>
                    <a:pt x="104" y="64"/>
                  </a:lnTo>
                  <a:lnTo>
                    <a:pt x="105" y="67"/>
                  </a:lnTo>
                  <a:lnTo>
                    <a:pt x="106" y="71"/>
                  </a:lnTo>
                  <a:lnTo>
                    <a:pt x="106" y="81"/>
                  </a:lnTo>
                  <a:lnTo>
                    <a:pt x="103" y="90"/>
                  </a:lnTo>
                  <a:lnTo>
                    <a:pt x="98" y="98"/>
                  </a:lnTo>
                  <a:lnTo>
                    <a:pt x="90" y="107"/>
                  </a:lnTo>
                  <a:lnTo>
                    <a:pt x="83" y="115"/>
                  </a:lnTo>
                  <a:lnTo>
                    <a:pt x="74" y="123"/>
                  </a:lnTo>
                  <a:lnTo>
                    <a:pt x="67" y="129"/>
                  </a:lnTo>
                  <a:lnTo>
                    <a:pt x="59" y="135"/>
                  </a:lnTo>
                  <a:lnTo>
                    <a:pt x="52" y="138"/>
                  </a:lnTo>
                  <a:lnTo>
                    <a:pt x="45" y="142"/>
                  </a:lnTo>
                  <a:lnTo>
                    <a:pt x="38" y="144"/>
                  </a:lnTo>
                  <a:lnTo>
                    <a:pt x="31" y="143"/>
                  </a:lnTo>
                  <a:lnTo>
                    <a:pt x="29" y="142"/>
                  </a:lnTo>
                  <a:lnTo>
                    <a:pt x="27" y="141"/>
                  </a:lnTo>
                  <a:lnTo>
                    <a:pt x="24" y="138"/>
                  </a:lnTo>
                  <a:lnTo>
                    <a:pt x="21" y="137"/>
                  </a:lnTo>
                  <a:lnTo>
                    <a:pt x="16" y="138"/>
                  </a:lnTo>
                  <a:lnTo>
                    <a:pt x="12" y="141"/>
                  </a:lnTo>
                  <a:lnTo>
                    <a:pt x="6" y="144"/>
                  </a:lnTo>
                  <a:lnTo>
                    <a:pt x="2" y="148"/>
                  </a:lnTo>
                  <a:lnTo>
                    <a:pt x="3" y="147"/>
                  </a:lnTo>
                  <a:lnTo>
                    <a:pt x="6" y="146"/>
                  </a:lnTo>
                  <a:lnTo>
                    <a:pt x="10" y="147"/>
                  </a:lnTo>
                  <a:lnTo>
                    <a:pt x="13" y="148"/>
                  </a:lnTo>
                  <a:lnTo>
                    <a:pt x="14" y="151"/>
                  </a:lnTo>
                  <a:lnTo>
                    <a:pt x="14" y="154"/>
                  </a:lnTo>
                  <a:lnTo>
                    <a:pt x="14" y="157"/>
                  </a:lnTo>
                  <a:lnTo>
                    <a:pt x="15" y="161"/>
                  </a:lnTo>
                  <a:lnTo>
                    <a:pt x="17" y="163"/>
                  </a:lnTo>
                  <a:lnTo>
                    <a:pt x="19" y="165"/>
                  </a:lnTo>
                  <a:lnTo>
                    <a:pt x="22" y="166"/>
                  </a:lnTo>
                  <a:lnTo>
                    <a:pt x="26" y="168"/>
                  </a:lnTo>
                  <a:lnTo>
                    <a:pt x="50" y="153"/>
                  </a:lnTo>
                  <a:lnTo>
                    <a:pt x="54" y="154"/>
                  </a:lnTo>
                  <a:lnTo>
                    <a:pt x="56" y="157"/>
                  </a:lnTo>
                  <a:lnTo>
                    <a:pt x="57" y="161"/>
                  </a:lnTo>
                  <a:lnTo>
                    <a:pt x="58" y="165"/>
                  </a:lnTo>
                  <a:lnTo>
                    <a:pt x="67" y="163"/>
                  </a:lnTo>
                  <a:lnTo>
                    <a:pt x="74" y="155"/>
                  </a:lnTo>
                  <a:lnTo>
                    <a:pt x="80" y="146"/>
                  </a:lnTo>
                  <a:lnTo>
                    <a:pt x="83" y="135"/>
                  </a:lnTo>
                  <a:lnTo>
                    <a:pt x="84" y="134"/>
                  </a:lnTo>
                  <a:lnTo>
                    <a:pt x="86" y="133"/>
                  </a:lnTo>
                  <a:lnTo>
                    <a:pt x="88" y="132"/>
                  </a:lnTo>
                  <a:lnTo>
                    <a:pt x="90" y="131"/>
                  </a:lnTo>
                  <a:lnTo>
                    <a:pt x="115" y="138"/>
                  </a:lnTo>
                  <a:lnTo>
                    <a:pt x="119" y="135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44" name="Freeform 292"/>
            <p:cNvSpPr>
              <a:spLocks/>
            </p:cNvSpPr>
            <p:nvPr/>
          </p:nvSpPr>
          <p:spPr bwMode="auto">
            <a:xfrm>
              <a:off x="528" y="2200"/>
              <a:ext cx="28" cy="31"/>
            </a:xfrm>
            <a:custGeom>
              <a:avLst/>
              <a:gdLst/>
              <a:ahLst/>
              <a:cxnLst>
                <a:cxn ang="0">
                  <a:pos x="203" y="105"/>
                </a:cxn>
                <a:cxn ang="0">
                  <a:pos x="199" y="105"/>
                </a:cxn>
                <a:cxn ang="0">
                  <a:pos x="194" y="106"/>
                </a:cxn>
                <a:cxn ang="0">
                  <a:pos x="188" y="135"/>
                </a:cxn>
                <a:cxn ang="0">
                  <a:pos x="172" y="160"/>
                </a:cxn>
                <a:cxn ang="0">
                  <a:pos x="150" y="181"/>
                </a:cxn>
                <a:cxn ang="0">
                  <a:pos x="126" y="196"/>
                </a:cxn>
                <a:cxn ang="0">
                  <a:pos x="84" y="192"/>
                </a:cxn>
                <a:cxn ang="0">
                  <a:pos x="74" y="180"/>
                </a:cxn>
                <a:cxn ang="0">
                  <a:pos x="77" y="157"/>
                </a:cxn>
                <a:cxn ang="0">
                  <a:pos x="88" y="160"/>
                </a:cxn>
                <a:cxn ang="0">
                  <a:pos x="98" y="171"/>
                </a:cxn>
                <a:cxn ang="0">
                  <a:pos x="106" y="174"/>
                </a:cxn>
                <a:cxn ang="0">
                  <a:pos x="116" y="174"/>
                </a:cxn>
                <a:cxn ang="0">
                  <a:pos x="127" y="170"/>
                </a:cxn>
                <a:cxn ang="0">
                  <a:pos x="136" y="166"/>
                </a:cxn>
                <a:cxn ang="0">
                  <a:pos x="156" y="137"/>
                </a:cxn>
                <a:cxn ang="0">
                  <a:pos x="159" y="109"/>
                </a:cxn>
                <a:cxn ang="0">
                  <a:pos x="121" y="80"/>
                </a:cxn>
                <a:cxn ang="0">
                  <a:pos x="77" y="59"/>
                </a:cxn>
                <a:cxn ang="0">
                  <a:pos x="34" y="37"/>
                </a:cxn>
                <a:cxn ang="0">
                  <a:pos x="0" y="0"/>
                </a:cxn>
                <a:cxn ang="0">
                  <a:pos x="10" y="27"/>
                </a:cxn>
                <a:cxn ang="0">
                  <a:pos x="32" y="52"/>
                </a:cxn>
                <a:cxn ang="0">
                  <a:pos x="58" y="71"/>
                </a:cxn>
                <a:cxn ang="0">
                  <a:pos x="85" y="86"/>
                </a:cxn>
                <a:cxn ang="0">
                  <a:pos x="96" y="89"/>
                </a:cxn>
                <a:cxn ang="0">
                  <a:pos x="107" y="91"/>
                </a:cxn>
                <a:cxn ang="0">
                  <a:pos x="117" y="93"/>
                </a:cxn>
                <a:cxn ang="0">
                  <a:pos x="127" y="95"/>
                </a:cxn>
                <a:cxn ang="0">
                  <a:pos x="85" y="105"/>
                </a:cxn>
                <a:cxn ang="0">
                  <a:pos x="59" y="165"/>
                </a:cxn>
                <a:cxn ang="0">
                  <a:pos x="63" y="178"/>
                </a:cxn>
                <a:cxn ang="0">
                  <a:pos x="70" y="189"/>
                </a:cxn>
                <a:cxn ang="0">
                  <a:pos x="78" y="198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114" y="214"/>
                </a:cxn>
                <a:cxn ang="0">
                  <a:pos x="131" y="208"/>
                </a:cxn>
                <a:cxn ang="0">
                  <a:pos x="147" y="196"/>
                </a:cxn>
                <a:cxn ang="0">
                  <a:pos x="163" y="181"/>
                </a:cxn>
                <a:cxn ang="0">
                  <a:pos x="179" y="161"/>
                </a:cxn>
                <a:cxn ang="0">
                  <a:pos x="196" y="137"/>
                </a:cxn>
                <a:cxn ang="0">
                  <a:pos x="254" y="157"/>
                </a:cxn>
              </a:cxnLst>
              <a:rect l="0" t="0" r="r" b="b"/>
              <a:pathLst>
                <a:path w="254" h="214">
                  <a:moveTo>
                    <a:pt x="253" y="151"/>
                  </a:moveTo>
                  <a:lnTo>
                    <a:pt x="203" y="105"/>
                  </a:lnTo>
                  <a:lnTo>
                    <a:pt x="201" y="105"/>
                  </a:lnTo>
                  <a:lnTo>
                    <a:pt x="199" y="105"/>
                  </a:lnTo>
                  <a:lnTo>
                    <a:pt x="197" y="105"/>
                  </a:lnTo>
                  <a:lnTo>
                    <a:pt x="194" y="106"/>
                  </a:lnTo>
                  <a:lnTo>
                    <a:pt x="192" y="120"/>
                  </a:lnTo>
                  <a:lnTo>
                    <a:pt x="188" y="135"/>
                  </a:lnTo>
                  <a:lnTo>
                    <a:pt x="180" y="148"/>
                  </a:lnTo>
                  <a:lnTo>
                    <a:pt x="172" y="160"/>
                  </a:lnTo>
                  <a:lnTo>
                    <a:pt x="161" y="172"/>
                  </a:lnTo>
                  <a:lnTo>
                    <a:pt x="150" y="181"/>
                  </a:lnTo>
                  <a:lnTo>
                    <a:pt x="138" y="190"/>
                  </a:lnTo>
                  <a:lnTo>
                    <a:pt x="126" y="196"/>
                  </a:lnTo>
                  <a:lnTo>
                    <a:pt x="89" y="197"/>
                  </a:lnTo>
                  <a:lnTo>
                    <a:pt x="84" y="192"/>
                  </a:lnTo>
                  <a:lnTo>
                    <a:pt x="78" y="187"/>
                  </a:lnTo>
                  <a:lnTo>
                    <a:pt x="74" y="180"/>
                  </a:lnTo>
                  <a:lnTo>
                    <a:pt x="72" y="172"/>
                  </a:lnTo>
                  <a:lnTo>
                    <a:pt x="77" y="157"/>
                  </a:lnTo>
                  <a:lnTo>
                    <a:pt x="82" y="157"/>
                  </a:lnTo>
                  <a:lnTo>
                    <a:pt x="88" y="160"/>
                  </a:lnTo>
                  <a:lnTo>
                    <a:pt x="92" y="166"/>
                  </a:lnTo>
                  <a:lnTo>
                    <a:pt x="98" y="171"/>
                  </a:lnTo>
                  <a:lnTo>
                    <a:pt x="102" y="172"/>
                  </a:lnTo>
                  <a:lnTo>
                    <a:pt x="106" y="174"/>
                  </a:lnTo>
                  <a:lnTo>
                    <a:pt x="110" y="174"/>
                  </a:lnTo>
                  <a:lnTo>
                    <a:pt x="116" y="174"/>
                  </a:lnTo>
                  <a:lnTo>
                    <a:pt x="121" y="172"/>
                  </a:lnTo>
                  <a:lnTo>
                    <a:pt x="127" y="170"/>
                  </a:lnTo>
                  <a:lnTo>
                    <a:pt x="132" y="168"/>
                  </a:lnTo>
                  <a:lnTo>
                    <a:pt x="136" y="166"/>
                  </a:lnTo>
                  <a:lnTo>
                    <a:pt x="148" y="152"/>
                  </a:lnTo>
                  <a:lnTo>
                    <a:pt x="156" y="137"/>
                  </a:lnTo>
                  <a:lnTo>
                    <a:pt x="159" y="123"/>
                  </a:lnTo>
                  <a:lnTo>
                    <a:pt x="159" y="109"/>
                  </a:lnTo>
                  <a:lnTo>
                    <a:pt x="142" y="93"/>
                  </a:lnTo>
                  <a:lnTo>
                    <a:pt x="121" y="80"/>
                  </a:lnTo>
                  <a:lnTo>
                    <a:pt x="100" y="69"/>
                  </a:lnTo>
                  <a:lnTo>
                    <a:pt x="77" y="59"/>
                  </a:lnTo>
                  <a:lnTo>
                    <a:pt x="54" y="49"/>
                  </a:lnTo>
                  <a:lnTo>
                    <a:pt x="34" y="37"/>
                  </a:lnTo>
                  <a:lnTo>
                    <a:pt x="15" y="22"/>
                  </a:lnTo>
                  <a:lnTo>
                    <a:pt x="0" y="0"/>
                  </a:lnTo>
                  <a:lnTo>
                    <a:pt x="4" y="14"/>
                  </a:lnTo>
                  <a:lnTo>
                    <a:pt x="10" y="27"/>
                  </a:lnTo>
                  <a:lnTo>
                    <a:pt x="20" y="39"/>
                  </a:lnTo>
                  <a:lnTo>
                    <a:pt x="32" y="52"/>
                  </a:lnTo>
                  <a:lnTo>
                    <a:pt x="45" y="63"/>
                  </a:lnTo>
                  <a:lnTo>
                    <a:pt x="58" y="71"/>
                  </a:lnTo>
                  <a:lnTo>
                    <a:pt x="72" y="79"/>
                  </a:lnTo>
                  <a:lnTo>
                    <a:pt x="85" y="86"/>
                  </a:lnTo>
                  <a:lnTo>
                    <a:pt x="91" y="87"/>
                  </a:lnTo>
                  <a:lnTo>
                    <a:pt x="96" y="89"/>
                  </a:lnTo>
                  <a:lnTo>
                    <a:pt x="102" y="90"/>
                  </a:lnTo>
                  <a:lnTo>
                    <a:pt x="107" y="91"/>
                  </a:lnTo>
                  <a:lnTo>
                    <a:pt x="113" y="93"/>
                  </a:lnTo>
                  <a:lnTo>
                    <a:pt x="117" y="93"/>
                  </a:lnTo>
                  <a:lnTo>
                    <a:pt x="122" y="94"/>
                  </a:lnTo>
                  <a:lnTo>
                    <a:pt x="127" y="95"/>
                  </a:lnTo>
                  <a:lnTo>
                    <a:pt x="131" y="116"/>
                  </a:lnTo>
                  <a:lnTo>
                    <a:pt x="85" y="105"/>
                  </a:lnTo>
                  <a:lnTo>
                    <a:pt x="58" y="158"/>
                  </a:lnTo>
                  <a:lnTo>
                    <a:pt x="59" y="165"/>
                  </a:lnTo>
                  <a:lnTo>
                    <a:pt x="61" y="171"/>
                  </a:lnTo>
                  <a:lnTo>
                    <a:pt x="63" y="178"/>
                  </a:lnTo>
                  <a:lnTo>
                    <a:pt x="66" y="185"/>
                  </a:lnTo>
                  <a:lnTo>
                    <a:pt x="70" y="189"/>
                  </a:lnTo>
                  <a:lnTo>
                    <a:pt x="74" y="194"/>
                  </a:lnTo>
                  <a:lnTo>
                    <a:pt x="78" y="198"/>
                  </a:lnTo>
                  <a:lnTo>
                    <a:pt x="82" y="201"/>
                  </a:lnTo>
                  <a:lnTo>
                    <a:pt x="88" y="205"/>
                  </a:lnTo>
                  <a:lnTo>
                    <a:pt x="93" y="208"/>
                  </a:lnTo>
                  <a:lnTo>
                    <a:pt x="99" y="210"/>
                  </a:lnTo>
                  <a:lnTo>
                    <a:pt x="105" y="214"/>
                  </a:lnTo>
                  <a:lnTo>
                    <a:pt x="114" y="214"/>
                  </a:lnTo>
                  <a:lnTo>
                    <a:pt x="123" y="211"/>
                  </a:lnTo>
                  <a:lnTo>
                    <a:pt x="131" y="208"/>
                  </a:lnTo>
                  <a:lnTo>
                    <a:pt x="140" y="202"/>
                  </a:lnTo>
                  <a:lnTo>
                    <a:pt x="147" y="196"/>
                  </a:lnTo>
                  <a:lnTo>
                    <a:pt x="156" y="189"/>
                  </a:lnTo>
                  <a:lnTo>
                    <a:pt x="163" y="181"/>
                  </a:lnTo>
                  <a:lnTo>
                    <a:pt x="171" y="175"/>
                  </a:lnTo>
                  <a:lnTo>
                    <a:pt x="179" y="161"/>
                  </a:lnTo>
                  <a:lnTo>
                    <a:pt x="188" y="149"/>
                  </a:lnTo>
                  <a:lnTo>
                    <a:pt x="196" y="137"/>
                  </a:lnTo>
                  <a:lnTo>
                    <a:pt x="202" y="124"/>
                  </a:lnTo>
                  <a:lnTo>
                    <a:pt x="254" y="157"/>
                  </a:lnTo>
                  <a:lnTo>
                    <a:pt x="253" y="15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45" name="Freeform 293"/>
            <p:cNvSpPr>
              <a:spLocks/>
            </p:cNvSpPr>
            <p:nvPr/>
          </p:nvSpPr>
          <p:spPr bwMode="auto">
            <a:xfrm>
              <a:off x="572" y="2146"/>
              <a:ext cx="17" cy="13"/>
            </a:xfrm>
            <a:custGeom>
              <a:avLst/>
              <a:gdLst/>
              <a:ahLst/>
              <a:cxnLst>
                <a:cxn ang="0">
                  <a:pos x="152" y="73"/>
                </a:cxn>
                <a:cxn ang="0">
                  <a:pos x="132" y="65"/>
                </a:cxn>
                <a:cxn ang="0">
                  <a:pos x="130" y="66"/>
                </a:cxn>
                <a:cxn ang="0">
                  <a:pos x="129" y="68"/>
                </a:cxn>
                <a:cxn ang="0">
                  <a:pos x="126" y="70"/>
                </a:cxn>
                <a:cxn ang="0">
                  <a:pos x="122" y="72"/>
                </a:cxn>
                <a:cxn ang="0">
                  <a:pos x="111" y="68"/>
                </a:cxn>
                <a:cxn ang="0">
                  <a:pos x="100" y="62"/>
                </a:cxn>
                <a:cxn ang="0">
                  <a:pos x="89" y="54"/>
                </a:cxn>
                <a:cxn ang="0">
                  <a:pos x="78" y="47"/>
                </a:cxn>
                <a:cxn ang="0">
                  <a:pos x="66" y="40"/>
                </a:cxn>
                <a:cxn ang="0">
                  <a:pos x="55" y="37"/>
                </a:cxn>
                <a:cxn ang="0">
                  <a:pos x="42" y="35"/>
                </a:cxn>
                <a:cxn ang="0">
                  <a:pos x="28" y="40"/>
                </a:cxn>
                <a:cxn ang="0">
                  <a:pos x="3" y="0"/>
                </a:cxn>
                <a:cxn ang="0">
                  <a:pos x="0" y="7"/>
                </a:cxn>
                <a:cxn ang="0">
                  <a:pos x="1" y="15"/>
                </a:cxn>
                <a:cxn ang="0">
                  <a:pos x="5" y="25"/>
                </a:cxn>
                <a:cxn ang="0">
                  <a:pos x="10" y="34"/>
                </a:cxn>
                <a:cxn ang="0">
                  <a:pos x="17" y="39"/>
                </a:cxn>
                <a:cxn ang="0">
                  <a:pos x="23" y="42"/>
                </a:cxn>
                <a:cxn ang="0">
                  <a:pos x="30" y="44"/>
                </a:cxn>
                <a:cxn ang="0">
                  <a:pos x="36" y="45"/>
                </a:cxn>
                <a:cxn ang="0">
                  <a:pos x="43" y="47"/>
                </a:cxn>
                <a:cxn ang="0">
                  <a:pos x="49" y="48"/>
                </a:cxn>
                <a:cxn ang="0">
                  <a:pos x="55" y="49"/>
                </a:cxn>
                <a:cxn ang="0">
                  <a:pos x="61" y="50"/>
                </a:cxn>
                <a:cxn ang="0">
                  <a:pos x="66" y="58"/>
                </a:cxn>
                <a:cxn ang="0">
                  <a:pos x="73" y="63"/>
                </a:cxn>
                <a:cxn ang="0">
                  <a:pos x="80" y="70"/>
                </a:cxn>
                <a:cxn ang="0">
                  <a:pos x="88" y="75"/>
                </a:cxn>
                <a:cxn ang="0">
                  <a:pos x="97" y="80"/>
                </a:cxn>
                <a:cxn ang="0">
                  <a:pos x="105" y="83"/>
                </a:cxn>
                <a:cxn ang="0">
                  <a:pos x="114" y="85"/>
                </a:cxn>
                <a:cxn ang="0">
                  <a:pos x="124" y="88"/>
                </a:cxn>
                <a:cxn ang="0">
                  <a:pos x="132" y="86"/>
                </a:cxn>
                <a:cxn ang="0">
                  <a:pos x="140" y="85"/>
                </a:cxn>
                <a:cxn ang="0">
                  <a:pos x="145" y="83"/>
                </a:cxn>
                <a:cxn ang="0">
                  <a:pos x="152" y="80"/>
                </a:cxn>
                <a:cxn ang="0">
                  <a:pos x="152" y="73"/>
                </a:cxn>
              </a:cxnLst>
              <a:rect l="0" t="0" r="r" b="b"/>
              <a:pathLst>
                <a:path w="152" h="88">
                  <a:moveTo>
                    <a:pt x="152" y="73"/>
                  </a:moveTo>
                  <a:lnTo>
                    <a:pt x="132" y="65"/>
                  </a:lnTo>
                  <a:lnTo>
                    <a:pt x="130" y="66"/>
                  </a:lnTo>
                  <a:lnTo>
                    <a:pt x="129" y="68"/>
                  </a:lnTo>
                  <a:lnTo>
                    <a:pt x="126" y="70"/>
                  </a:lnTo>
                  <a:lnTo>
                    <a:pt x="122" y="72"/>
                  </a:lnTo>
                  <a:lnTo>
                    <a:pt x="111" y="68"/>
                  </a:lnTo>
                  <a:lnTo>
                    <a:pt x="100" y="62"/>
                  </a:lnTo>
                  <a:lnTo>
                    <a:pt x="89" y="54"/>
                  </a:lnTo>
                  <a:lnTo>
                    <a:pt x="78" y="47"/>
                  </a:lnTo>
                  <a:lnTo>
                    <a:pt x="66" y="40"/>
                  </a:lnTo>
                  <a:lnTo>
                    <a:pt x="55" y="37"/>
                  </a:lnTo>
                  <a:lnTo>
                    <a:pt x="42" y="35"/>
                  </a:lnTo>
                  <a:lnTo>
                    <a:pt x="28" y="40"/>
                  </a:lnTo>
                  <a:lnTo>
                    <a:pt x="3" y="0"/>
                  </a:lnTo>
                  <a:lnTo>
                    <a:pt x="0" y="7"/>
                  </a:lnTo>
                  <a:lnTo>
                    <a:pt x="1" y="15"/>
                  </a:lnTo>
                  <a:lnTo>
                    <a:pt x="5" y="25"/>
                  </a:lnTo>
                  <a:lnTo>
                    <a:pt x="10" y="34"/>
                  </a:lnTo>
                  <a:lnTo>
                    <a:pt x="17" y="39"/>
                  </a:lnTo>
                  <a:lnTo>
                    <a:pt x="23" y="42"/>
                  </a:lnTo>
                  <a:lnTo>
                    <a:pt x="30" y="44"/>
                  </a:lnTo>
                  <a:lnTo>
                    <a:pt x="36" y="45"/>
                  </a:lnTo>
                  <a:lnTo>
                    <a:pt x="43" y="47"/>
                  </a:lnTo>
                  <a:lnTo>
                    <a:pt x="49" y="48"/>
                  </a:lnTo>
                  <a:lnTo>
                    <a:pt x="55" y="49"/>
                  </a:lnTo>
                  <a:lnTo>
                    <a:pt x="61" y="50"/>
                  </a:lnTo>
                  <a:lnTo>
                    <a:pt x="66" y="58"/>
                  </a:lnTo>
                  <a:lnTo>
                    <a:pt x="73" y="63"/>
                  </a:lnTo>
                  <a:lnTo>
                    <a:pt x="80" y="70"/>
                  </a:lnTo>
                  <a:lnTo>
                    <a:pt x="88" y="75"/>
                  </a:lnTo>
                  <a:lnTo>
                    <a:pt x="97" y="80"/>
                  </a:lnTo>
                  <a:lnTo>
                    <a:pt x="105" y="83"/>
                  </a:lnTo>
                  <a:lnTo>
                    <a:pt x="114" y="85"/>
                  </a:lnTo>
                  <a:lnTo>
                    <a:pt x="124" y="88"/>
                  </a:lnTo>
                  <a:lnTo>
                    <a:pt x="132" y="86"/>
                  </a:lnTo>
                  <a:lnTo>
                    <a:pt x="140" y="85"/>
                  </a:lnTo>
                  <a:lnTo>
                    <a:pt x="145" y="83"/>
                  </a:lnTo>
                  <a:lnTo>
                    <a:pt x="152" y="80"/>
                  </a:lnTo>
                  <a:lnTo>
                    <a:pt x="152" y="7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46" name="Freeform 294"/>
            <p:cNvSpPr>
              <a:spLocks/>
            </p:cNvSpPr>
            <p:nvPr/>
          </p:nvSpPr>
          <p:spPr bwMode="auto">
            <a:xfrm>
              <a:off x="592" y="2140"/>
              <a:ext cx="2" cy="4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21" y="10"/>
                </a:cxn>
                <a:cxn ang="0">
                  <a:pos x="22" y="6"/>
                </a:cxn>
                <a:cxn ang="0">
                  <a:pos x="22" y="3"/>
                </a:cxn>
                <a:cxn ang="0">
                  <a:pos x="20" y="1"/>
                </a:cxn>
                <a:cxn ang="0">
                  <a:pos x="17" y="0"/>
                </a:cxn>
                <a:cxn ang="0">
                  <a:pos x="0" y="25"/>
                </a:cxn>
                <a:cxn ang="0">
                  <a:pos x="2" y="27"/>
                </a:cxn>
                <a:cxn ang="0">
                  <a:pos x="5" y="27"/>
                </a:cxn>
                <a:cxn ang="0">
                  <a:pos x="8" y="26"/>
                </a:cxn>
                <a:cxn ang="0">
                  <a:pos x="12" y="23"/>
                </a:cxn>
              </a:cxnLst>
              <a:rect l="0" t="0" r="r" b="b"/>
              <a:pathLst>
                <a:path w="22" h="27">
                  <a:moveTo>
                    <a:pt x="12" y="23"/>
                  </a:moveTo>
                  <a:lnTo>
                    <a:pt x="21" y="10"/>
                  </a:lnTo>
                  <a:lnTo>
                    <a:pt x="22" y="6"/>
                  </a:lnTo>
                  <a:lnTo>
                    <a:pt x="22" y="3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0" y="25"/>
                  </a:lnTo>
                  <a:lnTo>
                    <a:pt x="2" y="27"/>
                  </a:lnTo>
                  <a:lnTo>
                    <a:pt x="5" y="27"/>
                  </a:lnTo>
                  <a:lnTo>
                    <a:pt x="8" y="26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47" name="Freeform 295"/>
            <p:cNvSpPr>
              <a:spLocks/>
            </p:cNvSpPr>
            <p:nvPr/>
          </p:nvSpPr>
          <p:spPr bwMode="auto">
            <a:xfrm>
              <a:off x="582" y="2149"/>
              <a:ext cx="5" cy="5"/>
            </a:xfrm>
            <a:custGeom>
              <a:avLst/>
              <a:gdLst/>
              <a:ahLst/>
              <a:cxnLst>
                <a:cxn ang="0">
                  <a:pos x="49" y="33"/>
                </a:cxn>
                <a:cxn ang="0">
                  <a:pos x="0" y="0"/>
                </a:cxn>
                <a:cxn ang="0">
                  <a:pos x="49" y="33"/>
                </a:cxn>
              </a:cxnLst>
              <a:rect l="0" t="0" r="r" b="b"/>
              <a:pathLst>
                <a:path w="49" h="33">
                  <a:moveTo>
                    <a:pt x="49" y="33"/>
                  </a:moveTo>
                  <a:lnTo>
                    <a:pt x="0" y="0"/>
                  </a:lnTo>
                  <a:lnTo>
                    <a:pt x="49" y="3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48" name="Freeform 296"/>
            <p:cNvSpPr>
              <a:spLocks/>
            </p:cNvSpPr>
            <p:nvPr/>
          </p:nvSpPr>
          <p:spPr bwMode="auto">
            <a:xfrm>
              <a:off x="586" y="2136"/>
              <a:ext cx="5" cy="5"/>
            </a:xfrm>
            <a:custGeom>
              <a:avLst/>
              <a:gdLst/>
              <a:ahLst/>
              <a:cxnLst>
                <a:cxn ang="0">
                  <a:pos x="41" y="31"/>
                </a:cxn>
                <a:cxn ang="0">
                  <a:pos x="43" y="29"/>
                </a:cxn>
                <a:cxn ang="0">
                  <a:pos x="44" y="25"/>
                </a:cxn>
                <a:cxn ang="0">
                  <a:pos x="46" y="23"/>
                </a:cxn>
                <a:cxn ang="0">
                  <a:pos x="47" y="20"/>
                </a:cxn>
                <a:cxn ang="0">
                  <a:pos x="45" y="14"/>
                </a:cxn>
                <a:cxn ang="0">
                  <a:pos x="42" y="10"/>
                </a:cxn>
                <a:cxn ang="0">
                  <a:pos x="36" y="7"/>
                </a:cxn>
                <a:cxn ang="0">
                  <a:pos x="31" y="3"/>
                </a:cxn>
                <a:cxn ang="0">
                  <a:pos x="24" y="2"/>
                </a:cxn>
                <a:cxn ang="0">
                  <a:pos x="18" y="1"/>
                </a:cxn>
                <a:cxn ang="0">
                  <a:pos x="11" y="0"/>
                </a:cxn>
                <a:cxn ang="0">
                  <a:pos x="6" y="1"/>
                </a:cxn>
                <a:cxn ang="0">
                  <a:pos x="5" y="2"/>
                </a:cxn>
                <a:cxn ang="0">
                  <a:pos x="3" y="3"/>
                </a:cxn>
                <a:cxn ang="0">
                  <a:pos x="2" y="5"/>
                </a:cxn>
                <a:cxn ang="0">
                  <a:pos x="0" y="8"/>
                </a:cxn>
                <a:cxn ang="0">
                  <a:pos x="22" y="12"/>
                </a:cxn>
                <a:cxn ang="0">
                  <a:pos x="30" y="32"/>
                </a:cxn>
                <a:cxn ang="0">
                  <a:pos x="32" y="34"/>
                </a:cxn>
                <a:cxn ang="0">
                  <a:pos x="35" y="35"/>
                </a:cxn>
                <a:cxn ang="0">
                  <a:pos x="38" y="34"/>
                </a:cxn>
                <a:cxn ang="0">
                  <a:pos x="41" y="31"/>
                </a:cxn>
              </a:cxnLst>
              <a:rect l="0" t="0" r="r" b="b"/>
              <a:pathLst>
                <a:path w="47" h="35">
                  <a:moveTo>
                    <a:pt x="41" y="31"/>
                  </a:moveTo>
                  <a:lnTo>
                    <a:pt x="43" y="29"/>
                  </a:lnTo>
                  <a:lnTo>
                    <a:pt x="44" y="25"/>
                  </a:lnTo>
                  <a:lnTo>
                    <a:pt x="46" y="23"/>
                  </a:lnTo>
                  <a:lnTo>
                    <a:pt x="47" y="20"/>
                  </a:lnTo>
                  <a:lnTo>
                    <a:pt x="45" y="14"/>
                  </a:lnTo>
                  <a:lnTo>
                    <a:pt x="42" y="10"/>
                  </a:lnTo>
                  <a:lnTo>
                    <a:pt x="36" y="7"/>
                  </a:lnTo>
                  <a:lnTo>
                    <a:pt x="31" y="3"/>
                  </a:lnTo>
                  <a:lnTo>
                    <a:pt x="24" y="2"/>
                  </a:lnTo>
                  <a:lnTo>
                    <a:pt x="18" y="1"/>
                  </a:lnTo>
                  <a:lnTo>
                    <a:pt x="11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22" y="12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5" y="35"/>
                  </a:lnTo>
                  <a:lnTo>
                    <a:pt x="38" y="34"/>
                  </a:lnTo>
                  <a:lnTo>
                    <a:pt x="41" y="3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49" name="Freeform 297"/>
            <p:cNvSpPr>
              <a:spLocks/>
            </p:cNvSpPr>
            <p:nvPr/>
          </p:nvSpPr>
          <p:spPr bwMode="auto">
            <a:xfrm>
              <a:off x="580" y="2124"/>
              <a:ext cx="13" cy="6"/>
            </a:xfrm>
            <a:custGeom>
              <a:avLst/>
              <a:gdLst/>
              <a:ahLst/>
              <a:cxnLst>
                <a:cxn ang="0">
                  <a:pos x="116" y="44"/>
                </a:cxn>
                <a:cxn ang="0">
                  <a:pos x="117" y="40"/>
                </a:cxn>
                <a:cxn ang="0">
                  <a:pos x="108" y="29"/>
                </a:cxn>
                <a:cxn ang="0">
                  <a:pos x="98" y="20"/>
                </a:cxn>
                <a:cxn ang="0">
                  <a:pos x="88" y="13"/>
                </a:cxn>
                <a:cxn ang="0">
                  <a:pos x="77" y="7"/>
                </a:cxn>
                <a:cxn ang="0">
                  <a:pos x="64" y="3"/>
                </a:cxn>
                <a:cxn ang="0">
                  <a:pos x="52" y="0"/>
                </a:cxn>
                <a:cxn ang="0">
                  <a:pos x="39" y="0"/>
                </a:cxn>
                <a:cxn ang="0">
                  <a:pos x="26" y="1"/>
                </a:cxn>
                <a:cxn ang="0">
                  <a:pos x="0" y="14"/>
                </a:cxn>
                <a:cxn ang="0">
                  <a:pos x="9" y="15"/>
                </a:cxn>
                <a:cxn ang="0">
                  <a:pos x="17" y="15"/>
                </a:cxn>
                <a:cxn ang="0">
                  <a:pos x="25" y="14"/>
                </a:cxn>
                <a:cxn ang="0">
                  <a:pos x="33" y="13"/>
                </a:cxn>
                <a:cxn ang="0">
                  <a:pos x="41" y="11"/>
                </a:cxn>
                <a:cxn ang="0">
                  <a:pos x="49" y="13"/>
                </a:cxn>
                <a:cxn ang="0">
                  <a:pos x="56" y="15"/>
                </a:cxn>
                <a:cxn ang="0">
                  <a:pos x="64" y="20"/>
                </a:cxn>
                <a:cxn ang="0">
                  <a:pos x="66" y="24"/>
                </a:cxn>
                <a:cxn ang="0">
                  <a:pos x="65" y="28"/>
                </a:cxn>
                <a:cxn ang="0">
                  <a:pos x="62" y="33"/>
                </a:cxn>
                <a:cxn ang="0">
                  <a:pos x="59" y="35"/>
                </a:cxn>
                <a:cxn ang="0">
                  <a:pos x="112" y="47"/>
                </a:cxn>
                <a:cxn ang="0">
                  <a:pos x="116" y="44"/>
                </a:cxn>
              </a:cxnLst>
              <a:rect l="0" t="0" r="r" b="b"/>
              <a:pathLst>
                <a:path w="117" h="47">
                  <a:moveTo>
                    <a:pt x="116" y="44"/>
                  </a:moveTo>
                  <a:lnTo>
                    <a:pt x="117" y="40"/>
                  </a:lnTo>
                  <a:lnTo>
                    <a:pt x="108" y="29"/>
                  </a:lnTo>
                  <a:lnTo>
                    <a:pt x="98" y="20"/>
                  </a:lnTo>
                  <a:lnTo>
                    <a:pt x="88" y="13"/>
                  </a:lnTo>
                  <a:lnTo>
                    <a:pt x="77" y="7"/>
                  </a:lnTo>
                  <a:lnTo>
                    <a:pt x="64" y="3"/>
                  </a:lnTo>
                  <a:lnTo>
                    <a:pt x="52" y="0"/>
                  </a:lnTo>
                  <a:lnTo>
                    <a:pt x="39" y="0"/>
                  </a:lnTo>
                  <a:lnTo>
                    <a:pt x="26" y="1"/>
                  </a:lnTo>
                  <a:lnTo>
                    <a:pt x="0" y="14"/>
                  </a:lnTo>
                  <a:lnTo>
                    <a:pt x="9" y="15"/>
                  </a:lnTo>
                  <a:lnTo>
                    <a:pt x="17" y="15"/>
                  </a:lnTo>
                  <a:lnTo>
                    <a:pt x="25" y="14"/>
                  </a:lnTo>
                  <a:lnTo>
                    <a:pt x="33" y="13"/>
                  </a:lnTo>
                  <a:lnTo>
                    <a:pt x="41" y="11"/>
                  </a:lnTo>
                  <a:lnTo>
                    <a:pt x="49" y="13"/>
                  </a:lnTo>
                  <a:lnTo>
                    <a:pt x="56" y="15"/>
                  </a:lnTo>
                  <a:lnTo>
                    <a:pt x="64" y="20"/>
                  </a:lnTo>
                  <a:lnTo>
                    <a:pt x="66" y="24"/>
                  </a:lnTo>
                  <a:lnTo>
                    <a:pt x="65" y="28"/>
                  </a:lnTo>
                  <a:lnTo>
                    <a:pt x="62" y="33"/>
                  </a:lnTo>
                  <a:lnTo>
                    <a:pt x="59" y="35"/>
                  </a:lnTo>
                  <a:lnTo>
                    <a:pt x="112" y="47"/>
                  </a:lnTo>
                  <a:lnTo>
                    <a:pt x="116" y="4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50" name="Freeform 298"/>
            <p:cNvSpPr>
              <a:spLocks/>
            </p:cNvSpPr>
            <p:nvPr/>
          </p:nvSpPr>
          <p:spPr bwMode="auto">
            <a:xfrm>
              <a:off x="601" y="2086"/>
              <a:ext cx="5" cy="14"/>
            </a:xfrm>
            <a:custGeom>
              <a:avLst/>
              <a:gdLst/>
              <a:ahLst/>
              <a:cxnLst>
                <a:cxn ang="0">
                  <a:pos x="34" y="102"/>
                </a:cxn>
                <a:cxn ang="0">
                  <a:pos x="44" y="89"/>
                </a:cxn>
                <a:cxn ang="0">
                  <a:pos x="42" y="86"/>
                </a:cxn>
                <a:cxn ang="0">
                  <a:pos x="37" y="84"/>
                </a:cxn>
                <a:cxn ang="0">
                  <a:pos x="33" y="81"/>
                </a:cxn>
                <a:cxn ang="0">
                  <a:pos x="28" y="80"/>
                </a:cxn>
                <a:cxn ang="0">
                  <a:pos x="22" y="78"/>
                </a:cxn>
                <a:cxn ang="0">
                  <a:pos x="17" y="75"/>
                </a:cxn>
                <a:cxn ang="0">
                  <a:pos x="14" y="70"/>
                </a:cxn>
                <a:cxn ang="0">
                  <a:pos x="12" y="65"/>
                </a:cxn>
                <a:cxn ang="0">
                  <a:pos x="12" y="59"/>
                </a:cxn>
                <a:cxn ang="0">
                  <a:pos x="15" y="57"/>
                </a:cxn>
                <a:cxn ang="0">
                  <a:pos x="21" y="55"/>
                </a:cxn>
                <a:cxn ang="0">
                  <a:pos x="28" y="52"/>
                </a:cxn>
                <a:cxn ang="0">
                  <a:pos x="27" y="51"/>
                </a:cxn>
                <a:cxn ang="0">
                  <a:pos x="24" y="49"/>
                </a:cxn>
                <a:cxn ang="0">
                  <a:pos x="23" y="47"/>
                </a:cxn>
                <a:cxn ang="0">
                  <a:pos x="21" y="45"/>
                </a:cxn>
                <a:cxn ang="0">
                  <a:pos x="18" y="40"/>
                </a:cxn>
                <a:cxn ang="0">
                  <a:pos x="16" y="35"/>
                </a:cxn>
                <a:cxn ang="0">
                  <a:pos x="15" y="28"/>
                </a:cxn>
                <a:cxn ang="0">
                  <a:pos x="16" y="21"/>
                </a:cxn>
                <a:cxn ang="0">
                  <a:pos x="20" y="19"/>
                </a:cxn>
                <a:cxn ang="0">
                  <a:pos x="26" y="19"/>
                </a:cxn>
                <a:cxn ang="0">
                  <a:pos x="31" y="20"/>
                </a:cxn>
                <a:cxn ang="0">
                  <a:pos x="36" y="19"/>
                </a:cxn>
                <a:cxn ang="0">
                  <a:pos x="37" y="14"/>
                </a:cxn>
                <a:cxn ang="0">
                  <a:pos x="36" y="9"/>
                </a:cxn>
                <a:cxn ang="0">
                  <a:pos x="34" y="5"/>
                </a:cxn>
                <a:cxn ang="0">
                  <a:pos x="32" y="0"/>
                </a:cxn>
                <a:cxn ang="0">
                  <a:pos x="6" y="15"/>
                </a:cxn>
                <a:cxn ang="0">
                  <a:pos x="6" y="51"/>
                </a:cxn>
                <a:cxn ang="0">
                  <a:pos x="5" y="55"/>
                </a:cxn>
                <a:cxn ang="0">
                  <a:pos x="3" y="57"/>
                </a:cxn>
                <a:cxn ang="0">
                  <a:pos x="2" y="59"/>
                </a:cxn>
                <a:cxn ang="0">
                  <a:pos x="0" y="62"/>
                </a:cxn>
                <a:cxn ang="0">
                  <a:pos x="5" y="71"/>
                </a:cxn>
                <a:cxn ang="0">
                  <a:pos x="14" y="78"/>
                </a:cxn>
                <a:cxn ang="0">
                  <a:pos x="23" y="85"/>
                </a:cxn>
                <a:cxn ang="0">
                  <a:pos x="30" y="93"/>
                </a:cxn>
                <a:cxn ang="0">
                  <a:pos x="30" y="96"/>
                </a:cxn>
                <a:cxn ang="0">
                  <a:pos x="30" y="99"/>
                </a:cxn>
                <a:cxn ang="0">
                  <a:pos x="31" y="102"/>
                </a:cxn>
                <a:cxn ang="0">
                  <a:pos x="34" y="102"/>
                </a:cxn>
              </a:cxnLst>
              <a:rect l="0" t="0" r="r" b="b"/>
              <a:pathLst>
                <a:path w="44" h="102">
                  <a:moveTo>
                    <a:pt x="34" y="102"/>
                  </a:moveTo>
                  <a:lnTo>
                    <a:pt x="44" y="89"/>
                  </a:lnTo>
                  <a:lnTo>
                    <a:pt x="42" y="86"/>
                  </a:lnTo>
                  <a:lnTo>
                    <a:pt x="37" y="84"/>
                  </a:lnTo>
                  <a:lnTo>
                    <a:pt x="33" y="81"/>
                  </a:lnTo>
                  <a:lnTo>
                    <a:pt x="28" y="80"/>
                  </a:lnTo>
                  <a:lnTo>
                    <a:pt x="22" y="78"/>
                  </a:lnTo>
                  <a:lnTo>
                    <a:pt x="17" y="75"/>
                  </a:lnTo>
                  <a:lnTo>
                    <a:pt x="14" y="70"/>
                  </a:lnTo>
                  <a:lnTo>
                    <a:pt x="12" y="65"/>
                  </a:lnTo>
                  <a:lnTo>
                    <a:pt x="12" y="59"/>
                  </a:lnTo>
                  <a:lnTo>
                    <a:pt x="15" y="57"/>
                  </a:lnTo>
                  <a:lnTo>
                    <a:pt x="21" y="55"/>
                  </a:lnTo>
                  <a:lnTo>
                    <a:pt x="28" y="52"/>
                  </a:lnTo>
                  <a:lnTo>
                    <a:pt x="27" y="51"/>
                  </a:lnTo>
                  <a:lnTo>
                    <a:pt x="24" y="49"/>
                  </a:lnTo>
                  <a:lnTo>
                    <a:pt x="23" y="47"/>
                  </a:lnTo>
                  <a:lnTo>
                    <a:pt x="21" y="45"/>
                  </a:lnTo>
                  <a:lnTo>
                    <a:pt x="18" y="40"/>
                  </a:lnTo>
                  <a:lnTo>
                    <a:pt x="16" y="35"/>
                  </a:lnTo>
                  <a:lnTo>
                    <a:pt x="15" y="28"/>
                  </a:lnTo>
                  <a:lnTo>
                    <a:pt x="16" y="21"/>
                  </a:lnTo>
                  <a:lnTo>
                    <a:pt x="20" y="19"/>
                  </a:lnTo>
                  <a:lnTo>
                    <a:pt x="26" y="19"/>
                  </a:lnTo>
                  <a:lnTo>
                    <a:pt x="31" y="20"/>
                  </a:lnTo>
                  <a:lnTo>
                    <a:pt x="36" y="19"/>
                  </a:lnTo>
                  <a:lnTo>
                    <a:pt x="37" y="14"/>
                  </a:lnTo>
                  <a:lnTo>
                    <a:pt x="36" y="9"/>
                  </a:lnTo>
                  <a:lnTo>
                    <a:pt x="34" y="5"/>
                  </a:lnTo>
                  <a:lnTo>
                    <a:pt x="32" y="0"/>
                  </a:lnTo>
                  <a:lnTo>
                    <a:pt x="6" y="15"/>
                  </a:lnTo>
                  <a:lnTo>
                    <a:pt x="6" y="51"/>
                  </a:lnTo>
                  <a:lnTo>
                    <a:pt x="5" y="55"/>
                  </a:lnTo>
                  <a:lnTo>
                    <a:pt x="3" y="57"/>
                  </a:lnTo>
                  <a:lnTo>
                    <a:pt x="2" y="59"/>
                  </a:lnTo>
                  <a:lnTo>
                    <a:pt x="0" y="62"/>
                  </a:lnTo>
                  <a:lnTo>
                    <a:pt x="5" y="71"/>
                  </a:lnTo>
                  <a:lnTo>
                    <a:pt x="14" y="78"/>
                  </a:lnTo>
                  <a:lnTo>
                    <a:pt x="23" y="85"/>
                  </a:lnTo>
                  <a:lnTo>
                    <a:pt x="30" y="93"/>
                  </a:lnTo>
                  <a:lnTo>
                    <a:pt x="30" y="96"/>
                  </a:lnTo>
                  <a:lnTo>
                    <a:pt x="30" y="99"/>
                  </a:lnTo>
                  <a:lnTo>
                    <a:pt x="31" y="102"/>
                  </a:lnTo>
                  <a:lnTo>
                    <a:pt x="34" y="10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51" name="Freeform 299"/>
            <p:cNvSpPr>
              <a:spLocks/>
            </p:cNvSpPr>
            <p:nvPr/>
          </p:nvSpPr>
          <p:spPr bwMode="auto">
            <a:xfrm>
              <a:off x="574" y="2144"/>
              <a:ext cx="5" cy="5"/>
            </a:xfrm>
            <a:custGeom>
              <a:avLst/>
              <a:gdLst/>
              <a:ahLst/>
              <a:cxnLst>
                <a:cxn ang="0">
                  <a:pos x="53" y="29"/>
                </a:cxn>
                <a:cxn ang="0">
                  <a:pos x="46" y="30"/>
                </a:cxn>
                <a:cxn ang="0">
                  <a:pos x="40" y="27"/>
                </a:cxn>
                <a:cxn ang="0">
                  <a:pos x="33" y="25"/>
                </a:cxn>
                <a:cxn ang="0">
                  <a:pos x="28" y="21"/>
                </a:cxn>
                <a:cxn ang="0">
                  <a:pos x="23" y="16"/>
                </a:cxn>
                <a:cxn ang="0">
                  <a:pos x="17" y="11"/>
                </a:cxn>
                <a:cxn ang="0">
                  <a:pos x="13" y="5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10"/>
                </a:cxn>
                <a:cxn ang="0">
                  <a:pos x="4" y="14"/>
                </a:cxn>
                <a:cxn ang="0">
                  <a:pos x="7" y="19"/>
                </a:cxn>
                <a:cxn ang="0">
                  <a:pos x="13" y="23"/>
                </a:cxn>
                <a:cxn ang="0">
                  <a:pos x="19" y="26"/>
                </a:cxn>
                <a:cxn ang="0">
                  <a:pos x="26" y="29"/>
                </a:cxn>
                <a:cxn ang="0">
                  <a:pos x="31" y="31"/>
                </a:cxn>
                <a:cxn ang="0">
                  <a:pos x="38" y="32"/>
                </a:cxn>
                <a:cxn ang="0">
                  <a:pos x="42" y="32"/>
                </a:cxn>
                <a:cxn ang="0">
                  <a:pos x="46" y="32"/>
                </a:cxn>
                <a:cxn ang="0">
                  <a:pos x="49" y="32"/>
                </a:cxn>
                <a:cxn ang="0">
                  <a:pos x="52" y="32"/>
                </a:cxn>
                <a:cxn ang="0">
                  <a:pos x="53" y="29"/>
                </a:cxn>
              </a:cxnLst>
              <a:rect l="0" t="0" r="r" b="b"/>
              <a:pathLst>
                <a:path w="53" h="32">
                  <a:moveTo>
                    <a:pt x="53" y="29"/>
                  </a:moveTo>
                  <a:lnTo>
                    <a:pt x="46" y="30"/>
                  </a:lnTo>
                  <a:lnTo>
                    <a:pt x="40" y="27"/>
                  </a:lnTo>
                  <a:lnTo>
                    <a:pt x="33" y="25"/>
                  </a:lnTo>
                  <a:lnTo>
                    <a:pt x="28" y="21"/>
                  </a:lnTo>
                  <a:lnTo>
                    <a:pt x="23" y="16"/>
                  </a:lnTo>
                  <a:lnTo>
                    <a:pt x="17" y="11"/>
                  </a:lnTo>
                  <a:lnTo>
                    <a:pt x="13" y="5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10"/>
                  </a:lnTo>
                  <a:lnTo>
                    <a:pt x="4" y="14"/>
                  </a:lnTo>
                  <a:lnTo>
                    <a:pt x="7" y="19"/>
                  </a:lnTo>
                  <a:lnTo>
                    <a:pt x="13" y="23"/>
                  </a:lnTo>
                  <a:lnTo>
                    <a:pt x="19" y="26"/>
                  </a:lnTo>
                  <a:lnTo>
                    <a:pt x="26" y="29"/>
                  </a:lnTo>
                  <a:lnTo>
                    <a:pt x="31" y="31"/>
                  </a:lnTo>
                  <a:lnTo>
                    <a:pt x="38" y="32"/>
                  </a:lnTo>
                  <a:lnTo>
                    <a:pt x="42" y="32"/>
                  </a:lnTo>
                  <a:lnTo>
                    <a:pt x="46" y="32"/>
                  </a:lnTo>
                  <a:lnTo>
                    <a:pt x="49" y="32"/>
                  </a:lnTo>
                  <a:lnTo>
                    <a:pt x="52" y="32"/>
                  </a:lnTo>
                  <a:lnTo>
                    <a:pt x="53" y="29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52" name="Freeform 300"/>
            <p:cNvSpPr>
              <a:spLocks/>
            </p:cNvSpPr>
            <p:nvPr/>
          </p:nvSpPr>
          <p:spPr bwMode="auto">
            <a:xfrm>
              <a:off x="584" y="2132"/>
              <a:ext cx="2" cy="3"/>
            </a:xfrm>
            <a:custGeom>
              <a:avLst/>
              <a:gdLst/>
              <a:ahLst/>
              <a:cxnLst>
                <a:cxn ang="0">
                  <a:pos x="15" y="8"/>
                </a:cxn>
                <a:cxn ang="0">
                  <a:pos x="16" y="7"/>
                </a:cxn>
                <a:cxn ang="0">
                  <a:pos x="17" y="6"/>
                </a:cxn>
                <a:cxn ang="0">
                  <a:pos x="18" y="4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7" y="5"/>
                </a:cxn>
                <a:cxn ang="0">
                  <a:pos x="3" y="11"/>
                </a:cxn>
                <a:cxn ang="0">
                  <a:pos x="0" y="20"/>
                </a:cxn>
                <a:cxn ang="0">
                  <a:pos x="15" y="8"/>
                </a:cxn>
              </a:cxnLst>
              <a:rect l="0" t="0" r="r" b="b"/>
              <a:pathLst>
                <a:path w="19" h="20">
                  <a:moveTo>
                    <a:pt x="15" y="8"/>
                  </a:moveTo>
                  <a:lnTo>
                    <a:pt x="16" y="7"/>
                  </a:lnTo>
                  <a:lnTo>
                    <a:pt x="17" y="6"/>
                  </a:lnTo>
                  <a:lnTo>
                    <a:pt x="18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7" y="5"/>
                  </a:lnTo>
                  <a:lnTo>
                    <a:pt x="3" y="11"/>
                  </a:lnTo>
                  <a:lnTo>
                    <a:pt x="0" y="20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53" name="Freeform 301"/>
            <p:cNvSpPr>
              <a:spLocks/>
            </p:cNvSpPr>
            <p:nvPr/>
          </p:nvSpPr>
          <p:spPr bwMode="auto">
            <a:xfrm>
              <a:off x="581" y="2139"/>
              <a:ext cx="2" cy="2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15" y="2"/>
                </a:cxn>
                <a:cxn ang="0">
                  <a:pos x="13" y="0"/>
                </a:cxn>
                <a:cxn ang="0">
                  <a:pos x="8" y="4"/>
                </a:cxn>
                <a:cxn ang="0">
                  <a:pos x="4" y="12"/>
                </a:cxn>
                <a:cxn ang="0">
                  <a:pos x="0" y="17"/>
                </a:cxn>
                <a:cxn ang="0">
                  <a:pos x="1" y="20"/>
                </a:cxn>
                <a:cxn ang="0">
                  <a:pos x="2" y="19"/>
                </a:cxn>
                <a:cxn ang="0">
                  <a:pos x="4" y="17"/>
                </a:cxn>
                <a:cxn ang="0">
                  <a:pos x="5" y="16"/>
                </a:cxn>
              </a:cxnLst>
              <a:rect l="0" t="0" r="r" b="b"/>
              <a:pathLst>
                <a:path w="15" h="20">
                  <a:moveTo>
                    <a:pt x="5" y="16"/>
                  </a:moveTo>
                  <a:lnTo>
                    <a:pt x="15" y="2"/>
                  </a:lnTo>
                  <a:lnTo>
                    <a:pt x="13" y="0"/>
                  </a:lnTo>
                  <a:lnTo>
                    <a:pt x="8" y="4"/>
                  </a:lnTo>
                  <a:lnTo>
                    <a:pt x="4" y="12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2" y="19"/>
                  </a:lnTo>
                  <a:lnTo>
                    <a:pt x="4" y="17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54" name="Freeform 302"/>
            <p:cNvSpPr>
              <a:spLocks/>
            </p:cNvSpPr>
            <p:nvPr/>
          </p:nvSpPr>
          <p:spPr bwMode="auto">
            <a:xfrm>
              <a:off x="614" y="2047"/>
              <a:ext cx="7" cy="7"/>
            </a:xfrm>
            <a:custGeom>
              <a:avLst/>
              <a:gdLst/>
              <a:ahLst/>
              <a:cxnLst>
                <a:cxn ang="0">
                  <a:pos x="62" y="45"/>
                </a:cxn>
                <a:cxn ang="0">
                  <a:pos x="63" y="44"/>
                </a:cxn>
                <a:cxn ang="0">
                  <a:pos x="63" y="43"/>
                </a:cxn>
                <a:cxn ang="0">
                  <a:pos x="64" y="41"/>
                </a:cxn>
                <a:cxn ang="0">
                  <a:pos x="64" y="37"/>
                </a:cxn>
                <a:cxn ang="0">
                  <a:pos x="59" y="30"/>
                </a:cxn>
                <a:cxn ang="0">
                  <a:pos x="52" y="22"/>
                </a:cxn>
                <a:cxn ang="0">
                  <a:pos x="44" y="15"/>
                </a:cxn>
                <a:cxn ang="0">
                  <a:pos x="35" y="10"/>
                </a:cxn>
                <a:cxn ang="0">
                  <a:pos x="27" y="5"/>
                </a:cxn>
                <a:cxn ang="0">
                  <a:pos x="18" y="2"/>
                </a:cxn>
                <a:cxn ang="0">
                  <a:pos x="8" y="1"/>
                </a:cxn>
                <a:cxn ang="0">
                  <a:pos x="0" y="0"/>
                </a:cxn>
                <a:cxn ang="0">
                  <a:pos x="60" y="46"/>
                </a:cxn>
                <a:cxn ang="0">
                  <a:pos x="62" y="45"/>
                </a:cxn>
              </a:cxnLst>
              <a:rect l="0" t="0" r="r" b="b"/>
              <a:pathLst>
                <a:path w="64" h="46">
                  <a:moveTo>
                    <a:pt x="62" y="45"/>
                  </a:moveTo>
                  <a:lnTo>
                    <a:pt x="63" y="44"/>
                  </a:lnTo>
                  <a:lnTo>
                    <a:pt x="63" y="43"/>
                  </a:lnTo>
                  <a:lnTo>
                    <a:pt x="64" y="41"/>
                  </a:lnTo>
                  <a:lnTo>
                    <a:pt x="64" y="37"/>
                  </a:lnTo>
                  <a:lnTo>
                    <a:pt x="59" y="30"/>
                  </a:lnTo>
                  <a:lnTo>
                    <a:pt x="52" y="22"/>
                  </a:lnTo>
                  <a:lnTo>
                    <a:pt x="44" y="15"/>
                  </a:lnTo>
                  <a:lnTo>
                    <a:pt x="35" y="10"/>
                  </a:lnTo>
                  <a:lnTo>
                    <a:pt x="27" y="5"/>
                  </a:lnTo>
                  <a:lnTo>
                    <a:pt x="18" y="2"/>
                  </a:lnTo>
                  <a:lnTo>
                    <a:pt x="8" y="1"/>
                  </a:lnTo>
                  <a:lnTo>
                    <a:pt x="0" y="0"/>
                  </a:lnTo>
                  <a:lnTo>
                    <a:pt x="60" y="46"/>
                  </a:lnTo>
                  <a:lnTo>
                    <a:pt x="62" y="45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55" name="Freeform 303"/>
            <p:cNvSpPr>
              <a:spLocks/>
            </p:cNvSpPr>
            <p:nvPr/>
          </p:nvSpPr>
          <p:spPr bwMode="auto">
            <a:xfrm>
              <a:off x="574" y="2124"/>
              <a:ext cx="3" cy="8"/>
            </a:xfrm>
            <a:custGeom>
              <a:avLst/>
              <a:gdLst/>
              <a:ahLst/>
              <a:cxnLst>
                <a:cxn ang="0">
                  <a:pos x="26" y="49"/>
                </a:cxn>
                <a:cxn ang="0">
                  <a:pos x="25" y="41"/>
                </a:cxn>
                <a:cxn ang="0">
                  <a:pos x="19" y="33"/>
                </a:cxn>
                <a:cxn ang="0">
                  <a:pos x="12" y="26"/>
                </a:cxn>
                <a:cxn ang="0">
                  <a:pos x="4" y="22"/>
                </a:cxn>
                <a:cxn ang="0">
                  <a:pos x="3" y="20"/>
                </a:cxn>
                <a:cxn ang="0">
                  <a:pos x="2" y="16"/>
                </a:cxn>
                <a:cxn ang="0">
                  <a:pos x="1" y="13"/>
                </a:cxn>
                <a:cxn ang="0">
                  <a:pos x="2" y="9"/>
                </a:cxn>
                <a:cxn ang="0">
                  <a:pos x="18" y="0"/>
                </a:cxn>
                <a:cxn ang="0">
                  <a:pos x="12" y="1"/>
                </a:cxn>
                <a:cxn ang="0">
                  <a:pos x="7" y="5"/>
                </a:cxn>
                <a:cxn ang="0">
                  <a:pos x="2" y="12"/>
                </a:cxn>
                <a:cxn ang="0">
                  <a:pos x="0" y="19"/>
                </a:cxn>
                <a:cxn ang="0">
                  <a:pos x="16" y="50"/>
                </a:cxn>
                <a:cxn ang="0">
                  <a:pos x="18" y="50"/>
                </a:cxn>
                <a:cxn ang="0">
                  <a:pos x="21" y="51"/>
                </a:cxn>
                <a:cxn ang="0">
                  <a:pos x="24" y="52"/>
                </a:cxn>
                <a:cxn ang="0">
                  <a:pos x="26" y="52"/>
                </a:cxn>
                <a:cxn ang="0">
                  <a:pos x="26" y="49"/>
                </a:cxn>
              </a:cxnLst>
              <a:rect l="0" t="0" r="r" b="b"/>
              <a:pathLst>
                <a:path w="26" h="52">
                  <a:moveTo>
                    <a:pt x="26" y="49"/>
                  </a:moveTo>
                  <a:lnTo>
                    <a:pt x="25" y="41"/>
                  </a:lnTo>
                  <a:lnTo>
                    <a:pt x="19" y="33"/>
                  </a:lnTo>
                  <a:lnTo>
                    <a:pt x="12" y="26"/>
                  </a:lnTo>
                  <a:lnTo>
                    <a:pt x="4" y="22"/>
                  </a:lnTo>
                  <a:lnTo>
                    <a:pt x="3" y="20"/>
                  </a:lnTo>
                  <a:lnTo>
                    <a:pt x="2" y="16"/>
                  </a:lnTo>
                  <a:lnTo>
                    <a:pt x="1" y="13"/>
                  </a:lnTo>
                  <a:lnTo>
                    <a:pt x="2" y="9"/>
                  </a:lnTo>
                  <a:lnTo>
                    <a:pt x="18" y="0"/>
                  </a:lnTo>
                  <a:lnTo>
                    <a:pt x="12" y="1"/>
                  </a:lnTo>
                  <a:lnTo>
                    <a:pt x="7" y="5"/>
                  </a:lnTo>
                  <a:lnTo>
                    <a:pt x="2" y="12"/>
                  </a:lnTo>
                  <a:lnTo>
                    <a:pt x="0" y="19"/>
                  </a:lnTo>
                  <a:lnTo>
                    <a:pt x="16" y="50"/>
                  </a:lnTo>
                  <a:lnTo>
                    <a:pt x="18" y="50"/>
                  </a:lnTo>
                  <a:lnTo>
                    <a:pt x="21" y="51"/>
                  </a:lnTo>
                  <a:lnTo>
                    <a:pt x="24" y="52"/>
                  </a:lnTo>
                  <a:lnTo>
                    <a:pt x="26" y="52"/>
                  </a:lnTo>
                  <a:lnTo>
                    <a:pt x="26" y="49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56" name="Freeform 304"/>
            <p:cNvSpPr>
              <a:spLocks/>
            </p:cNvSpPr>
            <p:nvPr/>
          </p:nvSpPr>
          <p:spPr bwMode="auto">
            <a:xfrm>
              <a:off x="569" y="2126"/>
              <a:ext cx="5" cy="11"/>
            </a:xfrm>
            <a:custGeom>
              <a:avLst/>
              <a:gdLst/>
              <a:ahLst/>
              <a:cxnLst>
                <a:cxn ang="0">
                  <a:pos x="42" y="35"/>
                </a:cxn>
                <a:cxn ang="0">
                  <a:pos x="35" y="32"/>
                </a:cxn>
                <a:cxn ang="0">
                  <a:pos x="28" y="29"/>
                </a:cxn>
                <a:cxn ang="0">
                  <a:pos x="22" y="24"/>
                </a:cxn>
                <a:cxn ang="0">
                  <a:pos x="18" y="17"/>
                </a:cxn>
                <a:cxn ang="0">
                  <a:pos x="18" y="14"/>
                </a:cxn>
                <a:cxn ang="0">
                  <a:pos x="19" y="9"/>
                </a:cxn>
                <a:cxn ang="0">
                  <a:pos x="21" y="5"/>
                </a:cxn>
                <a:cxn ang="0">
                  <a:pos x="24" y="0"/>
                </a:cxn>
                <a:cxn ang="0">
                  <a:pos x="21" y="4"/>
                </a:cxn>
                <a:cxn ang="0">
                  <a:pos x="18" y="7"/>
                </a:cxn>
                <a:cxn ang="0">
                  <a:pos x="14" y="10"/>
                </a:cxn>
                <a:cxn ang="0">
                  <a:pos x="12" y="14"/>
                </a:cxn>
                <a:cxn ang="0">
                  <a:pos x="12" y="17"/>
                </a:cxn>
                <a:cxn ang="0">
                  <a:pos x="14" y="21"/>
                </a:cxn>
                <a:cxn ang="0">
                  <a:pos x="15" y="26"/>
                </a:cxn>
                <a:cxn ang="0">
                  <a:pos x="16" y="31"/>
                </a:cxn>
                <a:cxn ang="0">
                  <a:pos x="0" y="76"/>
                </a:cxn>
                <a:cxn ang="0">
                  <a:pos x="44" y="38"/>
                </a:cxn>
                <a:cxn ang="0">
                  <a:pos x="42" y="35"/>
                </a:cxn>
              </a:cxnLst>
              <a:rect l="0" t="0" r="r" b="b"/>
              <a:pathLst>
                <a:path w="44" h="76">
                  <a:moveTo>
                    <a:pt x="42" y="35"/>
                  </a:moveTo>
                  <a:lnTo>
                    <a:pt x="35" y="32"/>
                  </a:lnTo>
                  <a:lnTo>
                    <a:pt x="28" y="29"/>
                  </a:lnTo>
                  <a:lnTo>
                    <a:pt x="22" y="24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9" y="9"/>
                  </a:lnTo>
                  <a:lnTo>
                    <a:pt x="21" y="5"/>
                  </a:lnTo>
                  <a:lnTo>
                    <a:pt x="24" y="0"/>
                  </a:lnTo>
                  <a:lnTo>
                    <a:pt x="21" y="4"/>
                  </a:lnTo>
                  <a:lnTo>
                    <a:pt x="18" y="7"/>
                  </a:lnTo>
                  <a:lnTo>
                    <a:pt x="14" y="10"/>
                  </a:lnTo>
                  <a:lnTo>
                    <a:pt x="12" y="14"/>
                  </a:lnTo>
                  <a:lnTo>
                    <a:pt x="12" y="17"/>
                  </a:lnTo>
                  <a:lnTo>
                    <a:pt x="14" y="21"/>
                  </a:lnTo>
                  <a:lnTo>
                    <a:pt x="15" y="26"/>
                  </a:lnTo>
                  <a:lnTo>
                    <a:pt x="16" y="31"/>
                  </a:lnTo>
                  <a:lnTo>
                    <a:pt x="0" y="76"/>
                  </a:lnTo>
                  <a:lnTo>
                    <a:pt x="44" y="38"/>
                  </a:lnTo>
                  <a:lnTo>
                    <a:pt x="42" y="35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57" name="Freeform 305"/>
            <p:cNvSpPr>
              <a:spLocks/>
            </p:cNvSpPr>
            <p:nvPr/>
          </p:nvSpPr>
          <p:spPr bwMode="auto">
            <a:xfrm>
              <a:off x="590" y="2068"/>
              <a:ext cx="13" cy="6"/>
            </a:xfrm>
            <a:custGeom>
              <a:avLst/>
              <a:gdLst/>
              <a:ahLst/>
              <a:cxnLst>
                <a:cxn ang="0">
                  <a:pos x="113" y="31"/>
                </a:cxn>
                <a:cxn ang="0">
                  <a:pos x="113" y="26"/>
                </a:cxn>
                <a:cxn ang="0">
                  <a:pos x="114" y="20"/>
                </a:cxn>
                <a:cxn ang="0">
                  <a:pos x="118" y="14"/>
                </a:cxn>
                <a:cxn ang="0">
                  <a:pos x="121" y="6"/>
                </a:cxn>
                <a:cxn ang="0">
                  <a:pos x="116" y="7"/>
                </a:cxn>
                <a:cxn ang="0">
                  <a:pos x="114" y="10"/>
                </a:cxn>
                <a:cxn ang="0">
                  <a:pos x="112" y="14"/>
                </a:cxn>
                <a:cxn ang="0">
                  <a:pos x="108" y="17"/>
                </a:cxn>
                <a:cxn ang="0">
                  <a:pos x="95" y="11"/>
                </a:cxn>
                <a:cxn ang="0">
                  <a:pos x="82" y="7"/>
                </a:cxn>
                <a:cxn ang="0">
                  <a:pos x="69" y="4"/>
                </a:cxn>
                <a:cxn ang="0">
                  <a:pos x="55" y="1"/>
                </a:cxn>
                <a:cxn ang="0">
                  <a:pos x="41" y="0"/>
                </a:cxn>
                <a:cxn ang="0">
                  <a:pos x="27" y="1"/>
                </a:cxn>
                <a:cxn ang="0">
                  <a:pos x="13" y="4"/>
                </a:cxn>
                <a:cxn ang="0">
                  <a:pos x="0" y="9"/>
                </a:cxn>
                <a:cxn ang="0">
                  <a:pos x="12" y="8"/>
                </a:cxn>
                <a:cxn ang="0">
                  <a:pos x="25" y="8"/>
                </a:cxn>
                <a:cxn ang="0">
                  <a:pos x="37" y="9"/>
                </a:cxn>
                <a:cxn ang="0">
                  <a:pos x="50" y="11"/>
                </a:cxn>
                <a:cxn ang="0">
                  <a:pos x="63" y="15"/>
                </a:cxn>
                <a:cxn ang="0">
                  <a:pos x="75" y="20"/>
                </a:cxn>
                <a:cxn ang="0">
                  <a:pos x="86" y="27"/>
                </a:cxn>
                <a:cxn ang="0">
                  <a:pos x="97" y="36"/>
                </a:cxn>
                <a:cxn ang="0">
                  <a:pos x="101" y="36"/>
                </a:cxn>
                <a:cxn ang="0">
                  <a:pos x="105" y="37"/>
                </a:cxn>
                <a:cxn ang="0">
                  <a:pos x="109" y="37"/>
                </a:cxn>
                <a:cxn ang="0">
                  <a:pos x="113" y="35"/>
                </a:cxn>
                <a:cxn ang="0">
                  <a:pos x="113" y="31"/>
                </a:cxn>
              </a:cxnLst>
              <a:rect l="0" t="0" r="r" b="b"/>
              <a:pathLst>
                <a:path w="121" h="37">
                  <a:moveTo>
                    <a:pt x="113" y="31"/>
                  </a:moveTo>
                  <a:lnTo>
                    <a:pt x="113" y="26"/>
                  </a:lnTo>
                  <a:lnTo>
                    <a:pt x="114" y="20"/>
                  </a:lnTo>
                  <a:lnTo>
                    <a:pt x="118" y="14"/>
                  </a:lnTo>
                  <a:lnTo>
                    <a:pt x="121" y="6"/>
                  </a:lnTo>
                  <a:lnTo>
                    <a:pt x="116" y="7"/>
                  </a:lnTo>
                  <a:lnTo>
                    <a:pt x="114" y="10"/>
                  </a:lnTo>
                  <a:lnTo>
                    <a:pt x="112" y="14"/>
                  </a:lnTo>
                  <a:lnTo>
                    <a:pt x="108" y="17"/>
                  </a:lnTo>
                  <a:lnTo>
                    <a:pt x="95" y="11"/>
                  </a:lnTo>
                  <a:lnTo>
                    <a:pt x="82" y="7"/>
                  </a:lnTo>
                  <a:lnTo>
                    <a:pt x="69" y="4"/>
                  </a:lnTo>
                  <a:lnTo>
                    <a:pt x="55" y="1"/>
                  </a:lnTo>
                  <a:lnTo>
                    <a:pt x="41" y="0"/>
                  </a:lnTo>
                  <a:lnTo>
                    <a:pt x="27" y="1"/>
                  </a:lnTo>
                  <a:lnTo>
                    <a:pt x="13" y="4"/>
                  </a:lnTo>
                  <a:lnTo>
                    <a:pt x="0" y="9"/>
                  </a:lnTo>
                  <a:lnTo>
                    <a:pt x="12" y="8"/>
                  </a:lnTo>
                  <a:lnTo>
                    <a:pt x="25" y="8"/>
                  </a:lnTo>
                  <a:lnTo>
                    <a:pt x="37" y="9"/>
                  </a:lnTo>
                  <a:lnTo>
                    <a:pt x="50" y="11"/>
                  </a:lnTo>
                  <a:lnTo>
                    <a:pt x="63" y="15"/>
                  </a:lnTo>
                  <a:lnTo>
                    <a:pt x="75" y="20"/>
                  </a:lnTo>
                  <a:lnTo>
                    <a:pt x="86" y="27"/>
                  </a:lnTo>
                  <a:lnTo>
                    <a:pt x="97" y="36"/>
                  </a:lnTo>
                  <a:lnTo>
                    <a:pt x="101" y="36"/>
                  </a:lnTo>
                  <a:lnTo>
                    <a:pt x="105" y="37"/>
                  </a:lnTo>
                  <a:lnTo>
                    <a:pt x="109" y="37"/>
                  </a:lnTo>
                  <a:lnTo>
                    <a:pt x="113" y="35"/>
                  </a:lnTo>
                  <a:lnTo>
                    <a:pt x="113" y="3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58" name="Freeform 306"/>
            <p:cNvSpPr>
              <a:spLocks/>
            </p:cNvSpPr>
            <p:nvPr/>
          </p:nvSpPr>
          <p:spPr bwMode="auto">
            <a:xfrm>
              <a:off x="585" y="2051"/>
              <a:ext cx="26" cy="12"/>
            </a:xfrm>
            <a:custGeom>
              <a:avLst/>
              <a:gdLst/>
              <a:ahLst/>
              <a:cxnLst>
                <a:cxn ang="0">
                  <a:pos x="226" y="31"/>
                </a:cxn>
                <a:cxn ang="0">
                  <a:pos x="236" y="0"/>
                </a:cxn>
                <a:cxn ang="0">
                  <a:pos x="223" y="15"/>
                </a:cxn>
                <a:cxn ang="0">
                  <a:pos x="210" y="28"/>
                </a:cxn>
                <a:cxn ang="0">
                  <a:pos x="195" y="39"/>
                </a:cxn>
                <a:cxn ang="0">
                  <a:pos x="179" y="49"/>
                </a:cxn>
                <a:cxn ang="0">
                  <a:pos x="162" y="58"/>
                </a:cxn>
                <a:cxn ang="0">
                  <a:pos x="143" y="65"/>
                </a:cxn>
                <a:cxn ang="0">
                  <a:pos x="123" y="69"/>
                </a:cxn>
                <a:cxn ang="0">
                  <a:pos x="101" y="71"/>
                </a:cxn>
                <a:cxn ang="0">
                  <a:pos x="87" y="69"/>
                </a:cxn>
                <a:cxn ang="0">
                  <a:pos x="73" y="67"/>
                </a:cxn>
                <a:cxn ang="0">
                  <a:pos x="60" y="64"/>
                </a:cxn>
                <a:cxn ang="0">
                  <a:pos x="47" y="60"/>
                </a:cxn>
                <a:cxn ang="0">
                  <a:pos x="35" y="57"/>
                </a:cxn>
                <a:cxn ang="0">
                  <a:pos x="23" y="52"/>
                </a:cxn>
                <a:cxn ang="0">
                  <a:pos x="11" y="47"/>
                </a:cxn>
                <a:cxn ang="0">
                  <a:pos x="0" y="40"/>
                </a:cxn>
                <a:cxn ang="0">
                  <a:pos x="9" y="51"/>
                </a:cxn>
                <a:cxn ang="0">
                  <a:pos x="19" y="60"/>
                </a:cxn>
                <a:cxn ang="0">
                  <a:pos x="31" y="68"/>
                </a:cxn>
                <a:cxn ang="0">
                  <a:pos x="45" y="74"/>
                </a:cxn>
                <a:cxn ang="0">
                  <a:pos x="59" y="78"/>
                </a:cxn>
                <a:cxn ang="0">
                  <a:pos x="74" y="81"/>
                </a:cxn>
                <a:cxn ang="0">
                  <a:pos x="88" y="85"/>
                </a:cxn>
                <a:cxn ang="0">
                  <a:pos x="101" y="86"/>
                </a:cxn>
                <a:cxn ang="0">
                  <a:pos x="119" y="84"/>
                </a:cxn>
                <a:cxn ang="0">
                  <a:pos x="136" y="80"/>
                </a:cxn>
                <a:cxn ang="0">
                  <a:pos x="153" y="76"/>
                </a:cxn>
                <a:cxn ang="0">
                  <a:pos x="169" y="70"/>
                </a:cxn>
                <a:cxn ang="0">
                  <a:pos x="184" y="64"/>
                </a:cxn>
                <a:cxn ang="0">
                  <a:pos x="199" y="55"/>
                </a:cxn>
                <a:cxn ang="0">
                  <a:pos x="213" y="44"/>
                </a:cxn>
                <a:cxn ang="0">
                  <a:pos x="226" y="31"/>
                </a:cxn>
              </a:cxnLst>
              <a:rect l="0" t="0" r="r" b="b"/>
              <a:pathLst>
                <a:path w="236" h="86">
                  <a:moveTo>
                    <a:pt x="226" y="31"/>
                  </a:moveTo>
                  <a:lnTo>
                    <a:pt x="236" y="0"/>
                  </a:lnTo>
                  <a:lnTo>
                    <a:pt x="223" y="15"/>
                  </a:lnTo>
                  <a:lnTo>
                    <a:pt x="210" y="28"/>
                  </a:lnTo>
                  <a:lnTo>
                    <a:pt x="195" y="39"/>
                  </a:lnTo>
                  <a:lnTo>
                    <a:pt x="179" y="49"/>
                  </a:lnTo>
                  <a:lnTo>
                    <a:pt x="162" y="58"/>
                  </a:lnTo>
                  <a:lnTo>
                    <a:pt x="143" y="65"/>
                  </a:lnTo>
                  <a:lnTo>
                    <a:pt x="123" y="69"/>
                  </a:lnTo>
                  <a:lnTo>
                    <a:pt x="101" y="71"/>
                  </a:lnTo>
                  <a:lnTo>
                    <a:pt x="87" y="69"/>
                  </a:lnTo>
                  <a:lnTo>
                    <a:pt x="73" y="67"/>
                  </a:lnTo>
                  <a:lnTo>
                    <a:pt x="60" y="64"/>
                  </a:lnTo>
                  <a:lnTo>
                    <a:pt x="47" y="60"/>
                  </a:lnTo>
                  <a:lnTo>
                    <a:pt x="35" y="57"/>
                  </a:lnTo>
                  <a:lnTo>
                    <a:pt x="23" y="52"/>
                  </a:lnTo>
                  <a:lnTo>
                    <a:pt x="11" y="47"/>
                  </a:lnTo>
                  <a:lnTo>
                    <a:pt x="0" y="40"/>
                  </a:lnTo>
                  <a:lnTo>
                    <a:pt x="9" y="51"/>
                  </a:lnTo>
                  <a:lnTo>
                    <a:pt x="19" y="60"/>
                  </a:lnTo>
                  <a:lnTo>
                    <a:pt x="31" y="68"/>
                  </a:lnTo>
                  <a:lnTo>
                    <a:pt x="45" y="74"/>
                  </a:lnTo>
                  <a:lnTo>
                    <a:pt x="59" y="78"/>
                  </a:lnTo>
                  <a:lnTo>
                    <a:pt x="74" y="81"/>
                  </a:lnTo>
                  <a:lnTo>
                    <a:pt x="88" y="85"/>
                  </a:lnTo>
                  <a:lnTo>
                    <a:pt x="101" y="86"/>
                  </a:lnTo>
                  <a:lnTo>
                    <a:pt x="119" y="84"/>
                  </a:lnTo>
                  <a:lnTo>
                    <a:pt x="136" y="80"/>
                  </a:lnTo>
                  <a:lnTo>
                    <a:pt x="153" y="76"/>
                  </a:lnTo>
                  <a:lnTo>
                    <a:pt x="169" y="70"/>
                  </a:lnTo>
                  <a:lnTo>
                    <a:pt x="184" y="64"/>
                  </a:lnTo>
                  <a:lnTo>
                    <a:pt x="199" y="55"/>
                  </a:lnTo>
                  <a:lnTo>
                    <a:pt x="213" y="44"/>
                  </a:lnTo>
                  <a:lnTo>
                    <a:pt x="226" y="3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59" name="Freeform 307"/>
            <p:cNvSpPr>
              <a:spLocks/>
            </p:cNvSpPr>
            <p:nvPr/>
          </p:nvSpPr>
          <p:spPr bwMode="auto">
            <a:xfrm>
              <a:off x="509" y="2182"/>
              <a:ext cx="17" cy="33"/>
            </a:xfrm>
            <a:custGeom>
              <a:avLst/>
              <a:gdLst/>
              <a:ahLst/>
              <a:cxnLst>
                <a:cxn ang="0">
                  <a:pos x="153" y="145"/>
                </a:cxn>
                <a:cxn ang="0">
                  <a:pos x="148" y="131"/>
                </a:cxn>
                <a:cxn ang="0">
                  <a:pos x="141" y="118"/>
                </a:cxn>
                <a:cxn ang="0">
                  <a:pos x="130" y="108"/>
                </a:cxn>
                <a:cxn ang="0">
                  <a:pos x="114" y="103"/>
                </a:cxn>
                <a:cxn ang="0">
                  <a:pos x="105" y="103"/>
                </a:cxn>
                <a:cxn ang="0">
                  <a:pos x="100" y="103"/>
                </a:cxn>
                <a:cxn ang="0">
                  <a:pos x="88" y="107"/>
                </a:cxn>
                <a:cxn ang="0">
                  <a:pos x="77" y="116"/>
                </a:cxn>
                <a:cxn ang="0">
                  <a:pos x="70" y="128"/>
                </a:cxn>
                <a:cxn ang="0">
                  <a:pos x="68" y="144"/>
                </a:cxn>
                <a:cxn ang="0">
                  <a:pos x="67" y="155"/>
                </a:cxn>
                <a:cxn ang="0">
                  <a:pos x="64" y="166"/>
                </a:cxn>
                <a:cxn ang="0">
                  <a:pos x="69" y="175"/>
                </a:cxn>
                <a:cxn ang="0">
                  <a:pos x="78" y="178"/>
                </a:cxn>
                <a:cxn ang="0">
                  <a:pos x="90" y="177"/>
                </a:cxn>
                <a:cxn ang="0">
                  <a:pos x="102" y="167"/>
                </a:cxn>
                <a:cxn ang="0">
                  <a:pos x="98" y="171"/>
                </a:cxn>
                <a:cxn ang="0">
                  <a:pos x="91" y="176"/>
                </a:cxn>
                <a:cxn ang="0">
                  <a:pos x="84" y="177"/>
                </a:cxn>
                <a:cxn ang="0">
                  <a:pos x="76" y="176"/>
                </a:cxn>
                <a:cxn ang="0">
                  <a:pos x="69" y="161"/>
                </a:cxn>
                <a:cxn ang="0">
                  <a:pos x="72" y="145"/>
                </a:cxn>
                <a:cxn ang="0">
                  <a:pos x="82" y="134"/>
                </a:cxn>
                <a:cxn ang="0">
                  <a:pos x="90" y="121"/>
                </a:cxn>
                <a:cxn ang="0">
                  <a:pos x="101" y="117"/>
                </a:cxn>
                <a:cxn ang="0">
                  <a:pos x="115" y="117"/>
                </a:cxn>
                <a:cxn ang="0">
                  <a:pos x="117" y="152"/>
                </a:cxn>
                <a:cxn ang="0">
                  <a:pos x="100" y="186"/>
                </a:cxn>
                <a:cxn ang="0">
                  <a:pos x="93" y="192"/>
                </a:cxn>
                <a:cxn ang="0">
                  <a:pos x="90" y="196"/>
                </a:cxn>
                <a:cxn ang="0">
                  <a:pos x="77" y="200"/>
                </a:cxn>
                <a:cxn ang="0">
                  <a:pos x="64" y="200"/>
                </a:cxn>
                <a:cxn ang="0">
                  <a:pos x="50" y="194"/>
                </a:cxn>
                <a:cxn ang="0">
                  <a:pos x="39" y="185"/>
                </a:cxn>
                <a:cxn ang="0">
                  <a:pos x="29" y="154"/>
                </a:cxn>
                <a:cxn ang="0">
                  <a:pos x="34" y="121"/>
                </a:cxn>
                <a:cxn ang="0">
                  <a:pos x="48" y="93"/>
                </a:cxn>
                <a:cxn ang="0">
                  <a:pos x="68" y="67"/>
                </a:cxn>
                <a:cxn ang="0">
                  <a:pos x="77" y="54"/>
                </a:cxn>
                <a:cxn ang="0">
                  <a:pos x="83" y="38"/>
                </a:cxn>
                <a:cxn ang="0">
                  <a:pos x="51" y="35"/>
                </a:cxn>
                <a:cxn ang="0">
                  <a:pos x="34" y="61"/>
                </a:cxn>
                <a:cxn ang="0">
                  <a:pos x="16" y="91"/>
                </a:cxn>
                <a:cxn ang="0">
                  <a:pos x="3" y="125"/>
                </a:cxn>
                <a:cxn ang="0">
                  <a:pos x="0" y="158"/>
                </a:cxn>
                <a:cxn ang="0">
                  <a:pos x="14" y="172"/>
                </a:cxn>
                <a:cxn ang="0">
                  <a:pos x="30" y="187"/>
                </a:cxn>
                <a:cxn ang="0">
                  <a:pos x="46" y="203"/>
                </a:cxn>
                <a:cxn ang="0">
                  <a:pos x="60" y="222"/>
                </a:cxn>
                <a:cxn ang="0">
                  <a:pos x="71" y="229"/>
                </a:cxn>
                <a:cxn ang="0">
                  <a:pos x="82" y="232"/>
                </a:cxn>
                <a:cxn ang="0">
                  <a:pos x="90" y="232"/>
                </a:cxn>
                <a:cxn ang="0">
                  <a:pos x="99" y="232"/>
                </a:cxn>
                <a:cxn ang="0">
                  <a:pos x="115" y="223"/>
                </a:cxn>
                <a:cxn ang="0">
                  <a:pos x="130" y="208"/>
                </a:cxn>
              </a:cxnLst>
              <a:rect l="0" t="0" r="r" b="b"/>
              <a:pathLst>
                <a:path w="153" h="232">
                  <a:moveTo>
                    <a:pt x="130" y="208"/>
                  </a:moveTo>
                  <a:lnTo>
                    <a:pt x="153" y="145"/>
                  </a:lnTo>
                  <a:lnTo>
                    <a:pt x="151" y="138"/>
                  </a:lnTo>
                  <a:lnTo>
                    <a:pt x="148" y="131"/>
                  </a:lnTo>
                  <a:lnTo>
                    <a:pt x="144" y="125"/>
                  </a:lnTo>
                  <a:lnTo>
                    <a:pt x="141" y="118"/>
                  </a:lnTo>
                  <a:lnTo>
                    <a:pt x="135" y="113"/>
                  </a:lnTo>
                  <a:lnTo>
                    <a:pt x="130" y="108"/>
                  </a:lnTo>
                  <a:lnTo>
                    <a:pt x="123" y="105"/>
                  </a:lnTo>
                  <a:lnTo>
                    <a:pt x="114" y="103"/>
                  </a:lnTo>
                  <a:lnTo>
                    <a:pt x="109" y="103"/>
                  </a:lnTo>
                  <a:lnTo>
                    <a:pt x="105" y="103"/>
                  </a:lnTo>
                  <a:lnTo>
                    <a:pt x="102" y="103"/>
                  </a:lnTo>
                  <a:lnTo>
                    <a:pt x="100" y="103"/>
                  </a:lnTo>
                  <a:lnTo>
                    <a:pt x="95" y="105"/>
                  </a:lnTo>
                  <a:lnTo>
                    <a:pt x="88" y="107"/>
                  </a:lnTo>
                  <a:lnTo>
                    <a:pt x="83" y="111"/>
                  </a:lnTo>
                  <a:lnTo>
                    <a:pt x="77" y="116"/>
                  </a:lnTo>
                  <a:lnTo>
                    <a:pt x="73" y="121"/>
                  </a:lnTo>
                  <a:lnTo>
                    <a:pt x="70" y="128"/>
                  </a:lnTo>
                  <a:lnTo>
                    <a:pt x="68" y="136"/>
                  </a:lnTo>
                  <a:lnTo>
                    <a:pt x="68" y="144"/>
                  </a:lnTo>
                  <a:lnTo>
                    <a:pt x="67" y="149"/>
                  </a:lnTo>
                  <a:lnTo>
                    <a:pt x="67" y="155"/>
                  </a:lnTo>
                  <a:lnTo>
                    <a:pt x="65" y="160"/>
                  </a:lnTo>
                  <a:lnTo>
                    <a:pt x="64" y="166"/>
                  </a:lnTo>
                  <a:lnTo>
                    <a:pt x="65" y="171"/>
                  </a:lnTo>
                  <a:lnTo>
                    <a:pt x="69" y="175"/>
                  </a:lnTo>
                  <a:lnTo>
                    <a:pt x="73" y="177"/>
                  </a:lnTo>
                  <a:lnTo>
                    <a:pt x="78" y="178"/>
                  </a:lnTo>
                  <a:lnTo>
                    <a:pt x="85" y="179"/>
                  </a:lnTo>
                  <a:lnTo>
                    <a:pt x="90" y="177"/>
                  </a:lnTo>
                  <a:lnTo>
                    <a:pt x="97" y="172"/>
                  </a:lnTo>
                  <a:lnTo>
                    <a:pt x="102" y="167"/>
                  </a:lnTo>
                  <a:lnTo>
                    <a:pt x="100" y="169"/>
                  </a:lnTo>
                  <a:lnTo>
                    <a:pt x="98" y="171"/>
                  </a:lnTo>
                  <a:lnTo>
                    <a:pt x="96" y="174"/>
                  </a:lnTo>
                  <a:lnTo>
                    <a:pt x="91" y="176"/>
                  </a:lnTo>
                  <a:lnTo>
                    <a:pt x="87" y="177"/>
                  </a:lnTo>
                  <a:lnTo>
                    <a:pt x="84" y="177"/>
                  </a:lnTo>
                  <a:lnTo>
                    <a:pt x="81" y="177"/>
                  </a:lnTo>
                  <a:lnTo>
                    <a:pt x="76" y="176"/>
                  </a:lnTo>
                  <a:lnTo>
                    <a:pt x="71" y="169"/>
                  </a:lnTo>
                  <a:lnTo>
                    <a:pt x="69" y="161"/>
                  </a:lnTo>
                  <a:lnTo>
                    <a:pt x="70" y="152"/>
                  </a:lnTo>
                  <a:lnTo>
                    <a:pt x="72" y="145"/>
                  </a:lnTo>
                  <a:lnTo>
                    <a:pt x="77" y="138"/>
                  </a:lnTo>
                  <a:lnTo>
                    <a:pt x="82" y="134"/>
                  </a:lnTo>
                  <a:lnTo>
                    <a:pt x="87" y="128"/>
                  </a:lnTo>
                  <a:lnTo>
                    <a:pt x="90" y="121"/>
                  </a:lnTo>
                  <a:lnTo>
                    <a:pt x="95" y="119"/>
                  </a:lnTo>
                  <a:lnTo>
                    <a:pt x="101" y="117"/>
                  </a:lnTo>
                  <a:lnTo>
                    <a:pt x="107" y="117"/>
                  </a:lnTo>
                  <a:lnTo>
                    <a:pt x="115" y="117"/>
                  </a:lnTo>
                  <a:lnTo>
                    <a:pt x="120" y="135"/>
                  </a:lnTo>
                  <a:lnTo>
                    <a:pt x="117" y="152"/>
                  </a:lnTo>
                  <a:lnTo>
                    <a:pt x="110" y="170"/>
                  </a:lnTo>
                  <a:lnTo>
                    <a:pt x="100" y="186"/>
                  </a:lnTo>
                  <a:lnTo>
                    <a:pt x="97" y="190"/>
                  </a:lnTo>
                  <a:lnTo>
                    <a:pt x="93" y="192"/>
                  </a:lnTo>
                  <a:lnTo>
                    <a:pt x="91" y="195"/>
                  </a:lnTo>
                  <a:lnTo>
                    <a:pt x="90" y="196"/>
                  </a:lnTo>
                  <a:lnTo>
                    <a:pt x="84" y="199"/>
                  </a:lnTo>
                  <a:lnTo>
                    <a:pt x="77" y="200"/>
                  </a:lnTo>
                  <a:lnTo>
                    <a:pt x="71" y="201"/>
                  </a:lnTo>
                  <a:lnTo>
                    <a:pt x="64" y="200"/>
                  </a:lnTo>
                  <a:lnTo>
                    <a:pt x="57" y="198"/>
                  </a:lnTo>
                  <a:lnTo>
                    <a:pt x="50" y="194"/>
                  </a:lnTo>
                  <a:lnTo>
                    <a:pt x="44" y="190"/>
                  </a:lnTo>
                  <a:lnTo>
                    <a:pt x="39" y="185"/>
                  </a:lnTo>
                  <a:lnTo>
                    <a:pt x="32" y="169"/>
                  </a:lnTo>
                  <a:lnTo>
                    <a:pt x="29" y="154"/>
                  </a:lnTo>
                  <a:lnTo>
                    <a:pt x="30" y="137"/>
                  </a:lnTo>
                  <a:lnTo>
                    <a:pt x="34" y="121"/>
                  </a:lnTo>
                  <a:lnTo>
                    <a:pt x="40" y="107"/>
                  </a:lnTo>
                  <a:lnTo>
                    <a:pt x="48" y="93"/>
                  </a:lnTo>
                  <a:lnTo>
                    <a:pt x="57" y="79"/>
                  </a:lnTo>
                  <a:lnTo>
                    <a:pt x="68" y="67"/>
                  </a:lnTo>
                  <a:lnTo>
                    <a:pt x="74" y="60"/>
                  </a:lnTo>
                  <a:lnTo>
                    <a:pt x="77" y="54"/>
                  </a:lnTo>
                  <a:lnTo>
                    <a:pt x="79" y="46"/>
                  </a:lnTo>
                  <a:lnTo>
                    <a:pt x="83" y="38"/>
                  </a:lnTo>
                  <a:lnTo>
                    <a:pt x="2" y="0"/>
                  </a:lnTo>
                  <a:lnTo>
                    <a:pt x="51" y="35"/>
                  </a:lnTo>
                  <a:lnTo>
                    <a:pt x="44" y="48"/>
                  </a:lnTo>
                  <a:lnTo>
                    <a:pt x="34" y="61"/>
                  </a:lnTo>
                  <a:lnTo>
                    <a:pt x="26" y="76"/>
                  </a:lnTo>
                  <a:lnTo>
                    <a:pt x="16" y="91"/>
                  </a:lnTo>
                  <a:lnTo>
                    <a:pt x="8" y="108"/>
                  </a:lnTo>
                  <a:lnTo>
                    <a:pt x="3" y="125"/>
                  </a:lnTo>
                  <a:lnTo>
                    <a:pt x="0" y="141"/>
                  </a:lnTo>
                  <a:lnTo>
                    <a:pt x="0" y="158"/>
                  </a:lnTo>
                  <a:lnTo>
                    <a:pt x="6" y="165"/>
                  </a:lnTo>
                  <a:lnTo>
                    <a:pt x="14" y="172"/>
                  </a:lnTo>
                  <a:lnTo>
                    <a:pt x="22" y="179"/>
                  </a:lnTo>
                  <a:lnTo>
                    <a:pt x="30" y="187"/>
                  </a:lnTo>
                  <a:lnTo>
                    <a:pt x="37" y="196"/>
                  </a:lnTo>
                  <a:lnTo>
                    <a:pt x="46" y="203"/>
                  </a:lnTo>
                  <a:lnTo>
                    <a:pt x="54" y="212"/>
                  </a:lnTo>
                  <a:lnTo>
                    <a:pt x="60" y="222"/>
                  </a:lnTo>
                  <a:lnTo>
                    <a:pt x="65" y="226"/>
                  </a:lnTo>
                  <a:lnTo>
                    <a:pt x="71" y="229"/>
                  </a:lnTo>
                  <a:lnTo>
                    <a:pt x="76" y="231"/>
                  </a:lnTo>
                  <a:lnTo>
                    <a:pt x="82" y="232"/>
                  </a:lnTo>
                  <a:lnTo>
                    <a:pt x="86" y="232"/>
                  </a:lnTo>
                  <a:lnTo>
                    <a:pt x="90" y="232"/>
                  </a:lnTo>
                  <a:lnTo>
                    <a:pt x="95" y="232"/>
                  </a:lnTo>
                  <a:lnTo>
                    <a:pt x="99" y="232"/>
                  </a:lnTo>
                  <a:lnTo>
                    <a:pt x="107" y="230"/>
                  </a:lnTo>
                  <a:lnTo>
                    <a:pt x="115" y="223"/>
                  </a:lnTo>
                  <a:lnTo>
                    <a:pt x="123" y="215"/>
                  </a:lnTo>
                  <a:lnTo>
                    <a:pt x="130" y="208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60" name="Freeform 308"/>
            <p:cNvSpPr>
              <a:spLocks/>
            </p:cNvSpPr>
            <p:nvPr/>
          </p:nvSpPr>
          <p:spPr bwMode="auto">
            <a:xfrm>
              <a:off x="567" y="2066"/>
              <a:ext cx="18" cy="35"/>
            </a:xfrm>
            <a:custGeom>
              <a:avLst/>
              <a:gdLst/>
              <a:ahLst/>
              <a:cxnLst>
                <a:cxn ang="0">
                  <a:pos x="97" y="187"/>
                </a:cxn>
                <a:cxn ang="0">
                  <a:pos x="111" y="167"/>
                </a:cxn>
                <a:cxn ang="0">
                  <a:pos x="125" y="145"/>
                </a:cxn>
                <a:cxn ang="0">
                  <a:pos x="137" y="122"/>
                </a:cxn>
                <a:cxn ang="0">
                  <a:pos x="146" y="99"/>
                </a:cxn>
                <a:cxn ang="0">
                  <a:pos x="154" y="76"/>
                </a:cxn>
                <a:cxn ang="0">
                  <a:pos x="158" y="51"/>
                </a:cxn>
                <a:cxn ang="0">
                  <a:pos x="157" y="28"/>
                </a:cxn>
                <a:cxn ang="0">
                  <a:pos x="153" y="4"/>
                </a:cxn>
                <a:cxn ang="0">
                  <a:pos x="151" y="0"/>
                </a:cxn>
                <a:cxn ang="0">
                  <a:pos x="147" y="0"/>
                </a:cxn>
                <a:cxn ang="0">
                  <a:pos x="144" y="1"/>
                </a:cxn>
                <a:cxn ang="0">
                  <a:pos x="140" y="4"/>
                </a:cxn>
                <a:cxn ang="0">
                  <a:pos x="135" y="32"/>
                </a:cxn>
                <a:cxn ang="0">
                  <a:pos x="128" y="61"/>
                </a:cxn>
                <a:cxn ang="0">
                  <a:pos x="121" y="91"/>
                </a:cxn>
                <a:cxn ang="0">
                  <a:pos x="111" y="120"/>
                </a:cxn>
                <a:cxn ang="0">
                  <a:pos x="98" y="148"/>
                </a:cxn>
                <a:cxn ang="0">
                  <a:pos x="83" y="174"/>
                </a:cxn>
                <a:cxn ang="0">
                  <a:pos x="65" y="200"/>
                </a:cxn>
                <a:cxn ang="0">
                  <a:pos x="43" y="223"/>
                </a:cxn>
                <a:cxn ang="0">
                  <a:pos x="38" y="228"/>
                </a:cxn>
                <a:cxn ang="0">
                  <a:pos x="31" y="231"/>
                </a:cxn>
                <a:cxn ang="0">
                  <a:pos x="26" y="234"/>
                </a:cxn>
                <a:cxn ang="0">
                  <a:pos x="20" y="237"/>
                </a:cxn>
                <a:cxn ang="0">
                  <a:pos x="15" y="240"/>
                </a:cxn>
                <a:cxn ang="0">
                  <a:pos x="11" y="243"/>
                </a:cxn>
                <a:cxn ang="0">
                  <a:pos x="5" y="247"/>
                </a:cxn>
                <a:cxn ang="0">
                  <a:pos x="0" y="251"/>
                </a:cxn>
                <a:cxn ang="0">
                  <a:pos x="13" y="248"/>
                </a:cxn>
                <a:cxn ang="0">
                  <a:pos x="27" y="242"/>
                </a:cxn>
                <a:cxn ang="0">
                  <a:pos x="40" y="237"/>
                </a:cxn>
                <a:cxn ang="0">
                  <a:pos x="52" y="229"/>
                </a:cxn>
                <a:cxn ang="0">
                  <a:pos x="65" y="221"/>
                </a:cxn>
                <a:cxn ang="0">
                  <a:pos x="75" y="211"/>
                </a:cxn>
                <a:cxn ang="0">
                  <a:pos x="87" y="200"/>
                </a:cxn>
                <a:cxn ang="0">
                  <a:pos x="97" y="187"/>
                </a:cxn>
              </a:cxnLst>
              <a:rect l="0" t="0" r="r" b="b"/>
              <a:pathLst>
                <a:path w="158" h="251">
                  <a:moveTo>
                    <a:pt x="97" y="187"/>
                  </a:moveTo>
                  <a:lnTo>
                    <a:pt x="111" y="167"/>
                  </a:lnTo>
                  <a:lnTo>
                    <a:pt x="125" y="145"/>
                  </a:lnTo>
                  <a:lnTo>
                    <a:pt x="137" y="122"/>
                  </a:lnTo>
                  <a:lnTo>
                    <a:pt x="146" y="99"/>
                  </a:lnTo>
                  <a:lnTo>
                    <a:pt x="154" y="76"/>
                  </a:lnTo>
                  <a:lnTo>
                    <a:pt x="158" y="51"/>
                  </a:lnTo>
                  <a:lnTo>
                    <a:pt x="157" y="28"/>
                  </a:lnTo>
                  <a:lnTo>
                    <a:pt x="153" y="4"/>
                  </a:lnTo>
                  <a:lnTo>
                    <a:pt x="151" y="0"/>
                  </a:lnTo>
                  <a:lnTo>
                    <a:pt x="147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135" y="32"/>
                  </a:lnTo>
                  <a:lnTo>
                    <a:pt x="128" y="61"/>
                  </a:lnTo>
                  <a:lnTo>
                    <a:pt x="121" y="91"/>
                  </a:lnTo>
                  <a:lnTo>
                    <a:pt x="111" y="120"/>
                  </a:lnTo>
                  <a:lnTo>
                    <a:pt x="98" y="148"/>
                  </a:lnTo>
                  <a:lnTo>
                    <a:pt x="83" y="174"/>
                  </a:lnTo>
                  <a:lnTo>
                    <a:pt x="65" y="200"/>
                  </a:lnTo>
                  <a:lnTo>
                    <a:pt x="43" y="223"/>
                  </a:lnTo>
                  <a:lnTo>
                    <a:pt x="38" y="228"/>
                  </a:lnTo>
                  <a:lnTo>
                    <a:pt x="31" y="231"/>
                  </a:lnTo>
                  <a:lnTo>
                    <a:pt x="26" y="234"/>
                  </a:lnTo>
                  <a:lnTo>
                    <a:pt x="20" y="237"/>
                  </a:lnTo>
                  <a:lnTo>
                    <a:pt x="15" y="240"/>
                  </a:lnTo>
                  <a:lnTo>
                    <a:pt x="11" y="243"/>
                  </a:lnTo>
                  <a:lnTo>
                    <a:pt x="5" y="247"/>
                  </a:lnTo>
                  <a:lnTo>
                    <a:pt x="0" y="251"/>
                  </a:lnTo>
                  <a:lnTo>
                    <a:pt x="13" y="248"/>
                  </a:lnTo>
                  <a:lnTo>
                    <a:pt x="27" y="242"/>
                  </a:lnTo>
                  <a:lnTo>
                    <a:pt x="40" y="237"/>
                  </a:lnTo>
                  <a:lnTo>
                    <a:pt x="52" y="229"/>
                  </a:lnTo>
                  <a:lnTo>
                    <a:pt x="65" y="221"/>
                  </a:lnTo>
                  <a:lnTo>
                    <a:pt x="75" y="211"/>
                  </a:lnTo>
                  <a:lnTo>
                    <a:pt x="87" y="200"/>
                  </a:lnTo>
                  <a:lnTo>
                    <a:pt x="97" y="18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61" name="Freeform 309"/>
            <p:cNvSpPr>
              <a:spLocks/>
            </p:cNvSpPr>
            <p:nvPr/>
          </p:nvSpPr>
          <p:spPr bwMode="auto">
            <a:xfrm>
              <a:off x="524" y="2130"/>
              <a:ext cx="26" cy="34"/>
            </a:xfrm>
            <a:custGeom>
              <a:avLst/>
              <a:gdLst/>
              <a:ahLst/>
              <a:cxnLst>
                <a:cxn ang="0">
                  <a:pos x="185" y="142"/>
                </a:cxn>
                <a:cxn ang="0">
                  <a:pos x="196" y="128"/>
                </a:cxn>
                <a:cxn ang="0">
                  <a:pos x="206" y="112"/>
                </a:cxn>
                <a:cxn ang="0">
                  <a:pos x="214" y="95"/>
                </a:cxn>
                <a:cxn ang="0">
                  <a:pos x="221" y="79"/>
                </a:cxn>
                <a:cxn ang="0">
                  <a:pos x="227" y="61"/>
                </a:cxn>
                <a:cxn ang="0">
                  <a:pos x="232" y="42"/>
                </a:cxn>
                <a:cxn ang="0">
                  <a:pos x="237" y="23"/>
                </a:cxn>
                <a:cxn ang="0">
                  <a:pos x="240" y="4"/>
                </a:cxn>
                <a:cxn ang="0">
                  <a:pos x="238" y="3"/>
                </a:cxn>
                <a:cxn ang="0">
                  <a:pos x="236" y="2"/>
                </a:cxn>
                <a:cxn ang="0">
                  <a:pos x="235" y="1"/>
                </a:cxn>
                <a:cxn ang="0">
                  <a:pos x="232" y="0"/>
                </a:cxn>
                <a:cxn ang="0">
                  <a:pos x="227" y="17"/>
                </a:cxn>
                <a:cxn ang="0">
                  <a:pos x="220" y="33"/>
                </a:cxn>
                <a:cxn ang="0">
                  <a:pos x="212" y="49"/>
                </a:cxn>
                <a:cxn ang="0">
                  <a:pos x="203" y="64"/>
                </a:cxn>
                <a:cxn ang="0">
                  <a:pos x="194" y="80"/>
                </a:cxn>
                <a:cxn ang="0">
                  <a:pos x="183" y="94"/>
                </a:cxn>
                <a:cxn ang="0">
                  <a:pos x="171" y="109"/>
                </a:cxn>
                <a:cxn ang="0">
                  <a:pos x="159" y="122"/>
                </a:cxn>
                <a:cxn ang="0">
                  <a:pos x="147" y="135"/>
                </a:cxn>
                <a:cxn ang="0">
                  <a:pos x="134" y="148"/>
                </a:cxn>
                <a:cxn ang="0">
                  <a:pos x="120" y="159"/>
                </a:cxn>
                <a:cxn ang="0">
                  <a:pos x="106" y="170"/>
                </a:cxn>
                <a:cxn ang="0">
                  <a:pos x="92" y="180"/>
                </a:cxn>
                <a:cxn ang="0">
                  <a:pos x="78" y="189"/>
                </a:cxn>
                <a:cxn ang="0">
                  <a:pos x="63" y="196"/>
                </a:cxn>
                <a:cxn ang="0">
                  <a:pos x="49" y="203"/>
                </a:cxn>
                <a:cxn ang="0">
                  <a:pos x="42" y="205"/>
                </a:cxn>
                <a:cxn ang="0">
                  <a:pos x="34" y="207"/>
                </a:cxn>
                <a:cxn ang="0">
                  <a:pos x="28" y="210"/>
                </a:cxn>
                <a:cxn ang="0">
                  <a:pos x="23" y="211"/>
                </a:cxn>
                <a:cxn ang="0">
                  <a:pos x="17" y="212"/>
                </a:cxn>
                <a:cxn ang="0">
                  <a:pos x="12" y="213"/>
                </a:cxn>
                <a:cxn ang="0">
                  <a:pos x="6" y="214"/>
                </a:cxn>
                <a:cxn ang="0">
                  <a:pos x="0" y="214"/>
                </a:cxn>
                <a:cxn ang="0">
                  <a:pos x="7" y="222"/>
                </a:cxn>
                <a:cxn ang="0">
                  <a:pos x="16" y="226"/>
                </a:cxn>
                <a:cxn ang="0">
                  <a:pos x="26" y="230"/>
                </a:cxn>
                <a:cxn ang="0">
                  <a:pos x="35" y="232"/>
                </a:cxn>
                <a:cxn ang="0">
                  <a:pos x="45" y="233"/>
                </a:cxn>
                <a:cxn ang="0">
                  <a:pos x="55" y="232"/>
                </a:cxn>
                <a:cxn ang="0">
                  <a:pos x="66" y="231"/>
                </a:cxn>
                <a:cxn ang="0">
                  <a:pos x="75" y="229"/>
                </a:cxn>
                <a:cxn ang="0">
                  <a:pos x="91" y="220"/>
                </a:cxn>
                <a:cxn ang="0">
                  <a:pos x="106" y="211"/>
                </a:cxn>
                <a:cxn ang="0">
                  <a:pos x="120" y="201"/>
                </a:cxn>
                <a:cxn ang="0">
                  <a:pos x="134" y="190"/>
                </a:cxn>
                <a:cxn ang="0">
                  <a:pos x="148" y="179"/>
                </a:cxn>
                <a:cxn ang="0">
                  <a:pos x="160" y="166"/>
                </a:cxn>
                <a:cxn ang="0">
                  <a:pos x="173" y="154"/>
                </a:cxn>
                <a:cxn ang="0">
                  <a:pos x="185" y="142"/>
                </a:cxn>
              </a:cxnLst>
              <a:rect l="0" t="0" r="r" b="b"/>
              <a:pathLst>
                <a:path w="240" h="233">
                  <a:moveTo>
                    <a:pt x="185" y="142"/>
                  </a:moveTo>
                  <a:lnTo>
                    <a:pt x="196" y="128"/>
                  </a:lnTo>
                  <a:lnTo>
                    <a:pt x="206" y="112"/>
                  </a:lnTo>
                  <a:lnTo>
                    <a:pt x="214" y="95"/>
                  </a:lnTo>
                  <a:lnTo>
                    <a:pt x="221" y="79"/>
                  </a:lnTo>
                  <a:lnTo>
                    <a:pt x="227" y="61"/>
                  </a:lnTo>
                  <a:lnTo>
                    <a:pt x="232" y="42"/>
                  </a:lnTo>
                  <a:lnTo>
                    <a:pt x="237" y="23"/>
                  </a:lnTo>
                  <a:lnTo>
                    <a:pt x="240" y="4"/>
                  </a:lnTo>
                  <a:lnTo>
                    <a:pt x="238" y="3"/>
                  </a:lnTo>
                  <a:lnTo>
                    <a:pt x="236" y="2"/>
                  </a:lnTo>
                  <a:lnTo>
                    <a:pt x="235" y="1"/>
                  </a:lnTo>
                  <a:lnTo>
                    <a:pt x="232" y="0"/>
                  </a:lnTo>
                  <a:lnTo>
                    <a:pt x="227" y="17"/>
                  </a:lnTo>
                  <a:lnTo>
                    <a:pt x="220" y="33"/>
                  </a:lnTo>
                  <a:lnTo>
                    <a:pt x="212" y="49"/>
                  </a:lnTo>
                  <a:lnTo>
                    <a:pt x="203" y="64"/>
                  </a:lnTo>
                  <a:lnTo>
                    <a:pt x="194" y="80"/>
                  </a:lnTo>
                  <a:lnTo>
                    <a:pt x="183" y="94"/>
                  </a:lnTo>
                  <a:lnTo>
                    <a:pt x="171" y="109"/>
                  </a:lnTo>
                  <a:lnTo>
                    <a:pt x="159" y="122"/>
                  </a:lnTo>
                  <a:lnTo>
                    <a:pt x="147" y="135"/>
                  </a:lnTo>
                  <a:lnTo>
                    <a:pt x="134" y="148"/>
                  </a:lnTo>
                  <a:lnTo>
                    <a:pt x="120" y="159"/>
                  </a:lnTo>
                  <a:lnTo>
                    <a:pt x="106" y="170"/>
                  </a:lnTo>
                  <a:lnTo>
                    <a:pt x="92" y="180"/>
                  </a:lnTo>
                  <a:lnTo>
                    <a:pt x="78" y="189"/>
                  </a:lnTo>
                  <a:lnTo>
                    <a:pt x="63" y="196"/>
                  </a:lnTo>
                  <a:lnTo>
                    <a:pt x="49" y="203"/>
                  </a:lnTo>
                  <a:lnTo>
                    <a:pt x="42" y="205"/>
                  </a:lnTo>
                  <a:lnTo>
                    <a:pt x="34" y="207"/>
                  </a:lnTo>
                  <a:lnTo>
                    <a:pt x="28" y="210"/>
                  </a:lnTo>
                  <a:lnTo>
                    <a:pt x="23" y="211"/>
                  </a:lnTo>
                  <a:lnTo>
                    <a:pt x="17" y="212"/>
                  </a:lnTo>
                  <a:lnTo>
                    <a:pt x="12" y="213"/>
                  </a:lnTo>
                  <a:lnTo>
                    <a:pt x="6" y="214"/>
                  </a:lnTo>
                  <a:lnTo>
                    <a:pt x="0" y="214"/>
                  </a:lnTo>
                  <a:lnTo>
                    <a:pt x="7" y="222"/>
                  </a:lnTo>
                  <a:lnTo>
                    <a:pt x="16" y="226"/>
                  </a:lnTo>
                  <a:lnTo>
                    <a:pt x="26" y="230"/>
                  </a:lnTo>
                  <a:lnTo>
                    <a:pt x="35" y="232"/>
                  </a:lnTo>
                  <a:lnTo>
                    <a:pt x="45" y="233"/>
                  </a:lnTo>
                  <a:lnTo>
                    <a:pt x="55" y="232"/>
                  </a:lnTo>
                  <a:lnTo>
                    <a:pt x="66" y="231"/>
                  </a:lnTo>
                  <a:lnTo>
                    <a:pt x="75" y="229"/>
                  </a:lnTo>
                  <a:lnTo>
                    <a:pt x="91" y="220"/>
                  </a:lnTo>
                  <a:lnTo>
                    <a:pt x="106" y="211"/>
                  </a:lnTo>
                  <a:lnTo>
                    <a:pt x="120" y="201"/>
                  </a:lnTo>
                  <a:lnTo>
                    <a:pt x="134" y="190"/>
                  </a:lnTo>
                  <a:lnTo>
                    <a:pt x="148" y="179"/>
                  </a:lnTo>
                  <a:lnTo>
                    <a:pt x="160" y="166"/>
                  </a:lnTo>
                  <a:lnTo>
                    <a:pt x="173" y="154"/>
                  </a:lnTo>
                  <a:lnTo>
                    <a:pt x="185" y="14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62" name="Freeform 310"/>
            <p:cNvSpPr>
              <a:spLocks/>
            </p:cNvSpPr>
            <p:nvPr/>
          </p:nvSpPr>
          <p:spPr bwMode="auto">
            <a:xfrm>
              <a:off x="545" y="2059"/>
              <a:ext cx="37" cy="53"/>
            </a:xfrm>
            <a:custGeom>
              <a:avLst/>
              <a:gdLst/>
              <a:ahLst/>
              <a:cxnLst>
                <a:cxn ang="0">
                  <a:pos x="261" y="154"/>
                </a:cxn>
                <a:cxn ang="0">
                  <a:pos x="270" y="140"/>
                </a:cxn>
                <a:cxn ang="0">
                  <a:pos x="279" y="125"/>
                </a:cxn>
                <a:cxn ang="0">
                  <a:pos x="288" y="110"/>
                </a:cxn>
                <a:cxn ang="0">
                  <a:pos x="297" y="94"/>
                </a:cxn>
                <a:cxn ang="0">
                  <a:pos x="303" y="79"/>
                </a:cxn>
                <a:cxn ang="0">
                  <a:pos x="308" y="62"/>
                </a:cxn>
                <a:cxn ang="0">
                  <a:pos x="312" y="45"/>
                </a:cxn>
                <a:cxn ang="0">
                  <a:pos x="313" y="29"/>
                </a:cxn>
                <a:cxn ang="0">
                  <a:pos x="333" y="2"/>
                </a:cxn>
                <a:cxn ang="0">
                  <a:pos x="332" y="1"/>
                </a:cxn>
                <a:cxn ang="0">
                  <a:pos x="330" y="0"/>
                </a:cxn>
                <a:cxn ang="0">
                  <a:pos x="327" y="1"/>
                </a:cxn>
                <a:cxn ang="0">
                  <a:pos x="326" y="1"/>
                </a:cxn>
                <a:cxn ang="0">
                  <a:pos x="305" y="23"/>
                </a:cxn>
                <a:cxn ang="0">
                  <a:pos x="284" y="44"/>
                </a:cxn>
                <a:cxn ang="0">
                  <a:pos x="263" y="67"/>
                </a:cxn>
                <a:cxn ang="0">
                  <a:pos x="242" y="89"/>
                </a:cxn>
                <a:cxn ang="0">
                  <a:pos x="220" y="111"/>
                </a:cxn>
                <a:cxn ang="0">
                  <a:pos x="199" y="133"/>
                </a:cxn>
                <a:cxn ang="0">
                  <a:pos x="177" y="155"/>
                </a:cxn>
                <a:cxn ang="0">
                  <a:pos x="157" y="178"/>
                </a:cxn>
                <a:cxn ang="0">
                  <a:pos x="135" y="200"/>
                </a:cxn>
                <a:cxn ang="0">
                  <a:pos x="115" y="223"/>
                </a:cxn>
                <a:cxn ang="0">
                  <a:pos x="94" y="246"/>
                </a:cxn>
                <a:cxn ang="0">
                  <a:pos x="75" y="270"/>
                </a:cxn>
                <a:cxn ang="0">
                  <a:pos x="55" y="294"/>
                </a:cxn>
                <a:cxn ang="0">
                  <a:pos x="36" y="317"/>
                </a:cxn>
                <a:cxn ang="0">
                  <a:pos x="18" y="343"/>
                </a:cxn>
                <a:cxn ang="0">
                  <a:pos x="0" y="367"/>
                </a:cxn>
                <a:cxn ang="0">
                  <a:pos x="273" y="77"/>
                </a:cxn>
                <a:cxn ang="0">
                  <a:pos x="274" y="77"/>
                </a:cxn>
                <a:cxn ang="0">
                  <a:pos x="275" y="77"/>
                </a:cxn>
                <a:cxn ang="0">
                  <a:pos x="277" y="78"/>
                </a:cxn>
                <a:cxn ang="0">
                  <a:pos x="279" y="80"/>
                </a:cxn>
                <a:cxn ang="0">
                  <a:pos x="273" y="100"/>
                </a:cxn>
                <a:cxn ang="0">
                  <a:pos x="263" y="119"/>
                </a:cxn>
                <a:cxn ang="0">
                  <a:pos x="252" y="136"/>
                </a:cxn>
                <a:cxn ang="0">
                  <a:pos x="238" y="153"/>
                </a:cxn>
                <a:cxn ang="0">
                  <a:pos x="224" y="170"/>
                </a:cxn>
                <a:cxn ang="0">
                  <a:pos x="209" y="185"/>
                </a:cxn>
                <a:cxn ang="0">
                  <a:pos x="195" y="202"/>
                </a:cxn>
                <a:cxn ang="0">
                  <a:pos x="181" y="219"/>
                </a:cxn>
                <a:cxn ang="0">
                  <a:pos x="261" y="154"/>
                </a:cxn>
              </a:cxnLst>
              <a:rect l="0" t="0" r="r" b="b"/>
              <a:pathLst>
                <a:path w="333" h="367">
                  <a:moveTo>
                    <a:pt x="261" y="154"/>
                  </a:moveTo>
                  <a:lnTo>
                    <a:pt x="270" y="140"/>
                  </a:lnTo>
                  <a:lnTo>
                    <a:pt x="279" y="125"/>
                  </a:lnTo>
                  <a:lnTo>
                    <a:pt x="288" y="110"/>
                  </a:lnTo>
                  <a:lnTo>
                    <a:pt x="297" y="94"/>
                  </a:lnTo>
                  <a:lnTo>
                    <a:pt x="303" y="79"/>
                  </a:lnTo>
                  <a:lnTo>
                    <a:pt x="308" y="62"/>
                  </a:lnTo>
                  <a:lnTo>
                    <a:pt x="312" y="45"/>
                  </a:lnTo>
                  <a:lnTo>
                    <a:pt x="313" y="29"/>
                  </a:lnTo>
                  <a:lnTo>
                    <a:pt x="333" y="2"/>
                  </a:lnTo>
                  <a:lnTo>
                    <a:pt x="332" y="1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6" y="1"/>
                  </a:lnTo>
                  <a:lnTo>
                    <a:pt x="305" y="23"/>
                  </a:lnTo>
                  <a:lnTo>
                    <a:pt x="284" y="44"/>
                  </a:lnTo>
                  <a:lnTo>
                    <a:pt x="263" y="67"/>
                  </a:lnTo>
                  <a:lnTo>
                    <a:pt x="242" y="89"/>
                  </a:lnTo>
                  <a:lnTo>
                    <a:pt x="220" y="111"/>
                  </a:lnTo>
                  <a:lnTo>
                    <a:pt x="199" y="133"/>
                  </a:lnTo>
                  <a:lnTo>
                    <a:pt x="177" y="155"/>
                  </a:lnTo>
                  <a:lnTo>
                    <a:pt x="157" y="178"/>
                  </a:lnTo>
                  <a:lnTo>
                    <a:pt x="135" y="200"/>
                  </a:lnTo>
                  <a:lnTo>
                    <a:pt x="115" y="223"/>
                  </a:lnTo>
                  <a:lnTo>
                    <a:pt x="94" y="246"/>
                  </a:lnTo>
                  <a:lnTo>
                    <a:pt x="75" y="270"/>
                  </a:lnTo>
                  <a:lnTo>
                    <a:pt x="55" y="294"/>
                  </a:lnTo>
                  <a:lnTo>
                    <a:pt x="36" y="317"/>
                  </a:lnTo>
                  <a:lnTo>
                    <a:pt x="18" y="343"/>
                  </a:lnTo>
                  <a:lnTo>
                    <a:pt x="0" y="367"/>
                  </a:lnTo>
                  <a:lnTo>
                    <a:pt x="273" y="77"/>
                  </a:lnTo>
                  <a:lnTo>
                    <a:pt x="274" y="77"/>
                  </a:lnTo>
                  <a:lnTo>
                    <a:pt x="275" y="77"/>
                  </a:lnTo>
                  <a:lnTo>
                    <a:pt x="277" y="78"/>
                  </a:lnTo>
                  <a:lnTo>
                    <a:pt x="279" y="80"/>
                  </a:lnTo>
                  <a:lnTo>
                    <a:pt x="273" y="100"/>
                  </a:lnTo>
                  <a:lnTo>
                    <a:pt x="263" y="119"/>
                  </a:lnTo>
                  <a:lnTo>
                    <a:pt x="252" y="136"/>
                  </a:lnTo>
                  <a:lnTo>
                    <a:pt x="238" y="153"/>
                  </a:lnTo>
                  <a:lnTo>
                    <a:pt x="224" y="170"/>
                  </a:lnTo>
                  <a:lnTo>
                    <a:pt x="209" y="185"/>
                  </a:lnTo>
                  <a:lnTo>
                    <a:pt x="195" y="202"/>
                  </a:lnTo>
                  <a:lnTo>
                    <a:pt x="181" y="219"/>
                  </a:lnTo>
                  <a:lnTo>
                    <a:pt x="261" y="15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63" name="Freeform 311"/>
            <p:cNvSpPr>
              <a:spLocks/>
            </p:cNvSpPr>
            <p:nvPr/>
          </p:nvSpPr>
          <p:spPr bwMode="auto">
            <a:xfrm>
              <a:off x="481" y="2017"/>
              <a:ext cx="115" cy="171"/>
            </a:xfrm>
            <a:custGeom>
              <a:avLst/>
              <a:gdLst/>
              <a:ahLst/>
              <a:cxnLst>
                <a:cxn ang="0">
                  <a:pos x="0" y="1192"/>
                </a:cxn>
                <a:cxn ang="0">
                  <a:pos x="53" y="1145"/>
                </a:cxn>
                <a:cxn ang="0">
                  <a:pos x="103" y="1097"/>
                </a:cxn>
                <a:cxn ang="0">
                  <a:pos x="154" y="1048"/>
                </a:cxn>
                <a:cxn ang="0">
                  <a:pos x="202" y="1000"/>
                </a:cxn>
                <a:cxn ang="0">
                  <a:pos x="250" y="950"/>
                </a:cxn>
                <a:cxn ang="0">
                  <a:pos x="296" y="899"/>
                </a:cxn>
                <a:cxn ang="0">
                  <a:pos x="342" y="848"/>
                </a:cxn>
                <a:cxn ang="0">
                  <a:pos x="389" y="797"/>
                </a:cxn>
                <a:cxn ang="0">
                  <a:pos x="433" y="744"/>
                </a:cxn>
                <a:cxn ang="0">
                  <a:pos x="478" y="692"/>
                </a:cxn>
                <a:cxn ang="0">
                  <a:pos x="523" y="640"/>
                </a:cxn>
                <a:cxn ang="0">
                  <a:pos x="568" y="588"/>
                </a:cxn>
                <a:cxn ang="0">
                  <a:pos x="614" y="536"/>
                </a:cxn>
                <a:cxn ang="0">
                  <a:pos x="660" y="484"/>
                </a:cxn>
                <a:cxn ang="0">
                  <a:pos x="706" y="433"/>
                </a:cxn>
                <a:cxn ang="0">
                  <a:pos x="754" y="382"/>
                </a:cxn>
                <a:cxn ang="0">
                  <a:pos x="786" y="346"/>
                </a:cxn>
                <a:cxn ang="0">
                  <a:pos x="817" y="310"/>
                </a:cxn>
                <a:cxn ang="0">
                  <a:pos x="847" y="274"/>
                </a:cxn>
                <a:cxn ang="0">
                  <a:pos x="877" y="237"/>
                </a:cxn>
                <a:cxn ang="0">
                  <a:pos x="906" y="201"/>
                </a:cxn>
                <a:cxn ang="0">
                  <a:pos x="935" y="164"/>
                </a:cxn>
                <a:cxn ang="0">
                  <a:pos x="965" y="128"/>
                </a:cxn>
                <a:cxn ang="0">
                  <a:pos x="995" y="91"/>
                </a:cxn>
                <a:cxn ang="0">
                  <a:pos x="1032" y="7"/>
                </a:cxn>
                <a:cxn ang="0">
                  <a:pos x="1032" y="3"/>
                </a:cxn>
                <a:cxn ang="0">
                  <a:pos x="1001" y="22"/>
                </a:cxn>
                <a:cxn ang="0">
                  <a:pos x="999" y="28"/>
                </a:cxn>
                <a:cxn ang="0">
                  <a:pos x="998" y="34"/>
                </a:cxn>
                <a:cxn ang="0">
                  <a:pos x="945" y="108"/>
                </a:cxn>
                <a:cxn ang="0">
                  <a:pos x="891" y="181"/>
                </a:cxn>
                <a:cxn ang="0">
                  <a:pos x="836" y="253"/>
                </a:cxn>
                <a:cxn ang="0">
                  <a:pos x="780" y="325"/>
                </a:cxn>
                <a:cxn ang="0">
                  <a:pos x="722" y="395"/>
                </a:cxn>
                <a:cxn ang="0">
                  <a:pos x="663" y="464"/>
                </a:cxn>
                <a:cxn ang="0">
                  <a:pos x="601" y="531"/>
                </a:cxn>
                <a:cxn ang="0">
                  <a:pos x="536" y="596"/>
                </a:cxn>
                <a:cxn ang="0">
                  <a:pos x="359" y="800"/>
                </a:cxn>
                <a:cxn ang="0">
                  <a:pos x="335" y="835"/>
                </a:cxn>
                <a:cxn ang="0">
                  <a:pos x="308" y="871"/>
                </a:cxn>
                <a:cxn ang="0">
                  <a:pos x="279" y="904"/>
                </a:cxn>
                <a:cxn ang="0">
                  <a:pos x="247" y="938"/>
                </a:cxn>
                <a:cxn ang="0">
                  <a:pos x="216" y="970"/>
                </a:cxn>
                <a:cxn ang="0">
                  <a:pos x="183" y="1002"/>
                </a:cxn>
                <a:cxn ang="0">
                  <a:pos x="149" y="1033"/>
                </a:cxn>
                <a:cxn ang="0">
                  <a:pos x="116" y="1053"/>
                </a:cxn>
              </a:cxnLst>
              <a:rect l="0" t="0" r="r" b="b"/>
              <a:pathLst>
                <a:path w="1032" h="1192">
                  <a:moveTo>
                    <a:pt x="59" y="1112"/>
                  </a:moveTo>
                  <a:lnTo>
                    <a:pt x="0" y="1192"/>
                  </a:lnTo>
                  <a:lnTo>
                    <a:pt x="27" y="1168"/>
                  </a:lnTo>
                  <a:lnTo>
                    <a:pt x="53" y="1145"/>
                  </a:lnTo>
                  <a:lnTo>
                    <a:pt x="78" y="1122"/>
                  </a:lnTo>
                  <a:lnTo>
                    <a:pt x="103" y="1097"/>
                  </a:lnTo>
                  <a:lnTo>
                    <a:pt x="129" y="1073"/>
                  </a:lnTo>
                  <a:lnTo>
                    <a:pt x="154" y="1048"/>
                  </a:lnTo>
                  <a:lnTo>
                    <a:pt x="177" y="1024"/>
                  </a:lnTo>
                  <a:lnTo>
                    <a:pt x="202" y="1000"/>
                  </a:lnTo>
                  <a:lnTo>
                    <a:pt x="226" y="975"/>
                  </a:lnTo>
                  <a:lnTo>
                    <a:pt x="250" y="950"/>
                  </a:lnTo>
                  <a:lnTo>
                    <a:pt x="273" y="924"/>
                  </a:lnTo>
                  <a:lnTo>
                    <a:pt x="296" y="899"/>
                  </a:lnTo>
                  <a:lnTo>
                    <a:pt x="320" y="873"/>
                  </a:lnTo>
                  <a:lnTo>
                    <a:pt x="342" y="848"/>
                  </a:lnTo>
                  <a:lnTo>
                    <a:pt x="365" y="822"/>
                  </a:lnTo>
                  <a:lnTo>
                    <a:pt x="389" y="797"/>
                  </a:lnTo>
                  <a:lnTo>
                    <a:pt x="411" y="770"/>
                  </a:lnTo>
                  <a:lnTo>
                    <a:pt x="433" y="744"/>
                  </a:lnTo>
                  <a:lnTo>
                    <a:pt x="455" y="718"/>
                  </a:lnTo>
                  <a:lnTo>
                    <a:pt x="478" y="692"/>
                  </a:lnTo>
                  <a:lnTo>
                    <a:pt x="500" y="666"/>
                  </a:lnTo>
                  <a:lnTo>
                    <a:pt x="523" y="640"/>
                  </a:lnTo>
                  <a:lnTo>
                    <a:pt x="546" y="614"/>
                  </a:lnTo>
                  <a:lnTo>
                    <a:pt x="568" y="588"/>
                  </a:lnTo>
                  <a:lnTo>
                    <a:pt x="591" y="561"/>
                  </a:lnTo>
                  <a:lnTo>
                    <a:pt x="614" y="536"/>
                  </a:lnTo>
                  <a:lnTo>
                    <a:pt x="636" y="510"/>
                  </a:lnTo>
                  <a:lnTo>
                    <a:pt x="660" y="484"/>
                  </a:lnTo>
                  <a:lnTo>
                    <a:pt x="682" y="458"/>
                  </a:lnTo>
                  <a:lnTo>
                    <a:pt x="706" y="433"/>
                  </a:lnTo>
                  <a:lnTo>
                    <a:pt x="730" y="407"/>
                  </a:lnTo>
                  <a:lnTo>
                    <a:pt x="754" y="382"/>
                  </a:lnTo>
                  <a:lnTo>
                    <a:pt x="770" y="364"/>
                  </a:lnTo>
                  <a:lnTo>
                    <a:pt x="786" y="346"/>
                  </a:lnTo>
                  <a:lnTo>
                    <a:pt x="802" y="327"/>
                  </a:lnTo>
                  <a:lnTo>
                    <a:pt x="817" y="310"/>
                  </a:lnTo>
                  <a:lnTo>
                    <a:pt x="832" y="292"/>
                  </a:lnTo>
                  <a:lnTo>
                    <a:pt x="847" y="274"/>
                  </a:lnTo>
                  <a:lnTo>
                    <a:pt x="862" y="255"/>
                  </a:lnTo>
                  <a:lnTo>
                    <a:pt x="877" y="237"/>
                  </a:lnTo>
                  <a:lnTo>
                    <a:pt x="891" y="219"/>
                  </a:lnTo>
                  <a:lnTo>
                    <a:pt x="906" y="201"/>
                  </a:lnTo>
                  <a:lnTo>
                    <a:pt x="920" y="182"/>
                  </a:lnTo>
                  <a:lnTo>
                    <a:pt x="935" y="164"/>
                  </a:lnTo>
                  <a:lnTo>
                    <a:pt x="951" y="145"/>
                  </a:lnTo>
                  <a:lnTo>
                    <a:pt x="965" y="128"/>
                  </a:lnTo>
                  <a:lnTo>
                    <a:pt x="980" y="109"/>
                  </a:lnTo>
                  <a:lnTo>
                    <a:pt x="995" y="91"/>
                  </a:lnTo>
                  <a:lnTo>
                    <a:pt x="1032" y="8"/>
                  </a:lnTo>
                  <a:lnTo>
                    <a:pt x="1032" y="7"/>
                  </a:lnTo>
                  <a:lnTo>
                    <a:pt x="1032" y="6"/>
                  </a:lnTo>
                  <a:lnTo>
                    <a:pt x="1032" y="3"/>
                  </a:lnTo>
                  <a:lnTo>
                    <a:pt x="1031" y="0"/>
                  </a:lnTo>
                  <a:lnTo>
                    <a:pt x="1001" y="22"/>
                  </a:lnTo>
                  <a:lnTo>
                    <a:pt x="1000" y="26"/>
                  </a:lnTo>
                  <a:lnTo>
                    <a:pt x="999" y="28"/>
                  </a:lnTo>
                  <a:lnTo>
                    <a:pt x="998" y="31"/>
                  </a:lnTo>
                  <a:lnTo>
                    <a:pt x="998" y="34"/>
                  </a:lnTo>
                  <a:lnTo>
                    <a:pt x="972" y="71"/>
                  </a:lnTo>
                  <a:lnTo>
                    <a:pt x="945" y="108"/>
                  </a:lnTo>
                  <a:lnTo>
                    <a:pt x="918" y="144"/>
                  </a:lnTo>
                  <a:lnTo>
                    <a:pt x="891" y="181"/>
                  </a:lnTo>
                  <a:lnTo>
                    <a:pt x="864" y="217"/>
                  </a:lnTo>
                  <a:lnTo>
                    <a:pt x="836" y="253"/>
                  </a:lnTo>
                  <a:lnTo>
                    <a:pt x="808" y="288"/>
                  </a:lnTo>
                  <a:lnTo>
                    <a:pt x="780" y="325"/>
                  </a:lnTo>
                  <a:lnTo>
                    <a:pt x="751" y="359"/>
                  </a:lnTo>
                  <a:lnTo>
                    <a:pt x="722" y="395"/>
                  </a:lnTo>
                  <a:lnTo>
                    <a:pt x="693" y="429"/>
                  </a:lnTo>
                  <a:lnTo>
                    <a:pt x="663" y="464"/>
                  </a:lnTo>
                  <a:lnTo>
                    <a:pt x="632" y="498"/>
                  </a:lnTo>
                  <a:lnTo>
                    <a:pt x="601" y="531"/>
                  </a:lnTo>
                  <a:lnTo>
                    <a:pt x="568" y="564"/>
                  </a:lnTo>
                  <a:lnTo>
                    <a:pt x="536" y="596"/>
                  </a:lnTo>
                  <a:lnTo>
                    <a:pt x="371" y="782"/>
                  </a:lnTo>
                  <a:lnTo>
                    <a:pt x="359" y="800"/>
                  </a:lnTo>
                  <a:lnTo>
                    <a:pt x="348" y="819"/>
                  </a:lnTo>
                  <a:lnTo>
                    <a:pt x="335" y="835"/>
                  </a:lnTo>
                  <a:lnTo>
                    <a:pt x="322" y="853"/>
                  </a:lnTo>
                  <a:lnTo>
                    <a:pt x="308" y="871"/>
                  </a:lnTo>
                  <a:lnTo>
                    <a:pt x="294" y="888"/>
                  </a:lnTo>
                  <a:lnTo>
                    <a:pt x="279" y="904"/>
                  </a:lnTo>
                  <a:lnTo>
                    <a:pt x="264" y="921"/>
                  </a:lnTo>
                  <a:lnTo>
                    <a:pt x="247" y="938"/>
                  </a:lnTo>
                  <a:lnTo>
                    <a:pt x="231" y="954"/>
                  </a:lnTo>
                  <a:lnTo>
                    <a:pt x="216" y="970"/>
                  </a:lnTo>
                  <a:lnTo>
                    <a:pt x="199" y="986"/>
                  </a:lnTo>
                  <a:lnTo>
                    <a:pt x="183" y="1002"/>
                  </a:lnTo>
                  <a:lnTo>
                    <a:pt x="167" y="1017"/>
                  </a:lnTo>
                  <a:lnTo>
                    <a:pt x="149" y="1033"/>
                  </a:lnTo>
                  <a:lnTo>
                    <a:pt x="133" y="1048"/>
                  </a:lnTo>
                  <a:lnTo>
                    <a:pt x="116" y="1053"/>
                  </a:lnTo>
                  <a:lnTo>
                    <a:pt x="59" y="111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64" name="Freeform 312"/>
            <p:cNvSpPr>
              <a:spLocks/>
            </p:cNvSpPr>
            <p:nvPr/>
          </p:nvSpPr>
          <p:spPr bwMode="auto">
            <a:xfrm>
              <a:off x="508" y="2166"/>
              <a:ext cx="11" cy="13"/>
            </a:xfrm>
            <a:custGeom>
              <a:avLst/>
              <a:gdLst/>
              <a:ahLst/>
              <a:cxnLst>
                <a:cxn ang="0">
                  <a:pos x="92" y="16"/>
                </a:cxn>
                <a:cxn ang="0">
                  <a:pos x="94" y="14"/>
                </a:cxn>
                <a:cxn ang="0">
                  <a:pos x="96" y="11"/>
                </a:cxn>
                <a:cxn ang="0">
                  <a:pos x="97" y="8"/>
                </a:cxn>
                <a:cxn ang="0">
                  <a:pos x="99" y="4"/>
                </a:cxn>
                <a:cxn ang="0">
                  <a:pos x="98" y="4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4" y="0"/>
                </a:cxn>
                <a:cxn ang="0">
                  <a:pos x="0" y="94"/>
                </a:cxn>
                <a:cxn ang="0">
                  <a:pos x="92" y="16"/>
                </a:cxn>
              </a:cxnLst>
              <a:rect l="0" t="0" r="r" b="b"/>
              <a:pathLst>
                <a:path w="99" h="94">
                  <a:moveTo>
                    <a:pt x="92" y="16"/>
                  </a:moveTo>
                  <a:lnTo>
                    <a:pt x="94" y="14"/>
                  </a:lnTo>
                  <a:lnTo>
                    <a:pt x="96" y="11"/>
                  </a:lnTo>
                  <a:lnTo>
                    <a:pt x="97" y="8"/>
                  </a:lnTo>
                  <a:lnTo>
                    <a:pt x="99" y="4"/>
                  </a:lnTo>
                  <a:lnTo>
                    <a:pt x="98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4" y="0"/>
                  </a:lnTo>
                  <a:lnTo>
                    <a:pt x="0" y="94"/>
                  </a:lnTo>
                  <a:lnTo>
                    <a:pt x="92" y="16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65" name="Freeform 313"/>
            <p:cNvSpPr>
              <a:spLocks/>
            </p:cNvSpPr>
            <p:nvPr/>
          </p:nvSpPr>
          <p:spPr bwMode="auto">
            <a:xfrm>
              <a:off x="520" y="2131"/>
              <a:ext cx="15" cy="24"/>
            </a:xfrm>
            <a:custGeom>
              <a:avLst/>
              <a:gdLst/>
              <a:ahLst/>
              <a:cxnLst>
                <a:cxn ang="0">
                  <a:pos x="95" y="86"/>
                </a:cxn>
                <a:cxn ang="0">
                  <a:pos x="139" y="0"/>
                </a:cxn>
                <a:cxn ang="0">
                  <a:pos x="0" y="172"/>
                </a:cxn>
                <a:cxn ang="0">
                  <a:pos x="16" y="168"/>
                </a:cxn>
                <a:cxn ang="0">
                  <a:pos x="27" y="160"/>
                </a:cxn>
                <a:cxn ang="0">
                  <a:pos x="39" y="149"/>
                </a:cxn>
                <a:cxn ang="0">
                  <a:pos x="50" y="136"/>
                </a:cxn>
                <a:cxn ang="0">
                  <a:pos x="60" y="121"/>
                </a:cxn>
                <a:cxn ang="0">
                  <a:pos x="70" y="108"/>
                </a:cxn>
                <a:cxn ang="0">
                  <a:pos x="82" y="96"/>
                </a:cxn>
                <a:cxn ang="0">
                  <a:pos x="95" y="86"/>
                </a:cxn>
              </a:cxnLst>
              <a:rect l="0" t="0" r="r" b="b"/>
              <a:pathLst>
                <a:path w="139" h="172">
                  <a:moveTo>
                    <a:pt x="95" y="86"/>
                  </a:moveTo>
                  <a:lnTo>
                    <a:pt x="139" y="0"/>
                  </a:lnTo>
                  <a:lnTo>
                    <a:pt x="0" y="172"/>
                  </a:lnTo>
                  <a:lnTo>
                    <a:pt x="16" y="168"/>
                  </a:lnTo>
                  <a:lnTo>
                    <a:pt x="27" y="160"/>
                  </a:lnTo>
                  <a:lnTo>
                    <a:pt x="39" y="149"/>
                  </a:lnTo>
                  <a:lnTo>
                    <a:pt x="50" y="136"/>
                  </a:lnTo>
                  <a:lnTo>
                    <a:pt x="60" y="121"/>
                  </a:lnTo>
                  <a:lnTo>
                    <a:pt x="70" y="108"/>
                  </a:lnTo>
                  <a:lnTo>
                    <a:pt x="82" y="96"/>
                  </a:lnTo>
                  <a:lnTo>
                    <a:pt x="95" y="86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66" name="Freeform 314"/>
            <p:cNvSpPr>
              <a:spLocks/>
            </p:cNvSpPr>
            <p:nvPr/>
          </p:nvSpPr>
          <p:spPr bwMode="auto">
            <a:xfrm>
              <a:off x="501" y="2171"/>
              <a:ext cx="2" cy="7"/>
            </a:xfrm>
            <a:custGeom>
              <a:avLst/>
              <a:gdLst/>
              <a:ahLst/>
              <a:cxnLst>
                <a:cxn ang="0">
                  <a:pos x="20" y="49"/>
                </a:cxn>
                <a:cxn ang="0">
                  <a:pos x="22" y="46"/>
                </a:cxn>
                <a:cxn ang="0">
                  <a:pos x="23" y="37"/>
                </a:cxn>
                <a:cxn ang="0">
                  <a:pos x="23" y="27"/>
                </a:cxn>
                <a:cxn ang="0">
                  <a:pos x="20" y="17"/>
                </a:cxn>
                <a:cxn ang="0">
                  <a:pos x="15" y="8"/>
                </a:cxn>
                <a:cxn ang="0">
                  <a:pos x="1" y="0"/>
                </a:cxn>
                <a:cxn ang="0">
                  <a:pos x="6" y="8"/>
                </a:cxn>
                <a:cxn ang="0">
                  <a:pos x="6" y="17"/>
                </a:cxn>
                <a:cxn ang="0">
                  <a:pos x="4" y="26"/>
                </a:cxn>
                <a:cxn ang="0">
                  <a:pos x="0" y="35"/>
                </a:cxn>
                <a:cxn ang="0">
                  <a:pos x="1" y="39"/>
                </a:cxn>
                <a:cxn ang="0">
                  <a:pos x="2" y="42"/>
                </a:cxn>
                <a:cxn ang="0">
                  <a:pos x="5" y="47"/>
                </a:cxn>
                <a:cxn ang="0">
                  <a:pos x="8" y="51"/>
                </a:cxn>
                <a:cxn ang="0">
                  <a:pos x="10" y="52"/>
                </a:cxn>
                <a:cxn ang="0">
                  <a:pos x="14" y="52"/>
                </a:cxn>
                <a:cxn ang="0">
                  <a:pos x="18" y="51"/>
                </a:cxn>
                <a:cxn ang="0">
                  <a:pos x="20" y="49"/>
                </a:cxn>
              </a:cxnLst>
              <a:rect l="0" t="0" r="r" b="b"/>
              <a:pathLst>
                <a:path w="23" h="52">
                  <a:moveTo>
                    <a:pt x="20" y="49"/>
                  </a:moveTo>
                  <a:lnTo>
                    <a:pt x="22" y="46"/>
                  </a:lnTo>
                  <a:lnTo>
                    <a:pt x="23" y="37"/>
                  </a:lnTo>
                  <a:lnTo>
                    <a:pt x="23" y="27"/>
                  </a:lnTo>
                  <a:lnTo>
                    <a:pt x="20" y="17"/>
                  </a:lnTo>
                  <a:lnTo>
                    <a:pt x="15" y="8"/>
                  </a:lnTo>
                  <a:lnTo>
                    <a:pt x="1" y="0"/>
                  </a:lnTo>
                  <a:lnTo>
                    <a:pt x="6" y="8"/>
                  </a:lnTo>
                  <a:lnTo>
                    <a:pt x="6" y="17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1" y="39"/>
                  </a:lnTo>
                  <a:lnTo>
                    <a:pt x="2" y="42"/>
                  </a:lnTo>
                  <a:lnTo>
                    <a:pt x="5" y="47"/>
                  </a:lnTo>
                  <a:lnTo>
                    <a:pt x="8" y="51"/>
                  </a:lnTo>
                  <a:lnTo>
                    <a:pt x="10" y="52"/>
                  </a:lnTo>
                  <a:lnTo>
                    <a:pt x="14" y="52"/>
                  </a:lnTo>
                  <a:lnTo>
                    <a:pt x="18" y="51"/>
                  </a:lnTo>
                  <a:lnTo>
                    <a:pt x="20" y="49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67" name="Freeform 315"/>
            <p:cNvSpPr>
              <a:spLocks/>
            </p:cNvSpPr>
            <p:nvPr/>
          </p:nvSpPr>
          <p:spPr bwMode="auto">
            <a:xfrm>
              <a:off x="504" y="2169"/>
              <a:ext cx="2" cy="3"/>
            </a:xfrm>
            <a:custGeom>
              <a:avLst/>
              <a:gdLst/>
              <a:ahLst/>
              <a:cxnLst>
                <a:cxn ang="0">
                  <a:pos x="20" y="20"/>
                </a:cxn>
                <a:cxn ang="0">
                  <a:pos x="18" y="14"/>
                </a:cxn>
                <a:cxn ang="0">
                  <a:pos x="14" y="8"/>
                </a:cxn>
                <a:cxn ang="0">
                  <a:pos x="10" y="4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1" y="11"/>
                </a:cxn>
                <a:cxn ang="0">
                  <a:pos x="4" y="14"/>
                </a:cxn>
                <a:cxn ang="0">
                  <a:pos x="6" y="17"/>
                </a:cxn>
                <a:cxn ang="0">
                  <a:pos x="9" y="23"/>
                </a:cxn>
                <a:cxn ang="0">
                  <a:pos x="11" y="23"/>
                </a:cxn>
                <a:cxn ang="0">
                  <a:pos x="13" y="24"/>
                </a:cxn>
                <a:cxn ang="0">
                  <a:pos x="16" y="24"/>
                </a:cxn>
                <a:cxn ang="0">
                  <a:pos x="20" y="23"/>
                </a:cxn>
                <a:cxn ang="0">
                  <a:pos x="20" y="20"/>
                </a:cxn>
              </a:cxnLst>
              <a:rect l="0" t="0" r="r" b="b"/>
              <a:pathLst>
                <a:path w="20" h="24">
                  <a:moveTo>
                    <a:pt x="20" y="20"/>
                  </a:moveTo>
                  <a:lnTo>
                    <a:pt x="18" y="14"/>
                  </a:lnTo>
                  <a:lnTo>
                    <a:pt x="14" y="8"/>
                  </a:lnTo>
                  <a:lnTo>
                    <a:pt x="10" y="4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1" y="11"/>
                  </a:lnTo>
                  <a:lnTo>
                    <a:pt x="4" y="14"/>
                  </a:lnTo>
                  <a:lnTo>
                    <a:pt x="6" y="17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3" y="24"/>
                  </a:lnTo>
                  <a:lnTo>
                    <a:pt x="16" y="24"/>
                  </a:lnTo>
                  <a:lnTo>
                    <a:pt x="20" y="23"/>
                  </a:lnTo>
                  <a:lnTo>
                    <a:pt x="20" y="2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68" name="Freeform 316"/>
            <p:cNvSpPr>
              <a:spLocks/>
            </p:cNvSpPr>
            <p:nvPr/>
          </p:nvSpPr>
          <p:spPr bwMode="auto">
            <a:xfrm>
              <a:off x="507" y="2164"/>
              <a:ext cx="1" cy="4"/>
            </a:xfrm>
            <a:custGeom>
              <a:avLst/>
              <a:gdLst/>
              <a:ahLst/>
              <a:cxnLst>
                <a:cxn ang="0">
                  <a:pos x="16" y="22"/>
                </a:cxn>
                <a:cxn ang="0">
                  <a:pos x="14" y="16"/>
                </a:cxn>
                <a:cxn ang="0">
                  <a:pos x="11" y="10"/>
                </a:cxn>
                <a:cxn ang="0">
                  <a:pos x="7" y="6"/>
                </a:cxn>
                <a:cxn ang="0">
                  <a:pos x="0" y="0"/>
                </a:cxn>
                <a:cxn ang="0">
                  <a:pos x="1" y="7"/>
                </a:cxn>
                <a:cxn ang="0">
                  <a:pos x="2" y="11"/>
                </a:cxn>
                <a:cxn ang="0">
                  <a:pos x="4" y="16"/>
                </a:cxn>
                <a:cxn ang="0">
                  <a:pos x="8" y="21"/>
                </a:cxn>
                <a:cxn ang="0">
                  <a:pos x="9" y="22"/>
                </a:cxn>
                <a:cxn ang="0">
                  <a:pos x="12" y="24"/>
                </a:cxn>
                <a:cxn ang="0">
                  <a:pos x="15" y="25"/>
                </a:cxn>
                <a:cxn ang="0">
                  <a:pos x="16" y="22"/>
                </a:cxn>
              </a:cxnLst>
              <a:rect l="0" t="0" r="r" b="b"/>
              <a:pathLst>
                <a:path w="16" h="25">
                  <a:moveTo>
                    <a:pt x="16" y="22"/>
                  </a:moveTo>
                  <a:lnTo>
                    <a:pt x="14" y="16"/>
                  </a:lnTo>
                  <a:lnTo>
                    <a:pt x="11" y="10"/>
                  </a:lnTo>
                  <a:lnTo>
                    <a:pt x="7" y="6"/>
                  </a:lnTo>
                  <a:lnTo>
                    <a:pt x="0" y="0"/>
                  </a:lnTo>
                  <a:lnTo>
                    <a:pt x="1" y="7"/>
                  </a:lnTo>
                  <a:lnTo>
                    <a:pt x="2" y="11"/>
                  </a:lnTo>
                  <a:lnTo>
                    <a:pt x="4" y="16"/>
                  </a:lnTo>
                  <a:lnTo>
                    <a:pt x="8" y="21"/>
                  </a:lnTo>
                  <a:lnTo>
                    <a:pt x="9" y="22"/>
                  </a:lnTo>
                  <a:lnTo>
                    <a:pt x="12" y="24"/>
                  </a:lnTo>
                  <a:lnTo>
                    <a:pt x="15" y="25"/>
                  </a:lnTo>
                  <a:lnTo>
                    <a:pt x="16" y="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32"/>
          <p:cNvGrpSpPr>
            <a:grpSpLocks/>
          </p:cNvGrpSpPr>
          <p:nvPr/>
        </p:nvGrpSpPr>
        <p:grpSpPr bwMode="auto">
          <a:xfrm>
            <a:off x="1143000" y="2590800"/>
            <a:ext cx="628650" cy="1987550"/>
            <a:chOff x="945" y="2006"/>
            <a:chExt cx="613" cy="1973"/>
          </a:xfrm>
        </p:grpSpPr>
        <p:sp>
          <p:nvSpPr>
            <p:cNvPr id="23685" name="Freeform 133"/>
            <p:cNvSpPr>
              <a:spLocks/>
            </p:cNvSpPr>
            <p:nvPr/>
          </p:nvSpPr>
          <p:spPr bwMode="auto">
            <a:xfrm>
              <a:off x="1278" y="2735"/>
              <a:ext cx="170" cy="122"/>
            </a:xfrm>
            <a:custGeom>
              <a:avLst/>
              <a:gdLst/>
              <a:ahLst/>
              <a:cxnLst>
                <a:cxn ang="0">
                  <a:pos x="125" y="38"/>
                </a:cxn>
                <a:cxn ang="0">
                  <a:pos x="211" y="0"/>
                </a:cxn>
                <a:cxn ang="0">
                  <a:pos x="281" y="59"/>
                </a:cxn>
                <a:cxn ang="0">
                  <a:pos x="340" y="162"/>
                </a:cxn>
                <a:cxn ang="0">
                  <a:pos x="220" y="245"/>
                </a:cxn>
                <a:cxn ang="0">
                  <a:pos x="0" y="196"/>
                </a:cxn>
                <a:cxn ang="0">
                  <a:pos x="39" y="55"/>
                </a:cxn>
                <a:cxn ang="0">
                  <a:pos x="125" y="38"/>
                </a:cxn>
                <a:cxn ang="0">
                  <a:pos x="125" y="38"/>
                </a:cxn>
              </a:cxnLst>
              <a:rect l="0" t="0" r="r" b="b"/>
              <a:pathLst>
                <a:path w="340" h="245">
                  <a:moveTo>
                    <a:pt x="125" y="38"/>
                  </a:moveTo>
                  <a:lnTo>
                    <a:pt x="211" y="0"/>
                  </a:lnTo>
                  <a:lnTo>
                    <a:pt x="281" y="59"/>
                  </a:lnTo>
                  <a:lnTo>
                    <a:pt x="340" y="162"/>
                  </a:lnTo>
                  <a:lnTo>
                    <a:pt x="220" y="245"/>
                  </a:lnTo>
                  <a:lnTo>
                    <a:pt x="0" y="196"/>
                  </a:lnTo>
                  <a:lnTo>
                    <a:pt x="39" y="55"/>
                  </a:lnTo>
                  <a:lnTo>
                    <a:pt x="125" y="38"/>
                  </a:lnTo>
                  <a:lnTo>
                    <a:pt x="125" y="38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86" name="Freeform 134"/>
            <p:cNvSpPr>
              <a:spLocks/>
            </p:cNvSpPr>
            <p:nvPr/>
          </p:nvSpPr>
          <p:spPr bwMode="auto">
            <a:xfrm>
              <a:off x="1228" y="3487"/>
              <a:ext cx="206" cy="442"/>
            </a:xfrm>
            <a:custGeom>
              <a:avLst/>
              <a:gdLst/>
              <a:ahLst/>
              <a:cxnLst>
                <a:cxn ang="0">
                  <a:pos x="412" y="884"/>
                </a:cxn>
                <a:cxn ang="0">
                  <a:pos x="216" y="0"/>
                </a:cxn>
                <a:cxn ang="0">
                  <a:pos x="0" y="70"/>
                </a:cxn>
                <a:cxn ang="0">
                  <a:pos x="40" y="186"/>
                </a:cxn>
                <a:cxn ang="0">
                  <a:pos x="146" y="340"/>
                </a:cxn>
                <a:cxn ang="0">
                  <a:pos x="348" y="859"/>
                </a:cxn>
                <a:cxn ang="0">
                  <a:pos x="412" y="884"/>
                </a:cxn>
                <a:cxn ang="0">
                  <a:pos x="412" y="884"/>
                </a:cxn>
              </a:cxnLst>
              <a:rect l="0" t="0" r="r" b="b"/>
              <a:pathLst>
                <a:path w="412" h="884">
                  <a:moveTo>
                    <a:pt x="412" y="884"/>
                  </a:moveTo>
                  <a:lnTo>
                    <a:pt x="216" y="0"/>
                  </a:lnTo>
                  <a:lnTo>
                    <a:pt x="0" y="70"/>
                  </a:lnTo>
                  <a:lnTo>
                    <a:pt x="40" y="186"/>
                  </a:lnTo>
                  <a:lnTo>
                    <a:pt x="146" y="340"/>
                  </a:lnTo>
                  <a:lnTo>
                    <a:pt x="348" y="859"/>
                  </a:lnTo>
                  <a:lnTo>
                    <a:pt x="412" y="884"/>
                  </a:lnTo>
                  <a:lnTo>
                    <a:pt x="412" y="88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87" name="Freeform 135"/>
            <p:cNvSpPr>
              <a:spLocks/>
            </p:cNvSpPr>
            <p:nvPr/>
          </p:nvSpPr>
          <p:spPr bwMode="auto">
            <a:xfrm>
              <a:off x="1209" y="3508"/>
              <a:ext cx="216" cy="41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42"/>
                </a:cxn>
                <a:cxn ang="0">
                  <a:pos x="2" y="47"/>
                </a:cxn>
                <a:cxn ang="0">
                  <a:pos x="2" y="53"/>
                </a:cxn>
                <a:cxn ang="0">
                  <a:pos x="7" y="64"/>
                </a:cxn>
                <a:cxn ang="0">
                  <a:pos x="9" y="76"/>
                </a:cxn>
                <a:cxn ang="0">
                  <a:pos x="15" y="91"/>
                </a:cxn>
                <a:cxn ang="0">
                  <a:pos x="21" y="104"/>
                </a:cxn>
                <a:cxn ang="0">
                  <a:pos x="30" y="123"/>
                </a:cxn>
                <a:cxn ang="0">
                  <a:pos x="38" y="141"/>
                </a:cxn>
                <a:cxn ang="0">
                  <a:pos x="47" y="161"/>
                </a:cxn>
                <a:cxn ang="0">
                  <a:pos x="59" y="180"/>
                </a:cxn>
                <a:cxn ang="0">
                  <a:pos x="74" y="201"/>
                </a:cxn>
                <a:cxn ang="0">
                  <a:pos x="87" y="220"/>
                </a:cxn>
                <a:cxn ang="0">
                  <a:pos x="102" y="241"/>
                </a:cxn>
                <a:cxn ang="0">
                  <a:pos x="121" y="260"/>
                </a:cxn>
                <a:cxn ang="0">
                  <a:pos x="140" y="281"/>
                </a:cxn>
                <a:cxn ang="0">
                  <a:pos x="336" y="747"/>
                </a:cxn>
                <a:cxn ang="0">
                  <a:pos x="348" y="806"/>
                </a:cxn>
                <a:cxn ang="0">
                  <a:pos x="431" y="836"/>
                </a:cxn>
                <a:cxn ang="0">
                  <a:pos x="220" y="264"/>
                </a:cxn>
                <a:cxn ang="0">
                  <a:pos x="218" y="262"/>
                </a:cxn>
                <a:cxn ang="0">
                  <a:pos x="213" y="256"/>
                </a:cxn>
                <a:cxn ang="0">
                  <a:pos x="207" y="249"/>
                </a:cxn>
                <a:cxn ang="0">
                  <a:pos x="197" y="239"/>
                </a:cxn>
                <a:cxn ang="0">
                  <a:pos x="188" y="224"/>
                </a:cxn>
                <a:cxn ang="0">
                  <a:pos x="177" y="209"/>
                </a:cxn>
                <a:cxn ang="0">
                  <a:pos x="165" y="192"/>
                </a:cxn>
                <a:cxn ang="0">
                  <a:pos x="154" y="173"/>
                </a:cxn>
                <a:cxn ang="0">
                  <a:pos x="140" y="154"/>
                </a:cxn>
                <a:cxn ang="0">
                  <a:pos x="127" y="131"/>
                </a:cxn>
                <a:cxn ang="0">
                  <a:pos x="116" y="110"/>
                </a:cxn>
                <a:cxn ang="0">
                  <a:pos x="106" y="87"/>
                </a:cxn>
                <a:cxn ang="0">
                  <a:pos x="95" y="64"/>
                </a:cxn>
                <a:cxn ang="0">
                  <a:pos x="89" y="42"/>
                </a:cxn>
                <a:cxn ang="0">
                  <a:pos x="85" y="21"/>
                </a:cxn>
                <a:cxn ang="0">
                  <a:pos x="83" y="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431" h="836">
                  <a:moveTo>
                    <a:pt x="0" y="42"/>
                  </a:moveTo>
                  <a:lnTo>
                    <a:pt x="0" y="42"/>
                  </a:lnTo>
                  <a:lnTo>
                    <a:pt x="2" y="47"/>
                  </a:lnTo>
                  <a:lnTo>
                    <a:pt x="2" y="53"/>
                  </a:lnTo>
                  <a:lnTo>
                    <a:pt x="7" y="64"/>
                  </a:lnTo>
                  <a:lnTo>
                    <a:pt x="9" y="76"/>
                  </a:lnTo>
                  <a:lnTo>
                    <a:pt x="15" y="91"/>
                  </a:lnTo>
                  <a:lnTo>
                    <a:pt x="21" y="104"/>
                  </a:lnTo>
                  <a:lnTo>
                    <a:pt x="30" y="123"/>
                  </a:lnTo>
                  <a:lnTo>
                    <a:pt x="38" y="141"/>
                  </a:lnTo>
                  <a:lnTo>
                    <a:pt x="47" y="161"/>
                  </a:lnTo>
                  <a:lnTo>
                    <a:pt x="59" y="180"/>
                  </a:lnTo>
                  <a:lnTo>
                    <a:pt x="74" y="201"/>
                  </a:lnTo>
                  <a:lnTo>
                    <a:pt x="87" y="220"/>
                  </a:lnTo>
                  <a:lnTo>
                    <a:pt x="102" y="241"/>
                  </a:lnTo>
                  <a:lnTo>
                    <a:pt x="121" y="260"/>
                  </a:lnTo>
                  <a:lnTo>
                    <a:pt x="140" y="281"/>
                  </a:lnTo>
                  <a:lnTo>
                    <a:pt x="336" y="747"/>
                  </a:lnTo>
                  <a:lnTo>
                    <a:pt x="348" y="806"/>
                  </a:lnTo>
                  <a:lnTo>
                    <a:pt x="431" y="836"/>
                  </a:lnTo>
                  <a:lnTo>
                    <a:pt x="220" y="264"/>
                  </a:lnTo>
                  <a:lnTo>
                    <a:pt x="218" y="262"/>
                  </a:lnTo>
                  <a:lnTo>
                    <a:pt x="213" y="256"/>
                  </a:lnTo>
                  <a:lnTo>
                    <a:pt x="207" y="249"/>
                  </a:lnTo>
                  <a:lnTo>
                    <a:pt x="197" y="239"/>
                  </a:lnTo>
                  <a:lnTo>
                    <a:pt x="188" y="224"/>
                  </a:lnTo>
                  <a:lnTo>
                    <a:pt x="177" y="209"/>
                  </a:lnTo>
                  <a:lnTo>
                    <a:pt x="165" y="192"/>
                  </a:lnTo>
                  <a:lnTo>
                    <a:pt x="154" y="173"/>
                  </a:lnTo>
                  <a:lnTo>
                    <a:pt x="140" y="154"/>
                  </a:lnTo>
                  <a:lnTo>
                    <a:pt x="127" y="131"/>
                  </a:lnTo>
                  <a:lnTo>
                    <a:pt x="116" y="110"/>
                  </a:lnTo>
                  <a:lnTo>
                    <a:pt x="106" y="87"/>
                  </a:lnTo>
                  <a:lnTo>
                    <a:pt x="95" y="64"/>
                  </a:lnTo>
                  <a:lnTo>
                    <a:pt x="89" y="42"/>
                  </a:lnTo>
                  <a:lnTo>
                    <a:pt x="85" y="21"/>
                  </a:lnTo>
                  <a:lnTo>
                    <a:pt x="83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88" name="Freeform 136"/>
            <p:cNvSpPr>
              <a:spLocks/>
            </p:cNvSpPr>
            <p:nvPr/>
          </p:nvSpPr>
          <p:spPr bwMode="auto">
            <a:xfrm>
              <a:off x="970" y="3527"/>
              <a:ext cx="143" cy="377"/>
            </a:xfrm>
            <a:custGeom>
              <a:avLst/>
              <a:gdLst/>
              <a:ahLst/>
              <a:cxnLst>
                <a:cxn ang="0">
                  <a:pos x="100" y="587"/>
                </a:cxn>
                <a:cxn ang="0">
                  <a:pos x="100" y="584"/>
                </a:cxn>
                <a:cxn ang="0">
                  <a:pos x="106" y="576"/>
                </a:cxn>
                <a:cxn ang="0">
                  <a:pos x="112" y="563"/>
                </a:cxn>
                <a:cxn ang="0">
                  <a:pos x="121" y="546"/>
                </a:cxn>
                <a:cxn ang="0">
                  <a:pos x="133" y="521"/>
                </a:cxn>
                <a:cxn ang="0">
                  <a:pos x="146" y="494"/>
                </a:cxn>
                <a:cxn ang="0">
                  <a:pos x="159" y="462"/>
                </a:cxn>
                <a:cxn ang="0">
                  <a:pos x="175" y="428"/>
                </a:cxn>
                <a:cxn ang="0">
                  <a:pos x="190" y="386"/>
                </a:cxn>
                <a:cxn ang="0">
                  <a:pos x="205" y="342"/>
                </a:cxn>
                <a:cxn ang="0">
                  <a:pos x="220" y="293"/>
                </a:cxn>
                <a:cxn ang="0">
                  <a:pos x="235" y="241"/>
                </a:cxn>
                <a:cxn ang="0">
                  <a:pos x="249" y="186"/>
                </a:cxn>
                <a:cxn ang="0">
                  <a:pos x="262" y="127"/>
                </a:cxn>
                <a:cxn ang="0">
                  <a:pos x="273" y="64"/>
                </a:cxn>
                <a:cxn ang="0">
                  <a:pos x="285" y="0"/>
                </a:cxn>
                <a:cxn ang="0">
                  <a:pos x="116" y="17"/>
                </a:cxn>
                <a:cxn ang="0">
                  <a:pos x="32" y="424"/>
                </a:cxn>
                <a:cxn ang="0">
                  <a:pos x="0" y="753"/>
                </a:cxn>
                <a:cxn ang="0">
                  <a:pos x="51" y="715"/>
                </a:cxn>
                <a:cxn ang="0">
                  <a:pos x="100" y="587"/>
                </a:cxn>
                <a:cxn ang="0">
                  <a:pos x="100" y="587"/>
                </a:cxn>
              </a:cxnLst>
              <a:rect l="0" t="0" r="r" b="b"/>
              <a:pathLst>
                <a:path w="285" h="753">
                  <a:moveTo>
                    <a:pt x="100" y="587"/>
                  </a:moveTo>
                  <a:lnTo>
                    <a:pt x="100" y="584"/>
                  </a:lnTo>
                  <a:lnTo>
                    <a:pt x="106" y="576"/>
                  </a:lnTo>
                  <a:lnTo>
                    <a:pt x="112" y="563"/>
                  </a:lnTo>
                  <a:lnTo>
                    <a:pt x="121" y="546"/>
                  </a:lnTo>
                  <a:lnTo>
                    <a:pt x="133" y="521"/>
                  </a:lnTo>
                  <a:lnTo>
                    <a:pt x="146" y="494"/>
                  </a:lnTo>
                  <a:lnTo>
                    <a:pt x="159" y="462"/>
                  </a:lnTo>
                  <a:lnTo>
                    <a:pt x="175" y="428"/>
                  </a:lnTo>
                  <a:lnTo>
                    <a:pt x="190" y="386"/>
                  </a:lnTo>
                  <a:lnTo>
                    <a:pt x="205" y="342"/>
                  </a:lnTo>
                  <a:lnTo>
                    <a:pt x="220" y="293"/>
                  </a:lnTo>
                  <a:lnTo>
                    <a:pt x="235" y="241"/>
                  </a:lnTo>
                  <a:lnTo>
                    <a:pt x="249" y="186"/>
                  </a:lnTo>
                  <a:lnTo>
                    <a:pt x="262" y="127"/>
                  </a:lnTo>
                  <a:lnTo>
                    <a:pt x="273" y="64"/>
                  </a:lnTo>
                  <a:lnTo>
                    <a:pt x="285" y="0"/>
                  </a:lnTo>
                  <a:lnTo>
                    <a:pt x="116" y="17"/>
                  </a:lnTo>
                  <a:lnTo>
                    <a:pt x="32" y="424"/>
                  </a:lnTo>
                  <a:lnTo>
                    <a:pt x="0" y="753"/>
                  </a:lnTo>
                  <a:lnTo>
                    <a:pt x="51" y="715"/>
                  </a:lnTo>
                  <a:lnTo>
                    <a:pt x="100" y="587"/>
                  </a:lnTo>
                  <a:lnTo>
                    <a:pt x="100" y="58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89" name="Freeform 137"/>
            <p:cNvSpPr>
              <a:spLocks/>
            </p:cNvSpPr>
            <p:nvPr/>
          </p:nvSpPr>
          <p:spPr bwMode="auto">
            <a:xfrm>
              <a:off x="958" y="3533"/>
              <a:ext cx="107" cy="352"/>
            </a:xfrm>
            <a:custGeom>
              <a:avLst/>
              <a:gdLst/>
              <a:ahLst/>
              <a:cxnLst>
                <a:cxn ang="0">
                  <a:pos x="23" y="552"/>
                </a:cxn>
                <a:cxn ang="0">
                  <a:pos x="23" y="546"/>
                </a:cxn>
                <a:cxn ang="0">
                  <a:pos x="23" y="533"/>
                </a:cxn>
                <a:cxn ang="0">
                  <a:pos x="23" y="510"/>
                </a:cxn>
                <a:cxn ang="0">
                  <a:pos x="27" y="479"/>
                </a:cxn>
                <a:cxn ang="0">
                  <a:pos x="28" y="443"/>
                </a:cxn>
                <a:cxn ang="0">
                  <a:pos x="34" y="403"/>
                </a:cxn>
                <a:cxn ang="0">
                  <a:pos x="36" y="358"/>
                </a:cxn>
                <a:cxn ang="0">
                  <a:pos x="44" y="312"/>
                </a:cxn>
                <a:cxn ang="0">
                  <a:pos x="47" y="265"/>
                </a:cxn>
                <a:cxn ang="0">
                  <a:pos x="53" y="217"/>
                </a:cxn>
                <a:cxn ang="0">
                  <a:pos x="61" y="171"/>
                </a:cxn>
                <a:cxn ang="0">
                  <a:pos x="68" y="128"/>
                </a:cxn>
                <a:cxn ang="0">
                  <a:pos x="78" y="86"/>
                </a:cxn>
                <a:cxn ang="0">
                  <a:pos x="87" y="52"/>
                </a:cxn>
                <a:cxn ang="0">
                  <a:pos x="97" y="21"/>
                </a:cxn>
                <a:cxn ang="0">
                  <a:pos x="108" y="0"/>
                </a:cxn>
                <a:cxn ang="0">
                  <a:pos x="215" y="8"/>
                </a:cxn>
                <a:cxn ang="0">
                  <a:pos x="213" y="14"/>
                </a:cxn>
                <a:cxn ang="0">
                  <a:pos x="207" y="29"/>
                </a:cxn>
                <a:cxn ang="0">
                  <a:pos x="200" y="53"/>
                </a:cxn>
                <a:cxn ang="0">
                  <a:pos x="190" y="86"/>
                </a:cxn>
                <a:cxn ang="0">
                  <a:pos x="177" y="124"/>
                </a:cxn>
                <a:cxn ang="0">
                  <a:pos x="165" y="169"/>
                </a:cxn>
                <a:cxn ang="0">
                  <a:pos x="150" y="219"/>
                </a:cxn>
                <a:cxn ang="0">
                  <a:pos x="137" y="274"/>
                </a:cxn>
                <a:cxn ang="0">
                  <a:pos x="122" y="329"/>
                </a:cxn>
                <a:cxn ang="0">
                  <a:pos x="106" y="388"/>
                </a:cxn>
                <a:cxn ang="0">
                  <a:pos x="91" y="445"/>
                </a:cxn>
                <a:cxn ang="0">
                  <a:pos x="78" y="502"/>
                </a:cxn>
                <a:cxn ang="0">
                  <a:pos x="65" y="557"/>
                </a:cxn>
                <a:cxn ang="0">
                  <a:pos x="53" y="611"/>
                </a:cxn>
                <a:cxn ang="0">
                  <a:pos x="46" y="658"/>
                </a:cxn>
                <a:cxn ang="0">
                  <a:pos x="40" y="704"/>
                </a:cxn>
                <a:cxn ang="0">
                  <a:pos x="0" y="639"/>
                </a:cxn>
                <a:cxn ang="0">
                  <a:pos x="23" y="552"/>
                </a:cxn>
                <a:cxn ang="0">
                  <a:pos x="23" y="552"/>
                </a:cxn>
              </a:cxnLst>
              <a:rect l="0" t="0" r="r" b="b"/>
              <a:pathLst>
                <a:path w="215" h="704">
                  <a:moveTo>
                    <a:pt x="23" y="552"/>
                  </a:moveTo>
                  <a:lnTo>
                    <a:pt x="23" y="546"/>
                  </a:lnTo>
                  <a:lnTo>
                    <a:pt x="23" y="533"/>
                  </a:lnTo>
                  <a:lnTo>
                    <a:pt x="23" y="510"/>
                  </a:lnTo>
                  <a:lnTo>
                    <a:pt x="27" y="479"/>
                  </a:lnTo>
                  <a:lnTo>
                    <a:pt x="28" y="443"/>
                  </a:lnTo>
                  <a:lnTo>
                    <a:pt x="34" y="403"/>
                  </a:lnTo>
                  <a:lnTo>
                    <a:pt x="36" y="358"/>
                  </a:lnTo>
                  <a:lnTo>
                    <a:pt x="44" y="312"/>
                  </a:lnTo>
                  <a:lnTo>
                    <a:pt x="47" y="265"/>
                  </a:lnTo>
                  <a:lnTo>
                    <a:pt x="53" y="217"/>
                  </a:lnTo>
                  <a:lnTo>
                    <a:pt x="61" y="171"/>
                  </a:lnTo>
                  <a:lnTo>
                    <a:pt x="68" y="128"/>
                  </a:lnTo>
                  <a:lnTo>
                    <a:pt x="78" y="86"/>
                  </a:lnTo>
                  <a:lnTo>
                    <a:pt x="87" y="52"/>
                  </a:lnTo>
                  <a:lnTo>
                    <a:pt x="97" y="21"/>
                  </a:lnTo>
                  <a:lnTo>
                    <a:pt x="108" y="0"/>
                  </a:lnTo>
                  <a:lnTo>
                    <a:pt x="215" y="8"/>
                  </a:lnTo>
                  <a:lnTo>
                    <a:pt x="213" y="14"/>
                  </a:lnTo>
                  <a:lnTo>
                    <a:pt x="207" y="29"/>
                  </a:lnTo>
                  <a:lnTo>
                    <a:pt x="200" y="53"/>
                  </a:lnTo>
                  <a:lnTo>
                    <a:pt x="190" y="86"/>
                  </a:lnTo>
                  <a:lnTo>
                    <a:pt x="177" y="124"/>
                  </a:lnTo>
                  <a:lnTo>
                    <a:pt x="165" y="169"/>
                  </a:lnTo>
                  <a:lnTo>
                    <a:pt x="150" y="219"/>
                  </a:lnTo>
                  <a:lnTo>
                    <a:pt x="137" y="274"/>
                  </a:lnTo>
                  <a:lnTo>
                    <a:pt x="122" y="329"/>
                  </a:lnTo>
                  <a:lnTo>
                    <a:pt x="106" y="388"/>
                  </a:lnTo>
                  <a:lnTo>
                    <a:pt x="91" y="445"/>
                  </a:lnTo>
                  <a:lnTo>
                    <a:pt x="78" y="502"/>
                  </a:lnTo>
                  <a:lnTo>
                    <a:pt x="65" y="557"/>
                  </a:lnTo>
                  <a:lnTo>
                    <a:pt x="53" y="611"/>
                  </a:lnTo>
                  <a:lnTo>
                    <a:pt x="46" y="658"/>
                  </a:lnTo>
                  <a:lnTo>
                    <a:pt x="40" y="704"/>
                  </a:lnTo>
                  <a:lnTo>
                    <a:pt x="0" y="639"/>
                  </a:lnTo>
                  <a:lnTo>
                    <a:pt x="23" y="552"/>
                  </a:lnTo>
                  <a:lnTo>
                    <a:pt x="23" y="5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90" name="Freeform 138"/>
            <p:cNvSpPr>
              <a:spLocks/>
            </p:cNvSpPr>
            <p:nvPr/>
          </p:nvSpPr>
          <p:spPr bwMode="auto">
            <a:xfrm>
              <a:off x="1121" y="2366"/>
              <a:ext cx="189" cy="623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38"/>
                </a:cxn>
                <a:cxn ang="0">
                  <a:pos x="17" y="337"/>
                </a:cxn>
                <a:cxn ang="0">
                  <a:pos x="213" y="835"/>
                </a:cxn>
                <a:cxn ang="0">
                  <a:pos x="230" y="1225"/>
                </a:cxn>
                <a:cxn ang="0">
                  <a:pos x="363" y="1248"/>
                </a:cxn>
                <a:cxn ang="0">
                  <a:pos x="376" y="615"/>
                </a:cxn>
                <a:cxn ang="0">
                  <a:pos x="344" y="206"/>
                </a:cxn>
                <a:cxn ang="0">
                  <a:pos x="274" y="114"/>
                </a:cxn>
                <a:cxn ang="0">
                  <a:pos x="182" y="29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376" h="1248">
                  <a:moveTo>
                    <a:pt x="55" y="0"/>
                  </a:moveTo>
                  <a:lnTo>
                    <a:pt x="0" y="38"/>
                  </a:lnTo>
                  <a:lnTo>
                    <a:pt x="17" y="337"/>
                  </a:lnTo>
                  <a:lnTo>
                    <a:pt x="213" y="835"/>
                  </a:lnTo>
                  <a:lnTo>
                    <a:pt x="230" y="1225"/>
                  </a:lnTo>
                  <a:lnTo>
                    <a:pt x="363" y="1248"/>
                  </a:lnTo>
                  <a:lnTo>
                    <a:pt x="376" y="615"/>
                  </a:lnTo>
                  <a:lnTo>
                    <a:pt x="344" y="206"/>
                  </a:lnTo>
                  <a:lnTo>
                    <a:pt x="274" y="114"/>
                  </a:lnTo>
                  <a:lnTo>
                    <a:pt x="182" y="29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91" name="Freeform 139"/>
            <p:cNvSpPr>
              <a:spLocks/>
            </p:cNvSpPr>
            <p:nvPr/>
          </p:nvSpPr>
          <p:spPr bwMode="auto">
            <a:xfrm>
              <a:off x="1197" y="2462"/>
              <a:ext cx="82" cy="293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70" y="0"/>
                </a:cxn>
                <a:cxn ang="0">
                  <a:pos x="156" y="67"/>
                </a:cxn>
                <a:cxn ang="0">
                  <a:pos x="165" y="575"/>
                </a:cxn>
                <a:cxn ang="0">
                  <a:pos x="124" y="588"/>
                </a:cxn>
                <a:cxn ang="0">
                  <a:pos x="124" y="582"/>
                </a:cxn>
                <a:cxn ang="0">
                  <a:pos x="124" y="569"/>
                </a:cxn>
                <a:cxn ang="0">
                  <a:pos x="124" y="548"/>
                </a:cxn>
                <a:cxn ang="0">
                  <a:pos x="124" y="521"/>
                </a:cxn>
                <a:cxn ang="0">
                  <a:pos x="124" y="489"/>
                </a:cxn>
                <a:cxn ang="0">
                  <a:pos x="124" y="453"/>
                </a:cxn>
                <a:cxn ang="0">
                  <a:pos x="124" y="411"/>
                </a:cxn>
                <a:cxn ang="0">
                  <a:pos x="126" y="371"/>
                </a:cxn>
                <a:cxn ang="0">
                  <a:pos x="124" y="326"/>
                </a:cxn>
                <a:cxn ang="0">
                  <a:pos x="124" y="282"/>
                </a:cxn>
                <a:cxn ang="0">
                  <a:pos x="122" y="238"/>
                </a:cxn>
                <a:cxn ang="0">
                  <a:pos x="120" y="198"/>
                </a:cxn>
                <a:cxn ang="0">
                  <a:pos x="118" y="158"/>
                </a:cxn>
                <a:cxn ang="0">
                  <a:pos x="114" y="124"/>
                </a:cxn>
                <a:cxn ang="0">
                  <a:pos x="110" y="94"/>
                </a:cxn>
                <a:cxn ang="0">
                  <a:pos x="107" y="69"/>
                </a:cxn>
                <a:cxn ang="0">
                  <a:pos x="70" y="38"/>
                </a:cxn>
                <a:cxn ang="0">
                  <a:pos x="0" y="65"/>
                </a:cxn>
                <a:cxn ang="0">
                  <a:pos x="0" y="65"/>
                </a:cxn>
              </a:cxnLst>
              <a:rect l="0" t="0" r="r" b="b"/>
              <a:pathLst>
                <a:path w="165" h="588">
                  <a:moveTo>
                    <a:pt x="0" y="65"/>
                  </a:moveTo>
                  <a:lnTo>
                    <a:pt x="70" y="0"/>
                  </a:lnTo>
                  <a:lnTo>
                    <a:pt x="156" y="67"/>
                  </a:lnTo>
                  <a:lnTo>
                    <a:pt x="165" y="575"/>
                  </a:lnTo>
                  <a:lnTo>
                    <a:pt x="124" y="588"/>
                  </a:lnTo>
                  <a:lnTo>
                    <a:pt x="124" y="582"/>
                  </a:lnTo>
                  <a:lnTo>
                    <a:pt x="124" y="569"/>
                  </a:lnTo>
                  <a:lnTo>
                    <a:pt x="124" y="548"/>
                  </a:lnTo>
                  <a:lnTo>
                    <a:pt x="124" y="521"/>
                  </a:lnTo>
                  <a:lnTo>
                    <a:pt x="124" y="489"/>
                  </a:lnTo>
                  <a:lnTo>
                    <a:pt x="124" y="453"/>
                  </a:lnTo>
                  <a:lnTo>
                    <a:pt x="124" y="411"/>
                  </a:lnTo>
                  <a:lnTo>
                    <a:pt x="126" y="371"/>
                  </a:lnTo>
                  <a:lnTo>
                    <a:pt x="124" y="326"/>
                  </a:lnTo>
                  <a:lnTo>
                    <a:pt x="124" y="282"/>
                  </a:lnTo>
                  <a:lnTo>
                    <a:pt x="122" y="238"/>
                  </a:lnTo>
                  <a:lnTo>
                    <a:pt x="120" y="198"/>
                  </a:lnTo>
                  <a:lnTo>
                    <a:pt x="118" y="158"/>
                  </a:lnTo>
                  <a:lnTo>
                    <a:pt x="114" y="124"/>
                  </a:lnTo>
                  <a:lnTo>
                    <a:pt x="110" y="94"/>
                  </a:lnTo>
                  <a:lnTo>
                    <a:pt x="107" y="69"/>
                  </a:lnTo>
                  <a:lnTo>
                    <a:pt x="70" y="38"/>
                  </a:lnTo>
                  <a:lnTo>
                    <a:pt x="0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92" name="Freeform 140"/>
            <p:cNvSpPr>
              <a:spLocks/>
            </p:cNvSpPr>
            <p:nvPr/>
          </p:nvSpPr>
          <p:spPr bwMode="auto">
            <a:xfrm>
              <a:off x="1317" y="3088"/>
              <a:ext cx="241" cy="368"/>
            </a:xfrm>
            <a:custGeom>
              <a:avLst/>
              <a:gdLst/>
              <a:ahLst/>
              <a:cxnLst>
                <a:cxn ang="0">
                  <a:pos x="90" y="25"/>
                </a:cxn>
                <a:cxn ang="0">
                  <a:pos x="196" y="0"/>
                </a:cxn>
                <a:cxn ang="0">
                  <a:pos x="240" y="103"/>
                </a:cxn>
                <a:cxn ang="0">
                  <a:pos x="316" y="75"/>
                </a:cxn>
                <a:cxn ang="0">
                  <a:pos x="481" y="567"/>
                </a:cxn>
                <a:cxn ang="0">
                  <a:pos x="134" y="736"/>
                </a:cxn>
                <a:cxn ang="0">
                  <a:pos x="0" y="251"/>
                </a:cxn>
                <a:cxn ang="0">
                  <a:pos x="192" y="177"/>
                </a:cxn>
                <a:cxn ang="0">
                  <a:pos x="172" y="109"/>
                </a:cxn>
                <a:cxn ang="0">
                  <a:pos x="71" y="124"/>
                </a:cxn>
                <a:cxn ang="0">
                  <a:pos x="90" y="25"/>
                </a:cxn>
                <a:cxn ang="0">
                  <a:pos x="90" y="25"/>
                </a:cxn>
              </a:cxnLst>
              <a:rect l="0" t="0" r="r" b="b"/>
              <a:pathLst>
                <a:path w="481" h="736">
                  <a:moveTo>
                    <a:pt x="90" y="25"/>
                  </a:moveTo>
                  <a:lnTo>
                    <a:pt x="196" y="0"/>
                  </a:lnTo>
                  <a:lnTo>
                    <a:pt x="240" y="103"/>
                  </a:lnTo>
                  <a:lnTo>
                    <a:pt x="316" y="75"/>
                  </a:lnTo>
                  <a:lnTo>
                    <a:pt x="481" y="567"/>
                  </a:lnTo>
                  <a:lnTo>
                    <a:pt x="134" y="736"/>
                  </a:lnTo>
                  <a:lnTo>
                    <a:pt x="0" y="251"/>
                  </a:lnTo>
                  <a:lnTo>
                    <a:pt x="192" y="177"/>
                  </a:lnTo>
                  <a:lnTo>
                    <a:pt x="172" y="109"/>
                  </a:lnTo>
                  <a:lnTo>
                    <a:pt x="71" y="124"/>
                  </a:lnTo>
                  <a:lnTo>
                    <a:pt x="90" y="25"/>
                  </a:lnTo>
                  <a:lnTo>
                    <a:pt x="90" y="25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93" name="Freeform 141"/>
            <p:cNvSpPr>
              <a:spLocks/>
            </p:cNvSpPr>
            <p:nvPr/>
          </p:nvSpPr>
          <p:spPr bwMode="auto">
            <a:xfrm>
              <a:off x="1280" y="3078"/>
              <a:ext cx="107" cy="124"/>
            </a:xfrm>
            <a:custGeom>
              <a:avLst/>
              <a:gdLst/>
              <a:ahLst/>
              <a:cxnLst>
                <a:cxn ang="0">
                  <a:pos x="213" y="137"/>
                </a:cxn>
                <a:cxn ang="0">
                  <a:pos x="208" y="206"/>
                </a:cxn>
                <a:cxn ang="0">
                  <a:pos x="86" y="250"/>
                </a:cxn>
                <a:cxn ang="0">
                  <a:pos x="0" y="10"/>
                </a:cxn>
                <a:cxn ang="0">
                  <a:pos x="145" y="0"/>
                </a:cxn>
                <a:cxn ang="0">
                  <a:pos x="151" y="92"/>
                </a:cxn>
                <a:cxn ang="0">
                  <a:pos x="213" y="137"/>
                </a:cxn>
                <a:cxn ang="0">
                  <a:pos x="213" y="137"/>
                </a:cxn>
              </a:cxnLst>
              <a:rect l="0" t="0" r="r" b="b"/>
              <a:pathLst>
                <a:path w="213" h="250">
                  <a:moveTo>
                    <a:pt x="213" y="137"/>
                  </a:moveTo>
                  <a:lnTo>
                    <a:pt x="208" y="206"/>
                  </a:lnTo>
                  <a:lnTo>
                    <a:pt x="86" y="250"/>
                  </a:lnTo>
                  <a:lnTo>
                    <a:pt x="0" y="10"/>
                  </a:lnTo>
                  <a:lnTo>
                    <a:pt x="145" y="0"/>
                  </a:lnTo>
                  <a:lnTo>
                    <a:pt x="151" y="92"/>
                  </a:lnTo>
                  <a:lnTo>
                    <a:pt x="213" y="137"/>
                  </a:lnTo>
                  <a:lnTo>
                    <a:pt x="213" y="13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94" name="Freeform 142"/>
            <p:cNvSpPr>
              <a:spLocks/>
            </p:cNvSpPr>
            <p:nvPr/>
          </p:nvSpPr>
          <p:spPr bwMode="auto">
            <a:xfrm>
              <a:off x="1306" y="3064"/>
              <a:ext cx="81" cy="100"/>
            </a:xfrm>
            <a:custGeom>
              <a:avLst/>
              <a:gdLst/>
              <a:ahLst/>
              <a:cxnLst>
                <a:cxn ang="0">
                  <a:pos x="102" y="15"/>
                </a:cxn>
                <a:cxn ang="0">
                  <a:pos x="161" y="163"/>
                </a:cxn>
                <a:cxn ang="0">
                  <a:pos x="17" y="200"/>
                </a:cxn>
                <a:cxn ang="0">
                  <a:pos x="0" y="144"/>
                </a:cxn>
                <a:cxn ang="0">
                  <a:pos x="70" y="123"/>
                </a:cxn>
                <a:cxn ang="0">
                  <a:pos x="70" y="78"/>
                </a:cxn>
                <a:cxn ang="0">
                  <a:pos x="43" y="0"/>
                </a:cxn>
                <a:cxn ang="0">
                  <a:pos x="102" y="15"/>
                </a:cxn>
                <a:cxn ang="0">
                  <a:pos x="102" y="15"/>
                </a:cxn>
              </a:cxnLst>
              <a:rect l="0" t="0" r="r" b="b"/>
              <a:pathLst>
                <a:path w="161" h="200">
                  <a:moveTo>
                    <a:pt x="102" y="15"/>
                  </a:moveTo>
                  <a:lnTo>
                    <a:pt x="161" y="163"/>
                  </a:lnTo>
                  <a:lnTo>
                    <a:pt x="17" y="200"/>
                  </a:lnTo>
                  <a:lnTo>
                    <a:pt x="0" y="144"/>
                  </a:lnTo>
                  <a:lnTo>
                    <a:pt x="70" y="123"/>
                  </a:lnTo>
                  <a:lnTo>
                    <a:pt x="70" y="78"/>
                  </a:lnTo>
                  <a:lnTo>
                    <a:pt x="43" y="0"/>
                  </a:lnTo>
                  <a:lnTo>
                    <a:pt x="102" y="15"/>
                  </a:lnTo>
                  <a:lnTo>
                    <a:pt x="102" y="15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95" name="Freeform 143"/>
            <p:cNvSpPr>
              <a:spLocks/>
            </p:cNvSpPr>
            <p:nvPr/>
          </p:nvSpPr>
          <p:spPr bwMode="auto">
            <a:xfrm>
              <a:off x="1258" y="2901"/>
              <a:ext cx="88" cy="196"/>
            </a:xfrm>
            <a:custGeom>
              <a:avLst/>
              <a:gdLst/>
              <a:ahLst/>
              <a:cxnLst>
                <a:cxn ang="0">
                  <a:pos x="161" y="376"/>
                </a:cxn>
                <a:cxn ang="0">
                  <a:pos x="121" y="392"/>
                </a:cxn>
                <a:cxn ang="0">
                  <a:pos x="60" y="392"/>
                </a:cxn>
                <a:cxn ang="0">
                  <a:pos x="0" y="192"/>
                </a:cxn>
                <a:cxn ang="0">
                  <a:pos x="85" y="0"/>
                </a:cxn>
                <a:cxn ang="0">
                  <a:pos x="175" y="276"/>
                </a:cxn>
                <a:cxn ang="0">
                  <a:pos x="161" y="376"/>
                </a:cxn>
                <a:cxn ang="0">
                  <a:pos x="161" y="376"/>
                </a:cxn>
              </a:cxnLst>
              <a:rect l="0" t="0" r="r" b="b"/>
              <a:pathLst>
                <a:path w="175" h="392">
                  <a:moveTo>
                    <a:pt x="161" y="376"/>
                  </a:moveTo>
                  <a:lnTo>
                    <a:pt x="121" y="392"/>
                  </a:lnTo>
                  <a:lnTo>
                    <a:pt x="60" y="392"/>
                  </a:lnTo>
                  <a:lnTo>
                    <a:pt x="0" y="192"/>
                  </a:lnTo>
                  <a:lnTo>
                    <a:pt x="85" y="0"/>
                  </a:lnTo>
                  <a:lnTo>
                    <a:pt x="175" y="276"/>
                  </a:lnTo>
                  <a:lnTo>
                    <a:pt x="161" y="376"/>
                  </a:lnTo>
                  <a:lnTo>
                    <a:pt x="161" y="376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96" name="Freeform 144"/>
            <p:cNvSpPr>
              <a:spLocks/>
            </p:cNvSpPr>
            <p:nvPr/>
          </p:nvSpPr>
          <p:spPr bwMode="auto">
            <a:xfrm>
              <a:off x="1283" y="2834"/>
              <a:ext cx="87" cy="255"/>
            </a:xfrm>
            <a:custGeom>
              <a:avLst/>
              <a:gdLst/>
              <a:ahLst/>
              <a:cxnLst>
                <a:cxn ang="0">
                  <a:pos x="110" y="45"/>
                </a:cxn>
                <a:cxn ang="0">
                  <a:pos x="78" y="167"/>
                </a:cxn>
                <a:cxn ang="0">
                  <a:pos x="175" y="466"/>
                </a:cxn>
                <a:cxn ang="0">
                  <a:pos x="112" y="509"/>
                </a:cxn>
                <a:cxn ang="0">
                  <a:pos x="10" y="167"/>
                </a:cxn>
                <a:cxn ang="0">
                  <a:pos x="0" y="0"/>
                </a:cxn>
                <a:cxn ang="0">
                  <a:pos x="110" y="45"/>
                </a:cxn>
                <a:cxn ang="0">
                  <a:pos x="110" y="45"/>
                </a:cxn>
              </a:cxnLst>
              <a:rect l="0" t="0" r="r" b="b"/>
              <a:pathLst>
                <a:path w="175" h="509">
                  <a:moveTo>
                    <a:pt x="110" y="45"/>
                  </a:moveTo>
                  <a:lnTo>
                    <a:pt x="78" y="167"/>
                  </a:lnTo>
                  <a:lnTo>
                    <a:pt x="175" y="466"/>
                  </a:lnTo>
                  <a:lnTo>
                    <a:pt x="112" y="509"/>
                  </a:lnTo>
                  <a:lnTo>
                    <a:pt x="10" y="167"/>
                  </a:lnTo>
                  <a:lnTo>
                    <a:pt x="0" y="0"/>
                  </a:lnTo>
                  <a:lnTo>
                    <a:pt x="110" y="45"/>
                  </a:lnTo>
                  <a:lnTo>
                    <a:pt x="110" y="45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97" name="Freeform 145"/>
            <p:cNvSpPr>
              <a:spLocks/>
            </p:cNvSpPr>
            <p:nvPr/>
          </p:nvSpPr>
          <p:spPr bwMode="auto">
            <a:xfrm>
              <a:off x="1066" y="2986"/>
              <a:ext cx="346" cy="561"/>
            </a:xfrm>
            <a:custGeom>
              <a:avLst/>
              <a:gdLst/>
              <a:ahLst/>
              <a:cxnLst>
                <a:cxn ang="0">
                  <a:pos x="412" y="42"/>
                </a:cxn>
                <a:cxn ang="0">
                  <a:pos x="692" y="973"/>
                </a:cxn>
                <a:cxn ang="0">
                  <a:pos x="539" y="1044"/>
                </a:cxn>
                <a:cxn ang="0">
                  <a:pos x="239" y="1122"/>
                </a:cxn>
                <a:cxn ang="0">
                  <a:pos x="133" y="1122"/>
                </a:cxn>
                <a:cxn ang="0">
                  <a:pos x="0" y="1044"/>
                </a:cxn>
                <a:cxn ang="0">
                  <a:pos x="32" y="279"/>
                </a:cxn>
                <a:cxn ang="0">
                  <a:pos x="346" y="0"/>
                </a:cxn>
                <a:cxn ang="0">
                  <a:pos x="412" y="42"/>
                </a:cxn>
                <a:cxn ang="0">
                  <a:pos x="412" y="42"/>
                </a:cxn>
              </a:cxnLst>
              <a:rect l="0" t="0" r="r" b="b"/>
              <a:pathLst>
                <a:path w="692" h="1122">
                  <a:moveTo>
                    <a:pt x="412" y="42"/>
                  </a:moveTo>
                  <a:lnTo>
                    <a:pt x="692" y="973"/>
                  </a:lnTo>
                  <a:lnTo>
                    <a:pt x="539" y="1044"/>
                  </a:lnTo>
                  <a:lnTo>
                    <a:pt x="239" y="1122"/>
                  </a:lnTo>
                  <a:lnTo>
                    <a:pt x="133" y="1122"/>
                  </a:lnTo>
                  <a:lnTo>
                    <a:pt x="0" y="1044"/>
                  </a:lnTo>
                  <a:lnTo>
                    <a:pt x="32" y="279"/>
                  </a:lnTo>
                  <a:lnTo>
                    <a:pt x="346" y="0"/>
                  </a:lnTo>
                  <a:lnTo>
                    <a:pt x="412" y="42"/>
                  </a:lnTo>
                  <a:lnTo>
                    <a:pt x="412" y="4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98" name="Freeform 146"/>
            <p:cNvSpPr>
              <a:spLocks/>
            </p:cNvSpPr>
            <p:nvPr/>
          </p:nvSpPr>
          <p:spPr bwMode="auto">
            <a:xfrm>
              <a:off x="962" y="3063"/>
              <a:ext cx="256" cy="489"/>
            </a:xfrm>
            <a:custGeom>
              <a:avLst/>
              <a:gdLst/>
              <a:ahLst/>
              <a:cxnLst>
                <a:cxn ang="0">
                  <a:pos x="513" y="38"/>
                </a:cxn>
                <a:cxn ang="0">
                  <a:pos x="342" y="108"/>
                </a:cxn>
                <a:cxn ang="0">
                  <a:pos x="336" y="690"/>
                </a:cxn>
                <a:cxn ang="0">
                  <a:pos x="393" y="741"/>
                </a:cxn>
                <a:cxn ang="0">
                  <a:pos x="342" y="804"/>
                </a:cxn>
                <a:cxn ang="0">
                  <a:pos x="342" y="968"/>
                </a:cxn>
                <a:cxn ang="0">
                  <a:pos x="169" y="977"/>
                </a:cxn>
                <a:cxn ang="0">
                  <a:pos x="0" y="945"/>
                </a:cxn>
                <a:cxn ang="0">
                  <a:pos x="95" y="6"/>
                </a:cxn>
                <a:cxn ang="0">
                  <a:pos x="461" y="0"/>
                </a:cxn>
                <a:cxn ang="0">
                  <a:pos x="513" y="38"/>
                </a:cxn>
                <a:cxn ang="0">
                  <a:pos x="513" y="38"/>
                </a:cxn>
              </a:cxnLst>
              <a:rect l="0" t="0" r="r" b="b"/>
              <a:pathLst>
                <a:path w="513" h="977">
                  <a:moveTo>
                    <a:pt x="513" y="38"/>
                  </a:moveTo>
                  <a:lnTo>
                    <a:pt x="342" y="108"/>
                  </a:lnTo>
                  <a:lnTo>
                    <a:pt x="336" y="690"/>
                  </a:lnTo>
                  <a:lnTo>
                    <a:pt x="393" y="741"/>
                  </a:lnTo>
                  <a:lnTo>
                    <a:pt x="342" y="804"/>
                  </a:lnTo>
                  <a:lnTo>
                    <a:pt x="342" y="968"/>
                  </a:lnTo>
                  <a:lnTo>
                    <a:pt x="169" y="977"/>
                  </a:lnTo>
                  <a:lnTo>
                    <a:pt x="0" y="945"/>
                  </a:lnTo>
                  <a:lnTo>
                    <a:pt x="95" y="6"/>
                  </a:lnTo>
                  <a:lnTo>
                    <a:pt x="461" y="0"/>
                  </a:lnTo>
                  <a:lnTo>
                    <a:pt x="513" y="38"/>
                  </a:lnTo>
                  <a:lnTo>
                    <a:pt x="513" y="38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99" name="Freeform 147"/>
            <p:cNvSpPr>
              <a:spLocks/>
            </p:cNvSpPr>
            <p:nvPr/>
          </p:nvSpPr>
          <p:spPr bwMode="auto">
            <a:xfrm>
              <a:off x="1266" y="2847"/>
              <a:ext cx="40" cy="128"/>
            </a:xfrm>
            <a:custGeom>
              <a:avLst/>
              <a:gdLst/>
              <a:ahLst/>
              <a:cxnLst>
                <a:cxn ang="0">
                  <a:pos x="25" y="46"/>
                </a:cxn>
                <a:cxn ang="0">
                  <a:pos x="0" y="257"/>
                </a:cxn>
                <a:cxn ang="0">
                  <a:pos x="28" y="257"/>
                </a:cxn>
                <a:cxn ang="0">
                  <a:pos x="80" y="52"/>
                </a:cxn>
                <a:cxn ang="0">
                  <a:pos x="32" y="0"/>
                </a:cxn>
                <a:cxn ang="0">
                  <a:pos x="25" y="46"/>
                </a:cxn>
                <a:cxn ang="0">
                  <a:pos x="25" y="46"/>
                </a:cxn>
              </a:cxnLst>
              <a:rect l="0" t="0" r="r" b="b"/>
              <a:pathLst>
                <a:path w="80" h="257">
                  <a:moveTo>
                    <a:pt x="25" y="46"/>
                  </a:moveTo>
                  <a:lnTo>
                    <a:pt x="0" y="257"/>
                  </a:lnTo>
                  <a:lnTo>
                    <a:pt x="28" y="257"/>
                  </a:lnTo>
                  <a:lnTo>
                    <a:pt x="80" y="52"/>
                  </a:lnTo>
                  <a:lnTo>
                    <a:pt x="32" y="0"/>
                  </a:lnTo>
                  <a:lnTo>
                    <a:pt x="25" y="46"/>
                  </a:lnTo>
                  <a:lnTo>
                    <a:pt x="25" y="46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00" name="Freeform 148"/>
            <p:cNvSpPr>
              <a:spLocks/>
            </p:cNvSpPr>
            <p:nvPr/>
          </p:nvSpPr>
          <p:spPr bwMode="auto">
            <a:xfrm>
              <a:off x="1239" y="2966"/>
              <a:ext cx="41" cy="4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1" y="10"/>
                </a:cxn>
                <a:cxn ang="0">
                  <a:pos x="66" y="84"/>
                </a:cxn>
                <a:cxn ang="0">
                  <a:pos x="0" y="80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81" h="84">
                  <a:moveTo>
                    <a:pt x="9" y="0"/>
                  </a:moveTo>
                  <a:lnTo>
                    <a:pt x="81" y="10"/>
                  </a:lnTo>
                  <a:lnTo>
                    <a:pt x="66" y="84"/>
                  </a:lnTo>
                  <a:lnTo>
                    <a:pt x="0" y="8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01" name="Freeform 149"/>
            <p:cNvSpPr>
              <a:spLocks/>
            </p:cNvSpPr>
            <p:nvPr/>
          </p:nvSpPr>
          <p:spPr bwMode="auto">
            <a:xfrm>
              <a:off x="1058" y="2850"/>
              <a:ext cx="200" cy="243"/>
            </a:xfrm>
            <a:custGeom>
              <a:avLst/>
              <a:gdLst/>
              <a:ahLst/>
              <a:cxnLst>
                <a:cxn ang="0">
                  <a:pos x="401" y="131"/>
                </a:cxn>
                <a:cxn ang="0">
                  <a:pos x="399" y="133"/>
                </a:cxn>
                <a:cxn ang="0">
                  <a:pos x="399" y="141"/>
                </a:cxn>
                <a:cxn ang="0">
                  <a:pos x="399" y="150"/>
                </a:cxn>
                <a:cxn ang="0">
                  <a:pos x="399" y="166"/>
                </a:cxn>
                <a:cxn ang="0">
                  <a:pos x="397" y="183"/>
                </a:cxn>
                <a:cxn ang="0">
                  <a:pos x="397" y="204"/>
                </a:cxn>
                <a:cxn ang="0">
                  <a:pos x="395" y="225"/>
                </a:cxn>
                <a:cxn ang="0">
                  <a:pos x="393" y="251"/>
                </a:cxn>
                <a:cxn ang="0">
                  <a:pos x="387" y="276"/>
                </a:cxn>
                <a:cxn ang="0">
                  <a:pos x="382" y="302"/>
                </a:cxn>
                <a:cxn ang="0">
                  <a:pos x="376" y="331"/>
                </a:cxn>
                <a:cxn ang="0">
                  <a:pos x="370" y="360"/>
                </a:cxn>
                <a:cxn ang="0">
                  <a:pos x="359" y="386"/>
                </a:cxn>
                <a:cxn ang="0">
                  <a:pos x="347" y="415"/>
                </a:cxn>
                <a:cxn ang="0">
                  <a:pos x="334" y="439"/>
                </a:cxn>
                <a:cxn ang="0">
                  <a:pos x="321" y="466"/>
                </a:cxn>
                <a:cxn ang="0">
                  <a:pos x="72" y="487"/>
                </a:cxn>
                <a:cxn ang="0">
                  <a:pos x="0" y="337"/>
                </a:cxn>
                <a:cxn ang="0">
                  <a:pos x="9" y="61"/>
                </a:cxn>
                <a:cxn ang="0">
                  <a:pos x="129" y="0"/>
                </a:cxn>
                <a:cxn ang="0">
                  <a:pos x="330" y="72"/>
                </a:cxn>
                <a:cxn ang="0">
                  <a:pos x="401" y="131"/>
                </a:cxn>
                <a:cxn ang="0">
                  <a:pos x="401" y="131"/>
                </a:cxn>
              </a:cxnLst>
              <a:rect l="0" t="0" r="r" b="b"/>
              <a:pathLst>
                <a:path w="401" h="487">
                  <a:moveTo>
                    <a:pt x="401" y="131"/>
                  </a:moveTo>
                  <a:lnTo>
                    <a:pt x="399" y="133"/>
                  </a:lnTo>
                  <a:lnTo>
                    <a:pt x="399" y="141"/>
                  </a:lnTo>
                  <a:lnTo>
                    <a:pt x="399" y="150"/>
                  </a:lnTo>
                  <a:lnTo>
                    <a:pt x="399" y="166"/>
                  </a:lnTo>
                  <a:lnTo>
                    <a:pt x="397" y="183"/>
                  </a:lnTo>
                  <a:lnTo>
                    <a:pt x="397" y="204"/>
                  </a:lnTo>
                  <a:lnTo>
                    <a:pt x="395" y="225"/>
                  </a:lnTo>
                  <a:lnTo>
                    <a:pt x="393" y="251"/>
                  </a:lnTo>
                  <a:lnTo>
                    <a:pt x="387" y="276"/>
                  </a:lnTo>
                  <a:lnTo>
                    <a:pt x="382" y="302"/>
                  </a:lnTo>
                  <a:lnTo>
                    <a:pt x="376" y="331"/>
                  </a:lnTo>
                  <a:lnTo>
                    <a:pt x="370" y="360"/>
                  </a:lnTo>
                  <a:lnTo>
                    <a:pt x="359" y="386"/>
                  </a:lnTo>
                  <a:lnTo>
                    <a:pt x="347" y="415"/>
                  </a:lnTo>
                  <a:lnTo>
                    <a:pt x="334" y="439"/>
                  </a:lnTo>
                  <a:lnTo>
                    <a:pt x="321" y="466"/>
                  </a:lnTo>
                  <a:lnTo>
                    <a:pt x="72" y="487"/>
                  </a:lnTo>
                  <a:lnTo>
                    <a:pt x="0" y="337"/>
                  </a:lnTo>
                  <a:lnTo>
                    <a:pt x="9" y="61"/>
                  </a:lnTo>
                  <a:lnTo>
                    <a:pt x="129" y="0"/>
                  </a:lnTo>
                  <a:lnTo>
                    <a:pt x="330" y="72"/>
                  </a:lnTo>
                  <a:lnTo>
                    <a:pt x="401" y="131"/>
                  </a:lnTo>
                  <a:lnTo>
                    <a:pt x="401" y="13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02" name="Freeform 150"/>
            <p:cNvSpPr>
              <a:spLocks/>
            </p:cNvSpPr>
            <p:nvPr/>
          </p:nvSpPr>
          <p:spPr bwMode="auto">
            <a:xfrm>
              <a:off x="1258" y="2423"/>
              <a:ext cx="104" cy="3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21"/>
                </a:cxn>
                <a:cxn ang="0">
                  <a:pos x="3" y="46"/>
                </a:cxn>
                <a:cxn ang="0">
                  <a:pos x="7" y="82"/>
                </a:cxn>
                <a:cxn ang="0">
                  <a:pos x="9" y="122"/>
                </a:cxn>
                <a:cxn ang="0">
                  <a:pos x="15" y="168"/>
                </a:cxn>
                <a:cxn ang="0">
                  <a:pos x="19" y="221"/>
                </a:cxn>
                <a:cxn ang="0">
                  <a:pos x="22" y="276"/>
                </a:cxn>
                <a:cxn ang="0">
                  <a:pos x="24" y="331"/>
                </a:cxn>
                <a:cxn ang="0">
                  <a:pos x="28" y="388"/>
                </a:cxn>
                <a:cxn ang="0">
                  <a:pos x="30" y="445"/>
                </a:cxn>
                <a:cxn ang="0">
                  <a:pos x="32" y="502"/>
                </a:cxn>
                <a:cxn ang="0">
                  <a:pos x="30" y="554"/>
                </a:cxn>
                <a:cxn ang="0">
                  <a:pos x="26" y="601"/>
                </a:cxn>
                <a:cxn ang="0">
                  <a:pos x="22" y="647"/>
                </a:cxn>
                <a:cxn ang="0">
                  <a:pos x="17" y="685"/>
                </a:cxn>
                <a:cxn ang="0">
                  <a:pos x="95" y="704"/>
                </a:cxn>
                <a:cxn ang="0">
                  <a:pos x="117" y="691"/>
                </a:cxn>
                <a:cxn ang="0">
                  <a:pos x="165" y="662"/>
                </a:cxn>
                <a:cxn ang="0">
                  <a:pos x="207" y="17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7" h="704">
                  <a:moveTo>
                    <a:pt x="0" y="0"/>
                  </a:moveTo>
                  <a:lnTo>
                    <a:pt x="0" y="6"/>
                  </a:lnTo>
                  <a:lnTo>
                    <a:pt x="2" y="21"/>
                  </a:lnTo>
                  <a:lnTo>
                    <a:pt x="3" y="46"/>
                  </a:lnTo>
                  <a:lnTo>
                    <a:pt x="7" y="82"/>
                  </a:lnTo>
                  <a:lnTo>
                    <a:pt x="9" y="122"/>
                  </a:lnTo>
                  <a:lnTo>
                    <a:pt x="15" y="168"/>
                  </a:lnTo>
                  <a:lnTo>
                    <a:pt x="19" y="221"/>
                  </a:lnTo>
                  <a:lnTo>
                    <a:pt x="22" y="276"/>
                  </a:lnTo>
                  <a:lnTo>
                    <a:pt x="24" y="331"/>
                  </a:lnTo>
                  <a:lnTo>
                    <a:pt x="28" y="388"/>
                  </a:lnTo>
                  <a:lnTo>
                    <a:pt x="30" y="445"/>
                  </a:lnTo>
                  <a:lnTo>
                    <a:pt x="32" y="502"/>
                  </a:lnTo>
                  <a:lnTo>
                    <a:pt x="30" y="554"/>
                  </a:lnTo>
                  <a:lnTo>
                    <a:pt x="26" y="601"/>
                  </a:lnTo>
                  <a:lnTo>
                    <a:pt x="22" y="647"/>
                  </a:lnTo>
                  <a:lnTo>
                    <a:pt x="17" y="685"/>
                  </a:lnTo>
                  <a:lnTo>
                    <a:pt x="95" y="704"/>
                  </a:lnTo>
                  <a:lnTo>
                    <a:pt x="117" y="691"/>
                  </a:lnTo>
                  <a:lnTo>
                    <a:pt x="165" y="662"/>
                  </a:lnTo>
                  <a:lnTo>
                    <a:pt x="207" y="17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03" name="Freeform 151"/>
            <p:cNvSpPr>
              <a:spLocks/>
            </p:cNvSpPr>
            <p:nvPr/>
          </p:nvSpPr>
          <p:spPr bwMode="auto">
            <a:xfrm>
              <a:off x="1285" y="2510"/>
              <a:ext cx="23" cy="258"/>
            </a:xfrm>
            <a:custGeom>
              <a:avLst/>
              <a:gdLst/>
              <a:ahLst/>
              <a:cxnLst>
                <a:cxn ang="0">
                  <a:pos x="0" y="499"/>
                </a:cxn>
                <a:cxn ang="0">
                  <a:pos x="36" y="0"/>
                </a:cxn>
                <a:cxn ang="0">
                  <a:pos x="36" y="4"/>
                </a:cxn>
                <a:cxn ang="0">
                  <a:pos x="36" y="10"/>
                </a:cxn>
                <a:cxn ang="0">
                  <a:pos x="38" y="19"/>
                </a:cxn>
                <a:cxn ang="0">
                  <a:pos x="40" y="33"/>
                </a:cxn>
                <a:cxn ang="0">
                  <a:pos x="42" y="50"/>
                </a:cxn>
                <a:cxn ang="0">
                  <a:pos x="42" y="73"/>
                </a:cxn>
                <a:cxn ang="0">
                  <a:pos x="44" y="99"/>
                </a:cxn>
                <a:cxn ang="0">
                  <a:pos x="44" y="130"/>
                </a:cxn>
                <a:cxn ang="0">
                  <a:pos x="45" y="166"/>
                </a:cxn>
                <a:cxn ang="0">
                  <a:pos x="44" y="208"/>
                </a:cxn>
                <a:cxn ang="0">
                  <a:pos x="44" y="257"/>
                </a:cxn>
                <a:cxn ang="0">
                  <a:pos x="42" y="308"/>
                </a:cxn>
                <a:cxn ang="0">
                  <a:pos x="38" y="371"/>
                </a:cxn>
                <a:cxn ang="0">
                  <a:pos x="34" y="440"/>
                </a:cxn>
                <a:cxn ang="0">
                  <a:pos x="30" y="516"/>
                </a:cxn>
                <a:cxn ang="0">
                  <a:pos x="0" y="499"/>
                </a:cxn>
                <a:cxn ang="0">
                  <a:pos x="0" y="499"/>
                </a:cxn>
              </a:cxnLst>
              <a:rect l="0" t="0" r="r" b="b"/>
              <a:pathLst>
                <a:path w="45" h="516">
                  <a:moveTo>
                    <a:pt x="0" y="499"/>
                  </a:moveTo>
                  <a:lnTo>
                    <a:pt x="36" y="0"/>
                  </a:lnTo>
                  <a:lnTo>
                    <a:pt x="36" y="4"/>
                  </a:lnTo>
                  <a:lnTo>
                    <a:pt x="36" y="10"/>
                  </a:lnTo>
                  <a:lnTo>
                    <a:pt x="38" y="19"/>
                  </a:lnTo>
                  <a:lnTo>
                    <a:pt x="40" y="33"/>
                  </a:lnTo>
                  <a:lnTo>
                    <a:pt x="42" y="50"/>
                  </a:lnTo>
                  <a:lnTo>
                    <a:pt x="42" y="73"/>
                  </a:lnTo>
                  <a:lnTo>
                    <a:pt x="44" y="99"/>
                  </a:lnTo>
                  <a:lnTo>
                    <a:pt x="44" y="130"/>
                  </a:lnTo>
                  <a:lnTo>
                    <a:pt x="45" y="166"/>
                  </a:lnTo>
                  <a:lnTo>
                    <a:pt x="44" y="208"/>
                  </a:lnTo>
                  <a:lnTo>
                    <a:pt x="44" y="257"/>
                  </a:lnTo>
                  <a:lnTo>
                    <a:pt x="42" y="308"/>
                  </a:lnTo>
                  <a:lnTo>
                    <a:pt x="38" y="371"/>
                  </a:lnTo>
                  <a:lnTo>
                    <a:pt x="34" y="440"/>
                  </a:lnTo>
                  <a:lnTo>
                    <a:pt x="30" y="516"/>
                  </a:lnTo>
                  <a:lnTo>
                    <a:pt x="0" y="499"/>
                  </a:lnTo>
                  <a:lnTo>
                    <a:pt x="0" y="499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04" name="Freeform 152"/>
            <p:cNvSpPr>
              <a:spLocks/>
            </p:cNvSpPr>
            <p:nvPr/>
          </p:nvSpPr>
          <p:spPr bwMode="auto">
            <a:xfrm>
              <a:off x="1178" y="2059"/>
              <a:ext cx="187" cy="377"/>
            </a:xfrm>
            <a:custGeom>
              <a:avLst/>
              <a:gdLst/>
              <a:ahLst/>
              <a:cxnLst>
                <a:cxn ang="0">
                  <a:pos x="283" y="576"/>
                </a:cxn>
                <a:cxn ang="0">
                  <a:pos x="375" y="74"/>
                </a:cxn>
                <a:cxn ang="0">
                  <a:pos x="295" y="0"/>
                </a:cxn>
                <a:cxn ang="0">
                  <a:pos x="165" y="10"/>
                </a:cxn>
                <a:cxn ang="0">
                  <a:pos x="17" y="487"/>
                </a:cxn>
                <a:cxn ang="0">
                  <a:pos x="0" y="641"/>
                </a:cxn>
                <a:cxn ang="0">
                  <a:pos x="29" y="702"/>
                </a:cxn>
                <a:cxn ang="0">
                  <a:pos x="124" y="755"/>
                </a:cxn>
                <a:cxn ang="0">
                  <a:pos x="162" y="728"/>
                </a:cxn>
                <a:cxn ang="0">
                  <a:pos x="137" y="588"/>
                </a:cxn>
                <a:cxn ang="0">
                  <a:pos x="222" y="599"/>
                </a:cxn>
                <a:cxn ang="0">
                  <a:pos x="283" y="576"/>
                </a:cxn>
                <a:cxn ang="0">
                  <a:pos x="283" y="576"/>
                </a:cxn>
              </a:cxnLst>
              <a:rect l="0" t="0" r="r" b="b"/>
              <a:pathLst>
                <a:path w="375" h="755">
                  <a:moveTo>
                    <a:pt x="283" y="576"/>
                  </a:moveTo>
                  <a:lnTo>
                    <a:pt x="375" y="74"/>
                  </a:lnTo>
                  <a:lnTo>
                    <a:pt x="295" y="0"/>
                  </a:lnTo>
                  <a:lnTo>
                    <a:pt x="165" y="10"/>
                  </a:lnTo>
                  <a:lnTo>
                    <a:pt x="17" y="487"/>
                  </a:lnTo>
                  <a:lnTo>
                    <a:pt x="0" y="641"/>
                  </a:lnTo>
                  <a:lnTo>
                    <a:pt x="29" y="702"/>
                  </a:lnTo>
                  <a:lnTo>
                    <a:pt x="124" y="755"/>
                  </a:lnTo>
                  <a:lnTo>
                    <a:pt x="162" y="728"/>
                  </a:lnTo>
                  <a:lnTo>
                    <a:pt x="137" y="588"/>
                  </a:lnTo>
                  <a:lnTo>
                    <a:pt x="222" y="599"/>
                  </a:lnTo>
                  <a:lnTo>
                    <a:pt x="283" y="576"/>
                  </a:lnTo>
                  <a:lnTo>
                    <a:pt x="283" y="576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05" name="Freeform 153"/>
            <p:cNvSpPr>
              <a:spLocks/>
            </p:cNvSpPr>
            <p:nvPr/>
          </p:nvSpPr>
          <p:spPr bwMode="auto">
            <a:xfrm>
              <a:off x="1111" y="2074"/>
              <a:ext cx="208" cy="335"/>
            </a:xfrm>
            <a:custGeom>
              <a:avLst/>
              <a:gdLst/>
              <a:ahLst/>
              <a:cxnLst>
                <a:cxn ang="0">
                  <a:pos x="359" y="2"/>
                </a:cxn>
                <a:cxn ang="0">
                  <a:pos x="350" y="22"/>
                </a:cxn>
                <a:cxn ang="0">
                  <a:pos x="336" y="59"/>
                </a:cxn>
                <a:cxn ang="0">
                  <a:pos x="321" y="106"/>
                </a:cxn>
                <a:cxn ang="0">
                  <a:pos x="310" y="161"/>
                </a:cxn>
                <a:cxn ang="0">
                  <a:pos x="302" y="216"/>
                </a:cxn>
                <a:cxn ang="0">
                  <a:pos x="308" y="268"/>
                </a:cxn>
                <a:cxn ang="0">
                  <a:pos x="327" y="310"/>
                </a:cxn>
                <a:cxn ang="0">
                  <a:pos x="340" y="327"/>
                </a:cxn>
                <a:cxn ang="0">
                  <a:pos x="329" y="329"/>
                </a:cxn>
                <a:cxn ang="0">
                  <a:pos x="312" y="336"/>
                </a:cxn>
                <a:cxn ang="0">
                  <a:pos x="293" y="351"/>
                </a:cxn>
                <a:cxn ang="0">
                  <a:pos x="274" y="370"/>
                </a:cxn>
                <a:cxn ang="0">
                  <a:pos x="257" y="395"/>
                </a:cxn>
                <a:cxn ang="0">
                  <a:pos x="247" y="429"/>
                </a:cxn>
                <a:cxn ang="0">
                  <a:pos x="249" y="469"/>
                </a:cxn>
                <a:cxn ang="0">
                  <a:pos x="259" y="496"/>
                </a:cxn>
                <a:cxn ang="0">
                  <a:pos x="272" y="502"/>
                </a:cxn>
                <a:cxn ang="0">
                  <a:pos x="291" y="511"/>
                </a:cxn>
                <a:cxn ang="0">
                  <a:pos x="314" y="523"/>
                </a:cxn>
                <a:cxn ang="0">
                  <a:pos x="338" y="530"/>
                </a:cxn>
                <a:cxn ang="0">
                  <a:pos x="367" y="540"/>
                </a:cxn>
                <a:cxn ang="0">
                  <a:pos x="392" y="545"/>
                </a:cxn>
                <a:cxn ang="0">
                  <a:pos x="416" y="545"/>
                </a:cxn>
                <a:cxn ang="0">
                  <a:pos x="382" y="591"/>
                </a:cxn>
                <a:cxn ang="0">
                  <a:pos x="373" y="587"/>
                </a:cxn>
                <a:cxn ang="0">
                  <a:pos x="355" y="585"/>
                </a:cxn>
                <a:cxn ang="0">
                  <a:pos x="335" y="580"/>
                </a:cxn>
                <a:cxn ang="0">
                  <a:pos x="308" y="572"/>
                </a:cxn>
                <a:cxn ang="0">
                  <a:pos x="279" y="562"/>
                </a:cxn>
                <a:cxn ang="0">
                  <a:pos x="249" y="553"/>
                </a:cxn>
                <a:cxn ang="0">
                  <a:pos x="220" y="538"/>
                </a:cxn>
                <a:cxn ang="0">
                  <a:pos x="203" y="534"/>
                </a:cxn>
                <a:cxn ang="0">
                  <a:pos x="190" y="545"/>
                </a:cxn>
                <a:cxn ang="0">
                  <a:pos x="181" y="559"/>
                </a:cxn>
                <a:cxn ang="0">
                  <a:pos x="171" y="578"/>
                </a:cxn>
                <a:cxn ang="0">
                  <a:pos x="163" y="600"/>
                </a:cxn>
                <a:cxn ang="0">
                  <a:pos x="158" y="625"/>
                </a:cxn>
                <a:cxn ang="0">
                  <a:pos x="158" y="654"/>
                </a:cxn>
                <a:cxn ang="0">
                  <a:pos x="76" y="583"/>
                </a:cxn>
                <a:cxn ang="0">
                  <a:pos x="0" y="266"/>
                </a:cxn>
                <a:cxn ang="0">
                  <a:pos x="361" y="0"/>
                </a:cxn>
              </a:cxnLst>
              <a:rect l="0" t="0" r="r" b="b"/>
              <a:pathLst>
                <a:path w="416" h="671">
                  <a:moveTo>
                    <a:pt x="361" y="0"/>
                  </a:moveTo>
                  <a:lnTo>
                    <a:pt x="359" y="2"/>
                  </a:lnTo>
                  <a:lnTo>
                    <a:pt x="355" y="9"/>
                  </a:lnTo>
                  <a:lnTo>
                    <a:pt x="350" y="22"/>
                  </a:lnTo>
                  <a:lnTo>
                    <a:pt x="344" y="40"/>
                  </a:lnTo>
                  <a:lnTo>
                    <a:pt x="336" y="59"/>
                  </a:lnTo>
                  <a:lnTo>
                    <a:pt x="329" y="81"/>
                  </a:lnTo>
                  <a:lnTo>
                    <a:pt x="321" y="106"/>
                  </a:lnTo>
                  <a:lnTo>
                    <a:pt x="316" y="135"/>
                  </a:lnTo>
                  <a:lnTo>
                    <a:pt x="310" y="161"/>
                  </a:lnTo>
                  <a:lnTo>
                    <a:pt x="304" y="190"/>
                  </a:lnTo>
                  <a:lnTo>
                    <a:pt x="302" y="216"/>
                  </a:lnTo>
                  <a:lnTo>
                    <a:pt x="304" y="243"/>
                  </a:lnTo>
                  <a:lnTo>
                    <a:pt x="308" y="268"/>
                  </a:lnTo>
                  <a:lnTo>
                    <a:pt x="316" y="291"/>
                  </a:lnTo>
                  <a:lnTo>
                    <a:pt x="327" y="310"/>
                  </a:lnTo>
                  <a:lnTo>
                    <a:pt x="342" y="327"/>
                  </a:lnTo>
                  <a:lnTo>
                    <a:pt x="340" y="327"/>
                  </a:lnTo>
                  <a:lnTo>
                    <a:pt x="336" y="327"/>
                  </a:lnTo>
                  <a:lnTo>
                    <a:pt x="329" y="329"/>
                  </a:lnTo>
                  <a:lnTo>
                    <a:pt x="321" y="334"/>
                  </a:lnTo>
                  <a:lnTo>
                    <a:pt x="312" y="336"/>
                  </a:lnTo>
                  <a:lnTo>
                    <a:pt x="302" y="344"/>
                  </a:lnTo>
                  <a:lnTo>
                    <a:pt x="293" y="351"/>
                  </a:lnTo>
                  <a:lnTo>
                    <a:pt x="283" y="361"/>
                  </a:lnTo>
                  <a:lnTo>
                    <a:pt x="274" y="370"/>
                  </a:lnTo>
                  <a:lnTo>
                    <a:pt x="264" y="382"/>
                  </a:lnTo>
                  <a:lnTo>
                    <a:pt x="257" y="395"/>
                  </a:lnTo>
                  <a:lnTo>
                    <a:pt x="251" y="412"/>
                  </a:lnTo>
                  <a:lnTo>
                    <a:pt x="247" y="429"/>
                  </a:lnTo>
                  <a:lnTo>
                    <a:pt x="247" y="448"/>
                  </a:lnTo>
                  <a:lnTo>
                    <a:pt x="249" y="469"/>
                  </a:lnTo>
                  <a:lnTo>
                    <a:pt x="257" y="494"/>
                  </a:lnTo>
                  <a:lnTo>
                    <a:pt x="259" y="496"/>
                  </a:lnTo>
                  <a:lnTo>
                    <a:pt x="264" y="498"/>
                  </a:lnTo>
                  <a:lnTo>
                    <a:pt x="272" y="502"/>
                  </a:lnTo>
                  <a:lnTo>
                    <a:pt x="279" y="505"/>
                  </a:lnTo>
                  <a:lnTo>
                    <a:pt x="291" y="511"/>
                  </a:lnTo>
                  <a:lnTo>
                    <a:pt x="302" y="515"/>
                  </a:lnTo>
                  <a:lnTo>
                    <a:pt x="314" y="523"/>
                  </a:lnTo>
                  <a:lnTo>
                    <a:pt x="327" y="526"/>
                  </a:lnTo>
                  <a:lnTo>
                    <a:pt x="338" y="530"/>
                  </a:lnTo>
                  <a:lnTo>
                    <a:pt x="352" y="534"/>
                  </a:lnTo>
                  <a:lnTo>
                    <a:pt x="367" y="540"/>
                  </a:lnTo>
                  <a:lnTo>
                    <a:pt x="378" y="542"/>
                  </a:lnTo>
                  <a:lnTo>
                    <a:pt x="392" y="545"/>
                  </a:lnTo>
                  <a:lnTo>
                    <a:pt x="403" y="545"/>
                  </a:lnTo>
                  <a:lnTo>
                    <a:pt x="416" y="545"/>
                  </a:lnTo>
                  <a:lnTo>
                    <a:pt x="384" y="591"/>
                  </a:lnTo>
                  <a:lnTo>
                    <a:pt x="382" y="591"/>
                  </a:lnTo>
                  <a:lnTo>
                    <a:pt x="378" y="591"/>
                  </a:lnTo>
                  <a:lnTo>
                    <a:pt x="373" y="587"/>
                  </a:lnTo>
                  <a:lnTo>
                    <a:pt x="365" y="587"/>
                  </a:lnTo>
                  <a:lnTo>
                    <a:pt x="355" y="585"/>
                  </a:lnTo>
                  <a:lnTo>
                    <a:pt x="346" y="583"/>
                  </a:lnTo>
                  <a:lnTo>
                    <a:pt x="335" y="580"/>
                  </a:lnTo>
                  <a:lnTo>
                    <a:pt x="321" y="578"/>
                  </a:lnTo>
                  <a:lnTo>
                    <a:pt x="308" y="572"/>
                  </a:lnTo>
                  <a:lnTo>
                    <a:pt x="295" y="568"/>
                  </a:lnTo>
                  <a:lnTo>
                    <a:pt x="279" y="562"/>
                  </a:lnTo>
                  <a:lnTo>
                    <a:pt x="264" y="559"/>
                  </a:lnTo>
                  <a:lnTo>
                    <a:pt x="249" y="553"/>
                  </a:lnTo>
                  <a:lnTo>
                    <a:pt x="234" y="545"/>
                  </a:lnTo>
                  <a:lnTo>
                    <a:pt x="220" y="538"/>
                  </a:lnTo>
                  <a:lnTo>
                    <a:pt x="207" y="532"/>
                  </a:lnTo>
                  <a:lnTo>
                    <a:pt x="203" y="534"/>
                  </a:lnTo>
                  <a:lnTo>
                    <a:pt x="196" y="540"/>
                  </a:lnTo>
                  <a:lnTo>
                    <a:pt x="190" y="545"/>
                  </a:lnTo>
                  <a:lnTo>
                    <a:pt x="186" y="553"/>
                  </a:lnTo>
                  <a:lnTo>
                    <a:pt x="181" y="559"/>
                  </a:lnTo>
                  <a:lnTo>
                    <a:pt x="177" y="568"/>
                  </a:lnTo>
                  <a:lnTo>
                    <a:pt x="171" y="578"/>
                  </a:lnTo>
                  <a:lnTo>
                    <a:pt x="167" y="587"/>
                  </a:lnTo>
                  <a:lnTo>
                    <a:pt x="163" y="600"/>
                  </a:lnTo>
                  <a:lnTo>
                    <a:pt x="162" y="612"/>
                  </a:lnTo>
                  <a:lnTo>
                    <a:pt x="158" y="625"/>
                  </a:lnTo>
                  <a:lnTo>
                    <a:pt x="158" y="639"/>
                  </a:lnTo>
                  <a:lnTo>
                    <a:pt x="158" y="654"/>
                  </a:lnTo>
                  <a:lnTo>
                    <a:pt x="162" y="671"/>
                  </a:lnTo>
                  <a:lnTo>
                    <a:pt x="76" y="583"/>
                  </a:lnTo>
                  <a:lnTo>
                    <a:pt x="93" y="437"/>
                  </a:lnTo>
                  <a:lnTo>
                    <a:pt x="0" y="266"/>
                  </a:lnTo>
                  <a:lnTo>
                    <a:pt x="8" y="121"/>
                  </a:lnTo>
                  <a:lnTo>
                    <a:pt x="361" y="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06" name="Freeform 154"/>
            <p:cNvSpPr>
              <a:spLocks/>
            </p:cNvSpPr>
            <p:nvPr/>
          </p:nvSpPr>
          <p:spPr bwMode="auto">
            <a:xfrm>
              <a:off x="1282" y="2781"/>
              <a:ext cx="219" cy="112"/>
            </a:xfrm>
            <a:custGeom>
              <a:avLst/>
              <a:gdLst/>
              <a:ahLst/>
              <a:cxnLst>
                <a:cxn ang="0">
                  <a:pos x="50" y="65"/>
                </a:cxn>
                <a:cxn ang="0">
                  <a:pos x="204" y="65"/>
                </a:cxn>
                <a:cxn ang="0">
                  <a:pos x="291" y="0"/>
                </a:cxn>
                <a:cxn ang="0">
                  <a:pos x="333" y="69"/>
                </a:cxn>
                <a:cxn ang="0">
                  <a:pos x="437" y="190"/>
                </a:cxn>
                <a:cxn ang="0">
                  <a:pos x="361" y="225"/>
                </a:cxn>
                <a:cxn ang="0">
                  <a:pos x="299" y="223"/>
                </a:cxn>
                <a:cxn ang="0">
                  <a:pos x="188" y="196"/>
                </a:cxn>
                <a:cxn ang="0">
                  <a:pos x="0" y="131"/>
                </a:cxn>
                <a:cxn ang="0">
                  <a:pos x="50" y="65"/>
                </a:cxn>
                <a:cxn ang="0">
                  <a:pos x="50" y="65"/>
                </a:cxn>
              </a:cxnLst>
              <a:rect l="0" t="0" r="r" b="b"/>
              <a:pathLst>
                <a:path w="437" h="225">
                  <a:moveTo>
                    <a:pt x="50" y="65"/>
                  </a:moveTo>
                  <a:lnTo>
                    <a:pt x="204" y="65"/>
                  </a:lnTo>
                  <a:lnTo>
                    <a:pt x="291" y="0"/>
                  </a:lnTo>
                  <a:lnTo>
                    <a:pt x="333" y="69"/>
                  </a:lnTo>
                  <a:lnTo>
                    <a:pt x="437" y="190"/>
                  </a:lnTo>
                  <a:lnTo>
                    <a:pt x="361" y="225"/>
                  </a:lnTo>
                  <a:lnTo>
                    <a:pt x="299" y="223"/>
                  </a:lnTo>
                  <a:lnTo>
                    <a:pt x="188" y="196"/>
                  </a:lnTo>
                  <a:lnTo>
                    <a:pt x="0" y="131"/>
                  </a:lnTo>
                  <a:lnTo>
                    <a:pt x="50" y="65"/>
                  </a:lnTo>
                  <a:lnTo>
                    <a:pt x="50" y="65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07" name="Freeform 155"/>
            <p:cNvSpPr>
              <a:spLocks/>
            </p:cNvSpPr>
            <p:nvPr/>
          </p:nvSpPr>
          <p:spPr bwMode="auto">
            <a:xfrm>
              <a:off x="960" y="2481"/>
              <a:ext cx="347" cy="417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216" y="677"/>
                </a:cxn>
                <a:cxn ang="0">
                  <a:pos x="618" y="835"/>
                </a:cxn>
                <a:cxn ang="0">
                  <a:pos x="671" y="761"/>
                </a:cxn>
                <a:cxn ang="0">
                  <a:pos x="694" y="704"/>
                </a:cxn>
                <a:cxn ang="0">
                  <a:pos x="559" y="533"/>
                </a:cxn>
                <a:cxn ang="0">
                  <a:pos x="538" y="436"/>
                </a:cxn>
                <a:cxn ang="0">
                  <a:pos x="369" y="94"/>
                </a:cxn>
                <a:cxn ang="0">
                  <a:pos x="138" y="0"/>
                </a:cxn>
                <a:cxn ang="0">
                  <a:pos x="0" y="31"/>
                </a:cxn>
                <a:cxn ang="0">
                  <a:pos x="0" y="31"/>
                </a:cxn>
              </a:cxnLst>
              <a:rect l="0" t="0" r="r" b="b"/>
              <a:pathLst>
                <a:path w="694" h="835">
                  <a:moveTo>
                    <a:pt x="0" y="31"/>
                  </a:moveTo>
                  <a:lnTo>
                    <a:pt x="216" y="677"/>
                  </a:lnTo>
                  <a:lnTo>
                    <a:pt x="618" y="835"/>
                  </a:lnTo>
                  <a:lnTo>
                    <a:pt x="671" y="761"/>
                  </a:lnTo>
                  <a:lnTo>
                    <a:pt x="694" y="704"/>
                  </a:lnTo>
                  <a:lnTo>
                    <a:pt x="559" y="533"/>
                  </a:lnTo>
                  <a:lnTo>
                    <a:pt x="538" y="436"/>
                  </a:lnTo>
                  <a:lnTo>
                    <a:pt x="369" y="94"/>
                  </a:lnTo>
                  <a:lnTo>
                    <a:pt x="138" y="0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08" name="Freeform 156"/>
            <p:cNvSpPr>
              <a:spLocks/>
            </p:cNvSpPr>
            <p:nvPr/>
          </p:nvSpPr>
          <p:spPr bwMode="auto">
            <a:xfrm>
              <a:off x="1075" y="2006"/>
              <a:ext cx="290" cy="299"/>
            </a:xfrm>
            <a:custGeom>
              <a:avLst/>
              <a:gdLst/>
              <a:ahLst/>
              <a:cxnLst>
                <a:cxn ang="0">
                  <a:pos x="576" y="176"/>
                </a:cxn>
                <a:cxn ang="0">
                  <a:pos x="555" y="169"/>
                </a:cxn>
                <a:cxn ang="0">
                  <a:pos x="521" y="159"/>
                </a:cxn>
                <a:cxn ang="0">
                  <a:pos x="473" y="156"/>
                </a:cxn>
                <a:cxn ang="0">
                  <a:pos x="424" y="161"/>
                </a:cxn>
                <a:cxn ang="0">
                  <a:pos x="372" y="188"/>
                </a:cxn>
                <a:cxn ang="0">
                  <a:pos x="327" y="237"/>
                </a:cxn>
                <a:cxn ang="0">
                  <a:pos x="292" y="317"/>
                </a:cxn>
                <a:cxn ang="0">
                  <a:pos x="230" y="363"/>
                </a:cxn>
                <a:cxn ang="0">
                  <a:pos x="224" y="348"/>
                </a:cxn>
                <a:cxn ang="0">
                  <a:pos x="218" y="336"/>
                </a:cxn>
                <a:cxn ang="0">
                  <a:pos x="211" y="325"/>
                </a:cxn>
                <a:cxn ang="0">
                  <a:pos x="196" y="317"/>
                </a:cxn>
                <a:cxn ang="0">
                  <a:pos x="180" y="315"/>
                </a:cxn>
                <a:cxn ang="0">
                  <a:pos x="158" y="323"/>
                </a:cxn>
                <a:cxn ang="0">
                  <a:pos x="133" y="344"/>
                </a:cxn>
                <a:cxn ang="0">
                  <a:pos x="112" y="369"/>
                </a:cxn>
                <a:cxn ang="0">
                  <a:pos x="106" y="393"/>
                </a:cxn>
                <a:cxn ang="0">
                  <a:pos x="112" y="414"/>
                </a:cxn>
                <a:cxn ang="0">
                  <a:pos x="125" y="433"/>
                </a:cxn>
                <a:cxn ang="0">
                  <a:pos x="140" y="448"/>
                </a:cxn>
                <a:cxn ang="0">
                  <a:pos x="158" y="462"/>
                </a:cxn>
                <a:cxn ang="0">
                  <a:pos x="171" y="469"/>
                </a:cxn>
                <a:cxn ang="0">
                  <a:pos x="175" y="471"/>
                </a:cxn>
                <a:cxn ang="0">
                  <a:pos x="161" y="595"/>
                </a:cxn>
                <a:cxn ang="0">
                  <a:pos x="140" y="581"/>
                </a:cxn>
                <a:cxn ang="0">
                  <a:pos x="104" y="555"/>
                </a:cxn>
                <a:cxn ang="0">
                  <a:pos x="68" y="517"/>
                </a:cxn>
                <a:cxn ang="0">
                  <a:pos x="32" y="465"/>
                </a:cxn>
                <a:cxn ang="0">
                  <a:pos x="7" y="399"/>
                </a:cxn>
                <a:cxn ang="0">
                  <a:pos x="0" y="317"/>
                </a:cxn>
                <a:cxn ang="0">
                  <a:pos x="23" y="222"/>
                </a:cxn>
                <a:cxn ang="0">
                  <a:pos x="74" y="119"/>
                </a:cxn>
                <a:cxn ang="0">
                  <a:pos x="140" y="47"/>
                </a:cxn>
                <a:cxn ang="0">
                  <a:pos x="215" y="11"/>
                </a:cxn>
                <a:cxn ang="0">
                  <a:pos x="292" y="0"/>
                </a:cxn>
                <a:cxn ang="0">
                  <a:pos x="365" y="5"/>
                </a:cxn>
                <a:cxn ang="0">
                  <a:pos x="427" y="22"/>
                </a:cxn>
                <a:cxn ang="0">
                  <a:pos x="475" y="40"/>
                </a:cxn>
                <a:cxn ang="0">
                  <a:pos x="502" y="53"/>
                </a:cxn>
                <a:cxn ang="0">
                  <a:pos x="509" y="57"/>
                </a:cxn>
                <a:cxn ang="0">
                  <a:pos x="522" y="68"/>
                </a:cxn>
                <a:cxn ang="0">
                  <a:pos x="536" y="81"/>
                </a:cxn>
                <a:cxn ang="0">
                  <a:pos x="551" y="97"/>
                </a:cxn>
                <a:cxn ang="0">
                  <a:pos x="564" y="116"/>
                </a:cxn>
                <a:cxn ang="0">
                  <a:pos x="574" y="138"/>
                </a:cxn>
                <a:cxn ang="0">
                  <a:pos x="580" y="165"/>
                </a:cxn>
                <a:cxn ang="0">
                  <a:pos x="580" y="178"/>
                </a:cxn>
              </a:cxnLst>
              <a:rect l="0" t="0" r="r" b="b"/>
              <a:pathLst>
                <a:path w="580" h="597">
                  <a:moveTo>
                    <a:pt x="580" y="178"/>
                  </a:moveTo>
                  <a:lnTo>
                    <a:pt x="576" y="176"/>
                  </a:lnTo>
                  <a:lnTo>
                    <a:pt x="568" y="173"/>
                  </a:lnTo>
                  <a:lnTo>
                    <a:pt x="555" y="169"/>
                  </a:lnTo>
                  <a:lnTo>
                    <a:pt x="540" y="165"/>
                  </a:lnTo>
                  <a:lnTo>
                    <a:pt x="521" y="159"/>
                  </a:lnTo>
                  <a:lnTo>
                    <a:pt x="498" y="157"/>
                  </a:lnTo>
                  <a:lnTo>
                    <a:pt x="473" y="156"/>
                  </a:lnTo>
                  <a:lnTo>
                    <a:pt x="450" y="157"/>
                  </a:lnTo>
                  <a:lnTo>
                    <a:pt x="424" y="161"/>
                  </a:lnTo>
                  <a:lnTo>
                    <a:pt x="399" y="173"/>
                  </a:lnTo>
                  <a:lnTo>
                    <a:pt x="372" y="188"/>
                  </a:lnTo>
                  <a:lnTo>
                    <a:pt x="350" y="209"/>
                  </a:lnTo>
                  <a:lnTo>
                    <a:pt x="327" y="237"/>
                  </a:lnTo>
                  <a:lnTo>
                    <a:pt x="308" y="272"/>
                  </a:lnTo>
                  <a:lnTo>
                    <a:pt x="292" y="317"/>
                  </a:lnTo>
                  <a:lnTo>
                    <a:pt x="281" y="370"/>
                  </a:lnTo>
                  <a:lnTo>
                    <a:pt x="230" y="363"/>
                  </a:lnTo>
                  <a:lnTo>
                    <a:pt x="228" y="359"/>
                  </a:lnTo>
                  <a:lnTo>
                    <a:pt x="224" y="348"/>
                  </a:lnTo>
                  <a:lnTo>
                    <a:pt x="220" y="342"/>
                  </a:lnTo>
                  <a:lnTo>
                    <a:pt x="218" y="336"/>
                  </a:lnTo>
                  <a:lnTo>
                    <a:pt x="215" y="331"/>
                  </a:lnTo>
                  <a:lnTo>
                    <a:pt x="211" y="325"/>
                  </a:lnTo>
                  <a:lnTo>
                    <a:pt x="203" y="321"/>
                  </a:lnTo>
                  <a:lnTo>
                    <a:pt x="196" y="317"/>
                  </a:lnTo>
                  <a:lnTo>
                    <a:pt x="188" y="315"/>
                  </a:lnTo>
                  <a:lnTo>
                    <a:pt x="180" y="315"/>
                  </a:lnTo>
                  <a:lnTo>
                    <a:pt x="169" y="317"/>
                  </a:lnTo>
                  <a:lnTo>
                    <a:pt x="158" y="323"/>
                  </a:lnTo>
                  <a:lnTo>
                    <a:pt x="146" y="331"/>
                  </a:lnTo>
                  <a:lnTo>
                    <a:pt x="133" y="344"/>
                  </a:lnTo>
                  <a:lnTo>
                    <a:pt x="120" y="355"/>
                  </a:lnTo>
                  <a:lnTo>
                    <a:pt x="112" y="369"/>
                  </a:lnTo>
                  <a:lnTo>
                    <a:pt x="108" y="380"/>
                  </a:lnTo>
                  <a:lnTo>
                    <a:pt x="106" y="393"/>
                  </a:lnTo>
                  <a:lnTo>
                    <a:pt x="108" y="403"/>
                  </a:lnTo>
                  <a:lnTo>
                    <a:pt x="112" y="414"/>
                  </a:lnTo>
                  <a:lnTo>
                    <a:pt x="118" y="424"/>
                  </a:lnTo>
                  <a:lnTo>
                    <a:pt x="125" y="433"/>
                  </a:lnTo>
                  <a:lnTo>
                    <a:pt x="131" y="441"/>
                  </a:lnTo>
                  <a:lnTo>
                    <a:pt x="140" y="448"/>
                  </a:lnTo>
                  <a:lnTo>
                    <a:pt x="148" y="454"/>
                  </a:lnTo>
                  <a:lnTo>
                    <a:pt x="158" y="462"/>
                  </a:lnTo>
                  <a:lnTo>
                    <a:pt x="163" y="464"/>
                  </a:lnTo>
                  <a:lnTo>
                    <a:pt x="171" y="469"/>
                  </a:lnTo>
                  <a:lnTo>
                    <a:pt x="173" y="471"/>
                  </a:lnTo>
                  <a:lnTo>
                    <a:pt x="175" y="471"/>
                  </a:lnTo>
                  <a:lnTo>
                    <a:pt x="165" y="597"/>
                  </a:lnTo>
                  <a:lnTo>
                    <a:pt x="161" y="595"/>
                  </a:lnTo>
                  <a:lnTo>
                    <a:pt x="154" y="589"/>
                  </a:lnTo>
                  <a:lnTo>
                    <a:pt x="140" y="581"/>
                  </a:lnTo>
                  <a:lnTo>
                    <a:pt x="125" y="570"/>
                  </a:lnTo>
                  <a:lnTo>
                    <a:pt x="104" y="555"/>
                  </a:lnTo>
                  <a:lnTo>
                    <a:pt x="87" y="538"/>
                  </a:lnTo>
                  <a:lnTo>
                    <a:pt x="68" y="517"/>
                  </a:lnTo>
                  <a:lnTo>
                    <a:pt x="51" y="494"/>
                  </a:lnTo>
                  <a:lnTo>
                    <a:pt x="32" y="465"/>
                  </a:lnTo>
                  <a:lnTo>
                    <a:pt x="17" y="433"/>
                  </a:lnTo>
                  <a:lnTo>
                    <a:pt x="7" y="399"/>
                  </a:lnTo>
                  <a:lnTo>
                    <a:pt x="2" y="361"/>
                  </a:lnTo>
                  <a:lnTo>
                    <a:pt x="0" y="317"/>
                  </a:lnTo>
                  <a:lnTo>
                    <a:pt x="7" y="272"/>
                  </a:lnTo>
                  <a:lnTo>
                    <a:pt x="23" y="222"/>
                  </a:lnTo>
                  <a:lnTo>
                    <a:pt x="45" y="169"/>
                  </a:lnTo>
                  <a:lnTo>
                    <a:pt x="74" y="119"/>
                  </a:lnTo>
                  <a:lnTo>
                    <a:pt x="106" y="80"/>
                  </a:lnTo>
                  <a:lnTo>
                    <a:pt x="140" y="47"/>
                  </a:lnTo>
                  <a:lnTo>
                    <a:pt x="178" y="26"/>
                  </a:lnTo>
                  <a:lnTo>
                    <a:pt x="215" y="11"/>
                  </a:lnTo>
                  <a:lnTo>
                    <a:pt x="254" y="3"/>
                  </a:lnTo>
                  <a:lnTo>
                    <a:pt x="292" y="0"/>
                  </a:lnTo>
                  <a:lnTo>
                    <a:pt x="331" y="2"/>
                  </a:lnTo>
                  <a:lnTo>
                    <a:pt x="365" y="5"/>
                  </a:lnTo>
                  <a:lnTo>
                    <a:pt x="399" y="13"/>
                  </a:lnTo>
                  <a:lnTo>
                    <a:pt x="427" y="22"/>
                  </a:lnTo>
                  <a:lnTo>
                    <a:pt x="454" y="32"/>
                  </a:lnTo>
                  <a:lnTo>
                    <a:pt x="475" y="40"/>
                  </a:lnTo>
                  <a:lnTo>
                    <a:pt x="492" y="49"/>
                  </a:lnTo>
                  <a:lnTo>
                    <a:pt x="502" y="53"/>
                  </a:lnTo>
                  <a:lnTo>
                    <a:pt x="505" y="57"/>
                  </a:lnTo>
                  <a:lnTo>
                    <a:pt x="509" y="57"/>
                  </a:lnTo>
                  <a:lnTo>
                    <a:pt x="519" y="64"/>
                  </a:lnTo>
                  <a:lnTo>
                    <a:pt x="522" y="68"/>
                  </a:lnTo>
                  <a:lnTo>
                    <a:pt x="528" y="74"/>
                  </a:lnTo>
                  <a:lnTo>
                    <a:pt x="536" y="81"/>
                  </a:lnTo>
                  <a:lnTo>
                    <a:pt x="543" y="89"/>
                  </a:lnTo>
                  <a:lnTo>
                    <a:pt x="551" y="97"/>
                  </a:lnTo>
                  <a:lnTo>
                    <a:pt x="557" y="106"/>
                  </a:lnTo>
                  <a:lnTo>
                    <a:pt x="564" y="116"/>
                  </a:lnTo>
                  <a:lnTo>
                    <a:pt x="570" y="127"/>
                  </a:lnTo>
                  <a:lnTo>
                    <a:pt x="574" y="138"/>
                  </a:lnTo>
                  <a:lnTo>
                    <a:pt x="578" y="152"/>
                  </a:lnTo>
                  <a:lnTo>
                    <a:pt x="580" y="165"/>
                  </a:lnTo>
                  <a:lnTo>
                    <a:pt x="580" y="178"/>
                  </a:lnTo>
                  <a:lnTo>
                    <a:pt x="580" y="178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09" name="Freeform 157"/>
            <p:cNvSpPr>
              <a:spLocks/>
            </p:cNvSpPr>
            <p:nvPr/>
          </p:nvSpPr>
          <p:spPr bwMode="auto">
            <a:xfrm>
              <a:off x="960" y="2378"/>
              <a:ext cx="357" cy="454"/>
            </a:xfrm>
            <a:custGeom>
              <a:avLst/>
              <a:gdLst/>
              <a:ahLst/>
              <a:cxnLst>
                <a:cxn ang="0">
                  <a:pos x="338" y="0"/>
                </a:cxn>
                <a:cxn ang="0">
                  <a:pos x="340" y="4"/>
                </a:cxn>
                <a:cxn ang="0">
                  <a:pos x="346" y="17"/>
                </a:cxn>
                <a:cxn ang="0">
                  <a:pos x="355" y="40"/>
                </a:cxn>
                <a:cxn ang="0">
                  <a:pos x="367" y="69"/>
                </a:cxn>
                <a:cxn ang="0">
                  <a:pos x="380" y="103"/>
                </a:cxn>
                <a:cxn ang="0">
                  <a:pos x="395" y="145"/>
                </a:cxn>
                <a:cxn ang="0">
                  <a:pos x="412" y="190"/>
                </a:cxn>
                <a:cxn ang="0">
                  <a:pos x="431" y="240"/>
                </a:cxn>
                <a:cxn ang="0">
                  <a:pos x="448" y="291"/>
                </a:cxn>
                <a:cxn ang="0">
                  <a:pos x="465" y="344"/>
                </a:cxn>
                <a:cxn ang="0">
                  <a:pos x="483" y="397"/>
                </a:cxn>
                <a:cxn ang="0">
                  <a:pos x="498" y="451"/>
                </a:cxn>
                <a:cxn ang="0">
                  <a:pos x="511" y="500"/>
                </a:cxn>
                <a:cxn ang="0">
                  <a:pos x="522" y="551"/>
                </a:cxn>
                <a:cxn ang="0">
                  <a:pos x="532" y="597"/>
                </a:cxn>
                <a:cxn ang="0">
                  <a:pos x="538" y="641"/>
                </a:cxn>
                <a:cxn ang="0">
                  <a:pos x="479" y="610"/>
                </a:cxn>
                <a:cxn ang="0">
                  <a:pos x="351" y="451"/>
                </a:cxn>
                <a:cxn ang="0">
                  <a:pos x="446" y="648"/>
                </a:cxn>
                <a:cxn ang="0">
                  <a:pos x="714" y="780"/>
                </a:cxn>
                <a:cxn ang="0">
                  <a:pos x="713" y="844"/>
                </a:cxn>
                <a:cxn ang="0">
                  <a:pos x="694" y="909"/>
                </a:cxn>
                <a:cxn ang="0">
                  <a:pos x="330" y="749"/>
                </a:cxn>
                <a:cxn ang="0">
                  <a:pos x="173" y="285"/>
                </a:cxn>
                <a:cxn ang="0">
                  <a:pos x="0" y="236"/>
                </a:cxn>
                <a:cxn ang="0">
                  <a:pos x="0" y="234"/>
                </a:cxn>
                <a:cxn ang="0">
                  <a:pos x="5" y="228"/>
                </a:cxn>
                <a:cxn ang="0">
                  <a:pos x="15" y="219"/>
                </a:cxn>
                <a:cxn ang="0">
                  <a:pos x="26" y="205"/>
                </a:cxn>
                <a:cxn ang="0">
                  <a:pos x="40" y="188"/>
                </a:cxn>
                <a:cxn ang="0">
                  <a:pos x="59" y="173"/>
                </a:cxn>
                <a:cxn ang="0">
                  <a:pos x="78" y="154"/>
                </a:cxn>
                <a:cxn ang="0">
                  <a:pos x="102" y="135"/>
                </a:cxn>
                <a:cxn ang="0">
                  <a:pos x="125" y="114"/>
                </a:cxn>
                <a:cxn ang="0">
                  <a:pos x="152" y="95"/>
                </a:cxn>
                <a:cxn ang="0">
                  <a:pos x="180" y="74"/>
                </a:cxn>
                <a:cxn ang="0">
                  <a:pos x="211" y="55"/>
                </a:cxn>
                <a:cxn ang="0">
                  <a:pos x="239" y="38"/>
                </a:cxn>
                <a:cxn ang="0">
                  <a:pos x="273" y="23"/>
                </a:cxn>
                <a:cxn ang="0">
                  <a:pos x="306" y="10"/>
                </a:cxn>
                <a:cxn ang="0">
                  <a:pos x="338" y="0"/>
                </a:cxn>
                <a:cxn ang="0">
                  <a:pos x="338" y="0"/>
                </a:cxn>
              </a:cxnLst>
              <a:rect l="0" t="0" r="r" b="b"/>
              <a:pathLst>
                <a:path w="714" h="909">
                  <a:moveTo>
                    <a:pt x="338" y="0"/>
                  </a:moveTo>
                  <a:lnTo>
                    <a:pt x="340" y="4"/>
                  </a:lnTo>
                  <a:lnTo>
                    <a:pt x="346" y="17"/>
                  </a:lnTo>
                  <a:lnTo>
                    <a:pt x="355" y="40"/>
                  </a:lnTo>
                  <a:lnTo>
                    <a:pt x="367" y="69"/>
                  </a:lnTo>
                  <a:lnTo>
                    <a:pt x="380" y="103"/>
                  </a:lnTo>
                  <a:lnTo>
                    <a:pt x="395" y="145"/>
                  </a:lnTo>
                  <a:lnTo>
                    <a:pt x="412" y="190"/>
                  </a:lnTo>
                  <a:lnTo>
                    <a:pt x="431" y="240"/>
                  </a:lnTo>
                  <a:lnTo>
                    <a:pt x="448" y="291"/>
                  </a:lnTo>
                  <a:lnTo>
                    <a:pt x="465" y="344"/>
                  </a:lnTo>
                  <a:lnTo>
                    <a:pt x="483" y="397"/>
                  </a:lnTo>
                  <a:lnTo>
                    <a:pt x="498" y="451"/>
                  </a:lnTo>
                  <a:lnTo>
                    <a:pt x="511" y="500"/>
                  </a:lnTo>
                  <a:lnTo>
                    <a:pt x="522" y="551"/>
                  </a:lnTo>
                  <a:lnTo>
                    <a:pt x="532" y="597"/>
                  </a:lnTo>
                  <a:lnTo>
                    <a:pt x="538" y="641"/>
                  </a:lnTo>
                  <a:lnTo>
                    <a:pt x="479" y="610"/>
                  </a:lnTo>
                  <a:lnTo>
                    <a:pt x="351" y="451"/>
                  </a:lnTo>
                  <a:lnTo>
                    <a:pt x="446" y="648"/>
                  </a:lnTo>
                  <a:lnTo>
                    <a:pt x="714" y="780"/>
                  </a:lnTo>
                  <a:lnTo>
                    <a:pt x="713" y="844"/>
                  </a:lnTo>
                  <a:lnTo>
                    <a:pt x="694" y="909"/>
                  </a:lnTo>
                  <a:lnTo>
                    <a:pt x="330" y="749"/>
                  </a:lnTo>
                  <a:lnTo>
                    <a:pt x="173" y="285"/>
                  </a:lnTo>
                  <a:lnTo>
                    <a:pt x="0" y="236"/>
                  </a:lnTo>
                  <a:lnTo>
                    <a:pt x="0" y="234"/>
                  </a:lnTo>
                  <a:lnTo>
                    <a:pt x="5" y="228"/>
                  </a:lnTo>
                  <a:lnTo>
                    <a:pt x="15" y="219"/>
                  </a:lnTo>
                  <a:lnTo>
                    <a:pt x="26" y="205"/>
                  </a:lnTo>
                  <a:lnTo>
                    <a:pt x="40" y="188"/>
                  </a:lnTo>
                  <a:lnTo>
                    <a:pt x="59" y="173"/>
                  </a:lnTo>
                  <a:lnTo>
                    <a:pt x="78" y="154"/>
                  </a:lnTo>
                  <a:lnTo>
                    <a:pt x="102" y="135"/>
                  </a:lnTo>
                  <a:lnTo>
                    <a:pt x="125" y="114"/>
                  </a:lnTo>
                  <a:lnTo>
                    <a:pt x="152" y="95"/>
                  </a:lnTo>
                  <a:lnTo>
                    <a:pt x="180" y="74"/>
                  </a:lnTo>
                  <a:lnTo>
                    <a:pt x="211" y="55"/>
                  </a:lnTo>
                  <a:lnTo>
                    <a:pt x="239" y="38"/>
                  </a:lnTo>
                  <a:lnTo>
                    <a:pt x="273" y="23"/>
                  </a:lnTo>
                  <a:lnTo>
                    <a:pt x="306" y="10"/>
                  </a:lnTo>
                  <a:lnTo>
                    <a:pt x="338" y="0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10" name="Freeform 158"/>
            <p:cNvSpPr>
              <a:spLocks/>
            </p:cNvSpPr>
            <p:nvPr/>
          </p:nvSpPr>
          <p:spPr bwMode="auto">
            <a:xfrm>
              <a:off x="960" y="2496"/>
              <a:ext cx="299" cy="5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" y="798"/>
                </a:cxn>
                <a:cxn ang="0">
                  <a:pos x="64" y="899"/>
                </a:cxn>
                <a:cxn ang="0">
                  <a:pos x="97" y="956"/>
                </a:cxn>
                <a:cxn ang="0">
                  <a:pos x="21" y="1194"/>
                </a:cxn>
                <a:cxn ang="0">
                  <a:pos x="268" y="1194"/>
                </a:cxn>
                <a:cxn ang="0">
                  <a:pos x="325" y="983"/>
                </a:cxn>
                <a:cxn ang="0">
                  <a:pos x="266" y="873"/>
                </a:cxn>
                <a:cxn ang="0">
                  <a:pos x="325" y="810"/>
                </a:cxn>
                <a:cxn ang="0">
                  <a:pos x="329" y="747"/>
                </a:cxn>
                <a:cxn ang="0">
                  <a:pos x="597" y="838"/>
                </a:cxn>
                <a:cxn ang="0">
                  <a:pos x="599" y="722"/>
                </a:cxn>
                <a:cxn ang="0">
                  <a:pos x="99" y="5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99" h="1194">
                  <a:moveTo>
                    <a:pt x="0" y="0"/>
                  </a:moveTo>
                  <a:lnTo>
                    <a:pt x="104" y="798"/>
                  </a:lnTo>
                  <a:lnTo>
                    <a:pt x="64" y="899"/>
                  </a:lnTo>
                  <a:lnTo>
                    <a:pt x="97" y="956"/>
                  </a:lnTo>
                  <a:lnTo>
                    <a:pt x="21" y="1194"/>
                  </a:lnTo>
                  <a:lnTo>
                    <a:pt x="268" y="1194"/>
                  </a:lnTo>
                  <a:lnTo>
                    <a:pt x="325" y="983"/>
                  </a:lnTo>
                  <a:lnTo>
                    <a:pt x="266" y="873"/>
                  </a:lnTo>
                  <a:lnTo>
                    <a:pt x="325" y="810"/>
                  </a:lnTo>
                  <a:lnTo>
                    <a:pt x="329" y="747"/>
                  </a:lnTo>
                  <a:lnTo>
                    <a:pt x="597" y="838"/>
                  </a:lnTo>
                  <a:lnTo>
                    <a:pt x="599" y="722"/>
                  </a:lnTo>
                  <a:lnTo>
                    <a:pt x="99" y="5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11" name="Freeform 159"/>
            <p:cNvSpPr>
              <a:spLocks/>
            </p:cNvSpPr>
            <p:nvPr/>
          </p:nvSpPr>
          <p:spPr bwMode="auto">
            <a:xfrm>
              <a:off x="945" y="3809"/>
              <a:ext cx="76" cy="170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48" y="2"/>
                </a:cxn>
                <a:cxn ang="0">
                  <a:pos x="48" y="9"/>
                </a:cxn>
                <a:cxn ang="0">
                  <a:pos x="48" y="19"/>
                </a:cxn>
                <a:cxn ang="0">
                  <a:pos x="48" y="32"/>
                </a:cxn>
                <a:cxn ang="0">
                  <a:pos x="48" y="45"/>
                </a:cxn>
                <a:cxn ang="0">
                  <a:pos x="50" y="60"/>
                </a:cxn>
                <a:cxn ang="0">
                  <a:pos x="54" y="74"/>
                </a:cxn>
                <a:cxn ang="0">
                  <a:pos x="57" y="87"/>
                </a:cxn>
                <a:cxn ang="0">
                  <a:pos x="61" y="99"/>
                </a:cxn>
                <a:cxn ang="0">
                  <a:pos x="67" y="104"/>
                </a:cxn>
                <a:cxn ang="0">
                  <a:pos x="74" y="108"/>
                </a:cxn>
                <a:cxn ang="0">
                  <a:pos x="86" y="106"/>
                </a:cxn>
                <a:cxn ang="0">
                  <a:pos x="97" y="97"/>
                </a:cxn>
                <a:cxn ang="0">
                  <a:pos x="112" y="79"/>
                </a:cxn>
                <a:cxn ang="0">
                  <a:pos x="130" y="57"/>
                </a:cxn>
                <a:cxn ang="0">
                  <a:pos x="152" y="24"/>
                </a:cxn>
                <a:cxn ang="0">
                  <a:pos x="152" y="24"/>
                </a:cxn>
                <a:cxn ang="0">
                  <a:pos x="152" y="30"/>
                </a:cxn>
                <a:cxn ang="0">
                  <a:pos x="152" y="40"/>
                </a:cxn>
                <a:cxn ang="0">
                  <a:pos x="152" y="53"/>
                </a:cxn>
                <a:cxn ang="0">
                  <a:pos x="150" y="66"/>
                </a:cxn>
                <a:cxn ang="0">
                  <a:pos x="149" y="83"/>
                </a:cxn>
                <a:cxn ang="0">
                  <a:pos x="145" y="102"/>
                </a:cxn>
                <a:cxn ang="0">
                  <a:pos x="143" y="125"/>
                </a:cxn>
                <a:cxn ang="0">
                  <a:pos x="135" y="148"/>
                </a:cxn>
                <a:cxn ang="0">
                  <a:pos x="128" y="173"/>
                </a:cxn>
                <a:cxn ang="0">
                  <a:pos x="118" y="199"/>
                </a:cxn>
                <a:cxn ang="0">
                  <a:pos x="109" y="228"/>
                </a:cxn>
                <a:cxn ang="0">
                  <a:pos x="95" y="254"/>
                </a:cxn>
                <a:cxn ang="0">
                  <a:pos x="78" y="283"/>
                </a:cxn>
                <a:cxn ang="0">
                  <a:pos x="61" y="311"/>
                </a:cxn>
                <a:cxn ang="0">
                  <a:pos x="38" y="340"/>
                </a:cxn>
                <a:cxn ang="0">
                  <a:pos x="36" y="336"/>
                </a:cxn>
                <a:cxn ang="0">
                  <a:pos x="35" y="332"/>
                </a:cxn>
                <a:cxn ang="0">
                  <a:pos x="29" y="323"/>
                </a:cxn>
                <a:cxn ang="0">
                  <a:pos x="25" y="311"/>
                </a:cxn>
                <a:cxn ang="0">
                  <a:pos x="19" y="296"/>
                </a:cxn>
                <a:cxn ang="0">
                  <a:pos x="14" y="281"/>
                </a:cxn>
                <a:cxn ang="0">
                  <a:pos x="8" y="262"/>
                </a:cxn>
                <a:cxn ang="0">
                  <a:pos x="6" y="241"/>
                </a:cxn>
                <a:cxn ang="0">
                  <a:pos x="0" y="214"/>
                </a:cxn>
                <a:cxn ang="0">
                  <a:pos x="0" y="190"/>
                </a:cxn>
                <a:cxn ang="0">
                  <a:pos x="0" y="161"/>
                </a:cxn>
                <a:cxn ang="0">
                  <a:pos x="2" y="133"/>
                </a:cxn>
                <a:cxn ang="0">
                  <a:pos x="8" y="100"/>
                </a:cxn>
                <a:cxn ang="0">
                  <a:pos x="17" y="68"/>
                </a:cxn>
                <a:cxn ang="0">
                  <a:pos x="31" y="34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152" h="340">
                  <a:moveTo>
                    <a:pt x="50" y="0"/>
                  </a:moveTo>
                  <a:lnTo>
                    <a:pt x="48" y="2"/>
                  </a:lnTo>
                  <a:lnTo>
                    <a:pt x="48" y="9"/>
                  </a:lnTo>
                  <a:lnTo>
                    <a:pt x="48" y="19"/>
                  </a:lnTo>
                  <a:lnTo>
                    <a:pt x="48" y="32"/>
                  </a:lnTo>
                  <a:lnTo>
                    <a:pt x="48" y="45"/>
                  </a:lnTo>
                  <a:lnTo>
                    <a:pt x="50" y="60"/>
                  </a:lnTo>
                  <a:lnTo>
                    <a:pt x="54" y="74"/>
                  </a:lnTo>
                  <a:lnTo>
                    <a:pt x="57" y="87"/>
                  </a:lnTo>
                  <a:lnTo>
                    <a:pt x="61" y="99"/>
                  </a:lnTo>
                  <a:lnTo>
                    <a:pt x="67" y="104"/>
                  </a:lnTo>
                  <a:lnTo>
                    <a:pt x="74" y="108"/>
                  </a:lnTo>
                  <a:lnTo>
                    <a:pt x="86" y="106"/>
                  </a:lnTo>
                  <a:lnTo>
                    <a:pt x="97" y="97"/>
                  </a:lnTo>
                  <a:lnTo>
                    <a:pt x="112" y="79"/>
                  </a:lnTo>
                  <a:lnTo>
                    <a:pt x="130" y="57"/>
                  </a:lnTo>
                  <a:lnTo>
                    <a:pt x="152" y="24"/>
                  </a:lnTo>
                  <a:lnTo>
                    <a:pt x="152" y="24"/>
                  </a:lnTo>
                  <a:lnTo>
                    <a:pt x="152" y="30"/>
                  </a:lnTo>
                  <a:lnTo>
                    <a:pt x="152" y="40"/>
                  </a:lnTo>
                  <a:lnTo>
                    <a:pt x="152" y="53"/>
                  </a:lnTo>
                  <a:lnTo>
                    <a:pt x="150" y="66"/>
                  </a:lnTo>
                  <a:lnTo>
                    <a:pt x="149" y="83"/>
                  </a:lnTo>
                  <a:lnTo>
                    <a:pt x="145" y="102"/>
                  </a:lnTo>
                  <a:lnTo>
                    <a:pt x="143" y="125"/>
                  </a:lnTo>
                  <a:lnTo>
                    <a:pt x="135" y="148"/>
                  </a:lnTo>
                  <a:lnTo>
                    <a:pt x="128" y="173"/>
                  </a:lnTo>
                  <a:lnTo>
                    <a:pt x="118" y="199"/>
                  </a:lnTo>
                  <a:lnTo>
                    <a:pt x="109" y="228"/>
                  </a:lnTo>
                  <a:lnTo>
                    <a:pt x="95" y="254"/>
                  </a:lnTo>
                  <a:lnTo>
                    <a:pt x="78" y="283"/>
                  </a:lnTo>
                  <a:lnTo>
                    <a:pt x="61" y="311"/>
                  </a:lnTo>
                  <a:lnTo>
                    <a:pt x="38" y="340"/>
                  </a:lnTo>
                  <a:lnTo>
                    <a:pt x="36" y="336"/>
                  </a:lnTo>
                  <a:lnTo>
                    <a:pt x="35" y="332"/>
                  </a:lnTo>
                  <a:lnTo>
                    <a:pt x="29" y="323"/>
                  </a:lnTo>
                  <a:lnTo>
                    <a:pt x="25" y="311"/>
                  </a:lnTo>
                  <a:lnTo>
                    <a:pt x="19" y="296"/>
                  </a:lnTo>
                  <a:lnTo>
                    <a:pt x="14" y="281"/>
                  </a:lnTo>
                  <a:lnTo>
                    <a:pt x="8" y="262"/>
                  </a:lnTo>
                  <a:lnTo>
                    <a:pt x="6" y="241"/>
                  </a:lnTo>
                  <a:lnTo>
                    <a:pt x="0" y="214"/>
                  </a:lnTo>
                  <a:lnTo>
                    <a:pt x="0" y="190"/>
                  </a:lnTo>
                  <a:lnTo>
                    <a:pt x="0" y="161"/>
                  </a:lnTo>
                  <a:lnTo>
                    <a:pt x="2" y="133"/>
                  </a:lnTo>
                  <a:lnTo>
                    <a:pt x="8" y="100"/>
                  </a:lnTo>
                  <a:lnTo>
                    <a:pt x="17" y="68"/>
                  </a:lnTo>
                  <a:lnTo>
                    <a:pt x="31" y="34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12" name="Freeform 160"/>
            <p:cNvSpPr>
              <a:spLocks/>
            </p:cNvSpPr>
            <p:nvPr/>
          </p:nvSpPr>
          <p:spPr bwMode="auto">
            <a:xfrm>
              <a:off x="1361" y="3878"/>
              <a:ext cx="153" cy="101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0"/>
                </a:cxn>
                <a:cxn ang="0">
                  <a:pos x="40" y="8"/>
                </a:cxn>
                <a:cxn ang="0">
                  <a:pos x="40" y="10"/>
                </a:cxn>
                <a:cxn ang="0">
                  <a:pos x="44" y="16"/>
                </a:cxn>
                <a:cxn ang="0">
                  <a:pos x="47" y="23"/>
                </a:cxn>
                <a:cxn ang="0">
                  <a:pos x="53" y="29"/>
                </a:cxn>
                <a:cxn ang="0">
                  <a:pos x="59" y="35"/>
                </a:cxn>
                <a:cxn ang="0">
                  <a:pos x="66" y="40"/>
                </a:cxn>
                <a:cxn ang="0">
                  <a:pos x="78" y="48"/>
                </a:cxn>
                <a:cxn ang="0">
                  <a:pos x="89" y="56"/>
                </a:cxn>
                <a:cxn ang="0">
                  <a:pos x="101" y="63"/>
                </a:cxn>
                <a:cxn ang="0">
                  <a:pos x="116" y="71"/>
                </a:cxn>
                <a:cxn ang="0">
                  <a:pos x="133" y="76"/>
                </a:cxn>
                <a:cxn ang="0">
                  <a:pos x="154" y="84"/>
                </a:cxn>
                <a:cxn ang="0">
                  <a:pos x="306" y="172"/>
                </a:cxn>
                <a:cxn ang="0">
                  <a:pos x="302" y="196"/>
                </a:cxn>
                <a:cxn ang="0">
                  <a:pos x="163" y="198"/>
                </a:cxn>
                <a:cxn ang="0">
                  <a:pos x="72" y="134"/>
                </a:cxn>
                <a:cxn ang="0">
                  <a:pos x="72" y="202"/>
                </a:cxn>
                <a:cxn ang="0">
                  <a:pos x="36" y="202"/>
                </a:cxn>
                <a:cxn ang="0">
                  <a:pos x="30" y="111"/>
                </a:cxn>
                <a:cxn ang="0">
                  <a:pos x="27" y="109"/>
                </a:cxn>
                <a:cxn ang="0">
                  <a:pos x="19" y="103"/>
                </a:cxn>
                <a:cxn ang="0">
                  <a:pos x="15" y="97"/>
                </a:cxn>
                <a:cxn ang="0">
                  <a:pos x="11" y="94"/>
                </a:cxn>
                <a:cxn ang="0">
                  <a:pos x="8" y="86"/>
                </a:cxn>
                <a:cxn ang="0">
                  <a:pos x="4" y="80"/>
                </a:cxn>
                <a:cxn ang="0">
                  <a:pos x="2" y="71"/>
                </a:cxn>
                <a:cxn ang="0">
                  <a:pos x="0" y="63"/>
                </a:cxn>
                <a:cxn ang="0">
                  <a:pos x="0" y="54"/>
                </a:cxn>
                <a:cxn ang="0">
                  <a:pos x="4" y="44"/>
                </a:cxn>
                <a:cxn ang="0">
                  <a:pos x="8" y="33"/>
                </a:cxn>
                <a:cxn ang="0">
                  <a:pos x="15" y="23"/>
                </a:cxn>
                <a:cxn ang="0">
                  <a:pos x="25" y="10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306" h="202">
                  <a:moveTo>
                    <a:pt x="36" y="0"/>
                  </a:moveTo>
                  <a:lnTo>
                    <a:pt x="36" y="0"/>
                  </a:lnTo>
                  <a:lnTo>
                    <a:pt x="40" y="8"/>
                  </a:lnTo>
                  <a:lnTo>
                    <a:pt x="40" y="10"/>
                  </a:lnTo>
                  <a:lnTo>
                    <a:pt x="44" y="16"/>
                  </a:lnTo>
                  <a:lnTo>
                    <a:pt x="47" y="23"/>
                  </a:lnTo>
                  <a:lnTo>
                    <a:pt x="53" y="29"/>
                  </a:lnTo>
                  <a:lnTo>
                    <a:pt x="59" y="35"/>
                  </a:lnTo>
                  <a:lnTo>
                    <a:pt x="66" y="40"/>
                  </a:lnTo>
                  <a:lnTo>
                    <a:pt x="78" y="48"/>
                  </a:lnTo>
                  <a:lnTo>
                    <a:pt x="89" y="56"/>
                  </a:lnTo>
                  <a:lnTo>
                    <a:pt x="101" y="63"/>
                  </a:lnTo>
                  <a:lnTo>
                    <a:pt x="116" y="71"/>
                  </a:lnTo>
                  <a:lnTo>
                    <a:pt x="133" y="76"/>
                  </a:lnTo>
                  <a:lnTo>
                    <a:pt x="154" y="84"/>
                  </a:lnTo>
                  <a:lnTo>
                    <a:pt x="306" y="172"/>
                  </a:lnTo>
                  <a:lnTo>
                    <a:pt x="302" y="196"/>
                  </a:lnTo>
                  <a:lnTo>
                    <a:pt x="163" y="198"/>
                  </a:lnTo>
                  <a:lnTo>
                    <a:pt x="72" y="134"/>
                  </a:lnTo>
                  <a:lnTo>
                    <a:pt x="72" y="202"/>
                  </a:lnTo>
                  <a:lnTo>
                    <a:pt x="36" y="202"/>
                  </a:lnTo>
                  <a:lnTo>
                    <a:pt x="30" y="111"/>
                  </a:lnTo>
                  <a:lnTo>
                    <a:pt x="27" y="109"/>
                  </a:lnTo>
                  <a:lnTo>
                    <a:pt x="19" y="103"/>
                  </a:lnTo>
                  <a:lnTo>
                    <a:pt x="15" y="97"/>
                  </a:lnTo>
                  <a:lnTo>
                    <a:pt x="11" y="94"/>
                  </a:lnTo>
                  <a:lnTo>
                    <a:pt x="8" y="86"/>
                  </a:lnTo>
                  <a:lnTo>
                    <a:pt x="4" y="80"/>
                  </a:lnTo>
                  <a:lnTo>
                    <a:pt x="2" y="71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4" y="44"/>
                  </a:lnTo>
                  <a:lnTo>
                    <a:pt x="8" y="33"/>
                  </a:lnTo>
                  <a:lnTo>
                    <a:pt x="15" y="23"/>
                  </a:lnTo>
                  <a:lnTo>
                    <a:pt x="25" y="1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713" name="AutoShape 161"/>
          <p:cNvSpPr>
            <a:spLocks noChangeArrowheads="1"/>
          </p:cNvSpPr>
          <p:nvPr/>
        </p:nvSpPr>
        <p:spPr bwMode="auto">
          <a:xfrm>
            <a:off x="1828800" y="2819400"/>
            <a:ext cx="990600" cy="304800"/>
          </a:xfrm>
          <a:prstGeom prst="curvedDown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14" name="AutoShape 162"/>
          <p:cNvSpPr>
            <a:spLocks noChangeArrowheads="1"/>
          </p:cNvSpPr>
          <p:nvPr/>
        </p:nvSpPr>
        <p:spPr bwMode="auto">
          <a:xfrm flipH="1">
            <a:off x="1828800" y="3886200"/>
            <a:ext cx="914400" cy="304800"/>
          </a:xfrm>
          <a:prstGeom prst="curvedUpArrow">
            <a:avLst>
              <a:gd name="adj1" fmla="val 60000"/>
              <a:gd name="adj2" fmla="val 120000"/>
              <a:gd name="adj3" fmla="val 493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63"/>
          <p:cNvGrpSpPr>
            <a:grpSpLocks/>
          </p:cNvGrpSpPr>
          <p:nvPr/>
        </p:nvGrpSpPr>
        <p:grpSpPr bwMode="auto">
          <a:xfrm>
            <a:off x="2209800" y="4648200"/>
            <a:ext cx="457200" cy="914400"/>
            <a:chOff x="3888" y="2508"/>
            <a:chExt cx="514" cy="1119"/>
          </a:xfrm>
        </p:grpSpPr>
        <p:sp>
          <p:nvSpPr>
            <p:cNvPr id="23716" name="Freeform 164"/>
            <p:cNvSpPr>
              <a:spLocks/>
            </p:cNvSpPr>
            <p:nvPr/>
          </p:nvSpPr>
          <p:spPr bwMode="auto">
            <a:xfrm>
              <a:off x="3888" y="2508"/>
              <a:ext cx="499" cy="1094"/>
            </a:xfrm>
            <a:custGeom>
              <a:avLst/>
              <a:gdLst/>
              <a:ahLst/>
              <a:cxnLst>
                <a:cxn ang="0">
                  <a:pos x="72" y="533"/>
                </a:cxn>
                <a:cxn ang="0">
                  <a:pos x="340" y="318"/>
                </a:cxn>
                <a:cxn ang="0">
                  <a:pos x="499" y="141"/>
                </a:cxn>
                <a:cxn ang="0">
                  <a:pos x="583" y="0"/>
                </a:cxn>
                <a:cxn ang="0">
                  <a:pos x="875" y="39"/>
                </a:cxn>
                <a:cxn ang="0">
                  <a:pos x="997" y="93"/>
                </a:cxn>
                <a:cxn ang="0">
                  <a:pos x="906" y="532"/>
                </a:cxn>
                <a:cxn ang="0">
                  <a:pos x="958" y="2159"/>
                </a:cxn>
                <a:cxn ang="0">
                  <a:pos x="561" y="2188"/>
                </a:cxn>
                <a:cxn ang="0">
                  <a:pos x="91" y="2167"/>
                </a:cxn>
                <a:cxn ang="0">
                  <a:pos x="67" y="757"/>
                </a:cxn>
                <a:cxn ang="0">
                  <a:pos x="0" y="557"/>
                </a:cxn>
                <a:cxn ang="0">
                  <a:pos x="72" y="533"/>
                </a:cxn>
                <a:cxn ang="0">
                  <a:pos x="72" y="533"/>
                </a:cxn>
              </a:cxnLst>
              <a:rect l="0" t="0" r="r" b="b"/>
              <a:pathLst>
                <a:path w="997" h="2188">
                  <a:moveTo>
                    <a:pt x="72" y="533"/>
                  </a:moveTo>
                  <a:lnTo>
                    <a:pt x="340" y="318"/>
                  </a:lnTo>
                  <a:lnTo>
                    <a:pt x="499" y="141"/>
                  </a:lnTo>
                  <a:lnTo>
                    <a:pt x="583" y="0"/>
                  </a:lnTo>
                  <a:lnTo>
                    <a:pt x="875" y="39"/>
                  </a:lnTo>
                  <a:lnTo>
                    <a:pt x="997" y="93"/>
                  </a:lnTo>
                  <a:lnTo>
                    <a:pt x="906" y="532"/>
                  </a:lnTo>
                  <a:lnTo>
                    <a:pt x="958" y="2159"/>
                  </a:lnTo>
                  <a:lnTo>
                    <a:pt x="561" y="2188"/>
                  </a:lnTo>
                  <a:lnTo>
                    <a:pt x="91" y="2167"/>
                  </a:lnTo>
                  <a:lnTo>
                    <a:pt x="67" y="757"/>
                  </a:lnTo>
                  <a:lnTo>
                    <a:pt x="0" y="557"/>
                  </a:lnTo>
                  <a:lnTo>
                    <a:pt x="72" y="533"/>
                  </a:lnTo>
                  <a:lnTo>
                    <a:pt x="72" y="53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17" name="Freeform 165"/>
            <p:cNvSpPr>
              <a:spLocks/>
            </p:cNvSpPr>
            <p:nvPr/>
          </p:nvSpPr>
          <p:spPr bwMode="auto">
            <a:xfrm>
              <a:off x="3928" y="2816"/>
              <a:ext cx="254" cy="787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58" y="0"/>
                </a:cxn>
                <a:cxn ang="0">
                  <a:pos x="509" y="181"/>
                </a:cxn>
                <a:cxn ang="0">
                  <a:pos x="472" y="259"/>
                </a:cxn>
                <a:cxn ang="0">
                  <a:pos x="426" y="811"/>
                </a:cxn>
                <a:cxn ang="0">
                  <a:pos x="458" y="1576"/>
                </a:cxn>
                <a:cxn ang="0">
                  <a:pos x="12" y="1552"/>
                </a:cxn>
                <a:cxn ang="0">
                  <a:pos x="55" y="964"/>
                </a:cxn>
                <a:cxn ang="0">
                  <a:pos x="67" y="276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509" h="1576">
                  <a:moveTo>
                    <a:pt x="0" y="26"/>
                  </a:moveTo>
                  <a:lnTo>
                    <a:pt x="158" y="0"/>
                  </a:lnTo>
                  <a:lnTo>
                    <a:pt x="509" y="181"/>
                  </a:lnTo>
                  <a:lnTo>
                    <a:pt x="472" y="259"/>
                  </a:lnTo>
                  <a:lnTo>
                    <a:pt x="426" y="811"/>
                  </a:lnTo>
                  <a:lnTo>
                    <a:pt x="458" y="1576"/>
                  </a:lnTo>
                  <a:lnTo>
                    <a:pt x="12" y="1552"/>
                  </a:lnTo>
                  <a:lnTo>
                    <a:pt x="55" y="964"/>
                  </a:lnTo>
                  <a:lnTo>
                    <a:pt x="67" y="276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18" name="Freeform 166"/>
            <p:cNvSpPr>
              <a:spLocks/>
            </p:cNvSpPr>
            <p:nvPr/>
          </p:nvSpPr>
          <p:spPr bwMode="auto">
            <a:xfrm>
              <a:off x="4050" y="2547"/>
              <a:ext cx="241" cy="250"/>
            </a:xfrm>
            <a:custGeom>
              <a:avLst/>
              <a:gdLst/>
              <a:ahLst/>
              <a:cxnLst>
                <a:cxn ang="0">
                  <a:pos x="0" y="440"/>
                </a:cxn>
                <a:cxn ang="0">
                  <a:pos x="46" y="410"/>
                </a:cxn>
                <a:cxn ang="0">
                  <a:pos x="24" y="345"/>
                </a:cxn>
                <a:cxn ang="0">
                  <a:pos x="118" y="277"/>
                </a:cxn>
                <a:cxn ang="0">
                  <a:pos x="225" y="116"/>
                </a:cxn>
                <a:cxn ang="0">
                  <a:pos x="272" y="54"/>
                </a:cxn>
                <a:cxn ang="0">
                  <a:pos x="322" y="56"/>
                </a:cxn>
                <a:cxn ang="0">
                  <a:pos x="356" y="0"/>
                </a:cxn>
                <a:cxn ang="0">
                  <a:pos x="459" y="35"/>
                </a:cxn>
                <a:cxn ang="0">
                  <a:pos x="444" y="70"/>
                </a:cxn>
                <a:cxn ang="0">
                  <a:pos x="482" y="99"/>
                </a:cxn>
                <a:cxn ang="0">
                  <a:pos x="408" y="191"/>
                </a:cxn>
                <a:cxn ang="0">
                  <a:pos x="333" y="288"/>
                </a:cxn>
                <a:cxn ang="0">
                  <a:pos x="219" y="464"/>
                </a:cxn>
                <a:cxn ang="0">
                  <a:pos x="172" y="464"/>
                </a:cxn>
                <a:cxn ang="0">
                  <a:pos x="129" y="499"/>
                </a:cxn>
                <a:cxn ang="0">
                  <a:pos x="61" y="461"/>
                </a:cxn>
                <a:cxn ang="0">
                  <a:pos x="0" y="440"/>
                </a:cxn>
                <a:cxn ang="0">
                  <a:pos x="0" y="440"/>
                </a:cxn>
              </a:cxnLst>
              <a:rect l="0" t="0" r="r" b="b"/>
              <a:pathLst>
                <a:path w="482" h="499">
                  <a:moveTo>
                    <a:pt x="0" y="440"/>
                  </a:moveTo>
                  <a:lnTo>
                    <a:pt x="46" y="410"/>
                  </a:lnTo>
                  <a:lnTo>
                    <a:pt x="24" y="345"/>
                  </a:lnTo>
                  <a:lnTo>
                    <a:pt x="118" y="277"/>
                  </a:lnTo>
                  <a:lnTo>
                    <a:pt x="225" y="116"/>
                  </a:lnTo>
                  <a:lnTo>
                    <a:pt x="272" y="54"/>
                  </a:lnTo>
                  <a:lnTo>
                    <a:pt x="322" y="56"/>
                  </a:lnTo>
                  <a:lnTo>
                    <a:pt x="356" y="0"/>
                  </a:lnTo>
                  <a:lnTo>
                    <a:pt x="459" y="35"/>
                  </a:lnTo>
                  <a:lnTo>
                    <a:pt x="444" y="70"/>
                  </a:lnTo>
                  <a:lnTo>
                    <a:pt x="482" y="99"/>
                  </a:lnTo>
                  <a:lnTo>
                    <a:pt x="408" y="191"/>
                  </a:lnTo>
                  <a:lnTo>
                    <a:pt x="333" y="288"/>
                  </a:lnTo>
                  <a:lnTo>
                    <a:pt x="219" y="464"/>
                  </a:lnTo>
                  <a:lnTo>
                    <a:pt x="172" y="464"/>
                  </a:lnTo>
                  <a:lnTo>
                    <a:pt x="129" y="499"/>
                  </a:lnTo>
                  <a:lnTo>
                    <a:pt x="61" y="461"/>
                  </a:lnTo>
                  <a:lnTo>
                    <a:pt x="0" y="44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19" name="Freeform 167"/>
            <p:cNvSpPr>
              <a:spLocks/>
            </p:cNvSpPr>
            <p:nvPr/>
          </p:nvSpPr>
          <p:spPr bwMode="auto">
            <a:xfrm>
              <a:off x="3888" y="2508"/>
              <a:ext cx="514" cy="384"/>
            </a:xfrm>
            <a:custGeom>
              <a:avLst/>
              <a:gdLst/>
              <a:ahLst/>
              <a:cxnLst>
                <a:cxn ang="0">
                  <a:pos x="583" y="0"/>
                </a:cxn>
                <a:cxn ang="0">
                  <a:pos x="450" y="176"/>
                </a:cxn>
                <a:cxn ang="0">
                  <a:pos x="221" y="404"/>
                </a:cxn>
                <a:cxn ang="0">
                  <a:pos x="0" y="559"/>
                </a:cxn>
                <a:cxn ang="0">
                  <a:pos x="182" y="580"/>
                </a:cxn>
                <a:cxn ang="0">
                  <a:pos x="375" y="651"/>
                </a:cxn>
                <a:cxn ang="0">
                  <a:pos x="575" y="766"/>
                </a:cxn>
                <a:cxn ang="0">
                  <a:pos x="694" y="530"/>
                </a:cxn>
                <a:cxn ang="0">
                  <a:pos x="894" y="239"/>
                </a:cxn>
                <a:cxn ang="0">
                  <a:pos x="1027" y="90"/>
                </a:cxn>
                <a:cxn ang="0">
                  <a:pos x="900" y="28"/>
                </a:cxn>
                <a:cxn ang="0">
                  <a:pos x="627" y="5"/>
                </a:cxn>
                <a:cxn ang="0">
                  <a:pos x="870" y="54"/>
                </a:cxn>
                <a:cxn ang="0">
                  <a:pos x="966" y="104"/>
                </a:cxn>
                <a:cxn ang="0">
                  <a:pos x="876" y="178"/>
                </a:cxn>
                <a:cxn ang="0">
                  <a:pos x="683" y="461"/>
                </a:cxn>
                <a:cxn ang="0">
                  <a:pos x="544" y="684"/>
                </a:cxn>
                <a:cxn ang="0">
                  <a:pos x="276" y="559"/>
                </a:cxn>
                <a:cxn ang="0">
                  <a:pos x="121" y="537"/>
                </a:cxn>
                <a:cxn ang="0">
                  <a:pos x="307" y="379"/>
                </a:cxn>
                <a:cxn ang="0">
                  <a:pos x="504" y="164"/>
                </a:cxn>
                <a:cxn ang="0">
                  <a:pos x="583" y="0"/>
                </a:cxn>
                <a:cxn ang="0">
                  <a:pos x="583" y="0"/>
                </a:cxn>
              </a:cxnLst>
              <a:rect l="0" t="0" r="r" b="b"/>
              <a:pathLst>
                <a:path w="1027" h="766">
                  <a:moveTo>
                    <a:pt x="583" y="0"/>
                  </a:moveTo>
                  <a:lnTo>
                    <a:pt x="450" y="176"/>
                  </a:lnTo>
                  <a:lnTo>
                    <a:pt x="221" y="404"/>
                  </a:lnTo>
                  <a:lnTo>
                    <a:pt x="0" y="559"/>
                  </a:lnTo>
                  <a:lnTo>
                    <a:pt x="182" y="580"/>
                  </a:lnTo>
                  <a:lnTo>
                    <a:pt x="375" y="651"/>
                  </a:lnTo>
                  <a:lnTo>
                    <a:pt x="575" y="766"/>
                  </a:lnTo>
                  <a:lnTo>
                    <a:pt x="694" y="530"/>
                  </a:lnTo>
                  <a:lnTo>
                    <a:pt x="894" y="239"/>
                  </a:lnTo>
                  <a:lnTo>
                    <a:pt x="1027" y="90"/>
                  </a:lnTo>
                  <a:lnTo>
                    <a:pt x="900" y="28"/>
                  </a:lnTo>
                  <a:lnTo>
                    <a:pt x="627" y="5"/>
                  </a:lnTo>
                  <a:lnTo>
                    <a:pt x="870" y="54"/>
                  </a:lnTo>
                  <a:lnTo>
                    <a:pt x="966" y="104"/>
                  </a:lnTo>
                  <a:lnTo>
                    <a:pt x="876" y="178"/>
                  </a:lnTo>
                  <a:lnTo>
                    <a:pt x="683" y="461"/>
                  </a:lnTo>
                  <a:lnTo>
                    <a:pt x="544" y="684"/>
                  </a:lnTo>
                  <a:lnTo>
                    <a:pt x="276" y="559"/>
                  </a:lnTo>
                  <a:lnTo>
                    <a:pt x="121" y="537"/>
                  </a:lnTo>
                  <a:lnTo>
                    <a:pt x="307" y="379"/>
                  </a:lnTo>
                  <a:lnTo>
                    <a:pt x="504" y="164"/>
                  </a:lnTo>
                  <a:lnTo>
                    <a:pt x="583" y="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20" name="Freeform 168"/>
            <p:cNvSpPr>
              <a:spLocks/>
            </p:cNvSpPr>
            <p:nvPr/>
          </p:nvSpPr>
          <p:spPr bwMode="auto">
            <a:xfrm>
              <a:off x="3888" y="2553"/>
              <a:ext cx="514" cy="1074"/>
            </a:xfrm>
            <a:custGeom>
              <a:avLst/>
              <a:gdLst/>
              <a:ahLst/>
              <a:cxnLst>
                <a:cxn ang="0">
                  <a:pos x="0" y="469"/>
                </a:cxn>
                <a:cxn ang="0">
                  <a:pos x="59" y="795"/>
                </a:cxn>
                <a:cxn ang="0">
                  <a:pos x="56" y="1570"/>
                </a:cxn>
                <a:cxn ang="0">
                  <a:pos x="68" y="1857"/>
                </a:cxn>
                <a:cxn ang="0">
                  <a:pos x="48" y="2108"/>
                </a:cxn>
                <a:cxn ang="0">
                  <a:pos x="590" y="2148"/>
                </a:cxn>
                <a:cxn ang="0">
                  <a:pos x="960" y="2100"/>
                </a:cxn>
                <a:cxn ang="0">
                  <a:pos x="960" y="925"/>
                </a:cxn>
                <a:cxn ang="0">
                  <a:pos x="987" y="150"/>
                </a:cxn>
                <a:cxn ang="0">
                  <a:pos x="1027" y="0"/>
                </a:cxn>
                <a:cxn ang="0">
                  <a:pos x="885" y="118"/>
                </a:cxn>
                <a:cxn ang="0">
                  <a:pos x="932" y="185"/>
                </a:cxn>
                <a:cxn ang="0">
                  <a:pos x="853" y="311"/>
                </a:cxn>
                <a:cxn ang="0">
                  <a:pos x="905" y="374"/>
                </a:cxn>
                <a:cxn ang="0">
                  <a:pos x="803" y="493"/>
                </a:cxn>
                <a:cxn ang="0">
                  <a:pos x="893" y="515"/>
                </a:cxn>
                <a:cxn ang="0">
                  <a:pos x="740" y="713"/>
                </a:cxn>
                <a:cxn ang="0">
                  <a:pos x="850" y="780"/>
                </a:cxn>
                <a:cxn ang="0">
                  <a:pos x="716" y="905"/>
                </a:cxn>
                <a:cxn ang="0">
                  <a:pos x="865" y="964"/>
                </a:cxn>
                <a:cxn ang="0">
                  <a:pos x="724" y="1098"/>
                </a:cxn>
                <a:cxn ang="0">
                  <a:pos x="889" y="1117"/>
                </a:cxn>
                <a:cxn ang="0">
                  <a:pos x="747" y="1236"/>
                </a:cxn>
                <a:cxn ang="0">
                  <a:pos x="865" y="1279"/>
                </a:cxn>
                <a:cxn ang="0">
                  <a:pos x="708" y="1397"/>
                </a:cxn>
                <a:cxn ang="0">
                  <a:pos x="846" y="1448"/>
                </a:cxn>
                <a:cxn ang="0">
                  <a:pos x="708" y="1574"/>
                </a:cxn>
                <a:cxn ang="0">
                  <a:pos x="877" y="1629"/>
                </a:cxn>
                <a:cxn ang="0">
                  <a:pos x="704" y="1790"/>
                </a:cxn>
                <a:cxn ang="0">
                  <a:pos x="877" y="1814"/>
                </a:cxn>
                <a:cxn ang="0">
                  <a:pos x="736" y="1896"/>
                </a:cxn>
                <a:cxn ang="0">
                  <a:pos x="881" y="1955"/>
                </a:cxn>
                <a:cxn ang="0">
                  <a:pos x="626" y="2062"/>
                </a:cxn>
                <a:cxn ang="0">
                  <a:pos x="559" y="2038"/>
                </a:cxn>
                <a:cxn ang="0">
                  <a:pos x="547" y="838"/>
                </a:cxn>
                <a:cxn ang="0">
                  <a:pos x="587" y="705"/>
                </a:cxn>
                <a:cxn ang="0">
                  <a:pos x="311" y="791"/>
                </a:cxn>
                <a:cxn ang="0">
                  <a:pos x="437" y="897"/>
                </a:cxn>
                <a:cxn ang="0">
                  <a:pos x="272" y="1011"/>
                </a:cxn>
                <a:cxn ang="0">
                  <a:pos x="425" y="1113"/>
                </a:cxn>
                <a:cxn ang="0">
                  <a:pos x="292" y="1196"/>
                </a:cxn>
                <a:cxn ang="0">
                  <a:pos x="456" y="1322"/>
                </a:cxn>
                <a:cxn ang="0">
                  <a:pos x="288" y="1397"/>
                </a:cxn>
                <a:cxn ang="0">
                  <a:pos x="434" y="1542"/>
                </a:cxn>
                <a:cxn ang="0">
                  <a:pos x="272" y="1594"/>
                </a:cxn>
                <a:cxn ang="0">
                  <a:pos x="437" y="1708"/>
                </a:cxn>
                <a:cxn ang="0">
                  <a:pos x="272" y="1723"/>
                </a:cxn>
                <a:cxn ang="0">
                  <a:pos x="453" y="1888"/>
                </a:cxn>
                <a:cxn ang="0">
                  <a:pos x="300" y="1916"/>
                </a:cxn>
                <a:cxn ang="0">
                  <a:pos x="449" y="2054"/>
                </a:cxn>
                <a:cxn ang="0">
                  <a:pos x="123" y="2046"/>
                </a:cxn>
                <a:cxn ang="0">
                  <a:pos x="107" y="1849"/>
                </a:cxn>
                <a:cxn ang="0">
                  <a:pos x="104" y="1400"/>
                </a:cxn>
                <a:cxn ang="0">
                  <a:pos x="107" y="811"/>
                </a:cxn>
                <a:cxn ang="0">
                  <a:pos x="56" y="519"/>
                </a:cxn>
                <a:cxn ang="0">
                  <a:pos x="205" y="493"/>
                </a:cxn>
                <a:cxn ang="0">
                  <a:pos x="72" y="452"/>
                </a:cxn>
                <a:cxn ang="0">
                  <a:pos x="0" y="469"/>
                </a:cxn>
                <a:cxn ang="0">
                  <a:pos x="0" y="469"/>
                </a:cxn>
              </a:cxnLst>
              <a:rect l="0" t="0" r="r" b="b"/>
              <a:pathLst>
                <a:path w="1027" h="2148">
                  <a:moveTo>
                    <a:pt x="0" y="469"/>
                  </a:moveTo>
                  <a:lnTo>
                    <a:pt x="59" y="795"/>
                  </a:lnTo>
                  <a:lnTo>
                    <a:pt x="56" y="1570"/>
                  </a:lnTo>
                  <a:lnTo>
                    <a:pt x="68" y="1857"/>
                  </a:lnTo>
                  <a:lnTo>
                    <a:pt x="48" y="2108"/>
                  </a:lnTo>
                  <a:lnTo>
                    <a:pt x="590" y="2148"/>
                  </a:lnTo>
                  <a:lnTo>
                    <a:pt x="960" y="2100"/>
                  </a:lnTo>
                  <a:lnTo>
                    <a:pt x="960" y="925"/>
                  </a:lnTo>
                  <a:lnTo>
                    <a:pt x="987" y="150"/>
                  </a:lnTo>
                  <a:lnTo>
                    <a:pt x="1027" y="0"/>
                  </a:lnTo>
                  <a:lnTo>
                    <a:pt x="885" y="118"/>
                  </a:lnTo>
                  <a:lnTo>
                    <a:pt x="932" y="185"/>
                  </a:lnTo>
                  <a:lnTo>
                    <a:pt x="853" y="311"/>
                  </a:lnTo>
                  <a:lnTo>
                    <a:pt x="905" y="374"/>
                  </a:lnTo>
                  <a:lnTo>
                    <a:pt x="803" y="493"/>
                  </a:lnTo>
                  <a:lnTo>
                    <a:pt x="893" y="515"/>
                  </a:lnTo>
                  <a:lnTo>
                    <a:pt x="740" y="713"/>
                  </a:lnTo>
                  <a:lnTo>
                    <a:pt x="850" y="780"/>
                  </a:lnTo>
                  <a:lnTo>
                    <a:pt x="716" y="905"/>
                  </a:lnTo>
                  <a:lnTo>
                    <a:pt x="865" y="964"/>
                  </a:lnTo>
                  <a:lnTo>
                    <a:pt x="724" y="1098"/>
                  </a:lnTo>
                  <a:lnTo>
                    <a:pt x="889" y="1117"/>
                  </a:lnTo>
                  <a:lnTo>
                    <a:pt x="747" y="1236"/>
                  </a:lnTo>
                  <a:lnTo>
                    <a:pt x="865" y="1279"/>
                  </a:lnTo>
                  <a:lnTo>
                    <a:pt x="708" y="1397"/>
                  </a:lnTo>
                  <a:lnTo>
                    <a:pt x="846" y="1448"/>
                  </a:lnTo>
                  <a:lnTo>
                    <a:pt x="708" y="1574"/>
                  </a:lnTo>
                  <a:lnTo>
                    <a:pt x="877" y="1629"/>
                  </a:lnTo>
                  <a:lnTo>
                    <a:pt x="704" y="1790"/>
                  </a:lnTo>
                  <a:lnTo>
                    <a:pt x="877" y="1814"/>
                  </a:lnTo>
                  <a:lnTo>
                    <a:pt x="736" y="1896"/>
                  </a:lnTo>
                  <a:lnTo>
                    <a:pt x="881" y="1955"/>
                  </a:lnTo>
                  <a:lnTo>
                    <a:pt x="626" y="2062"/>
                  </a:lnTo>
                  <a:lnTo>
                    <a:pt x="559" y="2038"/>
                  </a:lnTo>
                  <a:lnTo>
                    <a:pt x="547" y="838"/>
                  </a:lnTo>
                  <a:lnTo>
                    <a:pt x="587" y="705"/>
                  </a:lnTo>
                  <a:lnTo>
                    <a:pt x="311" y="791"/>
                  </a:lnTo>
                  <a:lnTo>
                    <a:pt x="437" y="897"/>
                  </a:lnTo>
                  <a:lnTo>
                    <a:pt x="272" y="1011"/>
                  </a:lnTo>
                  <a:lnTo>
                    <a:pt x="425" y="1113"/>
                  </a:lnTo>
                  <a:lnTo>
                    <a:pt x="292" y="1196"/>
                  </a:lnTo>
                  <a:lnTo>
                    <a:pt x="456" y="1322"/>
                  </a:lnTo>
                  <a:lnTo>
                    <a:pt x="288" y="1397"/>
                  </a:lnTo>
                  <a:lnTo>
                    <a:pt x="434" y="1542"/>
                  </a:lnTo>
                  <a:lnTo>
                    <a:pt x="272" y="1594"/>
                  </a:lnTo>
                  <a:lnTo>
                    <a:pt x="437" y="1708"/>
                  </a:lnTo>
                  <a:lnTo>
                    <a:pt x="272" y="1723"/>
                  </a:lnTo>
                  <a:lnTo>
                    <a:pt x="453" y="1888"/>
                  </a:lnTo>
                  <a:lnTo>
                    <a:pt x="300" y="1916"/>
                  </a:lnTo>
                  <a:lnTo>
                    <a:pt x="449" y="2054"/>
                  </a:lnTo>
                  <a:lnTo>
                    <a:pt x="123" y="2046"/>
                  </a:lnTo>
                  <a:lnTo>
                    <a:pt x="107" y="1849"/>
                  </a:lnTo>
                  <a:lnTo>
                    <a:pt x="104" y="1400"/>
                  </a:lnTo>
                  <a:lnTo>
                    <a:pt x="107" y="811"/>
                  </a:lnTo>
                  <a:lnTo>
                    <a:pt x="56" y="519"/>
                  </a:lnTo>
                  <a:lnTo>
                    <a:pt x="205" y="493"/>
                  </a:lnTo>
                  <a:lnTo>
                    <a:pt x="72" y="452"/>
                  </a:lnTo>
                  <a:lnTo>
                    <a:pt x="0" y="469"/>
                  </a:lnTo>
                  <a:lnTo>
                    <a:pt x="0" y="469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21" name="Freeform 169"/>
            <p:cNvSpPr>
              <a:spLocks/>
            </p:cNvSpPr>
            <p:nvPr/>
          </p:nvSpPr>
          <p:spPr bwMode="auto">
            <a:xfrm>
              <a:off x="4022" y="2557"/>
              <a:ext cx="197" cy="215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01" y="56"/>
                </a:cxn>
                <a:cxn ang="0">
                  <a:pos x="182" y="229"/>
                </a:cxn>
                <a:cxn ang="0">
                  <a:pos x="39" y="340"/>
                </a:cxn>
                <a:cxn ang="0">
                  <a:pos x="78" y="366"/>
                </a:cxn>
                <a:cxn ang="0">
                  <a:pos x="76" y="387"/>
                </a:cxn>
                <a:cxn ang="0">
                  <a:pos x="0" y="419"/>
                </a:cxn>
                <a:cxn ang="0">
                  <a:pos x="68" y="430"/>
                </a:cxn>
                <a:cxn ang="0">
                  <a:pos x="121" y="395"/>
                </a:cxn>
                <a:cxn ang="0">
                  <a:pos x="117" y="352"/>
                </a:cxn>
                <a:cxn ang="0">
                  <a:pos x="103" y="330"/>
                </a:cxn>
                <a:cxn ang="0">
                  <a:pos x="189" y="268"/>
                </a:cxn>
                <a:cxn ang="0">
                  <a:pos x="280" y="129"/>
                </a:cxn>
                <a:cxn ang="0">
                  <a:pos x="328" y="48"/>
                </a:cxn>
                <a:cxn ang="0">
                  <a:pos x="353" y="53"/>
                </a:cxn>
                <a:cxn ang="0">
                  <a:pos x="394" y="41"/>
                </a:cxn>
                <a:cxn ang="0">
                  <a:pos x="347" y="36"/>
                </a:cxn>
                <a:cxn ang="0">
                  <a:pos x="321" y="0"/>
                </a:cxn>
                <a:cxn ang="0">
                  <a:pos x="321" y="0"/>
                </a:cxn>
              </a:cxnLst>
              <a:rect l="0" t="0" r="r" b="b"/>
              <a:pathLst>
                <a:path w="394" h="430">
                  <a:moveTo>
                    <a:pt x="321" y="0"/>
                  </a:moveTo>
                  <a:lnTo>
                    <a:pt x="301" y="56"/>
                  </a:lnTo>
                  <a:lnTo>
                    <a:pt x="182" y="229"/>
                  </a:lnTo>
                  <a:lnTo>
                    <a:pt x="39" y="340"/>
                  </a:lnTo>
                  <a:lnTo>
                    <a:pt x="78" y="366"/>
                  </a:lnTo>
                  <a:lnTo>
                    <a:pt x="76" y="387"/>
                  </a:lnTo>
                  <a:lnTo>
                    <a:pt x="0" y="419"/>
                  </a:lnTo>
                  <a:lnTo>
                    <a:pt x="68" y="430"/>
                  </a:lnTo>
                  <a:lnTo>
                    <a:pt x="121" y="395"/>
                  </a:lnTo>
                  <a:lnTo>
                    <a:pt x="117" y="352"/>
                  </a:lnTo>
                  <a:lnTo>
                    <a:pt x="103" y="330"/>
                  </a:lnTo>
                  <a:lnTo>
                    <a:pt x="189" y="268"/>
                  </a:lnTo>
                  <a:lnTo>
                    <a:pt x="280" y="129"/>
                  </a:lnTo>
                  <a:lnTo>
                    <a:pt x="328" y="48"/>
                  </a:lnTo>
                  <a:lnTo>
                    <a:pt x="353" y="53"/>
                  </a:lnTo>
                  <a:lnTo>
                    <a:pt x="394" y="41"/>
                  </a:lnTo>
                  <a:lnTo>
                    <a:pt x="347" y="36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22" name="Freeform 170"/>
            <p:cNvSpPr>
              <a:spLocks/>
            </p:cNvSpPr>
            <p:nvPr/>
          </p:nvSpPr>
          <p:spPr bwMode="auto">
            <a:xfrm>
              <a:off x="4013" y="2538"/>
              <a:ext cx="300" cy="277"/>
            </a:xfrm>
            <a:custGeom>
              <a:avLst/>
              <a:gdLst/>
              <a:ahLst/>
              <a:cxnLst>
                <a:cxn ang="0">
                  <a:pos x="339" y="38"/>
                </a:cxn>
                <a:cxn ang="0">
                  <a:pos x="377" y="53"/>
                </a:cxn>
                <a:cxn ang="0">
                  <a:pos x="405" y="37"/>
                </a:cxn>
                <a:cxn ang="0">
                  <a:pos x="408" y="0"/>
                </a:cxn>
                <a:cxn ang="0">
                  <a:pos x="554" y="42"/>
                </a:cxn>
                <a:cxn ang="0">
                  <a:pos x="544" y="67"/>
                </a:cxn>
                <a:cxn ang="0">
                  <a:pos x="549" y="94"/>
                </a:cxn>
                <a:cxn ang="0">
                  <a:pos x="599" y="112"/>
                </a:cxn>
                <a:cxn ang="0">
                  <a:pos x="475" y="232"/>
                </a:cxn>
                <a:cxn ang="0">
                  <a:pos x="311" y="507"/>
                </a:cxn>
                <a:cxn ang="0">
                  <a:pos x="254" y="493"/>
                </a:cxn>
                <a:cxn ang="0">
                  <a:pos x="219" y="521"/>
                </a:cxn>
                <a:cxn ang="0">
                  <a:pos x="215" y="554"/>
                </a:cxn>
                <a:cxn ang="0">
                  <a:pos x="150" y="503"/>
                </a:cxn>
                <a:cxn ang="0">
                  <a:pos x="0" y="460"/>
                </a:cxn>
                <a:cxn ang="0">
                  <a:pos x="53" y="447"/>
                </a:cxn>
                <a:cxn ang="0">
                  <a:pos x="139" y="460"/>
                </a:cxn>
                <a:cxn ang="0">
                  <a:pos x="200" y="497"/>
                </a:cxn>
                <a:cxn ang="0">
                  <a:pos x="219" y="464"/>
                </a:cxn>
                <a:cxn ang="0">
                  <a:pos x="250" y="450"/>
                </a:cxn>
                <a:cxn ang="0">
                  <a:pos x="297" y="457"/>
                </a:cxn>
                <a:cxn ang="0">
                  <a:pos x="358" y="361"/>
                </a:cxn>
                <a:cxn ang="0">
                  <a:pos x="462" y="199"/>
                </a:cxn>
                <a:cxn ang="0">
                  <a:pos x="539" y="124"/>
                </a:cxn>
                <a:cxn ang="0">
                  <a:pos x="508" y="106"/>
                </a:cxn>
                <a:cxn ang="0">
                  <a:pos x="515" y="60"/>
                </a:cxn>
                <a:cxn ang="0">
                  <a:pos x="436" y="32"/>
                </a:cxn>
                <a:cxn ang="0">
                  <a:pos x="412" y="79"/>
                </a:cxn>
                <a:cxn ang="0">
                  <a:pos x="371" y="91"/>
                </a:cxn>
                <a:cxn ang="0">
                  <a:pos x="339" y="38"/>
                </a:cxn>
                <a:cxn ang="0">
                  <a:pos x="339" y="38"/>
                </a:cxn>
              </a:cxnLst>
              <a:rect l="0" t="0" r="r" b="b"/>
              <a:pathLst>
                <a:path w="599" h="554">
                  <a:moveTo>
                    <a:pt x="339" y="38"/>
                  </a:moveTo>
                  <a:lnTo>
                    <a:pt x="377" y="53"/>
                  </a:lnTo>
                  <a:lnTo>
                    <a:pt x="405" y="37"/>
                  </a:lnTo>
                  <a:lnTo>
                    <a:pt x="408" y="0"/>
                  </a:lnTo>
                  <a:lnTo>
                    <a:pt x="554" y="42"/>
                  </a:lnTo>
                  <a:lnTo>
                    <a:pt x="544" y="67"/>
                  </a:lnTo>
                  <a:lnTo>
                    <a:pt x="549" y="94"/>
                  </a:lnTo>
                  <a:lnTo>
                    <a:pt x="599" y="112"/>
                  </a:lnTo>
                  <a:lnTo>
                    <a:pt x="475" y="232"/>
                  </a:lnTo>
                  <a:lnTo>
                    <a:pt x="311" y="507"/>
                  </a:lnTo>
                  <a:lnTo>
                    <a:pt x="254" y="493"/>
                  </a:lnTo>
                  <a:lnTo>
                    <a:pt x="219" y="521"/>
                  </a:lnTo>
                  <a:lnTo>
                    <a:pt x="215" y="554"/>
                  </a:lnTo>
                  <a:lnTo>
                    <a:pt x="150" y="503"/>
                  </a:lnTo>
                  <a:lnTo>
                    <a:pt x="0" y="460"/>
                  </a:lnTo>
                  <a:lnTo>
                    <a:pt x="53" y="447"/>
                  </a:lnTo>
                  <a:lnTo>
                    <a:pt x="139" y="460"/>
                  </a:lnTo>
                  <a:lnTo>
                    <a:pt x="200" y="497"/>
                  </a:lnTo>
                  <a:lnTo>
                    <a:pt x="219" y="464"/>
                  </a:lnTo>
                  <a:lnTo>
                    <a:pt x="250" y="450"/>
                  </a:lnTo>
                  <a:lnTo>
                    <a:pt x="297" y="457"/>
                  </a:lnTo>
                  <a:lnTo>
                    <a:pt x="358" y="361"/>
                  </a:lnTo>
                  <a:lnTo>
                    <a:pt x="462" y="199"/>
                  </a:lnTo>
                  <a:lnTo>
                    <a:pt x="539" y="124"/>
                  </a:lnTo>
                  <a:lnTo>
                    <a:pt x="508" y="106"/>
                  </a:lnTo>
                  <a:lnTo>
                    <a:pt x="515" y="60"/>
                  </a:lnTo>
                  <a:lnTo>
                    <a:pt x="436" y="32"/>
                  </a:lnTo>
                  <a:lnTo>
                    <a:pt x="412" y="79"/>
                  </a:lnTo>
                  <a:lnTo>
                    <a:pt x="371" y="91"/>
                  </a:lnTo>
                  <a:lnTo>
                    <a:pt x="339" y="38"/>
                  </a:lnTo>
                  <a:lnTo>
                    <a:pt x="339" y="38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23" name="Freeform 171"/>
            <p:cNvSpPr>
              <a:spLocks/>
            </p:cNvSpPr>
            <p:nvPr/>
          </p:nvSpPr>
          <p:spPr bwMode="auto">
            <a:xfrm>
              <a:off x="4136" y="2667"/>
              <a:ext cx="63" cy="3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9"/>
                </a:cxn>
                <a:cxn ang="0">
                  <a:pos x="61" y="52"/>
                </a:cxn>
                <a:cxn ang="0">
                  <a:pos x="90" y="56"/>
                </a:cxn>
                <a:cxn ang="0">
                  <a:pos x="127" y="42"/>
                </a:cxn>
                <a:cxn ang="0">
                  <a:pos x="98" y="79"/>
                </a:cxn>
                <a:cxn ang="0">
                  <a:pos x="40" y="79"/>
                </a:cxn>
                <a:cxn ang="0">
                  <a:pos x="8" y="55"/>
                </a:cxn>
                <a:cxn ang="0">
                  <a:pos x="0" y="24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27" h="79">
                  <a:moveTo>
                    <a:pt x="13" y="0"/>
                  </a:moveTo>
                  <a:lnTo>
                    <a:pt x="21" y="29"/>
                  </a:lnTo>
                  <a:lnTo>
                    <a:pt x="61" y="52"/>
                  </a:lnTo>
                  <a:lnTo>
                    <a:pt x="90" y="56"/>
                  </a:lnTo>
                  <a:lnTo>
                    <a:pt x="127" y="42"/>
                  </a:lnTo>
                  <a:lnTo>
                    <a:pt x="98" y="79"/>
                  </a:lnTo>
                  <a:lnTo>
                    <a:pt x="40" y="79"/>
                  </a:lnTo>
                  <a:lnTo>
                    <a:pt x="8" y="55"/>
                  </a:lnTo>
                  <a:lnTo>
                    <a:pt x="0" y="24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24" name="Freeform 172"/>
            <p:cNvSpPr>
              <a:spLocks/>
            </p:cNvSpPr>
            <p:nvPr/>
          </p:nvSpPr>
          <p:spPr bwMode="auto">
            <a:xfrm>
              <a:off x="4160" y="2623"/>
              <a:ext cx="69" cy="3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29" y="24"/>
                </a:cxn>
                <a:cxn ang="0">
                  <a:pos x="65" y="24"/>
                </a:cxn>
                <a:cxn ang="0">
                  <a:pos x="90" y="31"/>
                </a:cxn>
                <a:cxn ang="0">
                  <a:pos x="110" y="44"/>
                </a:cxn>
                <a:cxn ang="0">
                  <a:pos x="117" y="71"/>
                </a:cxn>
                <a:cxn ang="0">
                  <a:pos x="138" y="48"/>
                </a:cxn>
                <a:cxn ang="0">
                  <a:pos x="120" y="28"/>
                </a:cxn>
                <a:cxn ang="0">
                  <a:pos x="78" y="0"/>
                </a:cxn>
                <a:cxn ang="0">
                  <a:pos x="37" y="0"/>
                </a:cxn>
                <a:cxn ang="0">
                  <a:pos x="19" y="6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138" h="71">
                  <a:moveTo>
                    <a:pt x="0" y="38"/>
                  </a:moveTo>
                  <a:lnTo>
                    <a:pt x="29" y="24"/>
                  </a:lnTo>
                  <a:lnTo>
                    <a:pt x="65" y="24"/>
                  </a:lnTo>
                  <a:lnTo>
                    <a:pt x="90" y="31"/>
                  </a:lnTo>
                  <a:lnTo>
                    <a:pt x="110" y="44"/>
                  </a:lnTo>
                  <a:lnTo>
                    <a:pt x="117" y="71"/>
                  </a:lnTo>
                  <a:lnTo>
                    <a:pt x="138" y="48"/>
                  </a:lnTo>
                  <a:lnTo>
                    <a:pt x="120" y="28"/>
                  </a:lnTo>
                  <a:lnTo>
                    <a:pt x="78" y="0"/>
                  </a:lnTo>
                  <a:lnTo>
                    <a:pt x="37" y="0"/>
                  </a:lnTo>
                  <a:lnTo>
                    <a:pt x="19" y="6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725" name="AutoShape 173"/>
          <p:cNvSpPr>
            <a:spLocks noChangeArrowheads="1"/>
          </p:cNvSpPr>
          <p:nvPr/>
        </p:nvSpPr>
        <p:spPr bwMode="auto">
          <a:xfrm rot="1437654">
            <a:off x="2895600" y="4114800"/>
            <a:ext cx="304800" cy="1295400"/>
          </a:xfrm>
          <a:prstGeom prst="curvedLeftArrow">
            <a:avLst>
              <a:gd name="adj1" fmla="val 82737"/>
              <a:gd name="adj2" fmla="val 167737"/>
              <a:gd name="adj3" fmla="val 40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74"/>
          <p:cNvGrpSpPr>
            <a:grpSpLocks/>
          </p:cNvGrpSpPr>
          <p:nvPr/>
        </p:nvGrpSpPr>
        <p:grpSpPr bwMode="auto">
          <a:xfrm>
            <a:off x="7086600" y="2895600"/>
            <a:ext cx="457200" cy="1143000"/>
            <a:chOff x="3888" y="2508"/>
            <a:chExt cx="514" cy="1119"/>
          </a:xfrm>
        </p:grpSpPr>
        <p:sp>
          <p:nvSpPr>
            <p:cNvPr id="23727" name="Freeform 175"/>
            <p:cNvSpPr>
              <a:spLocks/>
            </p:cNvSpPr>
            <p:nvPr/>
          </p:nvSpPr>
          <p:spPr bwMode="auto">
            <a:xfrm>
              <a:off x="3888" y="2508"/>
              <a:ext cx="499" cy="1094"/>
            </a:xfrm>
            <a:custGeom>
              <a:avLst/>
              <a:gdLst/>
              <a:ahLst/>
              <a:cxnLst>
                <a:cxn ang="0">
                  <a:pos x="72" y="533"/>
                </a:cxn>
                <a:cxn ang="0">
                  <a:pos x="340" y="318"/>
                </a:cxn>
                <a:cxn ang="0">
                  <a:pos x="499" y="141"/>
                </a:cxn>
                <a:cxn ang="0">
                  <a:pos x="583" y="0"/>
                </a:cxn>
                <a:cxn ang="0">
                  <a:pos x="875" y="39"/>
                </a:cxn>
                <a:cxn ang="0">
                  <a:pos x="997" y="93"/>
                </a:cxn>
                <a:cxn ang="0">
                  <a:pos x="906" y="532"/>
                </a:cxn>
                <a:cxn ang="0">
                  <a:pos x="958" y="2159"/>
                </a:cxn>
                <a:cxn ang="0">
                  <a:pos x="561" y="2188"/>
                </a:cxn>
                <a:cxn ang="0">
                  <a:pos x="91" y="2167"/>
                </a:cxn>
                <a:cxn ang="0">
                  <a:pos x="67" y="757"/>
                </a:cxn>
                <a:cxn ang="0">
                  <a:pos x="0" y="557"/>
                </a:cxn>
                <a:cxn ang="0">
                  <a:pos x="72" y="533"/>
                </a:cxn>
                <a:cxn ang="0">
                  <a:pos x="72" y="533"/>
                </a:cxn>
              </a:cxnLst>
              <a:rect l="0" t="0" r="r" b="b"/>
              <a:pathLst>
                <a:path w="997" h="2188">
                  <a:moveTo>
                    <a:pt x="72" y="533"/>
                  </a:moveTo>
                  <a:lnTo>
                    <a:pt x="340" y="318"/>
                  </a:lnTo>
                  <a:lnTo>
                    <a:pt x="499" y="141"/>
                  </a:lnTo>
                  <a:lnTo>
                    <a:pt x="583" y="0"/>
                  </a:lnTo>
                  <a:lnTo>
                    <a:pt x="875" y="39"/>
                  </a:lnTo>
                  <a:lnTo>
                    <a:pt x="997" y="93"/>
                  </a:lnTo>
                  <a:lnTo>
                    <a:pt x="906" y="532"/>
                  </a:lnTo>
                  <a:lnTo>
                    <a:pt x="958" y="2159"/>
                  </a:lnTo>
                  <a:lnTo>
                    <a:pt x="561" y="2188"/>
                  </a:lnTo>
                  <a:lnTo>
                    <a:pt x="91" y="2167"/>
                  </a:lnTo>
                  <a:lnTo>
                    <a:pt x="67" y="757"/>
                  </a:lnTo>
                  <a:lnTo>
                    <a:pt x="0" y="557"/>
                  </a:lnTo>
                  <a:lnTo>
                    <a:pt x="72" y="533"/>
                  </a:lnTo>
                  <a:lnTo>
                    <a:pt x="72" y="533"/>
                  </a:lnTo>
                  <a:close/>
                </a:path>
              </a:pathLst>
            </a:custGeom>
            <a:solidFill>
              <a:srgbClr val="99FF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28" name="Freeform 176"/>
            <p:cNvSpPr>
              <a:spLocks/>
            </p:cNvSpPr>
            <p:nvPr/>
          </p:nvSpPr>
          <p:spPr bwMode="auto">
            <a:xfrm>
              <a:off x="3928" y="2816"/>
              <a:ext cx="254" cy="787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58" y="0"/>
                </a:cxn>
                <a:cxn ang="0">
                  <a:pos x="509" y="181"/>
                </a:cxn>
                <a:cxn ang="0">
                  <a:pos x="472" y="259"/>
                </a:cxn>
                <a:cxn ang="0">
                  <a:pos x="426" y="811"/>
                </a:cxn>
                <a:cxn ang="0">
                  <a:pos x="458" y="1576"/>
                </a:cxn>
                <a:cxn ang="0">
                  <a:pos x="12" y="1552"/>
                </a:cxn>
                <a:cxn ang="0">
                  <a:pos x="55" y="964"/>
                </a:cxn>
                <a:cxn ang="0">
                  <a:pos x="67" y="276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509" h="1576">
                  <a:moveTo>
                    <a:pt x="0" y="26"/>
                  </a:moveTo>
                  <a:lnTo>
                    <a:pt x="158" y="0"/>
                  </a:lnTo>
                  <a:lnTo>
                    <a:pt x="509" y="181"/>
                  </a:lnTo>
                  <a:lnTo>
                    <a:pt x="472" y="259"/>
                  </a:lnTo>
                  <a:lnTo>
                    <a:pt x="426" y="811"/>
                  </a:lnTo>
                  <a:lnTo>
                    <a:pt x="458" y="1576"/>
                  </a:lnTo>
                  <a:lnTo>
                    <a:pt x="12" y="1552"/>
                  </a:lnTo>
                  <a:lnTo>
                    <a:pt x="55" y="964"/>
                  </a:lnTo>
                  <a:lnTo>
                    <a:pt x="67" y="276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8FC2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29" name="Freeform 177"/>
            <p:cNvSpPr>
              <a:spLocks/>
            </p:cNvSpPr>
            <p:nvPr/>
          </p:nvSpPr>
          <p:spPr bwMode="auto">
            <a:xfrm>
              <a:off x="4050" y="2547"/>
              <a:ext cx="241" cy="250"/>
            </a:xfrm>
            <a:custGeom>
              <a:avLst/>
              <a:gdLst/>
              <a:ahLst/>
              <a:cxnLst>
                <a:cxn ang="0">
                  <a:pos x="0" y="440"/>
                </a:cxn>
                <a:cxn ang="0">
                  <a:pos x="46" y="410"/>
                </a:cxn>
                <a:cxn ang="0">
                  <a:pos x="24" y="345"/>
                </a:cxn>
                <a:cxn ang="0">
                  <a:pos x="118" y="277"/>
                </a:cxn>
                <a:cxn ang="0">
                  <a:pos x="225" y="116"/>
                </a:cxn>
                <a:cxn ang="0">
                  <a:pos x="272" y="54"/>
                </a:cxn>
                <a:cxn ang="0">
                  <a:pos x="322" y="56"/>
                </a:cxn>
                <a:cxn ang="0">
                  <a:pos x="356" y="0"/>
                </a:cxn>
                <a:cxn ang="0">
                  <a:pos x="459" y="35"/>
                </a:cxn>
                <a:cxn ang="0">
                  <a:pos x="444" y="70"/>
                </a:cxn>
                <a:cxn ang="0">
                  <a:pos x="482" y="99"/>
                </a:cxn>
                <a:cxn ang="0">
                  <a:pos x="408" y="191"/>
                </a:cxn>
                <a:cxn ang="0">
                  <a:pos x="333" y="288"/>
                </a:cxn>
                <a:cxn ang="0">
                  <a:pos x="219" y="464"/>
                </a:cxn>
                <a:cxn ang="0">
                  <a:pos x="172" y="464"/>
                </a:cxn>
                <a:cxn ang="0">
                  <a:pos x="129" y="499"/>
                </a:cxn>
                <a:cxn ang="0">
                  <a:pos x="61" y="461"/>
                </a:cxn>
                <a:cxn ang="0">
                  <a:pos x="0" y="440"/>
                </a:cxn>
                <a:cxn ang="0">
                  <a:pos x="0" y="440"/>
                </a:cxn>
              </a:cxnLst>
              <a:rect l="0" t="0" r="r" b="b"/>
              <a:pathLst>
                <a:path w="482" h="499">
                  <a:moveTo>
                    <a:pt x="0" y="440"/>
                  </a:moveTo>
                  <a:lnTo>
                    <a:pt x="46" y="410"/>
                  </a:lnTo>
                  <a:lnTo>
                    <a:pt x="24" y="345"/>
                  </a:lnTo>
                  <a:lnTo>
                    <a:pt x="118" y="277"/>
                  </a:lnTo>
                  <a:lnTo>
                    <a:pt x="225" y="116"/>
                  </a:lnTo>
                  <a:lnTo>
                    <a:pt x="272" y="54"/>
                  </a:lnTo>
                  <a:lnTo>
                    <a:pt x="322" y="56"/>
                  </a:lnTo>
                  <a:lnTo>
                    <a:pt x="356" y="0"/>
                  </a:lnTo>
                  <a:lnTo>
                    <a:pt x="459" y="35"/>
                  </a:lnTo>
                  <a:lnTo>
                    <a:pt x="444" y="70"/>
                  </a:lnTo>
                  <a:lnTo>
                    <a:pt x="482" y="99"/>
                  </a:lnTo>
                  <a:lnTo>
                    <a:pt x="408" y="191"/>
                  </a:lnTo>
                  <a:lnTo>
                    <a:pt x="333" y="288"/>
                  </a:lnTo>
                  <a:lnTo>
                    <a:pt x="219" y="464"/>
                  </a:lnTo>
                  <a:lnTo>
                    <a:pt x="172" y="464"/>
                  </a:lnTo>
                  <a:lnTo>
                    <a:pt x="129" y="499"/>
                  </a:lnTo>
                  <a:lnTo>
                    <a:pt x="61" y="461"/>
                  </a:lnTo>
                  <a:lnTo>
                    <a:pt x="0" y="44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8FC2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30" name="Freeform 178"/>
            <p:cNvSpPr>
              <a:spLocks/>
            </p:cNvSpPr>
            <p:nvPr/>
          </p:nvSpPr>
          <p:spPr bwMode="auto">
            <a:xfrm>
              <a:off x="3888" y="2508"/>
              <a:ext cx="514" cy="384"/>
            </a:xfrm>
            <a:custGeom>
              <a:avLst/>
              <a:gdLst/>
              <a:ahLst/>
              <a:cxnLst>
                <a:cxn ang="0">
                  <a:pos x="583" y="0"/>
                </a:cxn>
                <a:cxn ang="0">
                  <a:pos x="450" y="176"/>
                </a:cxn>
                <a:cxn ang="0">
                  <a:pos x="221" y="404"/>
                </a:cxn>
                <a:cxn ang="0">
                  <a:pos x="0" y="559"/>
                </a:cxn>
                <a:cxn ang="0">
                  <a:pos x="182" y="580"/>
                </a:cxn>
                <a:cxn ang="0">
                  <a:pos x="375" y="651"/>
                </a:cxn>
                <a:cxn ang="0">
                  <a:pos x="575" y="766"/>
                </a:cxn>
                <a:cxn ang="0">
                  <a:pos x="694" y="530"/>
                </a:cxn>
                <a:cxn ang="0">
                  <a:pos x="894" y="239"/>
                </a:cxn>
                <a:cxn ang="0">
                  <a:pos x="1027" y="90"/>
                </a:cxn>
                <a:cxn ang="0">
                  <a:pos x="900" y="28"/>
                </a:cxn>
                <a:cxn ang="0">
                  <a:pos x="627" y="5"/>
                </a:cxn>
                <a:cxn ang="0">
                  <a:pos x="870" y="54"/>
                </a:cxn>
                <a:cxn ang="0">
                  <a:pos x="966" y="104"/>
                </a:cxn>
                <a:cxn ang="0">
                  <a:pos x="876" y="178"/>
                </a:cxn>
                <a:cxn ang="0">
                  <a:pos x="683" y="461"/>
                </a:cxn>
                <a:cxn ang="0">
                  <a:pos x="544" y="684"/>
                </a:cxn>
                <a:cxn ang="0">
                  <a:pos x="276" y="559"/>
                </a:cxn>
                <a:cxn ang="0">
                  <a:pos x="121" y="537"/>
                </a:cxn>
                <a:cxn ang="0">
                  <a:pos x="307" y="379"/>
                </a:cxn>
                <a:cxn ang="0">
                  <a:pos x="504" y="164"/>
                </a:cxn>
                <a:cxn ang="0">
                  <a:pos x="583" y="0"/>
                </a:cxn>
                <a:cxn ang="0">
                  <a:pos x="583" y="0"/>
                </a:cxn>
              </a:cxnLst>
              <a:rect l="0" t="0" r="r" b="b"/>
              <a:pathLst>
                <a:path w="1027" h="766">
                  <a:moveTo>
                    <a:pt x="583" y="0"/>
                  </a:moveTo>
                  <a:lnTo>
                    <a:pt x="450" y="176"/>
                  </a:lnTo>
                  <a:lnTo>
                    <a:pt x="221" y="404"/>
                  </a:lnTo>
                  <a:lnTo>
                    <a:pt x="0" y="559"/>
                  </a:lnTo>
                  <a:lnTo>
                    <a:pt x="182" y="580"/>
                  </a:lnTo>
                  <a:lnTo>
                    <a:pt x="375" y="651"/>
                  </a:lnTo>
                  <a:lnTo>
                    <a:pt x="575" y="766"/>
                  </a:lnTo>
                  <a:lnTo>
                    <a:pt x="694" y="530"/>
                  </a:lnTo>
                  <a:lnTo>
                    <a:pt x="894" y="239"/>
                  </a:lnTo>
                  <a:lnTo>
                    <a:pt x="1027" y="90"/>
                  </a:lnTo>
                  <a:lnTo>
                    <a:pt x="900" y="28"/>
                  </a:lnTo>
                  <a:lnTo>
                    <a:pt x="627" y="5"/>
                  </a:lnTo>
                  <a:lnTo>
                    <a:pt x="870" y="54"/>
                  </a:lnTo>
                  <a:lnTo>
                    <a:pt x="966" y="104"/>
                  </a:lnTo>
                  <a:lnTo>
                    <a:pt x="876" y="178"/>
                  </a:lnTo>
                  <a:lnTo>
                    <a:pt x="683" y="461"/>
                  </a:lnTo>
                  <a:lnTo>
                    <a:pt x="544" y="684"/>
                  </a:lnTo>
                  <a:lnTo>
                    <a:pt x="276" y="559"/>
                  </a:lnTo>
                  <a:lnTo>
                    <a:pt x="121" y="537"/>
                  </a:lnTo>
                  <a:lnTo>
                    <a:pt x="307" y="379"/>
                  </a:lnTo>
                  <a:lnTo>
                    <a:pt x="504" y="164"/>
                  </a:lnTo>
                  <a:lnTo>
                    <a:pt x="583" y="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31" name="Freeform 179"/>
            <p:cNvSpPr>
              <a:spLocks/>
            </p:cNvSpPr>
            <p:nvPr/>
          </p:nvSpPr>
          <p:spPr bwMode="auto">
            <a:xfrm>
              <a:off x="3888" y="2553"/>
              <a:ext cx="514" cy="1074"/>
            </a:xfrm>
            <a:custGeom>
              <a:avLst/>
              <a:gdLst/>
              <a:ahLst/>
              <a:cxnLst>
                <a:cxn ang="0">
                  <a:pos x="0" y="469"/>
                </a:cxn>
                <a:cxn ang="0">
                  <a:pos x="59" y="795"/>
                </a:cxn>
                <a:cxn ang="0">
                  <a:pos x="56" y="1570"/>
                </a:cxn>
                <a:cxn ang="0">
                  <a:pos x="68" y="1857"/>
                </a:cxn>
                <a:cxn ang="0">
                  <a:pos x="48" y="2108"/>
                </a:cxn>
                <a:cxn ang="0">
                  <a:pos x="590" y="2148"/>
                </a:cxn>
                <a:cxn ang="0">
                  <a:pos x="960" y="2100"/>
                </a:cxn>
                <a:cxn ang="0">
                  <a:pos x="960" y="925"/>
                </a:cxn>
                <a:cxn ang="0">
                  <a:pos x="987" y="150"/>
                </a:cxn>
                <a:cxn ang="0">
                  <a:pos x="1027" y="0"/>
                </a:cxn>
                <a:cxn ang="0">
                  <a:pos x="885" y="118"/>
                </a:cxn>
                <a:cxn ang="0">
                  <a:pos x="932" y="185"/>
                </a:cxn>
                <a:cxn ang="0">
                  <a:pos x="853" y="311"/>
                </a:cxn>
                <a:cxn ang="0">
                  <a:pos x="905" y="374"/>
                </a:cxn>
                <a:cxn ang="0">
                  <a:pos x="803" y="493"/>
                </a:cxn>
                <a:cxn ang="0">
                  <a:pos x="893" y="515"/>
                </a:cxn>
                <a:cxn ang="0">
                  <a:pos x="740" y="713"/>
                </a:cxn>
                <a:cxn ang="0">
                  <a:pos x="850" y="780"/>
                </a:cxn>
                <a:cxn ang="0">
                  <a:pos x="716" y="905"/>
                </a:cxn>
                <a:cxn ang="0">
                  <a:pos x="865" y="964"/>
                </a:cxn>
                <a:cxn ang="0">
                  <a:pos x="724" y="1098"/>
                </a:cxn>
                <a:cxn ang="0">
                  <a:pos x="889" y="1117"/>
                </a:cxn>
                <a:cxn ang="0">
                  <a:pos x="747" y="1236"/>
                </a:cxn>
                <a:cxn ang="0">
                  <a:pos x="865" y="1279"/>
                </a:cxn>
                <a:cxn ang="0">
                  <a:pos x="708" y="1397"/>
                </a:cxn>
                <a:cxn ang="0">
                  <a:pos x="846" y="1448"/>
                </a:cxn>
                <a:cxn ang="0">
                  <a:pos x="708" y="1574"/>
                </a:cxn>
                <a:cxn ang="0">
                  <a:pos x="877" y="1629"/>
                </a:cxn>
                <a:cxn ang="0">
                  <a:pos x="704" y="1790"/>
                </a:cxn>
                <a:cxn ang="0">
                  <a:pos x="877" y="1814"/>
                </a:cxn>
                <a:cxn ang="0">
                  <a:pos x="736" y="1896"/>
                </a:cxn>
                <a:cxn ang="0">
                  <a:pos x="881" y="1955"/>
                </a:cxn>
                <a:cxn ang="0">
                  <a:pos x="626" y="2062"/>
                </a:cxn>
                <a:cxn ang="0">
                  <a:pos x="559" y="2038"/>
                </a:cxn>
                <a:cxn ang="0">
                  <a:pos x="547" y="838"/>
                </a:cxn>
                <a:cxn ang="0">
                  <a:pos x="587" y="705"/>
                </a:cxn>
                <a:cxn ang="0">
                  <a:pos x="311" y="791"/>
                </a:cxn>
                <a:cxn ang="0">
                  <a:pos x="437" y="897"/>
                </a:cxn>
                <a:cxn ang="0">
                  <a:pos x="272" y="1011"/>
                </a:cxn>
                <a:cxn ang="0">
                  <a:pos x="425" y="1113"/>
                </a:cxn>
                <a:cxn ang="0">
                  <a:pos x="292" y="1196"/>
                </a:cxn>
                <a:cxn ang="0">
                  <a:pos x="456" y="1322"/>
                </a:cxn>
                <a:cxn ang="0">
                  <a:pos x="288" y="1397"/>
                </a:cxn>
                <a:cxn ang="0">
                  <a:pos x="434" y="1542"/>
                </a:cxn>
                <a:cxn ang="0">
                  <a:pos x="272" y="1594"/>
                </a:cxn>
                <a:cxn ang="0">
                  <a:pos x="437" y="1708"/>
                </a:cxn>
                <a:cxn ang="0">
                  <a:pos x="272" y="1723"/>
                </a:cxn>
                <a:cxn ang="0">
                  <a:pos x="453" y="1888"/>
                </a:cxn>
                <a:cxn ang="0">
                  <a:pos x="300" y="1916"/>
                </a:cxn>
                <a:cxn ang="0">
                  <a:pos x="449" y="2054"/>
                </a:cxn>
                <a:cxn ang="0">
                  <a:pos x="123" y="2046"/>
                </a:cxn>
                <a:cxn ang="0">
                  <a:pos x="107" y="1849"/>
                </a:cxn>
                <a:cxn ang="0">
                  <a:pos x="104" y="1400"/>
                </a:cxn>
                <a:cxn ang="0">
                  <a:pos x="107" y="811"/>
                </a:cxn>
                <a:cxn ang="0">
                  <a:pos x="56" y="519"/>
                </a:cxn>
                <a:cxn ang="0">
                  <a:pos x="205" y="493"/>
                </a:cxn>
                <a:cxn ang="0">
                  <a:pos x="72" y="452"/>
                </a:cxn>
                <a:cxn ang="0">
                  <a:pos x="0" y="469"/>
                </a:cxn>
                <a:cxn ang="0">
                  <a:pos x="0" y="469"/>
                </a:cxn>
              </a:cxnLst>
              <a:rect l="0" t="0" r="r" b="b"/>
              <a:pathLst>
                <a:path w="1027" h="2148">
                  <a:moveTo>
                    <a:pt x="0" y="469"/>
                  </a:moveTo>
                  <a:lnTo>
                    <a:pt x="59" y="795"/>
                  </a:lnTo>
                  <a:lnTo>
                    <a:pt x="56" y="1570"/>
                  </a:lnTo>
                  <a:lnTo>
                    <a:pt x="68" y="1857"/>
                  </a:lnTo>
                  <a:lnTo>
                    <a:pt x="48" y="2108"/>
                  </a:lnTo>
                  <a:lnTo>
                    <a:pt x="590" y="2148"/>
                  </a:lnTo>
                  <a:lnTo>
                    <a:pt x="960" y="2100"/>
                  </a:lnTo>
                  <a:lnTo>
                    <a:pt x="960" y="925"/>
                  </a:lnTo>
                  <a:lnTo>
                    <a:pt x="987" y="150"/>
                  </a:lnTo>
                  <a:lnTo>
                    <a:pt x="1027" y="0"/>
                  </a:lnTo>
                  <a:lnTo>
                    <a:pt x="885" y="118"/>
                  </a:lnTo>
                  <a:lnTo>
                    <a:pt x="932" y="185"/>
                  </a:lnTo>
                  <a:lnTo>
                    <a:pt x="853" y="311"/>
                  </a:lnTo>
                  <a:lnTo>
                    <a:pt x="905" y="374"/>
                  </a:lnTo>
                  <a:lnTo>
                    <a:pt x="803" y="493"/>
                  </a:lnTo>
                  <a:lnTo>
                    <a:pt x="893" y="515"/>
                  </a:lnTo>
                  <a:lnTo>
                    <a:pt x="740" y="713"/>
                  </a:lnTo>
                  <a:lnTo>
                    <a:pt x="850" y="780"/>
                  </a:lnTo>
                  <a:lnTo>
                    <a:pt x="716" y="905"/>
                  </a:lnTo>
                  <a:lnTo>
                    <a:pt x="865" y="964"/>
                  </a:lnTo>
                  <a:lnTo>
                    <a:pt x="724" y="1098"/>
                  </a:lnTo>
                  <a:lnTo>
                    <a:pt x="889" y="1117"/>
                  </a:lnTo>
                  <a:lnTo>
                    <a:pt x="747" y="1236"/>
                  </a:lnTo>
                  <a:lnTo>
                    <a:pt x="865" y="1279"/>
                  </a:lnTo>
                  <a:lnTo>
                    <a:pt x="708" y="1397"/>
                  </a:lnTo>
                  <a:lnTo>
                    <a:pt x="846" y="1448"/>
                  </a:lnTo>
                  <a:lnTo>
                    <a:pt x="708" y="1574"/>
                  </a:lnTo>
                  <a:lnTo>
                    <a:pt x="877" y="1629"/>
                  </a:lnTo>
                  <a:lnTo>
                    <a:pt x="704" y="1790"/>
                  </a:lnTo>
                  <a:lnTo>
                    <a:pt x="877" y="1814"/>
                  </a:lnTo>
                  <a:lnTo>
                    <a:pt x="736" y="1896"/>
                  </a:lnTo>
                  <a:lnTo>
                    <a:pt x="881" y="1955"/>
                  </a:lnTo>
                  <a:lnTo>
                    <a:pt x="626" y="2062"/>
                  </a:lnTo>
                  <a:lnTo>
                    <a:pt x="559" y="2038"/>
                  </a:lnTo>
                  <a:lnTo>
                    <a:pt x="547" y="838"/>
                  </a:lnTo>
                  <a:lnTo>
                    <a:pt x="587" y="705"/>
                  </a:lnTo>
                  <a:lnTo>
                    <a:pt x="311" y="791"/>
                  </a:lnTo>
                  <a:lnTo>
                    <a:pt x="437" y="897"/>
                  </a:lnTo>
                  <a:lnTo>
                    <a:pt x="272" y="1011"/>
                  </a:lnTo>
                  <a:lnTo>
                    <a:pt x="425" y="1113"/>
                  </a:lnTo>
                  <a:lnTo>
                    <a:pt x="292" y="1196"/>
                  </a:lnTo>
                  <a:lnTo>
                    <a:pt x="456" y="1322"/>
                  </a:lnTo>
                  <a:lnTo>
                    <a:pt x="288" y="1397"/>
                  </a:lnTo>
                  <a:lnTo>
                    <a:pt x="434" y="1542"/>
                  </a:lnTo>
                  <a:lnTo>
                    <a:pt x="272" y="1594"/>
                  </a:lnTo>
                  <a:lnTo>
                    <a:pt x="437" y="1708"/>
                  </a:lnTo>
                  <a:lnTo>
                    <a:pt x="272" y="1723"/>
                  </a:lnTo>
                  <a:lnTo>
                    <a:pt x="453" y="1888"/>
                  </a:lnTo>
                  <a:lnTo>
                    <a:pt x="300" y="1916"/>
                  </a:lnTo>
                  <a:lnTo>
                    <a:pt x="449" y="2054"/>
                  </a:lnTo>
                  <a:lnTo>
                    <a:pt x="123" y="2046"/>
                  </a:lnTo>
                  <a:lnTo>
                    <a:pt x="107" y="1849"/>
                  </a:lnTo>
                  <a:lnTo>
                    <a:pt x="104" y="1400"/>
                  </a:lnTo>
                  <a:lnTo>
                    <a:pt x="107" y="811"/>
                  </a:lnTo>
                  <a:lnTo>
                    <a:pt x="56" y="519"/>
                  </a:lnTo>
                  <a:lnTo>
                    <a:pt x="205" y="493"/>
                  </a:lnTo>
                  <a:lnTo>
                    <a:pt x="72" y="452"/>
                  </a:lnTo>
                  <a:lnTo>
                    <a:pt x="0" y="469"/>
                  </a:lnTo>
                  <a:lnTo>
                    <a:pt x="0" y="4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32" name="Freeform 180"/>
            <p:cNvSpPr>
              <a:spLocks/>
            </p:cNvSpPr>
            <p:nvPr/>
          </p:nvSpPr>
          <p:spPr bwMode="auto">
            <a:xfrm>
              <a:off x="4022" y="2557"/>
              <a:ext cx="197" cy="215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01" y="56"/>
                </a:cxn>
                <a:cxn ang="0">
                  <a:pos x="182" y="229"/>
                </a:cxn>
                <a:cxn ang="0">
                  <a:pos x="39" y="340"/>
                </a:cxn>
                <a:cxn ang="0">
                  <a:pos x="78" y="366"/>
                </a:cxn>
                <a:cxn ang="0">
                  <a:pos x="76" y="387"/>
                </a:cxn>
                <a:cxn ang="0">
                  <a:pos x="0" y="419"/>
                </a:cxn>
                <a:cxn ang="0">
                  <a:pos x="68" y="430"/>
                </a:cxn>
                <a:cxn ang="0">
                  <a:pos x="121" y="395"/>
                </a:cxn>
                <a:cxn ang="0">
                  <a:pos x="117" y="352"/>
                </a:cxn>
                <a:cxn ang="0">
                  <a:pos x="103" y="330"/>
                </a:cxn>
                <a:cxn ang="0">
                  <a:pos x="189" y="268"/>
                </a:cxn>
                <a:cxn ang="0">
                  <a:pos x="280" y="129"/>
                </a:cxn>
                <a:cxn ang="0">
                  <a:pos x="328" y="48"/>
                </a:cxn>
                <a:cxn ang="0">
                  <a:pos x="353" y="53"/>
                </a:cxn>
                <a:cxn ang="0">
                  <a:pos x="394" y="41"/>
                </a:cxn>
                <a:cxn ang="0">
                  <a:pos x="347" y="36"/>
                </a:cxn>
                <a:cxn ang="0">
                  <a:pos x="321" y="0"/>
                </a:cxn>
                <a:cxn ang="0">
                  <a:pos x="321" y="0"/>
                </a:cxn>
              </a:cxnLst>
              <a:rect l="0" t="0" r="r" b="b"/>
              <a:pathLst>
                <a:path w="394" h="430">
                  <a:moveTo>
                    <a:pt x="321" y="0"/>
                  </a:moveTo>
                  <a:lnTo>
                    <a:pt x="301" y="56"/>
                  </a:lnTo>
                  <a:lnTo>
                    <a:pt x="182" y="229"/>
                  </a:lnTo>
                  <a:lnTo>
                    <a:pt x="39" y="340"/>
                  </a:lnTo>
                  <a:lnTo>
                    <a:pt x="78" y="366"/>
                  </a:lnTo>
                  <a:lnTo>
                    <a:pt x="76" y="387"/>
                  </a:lnTo>
                  <a:lnTo>
                    <a:pt x="0" y="419"/>
                  </a:lnTo>
                  <a:lnTo>
                    <a:pt x="68" y="430"/>
                  </a:lnTo>
                  <a:lnTo>
                    <a:pt x="121" y="395"/>
                  </a:lnTo>
                  <a:lnTo>
                    <a:pt x="117" y="352"/>
                  </a:lnTo>
                  <a:lnTo>
                    <a:pt x="103" y="330"/>
                  </a:lnTo>
                  <a:lnTo>
                    <a:pt x="189" y="268"/>
                  </a:lnTo>
                  <a:lnTo>
                    <a:pt x="280" y="129"/>
                  </a:lnTo>
                  <a:lnTo>
                    <a:pt x="328" y="48"/>
                  </a:lnTo>
                  <a:lnTo>
                    <a:pt x="353" y="53"/>
                  </a:lnTo>
                  <a:lnTo>
                    <a:pt x="394" y="41"/>
                  </a:lnTo>
                  <a:lnTo>
                    <a:pt x="347" y="36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33" name="Freeform 181"/>
            <p:cNvSpPr>
              <a:spLocks/>
            </p:cNvSpPr>
            <p:nvPr/>
          </p:nvSpPr>
          <p:spPr bwMode="auto">
            <a:xfrm>
              <a:off x="4013" y="2538"/>
              <a:ext cx="300" cy="277"/>
            </a:xfrm>
            <a:custGeom>
              <a:avLst/>
              <a:gdLst/>
              <a:ahLst/>
              <a:cxnLst>
                <a:cxn ang="0">
                  <a:pos x="339" y="38"/>
                </a:cxn>
                <a:cxn ang="0">
                  <a:pos x="377" y="53"/>
                </a:cxn>
                <a:cxn ang="0">
                  <a:pos x="405" y="37"/>
                </a:cxn>
                <a:cxn ang="0">
                  <a:pos x="408" y="0"/>
                </a:cxn>
                <a:cxn ang="0">
                  <a:pos x="554" y="42"/>
                </a:cxn>
                <a:cxn ang="0">
                  <a:pos x="544" y="67"/>
                </a:cxn>
                <a:cxn ang="0">
                  <a:pos x="549" y="94"/>
                </a:cxn>
                <a:cxn ang="0">
                  <a:pos x="599" y="112"/>
                </a:cxn>
                <a:cxn ang="0">
                  <a:pos x="475" y="232"/>
                </a:cxn>
                <a:cxn ang="0">
                  <a:pos x="311" y="507"/>
                </a:cxn>
                <a:cxn ang="0">
                  <a:pos x="254" y="493"/>
                </a:cxn>
                <a:cxn ang="0">
                  <a:pos x="219" y="521"/>
                </a:cxn>
                <a:cxn ang="0">
                  <a:pos x="215" y="554"/>
                </a:cxn>
                <a:cxn ang="0">
                  <a:pos x="150" y="503"/>
                </a:cxn>
                <a:cxn ang="0">
                  <a:pos x="0" y="460"/>
                </a:cxn>
                <a:cxn ang="0">
                  <a:pos x="53" y="447"/>
                </a:cxn>
                <a:cxn ang="0">
                  <a:pos x="139" y="460"/>
                </a:cxn>
                <a:cxn ang="0">
                  <a:pos x="200" y="497"/>
                </a:cxn>
                <a:cxn ang="0">
                  <a:pos x="219" y="464"/>
                </a:cxn>
                <a:cxn ang="0">
                  <a:pos x="250" y="450"/>
                </a:cxn>
                <a:cxn ang="0">
                  <a:pos x="297" y="457"/>
                </a:cxn>
                <a:cxn ang="0">
                  <a:pos x="358" y="361"/>
                </a:cxn>
                <a:cxn ang="0">
                  <a:pos x="462" y="199"/>
                </a:cxn>
                <a:cxn ang="0">
                  <a:pos x="539" y="124"/>
                </a:cxn>
                <a:cxn ang="0">
                  <a:pos x="508" y="106"/>
                </a:cxn>
                <a:cxn ang="0">
                  <a:pos x="515" y="60"/>
                </a:cxn>
                <a:cxn ang="0">
                  <a:pos x="436" y="32"/>
                </a:cxn>
                <a:cxn ang="0">
                  <a:pos x="412" y="79"/>
                </a:cxn>
                <a:cxn ang="0">
                  <a:pos x="371" y="91"/>
                </a:cxn>
                <a:cxn ang="0">
                  <a:pos x="339" y="38"/>
                </a:cxn>
                <a:cxn ang="0">
                  <a:pos x="339" y="38"/>
                </a:cxn>
              </a:cxnLst>
              <a:rect l="0" t="0" r="r" b="b"/>
              <a:pathLst>
                <a:path w="599" h="554">
                  <a:moveTo>
                    <a:pt x="339" y="38"/>
                  </a:moveTo>
                  <a:lnTo>
                    <a:pt x="377" y="53"/>
                  </a:lnTo>
                  <a:lnTo>
                    <a:pt x="405" y="37"/>
                  </a:lnTo>
                  <a:lnTo>
                    <a:pt x="408" y="0"/>
                  </a:lnTo>
                  <a:lnTo>
                    <a:pt x="554" y="42"/>
                  </a:lnTo>
                  <a:lnTo>
                    <a:pt x="544" y="67"/>
                  </a:lnTo>
                  <a:lnTo>
                    <a:pt x="549" y="94"/>
                  </a:lnTo>
                  <a:lnTo>
                    <a:pt x="599" y="112"/>
                  </a:lnTo>
                  <a:lnTo>
                    <a:pt x="475" y="232"/>
                  </a:lnTo>
                  <a:lnTo>
                    <a:pt x="311" y="507"/>
                  </a:lnTo>
                  <a:lnTo>
                    <a:pt x="254" y="493"/>
                  </a:lnTo>
                  <a:lnTo>
                    <a:pt x="219" y="521"/>
                  </a:lnTo>
                  <a:lnTo>
                    <a:pt x="215" y="554"/>
                  </a:lnTo>
                  <a:lnTo>
                    <a:pt x="150" y="503"/>
                  </a:lnTo>
                  <a:lnTo>
                    <a:pt x="0" y="460"/>
                  </a:lnTo>
                  <a:lnTo>
                    <a:pt x="53" y="447"/>
                  </a:lnTo>
                  <a:lnTo>
                    <a:pt x="139" y="460"/>
                  </a:lnTo>
                  <a:lnTo>
                    <a:pt x="200" y="497"/>
                  </a:lnTo>
                  <a:lnTo>
                    <a:pt x="219" y="464"/>
                  </a:lnTo>
                  <a:lnTo>
                    <a:pt x="250" y="450"/>
                  </a:lnTo>
                  <a:lnTo>
                    <a:pt x="297" y="457"/>
                  </a:lnTo>
                  <a:lnTo>
                    <a:pt x="358" y="361"/>
                  </a:lnTo>
                  <a:lnTo>
                    <a:pt x="462" y="199"/>
                  </a:lnTo>
                  <a:lnTo>
                    <a:pt x="539" y="124"/>
                  </a:lnTo>
                  <a:lnTo>
                    <a:pt x="508" y="106"/>
                  </a:lnTo>
                  <a:lnTo>
                    <a:pt x="515" y="60"/>
                  </a:lnTo>
                  <a:lnTo>
                    <a:pt x="436" y="32"/>
                  </a:lnTo>
                  <a:lnTo>
                    <a:pt x="412" y="79"/>
                  </a:lnTo>
                  <a:lnTo>
                    <a:pt x="371" y="91"/>
                  </a:lnTo>
                  <a:lnTo>
                    <a:pt x="339" y="38"/>
                  </a:lnTo>
                  <a:lnTo>
                    <a:pt x="339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34" name="Freeform 182"/>
            <p:cNvSpPr>
              <a:spLocks/>
            </p:cNvSpPr>
            <p:nvPr/>
          </p:nvSpPr>
          <p:spPr bwMode="auto">
            <a:xfrm>
              <a:off x="4136" y="2667"/>
              <a:ext cx="63" cy="3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9"/>
                </a:cxn>
                <a:cxn ang="0">
                  <a:pos x="61" y="52"/>
                </a:cxn>
                <a:cxn ang="0">
                  <a:pos x="90" y="56"/>
                </a:cxn>
                <a:cxn ang="0">
                  <a:pos x="127" y="42"/>
                </a:cxn>
                <a:cxn ang="0">
                  <a:pos x="98" y="79"/>
                </a:cxn>
                <a:cxn ang="0">
                  <a:pos x="40" y="79"/>
                </a:cxn>
                <a:cxn ang="0">
                  <a:pos x="8" y="55"/>
                </a:cxn>
                <a:cxn ang="0">
                  <a:pos x="0" y="24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27" h="79">
                  <a:moveTo>
                    <a:pt x="13" y="0"/>
                  </a:moveTo>
                  <a:lnTo>
                    <a:pt x="21" y="29"/>
                  </a:lnTo>
                  <a:lnTo>
                    <a:pt x="61" y="52"/>
                  </a:lnTo>
                  <a:lnTo>
                    <a:pt x="90" y="56"/>
                  </a:lnTo>
                  <a:lnTo>
                    <a:pt x="127" y="42"/>
                  </a:lnTo>
                  <a:lnTo>
                    <a:pt x="98" y="79"/>
                  </a:lnTo>
                  <a:lnTo>
                    <a:pt x="40" y="79"/>
                  </a:lnTo>
                  <a:lnTo>
                    <a:pt x="8" y="55"/>
                  </a:lnTo>
                  <a:lnTo>
                    <a:pt x="0" y="24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35" name="Freeform 183"/>
            <p:cNvSpPr>
              <a:spLocks/>
            </p:cNvSpPr>
            <p:nvPr/>
          </p:nvSpPr>
          <p:spPr bwMode="auto">
            <a:xfrm>
              <a:off x="4160" y="2623"/>
              <a:ext cx="69" cy="3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29" y="24"/>
                </a:cxn>
                <a:cxn ang="0">
                  <a:pos x="65" y="24"/>
                </a:cxn>
                <a:cxn ang="0">
                  <a:pos x="90" y="31"/>
                </a:cxn>
                <a:cxn ang="0">
                  <a:pos x="110" y="44"/>
                </a:cxn>
                <a:cxn ang="0">
                  <a:pos x="117" y="71"/>
                </a:cxn>
                <a:cxn ang="0">
                  <a:pos x="138" y="48"/>
                </a:cxn>
                <a:cxn ang="0">
                  <a:pos x="120" y="28"/>
                </a:cxn>
                <a:cxn ang="0">
                  <a:pos x="78" y="0"/>
                </a:cxn>
                <a:cxn ang="0">
                  <a:pos x="37" y="0"/>
                </a:cxn>
                <a:cxn ang="0">
                  <a:pos x="19" y="6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138" h="71">
                  <a:moveTo>
                    <a:pt x="0" y="38"/>
                  </a:moveTo>
                  <a:lnTo>
                    <a:pt x="29" y="24"/>
                  </a:lnTo>
                  <a:lnTo>
                    <a:pt x="65" y="24"/>
                  </a:lnTo>
                  <a:lnTo>
                    <a:pt x="90" y="31"/>
                  </a:lnTo>
                  <a:lnTo>
                    <a:pt x="110" y="44"/>
                  </a:lnTo>
                  <a:lnTo>
                    <a:pt x="117" y="71"/>
                  </a:lnTo>
                  <a:lnTo>
                    <a:pt x="138" y="48"/>
                  </a:lnTo>
                  <a:lnTo>
                    <a:pt x="120" y="28"/>
                  </a:lnTo>
                  <a:lnTo>
                    <a:pt x="78" y="0"/>
                  </a:lnTo>
                  <a:lnTo>
                    <a:pt x="37" y="0"/>
                  </a:lnTo>
                  <a:lnTo>
                    <a:pt x="19" y="6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3736" name="Picture 184" descr="C:\Program Files\Common Files\Microsoft Shared\Clipart\cagcat50\bs00508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276600"/>
            <a:ext cx="327025" cy="457200"/>
          </a:xfrm>
          <a:prstGeom prst="rect">
            <a:avLst/>
          </a:prstGeom>
          <a:noFill/>
        </p:spPr>
      </p:pic>
      <p:grpSp>
        <p:nvGrpSpPr>
          <p:cNvPr id="7" name="Group 185"/>
          <p:cNvGrpSpPr>
            <a:grpSpLocks/>
          </p:cNvGrpSpPr>
          <p:nvPr/>
        </p:nvGrpSpPr>
        <p:grpSpPr bwMode="auto">
          <a:xfrm>
            <a:off x="5257800" y="2667000"/>
            <a:ext cx="628650" cy="1987550"/>
            <a:chOff x="945" y="2006"/>
            <a:chExt cx="613" cy="1973"/>
          </a:xfrm>
        </p:grpSpPr>
        <p:sp>
          <p:nvSpPr>
            <p:cNvPr id="23738" name="Freeform 186"/>
            <p:cNvSpPr>
              <a:spLocks/>
            </p:cNvSpPr>
            <p:nvPr/>
          </p:nvSpPr>
          <p:spPr bwMode="auto">
            <a:xfrm>
              <a:off x="1278" y="2735"/>
              <a:ext cx="170" cy="122"/>
            </a:xfrm>
            <a:custGeom>
              <a:avLst/>
              <a:gdLst/>
              <a:ahLst/>
              <a:cxnLst>
                <a:cxn ang="0">
                  <a:pos x="125" y="38"/>
                </a:cxn>
                <a:cxn ang="0">
                  <a:pos x="211" y="0"/>
                </a:cxn>
                <a:cxn ang="0">
                  <a:pos x="281" y="59"/>
                </a:cxn>
                <a:cxn ang="0">
                  <a:pos x="340" y="162"/>
                </a:cxn>
                <a:cxn ang="0">
                  <a:pos x="220" y="245"/>
                </a:cxn>
                <a:cxn ang="0">
                  <a:pos x="0" y="196"/>
                </a:cxn>
                <a:cxn ang="0">
                  <a:pos x="39" y="55"/>
                </a:cxn>
                <a:cxn ang="0">
                  <a:pos x="125" y="38"/>
                </a:cxn>
                <a:cxn ang="0">
                  <a:pos x="125" y="38"/>
                </a:cxn>
              </a:cxnLst>
              <a:rect l="0" t="0" r="r" b="b"/>
              <a:pathLst>
                <a:path w="340" h="245">
                  <a:moveTo>
                    <a:pt x="125" y="38"/>
                  </a:moveTo>
                  <a:lnTo>
                    <a:pt x="211" y="0"/>
                  </a:lnTo>
                  <a:lnTo>
                    <a:pt x="281" y="59"/>
                  </a:lnTo>
                  <a:lnTo>
                    <a:pt x="340" y="162"/>
                  </a:lnTo>
                  <a:lnTo>
                    <a:pt x="220" y="245"/>
                  </a:lnTo>
                  <a:lnTo>
                    <a:pt x="0" y="196"/>
                  </a:lnTo>
                  <a:lnTo>
                    <a:pt x="39" y="55"/>
                  </a:lnTo>
                  <a:lnTo>
                    <a:pt x="125" y="38"/>
                  </a:lnTo>
                  <a:lnTo>
                    <a:pt x="125" y="38"/>
                  </a:lnTo>
                  <a:close/>
                </a:path>
              </a:pathLst>
            </a:custGeom>
            <a:solidFill>
              <a:srgbClr val="B34D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39" name="Freeform 187"/>
            <p:cNvSpPr>
              <a:spLocks/>
            </p:cNvSpPr>
            <p:nvPr/>
          </p:nvSpPr>
          <p:spPr bwMode="auto">
            <a:xfrm>
              <a:off x="1228" y="3487"/>
              <a:ext cx="206" cy="442"/>
            </a:xfrm>
            <a:custGeom>
              <a:avLst/>
              <a:gdLst/>
              <a:ahLst/>
              <a:cxnLst>
                <a:cxn ang="0">
                  <a:pos x="412" y="884"/>
                </a:cxn>
                <a:cxn ang="0">
                  <a:pos x="216" y="0"/>
                </a:cxn>
                <a:cxn ang="0">
                  <a:pos x="0" y="70"/>
                </a:cxn>
                <a:cxn ang="0">
                  <a:pos x="40" y="186"/>
                </a:cxn>
                <a:cxn ang="0">
                  <a:pos x="146" y="340"/>
                </a:cxn>
                <a:cxn ang="0">
                  <a:pos x="348" y="859"/>
                </a:cxn>
                <a:cxn ang="0">
                  <a:pos x="412" y="884"/>
                </a:cxn>
                <a:cxn ang="0">
                  <a:pos x="412" y="884"/>
                </a:cxn>
              </a:cxnLst>
              <a:rect l="0" t="0" r="r" b="b"/>
              <a:pathLst>
                <a:path w="412" h="884">
                  <a:moveTo>
                    <a:pt x="412" y="884"/>
                  </a:moveTo>
                  <a:lnTo>
                    <a:pt x="216" y="0"/>
                  </a:lnTo>
                  <a:lnTo>
                    <a:pt x="0" y="70"/>
                  </a:lnTo>
                  <a:lnTo>
                    <a:pt x="40" y="186"/>
                  </a:lnTo>
                  <a:lnTo>
                    <a:pt x="146" y="340"/>
                  </a:lnTo>
                  <a:lnTo>
                    <a:pt x="348" y="859"/>
                  </a:lnTo>
                  <a:lnTo>
                    <a:pt x="412" y="884"/>
                  </a:lnTo>
                  <a:lnTo>
                    <a:pt x="412" y="884"/>
                  </a:lnTo>
                  <a:close/>
                </a:path>
              </a:pathLst>
            </a:custGeom>
            <a:solidFill>
              <a:srgbClr val="B34D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40" name="Freeform 188"/>
            <p:cNvSpPr>
              <a:spLocks/>
            </p:cNvSpPr>
            <p:nvPr/>
          </p:nvSpPr>
          <p:spPr bwMode="auto">
            <a:xfrm>
              <a:off x="1209" y="3508"/>
              <a:ext cx="216" cy="41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42"/>
                </a:cxn>
                <a:cxn ang="0">
                  <a:pos x="2" y="47"/>
                </a:cxn>
                <a:cxn ang="0">
                  <a:pos x="2" y="53"/>
                </a:cxn>
                <a:cxn ang="0">
                  <a:pos x="7" y="64"/>
                </a:cxn>
                <a:cxn ang="0">
                  <a:pos x="9" y="76"/>
                </a:cxn>
                <a:cxn ang="0">
                  <a:pos x="15" y="91"/>
                </a:cxn>
                <a:cxn ang="0">
                  <a:pos x="21" y="104"/>
                </a:cxn>
                <a:cxn ang="0">
                  <a:pos x="30" y="123"/>
                </a:cxn>
                <a:cxn ang="0">
                  <a:pos x="38" y="141"/>
                </a:cxn>
                <a:cxn ang="0">
                  <a:pos x="47" y="161"/>
                </a:cxn>
                <a:cxn ang="0">
                  <a:pos x="59" y="180"/>
                </a:cxn>
                <a:cxn ang="0">
                  <a:pos x="74" y="201"/>
                </a:cxn>
                <a:cxn ang="0">
                  <a:pos x="87" y="220"/>
                </a:cxn>
                <a:cxn ang="0">
                  <a:pos x="102" y="241"/>
                </a:cxn>
                <a:cxn ang="0">
                  <a:pos x="121" y="260"/>
                </a:cxn>
                <a:cxn ang="0">
                  <a:pos x="140" y="281"/>
                </a:cxn>
                <a:cxn ang="0">
                  <a:pos x="336" y="747"/>
                </a:cxn>
                <a:cxn ang="0">
                  <a:pos x="348" y="806"/>
                </a:cxn>
                <a:cxn ang="0">
                  <a:pos x="431" y="836"/>
                </a:cxn>
                <a:cxn ang="0">
                  <a:pos x="220" y="264"/>
                </a:cxn>
                <a:cxn ang="0">
                  <a:pos x="218" y="262"/>
                </a:cxn>
                <a:cxn ang="0">
                  <a:pos x="213" y="256"/>
                </a:cxn>
                <a:cxn ang="0">
                  <a:pos x="207" y="249"/>
                </a:cxn>
                <a:cxn ang="0">
                  <a:pos x="197" y="239"/>
                </a:cxn>
                <a:cxn ang="0">
                  <a:pos x="188" y="224"/>
                </a:cxn>
                <a:cxn ang="0">
                  <a:pos x="177" y="209"/>
                </a:cxn>
                <a:cxn ang="0">
                  <a:pos x="165" y="192"/>
                </a:cxn>
                <a:cxn ang="0">
                  <a:pos x="154" y="173"/>
                </a:cxn>
                <a:cxn ang="0">
                  <a:pos x="140" y="154"/>
                </a:cxn>
                <a:cxn ang="0">
                  <a:pos x="127" y="131"/>
                </a:cxn>
                <a:cxn ang="0">
                  <a:pos x="116" y="110"/>
                </a:cxn>
                <a:cxn ang="0">
                  <a:pos x="106" y="87"/>
                </a:cxn>
                <a:cxn ang="0">
                  <a:pos x="95" y="64"/>
                </a:cxn>
                <a:cxn ang="0">
                  <a:pos x="89" y="42"/>
                </a:cxn>
                <a:cxn ang="0">
                  <a:pos x="85" y="21"/>
                </a:cxn>
                <a:cxn ang="0">
                  <a:pos x="83" y="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431" h="836">
                  <a:moveTo>
                    <a:pt x="0" y="42"/>
                  </a:moveTo>
                  <a:lnTo>
                    <a:pt x="0" y="42"/>
                  </a:lnTo>
                  <a:lnTo>
                    <a:pt x="2" y="47"/>
                  </a:lnTo>
                  <a:lnTo>
                    <a:pt x="2" y="53"/>
                  </a:lnTo>
                  <a:lnTo>
                    <a:pt x="7" y="64"/>
                  </a:lnTo>
                  <a:lnTo>
                    <a:pt x="9" y="76"/>
                  </a:lnTo>
                  <a:lnTo>
                    <a:pt x="15" y="91"/>
                  </a:lnTo>
                  <a:lnTo>
                    <a:pt x="21" y="104"/>
                  </a:lnTo>
                  <a:lnTo>
                    <a:pt x="30" y="123"/>
                  </a:lnTo>
                  <a:lnTo>
                    <a:pt x="38" y="141"/>
                  </a:lnTo>
                  <a:lnTo>
                    <a:pt x="47" y="161"/>
                  </a:lnTo>
                  <a:lnTo>
                    <a:pt x="59" y="180"/>
                  </a:lnTo>
                  <a:lnTo>
                    <a:pt x="74" y="201"/>
                  </a:lnTo>
                  <a:lnTo>
                    <a:pt x="87" y="220"/>
                  </a:lnTo>
                  <a:lnTo>
                    <a:pt x="102" y="241"/>
                  </a:lnTo>
                  <a:lnTo>
                    <a:pt x="121" y="260"/>
                  </a:lnTo>
                  <a:lnTo>
                    <a:pt x="140" y="281"/>
                  </a:lnTo>
                  <a:lnTo>
                    <a:pt x="336" y="747"/>
                  </a:lnTo>
                  <a:lnTo>
                    <a:pt x="348" y="806"/>
                  </a:lnTo>
                  <a:lnTo>
                    <a:pt x="431" y="836"/>
                  </a:lnTo>
                  <a:lnTo>
                    <a:pt x="220" y="264"/>
                  </a:lnTo>
                  <a:lnTo>
                    <a:pt x="218" y="262"/>
                  </a:lnTo>
                  <a:lnTo>
                    <a:pt x="213" y="256"/>
                  </a:lnTo>
                  <a:lnTo>
                    <a:pt x="207" y="249"/>
                  </a:lnTo>
                  <a:lnTo>
                    <a:pt x="197" y="239"/>
                  </a:lnTo>
                  <a:lnTo>
                    <a:pt x="188" y="224"/>
                  </a:lnTo>
                  <a:lnTo>
                    <a:pt x="177" y="209"/>
                  </a:lnTo>
                  <a:lnTo>
                    <a:pt x="165" y="192"/>
                  </a:lnTo>
                  <a:lnTo>
                    <a:pt x="154" y="173"/>
                  </a:lnTo>
                  <a:lnTo>
                    <a:pt x="140" y="154"/>
                  </a:lnTo>
                  <a:lnTo>
                    <a:pt x="127" y="131"/>
                  </a:lnTo>
                  <a:lnTo>
                    <a:pt x="116" y="110"/>
                  </a:lnTo>
                  <a:lnTo>
                    <a:pt x="106" y="87"/>
                  </a:lnTo>
                  <a:lnTo>
                    <a:pt x="95" y="64"/>
                  </a:lnTo>
                  <a:lnTo>
                    <a:pt x="89" y="42"/>
                  </a:lnTo>
                  <a:lnTo>
                    <a:pt x="85" y="21"/>
                  </a:lnTo>
                  <a:lnTo>
                    <a:pt x="83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8F2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41" name="Freeform 189"/>
            <p:cNvSpPr>
              <a:spLocks/>
            </p:cNvSpPr>
            <p:nvPr/>
          </p:nvSpPr>
          <p:spPr bwMode="auto">
            <a:xfrm>
              <a:off x="970" y="3527"/>
              <a:ext cx="143" cy="377"/>
            </a:xfrm>
            <a:custGeom>
              <a:avLst/>
              <a:gdLst/>
              <a:ahLst/>
              <a:cxnLst>
                <a:cxn ang="0">
                  <a:pos x="100" y="587"/>
                </a:cxn>
                <a:cxn ang="0">
                  <a:pos x="100" y="584"/>
                </a:cxn>
                <a:cxn ang="0">
                  <a:pos x="106" y="576"/>
                </a:cxn>
                <a:cxn ang="0">
                  <a:pos x="112" y="563"/>
                </a:cxn>
                <a:cxn ang="0">
                  <a:pos x="121" y="546"/>
                </a:cxn>
                <a:cxn ang="0">
                  <a:pos x="133" y="521"/>
                </a:cxn>
                <a:cxn ang="0">
                  <a:pos x="146" y="494"/>
                </a:cxn>
                <a:cxn ang="0">
                  <a:pos x="159" y="462"/>
                </a:cxn>
                <a:cxn ang="0">
                  <a:pos x="175" y="428"/>
                </a:cxn>
                <a:cxn ang="0">
                  <a:pos x="190" y="386"/>
                </a:cxn>
                <a:cxn ang="0">
                  <a:pos x="205" y="342"/>
                </a:cxn>
                <a:cxn ang="0">
                  <a:pos x="220" y="293"/>
                </a:cxn>
                <a:cxn ang="0">
                  <a:pos x="235" y="241"/>
                </a:cxn>
                <a:cxn ang="0">
                  <a:pos x="249" y="186"/>
                </a:cxn>
                <a:cxn ang="0">
                  <a:pos x="262" y="127"/>
                </a:cxn>
                <a:cxn ang="0">
                  <a:pos x="273" y="64"/>
                </a:cxn>
                <a:cxn ang="0">
                  <a:pos x="285" y="0"/>
                </a:cxn>
                <a:cxn ang="0">
                  <a:pos x="116" y="17"/>
                </a:cxn>
                <a:cxn ang="0">
                  <a:pos x="32" y="424"/>
                </a:cxn>
                <a:cxn ang="0">
                  <a:pos x="0" y="753"/>
                </a:cxn>
                <a:cxn ang="0">
                  <a:pos x="51" y="715"/>
                </a:cxn>
                <a:cxn ang="0">
                  <a:pos x="100" y="587"/>
                </a:cxn>
                <a:cxn ang="0">
                  <a:pos x="100" y="587"/>
                </a:cxn>
              </a:cxnLst>
              <a:rect l="0" t="0" r="r" b="b"/>
              <a:pathLst>
                <a:path w="285" h="753">
                  <a:moveTo>
                    <a:pt x="100" y="587"/>
                  </a:moveTo>
                  <a:lnTo>
                    <a:pt x="100" y="584"/>
                  </a:lnTo>
                  <a:lnTo>
                    <a:pt x="106" y="576"/>
                  </a:lnTo>
                  <a:lnTo>
                    <a:pt x="112" y="563"/>
                  </a:lnTo>
                  <a:lnTo>
                    <a:pt x="121" y="546"/>
                  </a:lnTo>
                  <a:lnTo>
                    <a:pt x="133" y="521"/>
                  </a:lnTo>
                  <a:lnTo>
                    <a:pt x="146" y="494"/>
                  </a:lnTo>
                  <a:lnTo>
                    <a:pt x="159" y="462"/>
                  </a:lnTo>
                  <a:lnTo>
                    <a:pt x="175" y="428"/>
                  </a:lnTo>
                  <a:lnTo>
                    <a:pt x="190" y="386"/>
                  </a:lnTo>
                  <a:lnTo>
                    <a:pt x="205" y="342"/>
                  </a:lnTo>
                  <a:lnTo>
                    <a:pt x="220" y="293"/>
                  </a:lnTo>
                  <a:lnTo>
                    <a:pt x="235" y="241"/>
                  </a:lnTo>
                  <a:lnTo>
                    <a:pt x="249" y="186"/>
                  </a:lnTo>
                  <a:lnTo>
                    <a:pt x="262" y="127"/>
                  </a:lnTo>
                  <a:lnTo>
                    <a:pt x="273" y="64"/>
                  </a:lnTo>
                  <a:lnTo>
                    <a:pt x="285" y="0"/>
                  </a:lnTo>
                  <a:lnTo>
                    <a:pt x="116" y="17"/>
                  </a:lnTo>
                  <a:lnTo>
                    <a:pt x="32" y="424"/>
                  </a:lnTo>
                  <a:lnTo>
                    <a:pt x="0" y="753"/>
                  </a:lnTo>
                  <a:lnTo>
                    <a:pt x="51" y="715"/>
                  </a:lnTo>
                  <a:lnTo>
                    <a:pt x="100" y="587"/>
                  </a:lnTo>
                  <a:lnTo>
                    <a:pt x="100" y="587"/>
                  </a:lnTo>
                  <a:close/>
                </a:path>
              </a:pathLst>
            </a:custGeom>
            <a:solidFill>
              <a:srgbClr val="B34D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42" name="Freeform 190"/>
            <p:cNvSpPr>
              <a:spLocks/>
            </p:cNvSpPr>
            <p:nvPr/>
          </p:nvSpPr>
          <p:spPr bwMode="auto">
            <a:xfrm>
              <a:off x="958" y="3533"/>
              <a:ext cx="107" cy="352"/>
            </a:xfrm>
            <a:custGeom>
              <a:avLst/>
              <a:gdLst/>
              <a:ahLst/>
              <a:cxnLst>
                <a:cxn ang="0">
                  <a:pos x="23" y="552"/>
                </a:cxn>
                <a:cxn ang="0">
                  <a:pos x="23" y="546"/>
                </a:cxn>
                <a:cxn ang="0">
                  <a:pos x="23" y="533"/>
                </a:cxn>
                <a:cxn ang="0">
                  <a:pos x="23" y="510"/>
                </a:cxn>
                <a:cxn ang="0">
                  <a:pos x="27" y="479"/>
                </a:cxn>
                <a:cxn ang="0">
                  <a:pos x="28" y="443"/>
                </a:cxn>
                <a:cxn ang="0">
                  <a:pos x="34" y="403"/>
                </a:cxn>
                <a:cxn ang="0">
                  <a:pos x="36" y="358"/>
                </a:cxn>
                <a:cxn ang="0">
                  <a:pos x="44" y="312"/>
                </a:cxn>
                <a:cxn ang="0">
                  <a:pos x="47" y="265"/>
                </a:cxn>
                <a:cxn ang="0">
                  <a:pos x="53" y="217"/>
                </a:cxn>
                <a:cxn ang="0">
                  <a:pos x="61" y="171"/>
                </a:cxn>
                <a:cxn ang="0">
                  <a:pos x="68" y="128"/>
                </a:cxn>
                <a:cxn ang="0">
                  <a:pos x="78" y="86"/>
                </a:cxn>
                <a:cxn ang="0">
                  <a:pos x="87" y="52"/>
                </a:cxn>
                <a:cxn ang="0">
                  <a:pos x="97" y="21"/>
                </a:cxn>
                <a:cxn ang="0">
                  <a:pos x="108" y="0"/>
                </a:cxn>
                <a:cxn ang="0">
                  <a:pos x="215" y="8"/>
                </a:cxn>
                <a:cxn ang="0">
                  <a:pos x="213" y="14"/>
                </a:cxn>
                <a:cxn ang="0">
                  <a:pos x="207" y="29"/>
                </a:cxn>
                <a:cxn ang="0">
                  <a:pos x="200" y="53"/>
                </a:cxn>
                <a:cxn ang="0">
                  <a:pos x="190" y="86"/>
                </a:cxn>
                <a:cxn ang="0">
                  <a:pos x="177" y="124"/>
                </a:cxn>
                <a:cxn ang="0">
                  <a:pos x="165" y="169"/>
                </a:cxn>
                <a:cxn ang="0">
                  <a:pos x="150" y="219"/>
                </a:cxn>
                <a:cxn ang="0">
                  <a:pos x="137" y="274"/>
                </a:cxn>
                <a:cxn ang="0">
                  <a:pos x="122" y="329"/>
                </a:cxn>
                <a:cxn ang="0">
                  <a:pos x="106" y="388"/>
                </a:cxn>
                <a:cxn ang="0">
                  <a:pos x="91" y="445"/>
                </a:cxn>
                <a:cxn ang="0">
                  <a:pos x="78" y="502"/>
                </a:cxn>
                <a:cxn ang="0">
                  <a:pos x="65" y="557"/>
                </a:cxn>
                <a:cxn ang="0">
                  <a:pos x="53" y="611"/>
                </a:cxn>
                <a:cxn ang="0">
                  <a:pos x="46" y="658"/>
                </a:cxn>
                <a:cxn ang="0">
                  <a:pos x="40" y="704"/>
                </a:cxn>
                <a:cxn ang="0">
                  <a:pos x="0" y="639"/>
                </a:cxn>
                <a:cxn ang="0">
                  <a:pos x="23" y="552"/>
                </a:cxn>
                <a:cxn ang="0">
                  <a:pos x="23" y="552"/>
                </a:cxn>
              </a:cxnLst>
              <a:rect l="0" t="0" r="r" b="b"/>
              <a:pathLst>
                <a:path w="215" h="704">
                  <a:moveTo>
                    <a:pt x="23" y="552"/>
                  </a:moveTo>
                  <a:lnTo>
                    <a:pt x="23" y="546"/>
                  </a:lnTo>
                  <a:lnTo>
                    <a:pt x="23" y="533"/>
                  </a:lnTo>
                  <a:lnTo>
                    <a:pt x="23" y="510"/>
                  </a:lnTo>
                  <a:lnTo>
                    <a:pt x="27" y="479"/>
                  </a:lnTo>
                  <a:lnTo>
                    <a:pt x="28" y="443"/>
                  </a:lnTo>
                  <a:lnTo>
                    <a:pt x="34" y="403"/>
                  </a:lnTo>
                  <a:lnTo>
                    <a:pt x="36" y="358"/>
                  </a:lnTo>
                  <a:lnTo>
                    <a:pt x="44" y="312"/>
                  </a:lnTo>
                  <a:lnTo>
                    <a:pt x="47" y="265"/>
                  </a:lnTo>
                  <a:lnTo>
                    <a:pt x="53" y="217"/>
                  </a:lnTo>
                  <a:lnTo>
                    <a:pt x="61" y="171"/>
                  </a:lnTo>
                  <a:lnTo>
                    <a:pt x="68" y="128"/>
                  </a:lnTo>
                  <a:lnTo>
                    <a:pt x="78" y="86"/>
                  </a:lnTo>
                  <a:lnTo>
                    <a:pt x="87" y="52"/>
                  </a:lnTo>
                  <a:lnTo>
                    <a:pt x="97" y="21"/>
                  </a:lnTo>
                  <a:lnTo>
                    <a:pt x="108" y="0"/>
                  </a:lnTo>
                  <a:lnTo>
                    <a:pt x="215" y="8"/>
                  </a:lnTo>
                  <a:lnTo>
                    <a:pt x="213" y="14"/>
                  </a:lnTo>
                  <a:lnTo>
                    <a:pt x="207" y="29"/>
                  </a:lnTo>
                  <a:lnTo>
                    <a:pt x="200" y="53"/>
                  </a:lnTo>
                  <a:lnTo>
                    <a:pt x="190" y="86"/>
                  </a:lnTo>
                  <a:lnTo>
                    <a:pt x="177" y="124"/>
                  </a:lnTo>
                  <a:lnTo>
                    <a:pt x="165" y="169"/>
                  </a:lnTo>
                  <a:lnTo>
                    <a:pt x="150" y="219"/>
                  </a:lnTo>
                  <a:lnTo>
                    <a:pt x="137" y="274"/>
                  </a:lnTo>
                  <a:lnTo>
                    <a:pt x="122" y="329"/>
                  </a:lnTo>
                  <a:lnTo>
                    <a:pt x="106" y="388"/>
                  </a:lnTo>
                  <a:lnTo>
                    <a:pt x="91" y="445"/>
                  </a:lnTo>
                  <a:lnTo>
                    <a:pt x="78" y="502"/>
                  </a:lnTo>
                  <a:lnTo>
                    <a:pt x="65" y="557"/>
                  </a:lnTo>
                  <a:lnTo>
                    <a:pt x="53" y="611"/>
                  </a:lnTo>
                  <a:lnTo>
                    <a:pt x="46" y="658"/>
                  </a:lnTo>
                  <a:lnTo>
                    <a:pt x="40" y="704"/>
                  </a:lnTo>
                  <a:lnTo>
                    <a:pt x="0" y="639"/>
                  </a:lnTo>
                  <a:lnTo>
                    <a:pt x="23" y="552"/>
                  </a:lnTo>
                  <a:lnTo>
                    <a:pt x="23" y="552"/>
                  </a:lnTo>
                  <a:close/>
                </a:path>
              </a:pathLst>
            </a:custGeom>
            <a:solidFill>
              <a:srgbClr val="8F2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43" name="Freeform 191"/>
            <p:cNvSpPr>
              <a:spLocks/>
            </p:cNvSpPr>
            <p:nvPr/>
          </p:nvSpPr>
          <p:spPr bwMode="auto">
            <a:xfrm>
              <a:off x="1121" y="2366"/>
              <a:ext cx="189" cy="623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38"/>
                </a:cxn>
                <a:cxn ang="0">
                  <a:pos x="17" y="337"/>
                </a:cxn>
                <a:cxn ang="0">
                  <a:pos x="213" y="835"/>
                </a:cxn>
                <a:cxn ang="0">
                  <a:pos x="230" y="1225"/>
                </a:cxn>
                <a:cxn ang="0">
                  <a:pos x="363" y="1248"/>
                </a:cxn>
                <a:cxn ang="0">
                  <a:pos x="376" y="615"/>
                </a:cxn>
                <a:cxn ang="0">
                  <a:pos x="344" y="206"/>
                </a:cxn>
                <a:cxn ang="0">
                  <a:pos x="274" y="114"/>
                </a:cxn>
                <a:cxn ang="0">
                  <a:pos x="182" y="29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376" h="1248">
                  <a:moveTo>
                    <a:pt x="55" y="0"/>
                  </a:moveTo>
                  <a:lnTo>
                    <a:pt x="0" y="38"/>
                  </a:lnTo>
                  <a:lnTo>
                    <a:pt x="17" y="337"/>
                  </a:lnTo>
                  <a:lnTo>
                    <a:pt x="213" y="835"/>
                  </a:lnTo>
                  <a:lnTo>
                    <a:pt x="230" y="1225"/>
                  </a:lnTo>
                  <a:lnTo>
                    <a:pt x="363" y="1248"/>
                  </a:lnTo>
                  <a:lnTo>
                    <a:pt x="376" y="615"/>
                  </a:lnTo>
                  <a:lnTo>
                    <a:pt x="344" y="206"/>
                  </a:lnTo>
                  <a:lnTo>
                    <a:pt x="274" y="114"/>
                  </a:lnTo>
                  <a:lnTo>
                    <a:pt x="182" y="29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44" name="Freeform 192"/>
            <p:cNvSpPr>
              <a:spLocks/>
            </p:cNvSpPr>
            <p:nvPr/>
          </p:nvSpPr>
          <p:spPr bwMode="auto">
            <a:xfrm>
              <a:off x="1197" y="2462"/>
              <a:ext cx="82" cy="293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70" y="0"/>
                </a:cxn>
                <a:cxn ang="0">
                  <a:pos x="156" y="67"/>
                </a:cxn>
                <a:cxn ang="0">
                  <a:pos x="165" y="575"/>
                </a:cxn>
                <a:cxn ang="0">
                  <a:pos x="124" y="588"/>
                </a:cxn>
                <a:cxn ang="0">
                  <a:pos x="124" y="582"/>
                </a:cxn>
                <a:cxn ang="0">
                  <a:pos x="124" y="569"/>
                </a:cxn>
                <a:cxn ang="0">
                  <a:pos x="124" y="548"/>
                </a:cxn>
                <a:cxn ang="0">
                  <a:pos x="124" y="521"/>
                </a:cxn>
                <a:cxn ang="0">
                  <a:pos x="124" y="489"/>
                </a:cxn>
                <a:cxn ang="0">
                  <a:pos x="124" y="453"/>
                </a:cxn>
                <a:cxn ang="0">
                  <a:pos x="124" y="411"/>
                </a:cxn>
                <a:cxn ang="0">
                  <a:pos x="126" y="371"/>
                </a:cxn>
                <a:cxn ang="0">
                  <a:pos x="124" y="326"/>
                </a:cxn>
                <a:cxn ang="0">
                  <a:pos x="124" y="282"/>
                </a:cxn>
                <a:cxn ang="0">
                  <a:pos x="122" y="238"/>
                </a:cxn>
                <a:cxn ang="0">
                  <a:pos x="120" y="198"/>
                </a:cxn>
                <a:cxn ang="0">
                  <a:pos x="118" y="158"/>
                </a:cxn>
                <a:cxn ang="0">
                  <a:pos x="114" y="124"/>
                </a:cxn>
                <a:cxn ang="0">
                  <a:pos x="110" y="94"/>
                </a:cxn>
                <a:cxn ang="0">
                  <a:pos x="107" y="69"/>
                </a:cxn>
                <a:cxn ang="0">
                  <a:pos x="70" y="38"/>
                </a:cxn>
                <a:cxn ang="0">
                  <a:pos x="0" y="65"/>
                </a:cxn>
                <a:cxn ang="0">
                  <a:pos x="0" y="65"/>
                </a:cxn>
              </a:cxnLst>
              <a:rect l="0" t="0" r="r" b="b"/>
              <a:pathLst>
                <a:path w="165" h="588">
                  <a:moveTo>
                    <a:pt x="0" y="65"/>
                  </a:moveTo>
                  <a:lnTo>
                    <a:pt x="70" y="0"/>
                  </a:lnTo>
                  <a:lnTo>
                    <a:pt x="156" y="67"/>
                  </a:lnTo>
                  <a:lnTo>
                    <a:pt x="165" y="575"/>
                  </a:lnTo>
                  <a:lnTo>
                    <a:pt x="124" y="588"/>
                  </a:lnTo>
                  <a:lnTo>
                    <a:pt x="124" y="582"/>
                  </a:lnTo>
                  <a:lnTo>
                    <a:pt x="124" y="569"/>
                  </a:lnTo>
                  <a:lnTo>
                    <a:pt x="124" y="548"/>
                  </a:lnTo>
                  <a:lnTo>
                    <a:pt x="124" y="521"/>
                  </a:lnTo>
                  <a:lnTo>
                    <a:pt x="124" y="489"/>
                  </a:lnTo>
                  <a:lnTo>
                    <a:pt x="124" y="453"/>
                  </a:lnTo>
                  <a:lnTo>
                    <a:pt x="124" y="411"/>
                  </a:lnTo>
                  <a:lnTo>
                    <a:pt x="126" y="371"/>
                  </a:lnTo>
                  <a:lnTo>
                    <a:pt x="124" y="326"/>
                  </a:lnTo>
                  <a:lnTo>
                    <a:pt x="124" y="282"/>
                  </a:lnTo>
                  <a:lnTo>
                    <a:pt x="122" y="238"/>
                  </a:lnTo>
                  <a:lnTo>
                    <a:pt x="120" y="198"/>
                  </a:lnTo>
                  <a:lnTo>
                    <a:pt x="118" y="158"/>
                  </a:lnTo>
                  <a:lnTo>
                    <a:pt x="114" y="124"/>
                  </a:lnTo>
                  <a:lnTo>
                    <a:pt x="110" y="94"/>
                  </a:lnTo>
                  <a:lnTo>
                    <a:pt x="107" y="69"/>
                  </a:lnTo>
                  <a:lnTo>
                    <a:pt x="70" y="38"/>
                  </a:lnTo>
                  <a:lnTo>
                    <a:pt x="0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CCA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45" name="Freeform 193"/>
            <p:cNvSpPr>
              <a:spLocks/>
            </p:cNvSpPr>
            <p:nvPr/>
          </p:nvSpPr>
          <p:spPr bwMode="auto">
            <a:xfrm>
              <a:off x="1317" y="3088"/>
              <a:ext cx="241" cy="368"/>
            </a:xfrm>
            <a:custGeom>
              <a:avLst/>
              <a:gdLst/>
              <a:ahLst/>
              <a:cxnLst>
                <a:cxn ang="0">
                  <a:pos x="90" y="25"/>
                </a:cxn>
                <a:cxn ang="0">
                  <a:pos x="196" y="0"/>
                </a:cxn>
                <a:cxn ang="0">
                  <a:pos x="240" y="103"/>
                </a:cxn>
                <a:cxn ang="0">
                  <a:pos x="316" y="75"/>
                </a:cxn>
                <a:cxn ang="0">
                  <a:pos x="481" y="567"/>
                </a:cxn>
                <a:cxn ang="0">
                  <a:pos x="134" y="736"/>
                </a:cxn>
                <a:cxn ang="0">
                  <a:pos x="0" y="251"/>
                </a:cxn>
                <a:cxn ang="0">
                  <a:pos x="192" y="177"/>
                </a:cxn>
                <a:cxn ang="0">
                  <a:pos x="172" y="109"/>
                </a:cxn>
                <a:cxn ang="0">
                  <a:pos x="71" y="124"/>
                </a:cxn>
                <a:cxn ang="0">
                  <a:pos x="90" y="25"/>
                </a:cxn>
                <a:cxn ang="0">
                  <a:pos x="90" y="25"/>
                </a:cxn>
              </a:cxnLst>
              <a:rect l="0" t="0" r="r" b="b"/>
              <a:pathLst>
                <a:path w="481" h="736">
                  <a:moveTo>
                    <a:pt x="90" y="25"/>
                  </a:moveTo>
                  <a:lnTo>
                    <a:pt x="196" y="0"/>
                  </a:lnTo>
                  <a:lnTo>
                    <a:pt x="240" y="103"/>
                  </a:lnTo>
                  <a:lnTo>
                    <a:pt x="316" y="75"/>
                  </a:lnTo>
                  <a:lnTo>
                    <a:pt x="481" y="567"/>
                  </a:lnTo>
                  <a:lnTo>
                    <a:pt x="134" y="736"/>
                  </a:lnTo>
                  <a:lnTo>
                    <a:pt x="0" y="251"/>
                  </a:lnTo>
                  <a:lnTo>
                    <a:pt x="192" y="177"/>
                  </a:lnTo>
                  <a:lnTo>
                    <a:pt x="172" y="109"/>
                  </a:lnTo>
                  <a:lnTo>
                    <a:pt x="71" y="124"/>
                  </a:lnTo>
                  <a:lnTo>
                    <a:pt x="90" y="25"/>
                  </a:lnTo>
                  <a:lnTo>
                    <a:pt x="9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46" name="Freeform 194"/>
            <p:cNvSpPr>
              <a:spLocks/>
            </p:cNvSpPr>
            <p:nvPr/>
          </p:nvSpPr>
          <p:spPr bwMode="auto">
            <a:xfrm>
              <a:off x="1280" y="3078"/>
              <a:ext cx="107" cy="124"/>
            </a:xfrm>
            <a:custGeom>
              <a:avLst/>
              <a:gdLst/>
              <a:ahLst/>
              <a:cxnLst>
                <a:cxn ang="0">
                  <a:pos x="213" y="137"/>
                </a:cxn>
                <a:cxn ang="0">
                  <a:pos x="208" y="206"/>
                </a:cxn>
                <a:cxn ang="0">
                  <a:pos x="86" y="250"/>
                </a:cxn>
                <a:cxn ang="0">
                  <a:pos x="0" y="10"/>
                </a:cxn>
                <a:cxn ang="0">
                  <a:pos x="145" y="0"/>
                </a:cxn>
                <a:cxn ang="0">
                  <a:pos x="151" y="92"/>
                </a:cxn>
                <a:cxn ang="0">
                  <a:pos x="213" y="137"/>
                </a:cxn>
                <a:cxn ang="0">
                  <a:pos x="213" y="137"/>
                </a:cxn>
              </a:cxnLst>
              <a:rect l="0" t="0" r="r" b="b"/>
              <a:pathLst>
                <a:path w="213" h="250">
                  <a:moveTo>
                    <a:pt x="213" y="137"/>
                  </a:moveTo>
                  <a:lnTo>
                    <a:pt x="208" y="206"/>
                  </a:lnTo>
                  <a:lnTo>
                    <a:pt x="86" y="250"/>
                  </a:lnTo>
                  <a:lnTo>
                    <a:pt x="0" y="10"/>
                  </a:lnTo>
                  <a:lnTo>
                    <a:pt x="145" y="0"/>
                  </a:lnTo>
                  <a:lnTo>
                    <a:pt x="151" y="92"/>
                  </a:lnTo>
                  <a:lnTo>
                    <a:pt x="213" y="137"/>
                  </a:lnTo>
                  <a:lnTo>
                    <a:pt x="213" y="137"/>
                  </a:lnTo>
                  <a:close/>
                </a:path>
              </a:pathLst>
            </a:custGeom>
            <a:solidFill>
              <a:srgbClr val="B34D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47" name="Freeform 195"/>
            <p:cNvSpPr>
              <a:spLocks/>
            </p:cNvSpPr>
            <p:nvPr/>
          </p:nvSpPr>
          <p:spPr bwMode="auto">
            <a:xfrm>
              <a:off x="1306" y="3064"/>
              <a:ext cx="81" cy="100"/>
            </a:xfrm>
            <a:custGeom>
              <a:avLst/>
              <a:gdLst/>
              <a:ahLst/>
              <a:cxnLst>
                <a:cxn ang="0">
                  <a:pos x="102" y="15"/>
                </a:cxn>
                <a:cxn ang="0">
                  <a:pos x="161" y="163"/>
                </a:cxn>
                <a:cxn ang="0">
                  <a:pos x="17" y="200"/>
                </a:cxn>
                <a:cxn ang="0">
                  <a:pos x="0" y="144"/>
                </a:cxn>
                <a:cxn ang="0">
                  <a:pos x="70" y="123"/>
                </a:cxn>
                <a:cxn ang="0">
                  <a:pos x="70" y="78"/>
                </a:cxn>
                <a:cxn ang="0">
                  <a:pos x="43" y="0"/>
                </a:cxn>
                <a:cxn ang="0">
                  <a:pos x="102" y="15"/>
                </a:cxn>
                <a:cxn ang="0">
                  <a:pos x="102" y="15"/>
                </a:cxn>
              </a:cxnLst>
              <a:rect l="0" t="0" r="r" b="b"/>
              <a:pathLst>
                <a:path w="161" h="200">
                  <a:moveTo>
                    <a:pt x="102" y="15"/>
                  </a:moveTo>
                  <a:lnTo>
                    <a:pt x="161" y="163"/>
                  </a:lnTo>
                  <a:lnTo>
                    <a:pt x="17" y="200"/>
                  </a:lnTo>
                  <a:lnTo>
                    <a:pt x="0" y="144"/>
                  </a:lnTo>
                  <a:lnTo>
                    <a:pt x="70" y="123"/>
                  </a:lnTo>
                  <a:lnTo>
                    <a:pt x="70" y="78"/>
                  </a:lnTo>
                  <a:lnTo>
                    <a:pt x="43" y="0"/>
                  </a:lnTo>
                  <a:lnTo>
                    <a:pt x="102" y="15"/>
                  </a:lnTo>
                  <a:lnTo>
                    <a:pt x="102" y="15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48" name="Freeform 196"/>
            <p:cNvSpPr>
              <a:spLocks/>
            </p:cNvSpPr>
            <p:nvPr/>
          </p:nvSpPr>
          <p:spPr bwMode="auto">
            <a:xfrm>
              <a:off x="1258" y="2901"/>
              <a:ext cx="88" cy="196"/>
            </a:xfrm>
            <a:custGeom>
              <a:avLst/>
              <a:gdLst/>
              <a:ahLst/>
              <a:cxnLst>
                <a:cxn ang="0">
                  <a:pos x="161" y="376"/>
                </a:cxn>
                <a:cxn ang="0">
                  <a:pos x="121" y="392"/>
                </a:cxn>
                <a:cxn ang="0">
                  <a:pos x="60" y="392"/>
                </a:cxn>
                <a:cxn ang="0">
                  <a:pos x="0" y="192"/>
                </a:cxn>
                <a:cxn ang="0">
                  <a:pos x="85" y="0"/>
                </a:cxn>
                <a:cxn ang="0">
                  <a:pos x="175" y="276"/>
                </a:cxn>
                <a:cxn ang="0">
                  <a:pos x="161" y="376"/>
                </a:cxn>
                <a:cxn ang="0">
                  <a:pos x="161" y="376"/>
                </a:cxn>
              </a:cxnLst>
              <a:rect l="0" t="0" r="r" b="b"/>
              <a:pathLst>
                <a:path w="175" h="392">
                  <a:moveTo>
                    <a:pt x="161" y="376"/>
                  </a:moveTo>
                  <a:lnTo>
                    <a:pt x="121" y="392"/>
                  </a:lnTo>
                  <a:lnTo>
                    <a:pt x="60" y="392"/>
                  </a:lnTo>
                  <a:lnTo>
                    <a:pt x="0" y="192"/>
                  </a:lnTo>
                  <a:lnTo>
                    <a:pt x="85" y="0"/>
                  </a:lnTo>
                  <a:lnTo>
                    <a:pt x="175" y="276"/>
                  </a:lnTo>
                  <a:lnTo>
                    <a:pt x="161" y="376"/>
                  </a:lnTo>
                  <a:lnTo>
                    <a:pt x="161" y="376"/>
                  </a:lnTo>
                  <a:close/>
                </a:path>
              </a:pathLst>
            </a:custGeom>
            <a:solidFill>
              <a:srgbClr val="D9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49" name="Freeform 197"/>
            <p:cNvSpPr>
              <a:spLocks/>
            </p:cNvSpPr>
            <p:nvPr/>
          </p:nvSpPr>
          <p:spPr bwMode="auto">
            <a:xfrm>
              <a:off x="1283" y="2834"/>
              <a:ext cx="87" cy="255"/>
            </a:xfrm>
            <a:custGeom>
              <a:avLst/>
              <a:gdLst/>
              <a:ahLst/>
              <a:cxnLst>
                <a:cxn ang="0">
                  <a:pos x="110" y="45"/>
                </a:cxn>
                <a:cxn ang="0">
                  <a:pos x="78" y="167"/>
                </a:cxn>
                <a:cxn ang="0">
                  <a:pos x="175" y="466"/>
                </a:cxn>
                <a:cxn ang="0">
                  <a:pos x="112" y="509"/>
                </a:cxn>
                <a:cxn ang="0">
                  <a:pos x="10" y="167"/>
                </a:cxn>
                <a:cxn ang="0">
                  <a:pos x="0" y="0"/>
                </a:cxn>
                <a:cxn ang="0">
                  <a:pos x="110" y="45"/>
                </a:cxn>
                <a:cxn ang="0">
                  <a:pos x="110" y="45"/>
                </a:cxn>
              </a:cxnLst>
              <a:rect l="0" t="0" r="r" b="b"/>
              <a:pathLst>
                <a:path w="175" h="509">
                  <a:moveTo>
                    <a:pt x="110" y="45"/>
                  </a:moveTo>
                  <a:lnTo>
                    <a:pt x="78" y="167"/>
                  </a:lnTo>
                  <a:lnTo>
                    <a:pt x="175" y="466"/>
                  </a:lnTo>
                  <a:lnTo>
                    <a:pt x="112" y="509"/>
                  </a:lnTo>
                  <a:lnTo>
                    <a:pt x="10" y="167"/>
                  </a:lnTo>
                  <a:lnTo>
                    <a:pt x="0" y="0"/>
                  </a:lnTo>
                  <a:lnTo>
                    <a:pt x="110" y="45"/>
                  </a:lnTo>
                  <a:lnTo>
                    <a:pt x="110" y="45"/>
                  </a:lnTo>
                  <a:close/>
                </a:path>
              </a:pathLst>
            </a:custGeom>
            <a:solidFill>
              <a:srgbClr val="E3C2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50" name="Freeform 198"/>
            <p:cNvSpPr>
              <a:spLocks/>
            </p:cNvSpPr>
            <p:nvPr/>
          </p:nvSpPr>
          <p:spPr bwMode="auto">
            <a:xfrm>
              <a:off x="1066" y="2986"/>
              <a:ext cx="346" cy="561"/>
            </a:xfrm>
            <a:custGeom>
              <a:avLst/>
              <a:gdLst/>
              <a:ahLst/>
              <a:cxnLst>
                <a:cxn ang="0">
                  <a:pos x="412" y="42"/>
                </a:cxn>
                <a:cxn ang="0">
                  <a:pos x="692" y="973"/>
                </a:cxn>
                <a:cxn ang="0">
                  <a:pos x="539" y="1044"/>
                </a:cxn>
                <a:cxn ang="0">
                  <a:pos x="239" y="1122"/>
                </a:cxn>
                <a:cxn ang="0">
                  <a:pos x="133" y="1122"/>
                </a:cxn>
                <a:cxn ang="0">
                  <a:pos x="0" y="1044"/>
                </a:cxn>
                <a:cxn ang="0">
                  <a:pos x="32" y="279"/>
                </a:cxn>
                <a:cxn ang="0">
                  <a:pos x="346" y="0"/>
                </a:cxn>
                <a:cxn ang="0">
                  <a:pos x="412" y="42"/>
                </a:cxn>
                <a:cxn ang="0">
                  <a:pos x="412" y="42"/>
                </a:cxn>
              </a:cxnLst>
              <a:rect l="0" t="0" r="r" b="b"/>
              <a:pathLst>
                <a:path w="692" h="1122">
                  <a:moveTo>
                    <a:pt x="412" y="42"/>
                  </a:moveTo>
                  <a:lnTo>
                    <a:pt x="692" y="973"/>
                  </a:lnTo>
                  <a:lnTo>
                    <a:pt x="539" y="1044"/>
                  </a:lnTo>
                  <a:lnTo>
                    <a:pt x="239" y="1122"/>
                  </a:lnTo>
                  <a:lnTo>
                    <a:pt x="133" y="1122"/>
                  </a:lnTo>
                  <a:lnTo>
                    <a:pt x="0" y="1044"/>
                  </a:lnTo>
                  <a:lnTo>
                    <a:pt x="32" y="279"/>
                  </a:lnTo>
                  <a:lnTo>
                    <a:pt x="346" y="0"/>
                  </a:lnTo>
                  <a:lnTo>
                    <a:pt x="412" y="42"/>
                  </a:lnTo>
                  <a:lnTo>
                    <a:pt x="412" y="42"/>
                  </a:lnTo>
                  <a:close/>
                </a:path>
              </a:pathLst>
            </a:custGeom>
            <a:solidFill>
              <a:srgbClr val="E3C2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51" name="Freeform 199"/>
            <p:cNvSpPr>
              <a:spLocks/>
            </p:cNvSpPr>
            <p:nvPr/>
          </p:nvSpPr>
          <p:spPr bwMode="auto">
            <a:xfrm>
              <a:off x="962" y="3063"/>
              <a:ext cx="256" cy="489"/>
            </a:xfrm>
            <a:custGeom>
              <a:avLst/>
              <a:gdLst/>
              <a:ahLst/>
              <a:cxnLst>
                <a:cxn ang="0">
                  <a:pos x="513" y="38"/>
                </a:cxn>
                <a:cxn ang="0">
                  <a:pos x="342" y="108"/>
                </a:cxn>
                <a:cxn ang="0">
                  <a:pos x="336" y="690"/>
                </a:cxn>
                <a:cxn ang="0">
                  <a:pos x="393" y="741"/>
                </a:cxn>
                <a:cxn ang="0">
                  <a:pos x="342" y="804"/>
                </a:cxn>
                <a:cxn ang="0">
                  <a:pos x="342" y="968"/>
                </a:cxn>
                <a:cxn ang="0">
                  <a:pos x="169" y="977"/>
                </a:cxn>
                <a:cxn ang="0">
                  <a:pos x="0" y="945"/>
                </a:cxn>
                <a:cxn ang="0">
                  <a:pos x="95" y="6"/>
                </a:cxn>
                <a:cxn ang="0">
                  <a:pos x="461" y="0"/>
                </a:cxn>
                <a:cxn ang="0">
                  <a:pos x="513" y="38"/>
                </a:cxn>
                <a:cxn ang="0">
                  <a:pos x="513" y="38"/>
                </a:cxn>
              </a:cxnLst>
              <a:rect l="0" t="0" r="r" b="b"/>
              <a:pathLst>
                <a:path w="513" h="977">
                  <a:moveTo>
                    <a:pt x="513" y="38"/>
                  </a:moveTo>
                  <a:lnTo>
                    <a:pt x="342" y="108"/>
                  </a:lnTo>
                  <a:lnTo>
                    <a:pt x="336" y="690"/>
                  </a:lnTo>
                  <a:lnTo>
                    <a:pt x="393" y="741"/>
                  </a:lnTo>
                  <a:lnTo>
                    <a:pt x="342" y="804"/>
                  </a:lnTo>
                  <a:lnTo>
                    <a:pt x="342" y="968"/>
                  </a:lnTo>
                  <a:lnTo>
                    <a:pt x="169" y="977"/>
                  </a:lnTo>
                  <a:lnTo>
                    <a:pt x="0" y="945"/>
                  </a:lnTo>
                  <a:lnTo>
                    <a:pt x="95" y="6"/>
                  </a:lnTo>
                  <a:lnTo>
                    <a:pt x="461" y="0"/>
                  </a:lnTo>
                  <a:lnTo>
                    <a:pt x="513" y="38"/>
                  </a:lnTo>
                  <a:lnTo>
                    <a:pt x="513" y="38"/>
                  </a:lnTo>
                  <a:close/>
                </a:path>
              </a:pathLst>
            </a:custGeom>
            <a:solidFill>
              <a:srgbClr val="D9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52" name="Freeform 200"/>
            <p:cNvSpPr>
              <a:spLocks/>
            </p:cNvSpPr>
            <p:nvPr/>
          </p:nvSpPr>
          <p:spPr bwMode="auto">
            <a:xfrm>
              <a:off x="1266" y="2847"/>
              <a:ext cx="40" cy="128"/>
            </a:xfrm>
            <a:custGeom>
              <a:avLst/>
              <a:gdLst/>
              <a:ahLst/>
              <a:cxnLst>
                <a:cxn ang="0">
                  <a:pos x="25" y="46"/>
                </a:cxn>
                <a:cxn ang="0">
                  <a:pos x="0" y="257"/>
                </a:cxn>
                <a:cxn ang="0">
                  <a:pos x="28" y="257"/>
                </a:cxn>
                <a:cxn ang="0">
                  <a:pos x="80" y="52"/>
                </a:cxn>
                <a:cxn ang="0">
                  <a:pos x="32" y="0"/>
                </a:cxn>
                <a:cxn ang="0">
                  <a:pos x="25" y="46"/>
                </a:cxn>
                <a:cxn ang="0">
                  <a:pos x="25" y="46"/>
                </a:cxn>
              </a:cxnLst>
              <a:rect l="0" t="0" r="r" b="b"/>
              <a:pathLst>
                <a:path w="80" h="257">
                  <a:moveTo>
                    <a:pt x="25" y="46"/>
                  </a:moveTo>
                  <a:lnTo>
                    <a:pt x="0" y="257"/>
                  </a:lnTo>
                  <a:lnTo>
                    <a:pt x="28" y="257"/>
                  </a:lnTo>
                  <a:lnTo>
                    <a:pt x="80" y="52"/>
                  </a:lnTo>
                  <a:lnTo>
                    <a:pt x="32" y="0"/>
                  </a:lnTo>
                  <a:lnTo>
                    <a:pt x="25" y="46"/>
                  </a:lnTo>
                  <a:lnTo>
                    <a:pt x="25" y="46"/>
                  </a:lnTo>
                  <a:close/>
                </a:path>
              </a:pathLst>
            </a:custGeom>
            <a:solidFill>
              <a:srgbClr val="D9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53" name="Freeform 201"/>
            <p:cNvSpPr>
              <a:spLocks/>
            </p:cNvSpPr>
            <p:nvPr/>
          </p:nvSpPr>
          <p:spPr bwMode="auto">
            <a:xfrm>
              <a:off x="1239" y="2966"/>
              <a:ext cx="41" cy="4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1" y="10"/>
                </a:cxn>
                <a:cxn ang="0">
                  <a:pos x="66" y="84"/>
                </a:cxn>
                <a:cxn ang="0">
                  <a:pos x="0" y="80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81" h="84">
                  <a:moveTo>
                    <a:pt x="9" y="0"/>
                  </a:moveTo>
                  <a:lnTo>
                    <a:pt x="81" y="10"/>
                  </a:lnTo>
                  <a:lnTo>
                    <a:pt x="66" y="84"/>
                  </a:lnTo>
                  <a:lnTo>
                    <a:pt x="0" y="8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54" name="Freeform 202"/>
            <p:cNvSpPr>
              <a:spLocks/>
            </p:cNvSpPr>
            <p:nvPr/>
          </p:nvSpPr>
          <p:spPr bwMode="auto">
            <a:xfrm>
              <a:off x="1058" y="2850"/>
              <a:ext cx="200" cy="243"/>
            </a:xfrm>
            <a:custGeom>
              <a:avLst/>
              <a:gdLst/>
              <a:ahLst/>
              <a:cxnLst>
                <a:cxn ang="0">
                  <a:pos x="401" y="131"/>
                </a:cxn>
                <a:cxn ang="0">
                  <a:pos x="399" y="133"/>
                </a:cxn>
                <a:cxn ang="0">
                  <a:pos x="399" y="141"/>
                </a:cxn>
                <a:cxn ang="0">
                  <a:pos x="399" y="150"/>
                </a:cxn>
                <a:cxn ang="0">
                  <a:pos x="399" y="166"/>
                </a:cxn>
                <a:cxn ang="0">
                  <a:pos x="397" y="183"/>
                </a:cxn>
                <a:cxn ang="0">
                  <a:pos x="397" y="204"/>
                </a:cxn>
                <a:cxn ang="0">
                  <a:pos x="395" y="225"/>
                </a:cxn>
                <a:cxn ang="0">
                  <a:pos x="393" y="251"/>
                </a:cxn>
                <a:cxn ang="0">
                  <a:pos x="387" y="276"/>
                </a:cxn>
                <a:cxn ang="0">
                  <a:pos x="382" y="302"/>
                </a:cxn>
                <a:cxn ang="0">
                  <a:pos x="376" y="331"/>
                </a:cxn>
                <a:cxn ang="0">
                  <a:pos x="370" y="360"/>
                </a:cxn>
                <a:cxn ang="0">
                  <a:pos x="359" y="386"/>
                </a:cxn>
                <a:cxn ang="0">
                  <a:pos x="347" y="415"/>
                </a:cxn>
                <a:cxn ang="0">
                  <a:pos x="334" y="439"/>
                </a:cxn>
                <a:cxn ang="0">
                  <a:pos x="321" y="466"/>
                </a:cxn>
                <a:cxn ang="0">
                  <a:pos x="72" y="487"/>
                </a:cxn>
                <a:cxn ang="0">
                  <a:pos x="0" y="337"/>
                </a:cxn>
                <a:cxn ang="0">
                  <a:pos x="9" y="61"/>
                </a:cxn>
                <a:cxn ang="0">
                  <a:pos x="129" y="0"/>
                </a:cxn>
                <a:cxn ang="0">
                  <a:pos x="330" y="72"/>
                </a:cxn>
                <a:cxn ang="0">
                  <a:pos x="401" y="131"/>
                </a:cxn>
                <a:cxn ang="0">
                  <a:pos x="401" y="131"/>
                </a:cxn>
              </a:cxnLst>
              <a:rect l="0" t="0" r="r" b="b"/>
              <a:pathLst>
                <a:path w="401" h="487">
                  <a:moveTo>
                    <a:pt x="401" y="131"/>
                  </a:moveTo>
                  <a:lnTo>
                    <a:pt x="399" y="133"/>
                  </a:lnTo>
                  <a:lnTo>
                    <a:pt x="399" y="141"/>
                  </a:lnTo>
                  <a:lnTo>
                    <a:pt x="399" y="150"/>
                  </a:lnTo>
                  <a:lnTo>
                    <a:pt x="399" y="166"/>
                  </a:lnTo>
                  <a:lnTo>
                    <a:pt x="397" y="183"/>
                  </a:lnTo>
                  <a:lnTo>
                    <a:pt x="397" y="204"/>
                  </a:lnTo>
                  <a:lnTo>
                    <a:pt x="395" y="225"/>
                  </a:lnTo>
                  <a:lnTo>
                    <a:pt x="393" y="251"/>
                  </a:lnTo>
                  <a:lnTo>
                    <a:pt x="387" y="276"/>
                  </a:lnTo>
                  <a:lnTo>
                    <a:pt x="382" y="302"/>
                  </a:lnTo>
                  <a:lnTo>
                    <a:pt x="376" y="331"/>
                  </a:lnTo>
                  <a:lnTo>
                    <a:pt x="370" y="360"/>
                  </a:lnTo>
                  <a:lnTo>
                    <a:pt x="359" y="386"/>
                  </a:lnTo>
                  <a:lnTo>
                    <a:pt x="347" y="415"/>
                  </a:lnTo>
                  <a:lnTo>
                    <a:pt x="334" y="439"/>
                  </a:lnTo>
                  <a:lnTo>
                    <a:pt x="321" y="466"/>
                  </a:lnTo>
                  <a:lnTo>
                    <a:pt x="72" y="487"/>
                  </a:lnTo>
                  <a:lnTo>
                    <a:pt x="0" y="337"/>
                  </a:lnTo>
                  <a:lnTo>
                    <a:pt x="9" y="61"/>
                  </a:lnTo>
                  <a:lnTo>
                    <a:pt x="129" y="0"/>
                  </a:lnTo>
                  <a:lnTo>
                    <a:pt x="330" y="72"/>
                  </a:lnTo>
                  <a:lnTo>
                    <a:pt x="401" y="131"/>
                  </a:lnTo>
                  <a:lnTo>
                    <a:pt x="401" y="131"/>
                  </a:lnTo>
                  <a:close/>
                </a:path>
              </a:pathLst>
            </a:custGeom>
            <a:solidFill>
              <a:srgbClr val="E3C2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55" name="Freeform 203"/>
            <p:cNvSpPr>
              <a:spLocks/>
            </p:cNvSpPr>
            <p:nvPr/>
          </p:nvSpPr>
          <p:spPr bwMode="auto">
            <a:xfrm>
              <a:off x="1258" y="2423"/>
              <a:ext cx="104" cy="3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21"/>
                </a:cxn>
                <a:cxn ang="0">
                  <a:pos x="3" y="46"/>
                </a:cxn>
                <a:cxn ang="0">
                  <a:pos x="7" y="82"/>
                </a:cxn>
                <a:cxn ang="0">
                  <a:pos x="9" y="122"/>
                </a:cxn>
                <a:cxn ang="0">
                  <a:pos x="15" y="168"/>
                </a:cxn>
                <a:cxn ang="0">
                  <a:pos x="19" y="221"/>
                </a:cxn>
                <a:cxn ang="0">
                  <a:pos x="22" y="276"/>
                </a:cxn>
                <a:cxn ang="0">
                  <a:pos x="24" y="331"/>
                </a:cxn>
                <a:cxn ang="0">
                  <a:pos x="28" y="388"/>
                </a:cxn>
                <a:cxn ang="0">
                  <a:pos x="30" y="445"/>
                </a:cxn>
                <a:cxn ang="0">
                  <a:pos x="32" y="502"/>
                </a:cxn>
                <a:cxn ang="0">
                  <a:pos x="30" y="554"/>
                </a:cxn>
                <a:cxn ang="0">
                  <a:pos x="26" y="601"/>
                </a:cxn>
                <a:cxn ang="0">
                  <a:pos x="22" y="647"/>
                </a:cxn>
                <a:cxn ang="0">
                  <a:pos x="17" y="685"/>
                </a:cxn>
                <a:cxn ang="0">
                  <a:pos x="95" y="704"/>
                </a:cxn>
                <a:cxn ang="0">
                  <a:pos x="117" y="691"/>
                </a:cxn>
                <a:cxn ang="0">
                  <a:pos x="165" y="662"/>
                </a:cxn>
                <a:cxn ang="0">
                  <a:pos x="207" y="17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7" h="704">
                  <a:moveTo>
                    <a:pt x="0" y="0"/>
                  </a:moveTo>
                  <a:lnTo>
                    <a:pt x="0" y="6"/>
                  </a:lnTo>
                  <a:lnTo>
                    <a:pt x="2" y="21"/>
                  </a:lnTo>
                  <a:lnTo>
                    <a:pt x="3" y="46"/>
                  </a:lnTo>
                  <a:lnTo>
                    <a:pt x="7" y="82"/>
                  </a:lnTo>
                  <a:lnTo>
                    <a:pt x="9" y="122"/>
                  </a:lnTo>
                  <a:lnTo>
                    <a:pt x="15" y="168"/>
                  </a:lnTo>
                  <a:lnTo>
                    <a:pt x="19" y="221"/>
                  </a:lnTo>
                  <a:lnTo>
                    <a:pt x="22" y="276"/>
                  </a:lnTo>
                  <a:lnTo>
                    <a:pt x="24" y="331"/>
                  </a:lnTo>
                  <a:lnTo>
                    <a:pt x="28" y="388"/>
                  </a:lnTo>
                  <a:lnTo>
                    <a:pt x="30" y="445"/>
                  </a:lnTo>
                  <a:lnTo>
                    <a:pt x="32" y="502"/>
                  </a:lnTo>
                  <a:lnTo>
                    <a:pt x="30" y="554"/>
                  </a:lnTo>
                  <a:lnTo>
                    <a:pt x="26" y="601"/>
                  </a:lnTo>
                  <a:lnTo>
                    <a:pt x="22" y="647"/>
                  </a:lnTo>
                  <a:lnTo>
                    <a:pt x="17" y="685"/>
                  </a:lnTo>
                  <a:lnTo>
                    <a:pt x="95" y="704"/>
                  </a:lnTo>
                  <a:lnTo>
                    <a:pt x="117" y="691"/>
                  </a:lnTo>
                  <a:lnTo>
                    <a:pt x="165" y="662"/>
                  </a:lnTo>
                  <a:lnTo>
                    <a:pt x="207" y="17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C2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56" name="Freeform 204"/>
            <p:cNvSpPr>
              <a:spLocks/>
            </p:cNvSpPr>
            <p:nvPr/>
          </p:nvSpPr>
          <p:spPr bwMode="auto">
            <a:xfrm>
              <a:off x="1285" y="2510"/>
              <a:ext cx="23" cy="258"/>
            </a:xfrm>
            <a:custGeom>
              <a:avLst/>
              <a:gdLst/>
              <a:ahLst/>
              <a:cxnLst>
                <a:cxn ang="0">
                  <a:pos x="0" y="499"/>
                </a:cxn>
                <a:cxn ang="0">
                  <a:pos x="36" y="0"/>
                </a:cxn>
                <a:cxn ang="0">
                  <a:pos x="36" y="4"/>
                </a:cxn>
                <a:cxn ang="0">
                  <a:pos x="36" y="10"/>
                </a:cxn>
                <a:cxn ang="0">
                  <a:pos x="38" y="19"/>
                </a:cxn>
                <a:cxn ang="0">
                  <a:pos x="40" y="33"/>
                </a:cxn>
                <a:cxn ang="0">
                  <a:pos x="42" y="50"/>
                </a:cxn>
                <a:cxn ang="0">
                  <a:pos x="42" y="73"/>
                </a:cxn>
                <a:cxn ang="0">
                  <a:pos x="44" y="99"/>
                </a:cxn>
                <a:cxn ang="0">
                  <a:pos x="44" y="130"/>
                </a:cxn>
                <a:cxn ang="0">
                  <a:pos x="45" y="166"/>
                </a:cxn>
                <a:cxn ang="0">
                  <a:pos x="44" y="208"/>
                </a:cxn>
                <a:cxn ang="0">
                  <a:pos x="44" y="257"/>
                </a:cxn>
                <a:cxn ang="0">
                  <a:pos x="42" y="308"/>
                </a:cxn>
                <a:cxn ang="0">
                  <a:pos x="38" y="371"/>
                </a:cxn>
                <a:cxn ang="0">
                  <a:pos x="34" y="440"/>
                </a:cxn>
                <a:cxn ang="0">
                  <a:pos x="30" y="516"/>
                </a:cxn>
                <a:cxn ang="0">
                  <a:pos x="0" y="499"/>
                </a:cxn>
                <a:cxn ang="0">
                  <a:pos x="0" y="499"/>
                </a:cxn>
              </a:cxnLst>
              <a:rect l="0" t="0" r="r" b="b"/>
              <a:pathLst>
                <a:path w="45" h="516">
                  <a:moveTo>
                    <a:pt x="0" y="499"/>
                  </a:moveTo>
                  <a:lnTo>
                    <a:pt x="36" y="0"/>
                  </a:lnTo>
                  <a:lnTo>
                    <a:pt x="36" y="4"/>
                  </a:lnTo>
                  <a:lnTo>
                    <a:pt x="36" y="10"/>
                  </a:lnTo>
                  <a:lnTo>
                    <a:pt x="38" y="19"/>
                  </a:lnTo>
                  <a:lnTo>
                    <a:pt x="40" y="33"/>
                  </a:lnTo>
                  <a:lnTo>
                    <a:pt x="42" y="50"/>
                  </a:lnTo>
                  <a:lnTo>
                    <a:pt x="42" y="73"/>
                  </a:lnTo>
                  <a:lnTo>
                    <a:pt x="44" y="99"/>
                  </a:lnTo>
                  <a:lnTo>
                    <a:pt x="44" y="130"/>
                  </a:lnTo>
                  <a:lnTo>
                    <a:pt x="45" y="166"/>
                  </a:lnTo>
                  <a:lnTo>
                    <a:pt x="44" y="208"/>
                  </a:lnTo>
                  <a:lnTo>
                    <a:pt x="44" y="257"/>
                  </a:lnTo>
                  <a:lnTo>
                    <a:pt x="42" y="308"/>
                  </a:lnTo>
                  <a:lnTo>
                    <a:pt x="38" y="371"/>
                  </a:lnTo>
                  <a:lnTo>
                    <a:pt x="34" y="440"/>
                  </a:lnTo>
                  <a:lnTo>
                    <a:pt x="30" y="516"/>
                  </a:lnTo>
                  <a:lnTo>
                    <a:pt x="0" y="499"/>
                  </a:lnTo>
                  <a:lnTo>
                    <a:pt x="0" y="499"/>
                  </a:lnTo>
                  <a:close/>
                </a:path>
              </a:pathLst>
            </a:custGeom>
            <a:solidFill>
              <a:srgbClr val="D9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57" name="Freeform 205"/>
            <p:cNvSpPr>
              <a:spLocks/>
            </p:cNvSpPr>
            <p:nvPr/>
          </p:nvSpPr>
          <p:spPr bwMode="auto">
            <a:xfrm>
              <a:off x="1178" y="2059"/>
              <a:ext cx="187" cy="377"/>
            </a:xfrm>
            <a:custGeom>
              <a:avLst/>
              <a:gdLst/>
              <a:ahLst/>
              <a:cxnLst>
                <a:cxn ang="0">
                  <a:pos x="283" y="576"/>
                </a:cxn>
                <a:cxn ang="0">
                  <a:pos x="375" y="74"/>
                </a:cxn>
                <a:cxn ang="0">
                  <a:pos x="295" y="0"/>
                </a:cxn>
                <a:cxn ang="0">
                  <a:pos x="165" y="10"/>
                </a:cxn>
                <a:cxn ang="0">
                  <a:pos x="17" y="487"/>
                </a:cxn>
                <a:cxn ang="0">
                  <a:pos x="0" y="641"/>
                </a:cxn>
                <a:cxn ang="0">
                  <a:pos x="29" y="702"/>
                </a:cxn>
                <a:cxn ang="0">
                  <a:pos x="124" y="755"/>
                </a:cxn>
                <a:cxn ang="0">
                  <a:pos x="162" y="728"/>
                </a:cxn>
                <a:cxn ang="0">
                  <a:pos x="137" y="588"/>
                </a:cxn>
                <a:cxn ang="0">
                  <a:pos x="222" y="599"/>
                </a:cxn>
                <a:cxn ang="0">
                  <a:pos x="283" y="576"/>
                </a:cxn>
                <a:cxn ang="0">
                  <a:pos x="283" y="576"/>
                </a:cxn>
              </a:cxnLst>
              <a:rect l="0" t="0" r="r" b="b"/>
              <a:pathLst>
                <a:path w="375" h="755">
                  <a:moveTo>
                    <a:pt x="283" y="576"/>
                  </a:moveTo>
                  <a:lnTo>
                    <a:pt x="375" y="74"/>
                  </a:lnTo>
                  <a:lnTo>
                    <a:pt x="295" y="0"/>
                  </a:lnTo>
                  <a:lnTo>
                    <a:pt x="165" y="10"/>
                  </a:lnTo>
                  <a:lnTo>
                    <a:pt x="17" y="487"/>
                  </a:lnTo>
                  <a:lnTo>
                    <a:pt x="0" y="641"/>
                  </a:lnTo>
                  <a:lnTo>
                    <a:pt x="29" y="702"/>
                  </a:lnTo>
                  <a:lnTo>
                    <a:pt x="124" y="755"/>
                  </a:lnTo>
                  <a:lnTo>
                    <a:pt x="162" y="728"/>
                  </a:lnTo>
                  <a:lnTo>
                    <a:pt x="137" y="588"/>
                  </a:lnTo>
                  <a:lnTo>
                    <a:pt x="222" y="599"/>
                  </a:lnTo>
                  <a:lnTo>
                    <a:pt x="283" y="576"/>
                  </a:lnTo>
                  <a:lnTo>
                    <a:pt x="283" y="576"/>
                  </a:lnTo>
                  <a:close/>
                </a:path>
              </a:pathLst>
            </a:custGeom>
            <a:solidFill>
              <a:srgbClr val="B34D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58" name="Freeform 206"/>
            <p:cNvSpPr>
              <a:spLocks/>
            </p:cNvSpPr>
            <p:nvPr/>
          </p:nvSpPr>
          <p:spPr bwMode="auto">
            <a:xfrm>
              <a:off x="1111" y="2074"/>
              <a:ext cx="208" cy="335"/>
            </a:xfrm>
            <a:custGeom>
              <a:avLst/>
              <a:gdLst/>
              <a:ahLst/>
              <a:cxnLst>
                <a:cxn ang="0">
                  <a:pos x="359" y="2"/>
                </a:cxn>
                <a:cxn ang="0">
                  <a:pos x="350" y="22"/>
                </a:cxn>
                <a:cxn ang="0">
                  <a:pos x="336" y="59"/>
                </a:cxn>
                <a:cxn ang="0">
                  <a:pos x="321" y="106"/>
                </a:cxn>
                <a:cxn ang="0">
                  <a:pos x="310" y="161"/>
                </a:cxn>
                <a:cxn ang="0">
                  <a:pos x="302" y="216"/>
                </a:cxn>
                <a:cxn ang="0">
                  <a:pos x="308" y="268"/>
                </a:cxn>
                <a:cxn ang="0">
                  <a:pos x="327" y="310"/>
                </a:cxn>
                <a:cxn ang="0">
                  <a:pos x="340" y="327"/>
                </a:cxn>
                <a:cxn ang="0">
                  <a:pos x="329" y="329"/>
                </a:cxn>
                <a:cxn ang="0">
                  <a:pos x="312" y="336"/>
                </a:cxn>
                <a:cxn ang="0">
                  <a:pos x="293" y="351"/>
                </a:cxn>
                <a:cxn ang="0">
                  <a:pos x="274" y="370"/>
                </a:cxn>
                <a:cxn ang="0">
                  <a:pos x="257" y="395"/>
                </a:cxn>
                <a:cxn ang="0">
                  <a:pos x="247" y="429"/>
                </a:cxn>
                <a:cxn ang="0">
                  <a:pos x="249" y="469"/>
                </a:cxn>
                <a:cxn ang="0">
                  <a:pos x="259" y="496"/>
                </a:cxn>
                <a:cxn ang="0">
                  <a:pos x="272" y="502"/>
                </a:cxn>
                <a:cxn ang="0">
                  <a:pos x="291" y="511"/>
                </a:cxn>
                <a:cxn ang="0">
                  <a:pos x="314" y="523"/>
                </a:cxn>
                <a:cxn ang="0">
                  <a:pos x="338" y="530"/>
                </a:cxn>
                <a:cxn ang="0">
                  <a:pos x="367" y="540"/>
                </a:cxn>
                <a:cxn ang="0">
                  <a:pos x="392" y="545"/>
                </a:cxn>
                <a:cxn ang="0">
                  <a:pos x="416" y="545"/>
                </a:cxn>
                <a:cxn ang="0">
                  <a:pos x="382" y="591"/>
                </a:cxn>
                <a:cxn ang="0">
                  <a:pos x="373" y="587"/>
                </a:cxn>
                <a:cxn ang="0">
                  <a:pos x="355" y="585"/>
                </a:cxn>
                <a:cxn ang="0">
                  <a:pos x="335" y="580"/>
                </a:cxn>
                <a:cxn ang="0">
                  <a:pos x="308" y="572"/>
                </a:cxn>
                <a:cxn ang="0">
                  <a:pos x="279" y="562"/>
                </a:cxn>
                <a:cxn ang="0">
                  <a:pos x="249" y="553"/>
                </a:cxn>
                <a:cxn ang="0">
                  <a:pos x="220" y="538"/>
                </a:cxn>
                <a:cxn ang="0">
                  <a:pos x="203" y="534"/>
                </a:cxn>
                <a:cxn ang="0">
                  <a:pos x="190" y="545"/>
                </a:cxn>
                <a:cxn ang="0">
                  <a:pos x="181" y="559"/>
                </a:cxn>
                <a:cxn ang="0">
                  <a:pos x="171" y="578"/>
                </a:cxn>
                <a:cxn ang="0">
                  <a:pos x="163" y="600"/>
                </a:cxn>
                <a:cxn ang="0">
                  <a:pos x="158" y="625"/>
                </a:cxn>
                <a:cxn ang="0">
                  <a:pos x="158" y="654"/>
                </a:cxn>
                <a:cxn ang="0">
                  <a:pos x="76" y="583"/>
                </a:cxn>
                <a:cxn ang="0">
                  <a:pos x="0" y="266"/>
                </a:cxn>
                <a:cxn ang="0">
                  <a:pos x="361" y="0"/>
                </a:cxn>
              </a:cxnLst>
              <a:rect l="0" t="0" r="r" b="b"/>
              <a:pathLst>
                <a:path w="416" h="671">
                  <a:moveTo>
                    <a:pt x="361" y="0"/>
                  </a:moveTo>
                  <a:lnTo>
                    <a:pt x="359" y="2"/>
                  </a:lnTo>
                  <a:lnTo>
                    <a:pt x="355" y="9"/>
                  </a:lnTo>
                  <a:lnTo>
                    <a:pt x="350" y="22"/>
                  </a:lnTo>
                  <a:lnTo>
                    <a:pt x="344" y="40"/>
                  </a:lnTo>
                  <a:lnTo>
                    <a:pt x="336" y="59"/>
                  </a:lnTo>
                  <a:lnTo>
                    <a:pt x="329" y="81"/>
                  </a:lnTo>
                  <a:lnTo>
                    <a:pt x="321" y="106"/>
                  </a:lnTo>
                  <a:lnTo>
                    <a:pt x="316" y="135"/>
                  </a:lnTo>
                  <a:lnTo>
                    <a:pt x="310" y="161"/>
                  </a:lnTo>
                  <a:lnTo>
                    <a:pt x="304" y="190"/>
                  </a:lnTo>
                  <a:lnTo>
                    <a:pt x="302" y="216"/>
                  </a:lnTo>
                  <a:lnTo>
                    <a:pt x="304" y="243"/>
                  </a:lnTo>
                  <a:lnTo>
                    <a:pt x="308" y="268"/>
                  </a:lnTo>
                  <a:lnTo>
                    <a:pt x="316" y="291"/>
                  </a:lnTo>
                  <a:lnTo>
                    <a:pt x="327" y="310"/>
                  </a:lnTo>
                  <a:lnTo>
                    <a:pt x="342" y="327"/>
                  </a:lnTo>
                  <a:lnTo>
                    <a:pt x="340" y="327"/>
                  </a:lnTo>
                  <a:lnTo>
                    <a:pt x="336" y="327"/>
                  </a:lnTo>
                  <a:lnTo>
                    <a:pt x="329" y="329"/>
                  </a:lnTo>
                  <a:lnTo>
                    <a:pt x="321" y="334"/>
                  </a:lnTo>
                  <a:lnTo>
                    <a:pt x="312" y="336"/>
                  </a:lnTo>
                  <a:lnTo>
                    <a:pt x="302" y="344"/>
                  </a:lnTo>
                  <a:lnTo>
                    <a:pt x="293" y="351"/>
                  </a:lnTo>
                  <a:lnTo>
                    <a:pt x="283" y="361"/>
                  </a:lnTo>
                  <a:lnTo>
                    <a:pt x="274" y="370"/>
                  </a:lnTo>
                  <a:lnTo>
                    <a:pt x="264" y="382"/>
                  </a:lnTo>
                  <a:lnTo>
                    <a:pt x="257" y="395"/>
                  </a:lnTo>
                  <a:lnTo>
                    <a:pt x="251" y="412"/>
                  </a:lnTo>
                  <a:lnTo>
                    <a:pt x="247" y="429"/>
                  </a:lnTo>
                  <a:lnTo>
                    <a:pt x="247" y="448"/>
                  </a:lnTo>
                  <a:lnTo>
                    <a:pt x="249" y="469"/>
                  </a:lnTo>
                  <a:lnTo>
                    <a:pt x="257" y="494"/>
                  </a:lnTo>
                  <a:lnTo>
                    <a:pt x="259" y="496"/>
                  </a:lnTo>
                  <a:lnTo>
                    <a:pt x="264" y="498"/>
                  </a:lnTo>
                  <a:lnTo>
                    <a:pt x="272" y="502"/>
                  </a:lnTo>
                  <a:lnTo>
                    <a:pt x="279" y="505"/>
                  </a:lnTo>
                  <a:lnTo>
                    <a:pt x="291" y="511"/>
                  </a:lnTo>
                  <a:lnTo>
                    <a:pt x="302" y="515"/>
                  </a:lnTo>
                  <a:lnTo>
                    <a:pt x="314" y="523"/>
                  </a:lnTo>
                  <a:lnTo>
                    <a:pt x="327" y="526"/>
                  </a:lnTo>
                  <a:lnTo>
                    <a:pt x="338" y="530"/>
                  </a:lnTo>
                  <a:lnTo>
                    <a:pt x="352" y="534"/>
                  </a:lnTo>
                  <a:lnTo>
                    <a:pt x="367" y="540"/>
                  </a:lnTo>
                  <a:lnTo>
                    <a:pt x="378" y="542"/>
                  </a:lnTo>
                  <a:lnTo>
                    <a:pt x="392" y="545"/>
                  </a:lnTo>
                  <a:lnTo>
                    <a:pt x="403" y="545"/>
                  </a:lnTo>
                  <a:lnTo>
                    <a:pt x="416" y="545"/>
                  </a:lnTo>
                  <a:lnTo>
                    <a:pt x="384" y="591"/>
                  </a:lnTo>
                  <a:lnTo>
                    <a:pt x="382" y="591"/>
                  </a:lnTo>
                  <a:lnTo>
                    <a:pt x="378" y="591"/>
                  </a:lnTo>
                  <a:lnTo>
                    <a:pt x="373" y="587"/>
                  </a:lnTo>
                  <a:lnTo>
                    <a:pt x="365" y="587"/>
                  </a:lnTo>
                  <a:lnTo>
                    <a:pt x="355" y="585"/>
                  </a:lnTo>
                  <a:lnTo>
                    <a:pt x="346" y="583"/>
                  </a:lnTo>
                  <a:lnTo>
                    <a:pt x="335" y="580"/>
                  </a:lnTo>
                  <a:lnTo>
                    <a:pt x="321" y="578"/>
                  </a:lnTo>
                  <a:lnTo>
                    <a:pt x="308" y="572"/>
                  </a:lnTo>
                  <a:lnTo>
                    <a:pt x="295" y="568"/>
                  </a:lnTo>
                  <a:lnTo>
                    <a:pt x="279" y="562"/>
                  </a:lnTo>
                  <a:lnTo>
                    <a:pt x="264" y="559"/>
                  </a:lnTo>
                  <a:lnTo>
                    <a:pt x="249" y="553"/>
                  </a:lnTo>
                  <a:lnTo>
                    <a:pt x="234" y="545"/>
                  </a:lnTo>
                  <a:lnTo>
                    <a:pt x="220" y="538"/>
                  </a:lnTo>
                  <a:lnTo>
                    <a:pt x="207" y="532"/>
                  </a:lnTo>
                  <a:lnTo>
                    <a:pt x="203" y="534"/>
                  </a:lnTo>
                  <a:lnTo>
                    <a:pt x="196" y="540"/>
                  </a:lnTo>
                  <a:lnTo>
                    <a:pt x="190" y="545"/>
                  </a:lnTo>
                  <a:lnTo>
                    <a:pt x="186" y="553"/>
                  </a:lnTo>
                  <a:lnTo>
                    <a:pt x="181" y="559"/>
                  </a:lnTo>
                  <a:lnTo>
                    <a:pt x="177" y="568"/>
                  </a:lnTo>
                  <a:lnTo>
                    <a:pt x="171" y="578"/>
                  </a:lnTo>
                  <a:lnTo>
                    <a:pt x="167" y="587"/>
                  </a:lnTo>
                  <a:lnTo>
                    <a:pt x="163" y="600"/>
                  </a:lnTo>
                  <a:lnTo>
                    <a:pt x="162" y="612"/>
                  </a:lnTo>
                  <a:lnTo>
                    <a:pt x="158" y="625"/>
                  </a:lnTo>
                  <a:lnTo>
                    <a:pt x="158" y="639"/>
                  </a:lnTo>
                  <a:lnTo>
                    <a:pt x="158" y="654"/>
                  </a:lnTo>
                  <a:lnTo>
                    <a:pt x="162" y="671"/>
                  </a:lnTo>
                  <a:lnTo>
                    <a:pt x="76" y="583"/>
                  </a:lnTo>
                  <a:lnTo>
                    <a:pt x="93" y="437"/>
                  </a:lnTo>
                  <a:lnTo>
                    <a:pt x="0" y="266"/>
                  </a:lnTo>
                  <a:lnTo>
                    <a:pt x="8" y="121"/>
                  </a:lnTo>
                  <a:lnTo>
                    <a:pt x="361" y="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8F2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59" name="Freeform 207"/>
            <p:cNvSpPr>
              <a:spLocks/>
            </p:cNvSpPr>
            <p:nvPr/>
          </p:nvSpPr>
          <p:spPr bwMode="auto">
            <a:xfrm>
              <a:off x="1282" y="2781"/>
              <a:ext cx="219" cy="112"/>
            </a:xfrm>
            <a:custGeom>
              <a:avLst/>
              <a:gdLst/>
              <a:ahLst/>
              <a:cxnLst>
                <a:cxn ang="0">
                  <a:pos x="50" y="65"/>
                </a:cxn>
                <a:cxn ang="0">
                  <a:pos x="204" y="65"/>
                </a:cxn>
                <a:cxn ang="0">
                  <a:pos x="291" y="0"/>
                </a:cxn>
                <a:cxn ang="0">
                  <a:pos x="333" y="69"/>
                </a:cxn>
                <a:cxn ang="0">
                  <a:pos x="437" y="190"/>
                </a:cxn>
                <a:cxn ang="0">
                  <a:pos x="361" y="225"/>
                </a:cxn>
                <a:cxn ang="0">
                  <a:pos x="299" y="223"/>
                </a:cxn>
                <a:cxn ang="0">
                  <a:pos x="188" y="196"/>
                </a:cxn>
                <a:cxn ang="0">
                  <a:pos x="0" y="131"/>
                </a:cxn>
                <a:cxn ang="0">
                  <a:pos x="50" y="65"/>
                </a:cxn>
                <a:cxn ang="0">
                  <a:pos x="50" y="65"/>
                </a:cxn>
              </a:cxnLst>
              <a:rect l="0" t="0" r="r" b="b"/>
              <a:pathLst>
                <a:path w="437" h="225">
                  <a:moveTo>
                    <a:pt x="50" y="65"/>
                  </a:moveTo>
                  <a:lnTo>
                    <a:pt x="204" y="65"/>
                  </a:lnTo>
                  <a:lnTo>
                    <a:pt x="291" y="0"/>
                  </a:lnTo>
                  <a:lnTo>
                    <a:pt x="333" y="69"/>
                  </a:lnTo>
                  <a:lnTo>
                    <a:pt x="437" y="190"/>
                  </a:lnTo>
                  <a:lnTo>
                    <a:pt x="361" y="225"/>
                  </a:lnTo>
                  <a:lnTo>
                    <a:pt x="299" y="223"/>
                  </a:lnTo>
                  <a:lnTo>
                    <a:pt x="188" y="196"/>
                  </a:lnTo>
                  <a:lnTo>
                    <a:pt x="0" y="131"/>
                  </a:lnTo>
                  <a:lnTo>
                    <a:pt x="50" y="65"/>
                  </a:lnTo>
                  <a:lnTo>
                    <a:pt x="50" y="65"/>
                  </a:lnTo>
                  <a:close/>
                </a:path>
              </a:pathLst>
            </a:custGeom>
            <a:solidFill>
              <a:srgbClr val="8F2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60" name="Freeform 208"/>
            <p:cNvSpPr>
              <a:spLocks/>
            </p:cNvSpPr>
            <p:nvPr/>
          </p:nvSpPr>
          <p:spPr bwMode="auto">
            <a:xfrm>
              <a:off x="960" y="2481"/>
              <a:ext cx="347" cy="417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216" y="677"/>
                </a:cxn>
                <a:cxn ang="0">
                  <a:pos x="618" y="835"/>
                </a:cxn>
                <a:cxn ang="0">
                  <a:pos x="671" y="761"/>
                </a:cxn>
                <a:cxn ang="0">
                  <a:pos x="694" y="704"/>
                </a:cxn>
                <a:cxn ang="0">
                  <a:pos x="559" y="533"/>
                </a:cxn>
                <a:cxn ang="0">
                  <a:pos x="538" y="436"/>
                </a:cxn>
                <a:cxn ang="0">
                  <a:pos x="369" y="94"/>
                </a:cxn>
                <a:cxn ang="0">
                  <a:pos x="138" y="0"/>
                </a:cxn>
                <a:cxn ang="0">
                  <a:pos x="0" y="31"/>
                </a:cxn>
                <a:cxn ang="0">
                  <a:pos x="0" y="31"/>
                </a:cxn>
              </a:cxnLst>
              <a:rect l="0" t="0" r="r" b="b"/>
              <a:pathLst>
                <a:path w="694" h="835">
                  <a:moveTo>
                    <a:pt x="0" y="31"/>
                  </a:moveTo>
                  <a:lnTo>
                    <a:pt x="216" y="677"/>
                  </a:lnTo>
                  <a:lnTo>
                    <a:pt x="618" y="835"/>
                  </a:lnTo>
                  <a:lnTo>
                    <a:pt x="671" y="761"/>
                  </a:lnTo>
                  <a:lnTo>
                    <a:pt x="694" y="704"/>
                  </a:lnTo>
                  <a:lnTo>
                    <a:pt x="559" y="533"/>
                  </a:lnTo>
                  <a:lnTo>
                    <a:pt x="538" y="436"/>
                  </a:lnTo>
                  <a:lnTo>
                    <a:pt x="369" y="94"/>
                  </a:lnTo>
                  <a:lnTo>
                    <a:pt x="138" y="0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D9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61" name="Freeform 209"/>
            <p:cNvSpPr>
              <a:spLocks/>
            </p:cNvSpPr>
            <p:nvPr/>
          </p:nvSpPr>
          <p:spPr bwMode="auto">
            <a:xfrm>
              <a:off x="1075" y="2006"/>
              <a:ext cx="290" cy="299"/>
            </a:xfrm>
            <a:custGeom>
              <a:avLst/>
              <a:gdLst/>
              <a:ahLst/>
              <a:cxnLst>
                <a:cxn ang="0">
                  <a:pos x="576" y="176"/>
                </a:cxn>
                <a:cxn ang="0">
                  <a:pos x="555" y="169"/>
                </a:cxn>
                <a:cxn ang="0">
                  <a:pos x="521" y="159"/>
                </a:cxn>
                <a:cxn ang="0">
                  <a:pos x="473" y="156"/>
                </a:cxn>
                <a:cxn ang="0">
                  <a:pos x="424" y="161"/>
                </a:cxn>
                <a:cxn ang="0">
                  <a:pos x="372" y="188"/>
                </a:cxn>
                <a:cxn ang="0">
                  <a:pos x="327" y="237"/>
                </a:cxn>
                <a:cxn ang="0">
                  <a:pos x="292" y="317"/>
                </a:cxn>
                <a:cxn ang="0">
                  <a:pos x="230" y="363"/>
                </a:cxn>
                <a:cxn ang="0">
                  <a:pos x="224" y="348"/>
                </a:cxn>
                <a:cxn ang="0">
                  <a:pos x="218" y="336"/>
                </a:cxn>
                <a:cxn ang="0">
                  <a:pos x="211" y="325"/>
                </a:cxn>
                <a:cxn ang="0">
                  <a:pos x="196" y="317"/>
                </a:cxn>
                <a:cxn ang="0">
                  <a:pos x="180" y="315"/>
                </a:cxn>
                <a:cxn ang="0">
                  <a:pos x="158" y="323"/>
                </a:cxn>
                <a:cxn ang="0">
                  <a:pos x="133" y="344"/>
                </a:cxn>
                <a:cxn ang="0">
                  <a:pos x="112" y="369"/>
                </a:cxn>
                <a:cxn ang="0">
                  <a:pos x="106" y="393"/>
                </a:cxn>
                <a:cxn ang="0">
                  <a:pos x="112" y="414"/>
                </a:cxn>
                <a:cxn ang="0">
                  <a:pos x="125" y="433"/>
                </a:cxn>
                <a:cxn ang="0">
                  <a:pos x="140" y="448"/>
                </a:cxn>
                <a:cxn ang="0">
                  <a:pos x="158" y="462"/>
                </a:cxn>
                <a:cxn ang="0">
                  <a:pos x="171" y="469"/>
                </a:cxn>
                <a:cxn ang="0">
                  <a:pos x="175" y="471"/>
                </a:cxn>
                <a:cxn ang="0">
                  <a:pos x="161" y="595"/>
                </a:cxn>
                <a:cxn ang="0">
                  <a:pos x="140" y="581"/>
                </a:cxn>
                <a:cxn ang="0">
                  <a:pos x="104" y="555"/>
                </a:cxn>
                <a:cxn ang="0">
                  <a:pos x="68" y="517"/>
                </a:cxn>
                <a:cxn ang="0">
                  <a:pos x="32" y="465"/>
                </a:cxn>
                <a:cxn ang="0">
                  <a:pos x="7" y="399"/>
                </a:cxn>
                <a:cxn ang="0">
                  <a:pos x="0" y="317"/>
                </a:cxn>
                <a:cxn ang="0">
                  <a:pos x="23" y="222"/>
                </a:cxn>
                <a:cxn ang="0">
                  <a:pos x="74" y="119"/>
                </a:cxn>
                <a:cxn ang="0">
                  <a:pos x="140" y="47"/>
                </a:cxn>
                <a:cxn ang="0">
                  <a:pos x="215" y="11"/>
                </a:cxn>
                <a:cxn ang="0">
                  <a:pos x="292" y="0"/>
                </a:cxn>
                <a:cxn ang="0">
                  <a:pos x="365" y="5"/>
                </a:cxn>
                <a:cxn ang="0">
                  <a:pos x="427" y="22"/>
                </a:cxn>
                <a:cxn ang="0">
                  <a:pos x="475" y="40"/>
                </a:cxn>
                <a:cxn ang="0">
                  <a:pos x="502" y="53"/>
                </a:cxn>
                <a:cxn ang="0">
                  <a:pos x="509" y="57"/>
                </a:cxn>
                <a:cxn ang="0">
                  <a:pos x="522" y="68"/>
                </a:cxn>
                <a:cxn ang="0">
                  <a:pos x="536" y="81"/>
                </a:cxn>
                <a:cxn ang="0">
                  <a:pos x="551" y="97"/>
                </a:cxn>
                <a:cxn ang="0">
                  <a:pos x="564" y="116"/>
                </a:cxn>
                <a:cxn ang="0">
                  <a:pos x="574" y="138"/>
                </a:cxn>
                <a:cxn ang="0">
                  <a:pos x="580" y="165"/>
                </a:cxn>
                <a:cxn ang="0">
                  <a:pos x="580" y="178"/>
                </a:cxn>
              </a:cxnLst>
              <a:rect l="0" t="0" r="r" b="b"/>
              <a:pathLst>
                <a:path w="580" h="597">
                  <a:moveTo>
                    <a:pt x="580" y="178"/>
                  </a:moveTo>
                  <a:lnTo>
                    <a:pt x="576" y="176"/>
                  </a:lnTo>
                  <a:lnTo>
                    <a:pt x="568" y="173"/>
                  </a:lnTo>
                  <a:lnTo>
                    <a:pt x="555" y="169"/>
                  </a:lnTo>
                  <a:lnTo>
                    <a:pt x="540" y="165"/>
                  </a:lnTo>
                  <a:lnTo>
                    <a:pt x="521" y="159"/>
                  </a:lnTo>
                  <a:lnTo>
                    <a:pt x="498" y="157"/>
                  </a:lnTo>
                  <a:lnTo>
                    <a:pt x="473" y="156"/>
                  </a:lnTo>
                  <a:lnTo>
                    <a:pt x="450" y="157"/>
                  </a:lnTo>
                  <a:lnTo>
                    <a:pt x="424" y="161"/>
                  </a:lnTo>
                  <a:lnTo>
                    <a:pt x="399" y="173"/>
                  </a:lnTo>
                  <a:lnTo>
                    <a:pt x="372" y="188"/>
                  </a:lnTo>
                  <a:lnTo>
                    <a:pt x="350" y="209"/>
                  </a:lnTo>
                  <a:lnTo>
                    <a:pt x="327" y="237"/>
                  </a:lnTo>
                  <a:lnTo>
                    <a:pt x="308" y="272"/>
                  </a:lnTo>
                  <a:lnTo>
                    <a:pt x="292" y="317"/>
                  </a:lnTo>
                  <a:lnTo>
                    <a:pt x="281" y="370"/>
                  </a:lnTo>
                  <a:lnTo>
                    <a:pt x="230" y="363"/>
                  </a:lnTo>
                  <a:lnTo>
                    <a:pt x="228" y="359"/>
                  </a:lnTo>
                  <a:lnTo>
                    <a:pt x="224" y="348"/>
                  </a:lnTo>
                  <a:lnTo>
                    <a:pt x="220" y="342"/>
                  </a:lnTo>
                  <a:lnTo>
                    <a:pt x="218" y="336"/>
                  </a:lnTo>
                  <a:lnTo>
                    <a:pt x="215" y="331"/>
                  </a:lnTo>
                  <a:lnTo>
                    <a:pt x="211" y="325"/>
                  </a:lnTo>
                  <a:lnTo>
                    <a:pt x="203" y="321"/>
                  </a:lnTo>
                  <a:lnTo>
                    <a:pt x="196" y="317"/>
                  </a:lnTo>
                  <a:lnTo>
                    <a:pt x="188" y="315"/>
                  </a:lnTo>
                  <a:lnTo>
                    <a:pt x="180" y="315"/>
                  </a:lnTo>
                  <a:lnTo>
                    <a:pt x="169" y="317"/>
                  </a:lnTo>
                  <a:lnTo>
                    <a:pt x="158" y="323"/>
                  </a:lnTo>
                  <a:lnTo>
                    <a:pt x="146" y="331"/>
                  </a:lnTo>
                  <a:lnTo>
                    <a:pt x="133" y="344"/>
                  </a:lnTo>
                  <a:lnTo>
                    <a:pt x="120" y="355"/>
                  </a:lnTo>
                  <a:lnTo>
                    <a:pt x="112" y="369"/>
                  </a:lnTo>
                  <a:lnTo>
                    <a:pt x="108" y="380"/>
                  </a:lnTo>
                  <a:lnTo>
                    <a:pt x="106" y="393"/>
                  </a:lnTo>
                  <a:lnTo>
                    <a:pt x="108" y="403"/>
                  </a:lnTo>
                  <a:lnTo>
                    <a:pt x="112" y="414"/>
                  </a:lnTo>
                  <a:lnTo>
                    <a:pt x="118" y="424"/>
                  </a:lnTo>
                  <a:lnTo>
                    <a:pt x="125" y="433"/>
                  </a:lnTo>
                  <a:lnTo>
                    <a:pt x="131" y="441"/>
                  </a:lnTo>
                  <a:lnTo>
                    <a:pt x="140" y="448"/>
                  </a:lnTo>
                  <a:lnTo>
                    <a:pt x="148" y="454"/>
                  </a:lnTo>
                  <a:lnTo>
                    <a:pt x="158" y="462"/>
                  </a:lnTo>
                  <a:lnTo>
                    <a:pt x="163" y="464"/>
                  </a:lnTo>
                  <a:lnTo>
                    <a:pt x="171" y="469"/>
                  </a:lnTo>
                  <a:lnTo>
                    <a:pt x="173" y="471"/>
                  </a:lnTo>
                  <a:lnTo>
                    <a:pt x="175" y="471"/>
                  </a:lnTo>
                  <a:lnTo>
                    <a:pt x="165" y="597"/>
                  </a:lnTo>
                  <a:lnTo>
                    <a:pt x="161" y="595"/>
                  </a:lnTo>
                  <a:lnTo>
                    <a:pt x="154" y="589"/>
                  </a:lnTo>
                  <a:lnTo>
                    <a:pt x="140" y="581"/>
                  </a:lnTo>
                  <a:lnTo>
                    <a:pt x="125" y="570"/>
                  </a:lnTo>
                  <a:lnTo>
                    <a:pt x="104" y="555"/>
                  </a:lnTo>
                  <a:lnTo>
                    <a:pt x="87" y="538"/>
                  </a:lnTo>
                  <a:lnTo>
                    <a:pt x="68" y="517"/>
                  </a:lnTo>
                  <a:lnTo>
                    <a:pt x="51" y="494"/>
                  </a:lnTo>
                  <a:lnTo>
                    <a:pt x="32" y="465"/>
                  </a:lnTo>
                  <a:lnTo>
                    <a:pt x="17" y="433"/>
                  </a:lnTo>
                  <a:lnTo>
                    <a:pt x="7" y="399"/>
                  </a:lnTo>
                  <a:lnTo>
                    <a:pt x="2" y="361"/>
                  </a:lnTo>
                  <a:lnTo>
                    <a:pt x="0" y="317"/>
                  </a:lnTo>
                  <a:lnTo>
                    <a:pt x="7" y="272"/>
                  </a:lnTo>
                  <a:lnTo>
                    <a:pt x="23" y="222"/>
                  </a:lnTo>
                  <a:lnTo>
                    <a:pt x="45" y="169"/>
                  </a:lnTo>
                  <a:lnTo>
                    <a:pt x="74" y="119"/>
                  </a:lnTo>
                  <a:lnTo>
                    <a:pt x="106" y="80"/>
                  </a:lnTo>
                  <a:lnTo>
                    <a:pt x="140" y="47"/>
                  </a:lnTo>
                  <a:lnTo>
                    <a:pt x="178" y="26"/>
                  </a:lnTo>
                  <a:lnTo>
                    <a:pt x="215" y="11"/>
                  </a:lnTo>
                  <a:lnTo>
                    <a:pt x="254" y="3"/>
                  </a:lnTo>
                  <a:lnTo>
                    <a:pt x="292" y="0"/>
                  </a:lnTo>
                  <a:lnTo>
                    <a:pt x="331" y="2"/>
                  </a:lnTo>
                  <a:lnTo>
                    <a:pt x="365" y="5"/>
                  </a:lnTo>
                  <a:lnTo>
                    <a:pt x="399" y="13"/>
                  </a:lnTo>
                  <a:lnTo>
                    <a:pt x="427" y="22"/>
                  </a:lnTo>
                  <a:lnTo>
                    <a:pt x="454" y="32"/>
                  </a:lnTo>
                  <a:lnTo>
                    <a:pt x="475" y="40"/>
                  </a:lnTo>
                  <a:lnTo>
                    <a:pt x="492" y="49"/>
                  </a:lnTo>
                  <a:lnTo>
                    <a:pt x="502" y="53"/>
                  </a:lnTo>
                  <a:lnTo>
                    <a:pt x="505" y="57"/>
                  </a:lnTo>
                  <a:lnTo>
                    <a:pt x="509" y="57"/>
                  </a:lnTo>
                  <a:lnTo>
                    <a:pt x="519" y="64"/>
                  </a:lnTo>
                  <a:lnTo>
                    <a:pt x="522" y="68"/>
                  </a:lnTo>
                  <a:lnTo>
                    <a:pt x="528" y="74"/>
                  </a:lnTo>
                  <a:lnTo>
                    <a:pt x="536" y="81"/>
                  </a:lnTo>
                  <a:lnTo>
                    <a:pt x="543" y="89"/>
                  </a:lnTo>
                  <a:lnTo>
                    <a:pt x="551" y="97"/>
                  </a:lnTo>
                  <a:lnTo>
                    <a:pt x="557" y="106"/>
                  </a:lnTo>
                  <a:lnTo>
                    <a:pt x="564" y="116"/>
                  </a:lnTo>
                  <a:lnTo>
                    <a:pt x="570" y="127"/>
                  </a:lnTo>
                  <a:lnTo>
                    <a:pt x="574" y="138"/>
                  </a:lnTo>
                  <a:lnTo>
                    <a:pt x="578" y="152"/>
                  </a:lnTo>
                  <a:lnTo>
                    <a:pt x="580" y="165"/>
                  </a:lnTo>
                  <a:lnTo>
                    <a:pt x="580" y="178"/>
                  </a:lnTo>
                  <a:lnTo>
                    <a:pt x="580" y="1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62" name="Freeform 210"/>
            <p:cNvSpPr>
              <a:spLocks/>
            </p:cNvSpPr>
            <p:nvPr/>
          </p:nvSpPr>
          <p:spPr bwMode="auto">
            <a:xfrm>
              <a:off x="960" y="2378"/>
              <a:ext cx="357" cy="454"/>
            </a:xfrm>
            <a:custGeom>
              <a:avLst/>
              <a:gdLst/>
              <a:ahLst/>
              <a:cxnLst>
                <a:cxn ang="0">
                  <a:pos x="338" y="0"/>
                </a:cxn>
                <a:cxn ang="0">
                  <a:pos x="340" y="4"/>
                </a:cxn>
                <a:cxn ang="0">
                  <a:pos x="346" y="17"/>
                </a:cxn>
                <a:cxn ang="0">
                  <a:pos x="355" y="40"/>
                </a:cxn>
                <a:cxn ang="0">
                  <a:pos x="367" y="69"/>
                </a:cxn>
                <a:cxn ang="0">
                  <a:pos x="380" y="103"/>
                </a:cxn>
                <a:cxn ang="0">
                  <a:pos x="395" y="145"/>
                </a:cxn>
                <a:cxn ang="0">
                  <a:pos x="412" y="190"/>
                </a:cxn>
                <a:cxn ang="0">
                  <a:pos x="431" y="240"/>
                </a:cxn>
                <a:cxn ang="0">
                  <a:pos x="448" y="291"/>
                </a:cxn>
                <a:cxn ang="0">
                  <a:pos x="465" y="344"/>
                </a:cxn>
                <a:cxn ang="0">
                  <a:pos x="483" y="397"/>
                </a:cxn>
                <a:cxn ang="0">
                  <a:pos x="498" y="451"/>
                </a:cxn>
                <a:cxn ang="0">
                  <a:pos x="511" y="500"/>
                </a:cxn>
                <a:cxn ang="0">
                  <a:pos x="522" y="551"/>
                </a:cxn>
                <a:cxn ang="0">
                  <a:pos x="532" y="597"/>
                </a:cxn>
                <a:cxn ang="0">
                  <a:pos x="538" y="641"/>
                </a:cxn>
                <a:cxn ang="0">
                  <a:pos x="479" y="610"/>
                </a:cxn>
                <a:cxn ang="0">
                  <a:pos x="351" y="451"/>
                </a:cxn>
                <a:cxn ang="0">
                  <a:pos x="446" y="648"/>
                </a:cxn>
                <a:cxn ang="0">
                  <a:pos x="714" y="780"/>
                </a:cxn>
                <a:cxn ang="0">
                  <a:pos x="713" y="844"/>
                </a:cxn>
                <a:cxn ang="0">
                  <a:pos x="694" y="909"/>
                </a:cxn>
                <a:cxn ang="0">
                  <a:pos x="330" y="749"/>
                </a:cxn>
                <a:cxn ang="0">
                  <a:pos x="173" y="285"/>
                </a:cxn>
                <a:cxn ang="0">
                  <a:pos x="0" y="236"/>
                </a:cxn>
                <a:cxn ang="0">
                  <a:pos x="0" y="234"/>
                </a:cxn>
                <a:cxn ang="0">
                  <a:pos x="5" y="228"/>
                </a:cxn>
                <a:cxn ang="0">
                  <a:pos x="15" y="219"/>
                </a:cxn>
                <a:cxn ang="0">
                  <a:pos x="26" y="205"/>
                </a:cxn>
                <a:cxn ang="0">
                  <a:pos x="40" y="188"/>
                </a:cxn>
                <a:cxn ang="0">
                  <a:pos x="59" y="173"/>
                </a:cxn>
                <a:cxn ang="0">
                  <a:pos x="78" y="154"/>
                </a:cxn>
                <a:cxn ang="0">
                  <a:pos x="102" y="135"/>
                </a:cxn>
                <a:cxn ang="0">
                  <a:pos x="125" y="114"/>
                </a:cxn>
                <a:cxn ang="0">
                  <a:pos x="152" y="95"/>
                </a:cxn>
                <a:cxn ang="0">
                  <a:pos x="180" y="74"/>
                </a:cxn>
                <a:cxn ang="0">
                  <a:pos x="211" y="55"/>
                </a:cxn>
                <a:cxn ang="0">
                  <a:pos x="239" y="38"/>
                </a:cxn>
                <a:cxn ang="0">
                  <a:pos x="273" y="23"/>
                </a:cxn>
                <a:cxn ang="0">
                  <a:pos x="306" y="10"/>
                </a:cxn>
                <a:cxn ang="0">
                  <a:pos x="338" y="0"/>
                </a:cxn>
                <a:cxn ang="0">
                  <a:pos x="338" y="0"/>
                </a:cxn>
              </a:cxnLst>
              <a:rect l="0" t="0" r="r" b="b"/>
              <a:pathLst>
                <a:path w="714" h="909">
                  <a:moveTo>
                    <a:pt x="338" y="0"/>
                  </a:moveTo>
                  <a:lnTo>
                    <a:pt x="340" y="4"/>
                  </a:lnTo>
                  <a:lnTo>
                    <a:pt x="346" y="17"/>
                  </a:lnTo>
                  <a:lnTo>
                    <a:pt x="355" y="40"/>
                  </a:lnTo>
                  <a:lnTo>
                    <a:pt x="367" y="69"/>
                  </a:lnTo>
                  <a:lnTo>
                    <a:pt x="380" y="103"/>
                  </a:lnTo>
                  <a:lnTo>
                    <a:pt x="395" y="145"/>
                  </a:lnTo>
                  <a:lnTo>
                    <a:pt x="412" y="190"/>
                  </a:lnTo>
                  <a:lnTo>
                    <a:pt x="431" y="240"/>
                  </a:lnTo>
                  <a:lnTo>
                    <a:pt x="448" y="291"/>
                  </a:lnTo>
                  <a:lnTo>
                    <a:pt x="465" y="344"/>
                  </a:lnTo>
                  <a:lnTo>
                    <a:pt x="483" y="397"/>
                  </a:lnTo>
                  <a:lnTo>
                    <a:pt x="498" y="451"/>
                  </a:lnTo>
                  <a:lnTo>
                    <a:pt x="511" y="500"/>
                  </a:lnTo>
                  <a:lnTo>
                    <a:pt x="522" y="551"/>
                  </a:lnTo>
                  <a:lnTo>
                    <a:pt x="532" y="597"/>
                  </a:lnTo>
                  <a:lnTo>
                    <a:pt x="538" y="641"/>
                  </a:lnTo>
                  <a:lnTo>
                    <a:pt x="479" y="610"/>
                  </a:lnTo>
                  <a:lnTo>
                    <a:pt x="351" y="451"/>
                  </a:lnTo>
                  <a:lnTo>
                    <a:pt x="446" y="648"/>
                  </a:lnTo>
                  <a:lnTo>
                    <a:pt x="714" y="780"/>
                  </a:lnTo>
                  <a:lnTo>
                    <a:pt x="713" y="844"/>
                  </a:lnTo>
                  <a:lnTo>
                    <a:pt x="694" y="909"/>
                  </a:lnTo>
                  <a:lnTo>
                    <a:pt x="330" y="749"/>
                  </a:lnTo>
                  <a:lnTo>
                    <a:pt x="173" y="285"/>
                  </a:lnTo>
                  <a:lnTo>
                    <a:pt x="0" y="236"/>
                  </a:lnTo>
                  <a:lnTo>
                    <a:pt x="0" y="234"/>
                  </a:lnTo>
                  <a:lnTo>
                    <a:pt x="5" y="228"/>
                  </a:lnTo>
                  <a:lnTo>
                    <a:pt x="15" y="219"/>
                  </a:lnTo>
                  <a:lnTo>
                    <a:pt x="26" y="205"/>
                  </a:lnTo>
                  <a:lnTo>
                    <a:pt x="40" y="188"/>
                  </a:lnTo>
                  <a:lnTo>
                    <a:pt x="59" y="173"/>
                  </a:lnTo>
                  <a:lnTo>
                    <a:pt x="78" y="154"/>
                  </a:lnTo>
                  <a:lnTo>
                    <a:pt x="102" y="135"/>
                  </a:lnTo>
                  <a:lnTo>
                    <a:pt x="125" y="114"/>
                  </a:lnTo>
                  <a:lnTo>
                    <a:pt x="152" y="95"/>
                  </a:lnTo>
                  <a:lnTo>
                    <a:pt x="180" y="74"/>
                  </a:lnTo>
                  <a:lnTo>
                    <a:pt x="211" y="55"/>
                  </a:lnTo>
                  <a:lnTo>
                    <a:pt x="239" y="38"/>
                  </a:lnTo>
                  <a:lnTo>
                    <a:pt x="273" y="23"/>
                  </a:lnTo>
                  <a:lnTo>
                    <a:pt x="306" y="10"/>
                  </a:lnTo>
                  <a:lnTo>
                    <a:pt x="338" y="0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3C2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63" name="Freeform 211"/>
            <p:cNvSpPr>
              <a:spLocks/>
            </p:cNvSpPr>
            <p:nvPr/>
          </p:nvSpPr>
          <p:spPr bwMode="auto">
            <a:xfrm>
              <a:off x="960" y="2496"/>
              <a:ext cx="299" cy="5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" y="798"/>
                </a:cxn>
                <a:cxn ang="0">
                  <a:pos x="64" y="899"/>
                </a:cxn>
                <a:cxn ang="0">
                  <a:pos x="97" y="956"/>
                </a:cxn>
                <a:cxn ang="0">
                  <a:pos x="21" y="1194"/>
                </a:cxn>
                <a:cxn ang="0">
                  <a:pos x="268" y="1194"/>
                </a:cxn>
                <a:cxn ang="0">
                  <a:pos x="325" y="983"/>
                </a:cxn>
                <a:cxn ang="0">
                  <a:pos x="266" y="873"/>
                </a:cxn>
                <a:cxn ang="0">
                  <a:pos x="325" y="810"/>
                </a:cxn>
                <a:cxn ang="0">
                  <a:pos x="329" y="747"/>
                </a:cxn>
                <a:cxn ang="0">
                  <a:pos x="597" y="838"/>
                </a:cxn>
                <a:cxn ang="0">
                  <a:pos x="599" y="722"/>
                </a:cxn>
                <a:cxn ang="0">
                  <a:pos x="99" y="5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99" h="1194">
                  <a:moveTo>
                    <a:pt x="0" y="0"/>
                  </a:moveTo>
                  <a:lnTo>
                    <a:pt x="104" y="798"/>
                  </a:lnTo>
                  <a:lnTo>
                    <a:pt x="64" y="899"/>
                  </a:lnTo>
                  <a:lnTo>
                    <a:pt x="97" y="956"/>
                  </a:lnTo>
                  <a:lnTo>
                    <a:pt x="21" y="1194"/>
                  </a:lnTo>
                  <a:lnTo>
                    <a:pt x="268" y="1194"/>
                  </a:lnTo>
                  <a:lnTo>
                    <a:pt x="325" y="983"/>
                  </a:lnTo>
                  <a:lnTo>
                    <a:pt x="266" y="873"/>
                  </a:lnTo>
                  <a:lnTo>
                    <a:pt x="325" y="810"/>
                  </a:lnTo>
                  <a:lnTo>
                    <a:pt x="329" y="747"/>
                  </a:lnTo>
                  <a:lnTo>
                    <a:pt x="597" y="838"/>
                  </a:lnTo>
                  <a:lnTo>
                    <a:pt x="599" y="722"/>
                  </a:lnTo>
                  <a:lnTo>
                    <a:pt x="99" y="5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64" name="Freeform 212"/>
            <p:cNvSpPr>
              <a:spLocks/>
            </p:cNvSpPr>
            <p:nvPr/>
          </p:nvSpPr>
          <p:spPr bwMode="auto">
            <a:xfrm>
              <a:off x="945" y="3809"/>
              <a:ext cx="76" cy="170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48" y="2"/>
                </a:cxn>
                <a:cxn ang="0">
                  <a:pos x="48" y="9"/>
                </a:cxn>
                <a:cxn ang="0">
                  <a:pos x="48" y="19"/>
                </a:cxn>
                <a:cxn ang="0">
                  <a:pos x="48" y="32"/>
                </a:cxn>
                <a:cxn ang="0">
                  <a:pos x="48" y="45"/>
                </a:cxn>
                <a:cxn ang="0">
                  <a:pos x="50" y="60"/>
                </a:cxn>
                <a:cxn ang="0">
                  <a:pos x="54" y="74"/>
                </a:cxn>
                <a:cxn ang="0">
                  <a:pos x="57" y="87"/>
                </a:cxn>
                <a:cxn ang="0">
                  <a:pos x="61" y="99"/>
                </a:cxn>
                <a:cxn ang="0">
                  <a:pos x="67" y="104"/>
                </a:cxn>
                <a:cxn ang="0">
                  <a:pos x="74" y="108"/>
                </a:cxn>
                <a:cxn ang="0">
                  <a:pos x="86" y="106"/>
                </a:cxn>
                <a:cxn ang="0">
                  <a:pos x="97" y="97"/>
                </a:cxn>
                <a:cxn ang="0">
                  <a:pos x="112" y="79"/>
                </a:cxn>
                <a:cxn ang="0">
                  <a:pos x="130" y="57"/>
                </a:cxn>
                <a:cxn ang="0">
                  <a:pos x="152" y="24"/>
                </a:cxn>
                <a:cxn ang="0">
                  <a:pos x="152" y="24"/>
                </a:cxn>
                <a:cxn ang="0">
                  <a:pos x="152" y="30"/>
                </a:cxn>
                <a:cxn ang="0">
                  <a:pos x="152" y="40"/>
                </a:cxn>
                <a:cxn ang="0">
                  <a:pos x="152" y="53"/>
                </a:cxn>
                <a:cxn ang="0">
                  <a:pos x="150" y="66"/>
                </a:cxn>
                <a:cxn ang="0">
                  <a:pos x="149" y="83"/>
                </a:cxn>
                <a:cxn ang="0">
                  <a:pos x="145" y="102"/>
                </a:cxn>
                <a:cxn ang="0">
                  <a:pos x="143" y="125"/>
                </a:cxn>
                <a:cxn ang="0">
                  <a:pos x="135" y="148"/>
                </a:cxn>
                <a:cxn ang="0">
                  <a:pos x="128" y="173"/>
                </a:cxn>
                <a:cxn ang="0">
                  <a:pos x="118" y="199"/>
                </a:cxn>
                <a:cxn ang="0">
                  <a:pos x="109" y="228"/>
                </a:cxn>
                <a:cxn ang="0">
                  <a:pos x="95" y="254"/>
                </a:cxn>
                <a:cxn ang="0">
                  <a:pos x="78" y="283"/>
                </a:cxn>
                <a:cxn ang="0">
                  <a:pos x="61" y="311"/>
                </a:cxn>
                <a:cxn ang="0">
                  <a:pos x="38" y="340"/>
                </a:cxn>
                <a:cxn ang="0">
                  <a:pos x="36" y="336"/>
                </a:cxn>
                <a:cxn ang="0">
                  <a:pos x="35" y="332"/>
                </a:cxn>
                <a:cxn ang="0">
                  <a:pos x="29" y="323"/>
                </a:cxn>
                <a:cxn ang="0">
                  <a:pos x="25" y="311"/>
                </a:cxn>
                <a:cxn ang="0">
                  <a:pos x="19" y="296"/>
                </a:cxn>
                <a:cxn ang="0">
                  <a:pos x="14" y="281"/>
                </a:cxn>
                <a:cxn ang="0">
                  <a:pos x="8" y="262"/>
                </a:cxn>
                <a:cxn ang="0">
                  <a:pos x="6" y="241"/>
                </a:cxn>
                <a:cxn ang="0">
                  <a:pos x="0" y="214"/>
                </a:cxn>
                <a:cxn ang="0">
                  <a:pos x="0" y="190"/>
                </a:cxn>
                <a:cxn ang="0">
                  <a:pos x="0" y="161"/>
                </a:cxn>
                <a:cxn ang="0">
                  <a:pos x="2" y="133"/>
                </a:cxn>
                <a:cxn ang="0">
                  <a:pos x="8" y="100"/>
                </a:cxn>
                <a:cxn ang="0">
                  <a:pos x="17" y="68"/>
                </a:cxn>
                <a:cxn ang="0">
                  <a:pos x="31" y="34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152" h="340">
                  <a:moveTo>
                    <a:pt x="50" y="0"/>
                  </a:moveTo>
                  <a:lnTo>
                    <a:pt x="48" y="2"/>
                  </a:lnTo>
                  <a:lnTo>
                    <a:pt x="48" y="9"/>
                  </a:lnTo>
                  <a:lnTo>
                    <a:pt x="48" y="19"/>
                  </a:lnTo>
                  <a:lnTo>
                    <a:pt x="48" y="32"/>
                  </a:lnTo>
                  <a:lnTo>
                    <a:pt x="48" y="45"/>
                  </a:lnTo>
                  <a:lnTo>
                    <a:pt x="50" y="60"/>
                  </a:lnTo>
                  <a:lnTo>
                    <a:pt x="54" y="74"/>
                  </a:lnTo>
                  <a:lnTo>
                    <a:pt x="57" y="87"/>
                  </a:lnTo>
                  <a:lnTo>
                    <a:pt x="61" y="99"/>
                  </a:lnTo>
                  <a:lnTo>
                    <a:pt x="67" y="104"/>
                  </a:lnTo>
                  <a:lnTo>
                    <a:pt x="74" y="108"/>
                  </a:lnTo>
                  <a:lnTo>
                    <a:pt x="86" y="106"/>
                  </a:lnTo>
                  <a:lnTo>
                    <a:pt x="97" y="97"/>
                  </a:lnTo>
                  <a:lnTo>
                    <a:pt x="112" y="79"/>
                  </a:lnTo>
                  <a:lnTo>
                    <a:pt x="130" y="57"/>
                  </a:lnTo>
                  <a:lnTo>
                    <a:pt x="152" y="24"/>
                  </a:lnTo>
                  <a:lnTo>
                    <a:pt x="152" y="24"/>
                  </a:lnTo>
                  <a:lnTo>
                    <a:pt x="152" y="30"/>
                  </a:lnTo>
                  <a:lnTo>
                    <a:pt x="152" y="40"/>
                  </a:lnTo>
                  <a:lnTo>
                    <a:pt x="152" y="53"/>
                  </a:lnTo>
                  <a:lnTo>
                    <a:pt x="150" y="66"/>
                  </a:lnTo>
                  <a:lnTo>
                    <a:pt x="149" y="83"/>
                  </a:lnTo>
                  <a:lnTo>
                    <a:pt x="145" y="102"/>
                  </a:lnTo>
                  <a:lnTo>
                    <a:pt x="143" y="125"/>
                  </a:lnTo>
                  <a:lnTo>
                    <a:pt x="135" y="148"/>
                  </a:lnTo>
                  <a:lnTo>
                    <a:pt x="128" y="173"/>
                  </a:lnTo>
                  <a:lnTo>
                    <a:pt x="118" y="199"/>
                  </a:lnTo>
                  <a:lnTo>
                    <a:pt x="109" y="228"/>
                  </a:lnTo>
                  <a:lnTo>
                    <a:pt x="95" y="254"/>
                  </a:lnTo>
                  <a:lnTo>
                    <a:pt x="78" y="283"/>
                  </a:lnTo>
                  <a:lnTo>
                    <a:pt x="61" y="311"/>
                  </a:lnTo>
                  <a:lnTo>
                    <a:pt x="38" y="340"/>
                  </a:lnTo>
                  <a:lnTo>
                    <a:pt x="36" y="336"/>
                  </a:lnTo>
                  <a:lnTo>
                    <a:pt x="35" y="332"/>
                  </a:lnTo>
                  <a:lnTo>
                    <a:pt x="29" y="323"/>
                  </a:lnTo>
                  <a:lnTo>
                    <a:pt x="25" y="311"/>
                  </a:lnTo>
                  <a:lnTo>
                    <a:pt x="19" y="296"/>
                  </a:lnTo>
                  <a:lnTo>
                    <a:pt x="14" y="281"/>
                  </a:lnTo>
                  <a:lnTo>
                    <a:pt x="8" y="262"/>
                  </a:lnTo>
                  <a:lnTo>
                    <a:pt x="6" y="241"/>
                  </a:lnTo>
                  <a:lnTo>
                    <a:pt x="0" y="214"/>
                  </a:lnTo>
                  <a:lnTo>
                    <a:pt x="0" y="190"/>
                  </a:lnTo>
                  <a:lnTo>
                    <a:pt x="0" y="161"/>
                  </a:lnTo>
                  <a:lnTo>
                    <a:pt x="2" y="133"/>
                  </a:lnTo>
                  <a:lnTo>
                    <a:pt x="8" y="100"/>
                  </a:lnTo>
                  <a:lnTo>
                    <a:pt x="17" y="68"/>
                  </a:lnTo>
                  <a:lnTo>
                    <a:pt x="31" y="34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65" name="Freeform 213"/>
            <p:cNvSpPr>
              <a:spLocks/>
            </p:cNvSpPr>
            <p:nvPr/>
          </p:nvSpPr>
          <p:spPr bwMode="auto">
            <a:xfrm>
              <a:off x="1361" y="3878"/>
              <a:ext cx="153" cy="101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0"/>
                </a:cxn>
                <a:cxn ang="0">
                  <a:pos x="40" y="8"/>
                </a:cxn>
                <a:cxn ang="0">
                  <a:pos x="40" y="10"/>
                </a:cxn>
                <a:cxn ang="0">
                  <a:pos x="44" y="16"/>
                </a:cxn>
                <a:cxn ang="0">
                  <a:pos x="47" y="23"/>
                </a:cxn>
                <a:cxn ang="0">
                  <a:pos x="53" y="29"/>
                </a:cxn>
                <a:cxn ang="0">
                  <a:pos x="59" y="35"/>
                </a:cxn>
                <a:cxn ang="0">
                  <a:pos x="66" y="40"/>
                </a:cxn>
                <a:cxn ang="0">
                  <a:pos x="78" y="48"/>
                </a:cxn>
                <a:cxn ang="0">
                  <a:pos x="89" y="56"/>
                </a:cxn>
                <a:cxn ang="0">
                  <a:pos x="101" y="63"/>
                </a:cxn>
                <a:cxn ang="0">
                  <a:pos x="116" y="71"/>
                </a:cxn>
                <a:cxn ang="0">
                  <a:pos x="133" y="76"/>
                </a:cxn>
                <a:cxn ang="0">
                  <a:pos x="154" y="84"/>
                </a:cxn>
                <a:cxn ang="0">
                  <a:pos x="306" y="172"/>
                </a:cxn>
                <a:cxn ang="0">
                  <a:pos x="302" y="196"/>
                </a:cxn>
                <a:cxn ang="0">
                  <a:pos x="163" y="198"/>
                </a:cxn>
                <a:cxn ang="0">
                  <a:pos x="72" y="134"/>
                </a:cxn>
                <a:cxn ang="0">
                  <a:pos x="72" y="202"/>
                </a:cxn>
                <a:cxn ang="0">
                  <a:pos x="36" y="202"/>
                </a:cxn>
                <a:cxn ang="0">
                  <a:pos x="30" y="111"/>
                </a:cxn>
                <a:cxn ang="0">
                  <a:pos x="27" y="109"/>
                </a:cxn>
                <a:cxn ang="0">
                  <a:pos x="19" y="103"/>
                </a:cxn>
                <a:cxn ang="0">
                  <a:pos x="15" y="97"/>
                </a:cxn>
                <a:cxn ang="0">
                  <a:pos x="11" y="94"/>
                </a:cxn>
                <a:cxn ang="0">
                  <a:pos x="8" y="86"/>
                </a:cxn>
                <a:cxn ang="0">
                  <a:pos x="4" y="80"/>
                </a:cxn>
                <a:cxn ang="0">
                  <a:pos x="2" y="71"/>
                </a:cxn>
                <a:cxn ang="0">
                  <a:pos x="0" y="63"/>
                </a:cxn>
                <a:cxn ang="0">
                  <a:pos x="0" y="54"/>
                </a:cxn>
                <a:cxn ang="0">
                  <a:pos x="4" y="44"/>
                </a:cxn>
                <a:cxn ang="0">
                  <a:pos x="8" y="33"/>
                </a:cxn>
                <a:cxn ang="0">
                  <a:pos x="15" y="23"/>
                </a:cxn>
                <a:cxn ang="0">
                  <a:pos x="25" y="10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306" h="202">
                  <a:moveTo>
                    <a:pt x="36" y="0"/>
                  </a:moveTo>
                  <a:lnTo>
                    <a:pt x="36" y="0"/>
                  </a:lnTo>
                  <a:lnTo>
                    <a:pt x="40" y="8"/>
                  </a:lnTo>
                  <a:lnTo>
                    <a:pt x="40" y="10"/>
                  </a:lnTo>
                  <a:lnTo>
                    <a:pt x="44" y="16"/>
                  </a:lnTo>
                  <a:lnTo>
                    <a:pt x="47" y="23"/>
                  </a:lnTo>
                  <a:lnTo>
                    <a:pt x="53" y="29"/>
                  </a:lnTo>
                  <a:lnTo>
                    <a:pt x="59" y="35"/>
                  </a:lnTo>
                  <a:lnTo>
                    <a:pt x="66" y="40"/>
                  </a:lnTo>
                  <a:lnTo>
                    <a:pt x="78" y="48"/>
                  </a:lnTo>
                  <a:lnTo>
                    <a:pt x="89" y="56"/>
                  </a:lnTo>
                  <a:lnTo>
                    <a:pt x="101" y="63"/>
                  </a:lnTo>
                  <a:lnTo>
                    <a:pt x="116" y="71"/>
                  </a:lnTo>
                  <a:lnTo>
                    <a:pt x="133" y="76"/>
                  </a:lnTo>
                  <a:lnTo>
                    <a:pt x="154" y="84"/>
                  </a:lnTo>
                  <a:lnTo>
                    <a:pt x="306" y="172"/>
                  </a:lnTo>
                  <a:lnTo>
                    <a:pt x="302" y="196"/>
                  </a:lnTo>
                  <a:lnTo>
                    <a:pt x="163" y="198"/>
                  </a:lnTo>
                  <a:lnTo>
                    <a:pt x="72" y="134"/>
                  </a:lnTo>
                  <a:lnTo>
                    <a:pt x="72" y="202"/>
                  </a:lnTo>
                  <a:lnTo>
                    <a:pt x="36" y="202"/>
                  </a:lnTo>
                  <a:lnTo>
                    <a:pt x="30" y="111"/>
                  </a:lnTo>
                  <a:lnTo>
                    <a:pt x="27" y="109"/>
                  </a:lnTo>
                  <a:lnTo>
                    <a:pt x="19" y="103"/>
                  </a:lnTo>
                  <a:lnTo>
                    <a:pt x="15" y="97"/>
                  </a:lnTo>
                  <a:lnTo>
                    <a:pt x="11" y="94"/>
                  </a:lnTo>
                  <a:lnTo>
                    <a:pt x="8" y="86"/>
                  </a:lnTo>
                  <a:lnTo>
                    <a:pt x="4" y="80"/>
                  </a:lnTo>
                  <a:lnTo>
                    <a:pt x="2" y="71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4" y="44"/>
                  </a:lnTo>
                  <a:lnTo>
                    <a:pt x="8" y="33"/>
                  </a:lnTo>
                  <a:lnTo>
                    <a:pt x="15" y="23"/>
                  </a:lnTo>
                  <a:lnTo>
                    <a:pt x="25" y="1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766" name="AutoShape 214"/>
          <p:cNvSpPr>
            <a:spLocks noChangeArrowheads="1"/>
          </p:cNvSpPr>
          <p:nvPr/>
        </p:nvSpPr>
        <p:spPr bwMode="auto">
          <a:xfrm>
            <a:off x="5943600" y="2895600"/>
            <a:ext cx="990600" cy="304800"/>
          </a:xfrm>
          <a:prstGeom prst="curvedDown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67" name="AutoShape 215"/>
          <p:cNvSpPr>
            <a:spLocks noChangeArrowheads="1"/>
          </p:cNvSpPr>
          <p:nvPr/>
        </p:nvSpPr>
        <p:spPr bwMode="auto">
          <a:xfrm flipH="1">
            <a:off x="5943600" y="3962400"/>
            <a:ext cx="914400" cy="304800"/>
          </a:xfrm>
          <a:prstGeom prst="curvedUpArrow">
            <a:avLst>
              <a:gd name="adj1" fmla="val 60000"/>
              <a:gd name="adj2" fmla="val 120000"/>
              <a:gd name="adj3" fmla="val 49306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216"/>
          <p:cNvGrpSpPr>
            <a:grpSpLocks/>
          </p:cNvGrpSpPr>
          <p:nvPr/>
        </p:nvGrpSpPr>
        <p:grpSpPr bwMode="auto">
          <a:xfrm>
            <a:off x="6324600" y="4724400"/>
            <a:ext cx="457200" cy="914400"/>
            <a:chOff x="3888" y="2508"/>
            <a:chExt cx="514" cy="1119"/>
          </a:xfrm>
        </p:grpSpPr>
        <p:sp>
          <p:nvSpPr>
            <p:cNvPr id="23769" name="Freeform 217"/>
            <p:cNvSpPr>
              <a:spLocks/>
            </p:cNvSpPr>
            <p:nvPr/>
          </p:nvSpPr>
          <p:spPr bwMode="auto">
            <a:xfrm>
              <a:off x="3888" y="2508"/>
              <a:ext cx="499" cy="1094"/>
            </a:xfrm>
            <a:custGeom>
              <a:avLst/>
              <a:gdLst/>
              <a:ahLst/>
              <a:cxnLst>
                <a:cxn ang="0">
                  <a:pos x="72" y="533"/>
                </a:cxn>
                <a:cxn ang="0">
                  <a:pos x="340" y="318"/>
                </a:cxn>
                <a:cxn ang="0">
                  <a:pos x="499" y="141"/>
                </a:cxn>
                <a:cxn ang="0">
                  <a:pos x="583" y="0"/>
                </a:cxn>
                <a:cxn ang="0">
                  <a:pos x="875" y="39"/>
                </a:cxn>
                <a:cxn ang="0">
                  <a:pos x="997" y="93"/>
                </a:cxn>
                <a:cxn ang="0">
                  <a:pos x="906" y="532"/>
                </a:cxn>
                <a:cxn ang="0">
                  <a:pos x="958" y="2159"/>
                </a:cxn>
                <a:cxn ang="0">
                  <a:pos x="561" y="2188"/>
                </a:cxn>
                <a:cxn ang="0">
                  <a:pos x="91" y="2167"/>
                </a:cxn>
                <a:cxn ang="0">
                  <a:pos x="67" y="757"/>
                </a:cxn>
                <a:cxn ang="0">
                  <a:pos x="0" y="557"/>
                </a:cxn>
                <a:cxn ang="0">
                  <a:pos x="72" y="533"/>
                </a:cxn>
                <a:cxn ang="0">
                  <a:pos x="72" y="533"/>
                </a:cxn>
              </a:cxnLst>
              <a:rect l="0" t="0" r="r" b="b"/>
              <a:pathLst>
                <a:path w="997" h="2188">
                  <a:moveTo>
                    <a:pt x="72" y="533"/>
                  </a:moveTo>
                  <a:lnTo>
                    <a:pt x="340" y="318"/>
                  </a:lnTo>
                  <a:lnTo>
                    <a:pt x="499" y="141"/>
                  </a:lnTo>
                  <a:lnTo>
                    <a:pt x="583" y="0"/>
                  </a:lnTo>
                  <a:lnTo>
                    <a:pt x="875" y="39"/>
                  </a:lnTo>
                  <a:lnTo>
                    <a:pt x="997" y="93"/>
                  </a:lnTo>
                  <a:lnTo>
                    <a:pt x="906" y="532"/>
                  </a:lnTo>
                  <a:lnTo>
                    <a:pt x="958" y="2159"/>
                  </a:lnTo>
                  <a:lnTo>
                    <a:pt x="561" y="2188"/>
                  </a:lnTo>
                  <a:lnTo>
                    <a:pt x="91" y="2167"/>
                  </a:lnTo>
                  <a:lnTo>
                    <a:pt x="67" y="757"/>
                  </a:lnTo>
                  <a:lnTo>
                    <a:pt x="0" y="557"/>
                  </a:lnTo>
                  <a:lnTo>
                    <a:pt x="72" y="533"/>
                  </a:lnTo>
                  <a:lnTo>
                    <a:pt x="72" y="533"/>
                  </a:lnTo>
                  <a:close/>
                </a:path>
              </a:pathLst>
            </a:custGeom>
            <a:solidFill>
              <a:srgbClr val="99FF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70" name="Freeform 218"/>
            <p:cNvSpPr>
              <a:spLocks/>
            </p:cNvSpPr>
            <p:nvPr/>
          </p:nvSpPr>
          <p:spPr bwMode="auto">
            <a:xfrm>
              <a:off x="3928" y="2816"/>
              <a:ext cx="254" cy="787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58" y="0"/>
                </a:cxn>
                <a:cxn ang="0">
                  <a:pos x="509" y="181"/>
                </a:cxn>
                <a:cxn ang="0">
                  <a:pos x="472" y="259"/>
                </a:cxn>
                <a:cxn ang="0">
                  <a:pos x="426" y="811"/>
                </a:cxn>
                <a:cxn ang="0">
                  <a:pos x="458" y="1576"/>
                </a:cxn>
                <a:cxn ang="0">
                  <a:pos x="12" y="1552"/>
                </a:cxn>
                <a:cxn ang="0">
                  <a:pos x="55" y="964"/>
                </a:cxn>
                <a:cxn ang="0">
                  <a:pos x="67" y="276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509" h="1576">
                  <a:moveTo>
                    <a:pt x="0" y="26"/>
                  </a:moveTo>
                  <a:lnTo>
                    <a:pt x="158" y="0"/>
                  </a:lnTo>
                  <a:lnTo>
                    <a:pt x="509" y="181"/>
                  </a:lnTo>
                  <a:lnTo>
                    <a:pt x="472" y="259"/>
                  </a:lnTo>
                  <a:lnTo>
                    <a:pt x="426" y="811"/>
                  </a:lnTo>
                  <a:lnTo>
                    <a:pt x="458" y="1576"/>
                  </a:lnTo>
                  <a:lnTo>
                    <a:pt x="12" y="1552"/>
                  </a:lnTo>
                  <a:lnTo>
                    <a:pt x="55" y="964"/>
                  </a:lnTo>
                  <a:lnTo>
                    <a:pt x="67" y="276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8FC2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71" name="Freeform 219"/>
            <p:cNvSpPr>
              <a:spLocks/>
            </p:cNvSpPr>
            <p:nvPr/>
          </p:nvSpPr>
          <p:spPr bwMode="auto">
            <a:xfrm>
              <a:off x="4050" y="2547"/>
              <a:ext cx="241" cy="250"/>
            </a:xfrm>
            <a:custGeom>
              <a:avLst/>
              <a:gdLst/>
              <a:ahLst/>
              <a:cxnLst>
                <a:cxn ang="0">
                  <a:pos x="0" y="440"/>
                </a:cxn>
                <a:cxn ang="0">
                  <a:pos x="46" y="410"/>
                </a:cxn>
                <a:cxn ang="0">
                  <a:pos x="24" y="345"/>
                </a:cxn>
                <a:cxn ang="0">
                  <a:pos x="118" y="277"/>
                </a:cxn>
                <a:cxn ang="0">
                  <a:pos x="225" y="116"/>
                </a:cxn>
                <a:cxn ang="0">
                  <a:pos x="272" y="54"/>
                </a:cxn>
                <a:cxn ang="0">
                  <a:pos x="322" y="56"/>
                </a:cxn>
                <a:cxn ang="0">
                  <a:pos x="356" y="0"/>
                </a:cxn>
                <a:cxn ang="0">
                  <a:pos x="459" y="35"/>
                </a:cxn>
                <a:cxn ang="0">
                  <a:pos x="444" y="70"/>
                </a:cxn>
                <a:cxn ang="0">
                  <a:pos x="482" y="99"/>
                </a:cxn>
                <a:cxn ang="0">
                  <a:pos x="408" y="191"/>
                </a:cxn>
                <a:cxn ang="0">
                  <a:pos x="333" y="288"/>
                </a:cxn>
                <a:cxn ang="0">
                  <a:pos x="219" y="464"/>
                </a:cxn>
                <a:cxn ang="0">
                  <a:pos x="172" y="464"/>
                </a:cxn>
                <a:cxn ang="0">
                  <a:pos x="129" y="499"/>
                </a:cxn>
                <a:cxn ang="0">
                  <a:pos x="61" y="461"/>
                </a:cxn>
                <a:cxn ang="0">
                  <a:pos x="0" y="440"/>
                </a:cxn>
                <a:cxn ang="0">
                  <a:pos x="0" y="440"/>
                </a:cxn>
              </a:cxnLst>
              <a:rect l="0" t="0" r="r" b="b"/>
              <a:pathLst>
                <a:path w="482" h="499">
                  <a:moveTo>
                    <a:pt x="0" y="440"/>
                  </a:moveTo>
                  <a:lnTo>
                    <a:pt x="46" y="410"/>
                  </a:lnTo>
                  <a:lnTo>
                    <a:pt x="24" y="345"/>
                  </a:lnTo>
                  <a:lnTo>
                    <a:pt x="118" y="277"/>
                  </a:lnTo>
                  <a:lnTo>
                    <a:pt x="225" y="116"/>
                  </a:lnTo>
                  <a:lnTo>
                    <a:pt x="272" y="54"/>
                  </a:lnTo>
                  <a:lnTo>
                    <a:pt x="322" y="56"/>
                  </a:lnTo>
                  <a:lnTo>
                    <a:pt x="356" y="0"/>
                  </a:lnTo>
                  <a:lnTo>
                    <a:pt x="459" y="35"/>
                  </a:lnTo>
                  <a:lnTo>
                    <a:pt x="444" y="70"/>
                  </a:lnTo>
                  <a:lnTo>
                    <a:pt x="482" y="99"/>
                  </a:lnTo>
                  <a:lnTo>
                    <a:pt x="408" y="191"/>
                  </a:lnTo>
                  <a:lnTo>
                    <a:pt x="333" y="288"/>
                  </a:lnTo>
                  <a:lnTo>
                    <a:pt x="219" y="464"/>
                  </a:lnTo>
                  <a:lnTo>
                    <a:pt x="172" y="464"/>
                  </a:lnTo>
                  <a:lnTo>
                    <a:pt x="129" y="499"/>
                  </a:lnTo>
                  <a:lnTo>
                    <a:pt x="61" y="461"/>
                  </a:lnTo>
                  <a:lnTo>
                    <a:pt x="0" y="44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8FC2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72" name="Freeform 220"/>
            <p:cNvSpPr>
              <a:spLocks/>
            </p:cNvSpPr>
            <p:nvPr/>
          </p:nvSpPr>
          <p:spPr bwMode="auto">
            <a:xfrm>
              <a:off x="3888" y="2508"/>
              <a:ext cx="514" cy="384"/>
            </a:xfrm>
            <a:custGeom>
              <a:avLst/>
              <a:gdLst/>
              <a:ahLst/>
              <a:cxnLst>
                <a:cxn ang="0">
                  <a:pos x="583" y="0"/>
                </a:cxn>
                <a:cxn ang="0">
                  <a:pos x="450" y="176"/>
                </a:cxn>
                <a:cxn ang="0">
                  <a:pos x="221" y="404"/>
                </a:cxn>
                <a:cxn ang="0">
                  <a:pos x="0" y="559"/>
                </a:cxn>
                <a:cxn ang="0">
                  <a:pos x="182" y="580"/>
                </a:cxn>
                <a:cxn ang="0">
                  <a:pos x="375" y="651"/>
                </a:cxn>
                <a:cxn ang="0">
                  <a:pos x="575" y="766"/>
                </a:cxn>
                <a:cxn ang="0">
                  <a:pos x="694" y="530"/>
                </a:cxn>
                <a:cxn ang="0">
                  <a:pos x="894" y="239"/>
                </a:cxn>
                <a:cxn ang="0">
                  <a:pos x="1027" y="90"/>
                </a:cxn>
                <a:cxn ang="0">
                  <a:pos x="900" y="28"/>
                </a:cxn>
                <a:cxn ang="0">
                  <a:pos x="627" y="5"/>
                </a:cxn>
                <a:cxn ang="0">
                  <a:pos x="870" y="54"/>
                </a:cxn>
                <a:cxn ang="0">
                  <a:pos x="966" y="104"/>
                </a:cxn>
                <a:cxn ang="0">
                  <a:pos x="876" y="178"/>
                </a:cxn>
                <a:cxn ang="0">
                  <a:pos x="683" y="461"/>
                </a:cxn>
                <a:cxn ang="0">
                  <a:pos x="544" y="684"/>
                </a:cxn>
                <a:cxn ang="0">
                  <a:pos x="276" y="559"/>
                </a:cxn>
                <a:cxn ang="0">
                  <a:pos x="121" y="537"/>
                </a:cxn>
                <a:cxn ang="0">
                  <a:pos x="307" y="379"/>
                </a:cxn>
                <a:cxn ang="0">
                  <a:pos x="504" y="164"/>
                </a:cxn>
                <a:cxn ang="0">
                  <a:pos x="583" y="0"/>
                </a:cxn>
                <a:cxn ang="0">
                  <a:pos x="583" y="0"/>
                </a:cxn>
              </a:cxnLst>
              <a:rect l="0" t="0" r="r" b="b"/>
              <a:pathLst>
                <a:path w="1027" h="766">
                  <a:moveTo>
                    <a:pt x="583" y="0"/>
                  </a:moveTo>
                  <a:lnTo>
                    <a:pt x="450" y="176"/>
                  </a:lnTo>
                  <a:lnTo>
                    <a:pt x="221" y="404"/>
                  </a:lnTo>
                  <a:lnTo>
                    <a:pt x="0" y="559"/>
                  </a:lnTo>
                  <a:lnTo>
                    <a:pt x="182" y="580"/>
                  </a:lnTo>
                  <a:lnTo>
                    <a:pt x="375" y="651"/>
                  </a:lnTo>
                  <a:lnTo>
                    <a:pt x="575" y="766"/>
                  </a:lnTo>
                  <a:lnTo>
                    <a:pt x="694" y="530"/>
                  </a:lnTo>
                  <a:lnTo>
                    <a:pt x="894" y="239"/>
                  </a:lnTo>
                  <a:lnTo>
                    <a:pt x="1027" y="90"/>
                  </a:lnTo>
                  <a:lnTo>
                    <a:pt x="900" y="28"/>
                  </a:lnTo>
                  <a:lnTo>
                    <a:pt x="627" y="5"/>
                  </a:lnTo>
                  <a:lnTo>
                    <a:pt x="870" y="54"/>
                  </a:lnTo>
                  <a:lnTo>
                    <a:pt x="966" y="104"/>
                  </a:lnTo>
                  <a:lnTo>
                    <a:pt x="876" y="178"/>
                  </a:lnTo>
                  <a:lnTo>
                    <a:pt x="683" y="461"/>
                  </a:lnTo>
                  <a:lnTo>
                    <a:pt x="544" y="684"/>
                  </a:lnTo>
                  <a:lnTo>
                    <a:pt x="276" y="559"/>
                  </a:lnTo>
                  <a:lnTo>
                    <a:pt x="121" y="537"/>
                  </a:lnTo>
                  <a:lnTo>
                    <a:pt x="307" y="379"/>
                  </a:lnTo>
                  <a:lnTo>
                    <a:pt x="504" y="164"/>
                  </a:lnTo>
                  <a:lnTo>
                    <a:pt x="583" y="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73" name="Freeform 221"/>
            <p:cNvSpPr>
              <a:spLocks/>
            </p:cNvSpPr>
            <p:nvPr/>
          </p:nvSpPr>
          <p:spPr bwMode="auto">
            <a:xfrm>
              <a:off x="3888" y="2553"/>
              <a:ext cx="514" cy="1074"/>
            </a:xfrm>
            <a:custGeom>
              <a:avLst/>
              <a:gdLst/>
              <a:ahLst/>
              <a:cxnLst>
                <a:cxn ang="0">
                  <a:pos x="0" y="469"/>
                </a:cxn>
                <a:cxn ang="0">
                  <a:pos x="59" y="795"/>
                </a:cxn>
                <a:cxn ang="0">
                  <a:pos x="56" y="1570"/>
                </a:cxn>
                <a:cxn ang="0">
                  <a:pos x="68" y="1857"/>
                </a:cxn>
                <a:cxn ang="0">
                  <a:pos x="48" y="2108"/>
                </a:cxn>
                <a:cxn ang="0">
                  <a:pos x="590" y="2148"/>
                </a:cxn>
                <a:cxn ang="0">
                  <a:pos x="960" y="2100"/>
                </a:cxn>
                <a:cxn ang="0">
                  <a:pos x="960" y="925"/>
                </a:cxn>
                <a:cxn ang="0">
                  <a:pos x="987" y="150"/>
                </a:cxn>
                <a:cxn ang="0">
                  <a:pos x="1027" y="0"/>
                </a:cxn>
                <a:cxn ang="0">
                  <a:pos x="885" y="118"/>
                </a:cxn>
                <a:cxn ang="0">
                  <a:pos x="932" y="185"/>
                </a:cxn>
                <a:cxn ang="0">
                  <a:pos x="853" y="311"/>
                </a:cxn>
                <a:cxn ang="0">
                  <a:pos x="905" y="374"/>
                </a:cxn>
                <a:cxn ang="0">
                  <a:pos x="803" y="493"/>
                </a:cxn>
                <a:cxn ang="0">
                  <a:pos x="893" y="515"/>
                </a:cxn>
                <a:cxn ang="0">
                  <a:pos x="740" y="713"/>
                </a:cxn>
                <a:cxn ang="0">
                  <a:pos x="850" y="780"/>
                </a:cxn>
                <a:cxn ang="0">
                  <a:pos x="716" y="905"/>
                </a:cxn>
                <a:cxn ang="0">
                  <a:pos x="865" y="964"/>
                </a:cxn>
                <a:cxn ang="0">
                  <a:pos x="724" y="1098"/>
                </a:cxn>
                <a:cxn ang="0">
                  <a:pos x="889" y="1117"/>
                </a:cxn>
                <a:cxn ang="0">
                  <a:pos x="747" y="1236"/>
                </a:cxn>
                <a:cxn ang="0">
                  <a:pos x="865" y="1279"/>
                </a:cxn>
                <a:cxn ang="0">
                  <a:pos x="708" y="1397"/>
                </a:cxn>
                <a:cxn ang="0">
                  <a:pos x="846" y="1448"/>
                </a:cxn>
                <a:cxn ang="0">
                  <a:pos x="708" y="1574"/>
                </a:cxn>
                <a:cxn ang="0">
                  <a:pos x="877" y="1629"/>
                </a:cxn>
                <a:cxn ang="0">
                  <a:pos x="704" y="1790"/>
                </a:cxn>
                <a:cxn ang="0">
                  <a:pos x="877" y="1814"/>
                </a:cxn>
                <a:cxn ang="0">
                  <a:pos x="736" y="1896"/>
                </a:cxn>
                <a:cxn ang="0">
                  <a:pos x="881" y="1955"/>
                </a:cxn>
                <a:cxn ang="0">
                  <a:pos x="626" y="2062"/>
                </a:cxn>
                <a:cxn ang="0">
                  <a:pos x="559" y="2038"/>
                </a:cxn>
                <a:cxn ang="0">
                  <a:pos x="547" y="838"/>
                </a:cxn>
                <a:cxn ang="0">
                  <a:pos x="587" y="705"/>
                </a:cxn>
                <a:cxn ang="0">
                  <a:pos x="311" y="791"/>
                </a:cxn>
                <a:cxn ang="0">
                  <a:pos x="437" y="897"/>
                </a:cxn>
                <a:cxn ang="0">
                  <a:pos x="272" y="1011"/>
                </a:cxn>
                <a:cxn ang="0">
                  <a:pos x="425" y="1113"/>
                </a:cxn>
                <a:cxn ang="0">
                  <a:pos x="292" y="1196"/>
                </a:cxn>
                <a:cxn ang="0">
                  <a:pos x="456" y="1322"/>
                </a:cxn>
                <a:cxn ang="0">
                  <a:pos x="288" y="1397"/>
                </a:cxn>
                <a:cxn ang="0">
                  <a:pos x="434" y="1542"/>
                </a:cxn>
                <a:cxn ang="0">
                  <a:pos x="272" y="1594"/>
                </a:cxn>
                <a:cxn ang="0">
                  <a:pos x="437" y="1708"/>
                </a:cxn>
                <a:cxn ang="0">
                  <a:pos x="272" y="1723"/>
                </a:cxn>
                <a:cxn ang="0">
                  <a:pos x="453" y="1888"/>
                </a:cxn>
                <a:cxn ang="0">
                  <a:pos x="300" y="1916"/>
                </a:cxn>
                <a:cxn ang="0">
                  <a:pos x="449" y="2054"/>
                </a:cxn>
                <a:cxn ang="0">
                  <a:pos x="123" y="2046"/>
                </a:cxn>
                <a:cxn ang="0">
                  <a:pos x="107" y="1849"/>
                </a:cxn>
                <a:cxn ang="0">
                  <a:pos x="104" y="1400"/>
                </a:cxn>
                <a:cxn ang="0">
                  <a:pos x="107" y="811"/>
                </a:cxn>
                <a:cxn ang="0">
                  <a:pos x="56" y="519"/>
                </a:cxn>
                <a:cxn ang="0">
                  <a:pos x="205" y="493"/>
                </a:cxn>
                <a:cxn ang="0">
                  <a:pos x="72" y="452"/>
                </a:cxn>
                <a:cxn ang="0">
                  <a:pos x="0" y="469"/>
                </a:cxn>
                <a:cxn ang="0">
                  <a:pos x="0" y="469"/>
                </a:cxn>
              </a:cxnLst>
              <a:rect l="0" t="0" r="r" b="b"/>
              <a:pathLst>
                <a:path w="1027" h="2148">
                  <a:moveTo>
                    <a:pt x="0" y="469"/>
                  </a:moveTo>
                  <a:lnTo>
                    <a:pt x="59" y="795"/>
                  </a:lnTo>
                  <a:lnTo>
                    <a:pt x="56" y="1570"/>
                  </a:lnTo>
                  <a:lnTo>
                    <a:pt x="68" y="1857"/>
                  </a:lnTo>
                  <a:lnTo>
                    <a:pt x="48" y="2108"/>
                  </a:lnTo>
                  <a:lnTo>
                    <a:pt x="590" y="2148"/>
                  </a:lnTo>
                  <a:lnTo>
                    <a:pt x="960" y="2100"/>
                  </a:lnTo>
                  <a:lnTo>
                    <a:pt x="960" y="925"/>
                  </a:lnTo>
                  <a:lnTo>
                    <a:pt x="987" y="150"/>
                  </a:lnTo>
                  <a:lnTo>
                    <a:pt x="1027" y="0"/>
                  </a:lnTo>
                  <a:lnTo>
                    <a:pt x="885" y="118"/>
                  </a:lnTo>
                  <a:lnTo>
                    <a:pt x="932" y="185"/>
                  </a:lnTo>
                  <a:lnTo>
                    <a:pt x="853" y="311"/>
                  </a:lnTo>
                  <a:lnTo>
                    <a:pt x="905" y="374"/>
                  </a:lnTo>
                  <a:lnTo>
                    <a:pt x="803" y="493"/>
                  </a:lnTo>
                  <a:lnTo>
                    <a:pt x="893" y="515"/>
                  </a:lnTo>
                  <a:lnTo>
                    <a:pt x="740" y="713"/>
                  </a:lnTo>
                  <a:lnTo>
                    <a:pt x="850" y="780"/>
                  </a:lnTo>
                  <a:lnTo>
                    <a:pt x="716" y="905"/>
                  </a:lnTo>
                  <a:lnTo>
                    <a:pt x="865" y="964"/>
                  </a:lnTo>
                  <a:lnTo>
                    <a:pt x="724" y="1098"/>
                  </a:lnTo>
                  <a:lnTo>
                    <a:pt x="889" y="1117"/>
                  </a:lnTo>
                  <a:lnTo>
                    <a:pt x="747" y="1236"/>
                  </a:lnTo>
                  <a:lnTo>
                    <a:pt x="865" y="1279"/>
                  </a:lnTo>
                  <a:lnTo>
                    <a:pt x="708" y="1397"/>
                  </a:lnTo>
                  <a:lnTo>
                    <a:pt x="846" y="1448"/>
                  </a:lnTo>
                  <a:lnTo>
                    <a:pt x="708" y="1574"/>
                  </a:lnTo>
                  <a:lnTo>
                    <a:pt x="877" y="1629"/>
                  </a:lnTo>
                  <a:lnTo>
                    <a:pt x="704" y="1790"/>
                  </a:lnTo>
                  <a:lnTo>
                    <a:pt x="877" y="1814"/>
                  </a:lnTo>
                  <a:lnTo>
                    <a:pt x="736" y="1896"/>
                  </a:lnTo>
                  <a:lnTo>
                    <a:pt x="881" y="1955"/>
                  </a:lnTo>
                  <a:lnTo>
                    <a:pt x="626" y="2062"/>
                  </a:lnTo>
                  <a:lnTo>
                    <a:pt x="559" y="2038"/>
                  </a:lnTo>
                  <a:lnTo>
                    <a:pt x="547" y="838"/>
                  </a:lnTo>
                  <a:lnTo>
                    <a:pt x="587" y="705"/>
                  </a:lnTo>
                  <a:lnTo>
                    <a:pt x="311" y="791"/>
                  </a:lnTo>
                  <a:lnTo>
                    <a:pt x="437" y="897"/>
                  </a:lnTo>
                  <a:lnTo>
                    <a:pt x="272" y="1011"/>
                  </a:lnTo>
                  <a:lnTo>
                    <a:pt x="425" y="1113"/>
                  </a:lnTo>
                  <a:lnTo>
                    <a:pt x="292" y="1196"/>
                  </a:lnTo>
                  <a:lnTo>
                    <a:pt x="456" y="1322"/>
                  </a:lnTo>
                  <a:lnTo>
                    <a:pt x="288" y="1397"/>
                  </a:lnTo>
                  <a:lnTo>
                    <a:pt x="434" y="1542"/>
                  </a:lnTo>
                  <a:lnTo>
                    <a:pt x="272" y="1594"/>
                  </a:lnTo>
                  <a:lnTo>
                    <a:pt x="437" y="1708"/>
                  </a:lnTo>
                  <a:lnTo>
                    <a:pt x="272" y="1723"/>
                  </a:lnTo>
                  <a:lnTo>
                    <a:pt x="453" y="1888"/>
                  </a:lnTo>
                  <a:lnTo>
                    <a:pt x="300" y="1916"/>
                  </a:lnTo>
                  <a:lnTo>
                    <a:pt x="449" y="2054"/>
                  </a:lnTo>
                  <a:lnTo>
                    <a:pt x="123" y="2046"/>
                  </a:lnTo>
                  <a:lnTo>
                    <a:pt x="107" y="1849"/>
                  </a:lnTo>
                  <a:lnTo>
                    <a:pt x="104" y="1400"/>
                  </a:lnTo>
                  <a:lnTo>
                    <a:pt x="107" y="811"/>
                  </a:lnTo>
                  <a:lnTo>
                    <a:pt x="56" y="519"/>
                  </a:lnTo>
                  <a:lnTo>
                    <a:pt x="205" y="493"/>
                  </a:lnTo>
                  <a:lnTo>
                    <a:pt x="72" y="452"/>
                  </a:lnTo>
                  <a:lnTo>
                    <a:pt x="0" y="469"/>
                  </a:lnTo>
                  <a:lnTo>
                    <a:pt x="0" y="4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74" name="Freeform 222"/>
            <p:cNvSpPr>
              <a:spLocks/>
            </p:cNvSpPr>
            <p:nvPr/>
          </p:nvSpPr>
          <p:spPr bwMode="auto">
            <a:xfrm>
              <a:off x="4022" y="2557"/>
              <a:ext cx="197" cy="215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01" y="56"/>
                </a:cxn>
                <a:cxn ang="0">
                  <a:pos x="182" y="229"/>
                </a:cxn>
                <a:cxn ang="0">
                  <a:pos x="39" y="340"/>
                </a:cxn>
                <a:cxn ang="0">
                  <a:pos x="78" y="366"/>
                </a:cxn>
                <a:cxn ang="0">
                  <a:pos x="76" y="387"/>
                </a:cxn>
                <a:cxn ang="0">
                  <a:pos x="0" y="419"/>
                </a:cxn>
                <a:cxn ang="0">
                  <a:pos x="68" y="430"/>
                </a:cxn>
                <a:cxn ang="0">
                  <a:pos x="121" y="395"/>
                </a:cxn>
                <a:cxn ang="0">
                  <a:pos x="117" y="352"/>
                </a:cxn>
                <a:cxn ang="0">
                  <a:pos x="103" y="330"/>
                </a:cxn>
                <a:cxn ang="0">
                  <a:pos x="189" y="268"/>
                </a:cxn>
                <a:cxn ang="0">
                  <a:pos x="280" y="129"/>
                </a:cxn>
                <a:cxn ang="0">
                  <a:pos x="328" y="48"/>
                </a:cxn>
                <a:cxn ang="0">
                  <a:pos x="353" y="53"/>
                </a:cxn>
                <a:cxn ang="0">
                  <a:pos x="394" y="41"/>
                </a:cxn>
                <a:cxn ang="0">
                  <a:pos x="347" y="36"/>
                </a:cxn>
                <a:cxn ang="0">
                  <a:pos x="321" y="0"/>
                </a:cxn>
                <a:cxn ang="0">
                  <a:pos x="321" y="0"/>
                </a:cxn>
              </a:cxnLst>
              <a:rect l="0" t="0" r="r" b="b"/>
              <a:pathLst>
                <a:path w="394" h="430">
                  <a:moveTo>
                    <a:pt x="321" y="0"/>
                  </a:moveTo>
                  <a:lnTo>
                    <a:pt x="301" y="56"/>
                  </a:lnTo>
                  <a:lnTo>
                    <a:pt x="182" y="229"/>
                  </a:lnTo>
                  <a:lnTo>
                    <a:pt x="39" y="340"/>
                  </a:lnTo>
                  <a:lnTo>
                    <a:pt x="78" y="366"/>
                  </a:lnTo>
                  <a:lnTo>
                    <a:pt x="76" y="387"/>
                  </a:lnTo>
                  <a:lnTo>
                    <a:pt x="0" y="419"/>
                  </a:lnTo>
                  <a:lnTo>
                    <a:pt x="68" y="430"/>
                  </a:lnTo>
                  <a:lnTo>
                    <a:pt x="121" y="395"/>
                  </a:lnTo>
                  <a:lnTo>
                    <a:pt x="117" y="352"/>
                  </a:lnTo>
                  <a:lnTo>
                    <a:pt x="103" y="330"/>
                  </a:lnTo>
                  <a:lnTo>
                    <a:pt x="189" y="268"/>
                  </a:lnTo>
                  <a:lnTo>
                    <a:pt x="280" y="129"/>
                  </a:lnTo>
                  <a:lnTo>
                    <a:pt x="328" y="48"/>
                  </a:lnTo>
                  <a:lnTo>
                    <a:pt x="353" y="53"/>
                  </a:lnTo>
                  <a:lnTo>
                    <a:pt x="394" y="41"/>
                  </a:lnTo>
                  <a:lnTo>
                    <a:pt x="347" y="36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75" name="Freeform 223"/>
            <p:cNvSpPr>
              <a:spLocks/>
            </p:cNvSpPr>
            <p:nvPr/>
          </p:nvSpPr>
          <p:spPr bwMode="auto">
            <a:xfrm>
              <a:off x="4013" y="2538"/>
              <a:ext cx="300" cy="277"/>
            </a:xfrm>
            <a:custGeom>
              <a:avLst/>
              <a:gdLst/>
              <a:ahLst/>
              <a:cxnLst>
                <a:cxn ang="0">
                  <a:pos x="339" y="38"/>
                </a:cxn>
                <a:cxn ang="0">
                  <a:pos x="377" y="53"/>
                </a:cxn>
                <a:cxn ang="0">
                  <a:pos x="405" y="37"/>
                </a:cxn>
                <a:cxn ang="0">
                  <a:pos x="408" y="0"/>
                </a:cxn>
                <a:cxn ang="0">
                  <a:pos x="554" y="42"/>
                </a:cxn>
                <a:cxn ang="0">
                  <a:pos x="544" y="67"/>
                </a:cxn>
                <a:cxn ang="0">
                  <a:pos x="549" y="94"/>
                </a:cxn>
                <a:cxn ang="0">
                  <a:pos x="599" y="112"/>
                </a:cxn>
                <a:cxn ang="0">
                  <a:pos x="475" y="232"/>
                </a:cxn>
                <a:cxn ang="0">
                  <a:pos x="311" y="507"/>
                </a:cxn>
                <a:cxn ang="0">
                  <a:pos x="254" y="493"/>
                </a:cxn>
                <a:cxn ang="0">
                  <a:pos x="219" y="521"/>
                </a:cxn>
                <a:cxn ang="0">
                  <a:pos x="215" y="554"/>
                </a:cxn>
                <a:cxn ang="0">
                  <a:pos x="150" y="503"/>
                </a:cxn>
                <a:cxn ang="0">
                  <a:pos x="0" y="460"/>
                </a:cxn>
                <a:cxn ang="0">
                  <a:pos x="53" y="447"/>
                </a:cxn>
                <a:cxn ang="0">
                  <a:pos x="139" y="460"/>
                </a:cxn>
                <a:cxn ang="0">
                  <a:pos x="200" y="497"/>
                </a:cxn>
                <a:cxn ang="0">
                  <a:pos x="219" y="464"/>
                </a:cxn>
                <a:cxn ang="0">
                  <a:pos x="250" y="450"/>
                </a:cxn>
                <a:cxn ang="0">
                  <a:pos x="297" y="457"/>
                </a:cxn>
                <a:cxn ang="0">
                  <a:pos x="358" y="361"/>
                </a:cxn>
                <a:cxn ang="0">
                  <a:pos x="462" y="199"/>
                </a:cxn>
                <a:cxn ang="0">
                  <a:pos x="539" y="124"/>
                </a:cxn>
                <a:cxn ang="0">
                  <a:pos x="508" y="106"/>
                </a:cxn>
                <a:cxn ang="0">
                  <a:pos x="515" y="60"/>
                </a:cxn>
                <a:cxn ang="0">
                  <a:pos x="436" y="32"/>
                </a:cxn>
                <a:cxn ang="0">
                  <a:pos x="412" y="79"/>
                </a:cxn>
                <a:cxn ang="0">
                  <a:pos x="371" y="91"/>
                </a:cxn>
                <a:cxn ang="0">
                  <a:pos x="339" y="38"/>
                </a:cxn>
                <a:cxn ang="0">
                  <a:pos x="339" y="38"/>
                </a:cxn>
              </a:cxnLst>
              <a:rect l="0" t="0" r="r" b="b"/>
              <a:pathLst>
                <a:path w="599" h="554">
                  <a:moveTo>
                    <a:pt x="339" y="38"/>
                  </a:moveTo>
                  <a:lnTo>
                    <a:pt x="377" y="53"/>
                  </a:lnTo>
                  <a:lnTo>
                    <a:pt x="405" y="37"/>
                  </a:lnTo>
                  <a:lnTo>
                    <a:pt x="408" y="0"/>
                  </a:lnTo>
                  <a:lnTo>
                    <a:pt x="554" y="42"/>
                  </a:lnTo>
                  <a:lnTo>
                    <a:pt x="544" y="67"/>
                  </a:lnTo>
                  <a:lnTo>
                    <a:pt x="549" y="94"/>
                  </a:lnTo>
                  <a:lnTo>
                    <a:pt x="599" y="112"/>
                  </a:lnTo>
                  <a:lnTo>
                    <a:pt x="475" y="232"/>
                  </a:lnTo>
                  <a:lnTo>
                    <a:pt x="311" y="507"/>
                  </a:lnTo>
                  <a:lnTo>
                    <a:pt x="254" y="493"/>
                  </a:lnTo>
                  <a:lnTo>
                    <a:pt x="219" y="521"/>
                  </a:lnTo>
                  <a:lnTo>
                    <a:pt x="215" y="554"/>
                  </a:lnTo>
                  <a:lnTo>
                    <a:pt x="150" y="503"/>
                  </a:lnTo>
                  <a:lnTo>
                    <a:pt x="0" y="460"/>
                  </a:lnTo>
                  <a:lnTo>
                    <a:pt x="53" y="447"/>
                  </a:lnTo>
                  <a:lnTo>
                    <a:pt x="139" y="460"/>
                  </a:lnTo>
                  <a:lnTo>
                    <a:pt x="200" y="497"/>
                  </a:lnTo>
                  <a:lnTo>
                    <a:pt x="219" y="464"/>
                  </a:lnTo>
                  <a:lnTo>
                    <a:pt x="250" y="450"/>
                  </a:lnTo>
                  <a:lnTo>
                    <a:pt x="297" y="457"/>
                  </a:lnTo>
                  <a:lnTo>
                    <a:pt x="358" y="361"/>
                  </a:lnTo>
                  <a:lnTo>
                    <a:pt x="462" y="199"/>
                  </a:lnTo>
                  <a:lnTo>
                    <a:pt x="539" y="124"/>
                  </a:lnTo>
                  <a:lnTo>
                    <a:pt x="508" y="106"/>
                  </a:lnTo>
                  <a:lnTo>
                    <a:pt x="515" y="60"/>
                  </a:lnTo>
                  <a:lnTo>
                    <a:pt x="436" y="32"/>
                  </a:lnTo>
                  <a:lnTo>
                    <a:pt x="412" y="79"/>
                  </a:lnTo>
                  <a:lnTo>
                    <a:pt x="371" y="91"/>
                  </a:lnTo>
                  <a:lnTo>
                    <a:pt x="339" y="38"/>
                  </a:lnTo>
                  <a:lnTo>
                    <a:pt x="339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76" name="Freeform 224"/>
            <p:cNvSpPr>
              <a:spLocks/>
            </p:cNvSpPr>
            <p:nvPr/>
          </p:nvSpPr>
          <p:spPr bwMode="auto">
            <a:xfrm>
              <a:off x="4136" y="2667"/>
              <a:ext cx="63" cy="3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9"/>
                </a:cxn>
                <a:cxn ang="0">
                  <a:pos x="61" y="52"/>
                </a:cxn>
                <a:cxn ang="0">
                  <a:pos x="90" y="56"/>
                </a:cxn>
                <a:cxn ang="0">
                  <a:pos x="127" y="42"/>
                </a:cxn>
                <a:cxn ang="0">
                  <a:pos x="98" y="79"/>
                </a:cxn>
                <a:cxn ang="0">
                  <a:pos x="40" y="79"/>
                </a:cxn>
                <a:cxn ang="0">
                  <a:pos x="8" y="55"/>
                </a:cxn>
                <a:cxn ang="0">
                  <a:pos x="0" y="24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27" h="79">
                  <a:moveTo>
                    <a:pt x="13" y="0"/>
                  </a:moveTo>
                  <a:lnTo>
                    <a:pt x="21" y="29"/>
                  </a:lnTo>
                  <a:lnTo>
                    <a:pt x="61" y="52"/>
                  </a:lnTo>
                  <a:lnTo>
                    <a:pt x="90" y="56"/>
                  </a:lnTo>
                  <a:lnTo>
                    <a:pt x="127" y="42"/>
                  </a:lnTo>
                  <a:lnTo>
                    <a:pt x="98" y="79"/>
                  </a:lnTo>
                  <a:lnTo>
                    <a:pt x="40" y="79"/>
                  </a:lnTo>
                  <a:lnTo>
                    <a:pt x="8" y="55"/>
                  </a:lnTo>
                  <a:lnTo>
                    <a:pt x="0" y="24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77" name="Freeform 225"/>
            <p:cNvSpPr>
              <a:spLocks/>
            </p:cNvSpPr>
            <p:nvPr/>
          </p:nvSpPr>
          <p:spPr bwMode="auto">
            <a:xfrm>
              <a:off x="4160" y="2623"/>
              <a:ext cx="69" cy="3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29" y="24"/>
                </a:cxn>
                <a:cxn ang="0">
                  <a:pos x="65" y="24"/>
                </a:cxn>
                <a:cxn ang="0">
                  <a:pos x="90" y="31"/>
                </a:cxn>
                <a:cxn ang="0">
                  <a:pos x="110" y="44"/>
                </a:cxn>
                <a:cxn ang="0">
                  <a:pos x="117" y="71"/>
                </a:cxn>
                <a:cxn ang="0">
                  <a:pos x="138" y="48"/>
                </a:cxn>
                <a:cxn ang="0">
                  <a:pos x="120" y="28"/>
                </a:cxn>
                <a:cxn ang="0">
                  <a:pos x="78" y="0"/>
                </a:cxn>
                <a:cxn ang="0">
                  <a:pos x="37" y="0"/>
                </a:cxn>
                <a:cxn ang="0">
                  <a:pos x="19" y="6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138" h="71">
                  <a:moveTo>
                    <a:pt x="0" y="38"/>
                  </a:moveTo>
                  <a:lnTo>
                    <a:pt x="29" y="24"/>
                  </a:lnTo>
                  <a:lnTo>
                    <a:pt x="65" y="24"/>
                  </a:lnTo>
                  <a:lnTo>
                    <a:pt x="90" y="31"/>
                  </a:lnTo>
                  <a:lnTo>
                    <a:pt x="110" y="44"/>
                  </a:lnTo>
                  <a:lnTo>
                    <a:pt x="117" y="71"/>
                  </a:lnTo>
                  <a:lnTo>
                    <a:pt x="138" y="48"/>
                  </a:lnTo>
                  <a:lnTo>
                    <a:pt x="120" y="28"/>
                  </a:lnTo>
                  <a:lnTo>
                    <a:pt x="78" y="0"/>
                  </a:lnTo>
                  <a:lnTo>
                    <a:pt x="37" y="0"/>
                  </a:lnTo>
                  <a:lnTo>
                    <a:pt x="19" y="6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778" name="AutoShape 226"/>
          <p:cNvSpPr>
            <a:spLocks noChangeArrowheads="1"/>
          </p:cNvSpPr>
          <p:nvPr/>
        </p:nvSpPr>
        <p:spPr bwMode="auto">
          <a:xfrm rot="1437654">
            <a:off x="7010400" y="4191000"/>
            <a:ext cx="304800" cy="1295400"/>
          </a:xfrm>
          <a:prstGeom prst="curvedLeftArrow">
            <a:avLst>
              <a:gd name="adj1" fmla="val 82737"/>
              <a:gd name="adj2" fmla="val 167737"/>
              <a:gd name="adj3" fmla="val 40417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Can represent real-world objects by using software objects.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You might want to represent real-world dogs as software objects in an animation program or a real-world bicycle as a software object in the program that controls an electronic exercise bike. </a:t>
            </a:r>
          </a:p>
          <a:p>
            <a:r>
              <a:rPr lang="en-US" sz="2800"/>
              <a:t>You can also use software objects to model abstract concepts. For example, an </a:t>
            </a:r>
            <a:r>
              <a:rPr lang="en-US" sz="2800" i="1"/>
              <a:t>event</a:t>
            </a:r>
            <a:r>
              <a:rPr lang="en-US" sz="2800"/>
              <a:t> is a common object used in GUI window systems to represent the action of a user pressing a mouse button or a key on the keyboard.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9DF3-684B-4A82-9236-69F7AFAE72E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0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 new thinking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 programming cannot do the following well:</a:t>
            </a:r>
          </a:p>
          <a:p>
            <a:pPr lvl="1"/>
            <a:r>
              <a:rPr lang="en-US" dirty="0" smtClean="0"/>
              <a:t>Functions have unrestricted access to global data.</a:t>
            </a:r>
          </a:p>
          <a:p>
            <a:pPr lvl="1"/>
            <a:r>
              <a:rPr lang="en-US" dirty="0" smtClean="0"/>
              <a:t>Data and Functions are unrelated; they do not form a logical group or show any form of binding.</a:t>
            </a:r>
          </a:p>
          <a:p>
            <a:pPr lvl="1"/>
            <a:r>
              <a:rPr lang="en-US" dirty="0" smtClean="0"/>
              <a:t>Cannot model ‘real world’.</a:t>
            </a:r>
          </a:p>
          <a:p>
            <a:r>
              <a:rPr lang="en-US" dirty="0" smtClean="0"/>
              <a:t>In real world, we deal with objects like cars, people etc.</a:t>
            </a:r>
          </a:p>
          <a:p>
            <a:pPr lvl="1"/>
            <a:r>
              <a:rPr lang="en-US" dirty="0" smtClean="0"/>
              <a:t>Are such objects like ‘data’? Which data type describes a car, for example?</a:t>
            </a:r>
          </a:p>
          <a:p>
            <a:pPr lvl="1"/>
            <a:r>
              <a:rPr lang="en-US" dirty="0" smtClean="0"/>
              <a:t>Are such objects like ‘functions’? What will a function car() do?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9DF3-684B-4A82-9236-69F7AFAE72E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3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en-US" dirty="0" smtClean="0"/>
              <a:t>Moving to new thinking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8610600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A real world object, e.g. car:</a:t>
            </a:r>
          </a:p>
          <a:p>
            <a:pPr lvl="1"/>
            <a:r>
              <a:rPr lang="en-US" dirty="0" smtClean="0"/>
              <a:t>Is its description purely the ability to have a ‘data type’ to represent its specifications or ‘attributes’ only? For example what attributes describe a car?</a:t>
            </a:r>
          </a:p>
          <a:p>
            <a:pPr lvl="1"/>
            <a:r>
              <a:rPr lang="en-US" dirty="0" smtClean="0"/>
              <a:t>So by having all these attributes ‘only’ do you know all about a car? Would you buy a car by merely looking at these attributes and their values?</a:t>
            </a:r>
          </a:p>
          <a:p>
            <a:pPr lvl="1"/>
            <a:r>
              <a:rPr lang="en-US" dirty="0" smtClean="0"/>
              <a:t>No! What else do you wish to have?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9DF3-684B-4A82-9236-69F7AFAE72E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1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Moving to new thinking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 real world object, e.g. car:</a:t>
            </a:r>
          </a:p>
          <a:p>
            <a:pPr lvl="1"/>
            <a:r>
              <a:rPr lang="en-US" dirty="0" smtClean="0"/>
              <a:t>Test drive! Right?</a:t>
            </a:r>
          </a:p>
          <a:p>
            <a:pPr lvl="1"/>
            <a:r>
              <a:rPr lang="en-US" dirty="0" smtClean="0"/>
              <a:t>What would you know through a test drive: how it ‘behaves’ in response to various stimulus!</a:t>
            </a:r>
          </a:p>
          <a:p>
            <a:pPr lvl="2"/>
            <a:r>
              <a:rPr lang="en-US" dirty="0" smtClean="0"/>
              <a:t>How can it negotiate a speed </a:t>
            </a:r>
            <a:r>
              <a:rPr lang="en-US" dirty="0" err="1" smtClean="0"/>
              <a:t>braker</a:t>
            </a:r>
            <a:r>
              <a:rPr lang="en-US" dirty="0" smtClean="0"/>
              <a:t>, a speedy turn, full braking etc.</a:t>
            </a:r>
          </a:p>
          <a:p>
            <a:pPr lvl="1"/>
            <a:r>
              <a:rPr lang="en-US" dirty="0" smtClean="0"/>
              <a:t>Effectively, you wish to know how it ‘functions’.</a:t>
            </a:r>
          </a:p>
          <a:p>
            <a:pPr lvl="1"/>
            <a:r>
              <a:rPr lang="en-US" dirty="0" err="1" smtClean="0"/>
              <a:t>Behaviour</a:t>
            </a:r>
            <a:r>
              <a:rPr lang="en-US" dirty="0" smtClean="0"/>
              <a:t> is like a function.</a:t>
            </a:r>
          </a:p>
          <a:p>
            <a:r>
              <a:rPr lang="en-US" dirty="0" smtClean="0"/>
              <a:t>So neither data nor functions, by themselves, model real-world objects effectively.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9DF3-684B-4A82-9236-69F7AFAE72E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3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/>
          <a:lstStyle/>
          <a:p>
            <a:r>
              <a:rPr lang="en-US" dirty="0" smtClean="0"/>
              <a:t>Object Oriented Approach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Neither data nor functions, by themselves, model real-world objects effectively.</a:t>
            </a:r>
          </a:p>
          <a:p>
            <a:r>
              <a:rPr lang="en-US" dirty="0" smtClean="0"/>
              <a:t>OO languages (like Java) combine both ‘data’ and ‘functions that operate on that data’ into a single unit, called ‘object’. Hence ‘encapsulating’ an entity.</a:t>
            </a:r>
          </a:p>
          <a:p>
            <a:r>
              <a:rPr lang="en-US" dirty="0" smtClean="0"/>
              <a:t>The objects functions are called member functions.</a:t>
            </a:r>
          </a:p>
          <a:p>
            <a:r>
              <a:rPr lang="en-US" dirty="0" smtClean="0"/>
              <a:t>Typically, data can be accessed through functions only. So data gets ‘hidden’.</a:t>
            </a:r>
          </a:p>
          <a:p>
            <a:r>
              <a:rPr lang="en-US" dirty="0" smtClean="0"/>
              <a:t>Data hiding ensures the data is not accidentally altered.</a:t>
            </a:r>
          </a:p>
          <a:p>
            <a:r>
              <a:rPr lang="en-US" dirty="0" smtClean="0"/>
              <a:t>Reference analogy of a growing company; 2 people </a:t>
            </a:r>
            <a:r>
              <a:rPr lang="en-US" dirty="0" err="1" smtClean="0"/>
              <a:t>vs</a:t>
            </a:r>
            <a:r>
              <a:rPr lang="en-US" dirty="0" smtClean="0"/>
              <a:t> 100 employee company.</a:t>
            </a:r>
          </a:p>
          <a:p>
            <a:r>
              <a:rPr lang="en-US" dirty="0" smtClean="0"/>
              <a:t>Objects communicate with each other by calling each other’s member functions.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9DF3-684B-4A82-9236-69F7AFAE72E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2667000"/>
            <a:ext cx="7620000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Creating Objects</a:t>
            </a:r>
            <a:br>
              <a:rPr lang="en-US" dirty="0" smtClean="0"/>
            </a:br>
            <a:r>
              <a:rPr lang="en-US" dirty="0" smtClean="0"/>
              <a:t>Example-1</a:t>
            </a:r>
            <a:endParaRPr lang="en-US" dirty="0"/>
          </a:p>
        </p:txBody>
      </p:sp>
      <p:sp>
        <p:nvSpPr>
          <p:cNvPr id="5123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FF15E3-D6D7-4294-AA4E-91033A2FC7BE}" type="slidenum">
              <a:rPr lang="en-US">
                <a:solidFill>
                  <a:srgbClr val="FFFFFF"/>
                </a:solidFill>
              </a:rPr>
              <a:pPr eaLnBrk="1" hangingPunct="1"/>
              <a:t>25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3"/>
          <p:cNvSpPr>
            <a:spLocks noGrp="1"/>
          </p:cNvSpPr>
          <p:nvPr>
            <p:ph idx="1"/>
          </p:nvPr>
        </p:nvSpPr>
        <p:spPr>
          <a:xfrm>
            <a:off x="457200" y="76200"/>
            <a:ext cx="7620000" cy="6324600"/>
          </a:xfrm>
        </p:spPr>
        <p:txBody>
          <a:bodyPr>
            <a:normAutofit/>
          </a:bodyPr>
          <a:lstStyle/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class Box {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  </a:t>
            </a: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 height,  </a:t>
            </a: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 depth,   </a:t>
            </a: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 width;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400" dirty="0" smtClean="0"/>
              <a:t>class </a:t>
            </a:r>
            <a:r>
              <a:rPr lang="en-US" sz="2400" dirty="0" err="1" smtClean="0"/>
              <a:t>BoxDemo</a:t>
            </a:r>
            <a:r>
              <a:rPr lang="en-US" sz="2400" dirty="0" smtClean="0"/>
              <a:t>{	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400" dirty="0" smtClean="0"/>
              <a:t>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Box </a:t>
            </a:r>
            <a:r>
              <a:rPr lang="en-US" sz="2400" b="1" dirty="0" err="1" smtClean="0">
                <a:solidFill>
                  <a:srgbClr val="FF0000"/>
                </a:solidFill>
              </a:rPr>
              <a:t>myBox</a:t>
            </a:r>
            <a:r>
              <a:rPr lang="en-US" sz="2400" b="1" dirty="0" smtClean="0">
                <a:solidFill>
                  <a:srgbClr val="FF0000"/>
                </a:solidFill>
              </a:rPr>
              <a:t> = new Box();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00B050"/>
                </a:solidFill>
              </a:rPr>
              <a:t>myBox.height</a:t>
            </a:r>
            <a:r>
              <a:rPr lang="en-US" sz="2400" dirty="0" smtClean="0">
                <a:solidFill>
                  <a:srgbClr val="00B050"/>
                </a:solidFill>
              </a:rPr>
              <a:t> = 10; 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    </a:t>
            </a:r>
            <a:r>
              <a:rPr lang="en-US" sz="2400" dirty="0" err="1" smtClean="0">
                <a:solidFill>
                  <a:srgbClr val="00B050"/>
                </a:solidFill>
              </a:rPr>
              <a:t>myBox.width</a:t>
            </a:r>
            <a:r>
              <a:rPr lang="en-US" sz="2400" dirty="0" smtClean="0">
                <a:solidFill>
                  <a:srgbClr val="00B050"/>
                </a:solidFill>
              </a:rPr>
              <a:t> = 20;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    </a:t>
            </a:r>
            <a:r>
              <a:rPr lang="en-US" sz="2400" dirty="0" err="1" smtClean="0">
                <a:solidFill>
                  <a:srgbClr val="00B050"/>
                </a:solidFill>
              </a:rPr>
              <a:t>myBox.depth</a:t>
            </a:r>
            <a:r>
              <a:rPr lang="en-US" sz="2400" dirty="0" smtClean="0">
                <a:solidFill>
                  <a:srgbClr val="00B050"/>
                </a:solidFill>
              </a:rPr>
              <a:t> = 20;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volume; 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400" dirty="0" smtClean="0"/>
              <a:t>     volume = </a:t>
            </a:r>
            <a:r>
              <a:rPr lang="en-US" sz="2400" dirty="0" err="1" smtClean="0"/>
              <a:t>myBox.height</a:t>
            </a:r>
            <a:r>
              <a:rPr lang="en-US" sz="2400" dirty="0" smtClean="0"/>
              <a:t> * </a:t>
            </a:r>
            <a:r>
              <a:rPr lang="en-US" sz="2400" dirty="0" err="1" smtClean="0"/>
              <a:t>myBox.width</a:t>
            </a:r>
            <a:r>
              <a:rPr lang="en-US" sz="2400" dirty="0" smtClean="0"/>
              <a:t> * </a:t>
            </a:r>
            <a:r>
              <a:rPr lang="en-US" sz="2400" dirty="0" err="1" smtClean="0"/>
              <a:t>myBox.depth</a:t>
            </a:r>
            <a:r>
              <a:rPr lang="en-US" sz="2400" dirty="0" smtClean="0"/>
              <a:t>; 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("Volume of </a:t>
            </a:r>
            <a:r>
              <a:rPr lang="en-US" sz="2400" dirty="0" err="1" smtClean="0"/>
              <a:t>myBox</a:t>
            </a:r>
            <a:r>
              <a:rPr lang="en-US" sz="2400" dirty="0" smtClean="0"/>
              <a:t> Object is: "+volume);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} } }</a:t>
            </a:r>
          </a:p>
        </p:txBody>
      </p:sp>
      <p:sp>
        <p:nvSpPr>
          <p:cNvPr id="6147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314247-70B1-46DC-A937-2D7521C7F605}" type="slidenum">
              <a:rPr lang="en-US">
                <a:solidFill>
                  <a:srgbClr val="FFFFFF"/>
                </a:solidFill>
              </a:rPr>
              <a:pPr eaLnBrk="1" hangingPunct="1"/>
              <a:t>26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5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2667000"/>
            <a:ext cx="7620000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Creating Objects</a:t>
            </a:r>
            <a:br>
              <a:rPr lang="en-US" dirty="0" smtClean="0"/>
            </a:br>
            <a:r>
              <a:rPr lang="en-US" dirty="0" smtClean="0"/>
              <a:t>Example-2</a:t>
            </a:r>
            <a:endParaRPr lang="en-US" dirty="0"/>
          </a:p>
        </p:txBody>
      </p:sp>
      <p:sp>
        <p:nvSpPr>
          <p:cNvPr id="7171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53E2D69-3403-4B31-8A82-15B19D1A5773}" type="slidenum">
              <a:rPr lang="en-US">
                <a:solidFill>
                  <a:srgbClr val="FFFFFF"/>
                </a:solidFill>
              </a:rPr>
              <a:pPr eaLnBrk="1" hangingPunct="1"/>
              <a:t>27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7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3"/>
          <p:cNvSpPr>
            <a:spLocks noGrp="1"/>
          </p:cNvSpPr>
          <p:nvPr>
            <p:ph idx="1"/>
          </p:nvPr>
        </p:nvSpPr>
        <p:spPr>
          <a:xfrm>
            <a:off x="457200" y="76200"/>
            <a:ext cx="7620000" cy="6324600"/>
          </a:xfrm>
        </p:spPr>
        <p:txBody>
          <a:bodyPr>
            <a:normAutofit/>
          </a:bodyPr>
          <a:lstStyle/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smtClean="0"/>
              <a:t>class student {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400" smtClean="0">
                <a:solidFill>
                  <a:srgbClr val="00B050"/>
                </a:solidFill>
              </a:rPr>
              <a:t>  int  age,  int classname,   double CGPA;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endParaRPr lang="en-US" sz="2400" smtClean="0"/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400" smtClean="0"/>
              <a:t>class studentDemo{	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400" smtClean="0"/>
              <a:t>public static void main(String[] args) {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400" b="1" smtClean="0">
                <a:solidFill>
                  <a:srgbClr val="FF0000"/>
                </a:solidFill>
              </a:rPr>
              <a:t>    student  std = new student();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400" smtClean="0"/>
              <a:t>    </a:t>
            </a:r>
            <a:r>
              <a:rPr lang="en-US" sz="2400" smtClean="0">
                <a:solidFill>
                  <a:srgbClr val="00B050"/>
                </a:solidFill>
              </a:rPr>
              <a:t>std.age = 10; 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400" smtClean="0">
                <a:solidFill>
                  <a:srgbClr val="00B050"/>
                </a:solidFill>
              </a:rPr>
              <a:t>    std.classname = 5;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400" smtClean="0">
                <a:solidFill>
                  <a:srgbClr val="00B050"/>
                </a:solidFill>
              </a:rPr>
              <a:t>    std.CGPA = 3.5;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400" smtClean="0"/>
              <a:t>     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400" smtClean="0"/>
              <a:t>System.out.println(“Student age=”+ </a:t>
            </a:r>
            <a:r>
              <a:rPr lang="en-US" sz="2400" smtClean="0">
                <a:solidFill>
                  <a:srgbClr val="00B050"/>
                </a:solidFill>
              </a:rPr>
              <a:t>std.age</a:t>
            </a:r>
            <a:r>
              <a:rPr lang="en-US" sz="2400" smtClean="0"/>
              <a:t> + “Student is in class”+ </a:t>
            </a:r>
            <a:r>
              <a:rPr lang="en-US" sz="2400" smtClean="0">
                <a:solidFill>
                  <a:srgbClr val="00B050"/>
                </a:solidFill>
              </a:rPr>
              <a:t>std.classname</a:t>
            </a:r>
            <a:r>
              <a:rPr lang="en-US" sz="2400" smtClean="0"/>
              <a:t> + “got the CGPA” +</a:t>
            </a:r>
            <a:r>
              <a:rPr lang="en-US" sz="2400" smtClean="0">
                <a:solidFill>
                  <a:srgbClr val="00B050"/>
                </a:solidFill>
              </a:rPr>
              <a:t>std.CGPA</a:t>
            </a:r>
            <a:r>
              <a:rPr lang="en-US" sz="2400" smtClean="0"/>
              <a:t>);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endParaRPr lang="en-US" sz="2000" smtClean="0"/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smtClean="0"/>
              <a:t>  } } }</a:t>
            </a:r>
          </a:p>
        </p:txBody>
      </p:sp>
      <p:sp>
        <p:nvSpPr>
          <p:cNvPr id="8195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8769A4-FD38-4257-8DCD-86FB5AA16532}" type="slidenum">
              <a:rPr lang="en-US">
                <a:solidFill>
                  <a:srgbClr val="FFFFFF"/>
                </a:solidFill>
              </a:rPr>
              <a:pPr eaLnBrk="1" hangingPunct="1"/>
              <a:t>28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2667000"/>
            <a:ext cx="7620000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Creating multiple objects by single instance of a class</a:t>
            </a:r>
            <a:endParaRPr lang="en-US" dirty="0"/>
          </a:p>
        </p:txBody>
      </p:sp>
      <p:sp>
        <p:nvSpPr>
          <p:cNvPr id="921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24195B-2AD3-4A72-AC28-7D7A52CB184E}" type="slidenum">
              <a:rPr lang="en-US">
                <a:solidFill>
                  <a:srgbClr val="FFFFFF"/>
                </a:solidFill>
              </a:rPr>
              <a:pPr eaLnBrk="1" hangingPunct="1"/>
              <a:t>29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14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90763"/>
            <a:ext cx="7772400" cy="1138237"/>
          </a:xfrm>
        </p:spPr>
        <p:txBody>
          <a:bodyPr>
            <a:normAutofit fontScale="90000"/>
          </a:bodyPr>
          <a:lstStyle/>
          <a:p>
            <a:r>
              <a:rPr lang="en-US"/>
              <a:t>Object-Orientation (OO)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7C45-2856-409A-A883-511544424A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4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3"/>
          <p:cNvSpPr>
            <a:spLocks noGrp="1"/>
          </p:cNvSpPr>
          <p:nvPr>
            <p:ph idx="1"/>
          </p:nvPr>
        </p:nvSpPr>
        <p:spPr>
          <a:xfrm>
            <a:off x="457200" y="76200"/>
            <a:ext cx="7620000" cy="6324600"/>
          </a:xfrm>
        </p:spPr>
        <p:txBody>
          <a:bodyPr>
            <a:normAutofit fontScale="92500" lnSpcReduction="10000"/>
          </a:bodyPr>
          <a:lstStyle/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smtClean="0"/>
              <a:t>class Box {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00B050"/>
                </a:solidFill>
              </a:rPr>
              <a:t>  int height,  int depth,   int width;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smtClean="0"/>
              <a:t>class BoxDemo{	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smtClean="0"/>
              <a:t>public static void main(String[] args) {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b="1" smtClean="0">
                <a:solidFill>
                  <a:srgbClr val="FF0000"/>
                </a:solidFill>
              </a:rPr>
              <a:t>    Box myBox = new Box();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b="1" smtClean="0">
                <a:solidFill>
                  <a:srgbClr val="FF0000"/>
                </a:solidFill>
              </a:rPr>
              <a:t>     Box myBox2 = new Box();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smtClean="0"/>
              <a:t>    </a:t>
            </a:r>
            <a:r>
              <a:rPr lang="en-US" sz="2000" smtClean="0">
                <a:solidFill>
                  <a:srgbClr val="00B050"/>
                </a:solidFill>
              </a:rPr>
              <a:t>myBox.height = 10; 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00B050"/>
                </a:solidFill>
              </a:rPr>
              <a:t>    myBox.width = 20;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00B050"/>
                </a:solidFill>
              </a:rPr>
              <a:t>    myBox.depth = 20;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smtClean="0"/>
              <a:t>    int volume; 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smtClean="0"/>
              <a:t>    	 volume = myBox.height * myBox.width * myBox.depth; 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smtClean="0"/>
              <a:t>	System.out.println("Volume of myBox Object is: "+volume);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00B050"/>
                </a:solidFill>
              </a:rPr>
              <a:t>  myBox2.height = 50; 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00B050"/>
                </a:solidFill>
              </a:rPr>
              <a:t>    myBox2.width = 30;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00B050"/>
                </a:solidFill>
              </a:rPr>
              <a:t>    myBox2.depth = 60;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smtClean="0"/>
              <a:t>    int volume2; 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smtClean="0"/>
              <a:t>    	 volume2 = myBox2.height * myBox2.width * myBox2.depth; 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smtClean="0"/>
              <a:t>	System.out.println("Volume of myBox2 Object is: "+volume2); } } }</a:t>
            </a:r>
          </a:p>
        </p:txBody>
      </p:sp>
      <p:sp>
        <p:nvSpPr>
          <p:cNvPr id="10243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DC8818B-AAFD-4122-A30D-C0CD6FDF9DCA}" type="slidenum">
              <a:rPr lang="en-US">
                <a:solidFill>
                  <a:srgbClr val="FFFFFF"/>
                </a:solidFill>
              </a:rPr>
              <a:pPr eaLnBrk="1" hangingPunct="1"/>
              <a:t>30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8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  <p:sp>
        <p:nvSpPr>
          <p:cNvPr id="12800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Abstraction is a way to cope with complexity.</a:t>
            </a:r>
          </a:p>
          <a:p>
            <a:endParaRPr lang="en-US"/>
          </a:p>
          <a:p>
            <a:r>
              <a:rPr lang="en-US"/>
              <a:t>Principle of abstraction:</a:t>
            </a:r>
          </a:p>
          <a:p>
            <a:pPr algn="ctr">
              <a:buFont typeface="Arial" charset="0"/>
              <a:buNone/>
            </a:pPr>
            <a:endParaRPr lang="en-US"/>
          </a:p>
          <a:p>
            <a:pPr algn="ctr">
              <a:buFont typeface="Arial" charset="0"/>
              <a:buNone/>
            </a:pPr>
            <a:r>
              <a:rPr lang="en-US"/>
              <a:t>“Capture only those details about an object that are relevant to current perspective”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Abstraction</a:t>
            </a:r>
          </a:p>
        </p:txBody>
      </p:sp>
      <p:sp>
        <p:nvSpPr>
          <p:cNvPr id="201731" name="Rectangle 1027"/>
          <p:cNvSpPr>
            <a:spLocks noGrp="1" noRot="1" noChangeArrowheads="1"/>
          </p:cNvSpPr>
          <p:nvPr>
            <p:ph sz="half" idx="1"/>
          </p:nvPr>
        </p:nvSpPr>
        <p:spPr>
          <a:xfrm>
            <a:off x="301625" y="2887663"/>
            <a:ext cx="8540750" cy="3211512"/>
          </a:xfrm>
        </p:spPr>
        <p:txBody>
          <a:bodyPr/>
          <a:lstStyle/>
          <a:p>
            <a:r>
              <a:rPr lang="en-US" sz="3200" dirty="0"/>
              <a:t>Attributes</a:t>
            </a:r>
          </a:p>
          <a:p>
            <a:pPr lvl="1">
              <a:buFont typeface="Wingdings" pitchFamily="2" charset="2"/>
              <a:buNone/>
            </a:pPr>
            <a:r>
              <a:rPr lang="en-US" sz="2800" dirty="0"/>
              <a:t>- Name				</a:t>
            </a:r>
            <a:r>
              <a:rPr lang="en-US" sz="2800" dirty="0" smtClean="0"/>
              <a:t>- </a:t>
            </a:r>
            <a:r>
              <a:rPr lang="en-US" sz="2800" dirty="0"/>
              <a:t>Employee ID</a:t>
            </a:r>
          </a:p>
          <a:p>
            <a:pPr lvl="1">
              <a:buFont typeface="Wingdings" pitchFamily="2" charset="2"/>
              <a:buNone/>
            </a:pPr>
            <a:r>
              <a:rPr lang="en-US" sz="2800" dirty="0"/>
              <a:t>- Student Roll No			- Designation</a:t>
            </a:r>
          </a:p>
          <a:p>
            <a:pPr lvl="1">
              <a:buFont typeface="Wingdings" pitchFamily="2" charset="2"/>
              <a:buNone/>
            </a:pPr>
            <a:r>
              <a:rPr lang="en-US" sz="2800" dirty="0"/>
              <a:t>- Year of Study			- Salary</a:t>
            </a:r>
          </a:p>
          <a:p>
            <a:pPr lvl="1">
              <a:buFont typeface="Wingdings" pitchFamily="2" charset="2"/>
              <a:buNone/>
            </a:pPr>
            <a:r>
              <a:rPr lang="en-US" sz="2800" dirty="0"/>
              <a:t>- CGPA				</a:t>
            </a:r>
            <a:r>
              <a:rPr lang="en-US" sz="2800" dirty="0" smtClean="0"/>
              <a:t>- </a:t>
            </a:r>
            <a:r>
              <a:rPr lang="en-US" sz="2800" dirty="0"/>
              <a:t>Age</a:t>
            </a:r>
          </a:p>
          <a:p>
            <a:pPr lvl="1"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7161F-2146-4312-B281-A6935EB77B3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01733" name="Text Box 1029"/>
          <p:cNvSpPr txBox="1">
            <a:spLocks noChangeArrowheads="1"/>
          </p:cNvSpPr>
          <p:nvPr/>
        </p:nvSpPr>
        <p:spPr bwMode="auto">
          <a:xfrm>
            <a:off x="480060" y="1820863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Ali is a PhD student and teaches BS students</a:t>
            </a:r>
          </a:p>
        </p:txBody>
      </p:sp>
    </p:spTree>
    <p:extLst>
      <p:ext uri="{BB962C8B-B14F-4D97-AF65-F5344CB8AC3E}">
        <p14:creationId xmlns:p14="http://schemas.microsoft.com/office/powerpoint/2010/main" val="73456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Abstraction</a:t>
            </a:r>
          </a:p>
        </p:txBody>
      </p:sp>
      <p:sp>
        <p:nvSpPr>
          <p:cNvPr id="202757" name="Rectangle 1029"/>
          <p:cNvSpPr>
            <a:spLocks noGrp="1" noChangeArrowheads="1"/>
          </p:cNvSpPr>
          <p:nvPr>
            <p:ph idx="1"/>
          </p:nvPr>
        </p:nvSpPr>
        <p:spPr>
          <a:xfrm>
            <a:off x="301625" y="2887663"/>
            <a:ext cx="8540750" cy="3211512"/>
          </a:xfrm>
          <a:noFill/>
          <a:ln/>
        </p:spPr>
        <p:txBody>
          <a:bodyPr/>
          <a:lstStyle/>
          <a:p>
            <a:r>
              <a:rPr lang="en-US" dirty="0" err="1"/>
              <a:t>behaviour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dirty="0"/>
              <a:t>- Study				- </a:t>
            </a:r>
            <a:r>
              <a:rPr lang="en-US" dirty="0" err="1"/>
              <a:t>DevelopExam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dirty="0"/>
              <a:t>- </a:t>
            </a:r>
            <a:r>
              <a:rPr lang="en-US" dirty="0" err="1"/>
              <a:t>GiveExam</a:t>
            </a:r>
            <a:r>
              <a:rPr lang="en-US" dirty="0"/>
              <a:t>			- </a:t>
            </a:r>
            <a:r>
              <a:rPr lang="en-US" dirty="0" err="1"/>
              <a:t>TakeExam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dirty="0"/>
              <a:t>- </a:t>
            </a:r>
            <a:r>
              <a:rPr lang="en-US" dirty="0" err="1"/>
              <a:t>PlaySports</a:t>
            </a:r>
            <a:r>
              <a:rPr lang="en-US" dirty="0"/>
              <a:t>			- Eat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- </a:t>
            </a:r>
            <a:r>
              <a:rPr lang="en-US" dirty="0" err="1"/>
              <a:t>DeliverLecture</a:t>
            </a:r>
            <a:r>
              <a:rPr lang="en-US" dirty="0"/>
              <a:t>		</a:t>
            </a:r>
            <a:r>
              <a:rPr lang="en-US" dirty="0" smtClean="0"/>
              <a:t>	- </a:t>
            </a:r>
            <a:r>
              <a:rPr lang="en-US" dirty="0"/>
              <a:t>Walk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202756" name="Text Box 1028"/>
          <p:cNvSpPr txBox="1">
            <a:spLocks noChangeArrowheads="1"/>
          </p:cNvSpPr>
          <p:nvPr/>
        </p:nvSpPr>
        <p:spPr bwMode="auto">
          <a:xfrm>
            <a:off x="480060" y="1820863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Ali is a PhD student and teaches BS students</a:t>
            </a:r>
          </a:p>
        </p:txBody>
      </p:sp>
    </p:spTree>
    <p:extLst>
      <p:ext uri="{BB962C8B-B14F-4D97-AF65-F5344CB8AC3E}">
        <p14:creationId xmlns:p14="http://schemas.microsoft.com/office/powerpoint/2010/main" val="99241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050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Abstraction</a:t>
            </a:r>
          </a:p>
        </p:txBody>
      </p:sp>
      <p:sp>
        <p:nvSpPr>
          <p:cNvPr id="205827" name="Rectangle 2051"/>
          <p:cNvSpPr>
            <a:spLocks noGrp="1" noRot="1" noChangeArrowheads="1"/>
          </p:cNvSpPr>
          <p:nvPr>
            <p:ph sz="half" idx="1"/>
          </p:nvPr>
        </p:nvSpPr>
        <p:spPr>
          <a:xfrm>
            <a:off x="301625" y="2887663"/>
            <a:ext cx="8540750" cy="3211512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4600" spc="-1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Attributes</a:t>
            </a:r>
          </a:p>
          <a:p>
            <a:pPr lvl="1"/>
            <a:r>
              <a:rPr lang="en-US" dirty="0"/>
              <a:t>- Name					- Employee ID</a:t>
            </a:r>
          </a:p>
          <a:p>
            <a:pPr lvl="1"/>
            <a:r>
              <a:rPr lang="en-US" dirty="0"/>
              <a:t>- Student Roll No			</a:t>
            </a:r>
            <a:r>
              <a:rPr lang="en-US" dirty="0" smtClean="0"/>
              <a:t>	- </a:t>
            </a:r>
            <a:r>
              <a:rPr lang="en-US" dirty="0"/>
              <a:t>Designation</a:t>
            </a:r>
          </a:p>
          <a:p>
            <a:pPr lvl="1"/>
            <a:r>
              <a:rPr lang="en-US" dirty="0"/>
              <a:t>- Year of Study			</a:t>
            </a:r>
            <a:r>
              <a:rPr lang="en-US" dirty="0" smtClean="0"/>
              <a:t>		- </a:t>
            </a:r>
            <a:r>
              <a:rPr lang="en-US" dirty="0"/>
              <a:t>Salary</a:t>
            </a:r>
          </a:p>
          <a:p>
            <a:pPr lvl="1"/>
            <a:r>
              <a:rPr lang="en-US" dirty="0"/>
              <a:t>- CGPA					- Age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7161F-2146-4312-B281-A6935EB77B3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205828" name="Text Box 2052"/>
          <p:cNvSpPr txBox="1">
            <a:spLocks noChangeArrowheads="1"/>
          </p:cNvSpPr>
          <p:nvPr/>
        </p:nvSpPr>
        <p:spPr bwMode="auto">
          <a:xfrm>
            <a:off x="480060" y="2022793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Student’s Perspective</a:t>
            </a:r>
          </a:p>
        </p:txBody>
      </p:sp>
    </p:spTree>
    <p:extLst>
      <p:ext uri="{BB962C8B-B14F-4D97-AF65-F5344CB8AC3E}">
        <p14:creationId xmlns:p14="http://schemas.microsoft.com/office/powerpoint/2010/main" val="18968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Abstraction</a:t>
            </a:r>
          </a:p>
        </p:txBody>
      </p:sp>
      <p:sp>
        <p:nvSpPr>
          <p:cNvPr id="206852" name="Rectangle 1028"/>
          <p:cNvSpPr>
            <a:spLocks noGrp="1" noChangeArrowheads="1"/>
          </p:cNvSpPr>
          <p:nvPr>
            <p:ph idx="1"/>
          </p:nvPr>
        </p:nvSpPr>
        <p:spPr>
          <a:xfrm>
            <a:off x="301625" y="2887663"/>
            <a:ext cx="8540750" cy="3211512"/>
          </a:xfrm>
          <a:noFill/>
          <a:ln/>
        </p:spPr>
        <p:txBody>
          <a:bodyPr/>
          <a:lstStyle/>
          <a:p>
            <a:r>
              <a:rPr lang="en-US" dirty="0" err="1"/>
              <a:t>behaviour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</a:rPr>
              <a:t>- Study	</a:t>
            </a:r>
            <a:r>
              <a:rPr lang="en-US" dirty="0"/>
              <a:t>			</a:t>
            </a:r>
            <a:r>
              <a:rPr lang="en-US" dirty="0" smtClean="0"/>
              <a:t>	- </a:t>
            </a:r>
            <a:r>
              <a:rPr lang="en-US" dirty="0" err="1"/>
              <a:t>DevelopExam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n-US" dirty="0" err="1">
                <a:solidFill>
                  <a:srgbClr val="FF0000"/>
                </a:solidFill>
              </a:rPr>
              <a:t>GiveExam</a:t>
            </a:r>
            <a:r>
              <a:rPr lang="en-US" dirty="0"/>
              <a:t>			</a:t>
            </a:r>
            <a:r>
              <a:rPr lang="en-US" dirty="0" smtClean="0"/>
              <a:t>	- </a:t>
            </a:r>
            <a:r>
              <a:rPr lang="en-US" dirty="0" err="1"/>
              <a:t>TakeExam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n-US" dirty="0" err="1">
                <a:solidFill>
                  <a:srgbClr val="FF0000"/>
                </a:solidFill>
              </a:rPr>
              <a:t>PlaySports</a:t>
            </a:r>
            <a:r>
              <a:rPr lang="en-US" dirty="0"/>
              <a:t>			</a:t>
            </a:r>
            <a:r>
              <a:rPr lang="en-US" dirty="0" smtClean="0"/>
              <a:t>	- </a:t>
            </a:r>
            <a:r>
              <a:rPr lang="en-US" dirty="0"/>
              <a:t>Eat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- </a:t>
            </a:r>
            <a:r>
              <a:rPr lang="en-US" dirty="0" err="1"/>
              <a:t>DeliverLecture</a:t>
            </a:r>
            <a:r>
              <a:rPr lang="en-US" dirty="0"/>
              <a:t>		</a:t>
            </a:r>
            <a:r>
              <a:rPr lang="en-US" dirty="0" smtClean="0"/>
              <a:t>		- </a:t>
            </a:r>
            <a:r>
              <a:rPr lang="en-US" dirty="0"/>
              <a:t>Walk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206851" name="Text Box 1027"/>
          <p:cNvSpPr txBox="1">
            <a:spLocks noChangeArrowheads="1"/>
          </p:cNvSpPr>
          <p:nvPr/>
        </p:nvSpPr>
        <p:spPr bwMode="auto">
          <a:xfrm>
            <a:off x="480060" y="1838201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Student’s Perspective</a:t>
            </a:r>
          </a:p>
        </p:txBody>
      </p:sp>
    </p:spTree>
    <p:extLst>
      <p:ext uri="{BB962C8B-B14F-4D97-AF65-F5344CB8AC3E}">
        <p14:creationId xmlns:p14="http://schemas.microsoft.com/office/powerpoint/2010/main" val="218494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Abstraction</a:t>
            </a:r>
          </a:p>
        </p:txBody>
      </p:sp>
      <p:sp>
        <p:nvSpPr>
          <p:cNvPr id="207875" name="Rectangle 1027"/>
          <p:cNvSpPr>
            <a:spLocks noGrp="1" noRot="1" noChangeArrowheads="1"/>
          </p:cNvSpPr>
          <p:nvPr>
            <p:ph sz="half" idx="1"/>
          </p:nvPr>
        </p:nvSpPr>
        <p:spPr>
          <a:xfrm>
            <a:off x="301625" y="2887663"/>
            <a:ext cx="8540750" cy="3211512"/>
          </a:xfrm>
        </p:spPr>
        <p:txBody>
          <a:bodyPr/>
          <a:lstStyle/>
          <a:p>
            <a:r>
              <a:rPr lang="en-US" sz="3200" dirty="0"/>
              <a:t>Attributes</a:t>
            </a:r>
          </a:p>
          <a:p>
            <a:pPr lvl="1">
              <a:buFont typeface="Wingdings" pitchFamily="2" charset="2"/>
              <a:buNone/>
            </a:pPr>
            <a:r>
              <a:rPr lang="en-US" sz="2800" dirty="0">
                <a:solidFill>
                  <a:srgbClr val="FF0000"/>
                </a:solidFill>
              </a:rPr>
              <a:t>- Name</a:t>
            </a:r>
            <a:r>
              <a:rPr lang="en-US" sz="2800" dirty="0"/>
              <a:t>					</a:t>
            </a:r>
            <a:r>
              <a:rPr lang="en-US" sz="2800" dirty="0">
                <a:solidFill>
                  <a:srgbClr val="FF0000"/>
                </a:solidFill>
              </a:rPr>
              <a:t>- Employee ID</a:t>
            </a:r>
          </a:p>
          <a:p>
            <a:pPr lvl="1">
              <a:buFont typeface="Wingdings" pitchFamily="2" charset="2"/>
              <a:buNone/>
            </a:pPr>
            <a:r>
              <a:rPr lang="en-US" sz="2800" dirty="0"/>
              <a:t>- Student Roll No			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- </a:t>
            </a:r>
            <a:r>
              <a:rPr lang="en-US" sz="2800" dirty="0">
                <a:solidFill>
                  <a:srgbClr val="FF0000"/>
                </a:solidFill>
              </a:rPr>
              <a:t>Designation</a:t>
            </a:r>
          </a:p>
          <a:p>
            <a:pPr lvl="1">
              <a:buFont typeface="Wingdings" pitchFamily="2" charset="2"/>
              <a:buNone/>
            </a:pPr>
            <a:r>
              <a:rPr lang="en-US" sz="2800" dirty="0"/>
              <a:t>- Year of Study		</a:t>
            </a:r>
            <a:r>
              <a:rPr lang="en-US" sz="2800" dirty="0" smtClean="0"/>
              <a:t>	</a:t>
            </a:r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- Salary</a:t>
            </a:r>
          </a:p>
          <a:p>
            <a:pPr lvl="1">
              <a:buFont typeface="Wingdings" pitchFamily="2" charset="2"/>
              <a:buNone/>
            </a:pPr>
            <a:r>
              <a:rPr lang="en-US" sz="2800" dirty="0"/>
              <a:t>- CGPA					- Age</a:t>
            </a:r>
          </a:p>
          <a:p>
            <a:pPr lvl="1"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7161F-2146-4312-B281-A6935EB77B3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207876" name="Text Box 1028"/>
          <p:cNvSpPr txBox="1">
            <a:spLocks noChangeArrowheads="1"/>
          </p:cNvSpPr>
          <p:nvPr/>
        </p:nvSpPr>
        <p:spPr bwMode="auto">
          <a:xfrm>
            <a:off x="480060" y="2022793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Teacher’s Perspective</a:t>
            </a:r>
          </a:p>
        </p:txBody>
      </p:sp>
    </p:spTree>
    <p:extLst>
      <p:ext uri="{BB962C8B-B14F-4D97-AF65-F5344CB8AC3E}">
        <p14:creationId xmlns:p14="http://schemas.microsoft.com/office/powerpoint/2010/main" val="8023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Abstraction</a:t>
            </a:r>
          </a:p>
        </p:txBody>
      </p:sp>
      <p:sp>
        <p:nvSpPr>
          <p:cNvPr id="208900" name="Rectangle 1028"/>
          <p:cNvSpPr>
            <a:spLocks noGrp="1" noChangeArrowheads="1"/>
          </p:cNvSpPr>
          <p:nvPr>
            <p:ph idx="1"/>
          </p:nvPr>
        </p:nvSpPr>
        <p:spPr>
          <a:xfrm>
            <a:off x="301625" y="2887663"/>
            <a:ext cx="8540750" cy="3211512"/>
          </a:xfrm>
          <a:noFill/>
          <a:ln/>
        </p:spPr>
        <p:txBody>
          <a:bodyPr/>
          <a:lstStyle/>
          <a:p>
            <a:r>
              <a:rPr lang="en-US" sz="2800" dirty="0" err="1"/>
              <a:t>behaviour</a:t>
            </a:r>
            <a:endParaRPr lang="en-US" sz="2800" dirty="0"/>
          </a:p>
          <a:p>
            <a:pPr lvl="1">
              <a:buFont typeface="Wingdings" pitchFamily="2" charset="2"/>
              <a:buNone/>
            </a:pPr>
            <a:r>
              <a:rPr lang="en-US" sz="2800" dirty="0"/>
              <a:t>- Study			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- </a:t>
            </a:r>
            <a:r>
              <a:rPr lang="en-US" sz="2800" dirty="0" err="1" smtClean="0">
                <a:solidFill>
                  <a:srgbClr val="FF0000"/>
                </a:solidFill>
              </a:rPr>
              <a:t>DevelopExam</a:t>
            </a:r>
            <a:endParaRPr lang="en-US" sz="28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sz="2800" dirty="0"/>
              <a:t>- </a:t>
            </a:r>
            <a:r>
              <a:rPr lang="en-US" sz="2800" dirty="0" err="1"/>
              <a:t>GiveExam</a:t>
            </a:r>
            <a:r>
              <a:rPr lang="en-US" sz="2800" dirty="0"/>
              <a:t>			</a:t>
            </a:r>
            <a:r>
              <a:rPr lang="en-US" sz="2800" dirty="0" smtClean="0">
                <a:solidFill>
                  <a:srgbClr val="FFFF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-</a:t>
            </a:r>
            <a:r>
              <a:rPr lang="en-US" sz="2800" dirty="0" err="1" smtClean="0">
                <a:solidFill>
                  <a:srgbClr val="FF0000"/>
                </a:solidFill>
              </a:rPr>
              <a:t>TakeExam</a:t>
            </a:r>
            <a:endParaRPr lang="en-US" sz="28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sz="2800" dirty="0"/>
              <a:t>- </a:t>
            </a:r>
            <a:r>
              <a:rPr lang="en-US" sz="2800" dirty="0" err="1"/>
              <a:t>PlaySports</a:t>
            </a:r>
            <a:r>
              <a:rPr lang="en-US" sz="2800" dirty="0"/>
              <a:t>			- Eat</a:t>
            </a:r>
          </a:p>
          <a:p>
            <a:pPr lvl="1">
              <a:buFont typeface="Wingdings" pitchFamily="2" charset="2"/>
              <a:buNone/>
            </a:pPr>
            <a:r>
              <a:rPr lang="en-US" sz="2800" dirty="0">
                <a:solidFill>
                  <a:srgbClr val="FFFF00"/>
                </a:solidFill>
              </a:rPr>
              <a:t>- </a:t>
            </a:r>
            <a:r>
              <a:rPr lang="en-US" sz="2800" dirty="0" err="1">
                <a:solidFill>
                  <a:srgbClr val="FF0000"/>
                </a:solidFill>
              </a:rPr>
              <a:t>DeliverLecture</a:t>
            </a:r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/>
              <a:t>	</a:t>
            </a:r>
            <a:r>
              <a:rPr lang="en-US" sz="2800" dirty="0" smtClean="0"/>
              <a:t>	- </a:t>
            </a:r>
            <a:r>
              <a:rPr lang="en-US" sz="2800" dirty="0"/>
              <a:t>Walk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08899" name="Text Box 1027"/>
          <p:cNvSpPr txBox="1">
            <a:spLocks noChangeArrowheads="1"/>
          </p:cNvSpPr>
          <p:nvPr/>
        </p:nvSpPr>
        <p:spPr bwMode="auto">
          <a:xfrm>
            <a:off x="457200" y="2055450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Teacher’s Perspective</a:t>
            </a:r>
          </a:p>
        </p:txBody>
      </p:sp>
    </p:spTree>
    <p:extLst>
      <p:ext uri="{BB962C8B-B14F-4D97-AF65-F5344CB8AC3E}">
        <p14:creationId xmlns:p14="http://schemas.microsoft.com/office/powerpoint/2010/main" val="16027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Abstraction</a:t>
            </a:r>
          </a:p>
        </p:txBody>
      </p:sp>
      <p:sp>
        <p:nvSpPr>
          <p:cNvPr id="56323" name="Rectangle 1027"/>
          <p:cNvSpPr>
            <a:spLocks noGrp="1" noRot="1" noChangeArrowheads="1"/>
          </p:cNvSpPr>
          <p:nvPr>
            <p:ph sz="half" idx="1"/>
          </p:nvPr>
        </p:nvSpPr>
        <p:spPr>
          <a:xfrm>
            <a:off x="457200" y="3048000"/>
            <a:ext cx="4648200" cy="3154363"/>
          </a:xfrm>
        </p:spPr>
        <p:txBody>
          <a:bodyPr/>
          <a:lstStyle/>
          <a:p>
            <a:r>
              <a:rPr lang="en-US" sz="3200" dirty="0"/>
              <a:t>Ordinary Perspective</a:t>
            </a:r>
          </a:p>
          <a:p>
            <a:pPr lvl="1">
              <a:buFont typeface="Wingdings" pitchFamily="2" charset="2"/>
              <a:buNone/>
            </a:pPr>
            <a:r>
              <a:rPr lang="en-US" sz="2800" dirty="0"/>
              <a:t>A pet animal with</a:t>
            </a:r>
          </a:p>
          <a:p>
            <a:pPr lvl="1"/>
            <a:r>
              <a:rPr lang="en-US" sz="2800" dirty="0"/>
              <a:t>Four Legs</a:t>
            </a:r>
          </a:p>
          <a:p>
            <a:pPr lvl="1"/>
            <a:r>
              <a:rPr lang="en-US" sz="2800" dirty="0"/>
              <a:t>A Tail</a:t>
            </a:r>
          </a:p>
          <a:p>
            <a:pPr lvl="1"/>
            <a:r>
              <a:rPr lang="en-US" sz="2800" dirty="0"/>
              <a:t>Two Ears</a:t>
            </a:r>
          </a:p>
          <a:p>
            <a:pPr lvl="1"/>
            <a:r>
              <a:rPr lang="en-US" sz="2800" dirty="0"/>
              <a:t>Sharp Teeth</a:t>
            </a:r>
          </a:p>
        </p:txBody>
      </p:sp>
      <p:sp>
        <p:nvSpPr>
          <p:cNvPr id="56324" name="Rectangle 1028"/>
          <p:cNvSpPr>
            <a:spLocks noGrp="1" noRot="1" noChangeArrowheads="1"/>
          </p:cNvSpPr>
          <p:nvPr>
            <p:ph sz="half" idx="2"/>
          </p:nvPr>
        </p:nvSpPr>
        <p:spPr>
          <a:xfrm>
            <a:off x="4594860" y="3024981"/>
            <a:ext cx="4648200" cy="3200400"/>
          </a:xfrm>
        </p:spPr>
        <p:txBody>
          <a:bodyPr/>
          <a:lstStyle/>
          <a:p>
            <a:r>
              <a:rPr lang="en-US" sz="3200" dirty="0"/>
              <a:t>Surgeon’s Perspective</a:t>
            </a:r>
          </a:p>
          <a:p>
            <a:pPr lvl="1">
              <a:buFont typeface="Wingdings" pitchFamily="2" charset="2"/>
              <a:buNone/>
            </a:pPr>
            <a:r>
              <a:rPr lang="en-US" sz="2800" dirty="0"/>
              <a:t>A being with</a:t>
            </a:r>
          </a:p>
          <a:p>
            <a:pPr lvl="1"/>
            <a:r>
              <a:rPr lang="en-US" sz="2800" dirty="0"/>
              <a:t>A Skeleton</a:t>
            </a:r>
          </a:p>
          <a:p>
            <a:pPr lvl="1"/>
            <a:r>
              <a:rPr lang="en-US" sz="2800" dirty="0"/>
              <a:t>Heart</a:t>
            </a:r>
          </a:p>
          <a:p>
            <a:pPr lvl="1"/>
            <a:r>
              <a:rPr lang="en-US" sz="2800" dirty="0"/>
              <a:t>Kidney</a:t>
            </a:r>
          </a:p>
          <a:p>
            <a:pPr lvl="1"/>
            <a:r>
              <a:rPr lang="en-US" sz="2800" dirty="0"/>
              <a:t>Stomach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7161F-2146-4312-B281-A6935EB77B3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6325" name="Text Box 1029"/>
          <p:cNvSpPr txBox="1">
            <a:spLocks noChangeArrowheads="1"/>
          </p:cNvSpPr>
          <p:nvPr/>
        </p:nvSpPr>
        <p:spPr bwMode="auto">
          <a:xfrm>
            <a:off x="457200" y="1852489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A cat can be viewed with different perspectives</a:t>
            </a:r>
          </a:p>
        </p:txBody>
      </p:sp>
    </p:spTree>
    <p:extLst>
      <p:ext uri="{BB962C8B-B14F-4D97-AF65-F5344CB8AC3E}">
        <p14:creationId xmlns:p14="http://schemas.microsoft.com/office/powerpoint/2010/main" val="168209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  <p:bldP spid="56324" grpId="0" build="p" autoUpdateAnimBg="0"/>
      <p:bldP spid="5632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CF0BE-FBD3-481E-94AA-67D5E2907BF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30723" name="Picture 3" descr="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37361"/>
            <a:ext cx="41148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 descr="skeleton_car_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3800"/>
            <a:ext cx="4114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57200" y="4267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Driver’s View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096000" y="32766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Engineer’s View</a:t>
            </a:r>
          </a:p>
        </p:txBody>
      </p:sp>
    </p:spTree>
    <p:extLst>
      <p:ext uri="{BB962C8B-B14F-4D97-AF65-F5344CB8AC3E}">
        <p14:creationId xmlns:p14="http://schemas.microsoft.com/office/powerpoint/2010/main" val="139448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Object-Orientation?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A technique for system </a:t>
            </a:r>
            <a:r>
              <a:rPr lang="en-US" sz="2400" i="1" u="sng" dirty="0"/>
              <a:t>modeling</a:t>
            </a:r>
          </a:p>
          <a:p>
            <a:endParaRPr lang="en-US" sz="2400" dirty="0"/>
          </a:p>
          <a:p>
            <a:r>
              <a:rPr lang="en-US" sz="2400" dirty="0"/>
              <a:t>OO </a:t>
            </a:r>
            <a:r>
              <a:rPr lang="en-US" sz="2400" i="1" u="sng" dirty="0"/>
              <a:t>model</a:t>
            </a:r>
            <a:r>
              <a:rPr lang="en-US" sz="2400" dirty="0"/>
              <a:t> consists of several interacting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– Advantages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Simplifies the model by hiding irrelevant details</a:t>
            </a:r>
          </a:p>
          <a:p>
            <a:endParaRPr lang="en-US"/>
          </a:p>
          <a:p>
            <a:r>
              <a:rPr lang="en-US"/>
              <a:t>Abstraction provides the freedom to defer implementation decisions by avoiding commitment to details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1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sp>
        <p:nvSpPr>
          <p:cNvPr id="696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In an OO model, some of the objects exhibit identical characteristics (information structure and behaviour)</a:t>
            </a:r>
          </a:p>
          <a:p>
            <a:endParaRPr lang="en-US"/>
          </a:p>
          <a:p>
            <a:r>
              <a:rPr lang="en-US"/>
              <a:t>We say that they belong to the same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It is defined as a blueprint or a template </a:t>
            </a:r>
            <a:r>
              <a:rPr lang="en-US" sz="3200" dirty="0" smtClean="0"/>
              <a:t>from which </a:t>
            </a:r>
            <a:r>
              <a:rPr lang="en-US" sz="3200" dirty="0"/>
              <a:t>an object is declared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000" t="26889" r="15500" b="29555"/>
          <a:stretch/>
        </p:blipFill>
        <p:spPr>
          <a:xfrm>
            <a:off x="1020915" y="2986378"/>
            <a:ext cx="6400800" cy="222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91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Class</a:t>
            </a:r>
          </a:p>
        </p:txBody>
      </p:sp>
      <p:sp>
        <p:nvSpPr>
          <p:cNvPr id="706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 studies mathematics</a:t>
            </a:r>
          </a:p>
          <a:p>
            <a:r>
              <a:rPr lang="en-US" dirty="0" err="1"/>
              <a:t>Anam</a:t>
            </a:r>
            <a:r>
              <a:rPr lang="en-US" dirty="0"/>
              <a:t> studies physics</a:t>
            </a:r>
          </a:p>
          <a:p>
            <a:r>
              <a:rPr lang="en-US" dirty="0" err="1"/>
              <a:t>Sohail</a:t>
            </a:r>
            <a:r>
              <a:rPr lang="en-US" dirty="0"/>
              <a:t> studies chemistry</a:t>
            </a:r>
          </a:p>
          <a:p>
            <a:endParaRPr lang="en-US" dirty="0"/>
          </a:p>
          <a:p>
            <a:r>
              <a:rPr lang="en-US" dirty="0"/>
              <a:t>Each one is a Student</a:t>
            </a:r>
          </a:p>
          <a:p>
            <a:r>
              <a:rPr lang="en-US" dirty="0"/>
              <a:t>We say these objects are </a:t>
            </a:r>
            <a:r>
              <a:rPr lang="en-US" i="1" dirty="0"/>
              <a:t>instances</a:t>
            </a:r>
            <a:r>
              <a:rPr lang="en-US" dirty="0"/>
              <a:t> of the Student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8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Class</a:t>
            </a:r>
          </a:p>
        </p:txBody>
      </p:sp>
      <p:sp>
        <p:nvSpPr>
          <p:cNvPr id="7168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Ahsan teaches mathematics</a:t>
            </a:r>
          </a:p>
          <a:p>
            <a:r>
              <a:rPr lang="en-US"/>
              <a:t>Aamir teaches computer science</a:t>
            </a:r>
          </a:p>
          <a:p>
            <a:r>
              <a:rPr lang="en-US"/>
              <a:t>Atif teaches physics</a:t>
            </a:r>
          </a:p>
          <a:p>
            <a:endParaRPr lang="en-US"/>
          </a:p>
          <a:p>
            <a:r>
              <a:rPr lang="en-US"/>
              <a:t>Each one is a teacher</a:t>
            </a:r>
          </a:p>
          <a:p>
            <a:r>
              <a:rPr lang="en-US"/>
              <a:t>We say these objects are </a:t>
            </a:r>
            <a:r>
              <a:rPr lang="en-US" i="1"/>
              <a:t>instances</a:t>
            </a:r>
            <a:r>
              <a:rPr lang="en-US"/>
              <a:t> of the Teacher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4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Graphical Representation of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1143000" y="2057400"/>
            <a:ext cx="2514600" cy="914400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(Class Name)</a:t>
            </a: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1143000" y="2971800"/>
            <a:ext cx="2514600" cy="990600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(attributes)</a:t>
            </a:r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1143000" y="3962400"/>
            <a:ext cx="2514600" cy="1066800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(operations)</a:t>
            </a: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5562600" y="2590800"/>
            <a:ext cx="2514600" cy="914400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(Class Name)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1066800" y="5410200"/>
            <a:ext cx="274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Normal Form</a:t>
            </a: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5486400" y="3886200"/>
            <a:ext cx="2743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Suppressed Form</a:t>
            </a:r>
          </a:p>
        </p:txBody>
      </p:sp>
    </p:spTree>
    <p:extLst>
      <p:ext uri="{BB962C8B-B14F-4D97-AF65-F5344CB8AC3E}">
        <p14:creationId xmlns:p14="http://schemas.microsoft.com/office/powerpoint/2010/main" val="661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 – Graphical Representation of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1219200" y="2362200"/>
            <a:ext cx="2286000" cy="533400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Circle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1219200" y="2895600"/>
            <a:ext cx="2286000" cy="960438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center</a:t>
            </a:r>
          </a:p>
          <a:p>
            <a:r>
              <a:rPr lang="en-US" sz="2800" dirty="0">
                <a:solidFill>
                  <a:srgbClr val="FFFFFF"/>
                </a:solidFill>
              </a:rPr>
              <a:t>radius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1219200" y="3856038"/>
            <a:ext cx="2286000" cy="914400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draw</a:t>
            </a:r>
          </a:p>
          <a:p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computeArea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990600" y="5211763"/>
            <a:ext cx="274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Normal Form</a:t>
            </a:r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5410200" y="3733800"/>
            <a:ext cx="2743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Suppressed Form</a:t>
            </a:r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5562600" y="2819400"/>
            <a:ext cx="2286000" cy="609600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Circle</a:t>
            </a:r>
          </a:p>
        </p:txBody>
      </p:sp>
    </p:spTree>
    <p:extLst>
      <p:ext uri="{BB962C8B-B14F-4D97-AF65-F5344CB8AC3E}">
        <p14:creationId xmlns:p14="http://schemas.microsoft.com/office/powerpoint/2010/main" val="123887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 – Graphical Representation of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1447800" y="2163763"/>
            <a:ext cx="1828800" cy="533400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Person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1447800" y="2697163"/>
            <a:ext cx="1828800" cy="1295400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age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gender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1447800" y="3992563"/>
            <a:ext cx="1828800" cy="838200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dirty="0">
                <a:solidFill>
                  <a:srgbClr val="FFFFFF"/>
                </a:solidFill>
              </a:rPr>
              <a:t>eat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walk</a:t>
            </a: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990600" y="5211763"/>
            <a:ext cx="274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Normal Form</a:t>
            </a:r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5181600" y="3505200"/>
            <a:ext cx="2743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Suppressed Form</a:t>
            </a: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5638800" y="2667000"/>
            <a:ext cx="1828800" cy="457200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19468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2667000"/>
            <a:ext cx="76200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Method (Behavior)</a:t>
            </a:r>
            <a:endParaRPr lang="en-US" dirty="0"/>
          </a:p>
        </p:txBody>
      </p:sp>
      <p:sp>
        <p:nvSpPr>
          <p:cNvPr id="12291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43A306-40BA-4236-91A6-01808092DB86}" type="slidenum">
              <a:rPr lang="en-US">
                <a:solidFill>
                  <a:srgbClr val="FFFFFF"/>
                </a:solidFill>
              </a:rPr>
              <a:pPr eaLnBrk="1" hangingPunct="1"/>
              <a:t>48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7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Declaration of Method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267200"/>
          </a:xfrm>
        </p:spPr>
        <p:txBody>
          <a:bodyPr>
            <a:normAutofit fontScale="92500" lnSpcReduction="10000"/>
          </a:bodyPr>
          <a:lstStyle/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800" b="1" i="1" dirty="0" smtClean="0">
                <a:solidFill>
                  <a:srgbClr val="FF3300"/>
                </a:solidFill>
              </a:rPr>
              <a:t>&lt;return-type&gt;</a:t>
            </a:r>
            <a:r>
              <a:rPr lang="en-US" sz="2800" b="1" dirty="0" smtClean="0">
                <a:solidFill>
                  <a:srgbClr val="FF3300"/>
                </a:solidFill>
              </a:rPr>
              <a:t> </a:t>
            </a:r>
            <a:r>
              <a:rPr lang="en-US" sz="2800" b="1" i="1" dirty="0" smtClean="0">
                <a:solidFill>
                  <a:srgbClr val="FF3300"/>
                </a:solidFill>
              </a:rPr>
              <a:t>&lt;method-name&gt;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800" b="1" i="1" dirty="0" smtClean="0">
                <a:solidFill>
                  <a:srgbClr val="FF3300"/>
                </a:solidFill>
              </a:rPr>
              <a:t>	</a:t>
            </a:r>
            <a:r>
              <a:rPr lang="en-US" sz="2800" b="1" dirty="0" smtClean="0">
                <a:solidFill>
                  <a:srgbClr val="FF3300"/>
                </a:solidFill>
              </a:rPr>
              <a:t>(&lt;</a:t>
            </a:r>
            <a:r>
              <a:rPr lang="en-US" sz="2800" b="1" i="1" dirty="0" smtClean="0">
                <a:solidFill>
                  <a:srgbClr val="FF3300"/>
                </a:solidFill>
              </a:rPr>
              <a:t>arguments/parameters&gt;...</a:t>
            </a:r>
            <a:r>
              <a:rPr lang="en-US" sz="2800" b="1" dirty="0" smtClean="0">
                <a:solidFill>
                  <a:srgbClr val="FF3300"/>
                </a:solidFill>
              </a:rPr>
              <a:t>) {</a:t>
            </a:r>
            <a:br>
              <a:rPr lang="en-US" sz="2800" b="1" dirty="0" smtClean="0">
                <a:solidFill>
                  <a:srgbClr val="FF3300"/>
                </a:solidFill>
              </a:rPr>
            </a:br>
            <a:r>
              <a:rPr lang="en-US" sz="2800" b="1" dirty="0" smtClean="0">
                <a:solidFill>
                  <a:srgbClr val="FF3300"/>
                </a:solidFill>
              </a:rPr>
              <a:t>	</a:t>
            </a:r>
            <a:r>
              <a:rPr lang="en-US" sz="2800" b="1" i="1" dirty="0" smtClean="0">
                <a:solidFill>
                  <a:srgbClr val="FF3300"/>
                </a:solidFill>
              </a:rPr>
              <a:t>&lt;statements&gt;...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FF3300"/>
                </a:solidFill>
              </a:rPr>
              <a:t>	}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endParaRPr lang="en-US" dirty="0" smtClean="0"/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dirty="0" smtClean="0"/>
              <a:t>For example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FF3300"/>
                </a:solidFill>
              </a:rPr>
              <a:t>Void calculate(){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400" b="1" dirty="0" err="1" smtClean="0">
                <a:solidFill>
                  <a:srgbClr val="FF3300"/>
                </a:solidFill>
              </a:rPr>
              <a:t>System.out.print</a:t>
            </a:r>
            <a:r>
              <a:rPr lang="en-US" sz="2400" b="1" dirty="0" smtClean="0">
                <a:solidFill>
                  <a:srgbClr val="FF3300"/>
                </a:solidFill>
              </a:rPr>
              <a:t>(“This is the method and will calculate nothing, just print out the statement”);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FF3300"/>
                </a:solidFill>
              </a:rPr>
              <a:t>}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EC4572-F1C3-49ED-982A-F0B52FCFF539}" type="slidenum">
              <a:rPr lang="en-US">
                <a:solidFill>
                  <a:srgbClr val="FFFFFF"/>
                </a:solidFill>
              </a:rPr>
              <a:pPr eaLnBrk="1" hangingPunct="1"/>
              <a:t>49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8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Model?</a:t>
            </a:r>
          </a:p>
        </p:txBody>
      </p:sp>
      <p:sp>
        <p:nvSpPr>
          <p:cNvPr id="19046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A model is an abstraction of something</a:t>
            </a:r>
          </a:p>
          <a:p>
            <a:endParaRPr lang="en-US"/>
          </a:p>
          <a:p>
            <a:r>
              <a:rPr lang="en-US"/>
              <a:t>Purpose is to understand the product before developing it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/>
          <p:cNvSpPr>
            <a:spLocks noGrp="1"/>
          </p:cNvSpPr>
          <p:nvPr>
            <p:ph idx="1"/>
          </p:nvPr>
        </p:nvSpPr>
        <p:spPr>
          <a:xfrm>
            <a:off x="457200" y="76200"/>
            <a:ext cx="7620000" cy="6324600"/>
          </a:xfrm>
        </p:spPr>
        <p:txBody>
          <a:bodyPr>
            <a:normAutofit lnSpcReduction="10000"/>
          </a:bodyPr>
          <a:lstStyle/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class </a:t>
            </a:r>
            <a:r>
              <a:rPr lang="en-US" sz="2000" dirty="0" err="1" smtClean="0"/>
              <a:t>BoxWithMethod</a:t>
            </a:r>
            <a:r>
              <a:rPr lang="en-US" sz="2000" dirty="0" smtClean="0"/>
              <a:t>{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height, depth, width;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 void volume()</a:t>
            </a:r>
            <a:r>
              <a:rPr lang="en-US" sz="2000" b="1" dirty="0" smtClean="0"/>
              <a:t>{</a:t>
            </a:r>
            <a:endParaRPr lang="en-US" sz="2000" b="1" dirty="0" smtClean="0">
              <a:solidFill>
                <a:srgbClr val="FF3300"/>
              </a:solidFill>
            </a:endParaRP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int</a:t>
            </a:r>
            <a:r>
              <a:rPr lang="en-US" sz="2000" dirty="0" smtClean="0"/>
              <a:t> volume;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 volume = height*depth*width;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("Volume of </a:t>
            </a:r>
            <a:r>
              <a:rPr lang="en-US" sz="2000" dirty="0" err="1" smtClean="0"/>
              <a:t>myBox</a:t>
            </a:r>
            <a:r>
              <a:rPr lang="en-US" sz="2000" dirty="0" smtClean="0"/>
              <a:t> Object is: "+volume);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} }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class Box2{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  </a:t>
            </a:r>
            <a:r>
              <a:rPr lang="en-US" sz="2000" b="1" dirty="0" err="1" smtClean="0">
                <a:solidFill>
                  <a:srgbClr val="FF0000"/>
                </a:solidFill>
              </a:rPr>
              <a:t>BoxWithMethod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myBox</a:t>
            </a:r>
            <a:r>
              <a:rPr lang="en-US" sz="2000" b="1" dirty="0" smtClean="0">
                <a:solidFill>
                  <a:srgbClr val="FF0000"/>
                </a:solidFill>
              </a:rPr>
              <a:t> = new </a:t>
            </a:r>
            <a:r>
              <a:rPr lang="en-US" sz="2000" b="1" dirty="0" err="1" smtClean="0">
                <a:solidFill>
                  <a:srgbClr val="FF0000"/>
                </a:solidFill>
              </a:rPr>
              <a:t>BoxWithMethod</a:t>
            </a:r>
            <a:r>
              <a:rPr lang="en-US" sz="2000" b="1" dirty="0" smtClean="0">
                <a:solidFill>
                  <a:srgbClr val="FF0000"/>
                </a:solidFill>
              </a:rPr>
              <a:t>();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myBox.height</a:t>
            </a:r>
            <a:r>
              <a:rPr lang="en-US" sz="2000" dirty="0" smtClean="0"/>
              <a:t> = 10;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myBox.width</a:t>
            </a:r>
            <a:r>
              <a:rPr lang="en-US" sz="2000" dirty="0" smtClean="0"/>
              <a:t> = 20;    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myBox.depth</a:t>
            </a:r>
            <a:r>
              <a:rPr lang="en-US" sz="2000" dirty="0" smtClean="0"/>
              <a:t> = 20;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myBox.volume</a:t>
            </a:r>
            <a:r>
              <a:rPr lang="en-US" sz="2000" b="1" dirty="0" smtClean="0">
                <a:solidFill>
                  <a:srgbClr val="00B050"/>
                </a:solidFill>
              </a:rPr>
              <a:t>();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}}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endParaRPr lang="en-US" sz="2000" dirty="0" smtClean="0"/>
          </a:p>
        </p:txBody>
      </p:sp>
      <p:sp>
        <p:nvSpPr>
          <p:cNvPr id="1433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A93B14-D90E-45F9-A914-8D4384D482E4}" type="slidenum">
              <a:rPr lang="en-US">
                <a:solidFill>
                  <a:srgbClr val="FFFFFF"/>
                </a:solidFill>
              </a:rPr>
              <a:pPr eaLnBrk="1" hangingPunct="1"/>
              <a:t>50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3"/>
          <p:cNvSpPr>
            <a:spLocks noGrp="1"/>
          </p:cNvSpPr>
          <p:nvPr>
            <p:ph idx="1"/>
          </p:nvPr>
        </p:nvSpPr>
        <p:spPr>
          <a:xfrm>
            <a:off x="457200" y="76200"/>
            <a:ext cx="7620000" cy="6324600"/>
          </a:xfrm>
        </p:spPr>
        <p:txBody>
          <a:bodyPr>
            <a:normAutofit fontScale="92500" lnSpcReduction="20000"/>
          </a:bodyPr>
          <a:lstStyle/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class </a:t>
            </a:r>
            <a:r>
              <a:rPr lang="en-US" sz="2000" dirty="0" err="1" smtClean="0"/>
              <a:t>BoxWithMethod</a:t>
            </a:r>
            <a:r>
              <a:rPr lang="en-US" sz="2000" dirty="0" smtClean="0"/>
              <a:t>{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height,  </a:t>
            </a:r>
            <a:r>
              <a:rPr lang="en-US" sz="2000" dirty="0" err="1" smtClean="0"/>
              <a:t>int</a:t>
            </a:r>
            <a:r>
              <a:rPr lang="en-US" sz="2000" dirty="0" smtClean="0"/>
              <a:t> depth,  </a:t>
            </a:r>
            <a:r>
              <a:rPr lang="en-US" sz="2000" dirty="0" err="1" smtClean="0"/>
              <a:t>int</a:t>
            </a:r>
            <a:r>
              <a:rPr lang="en-US" sz="2000" dirty="0" smtClean="0"/>
              <a:t> width;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  void volume(){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int</a:t>
            </a:r>
            <a:r>
              <a:rPr lang="en-US" sz="2000" b="1" dirty="0" smtClean="0">
                <a:solidFill>
                  <a:srgbClr val="00B050"/>
                </a:solidFill>
              </a:rPr>
              <a:t> volume;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  volume = height*depth*width;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System.out.println</a:t>
            </a:r>
            <a:r>
              <a:rPr lang="en-US" sz="2000" b="1" dirty="0" smtClean="0">
                <a:solidFill>
                  <a:srgbClr val="00B050"/>
                </a:solidFill>
              </a:rPr>
              <a:t>("Volume of </a:t>
            </a:r>
            <a:r>
              <a:rPr lang="en-US" sz="2000" b="1" dirty="0" err="1" smtClean="0">
                <a:solidFill>
                  <a:srgbClr val="00B050"/>
                </a:solidFill>
              </a:rPr>
              <a:t>myBox</a:t>
            </a:r>
            <a:r>
              <a:rPr lang="en-US" sz="2000" b="1" dirty="0" smtClean="0">
                <a:solidFill>
                  <a:srgbClr val="00B050"/>
                </a:solidFill>
              </a:rPr>
              <a:t> Object is: "+volume);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 } </a:t>
            </a:r>
            <a:r>
              <a:rPr lang="en-US" sz="2000" dirty="0" smtClean="0"/>
              <a:t>}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class Box2{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  </a:t>
            </a:r>
            <a:r>
              <a:rPr lang="en-US" sz="2000" b="1" dirty="0" err="1" smtClean="0">
                <a:solidFill>
                  <a:srgbClr val="FF0000"/>
                </a:solidFill>
              </a:rPr>
              <a:t>BoxWithMethod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myBox</a:t>
            </a:r>
            <a:r>
              <a:rPr lang="en-US" sz="2000" b="1" dirty="0" smtClean="0">
                <a:solidFill>
                  <a:srgbClr val="FF0000"/>
                </a:solidFill>
              </a:rPr>
              <a:t> = new </a:t>
            </a:r>
            <a:r>
              <a:rPr lang="en-US" sz="2000" b="1" dirty="0" err="1" smtClean="0">
                <a:solidFill>
                  <a:srgbClr val="FF0000"/>
                </a:solidFill>
              </a:rPr>
              <a:t>BoxWithMethod</a:t>
            </a:r>
            <a:r>
              <a:rPr lang="en-US" sz="2000" b="1" dirty="0" smtClean="0">
                <a:solidFill>
                  <a:srgbClr val="FF0000"/>
                </a:solidFill>
              </a:rPr>
              <a:t>();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  </a:t>
            </a:r>
            <a:r>
              <a:rPr lang="en-US" sz="2000" b="1" dirty="0" err="1" smtClean="0">
                <a:solidFill>
                  <a:srgbClr val="FF0000"/>
                </a:solidFill>
              </a:rPr>
              <a:t>BoxWithMethod</a:t>
            </a:r>
            <a:r>
              <a:rPr lang="en-US" sz="2000" b="1" dirty="0" smtClean="0">
                <a:solidFill>
                  <a:srgbClr val="FF0000"/>
                </a:solidFill>
              </a:rPr>
              <a:t> myBox2 = new </a:t>
            </a:r>
            <a:r>
              <a:rPr lang="en-US" sz="2000" b="1" dirty="0" err="1" smtClean="0">
                <a:solidFill>
                  <a:srgbClr val="FF0000"/>
                </a:solidFill>
              </a:rPr>
              <a:t>BoxWithMethod</a:t>
            </a:r>
            <a:r>
              <a:rPr lang="en-US" sz="2000" b="1" dirty="0" smtClean="0">
                <a:solidFill>
                  <a:srgbClr val="FF0000"/>
                </a:solidFill>
              </a:rPr>
              <a:t>();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myBox.height</a:t>
            </a:r>
            <a:r>
              <a:rPr lang="en-US" sz="2000" dirty="0" smtClean="0"/>
              <a:t> = 10;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myBox.width</a:t>
            </a:r>
            <a:r>
              <a:rPr lang="en-US" sz="2000" dirty="0" smtClean="0"/>
              <a:t> = 20;    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myBox.depth</a:t>
            </a:r>
            <a:r>
              <a:rPr lang="en-US" sz="2000" dirty="0" smtClean="0"/>
              <a:t> = 20;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  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  <a:r>
              <a:rPr lang="en-US" sz="2000" dirty="0" smtClean="0"/>
              <a:t>myBox2.height = 10;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  myBox2.width = 20;    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 myBox2.depth = 20;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myBox.volume</a:t>
            </a:r>
            <a:r>
              <a:rPr lang="en-US" sz="2000" b="1" dirty="0" smtClean="0">
                <a:solidFill>
                  <a:srgbClr val="00B050"/>
                </a:solidFill>
              </a:rPr>
              <a:t>();	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myBox2.volume();</a:t>
            </a:r>
            <a:r>
              <a:rPr lang="en-US" sz="2000" dirty="0" smtClean="0"/>
              <a:t>  }}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endParaRPr lang="en-US" sz="2000" dirty="0" smtClean="0"/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9D8DF3-CDA4-43DE-8221-F06CFEB3BAF5}" type="slidenum">
              <a:rPr lang="en-US">
                <a:solidFill>
                  <a:srgbClr val="FFFFFF"/>
                </a:solidFill>
              </a:rPr>
              <a:pPr eaLnBrk="1" hangingPunct="1"/>
              <a:t>51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3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76200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Returning a value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33400" y="2743200"/>
            <a:ext cx="7620000" cy="1295400"/>
          </a:xfrm>
        </p:spPr>
        <p:txBody>
          <a:bodyPr/>
          <a:lstStyle/>
          <a:p>
            <a:pPr eaLnBrk="1" hangingPunct="1"/>
            <a:r>
              <a:rPr lang="en-US" smtClean="0"/>
              <a:t>If you want to </a:t>
            </a:r>
            <a:r>
              <a:rPr lang="en-US" b="1" smtClean="0">
                <a:solidFill>
                  <a:srgbClr val="FF0000"/>
                </a:solidFill>
              </a:rPr>
              <a:t>calculate something</a:t>
            </a:r>
            <a:r>
              <a:rPr lang="en-US" smtClean="0"/>
              <a:t> the better way to implement volume() is to have it compute the volume of the box and return the result to caller.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165AE0-0653-4357-802F-106C250D12EF}" type="slidenum">
              <a:rPr lang="en-US">
                <a:solidFill>
                  <a:srgbClr val="FFFFFF"/>
                </a:solidFill>
              </a:rPr>
              <a:pPr eaLnBrk="1" hangingPunct="1"/>
              <a:t>52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2667000"/>
            <a:ext cx="7620000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Example 1</a:t>
            </a:r>
            <a:br>
              <a:rPr lang="en-US" dirty="0" smtClean="0"/>
            </a:br>
            <a:r>
              <a:rPr lang="en-US" dirty="0" smtClean="0"/>
              <a:t>Method (Behavior)-returning values</a:t>
            </a:r>
            <a:endParaRPr lang="en-US" dirty="0"/>
          </a:p>
        </p:txBody>
      </p:sp>
      <p:sp>
        <p:nvSpPr>
          <p:cNvPr id="17411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DFAEF1-D34D-4EBB-967F-697F2FD72B50}" type="slidenum">
              <a:rPr lang="en-US">
                <a:solidFill>
                  <a:srgbClr val="FFFFFF"/>
                </a:solidFill>
              </a:rPr>
              <a:pPr eaLnBrk="1" hangingPunct="1"/>
              <a:t>53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3"/>
          <p:cNvSpPr>
            <a:spLocks noGrp="1"/>
          </p:cNvSpPr>
          <p:nvPr>
            <p:ph idx="1"/>
          </p:nvPr>
        </p:nvSpPr>
        <p:spPr>
          <a:xfrm>
            <a:off x="457200" y="76200"/>
            <a:ext cx="7620000" cy="6324600"/>
          </a:xfrm>
        </p:spPr>
        <p:txBody>
          <a:bodyPr>
            <a:normAutofit/>
          </a:bodyPr>
          <a:lstStyle/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class </a:t>
            </a:r>
            <a:r>
              <a:rPr lang="en-US" sz="2000" dirty="0" err="1" smtClean="0"/>
              <a:t>BoxWithMethod</a:t>
            </a:r>
            <a:r>
              <a:rPr lang="en-US" sz="2000" dirty="0" smtClean="0"/>
              <a:t>{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height,  </a:t>
            </a:r>
            <a:r>
              <a:rPr lang="en-US" sz="2000" dirty="0" err="1" smtClean="0"/>
              <a:t>int</a:t>
            </a:r>
            <a:r>
              <a:rPr lang="en-US" sz="2000" dirty="0" smtClean="0"/>
              <a:t> depth,  </a:t>
            </a:r>
            <a:r>
              <a:rPr lang="en-US" sz="2000" dirty="0" err="1" smtClean="0"/>
              <a:t>int</a:t>
            </a:r>
            <a:r>
              <a:rPr lang="en-US" sz="2000" dirty="0" smtClean="0"/>
              <a:t> width;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 double volume()</a:t>
            </a:r>
            <a:r>
              <a:rPr lang="en-US" sz="2000" b="1" dirty="0" smtClean="0"/>
              <a:t>{</a:t>
            </a:r>
            <a:endParaRPr lang="en-US" sz="2000" b="1" dirty="0" smtClean="0">
              <a:solidFill>
                <a:srgbClr val="FF3300"/>
              </a:solidFill>
            </a:endParaRP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 return height*depth*width;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} }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class Box2{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</a:t>
            </a:r>
            <a:r>
              <a:rPr lang="en-US" sz="2000" b="1" dirty="0" err="1" smtClean="0">
                <a:solidFill>
                  <a:srgbClr val="FF0000"/>
                </a:solidFill>
              </a:rPr>
              <a:t>BoxWithMethod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myBox</a:t>
            </a:r>
            <a:r>
              <a:rPr lang="en-US" sz="2000" b="1" dirty="0" smtClean="0">
                <a:solidFill>
                  <a:srgbClr val="FF0000"/>
                </a:solidFill>
              </a:rPr>
              <a:t> = new </a:t>
            </a:r>
            <a:r>
              <a:rPr lang="en-US" sz="2000" b="1" dirty="0" err="1" smtClean="0">
                <a:solidFill>
                  <a:srgbClr val="FF0000"/>
                </a:solidFill>
              </a:rPr>
              <a:t>BoxWithMethod</a:t>
            </a:r>
            <a:r>
              <a:rPr lang="en-US" sz="2000" b="1" dirty="0" smtClean="0">
                <a:solidFill>
                  <a:srgbClr val="FF0000"/>
                </a:solidFill>
              </a:rPr>
              <a:t>();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Double </a:t>
            </a:r>
            <a:r>
              <a:rPr lang="en-US" sz="2000" b="1" dirty="0" err="1" smtClean="0">
                <a:solidFill>
                  <a:srgbClr val="FF0000"/>
                </a:solidFill>
              </a:rPr>
              <a:t>vol</a:t>
            </a:r>
            <a:r>
              <a:rPr lang="en-US" sz="2000" b="1" dirty="0" smtClean="0">
                <a:solidFill>
                  <a:srgbClr val="FF0000"/>
                </a:solidFill>
              </a:rPr>
              <a:t>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myBox.height</a:t>
            </a:r>
            <a:r>
              <a:rPr lang="en-US" sz="2000" dirty="0" smtClean="0"/>
              <a:t> = 10;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myBox.width</a:t>
            </a:r>
            <a:r>
              <a:rPr lang="en-US" sz="2000" dirty="0" smtClean="0"/>
              <a:t> = 20;    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myBox.depth</a:t>
            </a:r>
            <a:r>
              <a:rPr lang="en-US" sz="2000" dirty="0" smtClean="0"/>
              <a:t> = 20;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vol</a:t>
            </a:r>
            <a:r>
              <a:rPr lang="en-US" sz="2000" dirty="0" smtClean="0"/>
              <a:t>= </a:t>
            </a:r>
            <a:r>
              <a:rPr lang="en-US" sz="2000" b="1" dirty="0" err="1" smtClean="0">
                <a:solidFill>
                  <a:srgbClr val="00B050"/>
                </a:solidFill>
              </a:rPr>
              <a:t>myBox.volume</a:t>
            </a:r>
            <a:r>
              <a:rPr lang="en-US" sz="2000" b="1" dirty="0" smtClean="0">
                <a:solidFill>
                  <a:srgbClr val="00B050"/>
                </a:solidFill>
              </a:rPr>
              <a:t>();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("Volume of </a:t>
            </a:r>
            <a:r>
              <a:rPr lang="en-US" sz="2000" dirty="0" err="1" smtClean="0"/>
              <a:t>myBox</a:t>
            </a:r>
            <a:r>
              <a:rPr lang="en-US" sz="2000" dirty="0" smtClean="0"/>
              <a:t> Object is: "+</a:t>
            </a:r>
            <a:r>
              <a:rPr lang="en-US" sz="2000" dirty="0" err="1" smtClean="0"/>
              <a:t>vol</a:t>
            </a:r>
            <a:r>
              <a:rPr lang="en-US" sz="2000" dirty="0" smtClean="0"/>
              <a:t>);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}}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endParaRPr lang="en-US" sz="2000" dirty="0" smtClean="0"/>
          </a:p>
        </p:txBody>
      </p:sp>
      <p:sp>
        <p:nvSpPr>
          <p:cNvPr id="18435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B1295D-EEA5-440E-8EAD-E4E0E78DC2DE}" type="slidenum">
              <a:rPr lang="en-US">
                <a:solidFill>
                  <a:srgbClr val="FFFFFF"/>
                </a:solidFill>
              </a:rPr>
              <a:pPr eaLnBrk="1" hangingPunct="1"/>
              <a:t>54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5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3"/>
          <p:cNvSpPr>
            <a:spLocks noGrp="1"/>
          </p:cNvSpPr>
          <p:nvPr>
            <p:ph idx="1"/>
          </p:nvPr>
        </p:nvSpPr>
        <p:spPr>
          <a:xfrm>
            <a:off x="457200" y="76200"/>
            <a:ext cx="7620000" cy="6324600"/>
          </a:xfrm>
        </p:spPr>
        <p:txBody>
          <a:bodyPr>
            <a:normAutofit lnSpcReduction="10000"/>
          </a:bodyPr>
          <a:lstStyle/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class </a:t>
            </a:r>
            <a:r>
              <a:rPr lang="en-US" sz="2000" dirty="0" err="1" smtClean="0"/>
              <a:t>BoxWithMethod</a:t>
            </a:r>
            <a:r>
              <a:rPr lang="en-US" sz="2000" dirty="0" smtClean="0"/>
              <a:t>{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height,  </a:t>
            </a:r>
            <a:r>
              <a:rPr lang="en-US" sz="2000" dirty="0" err="1" smtClean="0"/>
              <a:t>int</a:t>
            </a:r>
            <a:r>
              <a:rPr lang="en-US" sz="2000" dirty="0" smtClean="0"/>
              <a:t> depth,  </a:t>
            </a:r>
            <a:r>
              <a:rPr lang="en-US" sz="2000" dirty="0" err="1" smtClean="0"/>
              <a:t>int</a:t>
            </a:r>
            <a:r>
              <a:rPr lang="en-US" sz="2000" dirty="0" smtClean="0"/>
              <a:t> width;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double volume()</a:t>
            </a:r>
            <a:r>
              <a:rPr lang="en-US" sz="2000" b="1" dirty="0" smtClean="0"/>
              <a:t>{</a:t>
            </a:r>
            <a:endParaRPr lang="en-US" sz="2000" b="1" dirty="0" smtClean="0">
              <a:solidFill>
                <a:srgbClr val="FF3300"/>
              </a:solidFill>
            </a:endParaRP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 return height*depth*width;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} }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class Box2{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</a:t>
            </a:r>
            <a:r>
              <a:rPr lang="en-US" sz="2000" b="1" dirty="0" err="1" smtClean="0">
                <a:solidFill>
                  <a:srgbClr val="FF0000"/>
                </a:solidFill>
              </a:rPr>
              <a:t>BoxWithMethod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myBox</a:t>
            </a:r>
            <a:r>
              <a:rPr lang="en-US" sz="2000" b="1" dirty="0" smtClean="0">
                <a:solidFill>
                  <a:srgbClr val="FF0000"/>
                </a:solidFill>
              </a:rPr>
              <a:t> = new </a:t>
            </a:r>
            <a:r>
              <a:rPr lang="en-US" sz="2000" b="1" dirty="0" err="1" smtClean="0">
                <a:solidFill>
                  <a:srgbClr val="FF0000"/>
                </a:solidFill>
              </a:rPr>
              <a:t>BoxWithMethod</a:t>
            </a:r>
            <a:r>
              <a:rPr lang="en-US" sz="2000" b="1" dirty="0" smtClean="0">
                <a:solidFill>
                  <a:srgbClr val="FF0000"/>
                </a:solidFill>
              </a:rPr>
              <a:t>();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BoxWithMethod</a:t>
            </a:r>
            <a:r>
              <a:rPr lang="en-US" sz="2000" b="1" dirty="0" smtClean="0">
                <a:solidFill>
                  <a:srgbClr val="FF0000"/>
                </a:solidFill>
              </a:rPr>
              <a:t> myBox2 = new </a:t>
            </a:r>
            <a:r>
              <a:rPr lang="en-US" sz="2000" b="1" dirty="0" err="1" smtClean="0">
                <a:solidFill>
                  <a:srgbClr val="FF0000"/>
                </a:solidFill>
              </a:rPr>
              <a:t>BoxWithMethod</a:t>
            </a:r>
            <a:r>
              <a:rPr lang="en-US" sz="2000" b="1" dirty="0" smtClean="0">
                <a:solidFill>
                  <a:srgbClr val="FF0000"/>
                </a:solidFill>
              </a:rPr>
              <a:t>();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Double vol1,vol2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myBox.height</a:t>
            </a:r>
            <a:r>
              <a:rPr lang="en-US" sz="2000" dirty="0" smtClean="0"/>
              <a:t> = 10;   </a:t>
            </a:r>
            <a:r>
              <a:rPr lang="en-US" sz="2000" dirty="0" err="1" smtClean="0"/>
              <a:t>myBox.width</a:t>
            </a:r>
            <a:r>
              <a:rPr lang="en-US" sz="2000" dirty="0" smtClean="0"/>
              <a:t> = 20;    </a:t>
            </a:r>
            <a:r>
              <a:rPr lang="en-US" sz="2000" dirty="0" err="1" smtClean="0"/>
              <a:t>myBox.depth</a:t>
            </a:r>
            <a:r>
              <a:rPr lang="en-US" sz="2000" dirty="0" smtClean="0"/>
              <a:t> = 20;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vol</a:t>
            </a:r>
            <a:r>
              <a:rPr lang="en-US" sz="2000" dirty="0" smtClean="0"/>
              <a:t>= </a:t>
            </a:r>
            <a:r>
              <a:rPr lang="en-US" sz="2000" b="1" dirty="0" err="1" smtClean="0">
                <a:solidFill>
                  <a:srgbClr val="00B050"/>
                </a:solidFill>
              </a:rPr>
              <a:t>myBox.volume</a:t>
            </a:r>
            <a:r>
              <a:rPr lang="en-US" sz="2000" b="1" dirty="0" smtClean="0">
                <a:solidFill>
                  <a:srgbClr val="00B050"/>
                </a:solidFill>
              </a:rPr>
              <a:t>();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("Volume of </a:t>
            </a:r>
            <a:r>
              <a:rPr lang="en-US" sz="2000" dirty="0" err="1" smtClean="0"/>
              <a:t>myBox</a:t>
            </a:r>
            <a:r>
              <a:rPr lang="en-US" sz="2000" dirty="0" smtClean="0"/>
              <a:t> Object is: "+</a:t>
            </a:r>
            <a:r>
              <a:rPr lang="en-US" sz="2000" dirty="0" err="1" smtClean="0"/>
              <a:t>vol</a:t>
            </a:r>
            <a:r>
              <a:rPr lang="en-US" sz="2000" dirty="0" smtClean="0"/>
              <a:t>);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myBox2.height = 50;   myBox2.width = 30;     myBox2.depth = 10;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 vol2= </a:t>
            </a:r>
            <a:r>
              <a:rPr lang="en-US" sz="2000" b="1" dirty="0" smtClean="0">
                <a:solidFill>
                  <a:srgbClr val="00B050"/>
                </a:solidFill>
              </a:rPr>
              <a:t>myBox2.volume();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("Volume of </a:t>
            </a:r>
            <a:r>
              <a:rPr lang="en-US" sz="2000" dirty="0" err="1" smtClean="0"/>
              <a:t>myBox</a:t>
            </a:r>
            <a:r>
              <a:rPr lang="en-US" sz="2000" dirty="0" smtClean="0"/>
              <a:t> Object is: "+vol2);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sz="2000" dirty="0" smtClean="0"/>
              <a:t>  }}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endParaRPr lang="en-US" sz="2000" dirty="0" smtClean="0"/>
          </a:p>
        </p:txBody>
      </p:sp>
      <p:sp>
        <p:nvSpPr>
          <p:cNvPr id="1945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FA971B-7495-4F43-A592-A181FF6F732A}" type="slidenum">
              <a:rPr lang="en-US">
                <a:solidFill>
                  <a:srgbClr val="FFFFFF"/>
                </a:solidFill>
              </a:rPr>
              <a:pPr eaLnBrk="1" hangingPunct="1"/>
              <a:t>55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2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2667000"/>
            <a:ext cx="7620000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Example 2</a:t>
            </a:r>
            <a:br>
              <a:rPr lang="en-US" dirty="0" smtClean="0"/>
            </a:br>
            <a:r>
              <a:rPr lang="en-US" dirty="0" smtClean="0"/>
              <a:t>Method (Behavior)-returning values</a:t>
            </a:r>
            <a:endParaRPr lang="en-US" dirty="0"/>
          </a:p>
        </p:txBody>
      </p:sp>
      <p:sp>
        <p:nvSpPr>
          <p:cNvPr id="20483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B9B3E4-F811-4320-820B-3C2CD962C427}" type="slidenum">
              <a:rPr lang="en-US">
                <a:solidFill>
                  <a:srgbClr val="FFFFFF"/>
                </a:solidFill>
              </a:rPr>
              <a:pPr eaLnBrk="1" hangingPunct="1"/>
              <a:t>56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3"/>
          <p:cNvSpPr>
            <a:spLocks noGrp="1"/>
          </p:cNvSpPr>
          <p:nvPr>
            <p:ph idx="1"/>
          </p:nvPr>
        </p:nvSpPr>
        <p:spPr>
          <a:xfrm>
            <a:off x="457200" y="76200"/>
            <a:ext cx="7620000" cy="6324600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sz="2000" dirty="0"/>
              <a:t>class human{</a:t>
            </a:r>
          </a:p>
          <a:p>
            <a:pPr marL="11430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 age;</a:t>
            </a:r>
          </a:p>
          <a:p>
            <a:pPr marL="114300" indent="0">
              <a:buNone/>
            </a:pPr>
            <a:r>
              <a:rPr lang="en-US" sz="2000" dirty="0"/>
              <a:t> double </a:t>
            </a:r>
            <a:r>
              <a:rPr lang="en-US" sz="2000" dirty="0" err="1"/>
              <a:t>basicsalary</a:t>
            </a:r>
            <a:r>
              <a:rPr lang="en-US" sz="2000" dirty="0"/>
              <a:t>;</a:t>
            </a:r>
          </a:p>
          <a:p>
            <a:pPr marL="11430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ID;</a:t>
            </a:r>
          </a:p>
          <a:p>
            <a:pPr marL="114300" indent="0">
              <a:buNone/>
            </a:pPr>
            <a:r>
              <a:rPr lang="en-US" sz="2000" dirty="0"/>
              <a:t>    </a:t>
            </a:r>
          </a:p>
          <a:p>
            <a:pPr marL="114300" indent="0">
              <a:buNone/>
            </a:pPr>
            <a:r>
              <a:rPr lang="en-US" sz="2000" dirty="0"/>
              <a:t>double salary(){</a:t>
            </a:r>
          </a:p>
          <a:p>
            <a:pPr marL="114300" indent="0">
              <a:buNone/>
            </a:pPr>
            <a:r>
              <a:rPr lang="en-US" sz="2000" dirty="0"/>
              <a:t>return </a:t>
            </a:r>
            <a:r>
              <a:rPr lang="en-US" sz="2000" dirty="0" err="1" smtClean="0"/>
              <a:t>basicsalary</a:t>
            </a:r>
            <a:r>
              <a:rPr lang="en-US" sz="2000" dirty="0" smtClean="0"/>
              <a:t>*20000;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}}</a:t>
            </a:r>
          </a:p>
          <a:p>
            <a:pPr marL="114300" indent="0">
              <a:buNone/>
            </a:pPr>
            <a:r>
              <a:rPr lang="en-US" sz="2000" dirty="0"/>
              <a:t>    public class </a:t>
            </a:r>
            <a:r>
              <a:rPr lang="en-US" sz="2000" dirty="0" err="1"/>
              <a:t>humanDemo</a:t>
            </a:r>
            <a:r>
              <a:rPr lang="en-US" sz="2000" dirty="0"/>
              <a:t>{ </a:t>
            </a:r>
          </a:p>
          <a:p>
            <a:pPr marL="114300" indent="0">
              <a:buNone/>
            </a:pPr>
            <a:r>
              <a:rPr lang="en-US" sz="2000" dirty="0"/>
              <a:t>    </a:t>
            </a:r>
          </a:p>
          <a:p>
            <a:pPr marL="114300" indent="0">
              <a:buNone/>
            </a:pPr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){</a:t>
            </a:r>
          </a:p>
          <a:p>
            <a:pPr marL="114300" indent="0">
              <a:buNone/>
            </a:pPr>
            <a:r>
              <a:rPr lang="en-US" sz="2000" dirty="0"/>
              <a:t>    </a:t>
            </a:r>
          </a:p>
          <a:p>
            <a:pPr marL="114300" indent="0">
              <a:buNone/>
            </a:pPr>
            <a:r>
              <a:rPr lang="en-US" sz="2000" dirty="0"/>
              <a:t>    human doctor=new human();</a:t>
            </a:r>
          </a:p>
          <a:p>
            <a:pPr marL="114300" indent="0">
              <a:buNone/>
            </a:pPr>
            <a:r>
              <a:rPr lang="en-US" sz="2000" dirty="0"/>
              <a:t>    </a:t>
            </a:r>
          </a:p>
          <a:p>
            <a:pPr marL="11430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doctor.age</a:t>
            </a:r>
            <a:r>
              <a:rPr lang="en-US" sz="2000" dirty="0"/>
              <a:t>=50;</a:t>
            </a:r>
          </a:p>
          <a:p>
            <a:pPr marL="11430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doctor.basicsalary</a:t>
            </a:r>
            <a:r>
              <a:rPr lang="en-US" sz="2000" dirty="0"/>
              <a:t>=25000;</a:t>
            </a:r>
          </a:p>
          <a:p>
            <a:pPr marL="114300" indent="0">
              <a:buNone/>
            </a:pPr>
            <a:r>
              <a:rPr lang="en-US" sz="2000" dirty="0"/>
              <a:t>    doctor.ID=5;</a:t>
            </a:r>
          </a:p>
          <a:p>
            <a:pPr marL="114300" indent="0">
              <a:buNone/>
            </a:pPr>
            <a:r>
              <a:rPr lang="en-US" sz="2000" dirty="0"/>
              <a:t>    </a:t>
            </a:r>
          </a:p>
          <a:p>
            <a:pPr marL="114300" indent="0">
              <a:buNone/>
            </a:pPr>
            <a:r>
              <a:rPr lang="en-US" sz="2000" dirty="0"/>
              <a:t>    double </a:t>
            </a:r>
            <a:r>
              <a:rPr lang="en-US" sz="2000" dirty="0" err="1"/>
              <a:t>totalsal</a:t>
            </a:r>
            <a:r>
              <a:rPr lang="en-US" sz="2000" dirty="0"/>
              <a:t>;</a:t>
            </a:r>
          </a:p>
          <a:p>
            <a:pPr marL="114300" indent="0">
              <a:buNone/>
            </a:pPr>
            <a:r>
              <a:rPr lang="en-US" sz="2000" dirty="0"/>
              <a:t>    </a:t>
            </a:r>
          </a:p>
          <a:p>
            <a:pPr marL="11430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totalsal</a:t>
            </a:r>
            <a:r>
              <a:rPr lang="en-US" sz="2000" dirty="0"/>
              <a:t>=</a:t>
            </a:r>
            <a:r>
              <a:rPr lang="en-US" sz="2000" dirty="0" err="1"/>
              <a:t>doctor.salary</a:t>
            </a:r>
            <a:r>
              <a:rPr lang="en-US" sz="2000" dirty="0"/>
              <a:t>();</a:t>
            </a:r>
          </a:p>
          <a:p>
            <a:pPr marL="114300" indent="0">
              <a:buNone/>
            </a:pPr>
            <a:r>
              <a:rPr lang="en-US" sz="2000" dirty="0"/>
              <a:t>    </a:t>
            </a:r>
          </a:p>
          <a:p>
            <a:pPr marL="11430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System.out.print</a:t>
            </a:r>
            <a:r>
              <a:rPr lang="en-US" sz="2000" dirty="0"/>
              <a:t>(</a:t>
            </a:r>
            <a:r>
              <a:rPr lang="en-US" sz="2000" dirty="0" err="1"/>
              <a:t>totalsal</a:t>
            </a:r>
            <a:r>
              <a:rPr lang="en-US" sz="2000" dirty="0" smtClean="0"/>
              <a:t>);  </a:t>
            </a:r>
            <a:r>
              <a:rPr lang="en-US" sz="2000" dirty="0"/>
              <a:t>} } </a:t>
            </a:r>
            <a:endParaRPr lang="en-US" sz="2000" dirty="0" smtClean="0"/>
          </a:p>
        </p:txBody>
      </p:sp>
      <p:sp>
        <p:nvSpPr>
          <p:cNvPr id="21507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2E04D6-ACF5-4228-ACD7-7F599D59D1B6}" type="slidenum">
              <a:rPr lang="en-US">
                <a:solidFill>
                  <a:srgbClr val="FFFFFF"/>
                </a:solidFill>
              </a:rPr>
              <a:pPr eaLnBrk="1" hangingPunct="1"/>
              <a:t>57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0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– Model</a:t>
            </a:r>
          </a:p>
        </p:txBody>
      </p:sp>
      <p:sp>
        <p:nvSpPr>
          <p:cNvPr id="19149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Highway maps</a:t>
            </a:r>
          </a:p>
          <a:p>
            <a:endParaRPr lang="en-US"/>
          </a:p>
          <a:p>
            <a:r>
              <a:rPr lang="en-US"/>
              <a:t>Architectural models</a:t>
            </a:r>
          </a:p>
          <a:p>
            <a:endParaRPr lang="en-US"/>
          </a:p>
          <a:p>
            <a:r>
              <a:rPr lang="en-US"/>
              <a:t>Mechanical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6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OO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06633" name="Group 137"/>
          <p:cNvGrpSpPr>
            <a:grpSpLocks/>
          </p:cNvGrpSpPr>
          <p:nvPr/>
        </p:nvGrpSpPr>
        <p:grpSpPr bwMode="auto">
          <a:xfrm>
            <a:off x="5715000" y="1676400"/>
            <a:ext cx="1778000" cy="2228850"/>
            <a:chOff x="2620" y="1829"/>
            <a:chExt cx="1120" cy="1404"/>
          </a:xfrm>
        </p:grpSpPr>
        <p:sp>
          <p:nvSpPr>
            <p:cNvPr id="106506" name="Freeform 10"/>
            <p:cNvSpPr>
              <a:spLocks/>
            </p:cNvSpPr>
            <p:nvPr/>
          </p:nvSpPr>
          <p:spPr bwMode="auto">
            <a:xfrm>
              <a:off x="3511" y="1868"/>
              <a:ext cx="124" cy="109"/>
            </a:xfrm>
            <a:custGeom>
              <a:avLst/>
              <a:gdLst>
                <a:gd name="T0" fmla="*/ 30 w 247"/>
                <a:gd name="T1" fmla="*/ 0 h 217"/>
                <a:gd name="T2" fmla="*/ 104 w 247"/>
                <a:gd name="T3" fmla="*/ 12 h 217"/>
                <a:gd name="T4" fmla="*/ 247 w 247"/>
                <a:gd name="T5" fmla="*/ 52 h 217"/>
                <a:gd name="T6" fmla="*/ 163 w 247"/>
                <a:gd name="T7" fmla="*/ 217 h 217"/>
                <a:gd name="T8" fmla="*/ 0 w 247"/>
                <a:gd name="T9" fmla="*/ 151 h 217"/>
                <a:gd name="T10" fmla="*/ 30 w 247"/>
                <a:gd name="T11" fmla="*/ 0 h 217"/>
                <a:gd name="T12" fmla="*/ 30 w 247"/>
                <a:gd name="T1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217">
                  <a:moveTo>
                    <a:pt x="30" y="0"/>
                  </a:moveTo>
                  <a:lnTo>
                    <a:pt x="104" y="12"/>
                  </a:lnTo>
                  <a:lnTo>
                    <a:pt x="247" y="52"/>
                  </a:lnTo>
                  <a:lnTo>
                    <a:pt x="163" y="217"/>
                  </a:lnTo>
                  <a:lnTo>
                    <a:pt x="0" y="151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3B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07" name="Freeform 11"/>
            <p:cNvSpPr>
              <a:spLocks/>
            </p:cNvSpPr>
            <p:nvPr/>
          </p:nvSpPr>
          <p:spPr bwMode="auto">
            <a:xfrm>
              <a:off x="3388" y="1854"/>
              <a:ext cx="125" cy="85"/>
            </a:xfrm>
            <a:custGeom>
              <a:avLst/>
              <a:gdLst>
                <a:gd name="T0" fmla="*/ 0 w 249"/>
                <a:gd name="T1" fmla="*/ 158 h 171"/>
                <a:gd name="T2" fmla="*/ 36 w 249"/>
                <a:gd name="T3" fmla="*/ 23 h 171"/>
                <a:gd name="T4" fmla="*/ 249 w 249"/>
                <a:gd name="T5" fmla="*/ 0 h 171"/>
                <a:gd name="T6" fmla="*/ 245 w 249"/>
                <a:gd name="T7" fmla="*/ 171 h 171"/>
                <a:gd name="T8" fmla="*/ 0 w 249"/>
                <a:gd name="T9" fmla="*/ 158 h 171"/>
                <a:gd name="T10" fmla="*/ 0 w 249"/>
                <a:gd name="T11" fmla="*/ 15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171">
                  <a:moveTo>
                    <a:pt x="0" y="158"/>
                  </a:moveTo>
                  <a:lnTo>
                    <a:pt x="36" y="23"/>
                  </a:lnTo>
                  <a:lnTo>
                    <a:pt x="249" y="0"/>
                  </a:lnTo>
                  <a:lnTo>
                    <a:pt x="245" y="171"/>
                  </a:lnTo>
                  <a:lnTo>
                    <a:pt x="0" y="158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08" name="Freeform 12"/>
            <p:cNvSpPr>
              <a:spLocks/>
            </p:cNvSpPr>
            <p:nvPr/>
          </p:nvSpPr>
          <p:spPr bwMode="auto">
            <a:xfrm>
              <a:off x="3425" y="1919"/>
              <a:ext cx="118" cy="231"/>
            </a:xfrm>
            <a:custGeom>
              <a:avLst/>
              <a:gdLst>
                <a:gd name="T0" fmla="*/ 15 w 236"/>
                <a:gd name="T1" fmla="*/ 0 h 464"/>
                <a:gd name="T2" fmla="*/ 0 w 236"/>
                <a:gd name="T3" fmla="*/ 164 h 464"/>
                <a:gd name="T4" fmla="*/ 142 w 236"/>
                <a:gd name="T5" fmla="*/ 464 h 464"/>
                <a:gd name="T6" fmla="*/ 236 w 236"/>
                <a:gd name="T7" fmla="*/ 42 h 464"/>
                <a:gd name="T8" fmla="*/ 15 w 236"/>
                <a:gd name="T9" fmla="*/ 0 h 464"/>
                <a:gd name="T10" fmla="*/ 15 w 236"/>
                <a:gd name="T1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464">
                  <a:moveTo>
                    <a:pt x="15" y="0"/>
                  </a:moveTo>
                  <a:lnTo>
                    <a:pt x="0" y="164"/>
                  </a:lnTo>
                  <a:lnTo>
                    <a:pt x="142" y="464"/>
                  </a:lnTo>
                  <a:lnTo>
                    <a:pt x="236" y="42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09" name="Freeform 13"/>
            <p:cNvSpPr>
              <a:spLocks/>
            </p:cNvSpPr>
            <p:nvPr/>
          </p:nvSpPr>
          <p:spPr bwMode="auto">
            <a:xfrm>
              <a:off x="3430" y="1919"/>
              <a:ext cx="154" cy="335"/>
            </a:xfrm>
            <a:custGeom>
              <a:avLst/>
              <a:gdLst>
                <a:gd name="T0" fmla="*/ 6 w 308"/>
                <a:gd name="T1" fmla="*/ 0 h 671"/>
                <a:gd name="T2" fmla="*/ 0 w 308"/>
                <a:gd name="T3" fmla="*/ 86 h 671"/>
                <a:gd name="T4" fmla="*/ 190 w 308"/>
                <a:gd name="T5" fmla="*/ 131 h 671"/>
                <a:gd name="T6" fmla="*/ 149 w 308"/>
                <a:gd name="T7" fmla="*/ 361 h 671"/>
                <a:gd name="T8" fmla="*/ 265 w 308"/>
                <a:gd name="T9" fmla="*/ 671 h 671"/>
                <a:gd name="T10" fmla="*/ 308 w 308"/>
                <a:gd name="T11" fmla="*/ 61 h 671"/>
                <a:gd name="T12" fmla="*/ 162 w 308"/>
                <a:gd name="T13" fmla="*/ 50 h 671"/>
                <a:gd name="T14" fmla="*/ 6 w 308"/>
                <a:gd name="T15" fmla="*/ 0 h 671"/>
                <a:gd name="T16" fmla="*/ 6 w 308"/>
                <a:gd name="T17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8" h="671">
                  <a:moveTo>
                    <a:pt x="6" y="0"/>
                  </a:moveTo>
                  <a:lnTo>
                    <a:pt x="0" y="86"/>
                  </a:lnTo>
                  <a:lnTo>
                    <a:pt x="190" y="131"/>
                  </a:lnTo>
                  <a:lnTo>
                    <a:pt x="149" y="361"/>
                  </a:lnTo>
                  <a:lnTo>
                    <a:pt x="265" y="671"/>
                  </a:lnTo>
                  <a:lnTo>
                    <a:pt x="308" y="61"/>
                  </a:lnTo>
                  <a:lnTo>
                    <a:pt x="162" y="5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17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20" name="Freeform 24"/>
            <p:cNvSpPr>
              <a:spLocks/>
            </p:cNvSpPr>
            <p:nvPr/>
          </p:nvSpPr>
          <p:spPr bwMode="auto">
            <a:xfrm>
              <a:off x="2688" y="1999"/>
              <a:ext cx="759" cy="630"/>
            </a:xfrm>
            <a:custGeom>
              <a:avLst/>
              <a:gdLst>
                <a:gd name="T0" fmla="*/ 0 w 1519"/>
                <a:gd name="T1" fmla="*/ 1011 h 1258"/>
                <a:gd name="T2" fmla="*/ 158 w 1519"/>
                <a:gd name="T3" fmla="*/ 863 h 1258"/>
                <a:gd name="T4" fmla="*/ 133 w 1519"/>
                <a:gd name="T5" fmla="*/ 828 h 1258"/>
                <a:gd name="T6" fmla="*/ 352 w 1519"/>
                <a:gd name="T7" fmla="*/ 680 h 1258"/>
                <a:gd name="T8" fmla="*/ 304 w 1519"/>
                <a:gd name="T9" fmla="*/ 648 h 1258"/>
                <a:gd name="T10" fmla="*/ 538 w 1519"/>
                <a:gd name="T11" fmla="*/ 481 h 1258"/>
                <a:gd name="T12" fmla="*/ 509 w 1519"/>
                <a:gd name="T13" fmla="*/ 458 h 1258"/>
                <a:gd name="T14" fmla="*/ 680 w 1519"/>
                <a:gd name="T15" fmla="*/ 272 h 1258"/>
                <a:gd name="T16" fmla="*/ 686 w 1519"/>
                <a:gd name="T17" fmla="*/ 228 h 1258"/>
                <a:gd name="T18" fmla="*/ 772 w 1519"/>
                <a:gd name="T19" fmla="*/ 127 h 1258"/>
                <a:gd name="T20" fmla="*/ 1199 w 1519"/>
                <a:gd name="T21" fmla="*/ 127 h 1258"/>
                <a:gd name="T22" fmla="*/ 1519 w 1519"/>
                <a:gd name="T23" fmla="*/ 0 h 1258"/>
                <a:gd name="T24" fmla="*/ 610 w 1519"/>
                <a:gd name="T25" fmla="*/ 1258 h 1258"/>
                <a:gd name="T26" fmla="*/ 13 w 1519"/>
                <a:gd name="T27" fmla="*/ 1049 h 1258"/>
                <a:gd name="T28" fmla="*/ 0 w 1519"/>
                <a:gd name="T29" fmla="*/ 1011 h 1258"/>
                <a:gd name="T30" fmla="*/ 0 w 1519"/>
                <a:gd name="T31" fmla="*/ 1011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9" h="1258">
                  <a:moveTo>
                    <a:pt x="0" y="1011"/>
                  </a:moveTo>
                  <a:lnTo>
                    <a:pt x="158" y="863"/>
                  </a:lnTo>
                  <a:lnTo>
                    <a:pt x="133" y="828"/>
                  </a:lnTo>
                  <a:lnTo>
                    <a:pt x="352" y="680"/>
                  </a:lnTo>
                  <a:lnTo>
                    <a:pt x="304" y="648"/>
                  </a:lnTo>
                  <a:lnTo>
                    <a:pt x="538" y="481"/>
                  </a:lnTo>
                  <a:lnTo>
                    <a:pt x="509" y="458"/>
                  </a:lnTo>
                  <a:lnTo>
                    <a:pt x="680" y="272"/>
                  </a:lnTo>
                  <a:lnTo>
                    <a:pt x="686" y="228"/>
                  </a:lnTo>
                  <a:lnTo>
                    <a:pt x="772" y="127"/>
                  </a:lnTo>
                  <a:lnTo>
                    <a:pt x="1199" y="127"/>
                  </a:lnTo>
                  <a:lnTo>
                    <a:pt x="1519" y="0"/>
                  </a:lnTo>
                  <a:lnTo>
                    <a:pt x="610" y="1258"/>
                  </a:lnTo>
                  <a:lnTo>
                    <a:pt x="13" y="1049"/>
                  </a:lnTo>
                  <a:lnTo>
                    <a:pt x="0" y="1011"/>
                  </a:lnTo>
                  <a:lnTo>
                    <a:pt x="0" y="101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21" name="Freeform 25"/>
            <p:cNvSpPr>
              <a:spLocks/>
            </p:cNvSpPr>
            <p:nvPr/>
          </p:nvSpPr>
          <p:spPr bwMode="auto">
            <a:xfrm>
              <a:off x="3259" y="2859"/>
              <a:ext cx="172" cy="340"/>
            </a:xfrm>
            <a:custGeom>
              <a:avLst/>
              <a:gdLst>
                <a:gd name="T0" fmla="*/ 19 w 344"/>
                <a:gd name="T1" fmla="*/ 0 h 679"/>
                <a:gd name="T2" fmla="*/ 0 w 344"/>
                <a:gd name="T3" fmla="*/ 679 h 679"/>
                <a:gd name="T4" fmla="*/ 291 w 344"/>
                <a:gd name="T5" fmla="*/ 663 h 679"/>
                <a:gd name="T6" fmla="*/ 344 w 344"/>
                <a:gd name="T7" fmla="*/ 15 h 679"/>
                <a:gd name="T8" fmla="*/ 19 w 344"/>
                <a:gd name="T9" fmla="*/ 0 h 679"/>
                <a:gd name="T10" fmla="*/ 19 w 344"/>
                <a:gd name="T1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679">
                  <a:moveTo>
                    <a:pt x="19" y="0"/>
                  </a:moveTo>
                  <a:lnTo>
                    <a:pt x="0" y="679"/>
                  </a:lnTo>
                  <a:lnTo>
                    <a:pt x="291" y="663"/>
                  </a:lnTo>
                  <a:lnTo>
                    <a:pt x="344" y="1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0A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22" name="Freeform 26"/>
            <p:cNvSpPr>
              <a:spLocks/>
            </p:cNvSpPr>
            <p:nvPr/>
          </p:nvSpPr>
          <p:spPr bwMode="auto">
            <a:xfrm>
              <a:off x="2778" y="2705"/>
              <a:ext cx="315" cy="510"/>
            </a:xfrm>
            <a:custGeom>
              <a:avLst/>
              <a:gdLst>
                <a:gd name="T0" fmla="*/ 161 w 629"/>
                <a:gd name="T1" fmla="*/ 139 h 1021"/>
                <a:gd name="T2" fmla="*/ 167 w 629"/>
                <a:gd name="T3" fmla="*/ 553 h 1021"/>
                <a:gd name="T4" fmla="*/ 401 w 629"/>
                <a:gd name="T5" fmla="*/ 587 h 1021"/>
                <a:gd name="T6" fmla="*/ 439 w 629"/>
                <a:gd name="T7" fmla="*/ 139 h 1021"/>
                <a:gd name="T8" fmla="*/ 629 w 629"/>
                <a:gd name="T9" fmla="*/ 196 h 1021"/>
                <a:gd name="T10" fmla="*/ 619 w 629"/>
                <a:gd name="T11" fmla="*/ 1021 h 1021"/>
                <a:gd name="T12" fmla="*/ 47 w 629"/>
                <a:gd name="T13" fmla="*/ 1002 h 1021"/>
                <a:gd name="T14" fmla="*/ 24 w 629"/>
                <a:gd name="T15" fmla="*/ 903 h 1021"/>
                <a:gd name="T16" fmla="*/ 0 w 629"/>
                <a:gd name="T17" fmla="*/ 0 h 1021"/>
                <a:gd name="T18" fmla="*/ 161 w 629"/>
                <a:gd name="T19" fmla="*/ 139 h 1021"/>
                <a:gd name="T20" fmla="*/ 161 w 629"/>
                <a:gd name="T21" fmla="*/ 13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9" h="1021">
                  <a:moveTo>
                    <a:pt x="161" y="139"/>
                  </a:moveTo>
                  <a:lnTo>
                    <a:pt x="167" y="553"/>
                  </a:lnTo>
                  <a:lnTo>
                    <a:pt x="401" y="587"/>
                  </a:lnTo>
                  <a:lnTo>
                    <a:pt x="439" y="139"/>
                  </a:lnTo>
                  <a:lnTo>
                    <a:pt x="629" y="196"/>
                  </a:lnTo>
                  <a:lnTo>
                    <a:pt x="619" y="1021"/>
                  </a:lnTo>
                  <a:lnTo>
                    <a:pt x="47" y="1002"/>
                  </a:lnTo>
                  <a:lnTo>
                    <a:pt x="24" y="903"/>
                  </a:lnTo>
                  <a:lnTo>
                    <a:pt x="0" y="0"/>
                  </a:lnTo>
                  <a:lnTo>
                    <a:pt x="161" y="139"/>
                  </a:lnTo>
                  <a:lnTo>
                    <a:pt x="161" y="139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23" name="Freeform 27"/>
            <p:cNvSpPr>
              <a:spLocks/>
            </p:cNvSpPr>
            <p:nvPr/>
          </p:nvSpPr>
          <p:spPr bwMode="auto">
            <a:xfrm>
              <a:off x="2759" y="2113"/>
              <a:ext cx="786" cy="1102"/>
            </a:xfrm>
            <a:custGeom>
              <a:avLst/>
              <a:gdLst>
                <a:gd name="T0" fmla="*/ 28 w 1571"/>
                <a:gd name="T1" fmla="*/ 1226 h 2203"/>
                <a:gd name="T2" fmla="*/ 62 w 1571"/>
                <a:gd name="T3" fmla="*/ 1336 h 2203"/>
                <a:gd name="T4" fmla="*/ 190 w 1571"/>
                <a:gd name="T5" fmla="*/ 1406 h 2203"/>
                <a:gd name="T6" fmla="*/ 199 w 1571"/>
                <a:gd name="T7" fmla="*/ 1321 h 2203"/>
                <a:gd name="T8" fmla="*/ 452 w 1571"/>
                <a:gd name="T9" fmla="*/ 1368 h 2203"/>
                <a:gd name="T10" fmla="*/ 452 w 1571"/>
                <a:gd name="T11" fmla="*/ 1488 h 2203"/>
                <a:gd name="T12" fmla="*/ 638 w 1571"/>
                <a:gd name="T13" fmla="*/ 1574 h 2203"/>
                <a:gd name="T14" fmla="*/ 657 w 1571"/>
                <a:gd name="T15" fmla="*/ 2203 h 2203"/>
                <a:gd name="T16" fmla="*/ 990 w 1571"/>
                <a:gd name="T17" fmla="*/ 2199 h 2203"/>
                <a:gd name="T18" fmla="*/ 1009 w 1571"/>
                <a:gd name="T19" fmla="*/ 1473 h 2203"/>
                <a:gd name="T20" fmla="*/ 1324 w 1571"/>
                <a:gd name="T21" fmla="*/ 1484 h 2203"/>
                <a:gd name="T22" fmla="*/ 1309 w 1571"/>
                <a:gd name="T23" fmla="*/ 2190 h 2203"/>
                <a:gd name="T24" fmla="*/ 1556 w 1571"/>
                <a:gd name="T25" fmla="*/ 2174 h 2203"/>
                <a:gd name="T26" fmla="*/ 1571 w 1571"/>
                <a:gd name="T27" fmla="*/ 954 h 2203"/>
                <a:gd name="T28" fmla="*/ 1305 w 1571"/>
                <a:gd name="T29" fmla="*/ 0 h 2203"/>
                <a:gd name="T30" fmla="*/ 528 w 1571"/>
                <a:gd name="T31" fmla="*/ 1131 h 2203"/>
                <a:gd name="T32" fmla="*/ 0 w 1571"/>
                <a:gd name="T33" fmla="*/ 986 h 2203"/>
                <a:gd name="T34" fmla="*/ 28 w 1571"/>
                <a:gd name="T35" fmla="*/ 1226 h 2203"/>
                <a:gd name="T36" fmla="*/ 28 w 1571"/>
                <a:gd name="T37" fmla="*/ 1226 h 2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1" h="2203">
                  <a:moveTo>
                    <a:pt x="28" y="1226"/>
                  </a:moveTo>
                  <a:lnTo>
                    <a:pt x="62" y="1336"/>
                  </a:lnTo>
                  <a:lnTo>
                    <a:pt x="190" y="1406"/>
                  </a:lnTo>
                  <a:lnTo>
                    <a:pt x="199" y="1321"/>
                  </a:lnTo>
                  <a:lnTo>
                    <a:pt x="452" y="1368"/>
                  </a:lnTo>
                  <a:lnTo>
                    <a:pt x="452" y="1488"/>
                  </a:lnTo>
                  <a:lnTo>
                    <a:pt x="638" y="1574"/>
                  </a:lnTo>
                  <a:lnTo>
                    <a:pt x="657" y="2203"/>
                  </a:lnTo>
                  <a:lnTo>
                    <a:pt x="990" y="2199"/>
                  </a:lnTo>
                  <a:lnTo>
                    <a:pt x="1009" y="1473"/>
                  </a:lnTo>
                  <a:lnTo>
                    <a:pt x="1324" y="1484"/>
                  </a:lnTo>
                  <a:lnTo>
                    <a:pt x="1309" y="2190"/>
                  </a:lnTo>
                  <a:lnTo>
                    <a:pt x="1556" y="2174"/>
                  </a:lnTo>
                  <a:lnTo>
                    <a:pt x="1571" y="954"/>
                  </a:lnTo>
                  <a:lnTo>
                    <a:pt x="1305" y="0"/>
                  </a:lnTo>
                  <a:lnTo>
                    <a:pt x="528" y="1131"/>
                  </a:lnTo>
                  <a:lnTo>
                    <a:pt x="0" y="986"/>
                  </a:lnTo>
                  <a:lnTo>
                    <a:pt x="28" y="1226"/>
                  </a:lnTo>
                  <a:lnTo>
                    <a:pt x="28" y="1226"/>
                  </a:lnTo>
                  <a:close/>
                </a:path>
              </a:pathLst>
            </a:custGeom>
            <a:solidFill>
              <a:srgbClr val="C28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24" name="Freeform 28"/>
            <p:cNvSpPr>
              <a:spLocks/>
            </p:cNvSpPr>
            <p:nvPr/>
          </p:nvSpPr>
          <p:spPr bwMode="auto">
            <a:xfrm>
              <a:off x="2638" y="2526"/>
              <a:ext cx="407" cy="200"/>
            </a:xfrm>
            <a:custGeom>
              <a:avLst/>
              <a:gdLst>
                <a:gd name="T0" fmla="*/ 0 w 816"/>
                <a:gd name="T1" fmla="*/ 0 h 401"/>
                <a:gd name="T2" fmla="*/ 692 w 816"/>
                <a:gd name="T3" fmla="*/ 158 h 401"/>
                <a:gd name="T4" fmla="*/ 734 w 816"/>
                <a:gd name="T5" fmla="*/ 199 h 401"/>
                <a:gd name="T6" fmla="*/ 816 w 816"/>
                <a:gd name="T7" fmla="*/ 348 h 401"/>
                <a:gd name="T8" fmla="*/ 781 w 816"/>
                <a:gd name="T9" fmla="*/ 401 h 401"/>
                <a:gd name="T10" fmla="*/ 715 w 816"/>
                <a:gd name="T11" fmla="*/ 401 h 401"/>
                <a:gd name="T12" fmla="*/ 291 w 816"/>
                <a:gd name="T13" fmla="*/ 224 h 401"/>
                <a:gd name="T14" fmla="*/ 67 w 816"/>
                <a:gd name="T15" fmla="*/ 129 h 401"/>
                <a:gd name="T16" fmla="*/ 16 w 816"/>
                <a:gd name="T17" fmla="*/ 57 h 401"/>
                <a:gd name="T18" fmla="*/ 0 w 816"/>
                <a:gd name="T19" fmla="*/ 0 h 401"/>
                <a:gd name="T20" fmla="*/ 0 w 816"/>
                <a:gd name="T21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6" h="401">
                  <a:moveTo>
                    <a:pt x="0" y="0"/>
                  </a:moveTo>
                  <a:lnTo>
                    <a:pt x="692" y="158"/>
                  </a:lnTo>
                  <a:lnTo>
                    <a:pt x="734" y="199"/>
                  </a:lnTo>
                  <a:lnTo>
                    <a:pt x="816" y="348"/>
                  </a:lnTo>
                  <a:lnTo>
                    <a:pt x="781" y="401"/>
                  </a:lnTo>
                  <a:lnTo>
                    <a:pt x="715" y="401"/>
                  </a:lnTo>
                  <a:lnTo>
                    <a:pt x="291" y="224"/>
                  </a:lnTo>
                  <a:lnTo>
                    <a:pt x="67" y="129"/>
                  </a:lnTo>
                  <a:lnTo>
                    <a:pt x="16" y="5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25" name="Freeform 29"/>
            <p:cNvSpPr>
              <a:spLocks/>
            </p:cNvSpPr>
            <p:nvPr/>
          </p:nvSpPr>
          <p:spPr bwMode="auto">
            <a:xfrm>
              <a:off x="3386" y="2066"/>
              <a:ext cx="325" cy="580"/>
            </a:xfrm>
            <a:custGeom>
              <a:avLst/>
              <a:gdLst>
                <a:gd name="T0" fmla="*/ 101 w 652"/>
                <a:gd name="T1" fmla="*/ 0 h 1159"/>
                <a:gd name="T2" fmla="*/ 0 w 652"/>
                <a:gd name="T3" fmla="*/ 205 h 1159"/>
                <a:gd name="T4" fmla="*/ 91 w 652"/>
                <a:gd name="T5" fmla="*/ 348 h 1159"/>
                <a:gd name="T6" fmla="*/ 319 w 652"/>
                <a:gd name="T7" fmla="*/ 1049 h 1159"/>
                <a:gd name="T8" fmla="*/ 496 w 652"/>
                <a:gd name="T9" fmla="*/ 1144 h 1159"/>
                <a:gd name="T10" fmla="*/ 563 w 652"/>
                <a:gd name="T11" fmla="*/ 1159 h 1159"/>
                <a:gd name="T12" fmla="*/ 652 w 652"/>
                <a:gd name="T13" fmla="*/ 1102 h 1159"/>
                <a:gd name="T14" fmla="*/ 528 w 652"/>
                <a:gd name="T15" fmla="*/ 840 h 1159"/>
                <a:gd name="T16" fmla="*/ 171 w 652"/>
                <a:gd name="T17" fmla="*/ 57 h 1159"/>
                <a:gd name="T18" fmla="*/ 101 w 652"/>
                <a:gd name="T19" fmla="*/ 0 h 1159"/>
                <a:gd name="T20" fmla="*/ 101 w 652"/>
                <a:gd name="T21" fmla="*/ 0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2" h="1159">
                  <a:moveTo>
                    <a:pt x="101" y="0"/>
                  </a:moveTo>
                  <a:lnTo>
                    <a:pt x="0" y="205"/>
                  </a:lnTo>
                  <a:lnTo>
                    <a:pt x="91" y="348"/>
                  </a:lnTo>
                  <a:lnTo>
                    <a:pt x="319" y="1049"/>
                  </a:lnTo>
                  <a:lnTo>
                    <a:pt x="496" y="1144"/>
                  </a:lnTo>
                  <a:lnTo>
                    <a:pt x="563" y="1159"/>
                  </a:lnTo>
                  <a:lnTo>
                    <a:pt x="652" y="1102"/>
                  </a:lnTo>
                  <a:lnTo>
                    <a:pt x="528" y="840"/>
                  </a:lnTo>
                  <a:lnTo>
                    <a:pt x="171" y="57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26" name="Freeform 30"/>
            <p:cNvSpPr>
              <a:spLocks/>
            </p:cNvSpPr>
            <p:nvPr/>
          </p:nvSpPr>
          <p:spPr bwMode="auto">
            <a:xfrm>
              <a:off x="3003" y="1999"/>
              <a:ext cx="730" cy="720"/>
            </a:xfrm>
            <a:custGeom>
              <a:avLst/>
              <a:gdLst>
                <a:gd name="T0" fmla="*/ 867 w 1462"/>
                <a:gd name="T1" fmla="*/ 32 h 1439"/>
                <a:gd name="T2" fmla="*/ 629 w 1462"/>
                <a:gd name="T3" fmla="*/ 357 h 1439"/>
                <a:gd name="T4" fmla="*/ 133 w 1462"/>
                <a:gd name="T5" fmla="*/ 1049 h 1439"/>
                <a:gd name="T6" fmla="*/ 0 w 1462"/>
                <a:gd name="T7" fmla="*/ 1220 h 1439"/>
                <a:gd name="T8" fmla="*/ 80 w 1462"/>
                <a:gd name="T9" fmla="*/ 1439 h 1439"/>
                <a:gd name="T10" fmla="*/ 194 w 1462"/>
                <a:gd name="T11" fmla="*/ 1340 h 1439"/>
                <a:gd name="T12" fmla="*/ 795 w 1462"/>
                <a:gd name="T13" fmla="*/ 386 h 1439"/>
                <a:gd name="T14" fmla="*/ 876 w 1462"/>
                <a:gd name="T15" fmla="*/ 215 h 1439"/>
                <a:gd name="T16" fmla="*/ 924 w 1462"/>
                <a:gd name="T17" fmla="*/ 399 h 1439"/>
                <a:gd name="T18" fmla="*/ 1215 w 1462"/>
                <a:gd name="T19" fmla="*/ 986 h 1439"/>
                <a:gd name="T20" fmla="*/ 1376 w 1462"/>
                <a:gd name="T21" fmla="*/ 1245 h 1439"/>
                <a:gd name="T22" fmla="*/ 1462 w 1462"/>
                <a:gd name="T23" fmla="*/ 1138 h 1439"/>
                <a:gd name="T24" fmla="*/ 1456 w 1462"/>
                <a:gd name="T25" fmla="*/ 1049 h 1439"/>
                <a:gd name="T26" fmla="*/ 1120 w 1462"/>
                <a:gd name="T27" fmla="*/ 509 h 1439"/>
                <a:gd name="T28" fmla="*/ 985 w 1462"/>
                <a:gd name="T29" fmla="*/ 180 h 1439"/>
                <a:gd name="T30" fmla="*/ 928 w 1462"/>
                <a:gd name="T31" fmla="*/ 0 h 1439"/>
                <a:gd name="T32" fmla="*/ 890 w 1462"/>
                <a:gd name="T33" fmla="*/ 0 h 1439"/>
                <a:gd name="T34" fmla="*/ 867 w 1462"/>
                <a:gd name="T35" fmla="*/ 32 h 1439"/>
                <a:gd name="T36" fmla="*/ 867 w 1462"/>
                <a:gd name="T37" fmla="*/ 32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2" h="1439">
                  <a:moveTo>
                    <a:pt x="867" y="32"/>
                  </a:moveTo>
                  <a:lnTo>
                    <a:pt x="629" y="357"/>
                  </a:lnTo>
                  <a:lnTo>
                    <a:pt x="133" y="1049"/>
                  </a:lnTo>
                  <a:lnTo>
                    <a:pt x="0" y="1220"/>
                  </a:lnTo>
                  <a:lnTo>
                    <a:pt x="80" y="1439"/>
                  </a:lnTo>
                  <a:lnTo>
                    <a:pt x="194" y="1340"/>
                  </a:lnTo>
                  <a:lnTo>
                    <a:pt x="795" y="386"/>
                  </a:lnTo>
                  <a:lnTo>
                    <a:pt x="876" y="215"/>
                  </a:lnTo>
                  <a:lnTo>
                    <a:pt x="924" y="399"/>
                  </a:lnTo>
                  <a:lnTo>
                    <a:pt x="1215" y="986"/>
                  </a:lnTo>
                  <a:lnTo>
                    <a:pt x="1376" y="1245"/>
                  </a:lnTo>
                  <a:lnTo>
                    <a:pt x="1462" y="1138"/>
                  </a:lnTo>
                  <a:lnTo>
                    <a:pt x="1456" y="1049"/>
                  </a:lnTo>
                  <a:lnTo>
                    <a:pt x="1120" y="509"/>
                  </a:lnTo>
                  <a:lnTo>
                    <a:pt x="985" y="180"/>
                  </a:lnTo>
                  <a:lnTo>
                    <a:pt x="928" y="0"/>
                  </a:lnTo>
                  <a:lnTo>
                    <a:pt x="890" y="0"/>
                  </a:lnTo>
                  <a:lnTo>
                    <a:pt x="867" y="32"/>
                  </a:lnTo>
                  <a:lnTo>
                    <a:pt x="867" y="32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0" name="Freeform 34"/>
            <p:cNvSpPr>
              <a:spLocks/>
            </p:cNvSpPr>
            <p:nvPr/>
          </p:nvSpPr>
          <p:spPr bwMode="auto">
            <a:xfrm>
              <a:off x="3265" y="2856"/>
              <a:ext cx="157" cy="349"/>
            </a:xfrm>
            <a:custGeom>
              <a:avLst/>
              <a:gdLst>
                <a:gd name="T0" fmla="*/ 0 w 313"/>
                <a:gd name="T1" fmla="*/ 10 h 700"/>
                <a:gd name="T2" fmla="*/ 0 w 313"/>
                <a:gd name="T3" fmla="*/ 135 h 700"/>
                <a:gd name="T4" fmla="*/ 159 w 313"/>
                <a:gd name="T5" fmla="*/ 190 h 700"/>
                <a:gd name="T6" fmla="*/ 218 w 313"/>
                <a:gd name="T7" fmla="*/ 700 h 700"/>
                <a:gd name="T8" fmla="*/ 279 w 313"/>
                <a:gd name="T9" fmla="*/ 671 h 700"/>
                <a:gd name="T10" fmla="*/ 313 w 313"/>
                <a:gd name="T11" fmla="*/ 0 h 700"/>
                <a:gd name="T12" fmla="*/ 0 w 313"/>
                <a:gd name="T13" fmla="*/ 10 h 700"/>
                <a:gd name="T14" fmla="*/ 0 w 313"/>
                <a:gd name="T15" fmla="*/ 1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700">
                  <a:moveTo>
                    <a:pt x="0" y="10"/>
                  </a:moveTo>
                  <a:lnTo>
                    <a:pt x="0" y="135"/>
                  </a:lnTo>
                  <a:lnTo>
                    <a:pt x="159" y="190"/>
                  </a:lnTo>
                  <a:lnTo>
                    <a:pt x="218" y="700"/>
                  </a:lnTo>
                  <a:lnTo>
                    <a:pt x="279" y="671"/>
                  </a:lnTo>
                  <a:lnTo>
                    <a:pt x="31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27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2" name="Freeform 36"/>
            <p:cNvSpPr>
              <a:spLocks/>
            </p:cNvSpPr>
            <p:nvPr/>
          </p:nvSpPr>
          <p:spPr bwMode="auto">
            <a:xfrm>
              <a:off x="2857" y="1999"/>
              <a:ext cx="590" cy="611"/>
            </a:xfrm>
            <a:custGeom>
              <a:avLst/>
              <a:gdLst>
                <a:gd name="T0" fmla="*/ 1181 w 1181"/>
                <a:gd name="T1" fmla="*/ 0 h 1220"/>
                <a:gd name="T2" fmla="*/ 880 w 1181"/>
                <a:gd name="T3" fmla="*/ 237 h 1220"/>
                <a:gd name="T4" fmla="*/ 924 w 1181"/>
                <a:gd name="T5" fmla="*/ 281 h 1220"/>
                <a:gd name="T6" fmla="*/ 763 w 1181"/>
                <a:gd name="T7" fmla="*/ 443 h 1220"/>
                <a:gd name="T8" fmla="*/ 804 w 1181"/>
                <a:gd name="T9" fmla="*/ 477 h 1220"/>
                <a:gd name="T10" fmla="*/ 567 w 1181"/>
                <a:gd name="T11" fmla="*/ 671 h 1220"/>
                <a:gd name="T12" fmla="*/ 618 w 1181"/>
                <a:gd name="T13" fmla="*/ 690 h 1220"/>
                <a:gd name="T14" fmla="*/ 419 w 1181"/>
                <a:gd name="T15" fmla="*/ 853 h 1220"/>
                <a:gd name="T16" fmla="*/ 485 w 1181"/>
                <a:gd name="T17" fmla="*/ 876 h 1220"/>
                <a:gd name="T18" fmla="*/ 263 w 1181"/>
                <a:gd name="T19" fmla="*/ 1049 h 1220"/>
                <a:gd name="T20" fmla="*/ 339 w 1181"/>
                <a:gd name="T21" fmla="*/ 1077 h 1220"/>
                <a:gd name="T22" fmla="*/ 238 w 1181"/>
                <a:gd name="T23" fmla="*/ 1182 h 1220"/>
                <a:gd name="T24" fmla="*/ 109 w 1181"/>
                <a:gd name="T25" fmla="*/ 1135 h 1220"/>
                <a:gd name="T26" fmla="*/ 0 w 1181"/>
                <a:gd name="T27" fmla="*/ 1176 h 1220"/>
                <a:gd name="T28" fmla="*/ 291 w 1181"/>
                <a:gd name="T29" fmla="*/ 1220 h 1220"/>
                <a:gd name="T30" fmla="*/ 409 w 1181"/>
                <a:gd name="T31" fmla="*/ 1072 h 1220"/>
                <a:gd name="T32" fmla="*/ 1181 w 1181"/>
                <a:gd name="T33" fmla="*/ 0 h 1220"/>
                <a:gd name="T34" fmla="*/ 1181 w 1181"/>
                <a:gd name="T35" fmla="*/ 0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1" h="1220">
                  <a:moveTo>
                    <a:pt x="1181" y="0"/>
                  </a:moveTo>
                  <a:lnTo>
                    <a:pt x="880" y="237"/>
                  </a:lnTo>
                  <a:lnTo>
                    <a:pt x="924" y="281"/>
                  </a:lnTo>
                  <a:lnTo>
                    <a:pt x="763" y="443"/>
                  </a:lnTo>
                  <a:lnTo>
                    <a:pt x="804" y="477"/>
                  </a:lnTo>
                  <a:lnTo>
                    <a:pt x="567" y="671"/>
                  </a:lnTo>
                  <a:lnTo>
                    <a:pt x="618" y="690"/>
                  </a:lnTo>
                  <a:lnTo>
                    <a:pt x="419" y="853"/>
                  </a:lnTo>
                  <a:lnTo>
                    <a:pt x="485" y="876"/>
                  </a:lnTo>
                  <a:lnTo>
                    <a:pt x="263" y="1049"/>
                  </a:lnTo>
                  <a:lnTo>
                    <a:pt x="339" y="1077"/>
                  </a:lnTo>
                  <a:lnTo>
                    <a:pt x="238" y="1182"/>
                  </a:lnTo>
                  <a:lnTo>
                    <a:pt x="109" y="1135"/>
                  </a:lnTo>
                  <a:lnTo>
                    <a:pt x="0" y="1176"/>
                  </a:lnTo>
                  <a:lnTo>
                    <a:pt x="291" y="1220"/>
                  </a:lnTo>
                  <a:lnTo>
                    <a:pt x="409" y="1072"/>
                  </a:lnTo>
                  <a:lnTo>
                    <a:pt x="1181" y="0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3" name="Freeform 37"/>
            <p:cNvSpPr>
              <a:spLocks/>
            </p:cNvSpPr>
            <p:nvPr/>
          </p:nvSpPr>
          <p:spPr bwMode="auto">
            <a:xfrm>
              <a:off x="3289" y="2448"/>
              <a:ext cx="51" cy="95"/>
            </a:xfrm>
            <a:custGeom>
              <a:avLst/>
              <a:gdLst>
                <a:gd name="T0" fmla="*/ 0 w 103"/>
                <a:gd name="T1" fmla="*/ 21 h 190"/>
                <a:gd name="T2" fmla="*/ 12 w 103"/>
                <a:gd name="T3" fmla="*/ 190 h 190"/>
                <a:gd name="T4" fmla="*/ 88 w 103"/>
                <a:gd name="T5" fmla="*/ 169 h 190"/>
                <a:gd name="T6" fmla="*/ 103 w 103"/>
                <a:gd name="T7" fmla="*/ 0 h 190"/>
                <a:gd name="T8" fmla="*/ 0 w 103"/>
                <a:gd name="T9" fmla="*/ 21 h 190"/>
                <a:gd name="T10" fmla="*/ 0 w 103"/>
                <a:gd name="T11" fmla="*/ 2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90">
                  <a:moveTo>
                    <a:pt x="0" y="21"/>
                  </a:moveTo>
                  <a:lnTo>
                    <a:pt x="12" y="190"/>
                  </a:lnTo>
                  <a:lnTo>
                    <a:pt x="88" y="169"/>
                  </a:lnTo>
                  <a:lnTo>
                    <a:pt x="103" y="0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4" name="Freeform 38"/>
            <p:cNvSpPr>
              <a:spLocks/>
            </p:cNvSpPr>
            <p:nvPr/>
          </p:nvSpPr>
          <p:spPr bwMode="auto">
            <a:xfrm>
              <a:off x="3371" y="2449"/>
              <a:ext cx="78" cy="94"/>
            </a:xfrm>
            <a:custGeom>
              <a:avLst/>
              <a:gdLst>
                <a:gd name="T0" fmla="*/ 0 w 155"/>
                <a:gd name="T1" fmla="*/ 6 h 188"/>
                <a:gd name="T2" fmla="*/ 13 w 155"/>
                <a:gd name="T3" fmla="*/ 188 h 188"/>
                <a:gd name="T4" fmla="*/ 155 w 155"/>
                <a:gd name="T5" fmla="*/ 150 h 188"/>
                <a:gd name="T6" fmla="*/ 104 w 155"/>
                <a:gd name="T7" fmla="*/ 0 h 188"/>
                <a:gd name="T8" fmla="*/ 0 w 155"/>
                <a:gd name="T9" fmla="*/ 6 h 188"/>
                <a:gd name="T10" fmla="*/ 0 w 155"/>
                <a:gd name="T11" fmla="*/ 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188">
                  <a:moveTo>
                    <a:pt x="0" y="6"/>
                  </a:moveTo>
                  <a:lnTo>
                    <a:pt x="13" y="188"/>
                  </a:lnTo>
                  <a:lnTo>
                    <a:pt x="155" y="150"/>
                  </a:lnTo>
                  <a:lnTo>
                    <a:pt x="104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5" name="Freeform 39"/>
            <p:cNvSpPr>
              <a:spLocks/>
            </p:cNvSpPr>
            <p:nvPr/>
          </p:nvSpPr>
          <p:spPr bwMode="auto">
            <a:xfrm>
              <a:off x="3284" y="2564"/>
              <a:ext cx="66" cy="84"/>
            </a:xfrm>
            <a:custGeom>
              <a:avLst/>
              <a:gdLst>
                <a:gd name="T0" fmla="*/ 112 w 133"/>
                <a:gd name="T1" fmla="*/ 0 h 169"/>
                <a:gd name="T2" fmla="*/ 0 w 133"/>
                <a:gd name="T3" fmla="*/ 7 h 169"/>
                <a:gd name="T4" fmla="*/ 13 w 133"/>
                <a:gd name="T5" fmla="*/ 169 h 169"/>
                <a:gd name="T6" fmla="*/ 133 w 133"/>
                <a:gd name="T7" fmla="*/ 161 h 169"/>
                <a:gd name="T8" fmla="*/ 112 w 133"/>
                <a:gd name="T9" fmla="*/ 0 h 169"/>
                <a:gd name="T10" fmla="*/ 112 w 133"/>
                <a:gd name="T1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169">
                  <a:moveTo>
                    <a:pt x="112" y="0"/>
                  </a:moveTo>
                  <a:lnTo>
                    <a:pt x="0" y="7"/>
                  </a:lnTo>
                  <a:lnTo>
                    <a:pt x="13" y="169"/>
                  </a:lnTo>
                  <a:lnTo>
                    <a:pt x="133" y="161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6" name="Freeform 40"/>
            <p:cNvSpPr>
              <a:spLocks/>
            </p:cNvSpPr>
            <p:nvPr/>
          </p:nvSpPr>
          <p:spPr bwMode="auto">
            <a:xfrm>
              <a:off x="3368" y="2564"/>
              <a:ext cx="81" cy="102"/>
            </a:xfrm>
            <a:custGeom>
              <a:avLst/>
              <a:gdLst>
                <a:gd name="T0" fmla="*/ 19 w 161"/>
                <a:gd name="T1" fmla="*/ 15 h 203"/>
                <a:gd name="T2" fmla="*/ 161 w 161"/>
                <a:gd name="T3" fmla="*/ 0 h 203"/>
                <a:gd name="T4" fmla="*/ 142 w 161"/>
                <a:gd name="T5" fmla="*/ 203 h 203"/>
                <a:gd name="T6" fmla="*/ 0 w 161"/>
                <a:gd name="T7" fmla="*/ 188 h 203"/>
                <a:gd name="T8" fmla="*/ 19 w 161"/>
                <a:gd name="T9" fmla="*/ 15 h 203"/>
                <a:gd name="T10" fmla="*/ 19 w 161"/>
                <a:gd name="T11" fmla="*/ 1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203">
                  <a:moveTo>
                    <a:pt x="19" y="15"/>
                  </a:moveTo>
                  <a:lnTo>
                    <a:pt x="161" y="0"/>
                  </a:lnTo>
                  <a:lnTo>
                    <a:pt x="142" y="203"/>
                  </a:lnTo>
                  <a:lnTo>
                    <a:pt x="0" y="188"/>
                  </a:lnTo>
                  <a:lnTo>
                    <a:pt x="19" y="15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7" name="Freeform 41"/>
            <p:cNvSpPr>
              <a:spLocks/>
            </p:cNvSpPr>
            <p:nvPr/>
          </p:nvSpPr>
          <p:spPr bwMode="auto">
            <a:xfrm>
              <a:off x="2843" y="2774"/>
              <a:ext cx="142" cy="175"/>
            </a:xfrm>
            <a:custGeom>
              <a:avLst/>
              <a:gdLst>
                <a:gd name="T0" fmla="*/ 36 w 285"/>
                <a:gd name="T1" fmla="*/ 350 h 350"/>
                <a:gd name="T2" fmla="*/ 104 w 285"/>
                <a:gd name="T3" fmla="*/ 350 h 350"/>
                <a:gd name="T4" fmla="*/ 104 w 285"/>
                <a:gd name="T5" fmla="*/ 106 h 350"/>
                <a:gd name="T6" fmla="*/ 274 w 285"/>
                <a:gd name="T7" fmla="*/ 120 h 350"/>
                <a:gd name="T8" fmla="*/ 285 w 285"/>
                <a:gd name="T9" fmla="*/ 47 h 350"/>
                <a:gd name="T10" fmla="*/ 0 w 285"/>
                <a:gd name="T11" fmla="*/ 0 h 350"/>
                <a:gd name="T12" fmla="*/ 36 w 285"/>
                <a:gd name="T13" fmla="*/ 350 h 350"/>
                <a:gd name="T14" fmla="*/ 36 w 285"/>
                <a:gd name="T15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" h="350">
                  <a:moveTo>
                    <a:pt x="36" y="350"/>
                  </a:moveTo>
                  <a:lnTo>
                    <a:pt x="104" y="350"/>
                  </a:lnTo>
                  <a:lnTo>
                    <a:pt x="104" y="106"/>
                  </a:lnTo>
                  <a:lnTo>
                    <a:pt x="274" y="120"/>
                  </a:lnTo>
                  <a:lnTo>
                    <a:pt x="285" y="47"/>
                  </a:lnTo>
                  <a:lnTo>
                    <a:pt x="0" y="0"/>
                  </a:lnTo>
                  <a:lnTo>
                    <a:pt x="36" y="350"/>
                  </a:lnTo>
                  <a:lnTo>
                    <a:pt x="36" y="350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79" name="Freeform 83"/>
            <p:cNvSpPr>
              <a:spLocks/>
            </p:cNvSpPr>
            <p:nvPr/>
          </p:nvSpPr>
          <p:spPr bwMode="auto">
            <a:xfrm>
              <a:off x="2857" y="2193"/>
              <a:ext cx="74" cy="47"/>
            </a:xfrm>
            <a:custGeom>
              <a:avLst/>
              <a:gdLst>
                <a:gd name="T0" fmla="*/ 4 w 149"/>
                <a:gd name="T1" fmla="*/ 71 h 94"/>
                <a:gd name="T2" fmla="*/ 36 w 149"/>
                <a:gd name="T3" fmla="*/ 33 h 94"/>
                <a:gd name="T4" fmla="*/ 82 w 149"/>
                <a:gd name="T5" fmla="*/ 14 h 94"/>
                <a:gd name="T6" fmla="*/ 132 w 149"/>
                <a:gd name="T7" fmla="*/ 0 h 94"/>
                <a:gd name="T8" fmla="*/ 149 w 149"/>
                <a:gd name="T9" fmla="*/ 10 h 94"/>
                <a:gd name="T10" fmla="*/ 139 w 149"/>
                <a:gd name="T11" fmla="*/ 29 h 94"/>
                <a:gd name="T12" fmla="*/ 63 w 149"/>
                <a:gd name="T13" fmla="*/ 71 h 94"/>
                <a:gd name="T14" fmla="*/ 19 w 149"/>
                <a:gd name="T15" fmla="*/ 94 h 94"/>
                <a:gd name="T16" fmla="*/ 0 w 149"/>
                <a:gd name="T17" fmla="*/ 90 h 94"/>
                <a:gd name="T18" fmla="*/ 4 w 149"/>
                <a:gd name="T19" fmla="*/ 71 h 94"/>
                <a:gd name="T20" fmla="*/ 4 w 149"/>
                <a:gd name="T21" fmla="*/ 7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94">
                  <a:moveTo>
                    <a:pt x="4" y="71"/>
                  </a:moveTo>
                  <a:lnTo>
                    <a:pt x="36" y="33"/>
                  </a:lnTo>
                  <a:lnTo>
                    <a:pt x="82" y="14"/>
                  </a:lnTo>
                  <a:lnTo>
                    <a:pt x="132" y="0"/>
                  </a:lnTo>
                  <a:lnTo>
                    <a:pt x="149" y="10"/>
                  </a:lnTo>
                  <a:lnTo>
                    <a:pt x="139" y="29"/>
                  </a:lnTo>
                  <a:lnTo>
                    <a:pt x="63" y="71"/>
                  </a:lnTo>
                  <a:lnTo>
                    <a:pt x="19" y="94"/>
                  </a:lnTo>
                  <a:lnTo>
                    <a:pt x="0" y="90"/>
                  </a:lnTo>
                  <a:lnTo>
                    <a:pt x="4" y="71"/>
                  </a:lnTo>
                  <a:lnTo>
                    <a:pt x="4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80" name="Freeform 84"/>
            <p:cNvSpPr>
              <a:spLocks/>
            </p:cNvSpPr>
            <p:nvPr/>
          </p:nvSpPr>
          <p:spPr bwMode="auto">
            <a:xfrm>
              <a:off x="2640" y="2036"/>
              <a:ext cx="414" cy="458"/>
            </a:xfrm>
            <a:custGeom>
              <a:avLst/>
              <a:gdLst>
                <a:gd name="T0" fmla="*/ 829 w 829"/>
                <a:gd name="T1" fmla="*/ 19 h 914"/>
                <a:gd name="T2" fmla="*/ 787 w 829"/>
                <a:gd name="T3" fmla="*/ 95 h 914"/>
                <a:gd name="T4" fmla="*/ 749 w 829"/>
                <a:gd name="T5" fmla="*/ 161 h 914"/>
                <a:gd name="T6" fmla="*/ 730 w 829"/>
                <a:gd name="T7" fmla="*/ 194 h 914"/>
                <a:gd name="T8" fmla="*/ 707 w 829"/>
                <a:gd name="T9" fmla="*/ 226 h 914"/>
                <a:gd name="T10" fmla="*/ 684 w 829"/>
                <a:gd name="T11" fmla="*/ 260 h 914"/>
                <a:gd name="T12" fmla="*/ 656 w 829"/>
                <a:gd name="T13" fmla="*/ 294 h 914"/>
                <a:gd name="T14" fmla="*/ 612 w 829"/>
                <a:gd name="T15" fmla="*/ 344 h 914"/>
                <a:gd name="T16" fmla="*/ 568 w 829"/>
                <a:gd name="T17" fmla="*/ 393 h 914"/>
                <a:gd name="T18" fmla="*/ 525 w 829"/>
                <a:gd name="T19" fmla="*/ 439 h 914"/>
                <a:gd name="T20" fmla="*/ 481 w 829"/>
                <a:gd name="T21" fmla="*/ 488 h 914"/>
                <a:gd name="T22" fmla="*/ 435 w 829"/>
                <a:gd name="T23" fmla="*/ 524 h 914"/>
                <a:gd name="T24" fmla="*/ 394 w 829"/>
                <a:gd name="T25" fmla="*/ 559 h 914"/>
                <a:gd name="T26" fmla="*/ 354 w 829"/>
                <a:gd name="T27" fmla="*/ 591 h 914"/>
                <a:gd name="T28" fmla="*/ 316 w 829"/>
                <a:gd name="T29" fmla="*/ 623 h 914"/>
                <a:gd name="T30" fmla="*/ 280 w 829"/>
                <a:gd name="T31" fmla="*/ 656 h 914"/>
                <a:gd name="T32" fmla="*/ 243 w 829"/>
                <a:gd name="T33" fmla="*/ 692 h 914"/>
                <a:gd name="T34" fmla="*/ 204 w 829"/>
                <a:gd name="T35" fmla="*/ 734 h 914"/>
                <a:gd name="T36" fmla="*/ 164 w 829"/>
                <a:gd name="T37" fmla="*/ 779 h 914"/>
                <a:gd name="T38" fmla="*/ 131 w 829"/>
                <a:gd name="T39" fmla="*/ 815 h 914"/>
                <a:gd name="T40" fmla="*/ 103 w 829"/>
                <a:gd name="T41" fmla="*/ 844 h 914"/>
                <a:gd name="T42" fmla="*/ 46 w 829"/>
                <a:gd name="T43" fmla="*/ 903 h 914"/>
                <a:gd name="T44" fmla="*/ 23 w 829"/>
                <a:gd name="T45" fmla="*/ 914 h 914"/>
                <a:gd name="T46" fmla="*/ 2 w 829"/>
                <a:gd name="T47" fmla="*/ 907 h 914"/>
                <a:gd name="T48" fmla="*/ 0 w 829"/>
                <a:gd name="T49" fmla="*/ 863 h 914"/>
                <a:gd name="T50" fmla="*/ 31 w 829"/>
                <a:gd name="T51" fmla="*/ 831 h 914"/>
                <a:gd name="T52" fmla="*/ 55 w 829"/>
                <a:gd name="T53" fmla="*/ 802 h 914"/>
                <a:gd name="T54" fmla="*/ 82 w 829"/>
                <a:gd name="T55" fmla="*/ 773 h 914"/>
                <a:gd name="T56" fmla="*/ 112 w 829"/>
                <a:gd name="T57" fmla="*/ 737 h 914"/>
                <a:gd name="T58" fmla="*/ 154 w 829"/>
                <a:gd name="T59" fmla="*/ 690 h 914"/>
                <a:gd name="T60" fmla="*/ 194 w 829"/>
                <a:gd name="T61" fmla="*/ 648 h 914"/>
                <a:gd name="T62" fmla="*/ 232 w 829"/>
                <a:gd name="T63" fmla="*/ 610 h 914"/>
                <a:gd name="T64" fmla="*/ 270 w 829"/>
                <a:gd name="T65" fmla="*/ 578 h 914"/>
                <a:gd name="T66" fmla="*/ 306 w 829"/>
                <a:gd name="T67" fmla="*/ 543 h 914"/>
                <a:gd name="T68" fmla="*/ 348 w 829"/>
                <a:gd name="T69" fmla="*/ 511 h 914"/>
                <a:gd name="T70" fmla="*/ 390 w 829"/>
                <a:gd name="T71" fmla="*/ 477 h 914"/>
                <a:gd name="T72" fmla="*/ 435 w 829"/>
                <a:gd name="T73" fmla="*/ 439 h 914"/>
                <a:gd name="T74" fmla="*/ 479 w 829"/>
                <a:gd name="T75" fmla="*/ 391 h 914"/>
                <a:gd name="T76" fmla="*/ 523 w 829"/>
                <a:gd name="T77" fmla="*/ 348 h 914"/>
                <a:gd name="T78" fmla="*/ 568 w 829"/>
                <a:gd name="T79" fmla="*/ 304 h 914"/>
                <a:gd name="T80" fmla="*/ 616 w 829"/>
                <a:gd name="T81" fmla="*/ 262 h 914"/>
                <a:gd name="T82" fmla="*/ 643 w 829"/>
                <a:gd name="T83" fmla="*/ 228 h 914"/>
                <a:gd name="T84" fmla="*/ 669 w 829"/>
                <a:gd name="T85" fmla="*/ 198 h 914"/>
                <a:gd name="T86" fmla="*/ 694 w 829"/>
                <a:gd name="T87" fmla="*/ 167 h 914"/>
                <a:gd name="T88" fmla="*/ 717 w 829"/>
                <a:gd name="T89" fmla="*/ 139 h 914"/>
                <a:gd name="T90" fmla="*/ 738 w 829"/>
                <a:gd name="T91" fmla="*/ 108 h 914"/>
                <a:gd name="T92" fmla="*/ 760 w 829"/>
                <a:gd name="T93" fmla="*/ 78 h 914"/>
                <a:gd name="T94" fmla="*/ 804 w 829"/>
                <a:gd name="T95" fmla="*/ 6 h 914"/>
                <a:gd name="T96" fmla="*/ 823 w 829"/>
                <a:gd name="T97" fmla="*/ 0 h 914"/>
                <a:gd name="T98" fmla="*/ 829 w 829"/>
                <a:gd name="T99" fmla="*/ 19 h 914"/>
                <a:gd name="T100" fmla="*/ 829 w 829"/>
                <a:gd name="T101" fmla="*/ 19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9" h="914">
                  <a:moveTo>
                    <a:pt x="829" y="19"/>
                  </a:moveTo>
                  <a:lnTo>
                    <a:pt x="787" y="95"/>
                  </a:lnTo>
                  <a:lnTo>
                    <a:pt x="749" y="161"/>
                  </a:lnTo>
                  <a:lnTo>
                    <a:pt x="730" y="194"/>
                  </a:lnTo>
                  <a:lnTo>
                    <a:pt x="707" y="226"/>
                  </a:lnTo>
                  <a:lnTo>
                    <a:pt x="684" y="260"/>
                  </a:lnTo>
                  <a:lnTo>
                    <a:pt x="656" y="294"/>
                  </a:lnTo>
                  <a:lnTo>
                    <a:pt x="612" y="344"/>
                  </a:lnTo>
                  <a:lnTo>
                    <a:pt x="568" y="393"/>
                  </a:lnTo>
                  <a:lnTo>
                    <a:pt x="525" y="439"/>
                  </a:lnTo>
                  <a:lnTo>
                    <a:pt x="481" y="488"/>
                  </a:lnTo>
                  <a:lnTo>
                    <a:pt x="435" y="524"/>
                  </a:lnTo>
                  <a:lnTo>
                    <a:pt x="394" y="559"/>
                  </a:lnTo>
                  <a:lnTo>
                    <a:pt x="354" y="591"/>
                  </a:lnTo>
                  <a:lnTo>
                    <a:pt x="316" y="623"/>
                  </a:lnTo>
                  <a:lnTo>
                    <a:pt x="280" y="656"/>
                  </a:lnTo>
                  <a:lnTo>
                    <a:pt x="243" y="692"/>
                  </a:lnTo>
                  <a:lnTo>
                    <a:pt x="204" y="734"/>
                  </a:lnTo>
                  <a:lnTo>
                    <a:pt x="164" y="779"/>
                  </a:lnTo>
                  <a:lnTo>
                    <a:pt x="131" y="815"/>
                  </a:lnTo>
                  <a:lnTo>
                    <a:pt x="103" y="844"/>
                  </a:lnTo>
                  <a:lnTo>
                    <a:pt x="46" y="903"/>
                  </a:lnTo>
                  <a:lnTo>
                    <a:pt x="23" y="914"/>
                  </a:lnTo>
                  <a:lnTo>
                    <a:pt x="2" y="907"/>
                  </a:lnTo>
                  <a:lnTo>
                    <a:pt x="0" y="863"/>
                  </a:lnTo>
                  <a:lnTo>
                    <a:pt x="31" y="831"/>
                  </a:lnTo>
                  <a:lnTo>
                    <a:pt x="55" y="802"/>
                  </a:lnTo>
                  <a:lnTo>
                    <a:pt x="82" y="773"/>
                  </a:lnTo>
                  <a:lnTo>
                    <a:pt x="112" y="737"/>
                  </a:lnTo>
                  <a:lnTo>
                    <a:pt x="154" y="690"/>
                  </a:lnTo>
                  <a:lnTo>
                    <a:pt x="194" y="648"/>
                  </a:lnTo>
                  <a:lnTo>
                    <a:pt x="232" y="610"/>
                  </a:lnTo>
                  <a:lnTo>
                    <a:pt x="270" y="578"/>
                  </a:lnTo>
                  <a:lnTo>
                    <a:pt x="306" y="543"/>
                  </a:lnTo>
                  <a:lnTo>
                    <a:pt x="348" y="511"/>
                  </a:lnTo>
                  <a:lnTo>
                    <a:pt x="390" y="477"/>
                  </a:lnTo>
                  <a:lnTo>
                    <a:pt x="435" y="439"/>
                  </a:lnTo>
                  <a:lnTo>
                    <a:pt x="479" y="391"/>
                  </a:lnTo>
                  <a:lnTo>
                    <a:pt x="523" y="348"/>
                  </a:lnTo>
                  <a:lnTo>
                    <a:pt x="568" y="304"/>
                  </a:lnTo>
                  <a:lnTo>
                    <a:pt x="616" y="262"/>
                  </a:lnTo>
                  <a:lnTo>
                    <a:pt x="643" y="228"/>
                  </a:lnTo>
                  <a:lnTo>
                    <a:pt x="669" y="198"/>
                  </a:lnTo>
                  <a:lnTo>
                    <a:pt x="694" y="167"/>
                  </a:lnTo>
                  <a:lnTo>
                    <a:pt x="717" y="139"/>
                  </a:lnTo>
                  <a:lnTo>
                    <a:pt x="738" y="108"/>
                  </a:lnTo>
                  <a:lnTo>
                    <a:pt x="760" y="78"/>
                  </a:lnTo>
                  <a:lnTo>
                    <a:pt x="804" y="6"/>
                  </a:lnTo>
                  <a:lnTo>
                    <a:pt x="823" y="0"/>
                  </a:lnTo>
                  <a:lnTo>
                    <a:pt x="829" y="19"/>
                  </a:lnTo>
                  <a:lnTo>
                    <a:pt x="829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81" name="Freeform 85"/>
            <p:cNvSpPr>
              <a:spLocks/>
            </p:cNvSpPr>
            <p:nvPr/>
          </p:nvSpPr>
          <p:spPr bwMode="auto">
            <a:xfrm>
              <a:off x="3046" y="1990"/>
              <a:ext cx="416" cy="65"/>
            </a:xfrm>
            <a:custGeom>
              <a:avLst/>
              <a:gdLst>
                <a:gd name="T0" fmla="*/ 15 w 830"/>
                <a:gd name="T1" fmla="*/ 91 h 131"/>
                <a:gd name="T2" fmla="*/ 199 w 830"/>
                <a:gd name="T3" fmla="*/ 97 h 131"/>
                <a:gd name="T4" fmla="*/ 384 w 830"/>
                <a:gd name="T5" fmla="*/ 80 h 131"/>
                <a:gd name="T6" fmla="*/ 663 w 830"/>
                <a:gd name="T7" fmla="*/ 32 h 131"/>
                <a:gd name="T8" fmla="*/ 811 w 830"/>
                <a:gd name="T9" fmla="*/ 0 h 131"/>
                <a:gd name="T10" fmla="*/ 830 w 830"/>
                <a:gd name="T11" fmla="*/ 7 h 131"/>
                <a:gd name="T12" fmla="*/ 821 w 830"/>
                <a:gd name="T13" fmla="*/ 26 h 131"/>
                <a:gd name="T14" fmla="*/ 748 w 830"/>
                <a:gd name="T15" fmla="*/ 55 h 131"/>
                <a:gd name="T16" fmla="*/ 672 w 830"/>
                <a:gd name="T17" fmla="*/ 74 h 131"/>
                <a:gd name="T18" fmla="*/ 532 w 830"/>
                <a:gd name="T19" fmla="*/ 102 h 131"/>
                <a:gd name="T20" fmla="*/ 387 w 830"/>
                <a:gd name="T21" fmla="*/ 121 h 131"/>
                <a:gd name="T22" fmla="*/ 199 w 830"/>
                <a:gd name="T23" fmla="*/ 131 h 131"/>
                <a:gd name="T24" fmla="*/ 11 w 830"/>
                <a:gd name="T25" fmla="*/ 119 h 131"/>
                <a:gd name="T26" fmla="*/ 0 w 830"/>
                <a:gd name="T27" fmla="*/ 102 h 131"/>
                <a:gd name="T28" fmla="*/ 3 w 830"/>
                <a:gd name="T29" fmla="*/ 95 h 131"/>
                <a:gd name="T30" fmla="*/ 15 w 830"/>
                <a:gd name="T31" fmla="*/ 91 h 131"/>
                <a:gd name="T32" fmla="*/ 15 w 830"/>
                <a:gd name="T33" fmla="*/ 9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0" h="131">
                  <a:moveTo>
                    <a:pt x="15" y="91"/>
                  </a:moveTo>
                  <a:lnTo>
                    <a:pt x="199" y="97"/>
                  </a:lnTo>
                  <a:lnTo>
                    <a:pt x="384" y="80"/>
                  </a:lnTo>
                  <a:lnTo>
                    <a:pt x="663" y="32"/>
                  </a:lnTo>
                  <a:lnTo>
                    <a:pt x="811" y="0"/>
                  </a:lnTo>
                  <a:lnTo>
                    <a:pt x="830" y="7"/>
                  </a:lnTo>
                  <a:lnTo>
                    <a:pt x="821" y="26"/>
                  </a:lnTo>
                  <a:lnTo>
                    <a:pt x="748" y="55"/>
                  </a:lnTo>
                  <a:lnTo>
                    <a:pt x="672" y="74"/>
                  </a:lnTo>
                  <a:lnTo>
                    <a:pt x="532" y="102"/>
                  </a:lnTo>
                  <a:lnTo>
                    <a:pt x="387" y="121"/>
                  </a:lnTo>
                  <a:lnTo>
                    <a:pt x="199" y="131"/>
                  </a:lnTo>
                  <a:lnTo>
                    <a:pt x="11" y="119"/>
                  </a:lnTo>
                  <a:lnTo>
                    <a:pt x="0" y="102"/>
                  </a:lnTo>
                  <a:lnTo>
                    <a:pt x="3" y="95"/>
                  </a:lnTo>
                  <a:lnTo>
                    <a:pt x="15" y="91"/>
                  </a:lnTo>
                  <a:lnTo>
                    <a:pt x="15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82" name="Freeform 86"/>
            <p:cNvSpPr>
              <a:spLocks/>
            </p:cNvSpPr>
            <p:nvPr/>
          </p:nvSpPr>
          <p:spPr bwMode="auto">
            <a:xfrm>
              <a:off x="3006" y="2032"/>
              <a:ext cx="416" cy="563"/>
            </a:xfrm>
            <a:custGeom>
              <a:avLst/>
              <a:gdLst>
                <a:gd name="T0" fmla="*/ 804 w 830"/>
                <a:gd name="T1" fmla="*/ 65 h 1128"/>
                <a:gd name="T2" fmla="*/ 752 w 830"/>
                <a:gd name="T3" fmla="*/ 139 h 1128"/>
                <a:gd name="T4" fmla="*/ 701 w 830"/>
                <a:gd name="T5" fmla="*/ 215 h 1128"/>
                <a:gd name="T6" fmla="*/ 642 w 830"/>
                <a:gd name="T7" fmla="*/ 314 h 1128"/>
                <a:gd name="T8" fmla="*/ 576 w 830"/>
                <a:gd name="T9" fmla="*/ 436 h 1128"/>
                <a:gd name="T10" fmla="*/ 505 w 830"/>
                <a:gd name="T11" fmla="*/ 555 h 1128"/>
                <a:gd name="T12" fmla="*/ 462 w 830"/>
                <a:gd name="T13" fmla="*/ 616 h 1128"/>
                <a:gd name="T14" fmla="*/ 410 w 830"/>
                <a:gd name="T15" fmla="*/ 683 h 1128"/>
                <a:gd name="T16" fmla="*/ 344 w 830"/>
                <a:gd name="T17" fmla="*/ 778 h 1128"/>
                <a:gd name="T18" fmla="*/ 283 w 830"/>
                <a:gd name="T19" fmla="*/ 858 h 1128"/>
                <a:gd name="T20" fmla="*/ 220 w 830"/>
                <a:gd name="T21" fmla="*/ 937 h 1128"/>
                <a:gd name="T22" fmla="*/ 150 w 830"/>
                <a:gd name="T23" fmla="*/ 1029 h 1128"/>
                <a:gd name="T24" fmla="*/ 85 w 830"/>
                <a:gd name="T25" fmla="*/ 1078 h 1128"/>
                <a:gd name="T26" fmla="*/ 21 w 830"/>
                <a:gd name="T27" fmla="*/ 1128 h 1128"/>
                <a:gd name="T28" fmla="*/ 0 w 830"/>
                <a:gd name="T29" fmla="*/ 1107 h 1128"/>
                <a:gd name="T30" fmla="*/ 70 w 830"/>
                <a:gd name="T31" fmla="*/ 1013 h 1128"/>
                <a:gd name="T32" fmla="*/ 133 w 830"/>
                <a:gd name="T33" fmla="*/ 936 h 1128"/>
                <a:gd name="T34" fmla="*/ 197 w 830"/>
                <a:gd name="T35" fmla="*/ 852 h 1128"/>
                <a:gd name="T36" fmla="*/ 258 w 830"/>
                <a:gd name="T37" fmla="*/ 776 h 1128"/>
                <a:gd name="T38" fmla="*/ 321 w 830"/>
                <a:gd name="T39" fmla="*/ 690 h 1128"/>
                <a:gd name="T40" fmla="*/ 382 w 830"/>
                <a:gd name="T41" fmla="*/ 607 h 1128"/>
                <a:gd name="T42" fmla="*/ 431 w 830"/>
                <a:gd name="T43" fmla="*/ 546 h 1128"/>
                <a:gd name="T44" fmla="*/ 475 w 830"/>
                <a:gd name="T45" fmla="*/ 489 h 1128"/>
                <a:gd name="T46" fmla="*/ 515 w 830"/>
                <a:gd name="T47" fmla="*/ 434 h 1128"/>
                <a:gd name="T48" fmla="*/ 555 w 830"/>
                <a:gd name="T49" fmla="*/ 379 h 1128"/>
                <a:gd name="T50" fmla="*/ 595 w 830"/>
                <a:gd name="T51" fmla="*/ 322 h 1128"/>
                <a:gd name="T52" fmla="*/ 635 w 830"/>
                <a:gd name="T53" fmla="*/ 263 h 1128"/>
                <a:gd name="T54" fmla="*/ 678 w 830"/>
                <a:gd name="T55" fmla="*/ 200 h 1128"/>
                <a:gd name="T56" fmla="*/ 728 w 830"/>
                <a:gd name="T57" fmla="*/ 124 h 1128"/>
                <a:gd name="T58" fmla="*/ 779 w 830"/>
                <a:gd name="T59" fmla="*/ 50 h 1128"/>
                <a:gd name="T60" fmla="*/ 827 w 830"/>
                <a:gd name="T61" fmla="*/ 0 h 1128"/>
                <a:gd name="T62" fmla="*/ 830 w 830"/>
                <a:gd name="T63" fmla="*/ 19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0" h="1128">
                  <a:moveTo>
                    <a:pt x="830" y="19"/>
                  </a:moveTo>
                  <a:lnTo>
                    <a:pt x="804" y="65"/>
                  </a:lnTo>
                  <a:lnTo>
                    <a:pt x="777" y="103"/>
                  </a:lnTo>
                  <a:lnTo>
                    <a:pt x="752" y="139"/>
                  </a:lnTo>
                  <a:lnTo>
                    <a:pt x="724" y="181"/>
                  </a:lnTo>
                  <a:lnTo>
                    <a:pt x="701" y="215"/>
                  </a:lnTo>
                  <a:lnTo>
                    <a:pt x="680" y="249"/>
                  </a:lnTo>
                  <a:lnTo>
                    <a:pt x="642" y="314"/>
                  </a:lnTo>
                  <a:lnTo>
                    <a:pt x="608" y="375"/>
                  </a:lnTo>
                  <a:lnTo>
                    <a:pt x="576" y="436"/>
                  </a:lnTo>
                  <a:lnTo>
                    <a:pt x="541" y="495"/>
                  </a:lnTo>
                  <a:lnTo>
                    <a:pt x="505" y="555"/>
                  </a:lnTo>
                  <a:lnTo>
                    <a:pt x="484" y="586"/>
                  </a:lnTo>
                  <a:lnTo>
                    <a:pt x="462" y="616"/>
                  </a:lnTo>
                  <a:lnTo>
                    <a:pt x="437" y="649"/>
                  </a:lnTo>
                  <a:lnTo>
                    <a:pt x="410" y="683"/>
                  </a:lnTo>
                  <a:lnTo>
                    <a:pt x="376" y="732"/>
                  </a:lnTo>
                  <a:lnTo>
                    <a:pt x="344" y="778"/>
                  </a:lnTo>
                  <a:lnTo>
                    <a:pt x="313" y="820"/>
                  </a:lnTo>
                  <a:lnTo>
                    <a:pt x="283" y="858"/>
                  </a:lnTo>
                  <a:lnTo>
                    <a:pt x="253" y="898"/>
                  </a:lnTo>
                  <a:lnTo>
                    <a:pt x="220" y="937"/>
                  </a:lnTo>
                  <a:lnTo>
                    <a:pt x="186" y="981"/>
                  </a:lnTo>
                  <a:lnTo>
                    <a:pt x="150" y="1029"/>
                  </a:lnTo>
                  <a:lnTo>
                    <a:pt x="118" y="1057"/>
                  </a:lnTo>
                  <a:lnTo>
                    <a:pt x="85" y="1078"/>
                  </a:lnTo>
                  <a:lnTo>
                    <a:pt x="53" y="1101"/>
                  </a:lnTo>
                  <a:lnTo>
                    <a:pt x="21" y="1128"/>
                  </a:lnTo>
                  <a:lnTo>
                    <a:pt x="0" y="1126"/>
                  </a:lnTo>
                  <a:lnTo>
                    <a:pt x="0" y="1107"/>
                  </a:lnTo>
                  <a:lnTo>
                    <a:pt x="49" y="1046"/>
                  </a:lnTo>
                  <a:lnTo>
                    <a:pt x="70" y="1013"/>
                  </a:lnTo>
                  <a:lnTo>
                    <a:pt x="97" y="983"/>
                  </a:lnTo>
                  <a:lnTo>
                    <a:pt x="133" y="936"/>
                  </a:lnTo>
                  <a:lnTo>
                    <a:pt x="167" y="892"/>
                  </a:lnTo>
                  <a:lnTo>
                    <a:pt x="197" y="852"/>
                  </a:lnTo>
                  <a:lnTo>
                    <a:pt x="228" y="814"/>
                  </a:lnTo>
                  <a:lnTo>
                    <a:pt x="258" y="776"/>
                  </a:lnTo>
                  <a:lnTo>
                    <a:pt x="289" y="734"/>
                  </a:lnTo>
                  <a:lnTo>
                    <a:pt x="321" y="690"/>
                  </a:lnTo>
                  <a:lnTo>
                    <a:pt x="355" y="641"/>
                  </a:lnTo>
                  <a:lnTo>
                    <a:pt x="382" y="607"/>
                  </a:lnTo>
                  <a:lnTo>
                    <a:pt x="406" y="576"/>
                  </a:lnTo>
                  <a:lnTo>
                    <a:pt x="431" y="546"/>
                  </a:lnTo>
                  <a:lnTo>
                    <a:pt x="452" y="517"/>
                  </a:lnTo>
                  <a:lnTo>
                    <a:pt x="475" y="489"/>
                  </a:lnTo>
                  <a:lnTo>
                    <a:pt x="496" y="460"/>
                  </a:lnTo>
                  <a:lnTo>
                    <a:pt x="515" y="434"/>
                  </a:lnTo>
                  <a:lnTo>
                    <a:pt x="536" y="405"/>
                  </a:lnTo>
                  <a:lnTo>
                    <a:pt x="555" y="379"/>
                  </a:lnTo>
                  <a:lnTo>
                    <a:pt x="574" y="350"/>
                  </a:lnTo>
                  <a:lnTo>
                    <a:pt x="595" y="322"/>
                  </a:lnTo>
                  <a:lnTo>
                    <a:pt x="614" y="293"/>
                  </a:lnTo>
                  <a:lnTo>
                    <a:pt x="635" y="263"/>
                  </a:lnTo>
                  <a:lnTo>
                    <a:pt x="655" y="232"/>
                  </a:lnTo>
                  <a:lnTo>
                    <a:pt x="678" y="200"/>
                  </a:lnTo>
                  <a:lnTo>
                    <a:pt x="701" y="164"/>
                  </a:lnTo>
                  <a:lnTo>
                    <a:pt x="728" y="124"/>
                  </a:lnTo>
                  <a:lnTo>
                    <a:pt x="754" y="88"/>
                  </a:lnTo>
                  <a:lnTo>
                    <a:pt x="779" y="50"/>
                  </a:lnTo>
                  <a:lnTo>
                    <a:pt x="806" y="4"/>
                  </a:lnTo>
                  <a:lnTo>
                    <a:pt x="827" y="0"/>
                  </a:lnTo>
                  <a:lnTo>
                    <a:pt x="830" y="19"/>
                  </a:lnTo>
                  <a:lnTo>
                    <a:pt x="83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83" name="Freeform 87"/>
            <p:cNvSpPr>
              <a:spLocks/>
            </p:cNvSpPr>
            <p:nvPr/>
          </p:nvSpPr>
          <p:spPr bwMode="auto">
            <a:xfrm>
              <a:off x="3408" y="1926"/>
              <a:ext cx="36" cy="90"/>
            </a:xfrm>
            <a:custGeom>
              <a:avLst/>
              <a:gdLst>
                <a:gd name="T0" fmla="*/ 11 w 72"/>
                <a:gd name="T1" fmla="*/ 166 h 179"/>
                <a:gd name="T2" fmla="*/ 7 w 72"/>
                <a:gd name="T3" fmla="*/ 93 h 179"/>
                <a:gd name="T4" fmla="*/ 0 w 72"/>
                <a:gd name="T5" fmla="*/ 33 h 179"/>
                <a:gd name="T6" fmla="*/ 5 w 72"/>
                <a:gd name="T7" fmla="*/ 10 h 179"/>
                <a:gd name="T8" fmla="*/ 23 w 72"/>
                <a:gd name="T9" fmla="*/ 0 h 179"/>
                <a:gd name="T10" fmla="*/ 43 w 72"/>
                <a:gd name="T11" fmla="*/ 4 h 179"/>
                <a:gd name="T12" fmla="*/ 55 w 72"/>
                <a:gd name="T13" fmla="*/ 23 h 179"/>
                <a:gd name="T14" fmla="*/ 72 w 72"/>
                <a:gd name="T15" fmla="*/ 90 h 179"/>
                <a:gd name="T16" fmla="*/ 68 w 72"/>
                <a:gd name="T17" fmla="*/ 145 h 179"/>
                <a:gd name="T18" fmla="*/ 38 w 72"/>
                <a:gd name="T19" fmla="*/ 173 h 179"/>
                <a:gd name="T20" fmla="*/ 21 w 72"/>
                <a:gd name="T21" fmla="*/ 179 h 179"/>
                <a:gd name="T22" fmla="*/ 11 w 72"/>
                <a:gd name="T23" fmla="*/ 166 h 179"/>
                <a:gd name="T24" fmla="*/ 11 w 72"/>
                <a:gd name="T25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79">
                  <a:moveTo>
                    <a:pt x="11" y="166"/>
                  </a:moveTo>
                  <a:lnTo>
                    <a:pt x="7" y="93"/>
                  </a:lnTo>
                  <a:lnTo>
                    <a:pt x="0" y="33"/>
                  </a:lnTo>
                  <a:lnTo>
                    <a:pt x="5" y="10"/>
                  </a:lnTo>
                  <a:lnTo>
                    <a:pt x="23" y="0"/>
                  </a:lnTo>
                  <a:lnTo>
                    <a:pt x="43" y="4"/>
                  </a:lnTo>
                  <a:lnTo>
                    <a:pt x="55" y="23"/>
                  </a:lnTo>
                  <a:lnTo>
                    <a:pt x="72" y="90"/>
                  </a:lnTo>
                  <a:lnTo>
                    <a:pt x="68" y="145"/>
                  </a:lnTo>
                  <a:lnTo>
                    <a:pt x="38" y="173"/>
                  </a:lnTo>
                  <a:lnTo>
                    <a:pt x="21" y="179"/>
                  </a:lnTo>
                  <a:lnTo>
                    <a:pt x="11" y="166"/>
                  </a:lnTo>
                  <a:lnTo>
                    <a:pt x="11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84" name="Freeform 88"/>
            <p:cNvSpPr>
              <a:spLocks/>
            </p:cNvSpPr>
            <p:nvPr/>
          </p:nvSpPr>
          <p:spPr bwMode="auto">
            <a:xfrm>
              <a:off x="3515" y="1932"/>
              <a:ext cx="28" cy="224"/>
            </a:xfrm>
            <a:custGeom>
              <a:avLst/>
              <a:gdLst>
                <a:gd name="T0" fmla="*/ 57 w 57"/>
                <a:gd name="T1" fmla="*/ 15 h 448"/>
                <a:gd name="T2" fmla="*/ 51 w 57"/>
                <a:gd name="T3" fmla="*/ 253 h 448"/>
                <a:gd name="T4" fmla="*/ 38 w 57"/>
                <a:gd name="T5" fmla="*/ 433 h 448"/>
                <a:gd name="T6" fmla="*/ 34 w 57"/>
                <a:gd name="T7" fmla="*/ 445 h 448"/>
                <a:gd name="T8" fmla="*/ 26 w 57"/>
                <a:gd name="T9" fmla="*/ 448 h 448"/>
                <a:gd name="T10" fmla="*/ 9 w 57"/>
                <a:gd name="T11" fmla="*/ 439 h 448"/>
                <a:gd name="T12" fmla="*/ 0 w 57"/>
                <a:gd name="T13" fmla="*/ 247 h 448"/>
                <a:gd name="T14" fmla="*/ 28 w 57"/>
                <a:gd name="T15" fmla="*/ 11 h 448"/>
                <a:gd name="T16" fmla="*/ 43 w 57"/>
                <a:gd name="T17" fmla="*/ 0 h 448"/>
                <a:gd name="T18" fmla="*/ 57 w 57"/>
                <a:gd name="T19" fmla="*/ 15 h 448"/>
                <a:gd name="T20" fmla="*/ 57 w 57"/>
                <a:gd name="T21" fmla="*/ 1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448">
                  <a:moveTo>
                    <a:pt x="57" y="15"/>
                  </a:moveTo>
                  <a:lnTo>
                    <a:pt x="51" y="253"/>
                  </a:lnTo>
                  <a:lnTo>
                    <a:pt x="38" y="433"/>
                  </a:lnTo>
                  <a:lnTo>
                    <a:pt x="34" y="445"/>
                  </a:lnTo>
                  <a:lnTo>
                    <a:pt x="26" y="448"/>
                  </a:lnTo>
                  <a:lnTo>
                    <a:pt x="9" y="439"/>
                  </a:lnTo>
                  <a:lnTo>
                    <a:pt x="0" y="247"/>
                  </a:lnTo>
                  <a:lnTo>
                    <a:pt x="28" y="11"/>
                  </a:lnTo>
                  <a:lnTo>
                    <a:pt x="43" y="0"/>
                  </a:lnTo>
                  <a:lnTo>
                    <a:pt x="57" y="15"/>
                  </a:lnTo>
                  <a:lnTo>
                    <a:pt x="5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85" name="Freeform 89"/>
            <p:cNvSpPr>
              <a:spLocks/>
            </p:cNvSpPr>
            <p:nvPr/>
          </p:nvSpPr>
          <p:spPr bwMode="auto">
            <a:xfrm>
              <a:off x="3555" y="1940"/>
              <a:ext cx="34" cy="317"/>
            </a:xfrm>
            <a:custGeom>
              <a:avLst/>
              <a:gdLst>
                <a:gd name="T0" fmla="*/ 59 w 69"/>
                <a:gd name="T1" fmla="*/ 17 h 633"/>
                <a:gd name="T2" fmla="*/ 50 w 69"/>
                <a:gd name="T3" fmla="*/ 154 h 633"/>
                <a:gd name="T4" fmla="*/ 57 w 69"/>
                <a:gd name="T5" fmla="*/ 291 h 633"/>
                <a:gd name="T6" fmla="*/ 69 w 69"/>
                <a:gd name="T7" fmla="*/ 378 h 633"/>
                <a:gd name="T8" fmla="*/ 57 w 69"/>
                <a:gd name="T9" fmla="*/ 500 h 633"/>
                <a:gd name="T10" fmla="*/ 31 w 69"/>
                <a:gd name="T11" fmla="*/ 621 h 633"/>
                <a:gd name="T12" fmla="*/ 25 w 69"/>
                <a:gd name="T13" fmla="*/ 631 h 633"/>
                <a:gd name="T14" fmla="*/ 14 w 69"/>
                <a:gd name="T15" fmla="*/ 633 h 633"/>
                <a:gd name="T16" fmla="*/ 4 w 69"/>
                <a:gd name="T17" fmla="*/ 616 h 633"/>
                <a:gd name="T18" fmla="*/ 16 w 69"/>
                <a:gd name="T19" fmla="*/ 498 h 633"/>
                <a:gd name="T20" fmla="*/ 12 w 69"/>
                <a:gd name="T21" fmla="*/ 382 h 633"/>
                <a:gd name="T22" fmla="*/ 0 w 69"/>
                <a:gd name="T23" fmla="*/ 294 h 633"/>
                <a:gd name="T24" fmla="*/ 6 w 69"/>
                <a:gd name="T25" fmla="*/ 154 h 633"/>
                <a:gd name="T26" fmla="*/ 33 w 69"/>
                <a:gd name="T27" fmla="*/ 11 h 633"/>
                <a:gd name="T28" fmla="*/ 38 w 69"/>
                <a:gd name="T29" fmla="*/ 2 h 633"/>
                <a:gd name="T30" fmla="*/ 48 w 69"/>
                <a:gd name="T31" fmla="*/ 0 h 633"/>
                <a:gd name="T32" fmla="*/ 59 w 69"/>
                <a:gd name="T33" fmla="*/ 17 h 633"/>
                <a:gd name="T34" fmla="*/ 59 w 69"/>
                <a:gd name="T35" fmla="*/ 17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33">
                  <a:moveTo>
                    <a:pt x="59" y="17"/>
                  </a:moveTo>
                  <a:lnTo>
                    <a:pt x="50" y="154"/>
                  </a:lnTo>
                  <a:lnTo>
                    <a:pt x="57" y="291"/>
                  </a:lnTo>
                  <a:lnTo>
                    <a:pt x="69" y="378"/>
                  </a:lnTo>
                  <a:lnTo>
                    <a:pt x="57" y="500"/>
                  </a:lnTo>
                  <a:lnTo>
                    <a:pt x="31" y="621"/>
                  </a:lnTo>
                  <a:lnTo>
                    <a:pt x="25" y="631"/>
                  </a:lnTo>
                  <a:lnTo>
                    <a:pt x="14" y="633"/>
                  </a:lnTo>
                  <a:lnTo>
                    <a:pt x="4" y="616"/>
                  </a:lnTo>
                  <a:lnTo>
                    <a:pt x="16" y="498"/>
                  </a:lnTo>
                  <a:lnTo>
                    <a:pt x="12" y="382"/>
                  </a:lnTo>
                  <a:lnTo>
                    <a:pt x="0" y="294"/>
                  </a:lnTo>
                  <a:lnTo>
                    <a:pt x="6" y="154"/>
                  </a:lnTo>
                  <a:lnTo>
                    <a:pt x="33" y="11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59" y="17"/>
                  </a:lnTo>
                  <a:lnTo>
                    <a:pt x="5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86" name="Freeform 90"/>
            <p:cNvSpPr>
              <a:spLocks/>
            </p:cNvSpPr>
            <p:nvPr/>
          </p:nvSpPr>
          <p:spPr bwMode="auto">
            <a:xfrm>
              <a:off x="3463" y="2017"/>
              <a:ext cx="274" cy="533"/>
            </a:xfrm>
            <a:custGeom>
              <a:avLst/>
              <a:gdLst>
                <a:gd name="T0" fmla="*/ 27 w 549"/>
                <a:gd name="T1" fmla="*/ 11 h 1064"/>
                <a:gd name="T2" fmla="*/ 48 w 549"/>
                <a:gd name="T3" fmla="*/ 91 h 1064"/>
                <a:gd name="T4" fmla="*/ 65 w 549"/>
                <a:gd name="T5" fmla="*/ 125 h 1064"/>
                <a:gd name="T6" fmla="*/ 84 w 549"/>
                <a:gd name="T7" fmla="*/ 163 h 1064"/>
                <a:gd name="T8" fmla="*/ 173 w 549"/>
                <a:gd name="T9" fmla="*/ 346 h 1064"/>
                <a:gd name="T10" fmla="*/ 217 w 549"/>
                <a:gd name="T11" fmla="*/ 464 h 1064"/>
                <a:gd name="T12" fmla="*/ 236 w 549"/>
                <a:gd name="T13" fmla="*/ 502 h 1064"/>
                <a:gd name="T14" fmla="*/ 255 w 549"/>
                <a:gd name="T15" fmla="*/ 538 h 1064"/>
                <a:gd name="T16" fmla="*/ 293 w 549"/>
                <a:gd name="T17" fmla="*/ 604 h 1064"/>
                <a:gd name="T18" fmla="*/ 331 w 549"/>
                <a:gd name="T19" fmla="*/ 667 h 1064"/>
                <a:gd name="T20" fmla="*/ 350 w 549"/>
                <a:gd name="T21" fmla="*/ 696 h 1064"/>
                <a:gd name="T22" fmla="*/ 369 w 549"/>
                <a:gd name="T23" fmla="*/ 724 h 1064"/>
                <a:gd name="T24" fmla="*/ 390 w 549"/>
                <a:gd name="T25" fmla="*/ 753 h 1064"/>
                <a:gd name="T26" fmla="*/ 409 w 549"/>
                <a:gd name="T27" fmla="*/ 783 h 1064"/>
                <a:gd name="T28" fmla="*/ 430 w 549"/>
                <a:gd name="T29" fmla="*/ 811 h 1064"/>
                <a:gd name="T30" fmla="*/ 449 w 549"/>
                <a:gd name="T31" fmla="*/ 842 h 1064"/>
                <a:gd name="T32" fmla="*/ 469 w 549"/>
                <a:gd name="T33" fmla="*/ 872 h 1064"/>
                <a:gd name="T34" fmla="*/ 492 w 549"/>
                <a:gd name="T35" fmla="*/ 905 h 1064"/>
                <a:gd name="T36" fmla="*/ 513 w 549"/>
                <a:gd name="T37" fmla="*/ 937 h 1064"/>
                <a:gd name="T38" fmla="*/ 536 w 549"/>
                <a:gd name="T39" fmla="*/ 973 h 1064"/>
                <a:gd name="T40" fmla="*/ 549 w 549"/>
                <a:gd name="T41" fmla="*/ 1041 h 1064"/>
                <a:gd name="T42" fmla="*/ 542 w 549"/>
                <a:gd name="T43" fmla="*/ 1064 h 1064"/>
                <a:gd name="T44" fmla="*/ 519 w 549"/>
                <a:gd name="T45" fmla="*/ 1057 h 1064"/>
                <a:gd name="T46" fmla="*/ 466 w 549"/>
                <a:gd name="T47" fmla="*/ 1013 h 1064"/>
                <a:gd name="T48" fmla="*/ 422 w 549"/>
                <a:gd name="T49" fmla="*/ 943 h 1064"/>
                <a:gd name="T50" fmla="*/ 384 w 549"/>
                <a:gd name="T51" fmla="*/ 876 h 1064"/>
                <a:gd name="T52" fmla="*/ 348 w 549"/>
                <a:gd name="T53" fmla="*/ 815 h 1064"/>
                <a:gd name="T54" fmla="*/ 314 w 549"/>
                <a:gd name="T55" fmla="*/ 754 h 1064"/>
                <a:gd name="T56" fmla="*/ 281 w 549"/>
                <a:gd name="T57" fmla="*/ 694 h 1064"/>
                <a:gd name="T58" fmla="*/ 247 w 549"/>
                <a:gd name="T59" fmla="*/ 629 h 1064"/>
                <a:gd name="T60" fmla="*/ 211 w 549"/>
                <a:gd name="T61" fmla="*/ 561 h 1064"/>
                <a:gd name="T62" fmla="*/ 192 w 549"/>
                <a:gd name="T63" fmla="*/ 523 h 1064"/>
                <a:gd name="T64" fmla="*/ 173 w 549"/>
                <a:gd name="T65" fmla="*/ 485 h 1064"/>
                <a:gd name="T66" fmla="*/ 131 w 549"/>
                <a:gd name="T67" fmla="*/ 365 h 1064"/>
                <a:gd name="T68" fmla="*/ 97 w 549"/>
                <a:gd name="T69" fmla="*/ 268 h 1064"/>
                <a:gd name="T70" fmla="*/ 84 w 549"/>
                <a:gd name="T71" fmla="*/ 224 h 1064"/>
                <a:gd name="T72" fmla="*/ 59 w 549"/>
                <a:gd name="T73" fmla="*/ 177 h 1064"/>
                <a:gd name="T74" fmla="*/ 0 w 549"/>
                <a:gd name="T75" fmla="*/ 15 h 1064"/>
                <a:gd name="T76" fmla="*/ 11 w 549"/>
                <a:gd name="T77" fmla="*/ 0 h 1064"/>
                <a:gd name="T78" fmla="*/ 27 w 549"/>
                <a:gd name="T79" fmla="*/ 11 h 1064"/>
                <a:gd name="T80" fmla="*/ 27 w 549"/>
                <a:gd name="T81" fmla="*/ 11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9" h="1064">
                  <a:moveTo>
                    <a:pt x="27" y="11"/>
                  </a:moveTo>
                  <a:lnTo>
                    <a:pt x="48" y="91"/>
                  </a:lnTo>
                  <a:lnTo>
                    <a:pt x="65" y="125"/>
                  </a:lnTo>
                  <a:lnTo>
                    <a:pt x="84" y="163"/>
                  </a:lnTo>
                  <a:lnTo>
                    <a:pt x="173" y="346"/>
                  </a:lnTo>
                  <a:lnTo>
                    <a:pt x="217" y="464"/>
                  </a:lnTo>
                  <a:lnTo>
                    <a:pt x="236" y="502"/>
                  </a:lnTo>
                  <a:lnTo>
                    <a:pt x="255" y="538"/>
                  </a:lnTo>
                  <a:lnTo>
                    <a:pt x="293" y="604"/>
                  </a:lnTo>
                  <a:lnTo>
                    <a:pt x="331" y="667"/>
                  </a:lnTo>
                  <a:lnTo>
                    <a:pt x="350" y="696"/>
                  </a:lnTo>
                  <a:lnTo>
                    <a:pt x="369" y="724"/>
                  </a:lnTo>
                  <a:lnTo>
                    <a:pt x="390" y="753"/>
                  </a:lnTo>
                  <a:lnTo>
                    <a:pt x="409" y="783"/>
                  </a:lnTo>
                  <a:lnTo>
                    <a:pt x="430" y="811"/>
                  </a:lnTo>
                  <a:lnTo>
                    <a:pt x="449" y="842"/>
                  </a:lnTo>
                  <a:lnTo>
                    <a:pt x="469" y="872"/>
                  </a:lnTo>
                  <a:lnTo>
                    <a:pt x="492" y="905"/>
                  </a:lnTo>
                  <a:lnTo>
                    <a:pt x="513" y="937"/>
                  </a:lnTo>
                  <a:lnTo>
                    <a:pt x="536" y="973"/>
                  </a:lnTo>
                  <a:lnTo>
                    <a:pt x="549" y="1041"/>
                  </a:lnTo>
                  <a:lnTo>
                    <a:pt x="542" y="1064"/>
                  </a:lnTo>
                  <a:lnTo>
                    <a:pt x="519" y="1057"/>
                  </a:lnTo>
                  <a:lnTo>
                    <a:pt x="466" y="1013"/>
                  </a:lnTo>
                  <a:lnTo>
                    <a:pt x="422" y="943"/>
                  </a:lnTo>
                  <a:lnTo>
                    <a:pt x="384" y="876"/>
                  </a:lnTo>
                  <a:lnTo>
                    <a:pt x="348" y="815"/>
                  </a:lnTo>
                  <a:lnTo>
                    <a:pt x="314" y="754"/>
                  </a:lnTo>
                  <a:lnTo>
                    <a:pt x="281" y="694"/>
                  </a:lnTo>
                  <a:lnTo>
                    <a:pt x="247" y="629"/>
                  </a:lnTo>
                  <a:lnTo>
                    <a:pt x="211" y="561"/>
                  </a:lnTo>
                  <a:lnTo>
                    <a:pt x="192" y="523"/>
                  </a:lnTo>
                  <a:lnTo>
                    <a:pt x="173" y="485"/>
                  </a:lnTo>
                  <a:lnTo>
                    <a:pt x="131" y="365"/>
                  </a:lnTo>
                  <a:lnTo>
                    <a:pt x="97" y="268"/>
                  </a:lnTo>
                  <a:lnTo>
                    <a:pt x="84" y="224"/>
                  </a:lnTo>
                  <a:lnTo>
                    <a:pt x="59" y="177"/>
                  </a:lnTo>
                  <a:lnTo>
                    <a:pt x="0" y="15"/>
                  </a:lnTo>
                  <a:lnTo>
                    <a:pt x="11" y="0"/>
                  </a:lnTo>
                  <a:lnTo>
                    <a:pt x="27" y="11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87" name="Freeform 91"/>
            <p:cNvSpPr>
              <a:spLocks/>
            </p:cNvSpPr>
            <p:nvPr/>
          </p:nvSpPr>
          <p:spPr bwMode="auto">
            <a:xfrm>
              <a:off x="3041" y="2095"/>
              <a:ext cx="412" cy="634"/>
            </a:xfrm>
            <a:custGeom>
              <a:avLst/>
              <a:gdLst>
                <a:gd name="T0" fmla="*/ 821 w 825"/>
                <a:gd name="T1" fmla="*/ 23 h 1268"/>
                <a:gd name="T2" fmla="*/ 776 w 825"/>
                <a:gd name="T3" fmla="*/ 80 h 1268"/>
                <a:gd name="T4" fmla="*/ 749 w 825"/>
                <a:gd name="T5" fmla="*/ 154 h 1268"/>
                <a:gd name="T6" fmla="*/ 730 w 825"/>
                <a:gd name="T7" fmla="*/ 197 h 1268"/>
                <a:gd name="T8" fmla="*/ 711 w 825"/>
                <a:gd name="T9" fmla="*/ 239 h 1268"/>
                <a:gd name="T10" fmla="*/ 694 w 825"/>
                <a:gd name="T11" fmla="*/ 277 h 1268"/>
                <a:gd name="T12" fmla="*/ 677 w 825"/>
                <a:gd name="T13" fmla="*/ 313 h 1268"/>
                <a:gd name="T14" fmla="*/ 658 w 825"/>
                <a:gd name="T15" fmla="*/ 349 h 1268"/>
                <a:gd name="T16" fmla="*/ 639 w 825"/>
                <a:gd name="T17" fmla="*/ 386 h 1268"/>
                <a:gd name="T18" fmla="*/ 616 w 825"/>
                <a:gd name="T19" fmla="*/ 424 h 1268"/>
                <a:gd name="T20" fmla="*/ 591 w 825"/>
                <a:gd name="T21" fmla="*/ 463 h 1268"/>
                <a:gd name="T22" fmla="*/ 559 w 825"/>
                <a:gd name="T23" fmla="*/ 517 h 1268"/>
                <a:gd name="T24" fmla="*/ 529 w 825"/>
                <a:gd name="T25" fmla="*/ 564 h 1268"/>
                <a:gd name="T26" fmla="*/ 500 w 825"/>
                <a:gd name="T27" fmla="*/ 608 h 1268"/>
                <a:gd name="T28" fmla="*/ 473 w 825"/>
                <a:gd name="T29" fmla="*/ 652 h 1268"/>
                <a:gd name="T30" fmla="*/ 447 w 825"/>
                <a:gd name="T31" fmla="*/ 693 h 1268"/>
                <a:gd name="T32" fmla="*/ 418 w 825"/>
                <a:gd name="T33" fmla="*/ 737 h 1268"/>
                <a:gd name="T34" fmla="*/ 386 w 825"/>
                <a:gd name="T35" fmla="*/ 783 h 1268"/>
                <a:gd name="T36" fmla="*/ 350 w 825"/>
                <a:gd name="T37" fmla="*/ 832 h 1268"/>
                <a:gd name="T38" fmla="*/ 323 w 825"/>
                <a:gd name="T39" fmla="*/ 872 h 1268"/>
                <a:gd name="T40" fmla="*/ 300 w 825"/>
                <a:gd name="T41" fmla="*/ 908 h 1268"/>
                <a:gd name="T42" fmla="*/ 278 w 825"/>
                <a:gd name="T43" fmla="*/ 944 h 1268"/>
                <a:gd name="T44" fmla="*/ 251 w 825"/>
                <a:gd name="T45" fmla="*/ 986 h 1268"/>
                <a:gd name="T46" fmla="*/ 219 w 825"/>
                <a:gd name="T47" fmla="*/ 1030 h 1268"/>
                <a:gd name="T48" fmla="*/ 190 w 825"/>
                <a:gd name="T49" fmla="*/ 1070 h 1268"/>
                <a:gd name="T50" fmla="*/ 137 w 825"/>
                <a:gd name="T51" fmla="*/ 1155 h 1268"/>
                <a:gd name="T52" fmla="*/ 110 w 825"/>
                <a:gd name="T53" fmla="*/ 1186 h 1268"/>
                <a:gd name="T54" fmla="*/ 80 w 825"/>
                <a:gd name="T55" fmla="*/ 1212 h 1268"/>
                <a:gd name="T56" fmla="*/ 21 w 825"/>
                <a:gd name="T57" fmla="*/ 1266 h 1268"/>
                <a:gd name="T58" fmla="*/ 0 w 825"/>
                <a:gd name="T59" fmla="*/ 1268 h 1268"/>
                <a:gd name="T60" fmla="*/ 0 w 825"/>
                <a:gd name="T61" fmla="*/ 1249 h 1268"/>
                <a:gd name="T62" fmla="*/ 36 w 825"/>
                <a:gd name="T63" fmla="*/ 1182 h 1268"/>
                <a:gd name="T64" fmla="*/ 50 w 825"/>
                <a:gd name="T65" fmla="*/ 1148 h 1268"/>
                <a:gd name="T66" fmla="*/ 69 w 825"/>
                <a:gd name="T67" fmla="*/ 1114 h 1268"/>
                <a:gd name="T68" fmla="*/ 97 w 825"/>
                <a:gd name="T69" fmla="*/ 1066 h 1268"/>
                <a:gd name="T70" fmla="*/ 126 w 825"/>
                <a:gd name="T71" fmla="*/ 1026 h 1268"/>
                <a:gd name="T72" fmla="*/ 156 w 825"/>
                <a:gd name="T73" fmla="*/ 988 h 1268"/>
                <a:gd name="T74" fmla="*/ 190 w 825"/>
                <a:gd name="T75" fmla="*/ 943 h 1268"/>
                <a:gd name="T76" fmla="*/ 217 w 825"/>
                <a:gd name="T77" fmla="*/ 901 h 1268"/>
                <a:gd name="T78" fmla="*/ 240 w 825"/>
                <a:gd name="T79" fmla="*/ 865 h 1268"/>
                <a:gd name="T80" fmla="*/ 262 w 825"/>
                <a:gd name="T81" fmla="*/ 828 h 1268"/>
                <a:gd name="T82" fmla="*/ 289 w 825"/>
                <a:gd name="T83" fmla="*/ 789 h 1268"/>
                <a:gd name="T84" fmla="*/ 325 w 825"/>
                <a:gd name="T85" fmla="*/ 739 h 1268"/>
                <a:gd name="T86" fmla="*/ 359 w 825"/>
                <a:gd name="T87" fmla="*/ 695 h 1268"/>
                <a:gd name="T88" fmla="*/ 390 w 825"/>
                <a:gd name="T89" fmla="*/ 655 h 1268"/>
                <a:gd name="T90" fmla="*/ 420 w 825"/>
                <a:gd name="T91" fmla="*/ 616 h 1268"/>
                <a:gd name="T92" fmla="*/ 451 w 825"/>
                <a:gd name="T93" fmla="*/ 576 h 1268"/>
                <a:gd name="T94" fmla="*/ 483 w 825"/>
                <a:gd name="T95" fmla="*/ 534 h 1268"/>
                <a:gd name="T96" fmla="*/ 513 w 825"/>
                <a:gd name="T97" fmla="*/ 488 h 1268"/>
                <a:gd name="T98" fmla="*/ 548 w 825"/>
                <a:gd name="T99" fmla="*/ 437 h 1268"/>
                <a:gd name="T100" fmla="*/ 572 w 825"/>
                <a:gd name="T101" fmla="*/ 397 h 1268"/>
                <a:gd name="T102" fmla="*/ 597 w 825"/>
                <a:gd name="T103" fmla="*/ 361 h 1268"/>
                <a:gd name="T104" fmla="*/ 620 w 825"/>
                <a:gd name="T105" fmla="*/ 327 h 1268"/>
                <a:gd name="T106" fmla="*/ 641 w 825"/>
                <a:gd name="T107" fmla="*/ 294 h 1268"/>
                <a:gd name="T108" fmla="*/ 682 w 825"/>
                <a:gd name="T109" fmla="*/ 226 h 1268"/>
                <a:gd name="T110" fmla="*/ 722 w 825"/>
                <a:gd name="T111" fmla="*/ 142 h 1268"/>
                <a:gd name="T112" fmla="*/ 753 w 825"/>
                <a:gd name="T113" fmla="*/ 61 h 1268"/>
                <a:gd name="T114" fmla="*/ 774 w 825"/>
                <a:gd name="T115" fmla="*/ 28 h 1268"/>
                <a:gd name="T116" fmla="*/ 806 w 825"/>
                <a:gd name="T117" fmla="*/ 0 h 1268"/>
                <a:gd name="T118" fmla="*/ 825 w 825"/>
                <a:gd name="T119" fmla="*/ 3 h 1268"/>
                <a:gd name="T120" fmla="*/ 821 w 825"/>
                <a:gd name="T121" fmla="*/ 23 h 1268"/>
                <a:gd name="T122" fmla="*/ 821 w 825"/>
                <a:gd name="T123" fmla="*/ 2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5" h="1268">
                  <a:moveTo>
                    <a:pt x="821" y="23"/>
                  </a:moveTo>
                  <a:lnTo>
                    <a:pt x="776" y="80"/>
                  </a:lnTo>
                  <a:lnTo>
                    <a:pt x="749" y="154"/>
                  </a:lnTo>
                  <a:lnTo>
                    <a:pt x="730" y="197"/>
                  </a:lnTo>
                  <a:lnTo>
                    <a:pt x="711" y="239"/>
                  </a:lnTo>
                  <a:lnTo>
                    <a:pt x="694" y="277"/>
                  </a:lnTo>
                  <a:lnTo>
                    <a:pt x="677" y="313"/>
                  </a:lnTo>
                  <a:lnTo>
                    <a:pt x="658" y="349"/>
                  </a:lnTo>
                  <a:lnTo>
                    <a:pt x="639" y="386"/>
                  </a:lnTo>
                  <a:lnTo>
                    <a:pt x="616" y="424"/>
                  </a:lnTo>
                  <a:lnTo>
                    <a:pt x="591" y="463"/>
                  </a:lnTo>
                  <a:lnTo>
                    <a:pt x="559" y="517"/>
                  </a:lnTo>
                  <a:lnTo>
                    <a:pt x="529" y="564"/>
                  </a:lnTo>
                  <a:lnTo>
                    <a:pt x="500" y="608"/>
                  </a:lnTo>
                  <a:lnTo>
                    <a:pt x="473" y="652"/>
                  </a:lnTo>
                  <a:lnTo>
                    <a:pt x="447" y="693"/>
                  </a:lnTo>
                  <a:lnTo>
                    <a:pt x="418" y="737"/>
                  </a:lnTo>
                  <a:lnTo>
                    <a:pt x="386" y="783"/>
                  </a:lnTo>
                  <a:lnTo>
                    <a:pt x="350" y="832"/>
                  </a:lnTo>
                  <a:lnTo>
                    <a:pt x="323" y="872"/>
                  </a:lnTo>
                  <a:lnTo>
                    <a:pt x="300" y="908"/>
                  </a:lnTo>
                  <a:lnTo>
                    <a:pt x="278" y="944"/>
                  </a:lnTo>
                  <a:lnTo>
                    <a:pt x="251" y="986"/>
                  </a:lnTo>
                  <a:lnTo>
                    <a:pt x="219" y="1030"/>
                  </a:lnTo>
                  <a:lnTo>
                    <a:pt x="190" y="1070"/>
                  </a:lnTo>
                  <a:lnTo>
                    <a:pt x="137" y="1155"/>
                  </a:lnTo>
                  <a:lnTo>
                    <a:pt x="110" y="1186"/>
                  </a:lnTo>
                  <a:lnTo>
                    <a:pt x="80" y="1212"/>
                  </a:lnTo>
                  <a:lnTo>
                    <a:pt x="21" y="1266"/>
                  </a:lnTo>
                  <a:lnTo>
                    <a:pt x="0" y="1268"/>
                  </a:lnTo>
                  <a:lnTo>
                    <a:pt x="0" y="1249"/>
                  </a:lnTo>
                  <a:lnTo>
                    <a:pt x="36" y="1182"/>
                  </a:lnTo>
                  <a:lnTo>
                    <a:pt x="50" y="1148"/>
                  </a:lnTo>
                  <a:lnTo>
                    <a:pt x="69" y="1114"/>
                  </a:lnTo>
                  <a:lnTo>
                    <a:pt x="97" y="1066"/>
                  </a:lnTo>
                  <a:lnTo>
                    <a:pt x="126" y="1026"/>
                  </a:lnTo>
                  <a:lnTo>
                    <a:pt x="156" y="988"/>
                  </a:lnTo>
                  <a:lnTo>
                    <a:pt x="190" y="943"/>
                  </a:lnTo>
                  <a:lnTo>
                    <a:pt x="217" y="901"/>
                  </a:lnTo>
                  <a:lnTo>
                    <a:pt x="240" y="865"/>
                  </a:lnTo>
                  <a:lnTo>
                    <a:pt x="262" y="828"/>
                  </a:lnTo>
                  <a:lnTo>
                    <a:pt x="289" y="789"/>
                  </a:lnTo>
                  <a:lnTo>
                    <a:pt x="325" y="739"/>
                  </a:lnTo>
                  <a:lnTo>
                    <a:pt x="359" y="695"/>
                  </a:lnTo>
                  <a:lnTo>
                    <a:pt x="390" y="655"/>
                  </a:lnTo>
                  <a:lnTo>
                    <a:pt x="420" y="616"/>
                  </a:lnTo>
                  <a:lnTo>
                    <a:pt x="451" y="576"/>
                  </a:lnTo>
                  <a:lnTo>
                    <a:pt x="483" y="534"/>
                  </a:lnTo>
                  <a:lnTo>
                    <a:pt x="513" y="488"/>
                  </a:lnTo>
                  <a:lnTo>
                    <a:pt x="548" y="437"/>
                  </a:lnTo>
                  <a:lnTo>
                    <a:pt x="572" y="397"/>
                  </a:lnTo>
                  <a:lnTo>
                    <a:pt x="597" y="361"/>
                  </a:lnTo>
                  <a:lnTo>
                    <a:pt x="620" y="327"/>
                  </a:lnTo>
                  <a:lnTo>
                    <a:pt x="641" y="294"/>
                  </a:lnTo>
                  <a:lnTo>
                    <a:pt x="682" y="226"/>
                  </a:lnTo>
                  <a:lnTo>
                    <a:pt x="722" y="142"/>
                  </a:lnTo>
                  <a:lnTo>
                    <a:pt x="753" y="61"/>
                  </a:lnTo>
                  <a:lnTo>
                    <a:pt x="774" y="28"/>
                  </a:lnTo>
                  <a:lnTo>
                    <a:pt x="806" y="0"/>
                  </a:lnTo>
                  <a:lnTo>
                    <a:pt x="825" y="3"/>
                  </a:lnTo>
                  <a:lnTo>
                    <a:pt x="821" y="23"/>
                  </a:lnTo>
                  <a:lnTo>
                    <a:pt x="82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88" name="Freeform 92"/>
            <p:cNvSpPr>
              <a:spLocks/>
            </p:cNvSpPr>
            <p:nvPr/>
          </p:nvSpPr>
          <p:spPr bwMode="auto">
            <a:xfrm>
              <a:off x="3439" y="2097"/>
              <a:ext cx="229" cy="478"/>
            </a:xfrm>
            <a:custGeom>
              <a:avLst/>
              <a:gdLst>
                <a:gd name="T0" fmla="*/ 28 w 458"/>
                <a:gd name="T1" fmla="*/ 12 h 957"/>
                <a:gd name="T2" fmla="*/ 43 w 458"/>
                <a:gd name="T3" fmla="*/ 59 h 957"/>
                <a:gd name="T4" fmla="*/ 60 w 458"/>
                <a:gd name="T5" fmla="*/ 105 h 957"/>
                <a:gd name="T6" fmla="*/ 89 w 458"/>
                <a:gd name="T7" fmla="*/ 200 h 957"/>
                <a:gd name="T8" fmla="*/ 119 w 458"/>
                <a:gd name="T9" fmla="*/ 303 h 957"/>
                <a:gd name="T10" fmla="*/ 136 w 458"/>
                <a:gd name="T11" fmla="*/ 346 h 957"/>
                <a:gd name="T12" fmla="*/ 161 w 458"/>
                <a:gd name="T13" fmla="*/ 398 h 957"/>
                <a:gd name="T14" fmla="*/ 193 w 458"/>
                <a:gd name="T15" fmla="*/ 466 h 957"/>
                <a:gd name="T16" fmla="*/ 224 w 458"/>
                <a:gd name="T17" fmla="*/ 525 h 957"/>
                <a:gd name="T18" fmla="*/ 256 w 458"/>
                <a:gd name="T19" fmla="*/ 584 h 957"/>
                <a:gd name="T20" fmla="*/ 296 w 458"/>
                <a:gd name="T21" fmla="*/ 652 h 957"/>
                <a:gd name="T22" fmla="*/ 317 w 458"/>
                <a:gd name="T23" fmla="*/ 685 h 957"/>
                <a:gd name="T24" fmla="*/ 336 w 458"/>
                <a:gd name="T25" fmla="*/ 713 h 957"/>
                <a:gd name="T26" fmla="*/ 376 w 458"/>
                <a:gd name="T27" fmla="*/ 776 h 957"/>
                <a:gd name="T28" fmla="*/ 412 w 458"/>
                <a:gd name="T29" fmla="*/ 841 h 957"/>
                <a:gd name="T30" fmla="*/ 450 w 458"/>
                <a:gd name="T31" fmla="*/ 905 h 957"/>
                <a:gd name="T32" fmla="*/ 458 w 458"/>
                <a:gd name="T33" fmla="*/ 938 h 957"/>
                <a:gd name="T34" fmla="*/ 452 w 458"/>
                <a:gd name="T35" fmla="*/ 957 h 957"/>
                <a:gd name="T36" fmla="*/ 433 w 458"/>
                <a:gd name="T37" fmla="*/ 953 h 957"/>
                <a:gd name="T38" fmla="*/ 406 w 458"/>
                <a:gd name="T39" fmla="*/ 932 h 957"/>
                <a:gd name="T40" fmla="*/ 368 w 458"/>
                <a:gd name="T41" fmla="*/ 867 h 957"/>
                <a:gd name="T42" fmla="*/ 330 w 458"/>
                <a:gd name="T43" fmla="*/ 801 h 957"/>
                <a:gd name="T44" fmla="*/ 296 w 458"/>
                <a:gd name="T45" fmla="*/ 736 h 957"/>
                <a:gd name="T46" fmla="*/ 264 w 458"/>
                <a:gd name="T47" fmla="*/ 671 h 957"/>
                <a:gd name="T48" fmla="*/ 226 w 458"/>
                <a:gd name="T49" fmla="*/ 603 h 957"/>
                <a:gd name="T50" fmla="*/ 195 w 458"/>
                <a:gd name="T51" fmla="*/ 540 h 957"/>
                <a:gd name="T52" fmla="*/ 167 w 458"/>
                <a:gd name="T53" fmla="*/ 480 h 957"/>
                <a:gd name="T54" fmla="*/ 134 w 458"/>
                <a:gd name="T55" fmla="*/ 409 h 957"/>
                <a:gd name="T56" fmla="*/ 106 w 458"/>
                <a:gd name="T57" fmla="*/ 354 h 957"/>
                <a:gd name="T58" fmla="*/ 79 w 458"/>
                <a:gd name="T59" fmla="*/ 303 h 957"/>
                <a:gd name="T60" fmla="*/ 38 w 458"/>
                <a:gd name="T61" fmla="*/ 191 h 957"/>
                <a:gd name="T62" fmla="*/ 0 w 458"/>
                <a:gd name="T63" fmla="*/ 18 h 957"/>
                <a:gd name="T64" fmla="*/ 9 w 458"/>
                <a:gd name="T65" fmla="*/ 0 h 957"/>
                <a:gd name="T66" fmla="*/ 28 w 458"/>
                <a:gd name="T67" fmla="*/ 12 h 957"/>
                <a:gd name="T68" fmla="*/ 28 w 458"/>
                <a:gd name="T69" fmla="*/ 12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8" h="957">
                  <a:moveTo>
                    <a:pt x="28" y="12"/>
                  </a:moveTo>
                  <a:lnTo>
                    <a:pt x="43" y="59"/>
                  </a:lnTo>
                  <a:lnTo>
                    <a:pt x="60" y="105"/>
                  </a:lnTo>
                  <a:lnTo>
                    <a:pt x="89" y="200"/>
                  </a:lnTo>
                  <a:lnTo>
                    <a:pt x="119" y="303"/>
                  </a:lnTo>
                  <a:lnTo>
                    <a:pt x="136" y="346"/>
                  </a:lnTo>
                  <a:lnTo>
                    <a:pt x="161" y="398"/>
                  </a:lnTo>
                  <a:lnTo>
                    <a:pt x="193" y="466"/>
                  </a:lnTo>
                  <a:lnTo>
                    <a:pt x="224" y="525"/>
                  </a:lnTo>
                  <a:lnTo>
                    <a:pt x="256" y="584"/>
                  </a:lnTo>
                  <a:lnTo>
                    <a:pt x="296" y="652"/>
                  </a:lnTo>
                  <a:lnTo>
                    <a:pt x="317" y="685"/>
                  </a:lnTo>
                  <a:lnTo>
                    <a:pt x="336" y="713"/>
                  </a:lnTo>
                  <a:lnTo>
                    <a:pt x="376" y="776"/>
                  </a:lnTo>
                  <a:lnTo>
                    <a:pt x="412" y="841"/>
                  </a:lnTo>
                  <a:lnTo>
                    <a:pt x="450" y="905"/>
                  </a:lnTo>
                  <a:lnTo>
                    <a:pt x="458" y="938"/>
                  </a:lnTo>
                  <a:lnTo>
                    <a:pt x="452" y="957"/>
                  </a:lnTo>
                  <a:lnTo>
                    <a:pt x="433" y="953"/>
                  </a:lnTo>
                  <a:lnTo>
                    <a:pt x="406" y="932"/>
                  </a:lnTo>
                  <a:lnTo>
                    <a:pt x="368" y="867"/>
                  </a:lnTo>
                  <a:lnTo>
                    <a:pt x="330" y="801"/>
                  </a:lnTo>
                  <a:lnTo>
                    <a:pt x="296" y="736"/>
                  </a:lnTo>
                  <a:lnTo>
                    <a:pt x="264" y="671"/>
                  </a:lnTo>
                  <a:lnTo>
                    <a:pt x="226" y="603"/>
                  </a:lnTo>
                  <a:lnTo>
                    <a:pt x="195" y="540"/>
                  </a:lnTo>
                  <a:lnTo>
                    <a:pt x="167" y="480"/>
                  </a:lnTo>
                  <a:lnTo>
                    <a:pt x="134" y="409"/>
                  </a:lnTo>
                  <a:lnTo>
                    <a:pt x="106" y="354"/>
                  </a:lnTo>
                  <a:lnTo>
                    <a:pt x="79" y="303"/>
                  </a:lnTo>
                  <a:lnTo>
                    <a:pt x="38" y="191"/>
                  </a:lnTo>
                  <a:lnTo>
                    <a:pt x="0" y="18"/>
                  </a:lnTo>
                  <a:lnTo>
                    <a:pt x="9" y="0"/>
                  </a:lnTo>
                  <a:lnTo>
                    <a:pt x="28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89" name="Freeform 93"/>
            <p:cNvSpPr>
              <a:spLocks/>
            </p:cNvSpPr>
            <p:nvPr/>
          </p:nvSpPr>
          <p:spPr bwMode="auto">
            <a:xfrm>
              <a:off x="3402" y="2184"/>
              <a:ext cx="141" cy="390"/>
            </a:xfrm>
            <a:custGeom>
              <a:avLst/>
              <a:gdLst>
                <a:gd name="T0" fmla="*/ 23 w 284"/>
                <a:gd name="T1" fmla="*/ 4 h 782"/>
                <a:gd name="T2" fmla="*/ 78 w 284"/>
                <a:gd name="T3" fmla="*/ 92 h 782"/>
                <a:gd name="T4" fmla="*/ 113 w 284"/>
                <a:gd name="T5" fmla="*/ 175 h 782"/>
                <a:gd name="T6" fmla="*/ 143 w 284"/>
                <a:gd name="T7" fmla="*/ 265 h 782"/>
                <a:gd name="T8" fmla="*/ 158 w 284"/>
                <a:gd name="T9" fmla="*/ 314 h 782"/>
                <a:gd name="T10" fmla="*/ 177 w 284"/>
                <a:gd name="T11" fmla="*/ 369 h 782"/>
                <a:gd name="T12" fmla="*/ 198 w 284"/>
                <a:gd name="T13" fmla="*/ 460 h 782"/>
                <a:gd name="T14" fmla="*/ 219 w 284"/>
                <a:gd name="T15" fmla="*/ 538 h 782"/>
                <a:gd name="T16" fmla="*/ 230 w 284"/>
                <a:gd name="T17" fmla="*/ 576 h 782"/>
                <a:gd name="T18" fmla="*/ 284 w 284"/>
                <a:gd name="T19" fmla="*/ 763 h 782"/>
                <a:gd name="T20" fmla="*/ 278 w 284"/>
                <a:gd name="T21" fmla="*/ 782 h 782"/>
                <a:gd name="T22" fmla="*/ 259 w 284"/>
                <a:gd name="T23" fmla="*/ 776 h 782"/>
                <a:gd name="T24" fmla="*/ 232 w 284"/>
                <a:gd name="T25" fmla="*/ 728 h 782"/>
                <a:gd name="T26" fmla="*/ 206 w 284"/>
                <a:gd name="T27" fmla="*/ 689 h 782"/>
                <a:gd name="T28" fmla="*/ 158 w 284"/>
                <a:gd name="T29" fmla="*/ 597 h 782"/>
                <a:gd name="T30" fmla="*/ 151 w 284"/>
                <a:gd name="T31" fmla="*/ 557 h 782"/>
                <a:gd name="T32" fmla="*/ 124 w 284"/>
                <a:gd name="T33" fmla="*/ 474 h 782"/>
                <a:gd name="T34" fmla="*/ 105 w 284"/>
                <a:gd name="T35" fmla="*/ 386 h 782"/>
                <a:gd name="T36" fmla="*/ 78 w 284"/>
                <a:gd name="T37" fmla="*/ 284 h 782"/>
                <a:gd name="T38" fmla="*/ 65 w 284"/>
                <a:gd name="T39" fmla="*/ 192 h 782"/>
                <a:gd name="T40" fmla="*/ 46 w 284"/>
                <a:gd name="T41" fmla="*/ 107 h 782"/>
                <a:gd name="T42" fmla="*/ 29 w 284"/>
                <a:gd name="T43" fmla="*/ 65 h 782"/>
                <a:gd name="T44" fmla="*/ 0 w 284"/>
                <a:gd name="T45" fmla="*/ 19 h 782"/>
                <a:gd name="T46" fmla="*/ 4 w 284"/>
                <a:gd name="T47" fmla="*/ 0 h 782"/>
                <a:gd name="T48" fmla="*/ 23 w 284"/>
                <a:gd name="T49" fmla="*/ 4 h 782"/>
                <a:gd name="T50" fmla="*/ 23 w 284"/>
                <a:gd name="T51" fmla="*/ 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4" h="782">
                  <a:moveTo>
                    <a:pt x="23" y="4"/>
                  </a:moveTo>
                  <a:lnTo>
                    <a:pt x="78" y="92"/>
                  </a:lnTo>
                  <a:lnTo>
                    <a:pt x="113" y="175"/>
                  </a:lnTo>
                  <a:lnTo>
                    <a:pt x="143" y="265"/>
                  </a:lnTo>
                  <a:lnTo>
                    <a:pt x="158" y="314"/>
                  </a:lnTo>
                  <a:lnTo>
                    <a:pt x="177" y="369"/>
                  </a:lnTo>
                  <a:lnTo>
                    <a:pt x="198" y="460"/>
                  </a:lnTo>
                  <a:lnTo>
                    <a:pt x="219" y="538"/>
                  </a:lnTo>
                  <a:lnTo>
                    <a:pt x="230" y="576"/>
                  </a:lnTo>
                  <a:lnTo>
                    <a:pt x="284" y="763"/>
                  </a:lnTo>
                  <a:lnTo>
                    <a:pt x="278" y="782"/>
                  </a:lnTo>
                  <a:lnTo>
                    <a:pt x="259" y="776"/>
                  </a:lnTo>
                  <a:lnTo>
                    <a:pt x="232" y="728"/>
                  </a:lnTo>
                  <a:lnTo>
                    <a:pt x="206" y="689"/>
                  </a:lnTo>
                  <a:lnTo>
                    <a:pt x="158" y="597"/>
                  </a:lnTo>
                  <a:lnTo>
                    <a:pt x="151" y="557"/>
                  </a:lnTo>
                  <a:lnTo>
                    <a:pt x="124" y="474"/>
                  </a:lnTo>
                  <a:lnTo>
                    <a:pt x="105" y="386"/>
                  </a:lnTo>
                  <a:lnTo>
                    <a:pt x="78" y="284"/>
                  </a:lnTo>
                  <a:lnTo>
                    <a:pt x="65" y="192"/>
                  </a:lnTo>
                  <a:lnTo>
                    <a:pt x="46" y="107"/>
                  </a:lnTo>
                  <a:lnTo>
                    <a:pt x="29" y="65"/>
                  </a:lnTo>
                  <a:lnTo>
                    <a:pt x="0" y="19"/>
                  </a:lnTo>
                  <a:lnTo>
                    <a:pt x="4" y="0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90" name="Freeform 94"/>
            <p:cNvSpPr>
              <a:spLocks/>
            </p:cNvSpPr>
            <p:nvPr/>
          </p:nvSpPr>
          <p:spPr bwMode="auto">
            <a:xfrm>
              <a:off x="3541" y="2591"/>
              <a:ext cx="121" cy="59"/>
            </a:xfrm>
            <a:custGeom>
              <a:avLst/>
              <a:gdLst>
                <a:gd name="T0" fmla="*/ 26 w 241"/>
                <a:gd name="T1" fmla="*/ 0 h 120"/>
                <a:gd name="T2" fmla="*/ 106 w 241"/>
                <a:gd name="T3" fmla="*/ 29 h 120"/>
                <a:gd name="T4" fmla="*/ 169 w 241"/>
                <a:gd name="T5" fmla="*/ 63 h 120"/>
                <a:gd name="T6" fmla="*/ 197 w 241"/>
                <a:gd name="T7" fmla="*/ 80 h 120"/>
                <a:gd name="T8" fmla="*/ 232 w 241"/>
                <a:gd name="T9" fmla="*/ 93 h 120"/>
                <a:gd name="T10" fmla="*/ 241 w 241"/>
                <a:gd name="T11" fmla="*/ 110 h 120"/>
                <a:gd name="T12" fmla="*/ 235 w 241"/>
                <a:gd name="T13" fmla="*/ 120 h 120"/>
                <a:gd name="T14" fmla="*/ 224 w 241"/>
                <a:gd name="T15" fmla="*/ 120 h 120"/>
                <a:gd name="T16" fmla="*/ 83 w 241"/>
                <a:gd name="T17" fmla="*/ 80 h 120"/>
                <a:gd name="T18" fmla="*/ 9 w 241"/>
                <a:gd name="T19" fmla="*/ 38 h 120"/>
                <a:gd name="T20" fmla="*/ 0 w 241"/>
                <a:gd name="T21" fmla="*/ 10 h 120"/>
                <a:gd name="T22" fmla="*/ 9 w 241"/>
                <a:gd name="T23" fmla="*/ 0 h 120"/>
                <a:gd name="T24" fmla="*/ 26 w 241"/>
                <a:gd name="T25" fmla="*/ 0 h 120"/>
                <a:gd name="T26" fmla="*/ 26 w 241"/>
                <a:gd name="T2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1" h="120">
                  <a:moveTo>
                    <a:pt x="26" y="0"/>
                  </a:moveTo>
                  <a:lnTo>
                    <a:pt x="106" y="29"/>
                  </a:lnTo>
                  <a:lnTo>
                    <a:pt x="169" y="63"/>
                  </a:lnTo>
                  <a:lnTo>
                    <a:pt x="197" y="80"/>
                  </a:lnTo>
                  <a:lnTo>
                    <a:pt x="232" y="93"/>
                  </a:lnTo>
                  <a:lnTo>
                    <a:pt x="241" y="110"/>
                  </a:lnTo>
                  <a:lnTo>
                    <a:pt x="235" y="120"/>
                  </a:lnTo>
                  <a:lnTo>
                    <a:pt x="224" y="120"/>
                  </a:lnTo>
                  <a:lnTo>
                    <a:pt x="83" y="80"/>
                  </a:lnTo>
                  <a:lnTo>
                    <a:pt x="9" y="38"/>
                  </a:lnTo>
                  <a:lnTo>
                    <a:pt x="0" y="10"/>
                  </a:lnTo>
                  <a:lnTo>
                    <a:pt x="9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91" name="Freeform 95"/>
            <p:cNvSpPr>
              <a:spLocks/>
            </p:cNvSpPr>
            <p:nvPr/>
          </p:nvSpPr>
          <p:spPr bwMode="auto">
            <a:xfrm>
              <a:off x="3689" y="2566"/>
              <a:ext cx="51" cy="64"/>
            </a:xfrm>
            <a:custGeom>
              <a:avLst/>
              <a:gdLst>
                <a:gd name="T0" fmla="*/ 103 w 103"/>
                <a:gd name="T1" fmla="*/ 21 h 129"/>
                <a:gd name="T2" fmla="*/ 57 w 103"/>
                <a:gd name="T3" fmla="*/ 104 h 129"/>
                <a:gd name="T4" fmla="*/ 23 w 103"/>
                <a:gd name="T5" fmla="*/ 127 h 129"/>
                <a:gd name="T6" fmla="*/ 4 w 103"/>
                <a:gd name="T7" fmla="*/ 129 h 129"/>
                <a:gd name="T8" fmla="*/ 0 w 103"/>
                <a:gd name="T9" fmla="*/ 112 h 129"/>
                <a:gd name="T10" fmla="*/ 10 w 103"/>
                <a:gd name="T11" fmla="*/ 68 h 129"/>
                <a:gd name="T12" fmla="*/ 76 w 103"/>
                <a:gd name="T13" fmla="*/ 5 h 129"/>
                <a:gd name="T14" fmla="*/ 97 w 103"/>
                <a:gd name="T15" fmla="*/ 0 h 129"/>
                <a:gd name="T16" fmla="*/ 103 w 103"/>
                <a:gd name="T17" fmla="*/ 21 h 129"/>
                <a:gd name="T18" fmla="*/ 103 w 103"/>
                <a:gd name="T19" fmla="*/ 2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29">
                  <a:moveTo>
                    <a:pt x="103" y="21"/>
                  </a:moveTo>
                  <a:lnTo>
                    <a:pt x="57" y="104"/>
                  </a:lnTo>
                  <a:lnTo>
                    <a:pt x="23" y="127"/>
                  </a:lnTo>
                  <a:lnTo>
                    <a:pt x="4" y="129"/>
                  </a:lnTo>
                  <a:lnTo>
                    <a:pt x="0" y="112"/>
                  </a:lnTo>
                  <a:lnTo>
                    <a:pt x="10" y="68"/>
                  </a:lnTo>
                  <a:lnTo>
                    <a:pt x="76" y="5"/>
                  </a:lnTo>
                  <a:lnTo>
                    <a:pt x="97" y="0"/>
                  </a:lnTo>
                  <a:lnTo>
                    <a:pt x="103" y="21"/>
                  </a:lnTo>
                  <a:lnTo>
                    <a:pt x="10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92" name="Freeform 96"/>
            <p:cNvSpPr>
              <a:spLocks/>
            </p:cNvSpPr>
            <p:nvPr/>
          </p:nvSpPr>
          <p:spPr bwMode="auto">
            <a:xfrm>
              <a:off x="3405" y="1829"/>
              <a:ext cx="230" cy="70"/>
            </a:xfrm>
            <a:custGeom>
              <a:avLst/>
              <a:gdLst>
                <a:gd name="T0" fmla="*/ 11 w 458"/>
                <a:gd name="T1" fmla="*/ 19 h 139"/>
                <a:gd name="T2" fmla="*/ 139 w 458"/>
                <a:gd name="T3" fmla="*/ 0 h 139"/>
                <a:gd name="T4" fmla="*/ 262 w 458"/>
                <a:gd name="T5" fmla="*/ 8 h 139"/>
                <a:gd name="T6" fmla="*/ 435 w 458"/>
                <a:gd name="T7" fmla="*/ 76 h 139"/>
                <a:gd name="T8" fmla="*/ 454 w 458"/>
                <a:gd name="T9" fmla="*/ 94 h 139"/>
                <a:gd name="T10" fmla="*/ 458 w 458"/>
                <a:gd name="T11" fmla="*/ 130 h 139"/>
                <a:gd name="T12" fmla="*/ 443 w 458"/>
                <a:gd name="T13" fmla="*/ 139 h 139"/>
                <a:gd name="T14" fmla="*/ 422 w 458"/>
                <a:gd name="T15" fmla="*/ 135 h 139"/>
                <a:gd name="T16" fmla="*/ 403 w 458"/>
                <a:gd name="T17" fmla="*/ 124 h 139"/>
                <a:gd name="T18" fmla="*/ 367 w 458"/>
                <a:gd name="T19" fmla="*/ 97 h 139"/>
                <a:gd name="T20" fmla="*/ 333 w 458"/>
                <a:gd name="T21" fmla="*/ 73 h 139"/>
                <a:gd name="T22" fmla="*/ 298 w 458"/>
                <a:gd name="T23" fmla="*/ 52 h 139"/>
                <a:gd name="T24" fmla="*/ 257 w 458"/>
                <a:gd name="T25" fmla="*/ 35 h 139"/>
                <a:gd name="T26" fmla="*/ 137 w 458"/>
                <a:gd name="T27" fmla="*/ 29 h 139"/>
                <a:gd name="T28" fmla="*/ 15 w 458"/>
                <a:gd name="T29" fmla="*/ 48 h 139"/>
                <a:gd name="T30" fmla="*/ 0 w 458"/>
                <a:gd name="T31" fmla="*/ 35 h 139"/>
                <a:gd name="T32" fmla="*/ 11 w 458"/>
                <a:gd name="T33" fmla="*/ 19 h 139"/>
                <a:gd name="T34" fmla="*/ 11 w 458"/>
                <a:gd name="T35" fmla="*/ 1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8" h="139">
                  <a:moveTo>
                    <a:pt x="11" y="19"/>
                  </a:moveTo>
                  <a:lnTo>
                    <a:pt x="139" y="0"/>
                  </a:lnTo>
                  <a:lnTo>
                    <a:pt x="262" y="8"/>
                  </a:lnTo>
                  <a:lnTo>
                    <a:pt x="435" y="76"/>
                  </a:lnTo>
                  <a:lnTo>
                    <a:pt x="454" y="94"/>
                  </a:lnTo>
                  <a:lnTo>
                    <a:pt x="458" y="130"/>
                  </a:lnTo>
                  <a:lnTo>
                    <a:pt x="443" y="139"/>
                  </a:lnTo>
                  <a:lnTo>
                    <a:pt x="422" y="135"/>
                  </a:lnTo>
                  <a:lnTo>
                    <a:pt x="403" y="124"/>
                  </a:lnTo>
                  <a:lnTo>
                    <a:pt x="367" y="97"/>
                  </a:lnTo>
                  <a:lnTo>
                    <a:pt x="333" y="73"/>
                  </a:lnTo>
                  <a:lnTo>
                    <a:pt x="298" y="52"/>
                  </a:lnTo>
                  <a:lnTo>
                    <a:pt x="257" y="35"/>
                  </a:lnTo>
                  <a:lnTo>
                    <a:pt x="137" y="29"/>
                  </a:lnTo>
                  <a:lnTo>
                    <a:pt x="15" y="48"/>
                  </a:lnTo>
                  <a:lnTo>
                    <a:pt x="0" y="35"/>
                  </a:lnTo>
                  <a:lnTo>
                    <a:pt x="11" y="19"/>
                  </a:lnTo>
                  <a:lnTo>
                    <a:pt x="1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93" name="Freeform 97"/>
            <p:cNvSpPr>
              <a:spLocks/>
            </p:cNvSpPr>
            <p:nvPr/>
          </p:nvSpPr>
          <p:spPr bwMode="auto">
            <a:xfrm>
              <a:off x="3601" y="1885"/>
              <a:ext cx="34" cy="82"/>
            </a:xfrm>
            <a:custGeom>
              <a:avLst/>
              <a:gdLst>
                <a:gd name="T0" fmla="*/ 66 w 66"/>
                <a:gd name="T1" fmla="*/ 17 h 163"/>
                <a:gd name="T2" fmla="*/ 60 w 66"/>
                <a:gd name="T3" fmla="*/ 95 h 163"/>
                <a:gd name="T4" fmla="*/ 32 w 66"/>
                <a:gd name="T5" fmla="*/ 150 h 163"/>
                <a:gd name="T6" fmla="*/ 24 w 66"/>
                <a:gd name="T7" fmla="*/ 161 h 163"/>
                <a:gd name="T8" fmla="*/ 13 w 66"/>
                <a:gd name="T9" fmla="*/ 163 h 163"/>
                <a:gd name="T10" fmla="*/ 0 w 66"/>
                <a:gd name="T11" fmla="*/ 142 h 163"/>
                <a:gd name="T12" fmla="*/ 5 w 66"/>
                <a:gd name="T13" fmla="*/ 79 h 163"/>
                <a:gd name="T14" fmla="*/ 22 w 66"/>
                <a:gd name="T15" fmla="*/ 45 h 163"/>
                <a:gd name="T16" fmla="*/ 38 w 66"/>
                <a:gd name="T17" fmla="*/ 11 h 163"/>
                <a:gd name="T18" fmla="*/ 45 w 66"/>
                <a:gd name="T19" fmla="*/ 2 h 163"/>
                <a:gd name="T20" fmla="*/ 55 w 66"/>
                <a:gd name="T21" fmla="*/ 0 h 163"/>
                <a:gd name="T22" fmla="*/ 66 w 66"/>
                <a:gd name="T23" fmla="*/ 17 h 163"/>
                <a:gd name="T24" fmla="*/ 66 w 66"/>
                <a:gd name="T25" fmla="*/ 1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63">
                  <a:moveTo>
                    <a:pt x="66" y="17"/>
                  </a:moveTo>
                  <a:lnTo>
                    <a:pt x="60" y="95"/>
                  </a:lnTo>
                  <a:lnTo>
                    <a:pt x="32" y="150"/>
                  </a:lnTo>
                  <a:lnTo>
                    <a:pt x="24" y="161"/>
                  </a:lnTo>
                  <a:lnTo>
                    <a:pt x="13" y="163"/>
                  </a:lnTo>
                  <a:lnTo>
                    <a:pt x="0" y="142"/>
                  </a:lnTo>
                  <a:lnTo>
                    <a:pt x="5" y="79"/>
                  </a:lnTo>
                  <a:lnTo>
                    <a:pt x="22" y="45"/>
                  </a:lnTo>
                  <a:lnTo>
                    <a:pt x="38" y="11"/>
                  </a:lnTo>
                  <a:lnTo>
                    <a:pt x="45" y="2"/>
                  </a:lnTo>
                  <a:lnTo>
                    <a:pt x="55" y="0"/>
                  </a:lnTo>
                  <a:lnTo>
                    <a:pt x="66" y="17"/>
                  </a:lnTo>
                  <a:lnTo>
                    <a:pt x="6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94" name="Freeform 98"/>
            <p:cNvSpPr>
              <a:spLocks/>
            </p:cNvSpPr>
            <p:nvPr/>
          </p:nvSpPr>
          <p:spPr bwMode="auto">
            <a:xfrm>
              <a:off x="3381" y="1916"/>
              <a:ext cx="235" cy="61"/>
            </a:xfrm>
            <a:custGeom>
              <a:avLst/>
              <a:gdLst>
                <a:gd name="T0" fmla="*/ 11 w 469"/>
                <a:gd name="T1" fmla="*/ 14 h 122"/>
                <a:gd name="T2" fmla="*/ 140 w 469"/>
                <a:gd name="T3" fmla="*/ 0 h 122"/>
                <a:gd name="T4" fmla="*/ 269 w 469"/>
                <a:gd name="T5" fmla="*/ 4 h 122"/>
                <a:gd name="T6" fmla="*/ 442 w 469"/>
                <a:gd name="T7" fmla="*/ 50 h 122"/>
                <a:gd name="T8" fmla="*/ 467 w 469"/>
                <a:gd name="T9" fmla="*/ 69 h 122"/>
                <a:gd name="T10" fmla="*/ 469 w 469"/>
                <a:gd name="T11" fmla="*/ 97 h 122"/>
                <a:gd name="T12" fmla="*/ 454 w 469"/>
                <a:gd name="T13" fmla="*/ 120 h 122"/>
                <a:gd name="T14" fmla="*/ 423 w 469"/>
                <a:gd name="T15" fmla="*/ 122 h 122"/>
                <a:gd name="T16" fmla="*/ 342 w 469"/>
                <a:gd name="T17" fmla="*/ 90 h 122"/>
                <a:gd name="T18" fmla="*/ 306 w 469"/>
                <a:gd name="T19" fmla="*/ 71 h 122"/>
                <a:gd name="T20" fmla="*/ 260 w 469"/>
                <a:gd name="T21" fmla="*/ 56 h 122"/>
                <a:gd name="T22" fmla="*/ 136 w 469"/>
                <a:gd name="T23" fmla="*/ 40 h 122"/>
                <a:gd name="T24" fmla="*/ 15 w 469"/>
                <a:gd name="T25" fmla="*/ 42 h 122"/>
                <a:gd name="T26" fmla="*/ 0 w 469"/>
                <a:gd name="T27" fmla="*/ 29 h 122"/>
                <a:gd name="T28" fmla="*/ 11 w 469"/>
                <a:gd name="T29" fmla="*/ 14 h 122"/>
                <a:gd name="T30" fmla="*/ 11 w 469"/>
                <a:gd name="T31" fmla="*/ 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9" h="122">
                  <a:moveTo>
                    <a:pt x="11" y="14"/>
                  </a:moveTo>
                  <a:lnTo>
                    <a:pt x="140" y="0"/>
                  </a:lnTo>
                  <a:lnTo>
                    <a:pt x="269" y="4"/>
                  </a:lnTo>
                  <a:lnTo>
                    <a:pt x="442" y="50"/>
                  </a:lnTo>
                  <a:lnTo>
                    <a:pt x="467" y="69"/>
                  </a:lnTo>
                  <a:lnTo>
                    <a:pt x="469" y="97"/>
                  </a:lnTo>
                  <a:lnTo>
                    <a:pt x="454" y="120"/>
                  </a:lnTo>
                  <a:lnTo>
                    <a:pt x="423" y="122"/>
                  </a:lnTo>
                  <a:lnTo>
                    <a:pt x="342" y="90"/>
                  </a:lnTo>
                  <a:lnTo>
                    <a:pt x="306" y="71"/>
                  </a:lnTo>
                  <a:lnTo>
                    <a:pt x="260" y="56"/>
                  </a:lnTo>
                  <a:lnTo>
                    <a:pt x="136" y="40"/>
                  </a:lnTo>
                  <a:lnTo>
                    <a:pt x="15" y="42"/>
                  </a:lnTo>
                  <a:lnTo>
                    <a:pt x="0" y="29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95" name="Freeform 99"/>
            <p:cNvSpPr>
              <a:spLocks/>
            </p:cNvSpPr>
            <p:nvPr/>
          </p:nvSpPr>
          <p:spPr bwMode="auto">
            <a:xfrm>
              <a:off x="3380" y="1866"/>
              <a:ext cx="22" cy="67"/>
            </a:xfrm>
            <a:custGeom>
              <a:avLst/>
              <a:gdLst>
                <a:gd name="T0" fmla="*/ 43 w 43"/>
                <a:gd name="T1" fmla="*/ 21 h 133"/>
                <a:gd name="T2" fmla="*/ 32 w 43"/>
                <a:gd name="T3" fmla="*/ 91 h 133"/>
                <a:gd name="T4" fmla="*/ 36 w 43"/>
                <a:gd name="T5" fmla="*/ 112 h 133"/>
                <a:gd name="T6" fmla="*/ 24 w 43"/>
                <a:gd name="T7" fmla="*/ 133 h 133"/>
                <a:gd name="T8" fmla="*/ 3 w 43"/>
                <a:gd name="T9" fmla="*/ 119 h 133"/>
                <a:gd name="T10" fmla="*/ 0 w 43"/>
                <a:gd name="T11" fmla="*/ 93 h 133"/>
                <a:gd name="T12" fmla="*/ 2 w 43"/>
                <a:gd name="T13" fmla="*/ 47 h 133"/>
                <a:gd name="T14" fmla="*/ 21 w 43"/>
                <a:gd name="T15" fmla="*/ 5 h 133"/>
                <a:gd name="T16" fmla="*/ 40 w 43"/>
                <a:gd name="T17" fmla="*/ 0 h 133"/>
                <a:gd name="T18" fmla="*/ 43 w 43"/>
                <a:gd name="T19" fmla="*/ 21 h 133"/>
                <a:gd name="T20" fmla="*/ 43 w 43"/>
                <a:gd name="T21" fmla="*/ 2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3">
                  <a:moveTo>
                    <a:pt x="43" y="21"/>
                  </a:moveTo>
                  <a:lnTo>
                    <a:pt x="32" y="91"/>
                  </a:lnTo>
                  <a:lnTo>
                    <a:pt x="36" y="112"/>
                  </a:lnTo>
                  <a:lnTo>
                    <a:pt x="24" y="133"/>
                  </a:lnTo>
                  <a:lnTo>
                    <a:pt x="3" y="119"/>
                  </a:lnTo>
                  <a:lnTo>
                    <a:pt x="0" y="93"/>
                  </a:lnTo>
                  <a:lnTo>
                    <a:pt x="2" y="47"/>
                  </a:lnTo>
                  <a:lnTo>
                    <a:pt x="21" y="5"/>
                  </a:lnTo>
                  <a:lnTo>
                    <a:pt x="40" y="0"/>
                  </a:lnTo>
                  <a:lnTo>
                    <a:pt x="43" y="21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96" name="Freeform 100"/>
            <p:cNvSpPr>
              <a:spLocks/>
            </p:cNvSpPr>
            <p:nvPr/>
          </p:nvSpPr>
          <p:spPr bwMode="auto">
            <a:xfrm>
              <a:off x="3502" y="1861"/>
              <a:ext cx="24" cy="70"/>
            </a:xfrm>
            <a:custGeom>
              <a:avLst/>
              <a:gdLst>
                <a:gd name="T0" fmla="*/ 47 w 47"/>
                <a:gd name="T1" fmla="*/ 15 h 141"/>
                <a:gd name="T2" fmla="*/ 42 w 47"/>
                <a:gd name="T3" fmla="*/ 120 h 141"/>
                <a:gd name="T4" fmla="*/ 36 w 47"/>
                <a:gd name="T5" fmla="*/ 137 h 141"/>
                <a:gd name="T6" fmla="*/ 21 w 47"/>
                <a:gd name="T7" fmla="*/ 141 h 141"/>
                <a:gd name="T8" fmla="*/ 0 w 47"/>
                <a:gd name="T9" fmla="*/ 120 h 141"/>
                <a:gd name="T10" fmla="*/ 19 w 47"/>
                <a:gd name="T11" fmla="*/ 13 h 141"/>
                <a:gd name="T12" fmla="*/ 34 w 47"/>
                <a:gd name="T13" fmla="*/ 0 h 141"/>
                <a:gd name="T14" fmla="*/ 47 w 47"/>
                <a:gd name="T15" fmla="*/ 15 h 141"/>
                <a:gd name="T16" fmla="*/ 47 w 47"/>
                <a:gd name="T17" fmla="*/ 1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1">
                  <a:moveTo>
                    <a:pt x="47" y="15"/>
                  </a:moveTo>
                  <a:lnTo>
                    <a:pt x="42" y="120"/>
                  </a:lnTo>
                  <a:lnTo>
                    <a:pt x="36" y="137"/>
                  </a:lnTo>
                  <a:lnTo>
                    <a:pt x="21" y="141"/>
                  </a:lnTo>
                  <a:lnTo>
                    <a:pt x="0" y="120"/>
                  </a:lnTo>
                  <a:lnTo>
                    <a:pt x="19" y="13"/>
                  </a:lnTo>
                  <a:lnTo>
                    <a:pt x="34" y="0"/>
                  </a:lnTo>
                  <a:lnTo>
                    <a:pt x="47" y="15"/>
                  </a:lnTo>
                  <a:lnTo>
                    <a:pt x="4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97" name="Freeform 101"/>
            <p:cNvSpPr>
              <a:spLocks/>
            </p:cNvSpPr>
            <p:nvPr/>
          </p:nvSpPr>
          <p:spPr bwMode="auto">
            <a:xfrm>
              <a:off x="2635" y="2517"/>
              <a:ext cx="286" cy="84"/>
            </a:xfrm>
            <a:custGeom>
              <a:avLst/>
              <a:gdLst>
                <a:gd name="T0" fmla="*/ 24 w 572"/>
                <a:gd name="T1" fmla="*/ 0 h 167"/>
                <a:gd name="T2" fmla="*/ 95 w 572"/>
                <a:gd name="T3" fmla="*/ 24 h 167"/>
                <a:gd name="T4" fmla="*/ 165 w 572"/>
                <a:gd name="T5" fmla="*/ 49 h 167"/>
                <a:gd name="T6" fmla="*/ 349 w 572"/>
                <a:gd name="T7" fmla="*/ 95 h 167"/>
                <a:gd name="T8" fmla="*/ 452 w 572"/>
                <a:gd name="T9" fmla="*/ 110 h 167"/>
                <a:gd name="T10" fmla="*/ 505 w 572"/>
                <a:gd name="T11" fmla="*/ 125 h 167"/>
                <a:gd name="T12" fmla="*/ 558 w 572"/>
                <a:gd name="T13" fmla="*/ 138 h 167"/>
                <a:gd name="T14" fmla="*/ 572 w 572"/>
                <a:gd name="T15" fmla="*/ 154 h 167"/>
                <a:gd name="T16" fmla="*/ 557 w 572"/>
                <a:gd name="T17" fmla="*/ 167 h 167"/>
                <a:gd name="T18" fmla="*/ 444 w 572"/>
                <a:gd name="T19" fmla="*/ 161 h 167"/>
                <a:gd name="T20" fmla="*/ 340 w 572"/>
                <a:gd name="T21" fmla="*/ 146 h 167"/>
                <a:gd name="T22" fmla="*/ 249 w 572"/>
                <a:gd name="T23" fmla="*/ 114 h 167"/>
                <a:gd name="T24" fmla="*/ 207 w 572"/>
                <a:gd name="T25" fmla="*/ 95 h 167"/>
                <a:gd name="T26" fmla="*/ 157 w 572"/>
                <a:gd name="T27" fmla="*/ 76 h 167"/>
                <a:gd name="T28" fmla="*/ 15 w 572"/>
                <a:gd name="T29" fmla="*/ 41 h 167"/>
                <a:gd name="T30" fmla="*/ 0 w 572"/>
                <a:gd name="T31" fmla="*/ 15 h 167"/>
                <a:gd name="T32" fmla="*/ 7 w 572"/>
                <a:gd name="T33" fmla="*/ 3 h 167"/>
                <a:gd name="T34" fmla="*/ 24 w 572"/>
                <a:gd name="T35" fmla="*/ 0 h 167"/>
                <a:gd name="T36" fmla="*/ 24 w 572"/>
                <a:gd name="T37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2" h="167">
                  <a:moveTo>
                    <a:pt x="24" y="0"/>
                  </a:moveTo>
                  <a:lnTo>
                    <a:pt x="95" y="24"/>
                  </a:lnTo>
                  <a:lnTo>
                    <a:pt x="165" y="49"/>
                  </a:lnTo>
                  <a:lnTo>
                    <a:pt x="349" y="95"/>
                  </a:lnTo>
                  <a:lnTo>
                    <a:pt x="452" y="110"/>
                  </a:lnTo>
                  <a:lnTo>
                    <a:pt x="505" y="125"/>
                  </a:lnTo>
                  <a:lnTo>
                    <a:pt x="558" y="138"/>
                  </a:lnTo>
                  <a:lnTo>
                    <a:pt x="572" y="154"/>
                  </a:lnTo>
                  <a:lnTo>
                    <a:pt x="557" y="167"/>
                  </a:lnTo>
                  <a:lnTo>
                    <a:pt x="444" y="161"/>
                  </a:lnTo>
                  <a:lnTo>
                    <a:pt x="340" y="146"/>
                  </a:lnTo>
                  <a:lnTo>
                    <a:pt x="249" y="114"/>
                  </a:lnTo>
                  <a:lnTo>
                    <a:pt x="207" y="95"/>
                  </a:lnTo>
                  <a:lnTo>
                    <a:pt x="157" y="76"/>
                  </a:lnTo>
                  <a:lnTo>
                    <a:pt x="15" y="41"/>
                  </a:lnTo>
                  <a:lnTo>
                    <a:pt x="0" y="15"/>
                  </a:lnTo>
                  <a:lnTo>
                    <a:pt x="7" y="3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98" name="Freeform 102"/>
            <p:cNvSpPr>
              <a:spLocks/>
            </p:cNvSpPr>
            <p:nvPr/>
          </p:nvSpPr>
          <p:spPr bwMode="auto">
            <a:xfrm>
              <a:off x="2620" y="2514"/>
              <a:ext cx="66" cy="81"/>
            </a:xfrm>
            <a:custGeom>
              <a:avLst/>
              <a:gdLst>
                <a:gd name="T0" fmla="*/ 44 w 133"/>
                <a:gd name="T1" fmla="*/ 8 h 162"/>
                <a:gd name="T2" fmla="*/ 93 w 133"/>
                <a:gd name="T3" fmla="*/ 76 h 162"/>
                <a:gd name="T4" fmla="*/ 129 w 133"/>
                <a:gd name="T5" fmla="*/ 143 h 162"/>
                <a:gd name="T6" fmla="*/ 133 w 133"/>
                <a:gd name="T7" fmla="*/ 152 h 162"/>
                <a:gd name="T8" fmla="*/ 129 w 133"/>
                <a:gd name="T9" fmla="*/ 162 h 162"/>
                <a:gd name="T10" fmla="*/ 109 w 133"/>
                <a:gd name="T11" fmla="*/ 162 h 162"/>
                <a:gd name="T12" fmla="*/ 38 w 133"/>
                <a:gd name="T13" fmla="*/ 110 h 162"/>
                <a:gd name="T14" fmla="*/ 4 w 133"/>
                <a:gd name="T15" fmla="*/ 32 h 162"/>
                <a:gd name="T16" fmla="*/ 0 w 133"/>
                <a:gd name="T17" fmla="*/ 13 h 162"/>
                <a:gd name="T18" fmla="*/ 12 w 133"/>
                <a:gd name="T19" fmla="*/ 0 h 162"/>
                <a:gd name="T20" fmla="*/ 44 w 133"/>
                <a:gd name="T21" fmla="*/ 8 h 162"/>
                <a:gd name="T22" fmla="*/ 44 w 133"/>
                <a:gd name="T23" fmla="*/ 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162">
                  <a:moveTo>
                    <a:pt x="44" y="8"/>
                  </a:moveTo>
                  <a:lnTo>
                    <a:pt x="93" y="76"/>
                  </a:lnTo>
                  <a:lnTo>
                    <a:pt x="129" y="143"/>
                  </a:lnTo>
                  <a:lnTo>
                    <a:pt x="133" y="152"/>
                  </a:lnTo>
                  <a:lnTo>
                    <a:pt x="129" y="162"/>
                  </a:lnTo>
                  <a:lnTo>
                    <a:pt x="109" y="162"/>
                  </a:lnTo>
                  <a:lnTo>
                    <a:pt x="38" y="110"/>
                  </a:lnTo>
                  <a:lnTo>
                    <a:pt x="4" y="32"/>
                  </a:lnTo>
                  <a:lnTo>
                    <a:pt x="0" y="13"/>
                  </a:lnTo>
                  <a:lnTo>
                    <a:pt x="12" y="0"/>
                  </a:lnTo>
                  <a:lnTo>
                    <a:pt x="44" y="8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99" name="Freeform 103"/>
            <p:cNvSpPr>
              <a:spLocks/>
            </p:cNvSpPr>
            <p:nvPr/>
          </p:nvSpPr>
          <p:spPr bwMode="auto">
            <a:xfrm>
              <a:off x="2673" y="2591"/>
              <a:ext cx="338" cy="140"/>
            </a:xfrm>
            <a:custGeom>
              <a:avLst/>
              <a:gdLst>
                <a:gd name="T0" fmla="*/ 13 w 676"/>
                <a:gd name="T1" fmla="*/ 0 h 281"/>
                <a:gd name="T2" fmla="*/ 83 w 676"/>
                <a:gd name="T3" fmla="*/ 19 h 281"/>
                <a:gd name="T4" fmla="*/ 114 w 676"/>
                <a:gd name="T5" fmla="*/ 36 h 281"/>
                <a:gd name="T6" fmla="*/ 148 w 676"/>
                <a:gd name="T7" fmla="*/ 53 h 281"/>
                <a:gd name="T8" fmla="*/ 192 w 676"/>
                <a:gd name="T9" fmla="*/ 70 h 281"/>
                <a:gd name="T10" fmla="*/ 232 w 676"/>
                <a:gd name="T11" fmla="*/ 84 h 281"/>
                <a:gd name="T12" fmla="*/ 308 w 676"/>
                <a:gd name="T13" fmla="*/ 108 h 281"/>
                <a:gd name="T14" fmla="*/ 382 w 676"/>
                <a:gd name="T15" fmla="*/ 133 h 281"/>
                <a:gd name="T16" fmla="*/ 465 w 676"/>
                <a:gd name="T17" fmla="*/ 167 h 281"/>
                <a:gd name="T18" fmla="*/ 517 w 676"/>
                <a:gd name="T19" fmla="*/ 186 h 281"/>
                <a:gd name="T20" fmla="*/ 560 w 676"/>
                <a:gd name="T21" fmla="*/ 202 h 281"/>
                <a:gd name="T22" fmla="*/ 663 w 676"/>
                <a:gd name="T23" fmla="*/ 224 h 281"/>
                <a:gd name="T24" fmla="*/ 676 w 676"/>
                <a:gd name="T25" fmla="*/ 255 h 281"/>
                <a:gd name="T26" fmla="*/ 672 w 676"/>
                <a:gd name="T27" fmla="*/ 274 h 281"/>
                <a:gd name="T28" fmla="*/ 661 w 676"/>
                <a:gd name="T29" fmla="*/ 281 h 281"/>
                <a:gd name="T30" fmla="*/ 555 w 676"/>
                <a:gd name="T31" fmla="*/ 243 h 281"/>
                <a:gd name="T32" fmla="*/ 507 w 676"/>
                <a:gd name="T33" fmla="*/ 219 h 281"/>
                <a:gd name="T34" fmla="*/ 454 w 676"/>
                <a:gd name="T35" fmla="*/ 192 h 281"/>
                <a:gd name="T36" fmla="*/ 412 w 676"/>
                <a:gd name="T37" fmla="*/ 175 h 281"/>
                <a:gd name="T38" fmla="*/ 372 w 676"/>
                <a:gd name="T39" fmla="*/ 160 h 281"/>
                <a:gd name="T40" fmla="*/ 296 w 676"/>
                <a:gd name="T41" fmla="*/ 135 h 281"/>
                <a:gd name="T42" fmla="*/ 222 w 676"/>
                <a:gd name="T43" fmla="*/ 110 h 281"/>
                <a:gd name="T44" fmla="*/ 138 w 676"/>
                <a:gd name="T45" fmla="*/ 80 h 281"/>
                <a:gd name="T46" fmla="*/ 78 w 676"/>
                <a:gd name="T47" fmla="*/ 48 h 281"/>
                <a:gd name="T48" fmla="*/ 49 w 676"/>
                <a:gd name="T49" fmla="*/ 34 h 281"/>
                <a:gd name="T50" fmla="*/ 13 w 676"/>
                <a:gd name="T51" fmla="*/ 29 h 281"/>
                <a:gd name="T52" fmla="*/ 0 w 676"/>
                <a:gd name="T53" fmla="*/ 15 h 281"/>
                <a:gd name="T54" fmla="*/ 13 w 676"/>
                <a:gd name="T55" fmla="*/ 0 h 281"/>
                <a:gd name="T56" fmla="*/ 13 w 676"/>
                <a:gd name="T57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6" h="281">
                  <a:moveTo>
                    <a:pt x="13" y="0"/>
                  </a:moveTo>
                  <a:lnTo>
                    <a:pt x="83" y="19"/>
                  </a:lnTo>
                  <a:lnTo>
                    <a:pt x="114" y="36"/>
                  </a:lnTo>
                  <a:lnTo>
                    <a:pt x="148" y="53"/>
                  </a:lnTo>
                  <a:lnTo>
                    <a:pt x="192" y="70"/>
                  </a:lnTo>
                  <a:lnTo>
                    <a:pt x="232" y="84"/>
                  </a:lnTo>
                  <a:lnTo>
                    <a:pt x="308" y="108"/>
                  </a:lnTo>
                  <a:lnTo>
                    <a:pt x="382" y="133"/>
                  </a:lnTo>
                  <a:lnTo>
                    <a:pt x="465" y="167"/>
                  </a:lnTo>
                  <a:lnTo>
                    <a:pt x="517" y="186"/>
                  </a:lnTo>
                  <a:lnTo>
                    <a:pt x="560" y="202"/>
                  </a:lnTo>
                  <a:lnTo>
                    <a:pt x="663" y="224"/>
                  </a:lnTo>
                  <a:lnTo>
                    <a:pt x="676" y="255"/>
                  </a:lnTo>
                  <a:lnTo>
                    <a:pt x="672" y="274"/>
                  </a:lnTo>
                  <a:lnTo>
                    <a:pt x="661" y="281"/>
                  </a:lnTo>
                  <a:lnTo>
                    <a:pt x="555" y="243"/>
                  </a:lnTo>
                  <a:lnTo>
                    <a:pt x="507" y="219"/>
                  </a:lnTo>
                  <a:lnTo>
                    <a:pt x="454" y="192"/>
                  </a:lnTo>
                  <a:lnTo>
                    <a:pt x="412" y="175"/>
                  </a:lnTo>
                  <a:lnTo>
                    <a:pt x="372" y="160"/>
                  </a:lnTo>
                  <a:lnTo>
                    <a:pt x="296" y="135"/>
                  </a:lnTo>
                  <a:lnTo>
                    <a:pt x="222" y="110"/>
                  </a:lnTo>
                  <a:lnTo>
                    <a:pt x="138" y="80"/>
                  </a:lnTo>
                  <a:lnTo>
                    <a:pt x="78" y="48"/>
                  </a:lnTo>
                  <a:lnTo>
                    <a:pt x="49" y="34"/>
                  </a:lnTo>
                  <a:lnTo>
                    <a:pt x="13" y="29"/>
                  </a:lnTo>
                  <a:lnTo>
                    <a:pt x="0" y="15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00" name="Freeform 104"/>
            <p:cNvSpPr>
              <a:spLocks/>
            </p:cNvSpPr>
            <p:nvPr/>
          </p:nvSpPr>
          <p:spPr bwMode="auto">
            <a:xfrm>
              <a:off x="2757" y="2629"/>
              <a:ext cx="56" cy="584"/>
            </a:xfrm>
            <a:custGeom>
              <a:avLst/>
              <a:gdLst>
                <a:gd name="T0" fmla="*/ 51 w 110"/>
                <a:gd name="T1" fmla="*/ 19 h 1169"/>
                <a:gd name="T2" fmla="*/ 66 w 110"/>
                <a:gd name="T3" fmla="*/ 266 h 1169"/>
                <a:gd name="T4" fmla="*/ 91 w 110"/>
                <a:gd name="T5" fmla="*/ 515 h 1169"/>
                <a:gd name="T6" fmla="*/ 104 w 110"/>
                <a:gd name="T7" fmla="*/ 783 h 1169"/>
                <a:gd name="T8" fmla="*/ 108 w 110"/>
                <a:gd name="T9" fmla="*/ 941 h 1169"/>
                <a:gd name="T10" fmla="*/ 110 w 110"/>
                <a:gd name="T11" fmla="*/ 1137 h 1169"/>
                <a:gd name="T12" fmla="*/ 102 w 110"/>
                <a:gd name="T13" fmla="*/ 1160 h 1169"/>
                <a:gd name="T14" fmla="*/ 82 w 110"/>
                <a:gd name="T15" fmla="*/ 1169 h 1169"/>
                <a:gd name="T16" fmla="*/ 49 w 110"/>
                <a:gd name="T17" fmla="*/ 1141 h 1169"/>
                <a:gd name="T18" fmla="*/ 34 w 110"/>
                <a:gd name="T19" fmla="*/ 949 h 1169"/>
                <a:gd name="T20" fmla="*/ 28 w 110"/>
                <a:gd name="T21" fmla="*/ 785 h 1169"/>
                <a:gd name="T22" fmla="*/ 17 w 110"/>
                <a:gd name="T23" fmla="*/ 521 h 1169"/>
                <a:gd name="T24" fmla="*/ 4 w 110"/>
                <a:gd name="T25" fmla="*/ 264 h 1169"/>
                <a:gd name="T26" fmla="*/ 0 w 110"/>
                <a:gd name="T27" fmla="*/ 10 h 1169"/>
                <a:gd name="T28" fmla="*/ 6 w 110"/>
                <a:gd name="T29" fmla="*/ 0 h 1169"/>
                <a:gd name="T30" fmla="*/ 25 w 110"/>
                <a:gd name="T31" fmla="*/ 0 h 1169"/>
                <a:gd name="T32" fmla="*/ 51 w 110"/>
                <a:gd name="T33" fmla="*/ 19 h 1169"/>
                <a:gd name="T34" fmla="*/ 51 w 110"/>
                <a:gd name="T35" fmla="*/ 19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1169">
                  <a:moveTo>
                    <a:pt x="51" y="19"/>
                  </a:moveTo>
                  <a:lnTo>
                    <a:pt x="66" y="266"/>
                  </a:lnTo>
                  <a:lnTo>
                    <a:pt x="91" y="515"/>
                  </a:lnTo>
                  <a:lnTo>
                    <a:pt x="104" y="783"/>
                  </a:lnTo>
                  <a:lnTo>
                    <a:pt x="108" y="941"/>
                  </a:lnTo>
                  <a:lnTo>
                    <a:pt x="110" y="1137"/>
                  </a:lnTo>
                  <a:lnTo>
                    <a:pt x="102" y="1160"/>
                  </a:lnTo>
                  <a:lnTo>
                    <a:pt x="82" y="1169"/>
                  </a:lnTo>
                  <a:lnTo>
                    <a:pt x="49" y="1141"/>
                  </a:lnTo>
                  <a:lnTo>
                    <a:pt x="34" y="949"/>
                  </a:lnTo>
                  <a:lnTo>
                    <a:pt x="28" y="785"/>
                  </a:lnTo>
                  <a:lnTo>
                    <a:pt x="17" y="521"/>
                  </a:lnTo>
                  <a:lnTo>
                    <a:pt x="4" y="264"/>
                  </a:lnTo>
                  <a:lnTo>
                    <a:pt x="0" y="10"/>
                  </a:lnTo>
                  <a:lnTo>
                    <a:pt x="6" y="0"/>
                  </a:lnTo>
                  <a:lnTo>
                    <a:pt x="25" y="0"/>
                  </a:lnTo>
                  <a:lnTo>
                    <a:pt x="51" y="19"/>
                  </a:lnTo>
                  <a:lnTo>
                    <a:pt x="5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01" name="Freeform 105"/>
            <p:cNvSpPr>
              <a:spLocks/>
            </p:cNvSpPr>
            <p:nvPr/>
          </p:nvSpPr>
          <p:spPr bwMode="auto">
            <a:xfrm>
              <a:off x="3067" y="2661"/>
              <a:ext cx="41" cy="478"/>
            </a:xfrm>
            <a:custGeom>
              <a:avLst/>
              <a:gdLst>
                <a:gd name="T0" fmla="*/ 82 w 82"/>
                <a:gd name="T1" fmla="*/ 13 h 956"/>
                <a:gd name="T2" fmla="*/ 75 w 82"/>
                <a:gd name="T3" fmla="*/ 458 h 956"/>
                <a:gd name="T4" fmla="*/ 71 w 82"/>
                <a:gd name="T5" fmla="*/ 673 h 956"/>
                <a:gd name="T6" fmla="*/ 80 w 82"/>
                <a:gd name="T7" fmla="*/ 925 h 956"/>
                <a:gd name="T8" fmla="*/ 71 w 82"/>
                <a:gd name="T9" fmla="*/ 948 h 956"/>
                <a:gd name="T10" fmla="*/ 50 w 82"/>
                <a:gd name="T11" fmla="*/ 956 h 956"/>
                <a:gd name="T12" fmla="*/ 19 w 82"/>
                <a:gd name="T13" fmla="*/ 925 h 956"/>
                <a:gd name="T14" fmla="*/ 14 w 82"/>
                <a:gd name="T15" fmla="*/ 800 h 956"/>
                <a:gd name="T16" fmla="*/ 0 w 82"/>
                <a:gd name="T17" fmla="*/ 676 h 956"/>
                <a:gd name="T18" fmla="*/ 4 w 82"/>
                <a:gd name="T19" fmla="*/ 456 h 956"/>
                <a:gd name="T20" fmla="*/ 16 w 82"/>
                <a:gd name="T21" fmla="*/ 338 h 956"/>
                <a:gd name="T22" fmla="*/ 33 w 82"/>
                <a:gd name="T23" fmla="*/ 235 h 956"/>
                <a:gd name="T24" fmla="*/ 54 w 82"/>
                <a:gd name="T25" fmla="*/ 13 h 956"/>
                <a:gd name="T26" fmla="*/ 69 w 82"/>
                <a:gd name="T27" fmla="*/ 0 h 956"/>
                <a:gd name="T28" fmla="*/ 82 w 82"/>
                <a:gd name="T29" fmla="*/ 13 h 956"/>
                <a:gd name="T30" fmla="*/ 82 w 82"/>
                <a:gd name="T31" fmla="*/ 13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956">
                  <a:moveTo>
                    <a:pt x="82" y="13"/>
                  </a:moveTo>
                  <a:lnTo>
                    <a:pt x="75" y="458"/>
                  </a:lnTo>
                  <a:lnTo>
                    <a:pt x="71" y="673"/>
                  </a:lnTo>
                  <a:lnTo>
                    <a:pt x="80" y="925"/>
                  </a:lnTo>
                  <a:lnTo>
                    <a:pt x="71" y="948"/>
                  </a:lnTo>
                  <a:lnTo>
                    <a:pt x="50" y="956"/>
                  </a:lnTo>
                  <a:lnTo>
                    <a:pt x="19" y="925"/>
                  </a:lnTo>
                  <a:lnTo>
                    <a:pt x="14" y="800"/>
                  </a:lnTo>
                  <a:lnTo>
                    <a:pt x="0" y="676"/>
                  </a:lnTo>
                  <a:lnTo>
                    <a:pt x="4" y="456"/>
                  </a:lnTo>
                  <a:lnTo>
                    <a:pt x="16" y="338"/>
                  </a:lnTo>
                  <a:lnTo>
                    <a:pt x="33" y="235"/>
                  </a:lnTo>
                  <a:lnTo>
                    <a:pt x="54" y="13"/>
                  </a:lnTo>
                  <a:lnTo>
                    <a:pt x="69" y="0"/>
                  </a:lnTo>
                  <a:lnTo>
                    <a:pt x="82" y="13"/>
                  </a:lnTo>
                  <a:lnTo>
                    <a:pt x="8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02" name="Freeform 106"/>
            <p:cNvSpPr>
              <a:spLocks/>
            </p:cNvSpPr>
            <p:nvPr/>
          </p:nvSpPr>
          <p:spPr bwMode="auto">
            <a:xfrm>
              <a:off x="3519" y="2590"/>
              <a:ext cx="43" cy="629"/>
            </a:xfrm>
            <a:custGeom>
              <a:avLst/>
              <a:gdLst>
                <a:gd name="T0" fmla="*/ 82 w 88"/>
                <a:gd name="T1" fmla="*/ 27 h 1258"/>
                <a:gd name="T2" fmla="*/ 82 w 88"/>
                <a:gd name="T3" fmla="*/ 38 h 1258"/>
                <a:gd name="T4" fmla="*/ 82 w 88"/>
                <a:gd name="T5" fmla="*/ 51 h 1258"/>
                <a:gd name="T6" fmla="*/ 82 w 88"/>
                <a:gd name="T7" fmla="*/ 72 h 1258"/>
                <a:gd name="T8" fmla="*/ 82 w 88"/>
                <a:gd name="T9" fmla="*/ 84 h 1258"/>
                <a:gd name="T10" fmla="*/ 82 w 88"/>
                <a:gd name="T11" fmla="*/ 95 h 1258"/>
                <a:gd name="T12" fmla="*/ 82 w 88"/>
                <a:gd name="T13" fmla="*/ 99 h 1258"/>
                <a:gd name="T14" fmla="*/ 82 w 88"/>
                <a:gd name="T15" fmla="*/ 101 h 1258"/>
                <a:gd name="T16" fmla="*/ 82 w 88"/>
                <a:gd name="T17" fmla="*/ 103 h 1258"/>
                <a:gd name="T18" fmla="*/ 82 w 88"/>
                <a:gd name="T19" fmla="*/ 105 h 1258"/>
                <a:gd name="T20" fmla="*/ 82 w 88"/>
                <a:gd name="T21" fmla="*/ 114 h 1258"/>
                <a:gd name="T22" fmla="*/ 84 w 88"/>
                <a:gd name="T23" fmla="*/ 192 h 1258"/>
                <a:gd name="T24" fmla="*/ 84 w 88"/>
                <a:gd name="T25" fmla="*/ 268 h 1258"/>
                <a:gd name="T26" fmla="*/ 84 w 88"/>
                <a:gd name="T27" fmla="*/ 278 h 1258"/>
                <a:gd name="T28" fmla="*/ 84 w 88"/>
                <a:gd name="T29" fmla="*/ 283 h 1258"/>
                <a:gd name="T30" fmla="*/ 84 w 88"/>
                <a:gd name="T31" fmla="*/ 285 h 1258"/>
                <a:gd name="T32" fmla="*/ 84 w 88"/>
                <a:gd name="T33" fmla="*/ 287 h 1258"/>
                <a:gd name="T34" fmla="*/ 84 w 88"/>
                <a:gd name="T35" fmla="*/ 289 h 1258"/>
                <a:gd name="T36" fmla="*/ 84 w 88"/>
                <a:gd name="T37" fmla="*/ 299 h 1258"/>
                <a:gd name="T38" fmla="*/ 84 w 88"/>
                <a:gd name="T39" fmla="*/ 310 h 1258"/>
                <a:gd name="T40" fmla="*/ 84 w 88"/>
                <a:gd name="T41" fmla="*/ 333 h 1258"/>
                <a:gd name="T42" fmla="*/ 84 w 88"/>
                <a:gd name="T43" fmla="*/ 344 h 1258"/>
                <a:gd name="T44" fmla="*/ 84 w 88"/>
                <a:gd name="T45" fmla="*/ 346 h 1258"/>
                <a:gd name="T46" fmla="*/ 84 w 88"/>
                <a:gd name="T47" fmla="*/ 350 h 1258"/>
                <a:gd name="T48" fmla="*/ 84 w 88"/>
                <a:gd name="T49" fmla="*/ 354 h 1258"/>
                <a:gd name="T50" fmla="*/ 84 w 88"/>
                <a:gd name="T51" fmla="*/ 356 h 1258"/>
                <a:gd name="T52" fmla="*/ 88 w 88"/>
                <a:gd name="T53" fmla="*/ 504 h 1258"/>
                <a:gd name="T54" fmla="*/ 86 w 88"/>
                <a:gd name="T55" fmla="*/ 637 h 1258"/>
                <a:gd name="T56" fmla="*/ 80 w 88"/>
                <a:gd name="T57" fmla="*/ 916 h 1258"/>
                <a:gd name="T58" fmla="*/ 67 w 88"/>
                <a:gd name="T59" fmla="*/ 1219 h 1258"/>
                <a:gd name="T60" fmla="*/ 57 w 88"/>
                <a:gd name="T61" fmla="*/ 1243 h 1258"/>
                <a:gd name="T62" fmla="*/ 34 w 88"/>
                <a:gd name="T63" fmla="*/ 1258 h 1258"/>
                <a:gd name="T64" fmla="*/ 12 w 88"/>
                <a:gd name="T65" fmla="*/ 1258 h 1258"/>
                <a:gd name="T66" fmla="*/ 0 w 88"/>
                <a:gd name="T67" fmla="*/ 1241 h 1258"/>
                <a:gd name="T68" fmla="*/ 0 w 88"/>
                <a:gd name="T69" fmla="*/ 916 h 1258"/>
                <a:gd name="T70" fmla="*/ 6 w 88"/>
                <a:gd name="T71" fmla="*/ 637 h 1258"/>
                <a:gd name="T72" fmla="*/ 8 w 88"/>
                <a:gd name="T73" fmla="*/ 506 h 1258"/>
                <a:gd name="T74" fmla="*/ 4 w 88"/>
                <a:gd name="T75" fmla="*/ 357 h 1258"/>
                <a:gd name="T76" fmla="*/ 17 w 88"/>
                <a:gd name="T77" fmla="*/ 192 h 1258"/>
                <a:gd name="T78" fmla="*/ 31 w 88"/>
                <a:gd name="T79" fmla="*/ 27 h 1258"/>
                <a:gd name="T80" fmla="*/ 38 w 88"/>
                <a:gd name="T81" fmla="*/ 8 h 1258"/>
                <a:gd name="T82" fmla="*/ 55 w 88"/>
                <a:gd name="T83" fmla="*/ 0 h 1258"/>
                <a:gd name="T84" fmla="*/ 82 w 88"/>
                <a:gd name="T85" fmla="*/ 27 h 1258"/>
                <a:gd name="T86" fmla="*/ 82 w 88"/>
                <a:gd name="T87" fmla="*/ 27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8" h="1258">
                  <a:moveTo>
                    <a:pt x="82" y="27"/>
                  </a:moveTo>
                  <a:lnTo>
                    <a:pt x="82" y="38"/>
                  </a:lnTo>
                  <a:lnTo>
                    <a:pt x="82" y="51"/>
                  </a:lnTo>
                  <a:lnTo>
                    <a:pt x="82" y="72"/>
                  </a:lnTo>
                  <a:lnTo>
                    <a:pt x="82" y="84"/>
                  </a:lnTo>
                  <a:lnTo>
                    <a:pt x="82" y="95"/>
                  </a:lnTo>
                  <a:lnTo>
                    <a:pt x="82" y="99"/>
                  </a:lnTo>
                  <a:lnTo>
                    <a:pt x="82" y="101"/>
                  </a:lnTo>
                  <a:lnTo>
                    <a:pt x="82" y="103"/>
                  </a:lnTo>
                  <a:lnTo>
                    <a:pt x="82" y="105"/>
                  </a:lnTo>
                  <a:lnTo>
                    <a:pt x="82" y="114"/>
                  </a:lnTo>
                  <a:lnTo>
                    <a:pt x="84" y="192"/>
                  </a:lnTo>
                  <a:lnTo>
                    <a:pt x="84" y="268"/>
                  </a:lnTo>
                  <a:lnTo>
                    <a:pt x="84" y="278"/>
                  </a:lnTo>
                  <a:lnTo>
                    <a:pt x="84" y="283"/>
                  </a:lnTo>
                  <a:lnTo>
                    <a:pt x="84" y="285"/>
                  </a:lnTo>
                  <a:lnTo>
                    <a:pt x="84" y="287"/>
                  </a:lnTo>
                  <a:lnTo>
                    <a:pt x="84" y="289"/>
                  </a:lnTo>
                  <a:lnTo>
                    <a:pt x="84" y="299"/>
                  </a:lnTo>
                  <a:lnTo>
                    <a:pt x="84" y="310"/>
                  </a:lnTo>
                  <a:lnTo>
                    <a:pt x="84" y="333"/>
                  </a:lnTo>
                  <a:lnTo>
                    <a:pt x="84" y="344"/>
                  </a:lnTo>
                  <a:lnTo>
                    <a:pt x="84" y="346"/>
                  </a:lnTo>
                  <a:lnTo>
                    <a:pt x="84" y="350"/>
                  </a:lnTo>
                  <a:lnTo>
                    <a:pt x="84" y="354"/>
                  </a:lnTo>
                  <a:lnTo>
                    <a:pt x="84" y="356"/>
                  </a:lnTo>
                  <a:lnTo>
                    <a:pt x="88" y="504"/>
                  </a:lnTo>
                  <a:lnTo>
                    <a:pt x="86" y="637"/>
                  </a:lnTo>
                  <a:lnTo>
                    <a:pt x="80" y="916"/>
                  </a:lnTo>
                  <a:lnTo>
                    <a:pt x="67" y="1219"/>
                  </a:lnTo>
                  <a:lnTo>
                    <a:pt x="57" y="1243"/>
                  </a:lnTo>
                  <a:lnTo>
                    <a:pt x="34" y="1258"/>
                  </a:lnTo>
                  <a:lnTo>
                    <a:pt x="12" y="1258"/>
                  </a:lnTo>
                  <a:lnTo>
                    <a:pt x="0" y="1241"/>
                  </a:lnTo>
                  <a:lnTo>
                    <a:pt x="0" y="916"/>
                  </a:lnTo>
                  <a:lnTo>
                    <a:pt x="6" y="637"/>
                  </a:lnTo>
                  <a:lnTo>
                    <a:pt x="8" y="506"/>
                  </a:lnTo>
                  <a:lnTo>
                    <a:pt x="4" y="357"/>
                  </a:lnTo>
                  <a:lnTo>
                    <a:pt x="17" y="192"/>
                  </a:lnTo>
                  <a:lnTo>
                    <a:pt x="31" y="27"/>
                  </a:lnTo>
                  <a:lnTo>
                    <a:pt x="38" y="8"/>
                  </a:lnTo>
                  <a:lnTo>
                    <a:pt x="55" y="0"/>
                  </a:lnTo>
                  <a:lnTo>
                    <a:pt x="82" y="27"/>
                  </a:lnTo>
                  <a:lnTo>
                    <a:pt x="82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03" name="Freeform 107"/>
            <p:cNvSpPr>
              <a:spLocks/>
            </p:cNvSpPr>
            <p:nvPr/>
          </p:nvSpPr>
          <p:spPr bwMode="auto">
            <a:xfrm>
              <a:off x="2853" y="3185"/>
              <a:ext cx="685" cy="48"/>
            </a:xfrm>
            <a:custGeom>
              <a:avLst/>
              <a:gdLst>
                <a:gd name="T0" fmla="*/ 21 w 1368"/>
                <a:gd name="T1" fmla="*/ 23 h 97"/>
                <a:gd name="T2" fmla="*/ 159 w 1368"/>
                <a:gd name="T3" fmla="*/ 32 h 97"/>
                <a:gd name="T4" fmla="*/ 500 w 1368"/>
                <a:gd name="T5" fmla="*/ 38 h 97"/>
                <a:gd name="T6" fmla="*/ 838 w 1368"/>
                <a:gd name="T7" fmla="*/ 25 h 97"/>
                <a:gd name="T8" fmla="*/ 998 w 1368"/>
                <a:gd name="T9" fmla="*/ 15 h 97"/>
                <a:gd name="T10" fmla="*/ 1037 w 1368"/>
                <a:gd name="T11" fmla="*/ 19 h 97"/>
                <a:gd name="T12" fmla="*/ 1313 w 1368"/>
                <a:gd name="T13" fmla="*/ 2 h 97"/>
                <a:gd name="T14" fmla="*/ 1330 w 1368"/>
                <a:gd name="T15" fmla="*/ 0 h 97"/>
                <a:gd name="T16" fmla="*/ 1359 w 1368"/>
                <a:gd name="T17" fmla="*/ 10 h 97"/>
                <a:gd name="T18" fmla="*/ 1368 w 1368"/>
                <a:gd name="T19" fmla="*/ 38 h 97"/>
                <a:gd name="T20" fmla="*/ 1359 w 1368"/>
                <a:gd name="T21" fmla="*/ 65 h 97"/>
                <a:gd name="T22" fmla="*/ 1330 w 1368"/>
                <a:gd name="T23" fmla="*/ 74 h 97"/>
                <a:gd name="T24" fmla="*/ 1313 w 1368"/>
                <a:gd name="T25" fmla="*/ 72 h 97"/>
                <a:gd name="T26" fmla="*/ 1037 w 1368"/>
                <a:gd name="T27" fmla="*/ 89 h 97"/>
                <a:gd name="T28" fmla="*/ 999 w 1368"/>
                <a:gd name="T29" fmla="*/ 91 h 97"/>
                <a:gd name="T30" fmla="*/ 838 w 1368"/>
                <a:gd name="T31" fmla="*/ 97 h 97"/>
                <a:gd name="T32" fmla="*/ 498 w 1368"/>
                <a:gd name="T33" fmla="*/ 87 h 97"/>
                <a:gd name="T34" fmla="*/ 158 w 1368"/>
                <a:gd name="T35" fmla="*/ 61 h 97"/>
                <a:gd name="T36" fmla="*/ 21 w 1368"/>
                <a:gd name="T37" fmla="*/ 67 h 97"/>
                <a:gd name="T38" fmla="*/ 0 w 1368"/>
                <a:gd name="T39" fmla="*/ 44 h 97"/>
                <a:gd name="T40" fmla="*/ 4 w 1368"/>
                <a:gd name="T41" fmla="*/ 30 h 97"/>
                <a:gd name="T42" fmla="*/ 21 w 1368"/>
                <a:gd name="T43" fmla="*/ 23 h 97"/>
                <a:gd name="T44" fmla="*/ 21 w 1368"/>
                <a:gd name="T45" fmla="*/ 2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68" h="97">
                  <a:moveTo>
                    <a:pt x="21" y="23"/>
                  </a:moveTo>
                  <a:lnTo>
                    <a:pt x="159" y="32"/>
                  </a:lnTo>
                  <a:lnTo>
                    <a:pt x="500" y="38"/>
                  </a:lnTo>
                  <a:lnTo>
                    <a:pt x="838" y="25"/>
                  </a:lnTo>
                  <a:lnTo>
                    <a:pt x="998" y="15"/>
                  </a:lnTo>
                  <a:lnTo>
                    <a:pt x="1037" y="19"/>
                  </a:lnTo>
                  <a:lnTo>
                    <a:pt x="1313" y="2"/>
                  </a:lnTo>
                  <a:lnTo>
                    <a:pt x="1330" y="0"/>
                  </a:lnTo>
                  <a:lnTo>
                    <a:pt x="1359" y="10"/>
                  </a:lnTo>
                  <a:lnTo>
                    <a:pt x="1368" y="38"/>
                  </a:lnTo>
                  <a:lnTo>
                    <a:pt x="1359" y="65"/>
                  </a:lnTo>
                  <a:lnTo>
                    <a:pt x="1330" y="74"/>
                  </a:lnTo>
                  <a:lnTo>
                    <a:pt x="1313" y="72"/>
                  </a:lnTo>
                  <a:lnTo>
                    <a:pt x="1037" y="89"/>
                  </a:lnTo>
                  <a:lnTo>
                    <a:pt x="999" y="91"/>
                  </a:lnTo>
                  <a:lnTo>
                    <a:pt x="838" y="97"/>
                  </a:lnTo>
                  <a:lnTo>
                    <a:pt x="498" y="87"/>
                  </a:lnTo>
                  <a:lnTo>
                    <a:pt x="158" y="61"/>
                  </a:lnTo>
                  <a:lnTo>
                    <a:pt x="21" y="67"/>
                  </a:lnTo>
                  <a:lnTo>
                    <a:pt x="0" y="44"/>
                  </a:lnTo>
                  <a:lnTo>
                    <a:pt x="4" y="30"/>
                  </a:lnTo>
                  <a:lnTo>
                    <a:pt x="21" y="23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04" name="Freeform 108"/>
            <p:cNvSpPr>
              <a:spLocks/>
            </p:cNvSpPr>
            <p:nvPr/>
          </p:nvSpPr>
          <p:spPr bwMode="auto">
            <a:xfrm>
              <a:off x="3246" y="2831"/>
              <a:ext cx="203" cy="385"/>
            </a:xfrm>
            <a:custGeom>
              <a:avLst/>
              <a:gdLst>
                <a:gd name="T0" fmla="*/ 36 w 406"/>
                <a:gd name="T1" fmla="*/ 4 h 770"/>
                <a:gd name="T2" fmla="*/ 205 w 406"/>
                <a:gd name="T3" fmla="*/ 0 h 770"/>
                <a:gd name="T4" fmla="*/ 372 w 406"/>
                <a:gd name="T5" fmla="*/ 17 h 770"/>
                <a:gd name="T6" fmla="*/ 399 w 406"/>
                <a:gd name="T7" fmla="*/ 30 h 770"/>
                <a:gd name="T8" fmla="*/ 406 w 406"/>
                <a:gd name="T9" fmla="*/ 59 h 770"/>
                <a:gd name="T10" fmla="*/ 389 w 406"/>
                <a:gd name="T11" fmla="*/ 293 h 770"/>
                <a:gd name="T12" fmla="*/ 376 w 406"/>
                <a:gd name="T13" fmla="*/ 519 h 770"/>
                <a:gd name="T14" fmla="*/ 357 w 406"/>
                <a:gd name="T15" fmla="*/ 745 h 770"/>
                <a:gd name="T16" fmla="*/ 348 w 406"/>
                <a:gd name="T17" fmla="*/ 764 h 770"/>
                <a:gd name="T18" fmla="*/ 329 w 406"/>
                <a:gd name="T19" fmla="*/ 770 h 770"/>
                <a:gd name="T20" fmla="*/ 304 w 406"/>
                <a:gd name="T21" fmla="*/ 743 h 770"/>
                <a:gd name="T22" fmla="*/ 309 w 406"/>
                <a:gd name="T23" fmla="*/ 289 h 770"/>
                <a:gd name="T24" fmla="*/ 323 w 406"/>
                <a:gd name="T25" fmla="*/ 91 h 770"/>
                <a:gd name="T26" fmla="*/ 184 w 406"/>
                <a:gd name="T27" fmla="*/ 78 h 770"/>
                <a:gd name="T28" fmla="*/ 40 w 406"/>
                <a:gd name="T29" fmla="*/ 78 h 770"/>
                <a:gd name="T30" fmla="*/ 11 w 406"/>
                <a:gd name="T31" fmla="*/ 68 h 770"/>
                <a:gd name="T32" fmla="*/ 0 w 406"/>
                <a:gd name="T33" fmla="*/ 42 h 770"/>
                <a:gd name="T34" fmla="*/ 9 w 406"/>
                <a:gd name="T35" fmla="*/ 15 h 770"/>
                <a:gd name="T36" fmla="*/ 36 w 406"/>
                <a:gd name="T37" fmla="*/ 4 h 770"/>
                <a:gd name="T38" fmla="*/ 36 w 406"/>
                <a:gd name="T39" fmla="*/ 4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770">
                  <a:moveTo>
                    <a:pt x="36" y="4"/>
                  </a:moveTo>
                  <a:lnTo>
                    <a:pt x="205" y="0"/>
                  </a:lnTo>
                  <a:lnTo>
                    <a:pt x="372" y="17"/>
                  </a:lnTo>
                  <a:lnTo>
                    <a:pt x="399" y="30"/>
                  </a:lnTo>
                  <a:lnTo>
                    <a:pt x="406" y="59"/>
                  </a:lnTo>
                  <a:lnTo>
                    <a:pt x="389" y="293"/>
                  </a:lnTo>
                  <a:lnTo>
                    <a:pt x="376" y="519"/>
                  </a:lnTo>
                  <a:lnTo>
                    <a:pt x="357" y="745"/>
                  </a:lnTo>
                  <a:lnTo>
                    <a:pt x="348" y="764"/>
                  </a:lnTo>
                  <a:lnTo>
                    <a:pt x="329" y="770"/>
                  </a:lnTo>
                  <a:lnTo>
                    <a:pt x="304" y="743"/>
                  </a:lnTo>
                  <a:lnTo>
                    <a:pt x="309" y="289"/>
                  </a:lnTo>
                  <a:lnTo>
                    <a:pt x="323" y="91"/>
                  </a:lnTo>
                  <a:lnTo>
                    <a:pt x="184" y="78"/>
                  </a:lnTo>
                  <a:lnTo>
                    <a:pt x="40" y="78"/>
                  </a:lnTo>
                  <a:lnTo>
                    <a:pt x="11" y="68"/>
                  </a:lnTo>
                  <a:lnTo>
                    <a:pt x="0" y="42"/>
                  </a:lnTo>
                  <a:lnTo>
                    <a:pt x="9" y="15"/>
                  </a:lnTo>
                  <a:lnTo>
                    <a:pt x="36" y="4"/>
                  </a:lnTo>
                  <a:lnTo>
                    <a:pt x="36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05" name="Freeform 109"/>
            <p:cNvSpPr>
              <a:spLocks/>
            </p:cNvSpPr>
            <p:nvPr/>
          </p:nvSpPr>
          <p:spPr bwMode="auto">
            <a:xfrm>
              <a:off x="3282" y="2435"/>
              <a:ext cx="167" cy="227"/>
            </a:xfrm>
            <a:custGeom>
              <a:avLst/>
              <a:gdLst>
                <a:gd name="T0" fmla="*/ 15 w 334"/>
                <a:gd name="T1" fmla="*/ 19 h 455"/>
                <a:gd name="T2" fmla="*/ 146 w 334"/>
                <a:gd name="T3" fmla="*/ 15 h 455"/>
                <a:gd name="T4" fmla="*/ 276 w 334"/>
                <a:gd name="T5" fmla="*/ 6 h 455"/>
                <a:gd name="T6" fmla="*/ 306 w 334"/>
                <a:gd name="T7" fmla="*/ 0 h 455"/>
                <a:gd name="T8" fmla="*/ 333 w 334"/>
                <a:gd name="T9" fmla="*/ 10 h 455"/>
                <a:gd name="T10" fmla="*/ 334 w 334"/>
                <a:gd name="T11" fmla="*/ 42 h 455"/>
                <a:gd name="T12" fmla="*/ 331 w 334"/>
                <a:gd name="T13" fmla="*/ 111 h 455"/>
                <a:gd name="T14" fmla="*/ 334 w 334"/>
                <a:gd name="T15" fmla="*/ 179 h 455"/>
                <a:gd name="T16" fmla="*/ 329 w 334"/>
                <a:gd name="T17" fmla="*/ 384 h 455"/>
                <a:gd name="T18" fmla="*/ 323 w 334"/>
                <a:gd name="T19" fmla="*/ 418 h 455"/>
                <a:gd name="T20" fmla="*/ 312 w 334"/>
                <a:gd name="T21" fmla="*/ 443 h 455"/>
                <a:gd name="T22" fmla="*/ 295 w 334"/>
                <a:gd name="T23" fmla="*/ 455 h 455"/>
                <a:gd name="T24" fmla="*/ 274 w 334"/>
                <a:gd name="T25" fmla="*/ 449 h 455"/>
                <a:gd name="T26" fmla="*/ 258 w 334"/>
                <a:gd name="T27" fmla="*/ 428 h 455"/>
                <a:gd name="T28" fmla="*/ 241 w 334"/>
                <a:gd name="T29" fmla="*/ 390 h 455"/>
                <a:gd name="T30" fmla="*/ 247 w 334"/>
                <a:gd name="T31" fmla="*/ 179 h 455"/>
                <a:gd name="T32" fmla="*/ 260 w 334"/>
                <a:gd name="T33" fmla="*/ 57 h 455"/>
                <a:gd name="T34" fmla="*/ 13 w 334"/>
                <a:gd name="T35" fmla="*/ 48 h 455"/>
                <a:gd name="T36" fmla="*/ 0 w 334"/>
                <a:gd name="T37" fmla="*/ 33 h 455"/>
                <a:gd name="T38" fmla="*/ 15 w 334"/>
                <a:gd name="T39" fmla="*/ 19 h 455"/>
                <a:gd name="T40" fmla="*/ 15 w 334"/>
                <a:gd name="T41" fmla="*/ 19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4" h="455">
                  <a:moveTo>
                    <a:pt x="15" y="19"/>
                  </a:moveTo>
                  <a:lnTo>
                    <a:pt x="146" y="15"/>
                  </a:lnTo>
                  <a:lnTo>
                    <a:pt x="276" y="6"/>
                  </a:lnTo>
                  <a:lnTo>
                    <a:pt x="306" y="0"/>
                  </a:lnTo>
                  <a:lnTo>
                    <a:pt x="333" y="10"/>
                  </a:lnTo>
                  <a:lnTo>
                    <a:pt x="334" y="42"/>
                  </a:lnTo>
                  <a:lnTo>
                    <a:pt x="331" y="111"/>
                  </a:lnTo>
                  <a:lnTo>
                    <a:pt x="334" y="179"/>
                  </a:lnTo>
                  <a:lnTo>
                    <a:pt x="329" y="384"/>
                  </a:lnTo>
                  <a:lnTo>
                    <a:pt x="323" y="418"/>
                  </a:lnTo>
                  <a:lnTo>
                    <a:pt x="312" y="443"/>
                  </a:lnTo>
                  <a:lnTo>
                    <a:pt x="295" y="455"/>
                  </a:lnTo>
                  <a:lnTo>
                    <a:pt x="274" y="449"/>
                  </a:lnTo>
                  <a:lnTo>
                    <a:pt x="258" y="428"/>
                  </a:lnTo>
                  <a:lnTo>
                    <a:pt x="241" y="390"/>
                  </a:lnTo>
                  <a:lnTo>
                    <a:pt x="247" y="179"/>
                  </a:lnTo>
                  <a:lnTo>
                    <a:pt x="260" y="57"/>
                  </a:lnTo>
                  <a:lnTo>
                    <a:pt x="13" y="48"/>
                  </a:lnTo>
                  <a:lnTo>
                    <a:pt x="0" y="33"/>
                  </a:lnTo>
                  <a:lnTo>
                    <a:pt x="15" y="19"/>
                  </a:lnTo>
                  <a:lnTo>
                    <a:pt x="1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06" name="Freeform 110"/>
            <p:cNvSpPr>
              <a:spLocks/>
            </p:cNvSpPr>
            <p:nvPr/>
          </p:nvSpPr>
          <p:spPr bwMode="auto">
            <a:xfrm>
              <a:off x="3248" y="2908"/>
              <a:ext cx="34" cy="314"/>
            </a:xfrm>
            <a:custGeom>
              <a:avLst/>
              <a:gdLst>
                <a:gd name="T0" fmla="*/ 49 w 68"/>
                <a:gd name="T1" fmla="*/ 13 h 627"/>
                <a:gd name="T2" fmla="*/ 53 w 68"/>
                <a:gd name="T3" fmla="*/ 268 h 627"/>
                <a:gd name="T4" fmla="*/ 64 w 68"/>
                <a:gd name="T5" fmla="*/ 523 h 627"/>
                <a:gd name="T6" fmla="*/ 64 w 68"/>
                <a:gd name="T7" fmla="*/ 561 h 627"/>
                <a:gd name="T8" fmla="*/ 68 w 68"/>
                <a:gd name="T9" fmla="*/ 593 h 627"/>
                <a:gd name="T10" fmla="*/ 57 w 68"/>
                <a:gd name="T11" fmla="*/ 620 h 627"/>
                <a:gd name="T12" fmla="*/ 34 w 68"/>
                <a:gd name="T13" fmla="*/ 627 h 627"/>
                <a:gd name="T14" fmla="*/ 1 w 68"/>
                <a:gd name="T15" fmla="*/ 593 h 627"/>
                <a:gd name="T16" fmla="*/ 3 w 68"/>
                <a:gd name="T17" fmla="*/ 561 h 627"/>
                <a:gd name="T18" fmla="*/ 0 w 68"/>
                <a:gd name="T19" fmla="*/ 523 h 627"/>
                <a:gd name="T20" fmla="*/ 5 w 68"/>
                <a:gd name="T21" fmla="*/ 268 h 627"/>
                <a:gd name="T22" fmla="*/ 20 w 68"/>
                <a:gd name="T23" fmla="*/ 13 h 627"/>
                <a:gd name="T24" fmla="*/ 36 w 68"/>
                <a:gd name="T25" fmla="*/ 0 h 627"/>
                <a:gd name="T26" fmla="*/ 49 w 68"/>
                <a:gd name="T27" fmla="*/ 13 h 627"/>
                <a:gd name="T28" fmla="*/ 49 w 68"/>
                <a:gd name="T29" fmla="*/ 1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627">
                  <a:moveTo>
                    <a:pt x="49" y="13"/>
                  </a:moveTo>
                  <a:lnTo>
                    <a:pt x="53" y="268"/>
                  </a:lnTo>
                  <a:lnTo>
                    <a:pt x="64" y="523"/>
                  </a:lnTo>
                  <a:lnTo>
                    <a:pt x="64" y="561"/>
                  </a:lnTo>
                  <a:lnTo>
                    <a:pt x="68" y="593"/>
                  </a:lnTo>
                  <a:lnTo>
                    <a:pt x="57" y="620"/>
                  </a:lnTo>
                  <a:lnTo>
                    <a:pt x="34" y="627"/>
                  </a:lnTo>
                  <a:lnTo>
                    <a:pt x="1" y="593"/>
                  </a:lnTo>
                  <a:lnTo>
                    <a:pt x="3" y="561"/>
                  </a:lnTo>
                  <a:lnTo>
                    <a:pt x="0" y="523"/>
                  </a:lnTo>
                  <a:lnTo>
                    <a:pt x="5" y="268"/>
                  </a:lnTo>
                  <a:lnTo>
                    <a:pt x="20" y="13"/>
                  </a:lnTo>
                  <a:lnTo>
                    <a:pt x="36" y="0"/>
                  </a:lnTo>
                  <a:lnTo>
                    <a:pt x="49" y="13"/>
                  </a:lnTo>
                  <a:lnTo>
                    <a:pt x="49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07" name="Freeform 111"/>
            <p:cNvSpPr>
              <a:spLocks/>
            </p:cNvSpPr>
            <p:nvPr/>
          </p:nvSpPr>
          <p:spPr bwMode="auto">
            <a:xfrm>
              <a:off x="2842" y="2760"/>
              <a:ext cx="163" cy="52"/>
            </a:xfrm>
            <a:custGeom>
              <a:avLst/>
              <a:gdLst>
                <a:gd name="T0" fmla="*/ 17 w 327"/>
                <a:gd name="T1" fmla="*/ 0 h 105"/>
                <a:gd name="T2" fmla="*/ 108 w 327"/>
                <a:gd name="T3" fmla="*/ 12 h 105"/>
                <a:gd name="T4" fmla="*/ 277 w 327"/>
                <a:gd name="T5" fmla="*/ 50 h 105"/>
                <a:gd name="T6" fmla="*/ 315 w 327"/>
                <a:gd name="T7" fmla="*/ 65 h 105"/>
                <a:gd name="T8" fmla="*/ 327 w 327"/>
                <a:gd name="T9" fmla="*/ 80 h 105"/>
                <a:gd name="T10" fmla="*/ 314 w 327"/>
                <a:gd name="T11" fmla="*/ 94 h 105"/>
                <a:gd name="T12" fmla="*/ 270 w 327"/>
                <a:gd name="T13" fmla="*/ 105 h 105"/>
                <a:gd name="T14" fmla="*/ 95 w 327"/>
                <a:gd name="T15" fmla="*/ 67 h 105"/>
                <a:gd name="T16" fmla="*/ 8 w 327"/>
                <a:gd name="T17" fmla="*/ 27 h 105"/>
                <a:gd name="T18" fmla="*/ 0 w 327"/>
                <a:gd name="T19" fmla="*/ 8 h 105"/>
                <a:gd name="T20" fmla="*/ 17 w 327"/>
                <a:gd name="T21" fmla="*/ 0 h 105"/>
                <a:gd name="T22" fmla="*/ 17 w 327"/>
                <a:gd name="T2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105">
                  <a:moveTo>
                    <a:pt x="17" y="0"/>
                  </a:moveTo>
                  <a:lnTo>
                    <a:pt x="108" y="12"/>
                  </a:lnTo>
                  <a:lnTo>
                    <a:pt x="277" y="50"/>
                  </a:lnTo>
                  <a:lnTo>
                    <a:pt x="315" y="65"/>
                  </a:lnTo>
                  <a:lnTo>
                    <a:pt x="327" y="80"/>
                  </a:lnTo>
                  <a:lnTo>
                    <a:pt x="314" y="94"/>
                  </a:lnTo>
                  <a:lnTo>
                    <a:pt x="270" y="105"/>
                  </a:lnTo>
                  <a:lnTo>
                    <a:pt x="95" y="67"/>
                  </a:lnTo>
                  <a:lnTo>
                    <a:pt x="8" y="27"/>
                  </a:lnTo>
                  <a:lnTo>
                    <a:pt x="0" y="8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08" name="Freeform 112"/>
            <p:cNvSpPr>
              <a:spLocks/>
            </p:cNvSpPr>
            <p:nvPr/>
          </p:nvSpPr>
          <p:spPr bwMode="auto">
            <a:xfrm>
              <a:off x="2840" y="2764"/>
              <a:ext cx="43" cy="198"/>
            </a:xfrm>
            <a:custGeom>
              <a:avLst/>
              <a:gdLst>
                <a:gd name="T0" fmla="*/ 40 w 86"/>
                <a:gd name="T1" fmla="*/ 15 h 395"/>
                <a:gd name="T2" fmla="*/ 86 w 86"/>
                <a:gd name="T3" fmla="*/ 352 h 395"/>
                <a:gd name="T4" fmla="*/ 80 w 86"/>
                <a:gd name="T5" fmla="*/ 380 h 395"/>
                <a:gd name="T6" fmla="*/ 57 w 86"/>
                <a:gd name="T7" fmla="*/ 395 h 395"/>
                <a:gd name="T8" fmla="*/ 31 w 86"/>
                <a:gd name="T9" fmla="*/ 391 h 395"/>
                <a:gd name="T10" fmla="*/ 12 w 86"/>
                <a:gd name="T11" fmla="*/ 367 h 395"/>
                <a:gd name="T12" fmla="*/ 0 w 86"/>
                <a:gd name="T13" fmla="*/ 274 h 395"/>
                <a:gd name="T14" fmla="*/ 4 w 86"/>
                <a:gd name="T15" fmla="*/ 194 h 395"/>
                <a:gd name="T16" fmla="*/ 6 w 86"/>
                <a:gd name="T17" fmla="*/ 19 h 395"/>
                <a:gd name="T18" fmla="*/ 10 w 86"/>
                <a:gd name="T19" fmla="*/ 6 h 395"/>
                <a:gd name="T20" fmla="*/ 21 w 86"/>
                <a:gd name="T21" fmla="*/ 0 h 395"/>
                <a:gd name="T22" fmla="*/ 40 w 86"/>
                <a:gd name="T23" fmla="*/ 15 h 395"/>
                <a:gd name="T24" fmla="*/ 40 w 86"/>
                <a:gd name="T25" fmla="*/ 15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395">
                  <a:moveTo>
                    <a:pt x="40" y="15"/>
                  </a:moveTo>
                  <a:lnTo>
                    <a:pt x="86" y="352"/>
                  </a:lnTo>
                  <a:lnTo>
                    <a:pt x="80" y="380"/>
                  </a:lnTo>
                  <a:lnTo>
                    <a:pt x="57" y="395"/>
                  </a:lnTo>
                  <a:lnTo>
                    <a:pt x="31" y="391"/>
                  </a:lnTo>
                  <a:lnTo>
                    <a:pt x="12" y="367"/>
                  </a:lnTo>
                  <a:lnTo>
                    <a:pt x="0" y="274"/>
                  </a:lnTo>
                  <a:lnTo>
                    <a:pt x="4" y="194"/>
                  </a:lnTo>
                  <a:lnTo>
                    <a:pt x="6" y="19"/>
                  </a:lnTo>
                  <a:lnTo>
                    <a:pt x="10" y="6"/>
                  </a:lnTo>
                  <a:lnTo>
                    <a:pt x="21" y="0"/>
                  </a:lnTo>
                  <a:lnTo>
                    <a:pt x="40" y="15"/>
                  </a:lnTo>
                  <a:lnTo>
                    <a:pt x="4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3" name="Freeform 127"/>
            <p:cNvSpPr>
              <a:spLocks/>
            </p:cNvSpPr>
            <p:nvPr/>
          </p:nvSpPr>
          <p:spPr bwMode="auto">
            <a:xfrm>
              <a:off x="2995" y="2618"/>
              <a:ext cx="60" cy="110"/>
            </a:xfrm>
            <a:custGeom>
              <a:avLst/>
              <a:gdLst>
                <a:gd name="T0" fmla="*/ 23 w 120"/>
                <a:gd name="T1" fmla="*/ 0 h 221"/>
                <a:gd name="T2" fmla="*/ 85 w 120"/>
                <a:gd name="T3" fmla="*/ 82 h 221"/>
                <a:gd name="T4" fmla="*/ 120 w 120"/>
                <a:gd name="T5" fmla="*/ 179 h 221"/>
                <a:gd name="T6" fmla="*/ 114 w 120"/>
                <a:gd name="T7" fmla="*/ 207 h 221"/>
                <a:gd name="T8" fmla="*/ 93 w 120"/>
                <a:gd name="T9" fmla="*/ 221 h 221"/>
                <a:gd name="T10" fmla="*/ 68 w 120"/>
                <a:gd name="T11" fmla="*/ 219 h 221"/>
                <a:gd name="T12" fmla="*/ 49 w 120"/>
                <a:gd name="T13" fmla="*/ 196 h 221"/>
                <a:gd name="T14" fmla="*/ 40 w 120"/>
                <a:gd name="T15" fmla="*/ 101 h 221"/>
                <a:gd name="T16" fmla="*/ 30 w 120"/>
                <a:gd name="T17" fmla="*/ 59 h 221"/>
                <a:gd name="T18" fmla="*/ 19 w 120"/>
                <a:gd name="T19" fmla="*/ 40 h 221"/>
                <a:gd name="T20" fmla="*/ 4 w 120"/>
                <a:gd name="T21" fmla="*/ 21 h 221"/>
                <a:gd name="T22" fmla="*/ 0 w 120"/>
                <a:gd name="T23" fmla="*/ 10 h 221"/>
                <a:gd name="T24" fmla="*/ 4 w 120"/>
                <a:gd name="T25" fmla="*/ 0 h 221"/>
                <a:gd name="T26" fmla="*/ 23 w 120"/>
                <a:gd name="T27" fmla="*/ 0 h 221"/>
                <a:gd name="T28" fmla="*/ 23 w 120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221">
                  <a:moveTo>
                    <a:pt x="23" y="0"/>
                  </a:moveTo>
                  <a:lnTo>
                    <a:pt x="85" y="82"/>
                  </a:lnTo>
                  <a:lnTo>
                    <a:pt x="120" y="179"/>
                  </a:lnTo>
                  <a:lnTo>
                    <a:pt x="114" y="207"/>
                  </a:lnTo>
                  <a:lnTo>
                    <a:pt x="93" y="221"/>
                  </a:lnTo>
                  <a:lnTo>
                    <a:pt x="68" y="219"/>
                  </a:lnTo>
                  <a:lnTo>
                    <a:pt x="49" y="196"/>
                  </a:lnTo>
                  <a:lnTo>
                    <a:pt x="40" y="101"/>
                  </a:lnTo>
                  <a:lnTo>
                    <a:pt x="30" y="59"/>
                  </a:lnTo>
                  <a:lnTo>
                    <a:pt x="19" y="40"/>
                  </a:lnTo>
                  <a:lnTo>
                    <a:pt x="4" y="21"/>
                  </a:lnTo>
                  <a:lnTo>
                    <a:pt x="0" y="10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4" name="Freeform 128"/>
            <p:cNvSpPr>
              <a:spLocks/>
            </p:cNvSpPr>
            <p:nvPr/>
          </p:nvSpPr>
          <p:spPr bwMode="auto">
            <a:xfrm>
              <a:off x="3285" y="2448"/>
              <a:ext cx="52" cy="101"/>
            </a:xfrm>
            <a:custGeom>
              <a:avLst/>
              <a:gdLst>
                <a:gd name="T0" fmla="*/ 15 w 104"/>
                <a:gd name="T1" fmla="*/ 36 h 201"/>
                <a:gd name="T2" fmla="*/ 26 w 104"/>
                <a:gd name="T3" fmla="*/ 175 h 201"/>
                <a:gd name="T4" fmla="*/ 104 w 104"/>
                <a:gd name="T5" fmla="*/ 165 h 201"/>
                <a:gd name="T6" fmla="*/ 100 w 104"/>
                <a:gd name="T7" fmla="*/ 186 h 201"/>
                <a:gd name="T8" fmla="*/ 0 w 104"/>
                <a:gd name="T9" fmla="*/ 201 h 201"/>
                <a:gd name="T10" fmla="*/ 2 w 104"/>
                <a:gd name="T11" fmla="*/ 6 h 201"/>
                <a:gd name="T12" fmla="*/ 15 w 104"/>
                <a:gd name="T13" fmla="*/ 0 h 201"/>
                <a:gd name="T14" fmla="*/ 15 w 104"/>
                <a:gd name="T15" fmla="*/ 36 h 201"/>
                <a:gd name="T16" fmla="*/ 15 w 104"/>
                <a:gd name="T17" fmla="*/ 3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01">
                  <a:moveTo>
                    <a:pt x="15" y="36"/>
                  </a:moveTo>
                  <a:lnTo>
                    <a:pt x="26" y="175"/>
                  </a:lnTo>
                  <a:lnTo>
                    <a:pt x="104" y="165"/>
                  </a:lnTo>
                  <a:lnTo>
                    <a:pt x="100" y="186"/>
                  </a:lnTo>
                  <a:lnTo>
                    <a:pt x="0" y="201"/>
                  </a:lnTo>
                  <a:lnTo>
                    <a:pt x="2" y="6"/>
                  </a:lnTo>
                  <a:lnTo>
                    <a:pt x="15" y="0"/>
                  </a:lnTo>
                  <a:lnTo>
                    <a:pt x="15" y="36"/>
                  </a:lnTo>
                  <a:lnTo>
                    <a:pt x="15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5" name="Freeform 129"/>
            <p:cNvSpPr>
              <a:spLocks/>
            </p:cNvSpPr>
            <p:nvPr/>
          </p:nvSpPr>
          <p:spPr bwMode="auto">
            <a:xfrm>
              <a:off x="3282" y="2568"/>
              <a:ext cx="71" cy="88"/>
            </a:xfrm>
            <a:custGeom>
              <a:avLst/>
              <a:gdLst>
                <a:gd name="T0" fmla="*/ 21 w 142"/>
                <a:gd name="T1" fmla="*/ 2 h 177"/>
                <a:gd name="T2" fmla="*/ 32 w 142"/>
                <a:gd name="T3" fmla="*/ 147 h 177"/>
                <a:gd name="T4" fmla="*/ 101 w 142"/>
                <a:gd name="T5" fmla="*/ 147 h 177"/>
                <a:gd name="T6" fmla="*/ 137 w 142"/>
                <a:gd name="T7" fmla="*/ 109 h 177"/>
                <a:gd name="T8" fmla="*/ 142 w 142"/>
                <a:gd name="T9" fmla="*/ 168 h 177"/>
                <a:gd name="T10" fmla="*/ 17 w 142"/>
                <a:gd name="T11" fmla="*/ 177 h 177"/>
                <a:gd name="T12" fmla="*/ 0 w 142"/>
                <a:gd name="T13" fmla="*/ 164 h 177"/>
                <a:gd name="T14" fmla="*/ 4 w 142"/>
                <a:gd name="T15" fmla="*/ 0 h 177"/>
                <a:gd name="T16" fmla="*/ 21 w 142"/>
                <a:gd name="T17" fmla="*/ 2 h 177"/>
                <a:gd name="T18" fmla="*/ 21 w 142"/>
                <a:gd name="T19" fmla="*/ 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77">
                  <a:moveTo>
                    <a:pt x="21" y="2"/>
                  </a:moveTo>
                  <a:lnTo>
                    <a:pt x="32" y="147"/>
                  </a:lnTo>
                  <a:lnTo>
                    <a:pt x="101" y="147"/>
                  </a:lnTo>
                  <a:lnTo>
                    <a:pt x="137" y="109"/>
                  </a:lnTo>
                  <a:lnTo>
                    <a:pt x="142" y="168"/>
                  </a:lnTo>
                  <a:lnTo>
                    <a:pt x="17" y="177"/>
                  </a:lnTo>
                  <a:lnTo>
                    <a:pt x="0" y="164"/>
                  </a:lnTo>
                  <a:lnTo>
                    <a:pt x="4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6" name="Freeform 130"/>
            <p:cNvSpPr>
              <a:spLocks/>
            </p:cNvSpPr>
            <p:nvPr/>
          </p:nvSpPr>
          <p:spPr bwMode="auto">
            <a:xfrm>
              <a:off x="3367" y="2552"/>
              <a:ext cx="77" cy="114"/>
            </a:xfrm>
            <a:custGeom>
              <a:avLst/>
              <a:gdLst>
                <a:gd name="T0" fmla="*/ 30 w 154"/>
                <a:gd name="T1" fmla="*/ 30 h 226"/>
                <a:gd name="T2" fmla="*/ 23 w 154"/>
                <a:gd name="T3" fmla="*/ 196 h 226"/>
                <a:gd name="T4" fmla="*/ 154 w 154"/>
                <a:gd name="T5" fmla="*/ 182 h 226"/>
                <a:gd name="T6" fmla="*/ 146 w 154"/>
                <a:gd name="T7" fmla="*/ 226 h 226"/>
                <a:gd name="T8" fmla="*/ 44 w 154"/>
                <a:gd name="T9" fmla="*/ 220 h 226"/>
                <a:gd name="T10" fmla="*/ 4 w 154"/>
                <a:gd name="T11" fmla="*/ 211 h 226"/>
                <a:gd name="T12" fmla="*/ 0 w 154"/>
                <a:gd name="T13" fmla="*/ 32 h 226"/>
                <a:gd name="T14" fmla="*/ 11 w 154"/>
                <a:gd name="T15" fmla="*/ 15 h 226"/>
                <a:gd name="T16" fmla="*/ 105 w 154"/>
                <a:gd name="T17" fmla="*/ 0 h 226"/>
                <a:gd name="T18" fmla="*/ 95 w 154"/>
                <a:gd name="T19" fmla="*/ 49 h 226"/>
                <a:gd name="T20" fmla="*/ 30 w 154"/>
                <a:gd name="T21" fmla="*/ 30 h 226"/>
                <a:gd name="T22" fmla="*/ 30 w 154"/>
                <a:gd name="T23" fmla="*/ 3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226">
                  <a:moveTo>
                    <a:pt x="30" y="30"/>
                  </a:moveTo>
                  <a:lnTo>
                    <a:pt x="23" y="196"/>
                  </a:lnTo>
                  <a:lnTo>
                    <a:pt x="154" y="182"/>
                  </a:lnTo>
                  <a:lnTo>
                    <a:pt x="146" y="226"/>
                  </a:lnTo>
                  <a:lnTo>
                    <a:pt x="44" y="220"/>
                  </a:lnTo>
                  <a:lnTo>
                    <a:pt x="4" y="211"/>
                  </a:lnTo>
                  <a:lnTo>
                    <a:pt x="0" y="32"/>
                  </a:lnTo>
                  <a:lnTo>
                    <a:pt x="11" y="15"/>
                  </a:lnTo>
                  <a:lnTo>
                    <a:pt x="105" y="0"/>
                  </a:lnTo>
                  <a:lnTo>
                    <a:pt x="95" y="49"/>
                  </a:lnTo>
                  <a:lnTo>
                    <a:pt x="30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7" name="Freeform 131"/>
            <p:cNvSpPr>
              <a:spLocks/>
            </p:cNvSpPr>
            <p:nvPr/>
          </p:nvSpPr>
          <p:spPr bwMode="auto">
            <a:xfrm>
              <a:off x="3365" y="2452"/>
              <a:ext cx="55" cy="97"/>
            </a:xfrm>
            <a:custGeom>
              <a:avLst/>
              <a:gdLst>
                <a:gd name="T0" fmla="*/ 0 w 111"/>
                <a:gd name="T1" fmla="*/ 9 h 193"/>
                <a:gd name="T2" fmla="*/ 10 w 111"/>
                <a:gd name="T3" fmla="*/ 193 h 193"/>
                <a:gd name="T4" fmla="*/ 109 w 111"/>
                <a:gd name="T5" fmla="*/ 169 h 193"/>
                <a:gd name="T6" fmla="*/ 111 w 111"/>
                <a:gd name="T7" fmla="*/ 150 h 193"/>
                <a:gd name="T8" fmla="*/ 33 w 111"/>
                <a:gd name="T9" fmla="*/ 163 h 193"/>
                <a:gd name="T10" fmla="*/ 31 w 111"/>
                <a:gd name="T11" fmla="*/ 0 h 193"/>
                <a:gd name="T12" fmla="*/ 0 w 111"/>
                <a:gd name="T13" fmla="*/ 9 h 193"/>
                <a:gd name="T14" fmla="*/ 0 w 111"/>
                <a:gd name="T15" fmla="*/ 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93">
                  <a:moveTo>
                    <a:pt x="0" y="9"/>
                  </a:moveTo>
                  <a:lnTo>
                    <a:pt x="10" y="193"/>
                  </a:lnTo>
                  <a:lnTo>
                    <a:pt x="109" y="169"/>
                  </a:lnTo>
                  <a:lnTo>
                    <a:pt x="111" y="150"/>
                  </a:lnTo>
                  <a:lnTo>
                    <a:pt x="33" y="163"/>
                  </a:lnTo>
                  <a:lnTo>
                    <a:pt x="31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8" name="Freeform 132"/>
            <p:cNvSpPr>
              <a:spLocks/>
            </p:cNvSpPr>
            <p:nvPr/>
          </p:nvSpPr>
          <p:spPr bwMode="auto">
            <a:xfrm>
              <a:off x="3327" y="2452"/>
              <a:ext cx="18" cy="85"/>
            </a:xfrm>
            <a:custGeom>
              <a:avLst/>
              <a:gdLst>
                <a:gd name="T0" fmla="*/ 8 w 36"/>
                <a:gd name="T1" fmla="*/ 7 h 171"/>
                <a:gd name="T2" fmla="*/ 0 w 36"/>
                <a:gd name="T3" fmla="*/ 169 h 171"/>
                <a:gd name="T4" fmla="*/ 27 w 36"/>
                <a:gd name="T5" fmla="*/ 171 h 171"/>
                <a:gd name="T6" fmla="*/ 36 w 36"/>
                <a:gd name="T7" fmla="*/ 0 h 171"/>
                <a:gd name="T8" fmla="*/ 8 w 36"/>
                <a:gd name="T9" fmla="*/ 7 h 171"/>
                <a:gd name="T10" fmla="*/ 8 w 36"/>
                <a:gd name="T11" fmla="*/ 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71">
                  <a:moveTo>
                    <a:pt x="8" y="7"/>
                  </a:moveTo>
                  <a:lnTo>
                    <a:pt x="0" y="169"/>
                  </a:lnTo>
                  <a:lnTo>
                    <a:pt x="27" y="171"/>
                  </a:lnTo>
                  <a:lnTo>
                    <a:pt x="36" y="0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9" name="Freeform 133"/>
            <p:cNvSpPr>
              <a:spLocks/>
            </p:cNvSpPr>
            <p:nvPr/>
          </p:nvSpPr>
          <p:spPr bwMode="auto">
            <a:xfrm>
              <a:off x="3286" y="2559"/>
              <a:ext cx="65" cy="87"/>
            </a:xfrm>
            <a:custGeom>
              <a:avLst/>
              <a:gdLst>
                <a:gd name="T0" fmla="*/ 0 w 131"/>
                <a:gd name="T1" fmla="*/ 6 h 173"/>
                <a:gd name="T2" fmla="*/ 114 w 131"/>
                <a:gd name="T3" fmla="*/ 0 h 173"/>
                <a:gd name="T4" fmla="*/ 131 w 131"/>
                <a:gd name="T5" fmla="*/ 133 h 173"/>
                <a:gd name="T6" fmla="*/ 123 w 131"/>
                <a:gd name="T7" fmla="*/ 171 h 173"/>
                <a:gd name="T8" fmla="*/ 96 w 131"/>
                <a:gd name="T9" fmla="*/ 173 h 173"/>
                <a:gd name="T10" fmla="*/ 93 w 131"/>
                <a:gd name="T11" fmla="*/ 23 h 173"/>
                <a:gd name="T12" fmla="*/ 1 w 131"/>
                <a:gd name="T13" fmla="*/ 46 h 173"/>
                <a:gd name="T14" fmla="*/ 0 w 131"/>
                <a:gd name="T15" fmla="*/ 6 h 173"/>
                <a:gd name="T16" fmla="*/ 0 w 131"/>
                <a:gd name="T17" fmla="*/ 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73">
                  <a:moveTo>
                    <a:pt x="0" y="6"/>
                  </a:moveTo>
                  <a:lnTo>
                    <a:pt x="114" y="0"/>
                  </a:lnTo>
                  <a:lnTo>
                    <a:pt x="131" y="133"/>
                  </a:lnTo>
                  <a:lnTo>
                    <a:pt x="123" y="171"/>
                  </a:lnTo>
                  <a:lnTo>
                    <a:pt x="96" y="173"/>
                  </a:lnTo>
                  <a:lnTo>
                    <a:pt x="93" y="23"/>
                  </a:lnTo>
                  <a:lnTo>
                    <a:pt x="1" y="4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30" name="Freeform 134"/>
            <p:cNvSpPr>
              <a:spLocks/>
            </p:cNvSpPr>
            <p:nvPr/>
          </p:nvSpPr>
          <p:spPr bwMode="auto">
            <a:xfrm>
              <a:off x="2858" y="2793"/>
              <a:ext cx="116" cy="193"/>
            </a:xfrm>
            <a:custGeom>
              <a:avLst/>
              <a:gdLst>
                <a:gd name="T0" fmla="*/ 122 w 232"/>
                <a:gd name="T1" fmla="*/ 0 h 386"/>
                <a:gd name="T2" fmla="*/ 120 w 232"/>
                <a:gd name="T3" fmla="*/ 190 h 386"/>
                <a:gd name="T4" fmla="*/ 0 w 232"/>
                <a:gd name="T5" fmla="*/ 141 h 386"/>
                <a:gd name="T6" fmla="*/ 12 w 232"/>
                <a:gd name="T7" fmla="*/ 182 h 386"/>
                <a:gd name="T8" fmla="*/ 120 w 232"/>
                <a:gd name="T9" fmla="*/ 232 h 386"/>
                <a:gd name="T10" fmla="*/ 111 w 232"/>
                <a:gd name="T11" fmla="*/ 340 h 386"/>
                <a:gd name="T12" fmla="*/ 6 w 232"/>
                <a:gd name="T13" fmla="*/ 312 h 386"/>
                <a:gd name="T14" fmla="*/ 2 w 232"/>
                <a:gd name="T15" fmla="*/ 342 h 386"/>
                <a:gd name="T16" fmla="*/ 221 w 232"/>
                <a:gd name="T17" fmla="*/ 386 h 386"/>
                <a:gd name="T18" fmla="*/ 225 w 232"/>
                <a:gd name="T19" fmla="*/ 361 h 386"/>
                <a:gd name="T20" fmla="*/ 141 w 232"/>
                <a:gd name="T21" fmla="*/ 342 h 386"/>
                <a:gd name="T22" fmla="*/ 143 w 232"/>
                <a:gd name="T23" fmla="*/ 243 h 386"/>
                <a:gd name="T24" fmla="*/ 232 w 232"/>
                <a:gd name="T25" fmla="*/ 264 h 386"/>
                <a:gd name="T26" fmla="*/ 232 w 232"/>
                <a:gd name="T27" fmla="*/ 232 h 386"/>
                <a:gd name="T28" fmla="*/ 147 w 232"/>
                <a:gd name="T29" fmla="*/ 184 h 386"/>
                <a:gd name="T30" fmla="*/ 143 w 232"/>
                <a:gd name="T31" fmla="*/ 6 h 386"/>
                <a:gd name="T32" fmla="*/ 122 w 232"/>
                <a:gd name="T33" fmla="*/ 0 h 386"/>
                <a:gd name="T34" fmla="*/ 122 w 232"/>
                <a:gd name="T3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386">
                  <a:moveTo>
                    <a:pt x="122" y="0"/>
                  </a:moveTo>
                  <a:lnTo>
                    <a:pt x="120" y="190"/>
                  </a:lnTo>
                  <a:lnTo>
                    <a:pt x="0" y="141"/>
                  </a:lnTo>
                  <a:lnTo>
                    <a:pt x="12" y="182"/>
                  </a:lnTo>
                  <a:lnTo>
                    <a:pt x="120" y="232"/>
                  </a:lnTo>
                  <a:lnTo>
                    <a:pt x="111" y="340"/>
                  </a:lnTo>
                  <a:lnTo>
                    <a:pt x="6" y="312"/>
                  </a:lnTo>
                  <a:lnTo>
                    <a:pt x="2" y="342"/>
                  </a:lnTo>
                  <a:lnTo>
                    <a:pt x="221" y="386"/>
                  </a:lnTo>
                  <a:lnTo>
                    <a:pt x="225" y="361"/>
                  </a:lnTo>
                  <a:lnTo>
                    <a:pt x="141" y="342"/>
                  </a:lnTo>
                  <a:lnTo>
                    <a:pt x="143" y="243"/>
                  </a:lnTo>
                  <a:lnTo>
                    <a:pt x="232" y="264"/>
                  </a:lnTo>
                  <a:lnTo>
                    <a:pt x="232" y="232"/>
                  </a:lnTo>
                  <a:lnTo>
                    <a:pt x="147" y="184"/>
                  </a:lnTo>
                  <a:lnTo>
                    <a:pt x="143" y="6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31" name="Freeform 135"/>
            <p:cNvSpPr>
              <a:spLocks/>
            </p:cNvSpPr>
            <p:nvPr/>
          </p:nvSpPr>
          <p:spPr bwMode="auto">
            <a:xfrm>
              <a:off x="3291" y="3017"/>
              <a:ext cx="37" cy="72"/>
            </a:xfrm>
            <a:custGeom>
              <a:avLst/>
              <a:gdLst>
                <a:gd name="T0" fmla="*/ 0 w 74"/>
                <a:gd name="T1" fmla="*/ 29 h 143"/>
                <a:gd name="T2" fmla="*/ 13 w 74"/>
                <a:gd name="T3" fmla="*/ 54 h 143"/>
                <a:gd name="T4" fmla="*/ 42 w 74"/>
                <a:gd name="T5" fmla="*/ 48 h 143"/>
                <a:gd name="T6" fmla="*/ 49 w 74"/>
                <a:gd name="T7" fmla="*/ 0 h 143"/>
                <a:gd name="T8" fmla="*/ 74 w 74"/>
                <a:gd name="T9" fmla="*/ 20 h 143"/>
                <a:gd name="T10" fmla="*/ 67 w 74"/>
                <a:gd name="T11" fmla="*/ 56 h 143"/>
                <a:gd name="T12" fmla="*/ 42 w 74"/>
                <a:gd name="T13" fmla="*/ 75 h 143"/>
                <a:gd name="T14" fmla="*/ 27 w 74"/>
                <a:gd name="T15" fmla="*/ 84 h 143"/>
                <a:gd name="T16" fmla="*/ 27 w 74"/>
                <a:gd name="T17" fmla="*/ 143 h 143"/>
                <a:gd name="T18" fmla="*/ 0 w 74"/>
                <a:gd name="T19" fmla="*/ 139 h 143"/>
                <a:gd name="T20" fmla="*/ 0 w 74"/>
                <a:gd name="T21" fmla="*/ 29 h 143"/>
                <a:gd name="T22" fmla="*/ 0 w 74"/>
                <a:gd name="T23" fmla="*/ 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43">
                  <a:moveTo>
                    <a:pt x="0" y="29"/>
                  </a:moveTo>
                  <a:lnTo>
                    <a:pt x="13" y="54"/>
                  </a:lnTo>
                  <a:lnTo>
                    <a:pt x="42" y="48"/>
                  </a:lnTo>
                  <a:lnTo>
                    <a:pt x="49" y="0"/>
                  </a:lnTo>
                  <a:lnTo>
                    <a:pt x="74" y="20"/>
                  </a:lnTo>
                  <a:lnTo>
                    <a:pt x="67" y="56"/>
                  </a:lnTo>
                  <a:lnTo>
                    <a:pt x="42" y="75"/>
                  </a:lnTo>
                  <a:lnTo>
                    <a:pt x="27" y="84"/>
                  </a:lnTo>
                  <a:lnTo>
                    <a:pt x="27" y="143"/>
                  </a:lnTo>
                  <a:lnTo>
                    <a:pt x="0" y="1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32" name="Freeform 136"/>
            <p:cNvSpPr>
              <a:spLocks/>
            </p:cNvSpPr>
            <p:nvPr/>
          </p:nvSpPr>
          <p:spPr bwMode="auto">
            <a:xfrm>
              <a:off x="3289" y="2890"/>
              <a:ext cx="101" cy="276"/>
            </a:xfrm>
            <a:custGeom>
              <a:avLst/>
              <a:gdLst>
                <a:gd name="T0" fmla="*/ 0 w 204"/>
                <a:gd name="T1" fmla="*/ 218 h 551"/>
                <a:gd name="T2" fmla="*/ 0 w 204"/>
                <a:gd name="T3" fmla="*/ 0 h 551"/>
                <a:gd name="T4" fmla="*/ 204 w 204"/>
                <a:gd name="T5" fmla="*/ 0 h 551"/>
                <a:gd name="T6" fmla="*/ 186 w 204"/>
                <a:gd name="T7" fmla="*/ 551 h 551"/>
                <a:gd name="T8" fmla="*/ 10 w 204"/>
                <a:gd name="T9" fmla="*/ 551 h 551"/>
                <a:gd name="T10" fmla="*/ 14 w 204"/>
                <a:gd name="T11" fmla="*/ 422 h 551"/>
                <a:gd name="T12" fmla="*/ 31 w 204"/>
                <a:gd name="T13" fmla="*/ 519 h 551"/>
                <a:gd name="T14" fmla="*/ 156 w 204"/>
                <a:gd name="T15" fmla="*/ 524 h 551"/>
                <a:gd name="T16" fmla="*/ 169 w 204"/>
                <a:gd name="T17" fmla="*/ 38 h 551"/>
                <a:gd name="T18" fmla="*/ 29 w 204"/>
                <a:gd name="T19" fmla="*/ 30 h 551"/>
                <a:gd name="T20" fmla="*/ 25 w 204"/>
                <a:gd name="T21" fmla="*/ 216 h 551"/>
                <a:gd name="T22" fmla="*/ 0 w 204"/>
                <a:gd name="T23" fmla="*/ 218 h 551"/>
                <a:gd name="T24" fmla="*/ 0 w 204"/>
                <a:gd name="T25" fmla="*/ 218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551">
                  <a:moveTo>
                    <a:pt x="0" y="218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186" y="551"/>
                  </a:lnTo>
                  <a:lnTo>
                    <a:pt x="10" y="551"/>
                  </a:lnTo>
                  <a:lnTo>
                    <a:pt x="14" y="422"/>
                  </a:lnTo>
                  <a:lnTo>
                    <a:pt x="31" y="519"/>
                  </a:lnTo>
                  <a:lnTo>
                    <a:pt x="156" y="524"/>
                  </a:lnTo>
                  <a:lnTo>
                    <a:pt x="169" y="38"/>
                  </a:lnTo>
                  <a:lnTo>
                    <a:pt x="29" y="30"/>
                  </a:lnTo>
                  <a:lnTo>
                    <a:pt x="25" y="216"/>
                  </a:lnTo>
                  <a:lnTo>
                    <a:pt x="0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6635" name="Picture 139" descr="bd0678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1819275" cy="168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36" name="Picture 140" descr="tn0033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800600"/>
            <a:ext cx="2293938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37" name="Picture 141" descr="na01441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267200"/>
            <a:ext cx="1493838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6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…Example – OO Model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2057400"/>
            <a:ext cx="7620000" cy="4343400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Objects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Ali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House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Car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Tree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Interactions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Ali lives in the house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Ali drives the car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383280" y="2514600"/>
            <a:ext cx="4800600" cy="2362200"/>
            <a:chOff x="3200400" y="1447800"/>
            <a:chExt cx="4800600" cy="2362200"/>
          </a:xfrm>
        </p:grpSpPr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3200400" y="1600200"/>
              <a:ext cx="1524000" cy="457200"/>
            </a:xfrm>
            <a:prstGeom prst="rect">
              <a:avLst/>
            </a:prstGeom>
            <a:noFill/>
            <a:ln w="25400">
              <a:solidFill>
                <a:schemeClr val="accent4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320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Ali</a:t>
              </a:r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 flipV="1">
              <a:off x="4724400" y="1828800"/>
              <a:ext cx="1752600" cy="0"/>
            </a:xfrm>
            <a:prstGeom prst="line">
              <a:avLst/>
            </a:prstGeom>
            <a:noFill/>
            <a:ln w="25400">
              <a:solidFill>
                <a:schemeClr val="accent4">
                  <a:lumMod val="10000"/>
                </a:schemeClr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3276600" y="3352800"/>
              <a:ext cx="1524000" cy="457200"/>
            </a:xfrm>
            <a:prstGeom prst="rect">
              <a:avLst/>
            </a:prstGeom>
            <a:noFill/>
            <a:ln w="25400">
              <a:solidFill>
                <a:schemeClr val="accent4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320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Car</a:t>
              </a:r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6477000" y="1600200"/>
              <a:ext cx="1524000" cy="457200"/>
            </a:xfrm>
            <a:prstGeom prst="rect">
              <a:avLst/>
            </a:prstGeom>
            <a:noFill/>
            <a:ln w="25400">
              <a:solidFill>
                <a:schemeClr val="accent4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320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House</a:t>
              </a:r>
            </a:p>
          </p:txBody>
        </p:sp>
        <p:sp>
          <p:nvSpPr>
            <p:cNvPr id="6161" name="Rectangle 17"/>
            <p:cNvSpPr>
              <a:spLocks noChangeArrowheads="1"/>
            </p:cNvSpPr>
            <p:nvPr/>
          </p:nvSpPr>
          <p:spPr bwMode="auto">
            <a:xfrm>
              <a:off x="6477000" y="3352800"/>
              <a:ext cx="1524000" cy="457200"/>
            </a:xfrm>
            <a:prstGeom prst="rect">
              <a:avLst/>
            </a:prstGeom>
            <a:noFill/>
            <a:ln w="25400">
              <a:solidFill>
                <a:schemeClr val="accent4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320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Tree</a:t>
              </a:r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 flipH="1">
              <a:off x="3962400" y="2057400"/>
              <a:ext cx="0" cy="1295400"/>
            </a:xfrm>
            <a:prstGeom prst="line">
              <a:avLst/>
            </a:prstGeom>
            <a:noFill/>
            <a:ln w="25400">
              <a:solidFill>
                <a:schemeClr val="accent4">
                  <a:lumMod val="10000"/>
                </a:schemeClr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163" name="Text Box 19"/>
            <p:cNvSpPr txBox="1">
              <a:spLocks noChangeArrowheads="1"/>
            </p:cNvSpPr>
            <p:nvPr/>
          </p:nvSpPr>
          <p:spPr bwMode="auto">
            <a:xfrm>
              <a:off x="4953000" y="1447800"/>
              <a:ext cx="1143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lives-in</a:t>
              </a:r>
            </a:p>
          </p:txBody>
        </p:sp>
        <p:sp>
          <p:nvSpPr>
            <p:cNvPr id="6164" name="Text Box 20"/>
            <p:cNvSpPr txBox="1">
              <a:spLocks noChangeArrowheads="1"/>
            </p:cNvSpPr>
            <p:nvPr/>
          </p:nvSpPr>
          <p:spPr bwMode="auto">
            <a:xfrm>
              <a:off x="3962400" y="2362200"/>
              <a:ext cx="1143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drives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34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 </a:t>
            </a:r>
            <a:r>
              <a:rPr lang="en-US" dirty="0" smtClean="0"/>
              <a:t>– Basic Advantages </a:t>
            </a:r>
            <a:endParaRPr lang="en-US" dirty="0"/>
          </a:p>
        </p:txBody>
      </p:sp>
      <p:sp>
        <p:nvSpPr>
          <p:cNvPr id="1034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752600"/>
            <a:ext cx="7620000" cy="4800600"/>
          </a:xfrm>
        </p:spPr>
        <p:txBody>
          <a:bodyPr/>
          <a:lstStyle/>
          <a:p>
            <a:r>
              <a:rPr lang="en-US" dirty="0"/>
              <a:t>People think in terms of objects</a:t>
            </a:r>
          </a:p>
          <a:p>
            <a:endParaRPr lang="en-US" dirty="0"/>
          </a:p>
          <a:p>
            <a:r>
              <a:rPr lang="en-US" dirty="0"/>
              <a:t>OO models map to reality</a:t>
            </a:r>
          </a:p>
          <a:p>
            <a:endParaRPr lang="en-US" dirty="0"/>
          </a:p>
          <a:p>
            <a:r>
              <a:rPr lang="en-US" dirty="0"/>
              <a:t>Therefore, OO models are</a:t>
            </a:r>
          </a:p>
          <a:p>
            <a:pPr lvl="1"/>
            <a:r>
              <a:rPr lang="en-US" dirty="0"/>
              <a:t>easy to develop</a:t>
            </a:r>
          </a:p>
          <a:p>
            <a:pPr lvl="1"/>
            <a:r>
              <a:rPr lang="en-US" dirty="0"/>
              <a:t>easy to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15B3-F66B-4703-BEA6-F4C02CC744B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12504</TotalTime>
  <Words>1863</Words>
  <Application>Microsoft Office PowerPoint</Application>
  <PresentationFormat>On-screen Show (4:3)</PresentationFormat>
  <Paragraphs>503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Retrospect</vt:lpstr>
      <vt:lpstr>2_Office Theme</vt:lpstr>
      <vt:lpstr>  Object Oriented Programming </vt:lpstr>
      <vt:lpstr>Procedural vs. Object-Oriented</vt:lpstr>
      <vt:lpstr>Object-Orientation (OO)</vt:lpstr>
      <vt:lpstr>What is Object-Orientation?</vt:lpstr>
      <vt:lpstr>What is a Model?</vt:lpstr>
      <vt:lpstr>Examples – Model</vt:lpstr>
      <vt:lpstr>Example – OO Model</vt:lpstr>
      <vt:lpstr>…Example – OO Model</vt:lpstr>
      <vt:lpstr>Object-Orientation – Basic Advantages </vt:lpstr>
      <vt:lpstr>More Advantages-OO</vt:lpstr>
      <vt:lpstr>What is an Object?</vt:lpstr>
      <vt:lpstr>… What is an Object?</vt:lpstr>
      <vt:lpstr>Example – Ali is a Tangible Object</vt:lpstr>
      <vt:lpstr>Example – Car is a Tangible Object</vt:lpstr>
      <vt:lpstr>Example – Time is an Object Apprehended Intellectually</vt:lpstr>
      <vt:lpstr>Example – Date is an Object Apprehended Intellectually</vt:lpstr>
      <vt:lpstr>Definition</vt:lpstr>
      <vt:lpstr>Real-world objects share two characteristics </vt:lpstr>
      <vt:lpstr>Software objects are modeled after real-world objects </vt:lpstr>
      <vt:lpstr>Can represent real-world objects by using software objects. </vt:lpstr>
      <vt:lpstr>Moving to new thinking …</vt:lpstr>
      <vt:lpstr>Moving to new thinking …</vt:lpstr>
      <vt:lpstr>Moving to new thinking …</vt:lpstr>
      <vt:lpstr>Object Oriented Approach …</vt:lpstr>
      <vt:lpstr>Creating Objects Example-1</vt:lpstr>
      <vt:lpstr>PowerPoint Presentation</vt:lpstr>
      <vt:lpstr>Creating Objects Example-2</vt:lpstr>
      <vt:lpstr>PowerPoint Presentation</vt:lpstr>
      <vt:lpstr>Creating multiple objects by single instance of a class</vt:lpstr>
      <vt:lpstr>PowerPoint Presentation</vt:lpstr>
      <vt:lpstr>Abstraction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Abstraction – Advantages</vt:lpstr>
      <vt:lpstr>Classes</vt:lpstr>
      <vt:lpstr>What is Class?</vt:lpstr>
      <vt:lpstr>Example – Class</vt:lpstr>
      <vt:lpstr>Example – Class</vt:lpstr>
      <vt:lpstr>Graphical Representation of Classes</vt:lpstr>
      <vt:lpstr>Example – Graphical Representation of Classes</vt:lpstr>
      <vt:lpstr>Example – Graphical Representation of Classes</vt:lpstr>
      <vt:lpstr>Method (Behavior)</vt:lpstr>
      <vt:lpstr>Declaration of Method</vt:lpstr>
      <vt:lpstr>PowerPoint Presentation</vt:lpstr>
      <vt:lpstr>PowerPoint Presentation</vt:lpstr>
      <vt:lpstr>Returning a value</vt:lpstr>
      <vt:lpstr>Example 1 Method (Behavior)-returning values</vt:lpstr>
      <vt:lpstr>PowerPoint Presentation</vt:lpstr>
      <vt:lpstr>PowerPoint Presentation</vt:lpstr>
      <vt:lpstr>Example 2 Method (Behavior)-returning values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Basics of Electrical Engineering</dc:title>
  <dc:creator>Aamer Munir</dc:creator>
  <cp:lastModifiedBy>USS Enterprises Khi</cp:lastModifiedBy>
  <cp:revision>861</cp:revision>
  <dcterms:created xsi:type="dcterms:W3CDTF">2004-08-09T18:42:00Z</dcterms:created>
  <dcterms:modified xsi:type="dcterms:W3CDTF">2019-11-07T09:36:09Z</dcterms:modified>
</cp:coreProperties>
</file>