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6" r:id="rId2"/>
    <p:sldId id="257" r:id="rId3"/>
    <p:sldId id="258" r:id="rId4"/>
    <p:sldId id="260" r:id="rId5"/>
    <p:sldId id="259" r:id="rId6"/>
    <p:sldId id="262" r:id="rId7"/>
    <p:sldId id="265"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p:cViewPr varScale="1">
        <p:scale>
          <a:sx n="91" d="100"/>
          <a:sy n="91" d="100"/>
        </p:scale>
        <p:origin x="534" y="96"/>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11/12/2024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11/12/2024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smtClean="0"/>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11/12/2024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11/12/2024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11/12/2024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smtClean="0"/>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11/12/2024</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11/12/2024</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11/12/2024</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11/12/2024</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smtClean="0"/>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smtClean="0"/>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11/12/2024</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hyperlink" Target="https://drive.google.com/file/d/1UpTGf0j4DdzyhzCe5ytKgtarituZqoNu/view?usp=drive_link"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158" y="1905000"/>
            <a:ext cx="4572000" cy="1043780"/>
          </a:xfrm>
        </p:spPr>
        <p:txBody>
          <a:bodyPr/>
          <a:lstStyle/>
          <a:p>
            <a:r>
              <a:rPr lang="en-US" b="1" dirty="0" smtClean="0"/>
              <a:t>Cardio Predict</a:t>
            </a:r>
            <a:endParaRPr lang="en-US" dirty="0"/>
          </a:p>
        </p:txBody>
      </p:sp>
      <p:sp>
        <p:nvSpPr>
          <p:cNvPr id="3" name="Subtitle 2"/>
          <p:cNvSpPr>
            <a:spLocks noGrp="1"/>
          </p:cNvSpPr>
          <p:nvPr>
            <p:ph type="subTitle" idx="1"/>
          </p:nvPr>
        </p:nvSpPr>
        <p:spPr>
          <a:xfrm>
            <a:off x="152400" y="4041752"/>
            <a:ext cx="4098175" cy="2663847"/>
          </a:xfrm>
        </p:spPr>
        <p:txBody>
          <a:bodyPr>
            <a:normAutofit/>
          </a:bodyPr>
          <a:lstStyle/>
          <a:p>
            <a:r>
              <a:rPr lang="en-US" dirty="0" smtClean="0">
                <a:solidFill>
                  <a:schemeClr val="tx1"/>
                </a:solidFill>
                <a:latin typeface="Cascadia Code SemiBold" panose="020B0609020000020004" pitchFamily="49" charset="0"/>
                <a:ea typeface="Cascadia Code SemiBold" panose="020B0609020000020004" pitchFamily="49" charset="0"/>
                <a:cs typeface="Cascadia Code SemiBold" panose="020B0609020000020004" pitchFamily="49" charset="0"/>
              </a:rPr>
              <a:t>Team members</a:t>
            </a:r>
          </a:p>
          <a:p>
            <a:pPr marL="342900" indent="-342900">
              <a:buFont typeface="Wingdings" panose="05000000000000000000" pitchFamily="2" charset="2"/>
              <a:buChar char="v"/>
            </a:pPr>
            <a:r>
              <a:rPr lang="en-US" dirty="0" smtClean="0">
                <a:solidFill>
                  <a:schemeClr val="tx1"/>
                </a:solidFill>
                <a:latin typeface="Cascadia Code SemiBold" panose="020B0609020000020004" pitchFamily="49" charset="0"/>
                <a:ea typeface="Cascadia Code SemiBold" panose="020B0609020000020004" pitchFamily="49" charset="0"/>
                <a:cs typeface="Cascadia Code SemiBold" panose="020B0609020000020004" pitchFamily="49" charset="0"/>
              </a:rPr>
              <a:t>Muhammad </a:t>
            </a:r>
            <a:r>
              <a:rPr lang="en-US" dirty="0" err="1" smtClean="0">
                <a:solidFill>
                  <a:schemeClr val="tx1"/>
                </a:solidFill>
                <a:latin typeface="Cascadia Code SemiBold" panose="020B0609020000020004" pitchFamily="49" charset="0"/>
                <a:ea typeface="Cascadia Code SemiBold" panose="020B0609020000020004" pitchFamily="49" charset="0"/>
                <a:cs typeface="Cascadia Code SemiBold" panose="020B0609020000020004" pitchFamily="49" charset="0"/>
              </a:rPr>
              <a:t>Owais</a:t>
            </a:r>
            <a:endParaRPr lang="en-US" dirty="0" smtClean="0">
              <a:solidFill>
                <a:schemeClr val="tx1"/>
              </a:solidFill>
              <a:latin typeface="Cascadia Code SemiBold" panose="020B0609020000020004" pitchFamily="49" charset="0"/>
              <a:ea typeface="Cascadia Code SemiBold" panose="020B0609020000020004" pitchFamily="49" charset="0"/>
              <a:cs typeface="Cascadia Code SemiBold" panose="020B0609020000020004" pitchFamily="49" charset="0"/>
            </a:endParaRPr>
          </a:p>
          <a:p>
            <a:pPr marL="342900" indent="-342900">
              <a:buFont typeface="Wingdings" panose="05000000000000000000" pitchFamily="2" charset="2"/>
              <a:buChar char="v"/>
            </a:pPr>
            <a:r>
              <a:rPr lang="en-US" dirty="0" smtClean="0">
                <a:solidFill>
                  <a:schemeClr val="tx1"/>
                </a:solidFill>
                <a:latin typeface="Cascadia Code SemiBold" panose="020B0609020000020004" pitchFamily="49" charset="0"/>
                <a:ea typeface="Cascadia Code SemiBold" panose="020B0609020000020004" pitchFamily="49" charset="0"/>
                <a:cs typeface="Cascadia Code SemiBold" panose="020B0609020000020004" pitchFamily="49" charset="0"/>
              </a:rPr>
              <a:t>Abdul </a:t>
            </a:r>
            <a:r>
              <a:rPr lang="en-US" dirty="0" err="1" smtClean="0">
                <a:solidFill>
                  <a:schemeClr val="tx1"/>
                </a:solidFill>
                <a:latin typeface="Cascadia Code SemiBold" panose="020B0609020000020004" pitchFamily="49" charset="0"/>
                <a:ea typeface="Cascadia Code SemiBold" panose="020B0609020000020004" pitchFamily="49" charset="0"/>
                <a:cs typeface="Cascadia Code SemiBold" panose="020B0609020000020004" pitchFamily="49" charset="0"/>
              </a:rPr>
              <a:t>Hanan</a:t>
            </a:r>
            <a:endParaRPr lang="en-US" dirty="0" smtClean="0">
              <a:solidFill>
                <a:schemeClr val="tx1"/>
              </a:solidFill>
              <a:latin typeface="Cascadia Code SemiBold" panose="020B0609020000020004" pitchFamily="49" charset="0"/>
              <a:ea typeface="Cascadia Code SemiBold" panose="020B0609020000020004" pitchFamily="49" charset="0"/>
              <a:cs typeface="Cascadia Code SemiBold" panose="020B0609020000020004" pitchFamily="49" charset="0"/>
            </a:endParaRPr>
          </a:p>
          <a:p>
            <a:pPr marL="342900" indent="-342900">
              <a:buFont typeface="Wingdings" panose="05000000000000000000" pitchFamily="2" charset="2"/>
              <a:buChar char="v"/>
            </a:pPr>
            <a:r>
              <a:rPr lang="en-US" dirty="0" err="1" smtClean="0">
                <a:solidFill>
                  <a:schemeClr val="tx1"/>
                </a:solidFill>
                <a:latin typeface="Cascadia Code SemiBold" panose="020B0609020000020004" pitchFamily="49" charset="0"/>
                <a:ea typeface="Cascadia Code SemiBold" panose="020B0609020000020004" pitchFamily="49" charset="0"/>
                <a:cs typeface="Cascadia Code SemiBold" panose="020B0609020000020004" pitchFamily="49" charset="0"/>
              </a:rPr>
              <a:t>Zahid</a:t>
            </a:r>
            <a:r>
              <a:rPr lang="en-US" dirty="0" smtClean="0">
                <a:solidFill>
                  <a:schemeClr val="tx1"/>
                </a:solidFill>
                <a:latin typeface="Cascadia Code SemiBold" panose="020B0609020000020004" pitchFamily="49" charset="0"/>
                <a:ea typeface="Cascadia Code SemiBold" panose="020B0609020000020004" pitchFamily="49" charset="0"/>
                <a:cs typeface="Cascadia Code SemiBold" panose="020B0609020000020004" pitchFamily="49" charset="0"/>
              </a:rPr>
              <a:t> </a:t>
            </a:r>
            <a:r>
              <a:rPr lang="en-US" dirty="0" err="1" smtClean="0">
                <a:solidFill>
                  <a:schemeClr val="tx1"/>
                </a:solidFill>
                <a:latin typeface="Cascadia Code SemiBold" panose="020B0609020000020004" pitchFamily="49" charset="0"/>
                <a:ea typeface="Cascadia Code SemiBold" panose="020B0609020000020004" pitchFamily="49" charset="0"/>
                <a:cs typeface="Cascadia Code SemiBold" panose="020B0609020000020004" pitchFamily="49" charset="0"/>
              </a:rPr>
              <a:t>hussain</a:t>
            </a:r>
            <a:endParaRPr lang="en-US" dirty="0">
              <a:solidFill>
                <a:schemeClr val="tx1"/>
              </a:solidFill>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79" y="76200"/>
            <a:ext cx="935421" cy="935421"/>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5000" y="-40347"/>
            <a:ext cx="3352800" cy="1168514"/>
          </a:xfrm>
          <a:prstGeom prst="rect">
            <a:avLst/>
          </a:prstGeom>
        </p:spPr>
      </p:pic>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p>
        </p:txBody>
      </p:sp>
      <p:sp>
        <p:nvSpPr>
          <p:cNvPr id="3" name="Content Placeholder 2"/>
          <p:cNvSpPr>
            <a:spLocks noGrp="1"/>
          </p:cNvSpPr>
          <p:nvPr>
            <p:ph idx="1"/>
          </p:nvPr>
        </p:nvSpPr>
        <p:spPr/>
        <p:txBody>
          <a:bodyPr/>
          <a:lstStyle/>
          <a:p>
            <a:pPr marL="0" indent="0">
              <a:lnSpc>
                <a:spcPct val="150000"/>
              </a:lnSpc>
              <a:buNone/>
            </a:pPr>
            <a:r>
              <a:rPr lang="en-US" dirty="0">
                <a:solidFill>
                  <a:schemeClr val="tx1"/>
                </a:solidFill>
              </a:rPr>
              <a:t>The goal of this project is to develop a predictive model that accurately </a:t>
            </a:r>
            <a:r>
              <a:rPr lang="en-US" dirty="0" smtClean="0">
                <a:solidFill>
                  <a:schemeClr val="tx1"/>
                </a:solidFill>
              </a:rPr>
              <a:t>classifies individuals </a:t>
            </a:r>
            <a:r>
              <a:rPr lang="en-US" dirty="0">
                <a:solidFill>
                  <a:schemeClr val="tx1"/>
                </a:solidFill>
              </a:rPr>
              <a:t>as at-risk or not at-risk for heart disease based on clinical </a:t>
            </a:r>
            <a:r>
              <a:rPr lang="en-US" dirty="0" smtClean="0">
                <a:solidFill>
                  <a:schemeClr val="tx1"/>
                </a:solidFill>
              </a:rPr>
              <a:t>and demographic </a:t>
            </a:r>
            <a:r>
              <a:rPr lang="en-US" dirty="0">
                <a:solidFill>
                  <a:schemeClr val="tx1"/>
                </a:solidFill>
              </a:rPr>
              <a:t>features. The project will involve analyzing the dataset, </a:t>
            </a:r>
            <a:r>
              <a:rPr lang="en-US" dirty="0" smtClean="0">
                <a:solidFill>
                  <a:schemeClr val="tx1"/>
                </a:solidFill>
              </a:rPr>
              <a:t>selecting important </a:t>
            </a:r>
            <a:r>
              <a:rPr lang="en-US" dirty="0">
                <a:solidFill>
                  <a:schemeClr val="tx1"/>
                </a:solidFill>
              </a:rPr>
              <a:t>features, and training machine learning models to predict the presence </a:t>
            </a:r>
            <a:r>
              <a:rPr lang="en-US" dirty="0" smtClean="0">
                <a:solidFill>
                  <a:schemeClr val="tx1"/>
                </a:solidFill>
              </a:rPr>
              <a:t>of heart </a:t>
            </a:r>
            <a:r>
              <a:rPr lang="en-US" dirty="0">
                <a:solidFill>
                  <a:schemeClr val="tx1"/>
                </a:solidFill>
              </a:rPr>
              <a:t>disease.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2297" y="53180"/>
            <a:ext cx="1371603" cy="1371603"/>
          </a:xfrm>
          <a:prstGeom prst="rect">
            <a:avLst/>
          </a:prstGeom>
        </p:spPr>
      </p:pic>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Overview</a:t>
            </a:r>
            <a:endParaRPr lang="en-US" dirty="0"/>
          </a:p>
        </p:txBody>
      </p:sp>
      <p:sp>
        <p:nvSpPr>
          <p:cNvPr id="3" name="Content Placeholder 2"/>
          <p:cNvSpPr>
            <a:spLocks noGrp="1"/>
          </p:cNvSpPr>
          <p:nvPr>
            <p:ph idx="1"/>
          </p:nvPr>
        </p:nvSpPr>
        <p:spPr/>
        <p:txBody>
          <a:bodyPr/>
          <a:lstStyle/>
          <a:p>
            <a:r>
              <a:rPr lang="en-US" dirty="0">
                <a:solidFill>
                  <a:schemeClr val="tx1"/>
                </a:solidFill>
              </a:rPr>
              <a:t>Data Source : </a:t>
            </a:r>
            <a:r>
              <a:rPr lang="en-US" dirty="0">
                <a:hlinkClick r:id="rId2"/>
              </a:rPr>
              <a:t>https://</a:t>
            </a:r>
            <a:r>
              <a:rPr lang="en-US" dirty="0" smtClean="0">
                <a:hlinkClick r:id="rId2"/>
              </a:rPr>
              <a:t>drive.google.com/file/d/1UpTGf0j4DdzyhzCe5ytKgtarituZqoNu/view?usp=drive_link</a:t>
            </a:r>
            <a:endParaRPr lang="en-US" dirty="0" smtClean="0"/>
          </a:p>
          <a:p>
            <a:r>
              <a:rPr lang="en-US" dirty="0" smtClean="0">
                <a:solidFill>
                  <a:schemeClr val="tx1"/>
                </a:solidFill>
              </a:rPr>
              <a:t>Data Shape </a:t>
            </a:r>
            <a:r>
              <a:rPr lang="en-US" dirty="0">
                <a:solidFill>
                  <a:schemeClr val="tx1"/>
                </a:solidFill>
              </a:rPr>
              <a:t>: </a:t>
            </a:r>
            <a:r>
              <a:rPr lang="en-US" dirty="0" smtClean="0">
                <a:solidFill>
                  <a:schemeClr val="tx1"/>
                </a:solidFill>
              </a:rPr>
              <a:t>(1025</a:t>
            </a:r>
            <a:r>
              <a:rPr lang="en-US" dirty="0">
                <a:solidFill>
                  <a:schemeClr val="tx1"/>
                </a:solidFill>
              </a:rPr>
              <a:t>, 14) means we have 1025 </a:t>
            </a:r>
            <a:r>
              <a:rPr lang="en-US" dirty="0" smtClean="0">
                <a:solidFill>
                  <a:schemeClr val="tx1"/>
                </a:solidFill>
              </a:rPr>
              <a:t>rows and 14 columns </a:t>
            </a:r>
            <a:r>
              <a:rPr lang="en-US" dirty="0">
                <a:solidFill>
                  <a:schemeClr val="tx1"/>
                </a:solidFill>
              </a:rPr>
              <a:t>(features</a:t>
            </a:r>
            <a:r>
              <a:rPr lang="en-US" dirty="0" smtClean="0">
                <a:solidFill>
                  <a:schemeClr val="tx1"/>
                </a:solidFill>
              </a:rPr>
              <a: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9400" y="3819878"/>
            <a:ext cx="6324600" cy="29718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94997" y="76200"/>
            <a:ext cx="1371603" cy="1371603"/>
          </a:xfrm>
          <a:prstGeom prst="rect">
            <a:avLst/>
          </a:prstGeom>
        </p:spPr>
      </p:pic>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EDA Highlights</a:t>
            </a:r>
          </a:p>
        </p:txBody>
      </p:sp>
      <p:sp>
        <p:nvSpPr>
          <p:cNvPr id="3" name="Content Placeholder 2"/>
          <p:cNvSpPr>
            <a:spLocks noGrp="1"/>
          </p:cNvSpPr>
          <p:nvPr>
            <p:ph sz="half" idx="1"/>
          </p:nvPr>
        </p:nvSpPr>
        <p:spPr>
          <a:xfrm>
            <a:off x="381000" y="1828800"/>
            <a:ext cx="4800600" cy="4575175"/>
          </a:xfrm>
        </p:spPr>
        <p:txBody>
          <a:bodyPr>
            <a:normAutofit/>
          </a:bodyPr>
          <a:lstStyle/>
          <a:p>
            <a:pPr marL="0" indent="0">
              <a:buNone/>
            </a:pPr>
            <a:r>
              <a:rPr lang="en-US" dirty="0" err="1">
                <a:solidFill>
                  <a:schemeClr val="tx1"/>
                </a:solidFill>
              </a:rPr>
              <a:t>Chol</a:t>
            </a:r>
            <a:r>
              <a:rPr lang="en-US" dirty="0">
                <a:solidFill>
                  <a:schemeClr val="tx1"/>
                </a:solidFill>
              </a:rPr>
              <a:t> by </a:t>
            </a:r>
            <a:r>
              <a:rPr lang="en-US" dirty="0" smtClean="0">
                <a:solidFill>
                  <a:schemeClr val="tx1"/>
                </a:solidFill>
              </a:rPr>
              <a:t>gender :</a:t>
            </a:r>
            <a:endParaRPr lang="en-US" dirty="0" smtClean="0">
              <a:solidFill>
                <a:schemeClr val="tx1"/>
              </a:solidFill>
            </a:endParaRPr>
          </a:p>
          <a:p>
            <a:pPr marL="0" indent="0">
              <a:buNone/>
            </a:pPr>
            <a:r>
              <a:rPr lang="en-US" sz="1600" dirty="0">
                <a:solidFill>
                  <a:schemeClr val="tx1"/>
                </a:solidFill>
              </a:rPr>
              <a:t>This plot shows the cholesterol levels for each gender. By comparing the cholesterol distribution between males and females, you can observe if one gender tends to have higher cholesterol levels, which can help identify gender-based health risks.</a:t>
            </a:r>
            <a:endParaRPr lang="en-US" dirty="0" smtClean="0">
              <a:solidFill>
                <a:schemeClr val="tx1"/>
              </a:solidFill>
            </a:endParaRPr>
          </a:p>
          <a:p>
            <a:pPr marL="0" indent="0">
              <a:buNone/>
            </a:pPr>
            <a:r>
              <a:rPr lang="en-US" dirty="0" err="1">
                <a:solidFill>
                  <a:schemeClr val="tx1"/>
                </a:solidFill>
              </a:rPr>
              <a:t>Chol</a:t>
            </a:r>
            <a:r>
              <a:rPr lang="en-US" dirty="0">
                <a:solidFill>
                  <a:schemeClr val="tx1"/>
                </a:solidFill>
              </a:rPr>
              <a:t> by age</a:t>
            </a:r>
            <a:r>
              <a:rPr lang="en-US" dirty="0" smtClean="0">
                <a:solidFill>
                  <a:schemeClr val="tx1"/>
                </a:solidFill>
              </a:rPr>
              <a:t> </a:t>
            </a:r>
            <a:r>
              <a:rPr lang="en-US" dirty="0" smtClean="0">
                <a:solidFill>
                  <a:schemeClr val="tx1"/>
                </a:solidFill>
              </a:rPr>
              <a:t>:</a:t>
            </a:r>
          </a:p>
          <a:p>
            <a:pPr marL="0" indent="0">
              <a:lnSpc>
                <a:spcPct val="100000"/>
              </a:lnSpc>
              <a:buNone/>
            </a:pPr>
            <a:r>
              <a:rPr lang="en-US" sz="1600" dirty="0">
                <a:solidFill>
                  <a:schemeClr val="tx1"/>
                </a:solidFill>
              </a:rPr>
              <a:t>This plot illustrates how cholesterol levels vary across different ages. By examining this, you can see if cholesterol tends to increase with age or identify specific age groups that may be more prone to high cholesterol, which can guide age-focused health interventions.</a:t>
            </a:r>
            <a:endParaRPr lang="en-US" dirty="0">
              <a:solidFill>
                <a:schemeClr val="tx1"/>
              </a:solidFill>
            </a:endParaRPr>
          </a:p>
          <a:p>
            <a:pPr marL="0" indent="0">
              <a:buNone/>
            </a:pPr>
            <a:endParaRPr lang="en-US" dirty="0"/>
          </a:p>
        </p:txBody>
      </p:sp>
      <p:sp>
        <p:nvSpPr>
          <p:cNvPr id="4" name="Content Placeholder 3"/>
          <p:cNvSpPr>
            <a:spLocks noGrp="1"/>
          </p:cNvSpPr>
          <p:nvPr>
            <p:ph sz="half" idx="2"/>
          </p:nvPr>
        </p:nvSpPr>
        <p:spPr>
          <a:xfrm>
            <a:off x="6324600" y="1628158"/>
            <a:ext cx="4800600" cy="4623417"/>
          </a:xfrm>
        </p:spPr>
        <p:txBody>
          <a:bodyPr>
            <a:normAutofit/>
          </a:bodyPr>
          <a:lstStyle/>
          <a:p>
            <a:pPr marL="0" indent="0">
              <a:buNone/>
            </a:pPr>
            <a:r>
              <a:rPr lang="en-US" dirty="0"/>
              <a:t>Summarize notable trends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4600" y="2057400"/>
            <a:ext cx="3597166" cy="242187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4605697"/>
            <a:ext cx="3597166" cy="2201539"/>
          </a:xfrm>
          <a:prstGeom prst="rect">
            <a:avLst/>
          </a:prstGeom>
        </p:spPr>
      </p:pic>
      <p:sp>
        <p:nvSpPr>
          <p:cNvPr id="8" name="TextBox 7"/>
          <p:cNvSpPr txBox="1"/>
          <p:nvPr/>
        </p:nvSpPr>
        <p:spPr>
          <a:xfrm>
            <a:off x="10510346" y="2754868"/>
            <a:ext cx="1828800" cy="369332"/>
          </a:xfrm>
          <a:prstGeom prst="rect">
            <a:avLst/>
          </a:prstGeom>
          <a:noFill/>
        </p:spPr>
        <p:txBody>
          <a:bodyPr wrap="square" rtlCol="0">
            <a:spAutoFit/>
          </a:bodyPr>
          <a:lstStyle/>
          <a:p>
            <a:r>
              <a:rPr lang="en-US" dirty="0" err="1" smtClean="0"/>
              <a:t>Chol</a:t>
            </a:r>
            <a:r>
              <a:rPr lang="en-US" dirty="0" smtClean="0"/>
              <a:t> by gender </a:t>
            </a:r>
            <a:endParaRPr lang="en-US" dirty="0"/>
          </a:p>
        </p:txBody>
      </p:sp>
      <p:sp>
        <p:nvSpPr>
          <p:cNvPr id="9" name="Left Arrow 8"/>
          <p:cNvSpPr/>
          <p:nvPr/>
        </p:nvSpPr>
        <p:spPr>
          <a:xfrm>
            <a:off x="10063656" y="2792721"/>
            <a:ext cx="304800" cy="29362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0510346" y="5570914"/>
            <a:ext cx="1965434" cy="369332"/>
          </a:xfrm>
          <a:prstGeom prst="rect">
            <a:avLst/>
          </a:prstGeom>
          <a:noFill/>
        </p:spPr>
        <p:txBody>
          <a:bodyPr wrap="square" rtlCol="0">
            <a:spAutoFit/>
          </a:bodyPr>
          <a:lstStyle/>
          <a:p>
            <a:r>
              <a:rPr lang="en-US" dirty="0" err="1" smtClean="0"/>
              <a:t>Chol</a:t>
            </a:r>
            <a:r>
              <a:rPr lang="en-US" dirty="0" smtClean="0"/>
              <a:t> by age </a:t>
            </a:r>
            <a:endParaRPr lang="en-US" dirty="0"/>
          </a:p>
        </p:txBody>
      </p:sp>
      <p:sp>
        <p:nvSpPr>
          <p:cNvPr id="11" name="Left Arrow 10"/>
          <p:cNvSpPr/>
          <p:nvPr/>
        </p:nvSpPr>
        <p:spPr>
          <a:xfrm>
            <a:off x="10071539" y="5620029"/>
            <a:ext cx="289034" cy="27110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20397" y="76197"/>
            <a:ext cx="1371603" cy="1371603"/>
          </a:xfrm>
          <a:prstGeom prst="rect">
            <a:avLst/>
          </a:prstGeom>
        </p:spPr>
      </p:pic>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nip Diagonal Corner Rectangle 8"/>
          <p:cNvSpPr/>
          <p:nvPr/>
        </p:nvSpPr>
        <p:spPr>
          <a:xfrm>
            <a:off x="6705600" y="1524000"/>
            <a:ext cx="3276600" cy="1371600"/>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title"/>
          </p:nvPr>
        </p:nvSpPr>
        <p:spPr/>
        <p:txBody>
          <a:bodyPr/>
          <a:lstStyle/>
          <a:p>
            <a:r>
              <a:rPr lang="en-US" dirty="0" smtClean="0"/>
              <a:t>Correlation </a:t>
            </a:r>
            <a:r>
              <a:rPr lang="en-US" dirty="0" err="1" smtClean="0"/>
              <a:t>Heatmap</a:t>
            </a:r>
            <a:r>
              <a:rPr lang="en-US" dirty="0" smtClean="0"/>
              <a:t> </a:t>
            </a:r>
            <a:endParaRPr lang="en-US" dirty="0"/>
          </a:p>
        </p:txBody>
      </p:sp>
      <p:sp>
        <p:nvSpPr>
          <p:cNvPr id="4" name="Content Placeholder 3"/>
          <p:cNvSpPr>
            <a:spLocks noGrp="1"/>
          </p:cNvSpPr>
          <p:nvPr>
            <p:ph sz="half" idx="2"/>
          </p:nvPr>
        </p:nvSpPr>
        <p:spPr>
          <a:xfrm>
            <a:off x="6821214" y="1981200"/>
            <a:ext cx="3276600" cy="914400"/>
          </a:xfrm>
        </p:spPr>
        <p:txBody>
          <a:bodyPr>
            <a:normAutofit/>
          </a:bodyPr>
          <a:lstStyle/>
          <a:p>
            <a:pPr marL="0" indent="0">
              <a:buNone/>
            </a:pPr>
            <a:r>
              <a:rPr lang="en-US" dirty="0" smtClean="0">
                <a:solidFill>
                  <a:schemeClr val="bg1"/>
                </a:solidFill>
                <a:latin typeface="Aspira Black" pitchFamily="50" charset="0"/>
              </a:rPr>
              <a:t>Data set Correlation</a:t>
            </a:r>
            <a:endParaRPr lang="en-US" dirty="0">
              <a:solidFill>
                <a:schemeClr val="bg1"/>
              </a:solidFill>
              <a:latin typeface="Aspira Black" pitchFamily="50" charset="0"/>
            </a:endParaRPr>
          </a:p>
        </p:txBody>
      </p:sp>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33400" y="1553232"/>
            <a:ext cx="6019800" cy="5304768"/>
          </a:xfr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20397" y="76197"/>
            <a:ext cx="1371603" cy="1371603"/>
          </a:xfrm>
          <a:prstGeom prst="rect">
            <a:avLst/>
          </a:prstGeom>
        </p:spPr>
      </p:pic>
      <p:sp>
        <p:nvSpPr>
          <p:cNvPr id="3" name="TextBox 2"/>
          <p:cNvSpPr txBox="1"/>
          <p:nvPr/>
        </p:nvSpPr>
        <p:spPr>
          <a:xfrm>
            <a:off x="6821214" y="3200400"/>
            <a:ext cx="4913586" cy="2031325"/>
          </a:xfrm>
          <a:prstGeom prst="rect">
            <a:avLst/>
          </a:prstGeom>
          <a:noFill/>
        </p:spPr>
        <p:txBody>
          <a:bodyPr wrap="square" rtlCol="0">
            <a:spAutoFit/>
          </a:bodyPr>
          <a:lstStyle/>
          <a:p>
            <a:r>
              <a:rPr lang="en-US" dirty="0"/>
              <a:t>This </a:t>
            </a:r>
            <a:r>
              <a:rPr lang="en-US" dirty="0" err="1"/>
              <a:t>heatmap</a:t>
            </a:r>
            <a:r>
              <a:rPr lang="en-US" dirty="0"/>
              <a:t> displays the correlation between different features in the dataset, including cholesterol. Correlation shows how strongly two variables are related. For example, if cholesterol is highly correlated with age or other health indicators, it may be a key factor in predicting certain health outcomes.</a:t>
            </a:r>
          </a:p>
        </p:txBody>
      </p:sp>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 Used</a:t>
            </a:r>
            <a:endParaRPr lang="en-US" dirty="0"/>
          </a:p>
        </p:txBody>
      </p:sp>
      <p:sp>
        <p:nvSpPr>
          <p:cNvPr id="3" name="Text Placeholder 2"/>
          <p:cNvSpPr>
            <a:spLocks noGrp="1"/>
          </p:cNvSpPr>
          <p:nvPr>
            <p:ph type="body" idx="1"/>
          </p:nvPr>
        </p:nvSpPr>
        <p:spPr/>
        <p:txBody>
          <a:bodyPr/>
          <a:lstStyle/>
          <a:p>
            <a:r>
              <a:rPr lang="en-US" sz="3600" b="1" dirty="0" smtClean="0">
                <a:solidFill>
                  <a:schemeClr val="tx1"/>
                </a:solidFill>
              </a:rPr>
              <a:t>ML Models </a:t>
            </a:r>
            <a:r>
              <a:rPr lang="en-US" sz="3600" b="1" dirty="0">
                <a:solidFill>
                  <a:schemeClr val="tx1"/>
                </a:solidFill>
              </a:rPr>
              <a:t>Used</a:t>
            </a:r>
          </a:p>
        </p:txBody>
      </p:sp>
      <p:sp>
        <p:nvSpPr>
          <p:cNvPr id="4" name="Content Placeholder 3"/>
          <p:cNvSpPr>
            <a:spLocks noGrp="1"/>
          </p:cNvSpPr>
          <p:nvPr>
            <p:ph sz="half" idx="2"/>
          </p:nvPr>
        </p:nvSpPr>
        <p:spPr/>
        <p:txBody>
          <a:bodyPr>
            <a:normAutofit/>
          </a:bodyPr>
          <a:lstStyle/>
          <a:p>
            <a:r>
              <a:rPr lang="en-US" sz="2000" dirty="0" smtClean="0">
                <a:solidFill>
                  <a:schemeClr val="tx1"/>
                </a:solidFill>
              </a:rPr>
              <a:t>Logistic Regression</a:t>
            </a:r>
            <a:r>
              <a:rPr lang="en-US" sz="2000" dirty="0">
                <a:solidFill>
                  <a:schemeClr val="tx1"/>
                </a:solidFill>
              </a:rPr>
              <a:t> </a:t>
            </a:r>
            <a:endParaRPr lang="en-US" sz="2000" dirty="0" smtClean="0">
              <a:solidFill>
                <a:schemeClr val="tx1"/>
              </a:solidFill>
            </a:endParaRPr>
          </a:p>
          <a:p>
            <a:r>
              <a:rPr lang="en-US" sz="2000" dirty="0">
                <a:solidFill>
                  <a:schemeClr val="tx1"/>
                </a:solidFill>
              </a:rPr>
              <a:t> </a:t>
            </a:r>
            <a:r>
              <a:rPr lang="en-US" sz="2000" dirty="0" smtClean="0">
                <a:solidFill>
                  <a:schemeClr val="tx1"/>
                </a:solidFill>
              </a:rPr>
              <a:t>SVM (</a:t>
            </a:r>
            <a:r>
              <a:rPr lang="en-US" sz="2000" dirty="0">
                <a:solidFill>
                  <a:schemeClr val="tx1"/>
                </a:solidFill>
              </a:rPr>
              <a:t>Support Vector Machine</a:t>
            </a:r>
            <a:r>
              <a:rPr lang="en-US" sz="2000" dirty="0" smtClean="0">
                <a:solidFill>
                  <a:schemeClr val="tx1"/>
                </a:solidFill>
              </a:rPr>
              <a:t>)</a:t>
            </a:r>
          </a:p>
          <a:p>
            <a:r>
              <a:rPr lang="en-US" sz="2000" dirty="0">
                <a:solidFill>
                  <a:schemeClr val="tx1"/>
                </a:solidFill>
              </a:rPr>
              <a:t>Decision Tree </a:t>
            </a:r>
            <a:endParaRPr lang="en-US" sz="2000" dirty="0" smtClean="0">
              <a:solidFill>
                <a:schemeClr val="tx1"/>
              </a:solidFill>
            </a:endParaRPr>
          </a:p>
          <a:p>
            <a:r>
              <a:rPr lang="en-US" sz="2000" dirty="0">
                <a:solidFill>
                  <a:schemeClr val="tx1"/>
                </a:solidFill>
              </a:rPr>
              <a:t>Random </a:t>
            </a:r>
            <a:r>
              <a:rPr lang="en-US" sz="2000" dirty="0" smtClean="0">
                <a:solidFill>
                  <a:schemeClr val="tx1"/>
                </a:solidFill>
              </a:rPr>
              <a:t>Forest</a:t>
            </a:r>
          </a:p>
          <a:p>
            <a:r>
              <a:rPr lang="en-US" sz="2000" dirty="0">
                <a:solidFill>
                  <a:schemeClr val="tx1"/>
                </a:solidFill>
              </a:rPr>
              <a:t>k-Nearest Neighbors (k-NN)</a:t>
            </a:r>
          </a:p>
        </p:txBody>
      </p:sp>
      <p:sp>
        <p:nvSpPr>
          <p:cNvPr id="8" name="TextBox 7"/>
          <p:cNvSpPr txBox="1"/>
          <p:nvPr/>
        </p:nvSpPr>
        <p:spPr>
          <a:xfrm>
            <a:off x="6324600" y="1828799"/>
            <a:ext cx="3886200" cy="923330"/>
          </a:xfrm>
          <a:prstGeom prst="rect">
            <a:avLst/>
          </a:prstGeom>
          <a:noFill/>
        </p:spPr>
        <p:txBody>
          <a:bodyPr wrap="square" rtlCol="0">
            <a:spAutoFit/>
          </a:bodyPr>
          <a:lstStyle/>
          <a:p>
            <a:r>
              <a:rPr lang="en-US" sz="2400" dirty="0" smtClean="0"/>
              <a:t>Deep Learning Model Used</a:t>
            </a:r>
          </a:p>
          <a:p>
            <a:pPr marL="342900" indent="-342900">
              <a:lnSpc>
                <a:spcPct val="150000"/>
              </a:lnSpc>
              <a:buFont typeface="Wingdings" panose="05000000000000000000" pitchFamily="2" charset="2"/>
              <a:buChar char="§"/>
            </a:pPr>
            <a:r>
              <a:rPr lang="en-US" sz="2000" dirty="0"/>
              <a:t>Multi-layer Perceptron (MLP)</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0397" y="76199"/>
            <a:ext cx="1371603" cy="1371603"/>
          </a:xfrm>
          <a:prstGeom prst="rect">
            <a:avLst/>
          </a:prstGeom>
        </p:spPr>
      </p:pic>
    </p:spTree>
    <p:extLst>
      <p:ext uri="{BB962C8B-B14F-4D97-AF65-F5344CB8AC3E}">
        <p14:creationId xmlns:p14="http://schemas.microsoft.com/office/powerpoint/2010/main" val="263767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ontent Placeholder 10"/>
          <p:cNvGraphicFramePr>
            <a:graphicFrameLocks noGrp="1"/>
          </p:cNvGraphicFramePr>
          <p:nvPr>
            <p:ph idx="1"/>
            <p:extLst>
              <p:ext uri="{D42A27DB-BD31-4B8C-83A1-F6EECF244321}">
                <p14:modId xmlns:p14="http://schemas.microsoft.com/office/powerpoint/2010/main" val="2540067315"/>
              </p:ext>
            </p:extLst>
          </p:nvPr>
        </p:nvGraphicFramePr>
        <p:xfrm>
          <a:off x="2569778" y="0"/>
          <a:ext cx="9622222" cy="6857998"/>
        </p:xfrm>
        <a:graphic>
          <a:graphicData uri="http://schemas.openxmlformats.org/drawingml/2006/table">
            <a:tbl>
              <a:tblPr firstRow="1" bandRow="1">
                <a:tableStyleId>{21E4AEA4-8DFA-4A89-87EB-49C32662AFE0}</a:tableStyleId>
              </a:tblPr>
              <a:tblGrid>
                <a:gridCol w="4811111"/>
                <a:gridCol w="4811111"/>
              </a:tblGrid>
              <a:tr h="979714">
                <a:tc>
                  <a:txBody>
                    <a:bodyPr/>
                    <a:lstStyle/>
                    <a:p>
                      <a:pPr algn="ctr">
                        <a:lnSpc>
                          <a:spcPct val="200000"/>
                        </a:lnSpc>
                      </a:pPr>
                      <a:r>
                        <a:rPr lang="en-US" dirty="0" smtClean="0"/>
                        <a:t>Model Name</a:t>
                      </a:r>
                      <a:endParaRPr lang="en-US" dirty="0"/>
                    </a:p>
                  </a:txBody>
                  <a:tcPr>
                    <a:solidFill>
                      <a:srgbClr val="C00000"/>
                    </a:solidFill>
                  </a:tcPr>
                </a:tc>
                <a:tc>
                  <a:txBody>
                    <a:bodyPr/>
                    <a:lstStyle/>
                    <a:p>
                      <a:pPr algn="ctr">
                        <a:lnSpc>
                          <a:spcPct val="200000"/>
                        </a:lnSpc>
                      </a:pPr>
                      <a:r>
                        <a:rPr lang="en-US" dirty="0" smtClean="0"/>
                        <a:t>Accuracy</a:t>
                      </a:r>
                      <a:endParaRPr lang="en-US" dirty="0"/>
                    </a:p>
                  </a:txBody>
                  <a:tcPr>
                    <a:solidFill>
                      <a:srgbClr val="C00000"/>
                    </a:solidFill>
                  </a:tcPr>
                </a:tc>
              </a:tr>
              <a:tr h="979714">
                <a:tc>
                  <a:txBody>
                    <a:bodyPr/>
                    <a:lstStyle/>
                    <a:p>
                      <a:pPr algn="ctr">
                        <a:lnSpc>
                          <a:spcPct val="200000"/>
                        </a:lnSpc>
                      </a:pPr>
                      <a:r>
                        <a:rPr lang="en-US" b="0" dirty="0" smtClean="0">
                          <a:solidFill>
                            <a:schemeClr val="tx1"/>
                          </a:solidFill>
                        </a:rPr>
                        <a:t>Logistic Regression </a:t>
                      </a:r>
                    </a:p>
                  </a:txBody>
                  <a:tcPr>
                    <a:solidFill>
                      <a:schemeClr val="accent1">
                        <a:lumMod val="60000"/>
                        <a:lumOff val="40000"/>
                      </a:schemeClr>
                    </a:solidFill>
                  </a:tcPr>
                </a:tc>
                <a:tc>
                  <a:txBody>
                    <a:bodyPr/>
                    <a:lstStyle/>
                    <a:p>
                      <a:pPr algn="ctr">
                        <a:lnSpc>
                          <a:spcPct val="200000"/>
                        </a:lnSpc>
                      </a:pPr>
                      <a:r>
                        <a:rPr lang="en-US" sz="1800" b="0" i="0" kern="1200" dirty="0" smtClean="0">
                          <a:solidFill>
                            <a:schemeClr val="dk1"/>
                          </a:solidFill>
                          <a:effectLst/>
                          <a:latin typeface="+mn-lt"/>
                          <a:ea typeface="+mn-ea"/>
                          <a:cs typeface="+mn-cs"/>
                        </a:rPr>
                        <a:t>79.51%</a:t>
                      </a:r>
                      <a:endParaRPr lang="en-US" dirty="0"/>
                    </a:p>
                  </a:txBody>
                  <a:tcPr>
                    <a:solidFill>
                      <a:schemeClr val="accent1">
                        <a:lumMod val="60000"/>
                        <a:lumOff val="40000"/>
                      </a:schemeClr>
                    </a:solidFill>
                  </a:tcPr>
                </a:tc>
              </a:tr>
              <a:tr h="979714">
                <a:tc>
                  <a:txBody>
                    <a:bodyPr/>
                    <a:lstStyle/>
                    <a:p>
                      <a:pPr algn="ctr">
                        <a:lnSpc>
                          <a:spcPct val="200000"/>
                        </a:lnSpc>
                      </a:pPr>
                      <a:r>
                        <a:rPr lang="en-US" b="0" dirty="0" smtClean="0">
                          <a:solidFill>
                            <a:schemeClr val="tx1"/>
                          </a:solidFill>
                        </a:rPr>
                        <a:t>SVM (Support Vector Machine)</a:t>
                      </a:r>
                    </a:p>
                  </a:txBody>
                  <a:tcPr>
                    <a:solidFill>
                      <a:schemeClr val="accent1">
                        <a:lumMod val="40000"/>
                        <a:lumOff val="60000"/>
                      </a:schemeClr>
                    </a:solidFill>
                  </a:tcPr>
                </a:tc>
                <a:tc>
                  <a:txBody>
                    <a:bodyPr/>
                    <a:lstStyle/>
                    <a:p>
                      <a:pPr algn="ctr">
                        <a:lnSpc>
                          <a:spcPct val="200000"/>
                        </a:lnSpc>
                      </a:pPr>
                      <a:r>
                        <a:rPr lang="en-US" sz="1800" b="0" i="0" kern="1200" dirty="0" smtClean="0">
                          <a:solidFill>
                            <a:schemeClr val="dk1"/>
                          </a:solidFill>
                          <a:effectLst/>
                          <a:latin typeface="+mn-lt"/>
                          <a:ea typeface="+mn-ea"/>
                          <a:cs typeface="+mn-cs"/>
                        </a:rPr>
                        <a:t>97.07%</a:t>
                      </a:r>
                      <a:endParaRPr lang="en-US" dirty="0"/>
                    </a:p>
                  </a:txBody>
                  <a:tcPr>
                    <a:solidFill>
                      <a:schemeClr val="accent1">
                        <a:lumMod val="40000"/>
                        <a:lumOff val="60000"/>
                      </a:schemeClr>
                    </a:solidFill>
                  </a:tcPr>
                </a:tc>
              </a:tr>
              <a:tr h="979714">
                <a:tc>
                  <a:txBody>
                    <a:bodyPr/>
                    <a:lstStyle/>
                    <a:p>
                      <a:pPr algn="ctr">
                        <a:lnSpc>
                          <a:spcPct val="200000"/>
                        </a:lnSpc>
                      </a:pPr>
                      <a:r>
                        <a:rPr lang="en-US" b="0" dirty="0" smtClean="0">
                          <a:solidFill>
                            <a:schemeClr val="tx1"/>
                          </a:solidFill>
                        </a:rPr>
                        <a:t>Decision Tree </a:t>
                      </a:r>
                    </a:p>
                  </a:txBody>
                  <a:tcPr>
                    <a:solidFill>
                      <a:schemeClr val="accent1">
                        <a:lumMod val="60000"/>
                        <a:lumOff val="40000"/>
                      </a:schemeClr>
                    </a:solidFill>
                  </a:tcPr>
                </a:tc>
                <a:tc>
                  <a:txBody>
                    <a:bodyPr/>
                    <a:lstStyle/>
                    <a:p>
                      <a:pPr algn="ctr">
                        <a:lnSpc>
                          <a:spcPct val="200000"/>
                        </a:lnSpc>
                      </a:pPr>
                      <a:r>
                        <a:rPr lang="en-US" sz="1800" b="0" i="0" kern="1200" dirty="0" smtClean="0">
                          <a:solidFill>
                            <a:schemeClr val="dk1"/>
                          </a:solidFill>
                          <a:effectLst/>
                          <a:latin typeface="+mn-lt"/>
                          <a:ea typeface="+mn-ea"/>
                          <a:cs typeface="+mn-cs"/>
                        </a:rPr>
                        <a:t>97.56%</a:t>
                      </a:r>
                      <a:endParaRPr lang="en-US" dirty="0"/>
                    </a:p>
                  </a:txBody>
                  <a:tcPr>
                    <a:solidFill>
                      <a:schemeClr val="accent1">
                        <a:lumMod val="60000"/>
                        <a:lumOff val="40000"/>
                      </a:schemeClr>
                    </a:solidFill>
                  </a:tcPr>
                </a:tc>
              </a:tr>
              <a:tr h="979714">
                <a:tc>
                  <a:txBody>
                    <a:bodyPr/>
                    <a:lstStyle/>
                    <a:p>
                      <a:pPr algn="ctr">
                        <a:lnSpc>
                          <a:spcPct val="200000"/>
                        </a:lnSpc>
                      </a:pPr>
                      <a:r>
                        <a:rPr lang="en-US" b="0" dirty="0" smtClean="0">
                          <a:solidFill>
                            <a:schemeClr val="tx1"/>
                          </a:solidFill>
                        </a:rPr>
                        <a:t>Random Forest</a:t>
                      </a:r>
                    </a:p>
                  </a:txBody>
                  <a:tcPr>
                    <a:solidFill>
                      <a:schemeClr val="accent1">
                        <a:lumMod val="40000"/>
                        <a:lumOff val="60000"/>
                      </a:schemeClr>
                    </a:solidFill>
                  </a:tcPr>
                </a:tc>
                <a:tc>
                  <a:txBody>
                    <a:bodyPr/>
                    <a:lstStyle/>
                    <a:p>
                      <a:pPr algn="ctr">
                        <a:lnSpc>
                          <a:spcPct val="200000"/>
                        </a:lnSpc>
                      </a:pPr>
                      <a:r>
                        <a:rPr lang="en-US" sz="1800" b="0" i="0" kern="1200" dirty="0" smtClean="0">
                          <a:solidFill>
                            <a:schemeClr val="dk1"/>
                          </a:solidFill>
                          <a:effectLst/>
                          <a:latin typeface="+mn-lt"/>
                          <a:ea typeface="+mn-ea"/>
                          <a:cs typeface="+mn-cs"/>
                        </a:rPr>
                        <a:t>98.54%</a:t>
                      </a:r>
                      <a:endParaRPr lang="en-US" dirty="0"/>
                    </a:p>
                  </a:txBody>
                  <a:tcPr>
                    <a:solidFill>
                      <a:schemeClr val="accent1">
                        <a:lumMod val="40000"/>
                        <a:lumOff val="60000"/>
                      </a:schemeClr>
                    </a:solidFill>
                  </a:tcPr>
                </a:tc>
              </a:tr>
              <a:tr h="979714">
                <a:tc>
                  <a:txBody>
                    <a:bodyPr/>
                    <a:lstStyle/>
                    <a:p>
                      <a:pPr algn="ctr">
                        <a:lnSpc>
                          <a:spcPct val="200000"/>
                        </a:lnSpc>
                      </a:pPr>
                      <a:r>
                        <a:rPr lang="en-US" b="0" dirty="0" smtClean="0">
                          <a:solidFill>
                            <a:schemeClr val="tx1"/>
                          </a:solidFill>
                        </a:rPr>
                        <a:t>k-Nearest Neighbors (k-NN)</a:t>
                      </a:r>
                    </a:p>
                  </a:txBody>
                  <a:tcPr>
                    <a:solidFill>
                      <a:schemeClr val="accent1">
                        <a:lumMod val="60000"/>
                        <a:lumOff val="40000"/>
                      </a:schemeClr>
                    </a:solidFill>
                  </a:tcPr>
                </a:tc>
                <a:tc>
                  <a:txBody>
                    <a:bodyPr/>
                    <a:lstStyle/>
                    <a:p>
                      <a:pPr algn="ctr">
                        <a:lnSpc>
                          <a:spcPct val="200000"/>
                        </a:lnSpc>
                      </a:pPr>
                      <a:r>
                        <a:rPr lang="en-US" sz="1800" b="0" i="0" kern="1200" dirty="0" smtClean="0">
                          <a:solidFill>
                            <a:schemeClr val="dk1"/>
                          </a:solidFill>
                          <a:effectLst/>
                          <a:latin typeface="+mn-lt"/>
                          <a:ea typeface="+mn-ea"/>
                          <a:cs typeface="+mn-cs"/>
                        </a:rPr>
                        <a:t>95.61%</a:t>
                      </a:r>
                      <a:endParaRPr lang="en-US" dirty="0"/>
                    </a:p>
                  </a:txBody>
                  <a:tcPr>
                    <a:solidFill>
                      <a:schemeClr val="accent1">
                        <a:lumMod val="60000"/>
                        <a:lumOff val="40000"/>
                      </a:schemeClr>
                    </a:solidFill>
                  </a:tcPr>
                </a:tc>
              </a:tr>
              <a:tr h="979714">
                <a:tc>
                  <a:txBody>
                    <a:bodyPr/>
                    <a:lstStyle/>
                    <a:p>
                      <a:pPr marL="0" marR="0" indent="0" algn="ctr" defTabSz="914400" rtl="0" eaLnBrk="1" fontAlgn="auto" latinLnBrk="0" hangingPunct="1">
                        <a:lnSpc>
                          <a:spcPct val="200000"/>
                        </a:lnSpc>
                        <a:spcBef>
                          <a:spcPts val="0"/>
                        </a:spcBef>
                        <a:spcAft>
                          <a:spcPts val="0"/>
                        </a:spcAft>
                        <a:buClrTx/>
                        <a:buSzTx/>
                        <a:buFontTx/>
                        <a:buNone/>
                        <a:tabLst/>
                        <a:defRPr/>
                      </a:pPr>
                      <a:r>
                        <a:rPr lang="en-US" sz="1800" b="0" dirty="0" smtClean="0"/>
                        <a:t>Multi-layer Perceptron (MLP)</a:t>
                      </a:r>
                    </a:p>
                  </a:txBody>
                  <a:tcPr>
                    <a:solidFill>
                      <a:schemeClr val="accent1">
                        <a:lumMod val="60000"/>
                        <a:lumOff val="40000"/>
                      </a:schemeClr>
                    </a:solidFill>
                  </a:tcPr>
                </a:tc>
                <a:tc>
                  <a:txBody>
                    <a:bodyPr/>
                    <a:lstStyle/>
                    <a:p>
                      <a:pPr algn="ctr">
                        <a:lnSpc>
                          <a:spcPct val="200000"/>
                        </a:lnSpc>
                      </a:pPr>
                      <a:r>
                        <a:rPr lang="en-US" sz="1800" b="0" i="0" kern="1200" dirty="0" smtClean="0">
                          <a:solidFill>
                            <a:schemeClr val="dk1"/>
                          </a:solidFill>
                          <a:effectLst/>
                          <a:latin typeface="+mn-lt"/>
                          <a:ea typeface="+mn-ea"/>
                          <a:cs typeface="+mn-cs"/>
                        </a:rPr>
                        <a:t>93.66%</a:t>
                      </a:r>
                      <a:endParaRPr lang="en-US" dirty="0"/>
                    </a:p>
                  </a:txBody>
                  <a:tcPr>
                    <a:solidFill>
                      <a:schemeClr val="accent1">
                        <a:lumMod val="60000"/>
                        <a:lumOff val="40000"/>
                      </a:schemeClr>
                    </a:solidFill>
                  </a:tcPr>
                </a:tc>
              </a:tr>
            </a:tbl>
          </a:graphicData>
        </a:graphic>
      </p:graphicFrame>
      <p:sp>
        <p:nvSpPr>
          <p:cNvPr id="13" name="TextBox 12"/>
          <p:cNvSpPr txBox="1"/>
          <p:nvPr/>
        </p:nvSpPr>
        <p:spPr>
          <a:xfrm>
            <a:off x="152400" y="3048000"/>
            <a:ext cx="2362200" cy="830997"/>
          </a:xfrm>
          <a:prstGeom prst="rect">
            <a:avLst/>
          </a:prstGeom>
          <a:noFill/>
        </p:spPr>
        <p:txBody>
          <a:bodyPr wrap="square" rtlCol="0">
            <a:spAutoFit/>
          </a:bodyPr>
          <a:lstStyle/>
          <a:p>
            <a:r>
              <a:rPr lang="en-US" sz="4800" dirty="0" smtClean="0">
                <a:solidFill>
                  <a:schemeClr val="accent1"/>
                </a:solidFill>
                <a:latin typeface="Aspira Black" pitchFamily="50" charset="0"/>
              </a:rPr>
              <a:t>Results</a:t>
            </a:r>
            <a:endParaRPr lang="en-US" sz="4800" dirty="0">
              <a:solidFill>
                <a:schemeClr val="accent1"/>
              </a:solidFill>
              <a:latin typeface="Aspira Black" pitchFamily="50" charset="0"/>
            </a:endParaRPr>
          </a:p>
        </p:txBody>
      </p:sp>
    </p:spTree>
    <p:extLst>
      <p:ext uri="{BB962C8B-B14F-4D97-AF65-F5344CB8AC3E}">
        <p14:creationId xmlns:p14="http://schemas.microsoft.com/office/powerpoint/2010/main" val="291474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2400" y="0"/>
            <a:ext cx="6172200" cy="6863417"/>
          </a:xfrm>
          <a:prstGeom prst="rect">
            <a:avLst/>
          </a:prstGeom>
          <a:noFill/>
        </p:spPr>
        <p:txBody>
          <a:bodyPr wrap="square" rtlCol="0">
            <a:spAutoFit/>
          </a:bodyPr>
          <a:lstStyle/>
          <a:p>
            <a:r>
              <a:rPr lang="en-US" sz="2400" b="1" dirty="0" smtClean="0"/>
              <a:t>Key Takeaways</a:t>
            </a:r>
            <a:r>
              <a:rPr lang="en-US" sz="2400" dirty="0" smtClean="0"/>
              <a:t>:</a:t>
            </a:r>
          </a:p>
          <a:p>
            <a:r>
              <a:rPr lang="en-US" sz="1600" dirty="0" smtClean="0"/>
              <a:t>The </a:t>
            </a:r>
            <a:r>
              <a:rPr lang="en-US" sz="1600" dirty="0"/>
              <a:t>model successfully predicts </a:t>
            </a:r>
            <a:r>
              <a:rPr lang="en-US" sz="1600" dirty="0" smtClean="0"/>
              <a:t>heart disease </a:t>
            </a:r>
            <a:r>
              <a:rPr lang="en-US" sz="1600" dirty="0"/>
              <a:t>with an accuracy of </a:t>
            </a:r>
            <a:r>
              <a:rPr lang="en-US" sz="1600" dirty="0">
                <a:solidFill>
                  <a:schemeClr val="dk1"/>
                </a:solidFill>
              </a:rPr>
              <a:t>98.54</a:t>
            </a:r>
            <a:r>
              <a:rPr lang="en-US" sz="1600" dirty="0" smtClean="0">
                <a:solidFill>
                  <a:schemeClr val="dk1"/>
                </a:solidFill>
              </a:rPr>
              <a:t>%</a:t>
            </a:r>
            <a:endParaRPr lang="en-US" sz="2000" dirty="0" smtClean="0"/>
          </a:p>
          <a:p>
            <a:endParaRPr lang="en-US" sz="2400" dirty="0"/>
          </a:p>
          <a:p>
            <a:r>
              <a:rPr lang="en-US" sz="2400" b="1" dirty="0" smtClean="0"/>
              <a:t>Recommendations</a:t>
            </a:r>
            <a:r>
              <a:rPr lang="en-US" sz="2400" dirty="0" smtClean="0"/>
              <a:t>:</a:t>
            </a:r>
          </a:p>
          <a:p>
            <a:r>
              <a:rPr lang="en-US" sz="1600" dirty="0" smtClean="0"/>
              <a:t>Use </a:t>
            </a:r>
            <a:r>
              <a:rPr lang="en-US" sz="1600" dirty="0"/>
              <a:t>the model’s predictions to </a:t>
            </a:r>
            <a:r>
              <a:rPr lang="en-US" sz="1600" dirty="0" smtClean="0"/>
              <a:t>support preventative </a:t>
            </a:r>
            <a:r>
              <a:rPr lang="en-US" sz="1600" dirty="0"/>
              <a:t>healthcare </a:t>
            </a:r>
            <a:r>
              <a:rPr lang="en-US" sz="1600" dirty="0" smtClean="0"/>
              <a:t>screening </a:t>
            </a:r>
            <a:r>
              <a:rPr lang="en-US" sz="1600" dirty="0"/>
              <a:t>By identifying individuals at high risk, the model can aid in early intervention strategies and tailored health plans</a:t>
            </a:r>
            <a:endParaRPr lang="en-US" sz="2000" dirty="0" smtClean="0"/>
          </a:p>
          <a:p>
            <a:endParaRPr lang="en-US" sz="2400" dirty="0"/>
          </a:p>
          <a:p>
            <a:r>
              <a:rPr lang="en-US" sz="2400" b="1" dirty="0"/>
              <a:t>Future Work</a:t>
            </a:r>
            <a:r>
              <a:rPr lang="en-US" sz="2400" dirty="0" smtClean="0"/>
              <a:t>:</a:t>
            </a:r>
          </a:p>
          <a:p>
            <a:pPr marL="342900" indent="-342900">
              <a:buFont typeface="Arial" panose="020B0604020202020204" pitchFamily="34" charset="0"/>
              <a:buChar char="•"/>
            </a:pPr>
            <a:r>
              <a:rPr lang="en-US" sz="2000" b="1" dirty="0"/>
              <a:t>Data </a:t>
            </a:r>
            <a:r>
              <a:rPr lang="en-US" sz="2000" b="1" dirty="0" smtClean="0"/>
              <a:t>Collection:</a:t>
            </a:r>
            <a:endParaRPr lang="en-US" sz="2400" b="1" dirty="0" smtClean="0"/>
          </a:p>
          <a:p>
            <a:r>
              <a:rPr lang="en-US" sz="1600" dirty="0" smtClean="0"/>
              <a:t>Expand </a:t>
            </a:r>
            <a:r>
              <a:rPr lang="en-US" sz="1600" dirty="0"/>
              <a:t>the dataset by incorporating data </a:t>
            </a:r>
            <a:r>
              <a:rPr lang="en-US" sz="1600" dirty="0" smtClean="0"/>
              <a:t>from diverse </a:t>
            </a:r>
            <a:r>
              <a:rPr lang="en-US" sz="1600" dirty="0"/>
              <a:t>populations to improve model robustness and generalizability</a:t>
            </a:r>
            <a:r>
              <a:rPr lang="en-US" sz="1600" dirty="0" smtClean="0"/>
              <a:t>.</a:t>
            </a:r>
          </a:p>
          <a:p>
            <a:pPr marL="285750" indent="-285750">
              <a:buFont typeface="Arial" panose="020B0604020202020204" pitchFamily="34" charset="0"/>
              <a:buChar char="•"/>
            </a:pPr>
            <a:r>
              <a:rPr lang="en-US" sz="2000" b="1" dirty="0"/>
              <a:t>Feature </a:t>
            </a:r>
            <a:r>
              <a:rPr lang="en-US" sz="2000" b="1" dirty="0" smtClean="0"/>
              <a:t>Engineering:</a:t>
            </a:r>
            <a:endParaRPr lang="en-US" sz="2400" b="1" dirty="0" smtClean="0"/>
          </a:p>
          <a:p>
            <a:r>
              <a:rPr lang="en-US" sz="1600" dirty="0"/>
              <a:t>Explore additional features that could improve the model’s accuracy, such as lifestyle factors, genetic information, or more detailed medical </a:t>
            </a:r>
            <a:r>
              <a:rPr lang="en-US" sz="1600" dirty="0" smtClean="0"/>
              <a:t>history</a:t>
            </a:r>
          </a:p>
          <a:p>
            <a:pPr marL="342900" indent="-342900">
              <a:buFont typeface="Arial" panose="020B0604020202020204" pitchFamily="34" charset="0"/>
              <a:buChar char="•"/>
            </a:pPr>
            <a:r>
              <a:rPr lang="en-US" sz="2000" b="1" dirty="0"/>
              <a:t>Model Tuning</a:t>
            </a:r>
            <a:r>
              <a:rPr lang="en-US" sz="2000" dirty="0" smtClean="0"/>
              <a:t>:</a:t>
            </a:r>
            <a:endParaRPr lang="en-US" sz="2400" dirty="0" smtClean="0"/>
          </a:p>
          <a:p>
            <a:r>
              <a:rPr lang="en-US" sz="1600" dirty="0"/>
              <a:t>Experiment with other algorithms and fine-tuning techniques, like </a:t>
            </a:r>
            <a:r>
              <a:rPr lang="en-US" sz="1600" dirty="0" smtClean="0"/>
              <a:t>specific </a:t>
            </a:r>
            <a:r>
              <a:rPr lang="en-US" sz="1600" dirty="0"/>
              <a:t>tuning method, </a:t>
            </a:r>
            <a:r>
              <a:rPr lang="en-US" sz="1600" dirty="0" err="1" smtClean="0"/>
              <a:t>hyperparameter</a:t>
            </a:r>
            <a:r>
              <a:rPr lang="en-US" sz="1600" dirty="0" smtClean="0"/>
              <a:t> optimization, </a:t>
            </a:r>
            <a:r>
              <a:rPr lang="en-US" sz="1600" dirty="0"/>
              <a:t>to improve model performance.</a:t>
            </a:r>
            <a:endParaRPr lang="en-US" sz="2400" dirty="0"/>
          </a:p>
          <a:p>
            <a:pPr marL="285750" indent="-285750">
              <a:buFont typeface="Arial" panose="020B0604020202020204" pitchFamily="34" charset="0"/>
              <a:buChar char="•"/>
            </a:pPr>
            <a:r>
              <a:rPr lang="en-US" sz="2000" b="1" dirty="0"/>
              <a:t>Real-World </a:t>
            </a:r>
            <a:r>
              <a:rPr lang="en-US" sz="2000" b="1" dirty="0" smtClean="0"/>
              <a:t>Testing:</a:t>
            </a:r>
          </a:p>
          <a:p>
            <a:r>
              <a:rPr lang="en-US" sz="1600" dirty="0"/>
              <a:t>Conduct a pilot study to evaluate the model’s effectiveness in a real-world healthcare </a:t>
            </a:r>
            <a:r>
              <a:rPr lang="en-US" sz="1600" dirty="0" smtClean="0"/>
              <a:t>setting</a:t>
            </a:r>
            <a:endParaRPr lang="en-US" sz="1600" dirty="0"/>
          </a:p>
        </p:txBody>
      </p:sp>
      <p:sp>
        <p:nvSpPr>
          <p:cNvPr id="7" name="TextBox 6"/>
          <p:cNvSpPr txBox="1"/>
          <p:nvPr/>
        </p:nvSpPr>
        <p:spPr>
          <a:xfrm>
            <a:off x="7391400" y="5029200"/>
            <a:ext cx="4419600" cy="646331"/>
          </a:xfrm>
          <a:prstGeom prst="rect">
            <a:avLst/>
          </a:prstGeom>
          <a:noFill/>
        </p:spPr>
        <p:txBody>
          <a:bodyPr wrap="square" rtlCol="0">
            <a:spAutoFit/>
          </a:bodyPr>
          <a:lstStyle/>
          <a:p>
            <a:r>
              <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rPr>
              <a:t>Submitted to : </a:t>
            </a:r>
            <a:r>
              <a:rPr lang="en-US" dirty="0" err="1">
                <a:latin typeface="Cascadia Code SemiBold" panose="020B0609020000020004" pitchFamily="49" charset="0"/>
                <a:ea typeface="Cascadia Code SemiBold" panose="020B0609020000020004" pitchFamily="49" charset="0"/>
                <a:cs typeface="Cascadia Code SemiBold" panose="020B0609020000020004" pitchFamily="49" charset="0"/>
              </a:rPr>
              <a:t>Engr</a:t>
            </a:r>
            <a:r>
              <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ea typeface="Cascadia Code SemiBold" panose="020B0609020000020004" pitchFamily="49" charset="0"/>
                <a:cs typeface="Cascadia Code SemiBold" panose="020B0609020000020004" pitchFamily="49" charset="0"/>
              </a:rPr>
              <a:t>Reema</a:t>
            </a:r>
            <a:r>
              <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ea typeface="Cascadia Code SemiBold" panose="020B0609020000020004" pitchFamily="49" charset="0"/>
                <a:cs typeface="Cascadia Code SemiBold" panose="020B0609020000020004" pitchFamily="49" charset="0"/>
              </a:rPr>
              <a:t>Memon</a:t>
            </a:r>
            <a:endPar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a:p>
            <a:endParaRPr lang="en-US" dirty="0"/>
          </a:p>
        </p:txBody>
      </p:sp>
      <p:sp>
        <p:nvSpPr>
          <p:cNvPr id="8" name="TextBox 7"/>
          <p:cNvSpPr txBox="1"/>
          <p:nvPr/>
        </p:nvSpPr>
        <p:spPr>
          <a:xfrm>
            <a:off x="7505700" y="2516326"/>
            <a:ext cx="3962400" cy="1200329"/>
          </a:xfrm>
          <a:prstGeom prst="rect">
            <a:avLst/>
          </a:prstGeom>
          <a:noFill/>
        </p:spPr>
        <p:txBody>
          <a:bodyPr wrap="square" rtlCol="0">
            <a:spAutoFit/>
          </a:bodyPr>
          <a:lstStyle/>
          <a:p>
            <a:r>
              <a:rPr lang="en-US" dirty="0" smtClean="0"/>
              <a:t>BY :</a:t>
            </a:r>
          </a:p>
          <a:p>
            <a:pPr marL="342900" indent="-342900">
              <a:buFont typeface="+mj-lt"/>
              <a:buAutoNum type="arabicParenR"/>
            </a:pPr>
            <a:r>
              <a:rPr lang="en-US" dirty="0" smtClean="0"/>
              <a:t> Muhammad </a:t>
            </a:r>
            <a:r>
              <a:rPr lang="en-US" dirty="0" err="1" smtClean="0"/>
              <a:t>Owais</a:t>
            </a:r>
            <a:endParaRPr lang="en-US" dirty="0" smtClean="0"/>
          </a:p>
          <a:p>
            <a:pPr marL="342900" indent="-342900">
              <a:buFont typeface="+mj-lt"/>
              <a:buAutoNum type="arabicParenR"/>
            </a:pPr>
            <a:r>
              <a:rPr lang="en-US" dirty="0" smtClean="0"/>
              <a:t>Abdul </a:t>
            </a:r>
            <a:r>
              <a:rPr lang="en-US" dirty="0" err="1" smtClean="0"/>
              <a:t>Hanan</a:t>
            </a:r>
            <a:endParaRPr lang="en-US" dirty="0" smtClean="0"/>
          </a:p>
          <a:p>
            <a:pPr marL="342900" indent="-342900">
              <a:buFont typeface="+mj-lt"/>
              <a:buAutoNum type="arabicParenR"/>
            </a:pPr>
            <a:r>
              <a:rPr lang="en-US" dirty="0" err="1" smtClean="0"/>
              <a:t>Zahid</a:t>
            </a:r>
            <a:r>
              <a:rPr lang="en-US" dirty="0" smtClean="0"/>
              <a:t> </a:t>
            </a:r>
            <a:r>
              <a:rPr lang="en-US" dirty="0" smtClean="0"/>
              <a:t>Hussain</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15200" y="336129"/>
            <a:ext cx="4343400" cy="1702400"/>
          </a:xfrm>
          <a:prstGeom prst="rect">
            <a:avLst/>
          </a:prstGeom>
        </p:spPr>
      </p:pic>
    </p:spTree>
    <p:extLst>
      <p:ext uri="{BB962C8B-B14F-4D97-AF65-F5344CB8AC3E}">
        <p14:creationId xmlns:p14="http://schemas.microsoft.com/office/powerpoint/2010/main" val="3049232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139</TotalTime>
  <Words>459</Words>
  <Application>Microsoft Office PowerPoint</Application>
  <PresentationFormat>Widescreen</PresentationFormat>
  <Paragraphs>65</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Aspira Black</vt:lpstr>
      <vt:lpstr>Cascadia Code SemiBold</vt:lpstr>
      <vt:lpstr>Franklin Gothic Medium</vt:lpstr>
      <vt:lpstr>Wingdings</vt:lpstr>
      <vt:lpstr>Medical Design 16x9</vt:lpstr>
      <vt:lpstr>Cardio Predict</vt:lpstr>
      <vt:lpstr>Objective:</vt:lpstr>
      <vt:lpstr>Data Overview</vt:lpstr>
      <vt:lpstr>EDA Highlights</vt:lpstr>
      <vt:lpstr>Correlation Heatmap </vt:lpstr>
      <vt:lpstr>Models Used</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Cardio Predict</dc:title>
  <dc:creator>Windows User</dc:creator>
  <cp:lastModifiedBy>Windows User</cp:lastModifiedBy>
  <cp:revision>28</cp:revision>
  <dcterms:created xsi:type="dcterms:W3CDTF">2024-11-11T04:58:36Z</dcterms:created>
  <dcterms:modified xsi:type="dcterms:W3CDTF">2024-11-12T05:22:02Z</dcterms:modified>
</cp:coreProperties>
</file>