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3" r:id="rId3"/>
    <p:sldId id="258" r:id="rId4"/>
    <p:sldId id="259" r:id="rId5"/>
    <p:sldId id="260" r:id="rId6"/>
    <p:sldId id="263" r:id="rId7"/>
    <p:sldId id="276" r:id="rId8"/>
    <p:sldId id="266" r:id="rId9"/>
    <p:sldId id="264" r:id="rId10"/>
    <p:sldId id="267" r:id="rId11"/>
    <p:sldId id="279" r:id="rId12"/>
    <p:sldId id="280" r:id="rId13"/>
    <p:sldId id="281" r:id="rId14"/>
    <p:sldId id="282" r:id="rId15"/>
    <p:sldId id="275" r:id="rId16"/>
    <p:sldId id="270" r:id="rId17"/>
    <p:sldId id="271" r:id="rId18"/>
    <p:sldId id="277" r:id="rId19"/>
    <p:sldId id="268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4" autoAdjust="0"/>
    <p:restoredTop sz="94660"/>
  </p:normalViewPr>
  <p:slideViewPr>
    <p:cSldViewPr>
      <p:cViewPr varScale="1">
        <p:scale>
          <a:sx n="64" d="100"/>
          <a:sy n="64" d="100"/>
        </p:scale>
        <p:origin x="1352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00939A3-04FF-48AE-88C7-FBC56016F0B6}" type="datetimeFigureOut">
              <a:rPr lang="en-US" smtClean="0"/>
              <a:pPr/>
              <a:t>12/3/2022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01009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12/3/2022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69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12/3/2022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671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12/3/2022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969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12/3/2022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247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12/3/2022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157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12/3/2022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569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12/3/2022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509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12/3/2022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755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00939A3-04FF-48AE-88C7-FBC56016F0B6}" type="datetimeFigureOut">
              <a:rPr lang="en-US" smtClean="0"/>
              <a:pPr/>
              <a:t>12/3/2022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79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12/3/2022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19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12/3/2022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09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12/3/2022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22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12/3/2022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785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12/3/2022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87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12/3/2022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42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12/3/2022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38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0939A3-04FF-48AE-88C7-FBC56016F0B6}" type="datetimeFigureOut">
              <a:rPr lang="en-US" smtClean="0"/>
              <a:pPr/>
              <a:t>12/3/2022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428728" y="357166"/>
            <a:ext cx="371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Arial Rounded MT Bold" pitchFamily="34" charset="0"/>
              </a:rPr>
              <a:t>Objectives…..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0166" y="1357298"/>
            <a:ext cx="60007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b="1" dirty="0">
                <a:solidFill>
                  <a:schemeClr val="bg2">
                    <a:lumMod val="90000"/>
                  </a:schemeClr>
                </a:solidFill>
              </a:rPr>
              <a:t> Define Key logger</a:t>
            </a: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b="1" dirty="0">
                <a:solidFill>
                  <a:schemeClr val="bg2">
                    <a:lumMod val="90000"/>
                  </a:schemeClr>
                </a:solidFill>
              </a:rPr>
              <a:t> Captures keystrokes</a:t>
            </a: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b="1" dirty="0">
                <a:solidFill>
                  <a:schemeClr val="bg2">
                    <a:lumMod val="90000"/>
                  </a:schemeClr>
                </a:solidFill>
              </a:rPr>
              <a:t> Sends mail to the admin</a:t>
            </a: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b="1" dirty="0">
                <a:solidFill>
                  <a:schemeClr val="bg2">
                    <a:lumMod val="90000"/>
                  </a:schemeClr>
                </a:solidFill>
              </a:rPr>
              <a:t>  Monitors  the  system </a:t>
            </a:r>
          </a:p>
          <a:p>
            <a:r>
              <a:rPr lang="en-IN" sz="2400" b="1" dirty="0">
                <a:solidFill>
                  <a:schemeClr val="bg2">
                    <a:lumMod val="90000"/>
                  </a:schemeClr>
                </a:solidFill>
              </a:rPr>
              <a:t>Activities by others</a:t>
            </a: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6" name="Picture 5" descr="What-is-Future-of-Artificial-Intelligence-01.jpg"/>
          <p:cNvPicPr>
            <a:picLocks noChangeAspect="1"/>
          </p:cNvPicPr>
          <p:nvPr/>
        </p:nvPicPr>
        <p:blipFill>
          <a:blip r:embed="rId2" cstate="print"/>
          <a:srcRect l="4687" t="8957" r="52344" b="3722"/>
          <a:stretch>
            <a:fillRect/>
          </a:stretch>
        </p:blipFill>
        <p:spPr>
          <a:xfrm>
            <a:off x="4929190" y="2428868"/>
            <a:ext cx="3929090" cy="41786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188640"/>
            <a:ext cx="7560840" cy="6336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15616" y="908720"/>
            <a:ext cx="1584176" cy="28803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796136" y="764704"/>
            <a:ext cx="1584176" cy="28803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 Explorer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491880" y="908720"/>
            <a:ext cx="1584176" cy="28803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275856" y="4725144"/>
            <a:ext cx="2304256" cy="12961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Module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331640" y="2924944"/>
            <a:ext cx="122413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</a:t>
            </a:r>
            <a:r>
              <a:rPr lang="en-US" dirty="0" err="1">
                <a:solidFill>
                  <a:schemeClr val="tx1"/>
                </a:solidFill>
              </a:rPr>
              <a:t>Hook</a:t>
            </a:r>
            <a:r>
              <a:rPr lang="en-US" dirty="0">
                <a:solidFill>
                  <a:schemeClr val="tx1"/>
                </a:solidFill>
              </a:rPr>
              <a:t> procedure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2996952"/>
            <a:ext cx="122413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Hook procedure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12160" y="2852936"/>
            <a:ext cx="122413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Hook procedure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12160" y="1052736"/>
            <a:ext cx="122413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FTP module</a:t>
            </a:r>
          </a:p>
        </p:txBody>
      </p:sp>
      <p:cxnSp>
        <p:nvCxnSpPr>
          <p:cNvPr id="16" name="Elbow Connector 15"/>
          <p:cNvCxnSpPr/>
          <p:nvPr/>
        </p:nvCxnSpPr>
        <p:spPr>
          <a:xfrm rot="16200000" flipH="1">
            <a:off x="2843808" y="3501008"/>
            <a:ext cx="1368152" cy="10801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8" idx="1"/>
          </p:cNvCxnSpPr>
          <p:nvPr/>
        </p:nvCxnSpPr>
        <p:spPr>
          <a:xfrm>
            <a:off x="899592" y="5373216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99592" y="3212976"/>
            <a:ext cx="0" cy="2160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99592" y="3212976"/>
            <a:ext cx="360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987824" y="3356992"/>
            <a:ext cx="648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580112" y="530120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5724128" y="3212976"/>
            <a:ext cx="72008" cy="2088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724128" y="321297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580112" y="5805264"/>
            <a:ext cx="20162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7596336" y="1340768"/>
            <a:ext cx="72008" cy="4464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2" idx="3"/>
          </p:cNvCxnSpPr>
          <p:nvPr/>
        </p:nvCxnSpPr>
        <p:spPr>
          <a:xfrm flipH="1" flipV="1">
            <a:off x="7236296" y="1304764"/>
            <a:ext cx="432048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87624" y="17008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475656" y="332656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 Logger Architecture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4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476672"/>
            <a:ext cx="7272808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5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536" y="476672"/>
            <a:ext cx="7272808" cy="52565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6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4" y="476672"/>
            <a:ext cx="7200800" cy="525658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7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4" y="548680"/>
            <a:ext cx="7200800" cy="525658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6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ardrop 2"/>
          <p:cNvSpPr/>
          <p:nvPr/>
        </p:nvSpPr>
        <p:spPr>
          <a:xfrm>
            <a:off x="539552" y="4049688"/>
            <a:ext cx="2880320" cy="2808312"/>
          </a:xfrm>
          <a:prstGeom prst="teardrop">
            <a:avLst>
              <a:gd name="adj" fmla="val 10064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4" name="Teardrop 3"/>
          <p:cNvSpPr/>
          <p:nvPr/>
        </p:nvSpPr>
        <p:spPr>
          <a:xfrm rot="5400000">
            <a:off x="755576" y="188640"/>
            <a:ext cx="2643206" cy="2643206"/>
          </a:xfrm>
          <a:prstGeom prst="teardrop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Teardrop 4"/>
          <p:cNvSpPr/>
          <p:nvPr/>
        </p:nvSpPr>
        <p:spPr>
          <a:xfrm rot="16200000">
            <a:off x="6011020" y="3862188"/>
            <a:ext cx="2500330" cy="2786082"/>
          </a:xfrm>
          <a:prstGeom prst="teardrop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" name="Teardrop 5"/>
          <p:cNvSpPr/>
          <p:nvPr/>
        </p:nvSpPr>
        <p:spPr>
          <a:xfrm rot="10800000">
            <a:off x="5868144" y="188640"/>
            <a:ext cx="2880320" cy="2664296"/>
          </a:xfrm>
          <a:prstGeom prst="teardrop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403648" y="836712"/>
            <a:ext cx="1714512" cy="17145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rial Narrow" pitchFamily="34" charset="0"/>
              </a:rPr>
              <a:t>Spyrix Keylogger </a:t>
            </a:r>
          </a:p>
        </p:txBody>
      </p:sp>
      <p:sp>
        <p:nvSpPr>
          <p:cNvPr id="8" name="Oval 7"/>
          <p:cNvSpPr/>
          <p:nvPr/>
        </p:nvSpPr>
        <p:spPr>
          <a:xfrm>
            <a:off x="6156176" y="4221088"/>
            <a:ext cx="1714512" cy="178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solidFill>
                  <a:schemeClr val="tx1"/>
                </a:solidFill>
                <a:latin typeface="Arial Narrow" pitchFamily="34" charset="0"/>
              </a:rPr>
              <a:t>Revealer</a:t>
            </a:r>
            <a:r>
              <a:rPr lang="en-IN" b="1" dirty="0">
                <a:solidFill>
                  <a:schemeClr val="tx1"/>
                </a:solidFill>
                <a:latin typeface="Arial Narrow" pitchFamily="34" charset="0"/>
              </a:rPr>
              <a:t> Keylogger</a:t>
            </a:r>
          </a:p>
        </p:txBody>
      </p:sp>
      <p:sp>
        <p:nvSpPr>
          <p:cNvPr id="9" name="Oval 8"/>
          <p:cNvSpPr/>
          <p:nvPr/>
        </p:nvSpPr>
        <p:spPr>
          <a:xfrm>
            <a:off x="1259632" y="4581128"/>
            <a:ext cx="1785950" cy="16430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rial Narrow" pitchFamily="34" charset="0"/>
              </a:rPr>
              <a:t>REFOG Keylogger</a:t>
            </a:r>
          </a:p>
        </p:txBody>
      </p:sp>
      <p:sp>
        <p:nvSpPr>
          <p:cNvPr id="11" name="Oval 10"/>
          <p:cNvSpPr/>
          <p:nvPr/>
        </p:nvSpPr>
        <p:spPr>
          <a:xfrm>
            <a:off x="6300192" y="836712"/>
            <a:ext cx="1714512" cy="17145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rial Narrow" pitchFamily="34" charset="0"/>
              </a:rPr>
              <a:t>Actual Keylogger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491880" y="2492896"/>
            <a:ext cx="2304256" cy="18722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Examples of  Keylogger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ernel-based-Keylogg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116632"/>
            <a:ext cx="4824536" cy="6057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6237312"/>
            <a:ext cx="150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diagram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763688" y="764704"/>
            <a:ext cx="6889398" cy="550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i="1" u="sng" dirty="0">
                <a:solidFill>
                  <a:srgbClr val="FFC000"/>
                </a:solidFill>
              </a:rPr>
              <a:t>System requirements</a:t>
            </a:r>
          </a:p>
          <a:p>
            <a:endParaRPr lang="en-US" sz="3200" b="1" i="1" u="sng" dirty="0">
              <a:solidFill>
                <a:srgbClr val="FFFF00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Windows 2000, Windows XP (32-bit and x64), Windows Server 2003/2008, Windows Vista (32-bit and x64), Windows 7, Windows 8 (32-bit and x64); Windows 10 ,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Windows 2000 or later ,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Internet Explorer 5.0 or later ,monitor : 15” </a:t>
            </a:r>
            <a:r>
              <a:rPr lang="en-US" sz="2400" b="1" dirty="0" err="1">
                <a:solidFill>
                  <a:schemeClr val="bg1"/>
                </a:solidFill>
              </a:rPr>
              <a:t>colour</a:t>
            </a:r>
            <a:r>
              <a:rPr lang="en-US" sz="2400" b="1" dirty="0">
                <a:solidFill>
                  <a:schemeClr val="bg1"/>
                </a:solidFill>
              </a:rPr>
              <a:t>  ,HDD 40GB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Basic input devices required: keyboard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Basic output devices required: mobile devices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S/W requirement: </a:t>
            </a:r>
            <a:r>
              <a:rPr lang="en-US" sz="2400" b="1" dirty="0" err="1">
                <a:solidFill>
                  <a:schemeClr val="bg1"/>
                </a:solidFill>
              </a:rPr>
              <a:t>PyCharm</a:t>
            </a:r>
            <a:r>
              <a:rPr lang="en-US" sz="2400" b="1" dirty="0">
                <a:solidFill>
                  <a:schemeClr val="bg1"/>
                </a:solidFill>
              </a:rPr>
              <a:t>, Python 3.8.0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Technologies used: Advanced programming          using Python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eylogger-Process-in-User-Activit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42900"/>
            <a:ext cx="9144000" cy="7000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4282" y="214290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Keylogger process in user activity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357290" y="357166"/>
            <a:ext cx="53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C000"/>
                </a:solidFill>
                <a:latin typeface="Arial Black" pitchFamily="34" charset="0"/>
              </a:rPr>
              <a:t>CONCLUSION   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728" y="1214422"/>
            <a:ext cx="664373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b="1" dirty="0">
                <a:solidFill>
                  <a:schemeClr val="bg1"/>
                </a:solidFill>
              </a:rPr>
              <a:t>Key logger record  keystrokes </a:t>
            </a:r>
          </a:p>
          <a:p>
            <a:endParaRPr lang="en-IN" sz="2000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IN" sz="2000" b="1" dirty="0">
                <a:solidFill>
                  <a:schemeClr val="bg1"/>
                </a:solidFill>
              </a:rPr>
              <a:t> Legitimate use : monitor employee activity </a:t>
            </a:r>
          </a:p>
          <a:p>
            <a:pPr>
              <a:buFont typeface="Wingdings" pitchFamily="2" charset="2"/>
              <a:buChar char="§"/>
            </a:pPr>
            <a:endParaRPr lang="en-IN" sz="2000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IN" sz="2000" b="1" dirty="0">
                <a:solidFill>
                  <a:schemeClr val="bg1"/>
                </a:solidFill>
              </a:rPr>
              <a:t> legal uses : steal password  , user name and other personal / corporate data .</a:t>
            </a:r>
            <a:r>
              <a:rPr lang="en-US" sz="2000" b="1" dirty="0">
                <a:solidFill>
                  <a:schemeClr val="bg1"/>
                </a:solidFill>
              </a:rPr>
              <a:t> Reports show that there is an increased tendency to use rootkit technologies in keylogging software, to help the keylogger evade manual detection and detection by antivirus solutions.</a:t>
            </a:r>
          </a:p>
          <a:p>
            <a:pPr>
              <a:buFont typeface="Wingdings" pitchFamily="2" charset="2"/>
              <a:buChar char="§"/>
            </a:pPr>
            <a:endParaRPr lang="en-US" sz="2000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</a:rPr>
              <a:t> Only dedicated protection can detect that a keylogger is being used for spy purposes.</a:t>
            </a:r>
          </a:p>
          <a:p>
            <a:pPr>
              <a:buFont typeface="Wingdings" pitchFamily="2" charset="2"/>
              <a:buChar char="§"/>
            </a:pPr>
            <a:endParaRPr lang="en-IN" sz="2000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IN" sz="2000" b="1" dirty="0">
                <a:solidFill>
                  <a:schemeClr val="bg1"/>
                </a:solidFill>
              </a:rPr>
              <a:t> Be conscious what installed in the computer. </a:t>
            </a:r>
          </a:p>
          <a:p>
            <a:pPr>
              <a:buFont typeface="Wingdings" pitchFamily="2" charset="2"/>
              <a:buChar char="§"/>
            </a:pPr>
            <a:r>
              <a:rPr lang="en-IN" sz="2000" b="1" dirty="0">
                <a:solidFill>
                  <a:schemeClr val="bg1"/>
                </a:solidFill>
              </a:rPr>
              <a:t> Use  caution when snuffing the internet.</a:t>
            </a:r>
          </a:p>
          <a:p>
            <a:pPr>
              <a:buFont typeface="Wingdings" pitchFamily="2" charset="2"/>
              <a:buChar char="§"/>
            </a:pPr>
            <a:r>
              <a:rPr lang="en-IN" sz="2000" b="1" dirty="0">
                <a:solidFill>
                  <a:schemeClr val="bg1"/>
                </a:solidFill>
              </a:rPr>
              <a:t> Keep  your computer software update.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475656" y="260648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CONTENTS…..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5656" y="1340768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31640" y="3356992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Modules used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331640" y="3789040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Keylogger Architecture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31640" y="4221088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Programming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331640" y="4653136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Block diagram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331640" y="5085184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System Requirement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331640" y="5517232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331640" y="5949280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Reference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331640" y="2924944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Program files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331640" y="2492896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Pro- Features of keylogger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331640" y="2060848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Features of keylogger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331640" y="1628800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Importance of keylogger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331640" y="1196752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What is keylogging 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3399"/>
            </a:gs>
            <a:gs pos="25000">
              <a:srgbClr val="FF6633"/>
            </a:gs>
            <a:gs pos="50000">
              <a:srgbClr val="FFFF00"/>
            </a:gs>
            <a:gs pos="75000">
              <a:srgbClr val="01A78F"/>
            </a:gs>
            <a:gs pos="100000">
              <a:srgbClr val="3366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71604" y="2967334"/>
            <a:ext cx="485778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</a:rPr>
              <a:t>THANKS !!!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5429256" y="1071546"/>
            <a:ext cx="2714644" cy="1571636"/>
          </a:xfrm>
          <a:prstGeom prst="wedgeRoundRectCallout">
            <a:avLst>
              <a:gd name="adj1" fmla="val -20131"/>
              <a:gd name="adj2" fmla="val 8310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86446" y="1142984"/>
            <a:ext cx="2049780" cy="14325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428728" y="428604"/>
            <a:ext cx="4883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u="sng" dirty="0">
                <a:solidFill>
                  <a:srgbClr val="FFC000"/>
                </a:solidFill>
              </a:rPr>
              <a:t>What  is  </a:t>
            </a:r>
            <a:r>
              <a:rPr lang="en-IN" sz="4000" b="1" u="sng" dirty="0" err="1">
                <a:solidFill>
                  <a:srgbClr val="FFC000"/>
                </a:solidFill>
              </a:rPr>
              <a:t>keylogging</a:t>
            </a:r>
            <a:r>
              <a:rPr lang="en-IN" sz="4000" b="1" u="sng" dirty="0">
                <a:solidFill>
                  <a:srgbClr val="FFC000"/>
                </a:solidFill>
              </a:rPr>
              <a:t> 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0166" y="1500174"/>
            <a:ext cx="76438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b="1" dirty="0">
                <a:solidFill>
                  <a:schemeClr val="bg1"/>
                </a:solidFill>
              </a:rPr>
              <a:t>A program or Hardware device  that capture every key     impression  on the system.</a:t>
            </a: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Used to monitor user’s  activities .</a:t>
            </a: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Used to retrieve data and forgotten URLs .</a:t>
            </a:r>
          </a:p>
          <a:p>
            <a:pPr>
              <a:buFont typeface="Arial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5" name="Picture 4" descr="download (5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29256" y="4214818"/>
            <a:ext cx="3286148" cy="25003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285852" y="357166"/>
            <a:ext cx="6008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FFC000"/>
                </a:solidFill>
              </a:rPr>
              <a:t>Importance of Key logger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7290" y="1214422"/>
            <a:ext cx="72152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 IT organizations can indicate their concerns by going after the culprit whose performance is deteriorating that of the whole organization .</a:t>
            </a:r>
          </a:p>
          <a:p>
            <a:endParaRPr lang="en-IN" sz="2400" b="1" dirty="0">
              <a:solidFill>
                <a:schemeClr val="bg1"/>
              </a:solidFill>
              <a:latin typeface="Arial Rounded MT Bold" pitchFamily="34" charset="0"/>
            </a:endParaRPr>
          </a:p>
          <a:p>
            <a:r>
              <a:rPr lang="en-IN" sz="2400" b="1" dirty="0">
                <a:solidFill>
                  <a:schemeClr val="bg1"/>
                </a:solidFill>
              </a:rPr>
              <a:t>Keylogger  s/w is also available  for use on smart phones, such as iPhones and Android .</a:t>
            </a:r>
          </a:p>
        </p:txBody>
      </p:sp>
      <p:pic>
        <p:nvPicPr>
          <p:cNvPr id="6" name="Picture 5" descr="images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0694" y="3571876"/>
            <a:ext cx="3000396" cy="30003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728" y="357167"/>
            <a:ext cx="602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FEATURES   OF   KEYLOGGER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28662" y="1142984"/>
            <a:ext cx="2286016" cy="10715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Key stroke </a:t>
            </a:r>
          </a:p>
          <a:p>
            <a:pPr algn="ctr"/>
            <a:r>
              <a:rPr lang="en-IN" dirty="0"/>
              <a:t>monitoring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899592" y="4286256"/>
            <a:ext cx="2172210" cy="10715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Program captured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9592" y="2643182"/>
            <a:ext cx="2243648" cy="10715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Screen shot capturing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16016" y="4365104"/>
            <a:ext cx="2428892" cy="10715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Startup</a:t>
            </a:r>
            <a:r>
              <a:rPr lang="en-IN" dirty="0"/>
              <a:t> Alert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4008" y="2636912"/>
            <a:ext cx="2428892" cy="10715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Windows </a:t>
            </a:r>
            <a:r>
              <a:rPr lang="en-IN" dirty="0" err="1"/>
              <a:t>startup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4644008" y="1124744"/>
            <a:ext cx="2500330" cy="10715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Web site visited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624" y="260648"/>
            <a:ext cx="6960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FFC000"/>
                </a:solidFill>
                <a:latin typeface="Arial Rounded MT Bold" pitchFamily="34" charset="0"/>
              </a:rPr>
              <a:t>Pro- Features of Key logger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7158" y="1214422"/>
            <a:ext cx="3071834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Remote viewing email delivery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85720" y="3071810"/>
            <a:ext cx="3071834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Optimal stealth </a:t>
            </a:r>
          </a:p>
          <a:p>
            <a:pPr algn="ctr"/>
            <a:r>
              <a:rPr lang="en-IN" dirty="0"/>
              <a:t>mode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4282" y="5143512"/>
            <a:ext cx="3071834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Customizable </a:t>
            </a:r>
          </a:p>
          <a:p>
            <a:pPr algn="ctr"/>
            <a:r>
              <a:rPr lang="en-IN" dirty="0"/>
              <a:t>Setting mode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29322" y="5143512"/>
            <a:ext cx="3071834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Auto log clearing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929322" y="3071810"/>
            <a:ext cx="3071834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 Filtering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868144" y="1196752"/>
            <a:ext cx="3071834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 exporting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714612" y="2214554"/>
            <a:ext cx="2857520" cy="207170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Program files :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034" y="571480"/>
            <a:ext cx="4857784" cy="5715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execute_keylogger.py</a:t>
            </a:r>
          </a:p>
        </p:txBody>
      </p:sp>
      <p:sp>
        <p:nvSpPr>
          <p:cNvPr id="7" name="Rectangle 6"/>
          <p:cNvSpPr/>
          <p:nvPr/>
        </p:nvSpPr>
        <p:spPr>
          <a:xfrm>
            <a:off x="4000496" y="5214950"/>
            <a:ext cx="4857784" cy="5715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Keylogger.py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429256" y="3929066"/>
            <a:ext cx="1285884" cy="1000132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V="1">
            <a:off x="2214546" y="1428736"/>
            <a:ext cx="928694" cy="928694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00430" y="0"/>
            <a:ext cx="1571636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iamond 5"/>
          <p:cNvSpPr/>
          <p:nvPr/>
        </p:nvSpPr>
        <p:spPr>
          <a:xfrm>
            <a:off x="3286116" y="2285992"/>
            <a:ext cx="2143140" cy="1928826"/>
          </a:xfrm>
          <a:prstGeom prst="diamon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err="1">
                <a:solidFill>
                  <a:schemeClr val="tx1"/>
                </a:solidFill>
              </a:rPr>
              <a:t>ModuleUsed</a:t>
            </a:r>
            <a:r>
              <a:rPr lang="en-IN" sz="2000" b="1" dirty="0">
                <a:solidFill>
                  <a:schemeClr val="tx1"/>
                </a:solidFill>
              </a:rPr>
              <a:t> :</a:t>
            </a:r>
          </a:p>
        </p:txBody>
      </p:sp>
      <p:sp>
        <p:nvSpPr>
          <p:cNvPr id="7" name="Diamond 6"/>
          <p:cNvSpPr/>
          <p:nvPr/>
        </p:nvSpPr>
        <p:spPr>
          <a:xfrm>
            <a:off x="3071802" y="1928802"/>
            <a:ext cx="2571768" cy="257176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357166"/>
            <a:ext cx="2286016" cy="17543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 1 -</a:t>
            </a:r>
            <a:r>
              <a:rPr lang="en-IN" dirty="0" err="1"/>
              <a:t>SMTPlib</a:t>
            </a:r>
            <a:r>
              <a:rPr lang="en-IN" dirty="0"/>
              <a:t>  :</a:t>
            </a:r>
          </a:p>
          <a:p>
            <a:r>
              <a:rPr lang="en-IN" dirty="0"/>
              <a:t>It is a client session object that can be used to send mail to any internet machine with SMTP domain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6446" y="500042"/>
            <a:ext cx="2000264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2 -</a:t>
            </a:r>
            <a:r>
              <a:rPr lang="en-IN" dirty="0" err="1"/>
              <a:t>Pynput</a:t>
            </a:r>
            <a:r>
              <a:rPr lang="en-IN" dirty="0"/>
              <a:t> :</a:t>
            </a:r>
          </a:p>
          <a:p>
            <a:r>
              <a:rPr lang="en-IN" dirty="0"/>
              <a:t>This library allow you to control and monitor input devices 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4282" y="4500570"/>
            <a:ext cx="2071702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3 -Keylogger : </a:t>
            </a:r>
          </a:p>
          <a:p>
            <a:r>
              <a:rPr lang="en-IN" dirty="0"/>
              <a:t> Surveillance technology used to monitor or record each </a:t>
            </a:r>
            <a:r>
              <a:rPr lang="en-IN" dirty="0" err="1"/>
              <a:t>krey</a:t>
            </a:r>
            <a:r>
              <a:rPr lang="en-IN" dirty="0"/>
              <a:t> stroke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5971176" y="4572008"/>
            <a:ext cx="2387037" cy="175432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4 -Threading  :</a:t>
            </a:r>
          </a:p>
          <a:p>
            <a:r>
              <a:rPr lang="en-IN" dirty="0"/>
              <a:t>It  used to run certain code / processing in background and without </a:t>
            </a:r>
            <a:r>
              <a:rPr lang="en-IN" dirty="0" err="1"/>
              <a:t>constent</a:t>
            </a:r>
            <a:r>
              <a:rPr lang="en-IN" dirty="0"/>
              <a:t> of user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703_keyloggers_chart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3390" y="1500174"/>
            <a:ext cx="7667700" cy="37862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596" y="5715016"/>
            <a:ext cx="8358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92D050"/>
                </a:solidFill>
              </a:rPr>
              <a:t>Key logging functionality  of one company in </a:t>
            </a:r>
            <a:r>
              <a:rPr lang="en-IN" sz="2000" b="1" dirty="0" err="1">
                <a:solidFill>
                  <a:srgbClr val="92D050"/>
                </a:solidFill>
              </a:rPr>
              <a:t>Verisign’s</a:t>
            </a:r>
            <a:r>
              <a:rPr lang="en-IN" sz="2000" b="1" dirty="0">
                <a:solidFill>
                  <a:srgbClr val="92D050"/>
                </a:solidFill>
              </a:rPr>
              <a:t> recent report as rapid growth in malicious program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585</TotalTime>
  <Words>494</Words>
  <Application>Microsoft Office PowerPoint</Application>
  <PresentationFormat>On-screen Show (4:3)</PresentationFormat>
  <Paragraphs>106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Arial Narrow</vt:lpstr>
      <vt:lpstr>Arial Rounded MT Bold</vt:lpstr>
      <vt:lpstr>Corbel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MUHAMMAD SHAHZAD</cp:lastModifiedBy>
  <cp:revision>57</cp:revision>
  <dcterms:created xsi:type="dcterms:W3CDTF">2019-11-09T16:26:25Z</dcterms:created>
  <dcterms:modified xsi:type="dcterms:W3CDTF">2022-12-03T12:06:36Z</dcterms:modified>
</cp:coreProperties>
</file>