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6"/>
    <p:sldId id="257" r:id="rId27"/>
    <p:sldId id="258" r:id="rId28"/>
    <p:sldId id="259" r:id="rId29"/>
    <p:sldId id="260" r:id="rId30"/>
    <p:sldId id="261" r:id="rId31"/>
    <p:sldId id="262" r:id="rId32"/>
    <p:sldId id="263" r:id="rId33"/>
    <p:sldId id="264" r:id="rId34"/>
    <p:sldId id="265" r:id="rId35"/>
    <p:sldId id="266" r:id="rId36"/>
    <p:sldId id="267" r:id="rId37"/>
  </p:sldIdLst>
  <p:sldSz cx="18288000" cy="10287000"/>
  <p:notesSz cx="6858000" cy="9144000"/>
  <p:embeddedFontLst>
    <p:embeddedFont>
      <p:font typeface="Selima" charset="1" panose="02000000000000000000"/>
      <p:regular r:id="rId6"/>
    </p:embeddedFont>
    <p:embeddedFont>
      <p:font typeface="Arimo" charset="1" panose="020B0604020202020204"/>
      <p:regular r:id="rId7"/>
    </p:embeddedFont>
    <p:embeddedFont>
      <p:font typeface="Arimo Bold" charset="1" panose="020B0704020202020204"/>
      <p:regular r:id="rId8"/>
    </p:embeddedFont>
    <p:embeddedFont>
      <p:font typeface="Arimo Italics" charset="1" panose="020B0604020202090204"/>
      <p:regular r:id="rId9"/>
    </p:embeddedFont>
    <p:embeddedFont>
      <p:font typeface="Arimo Bold Italics" charset="1" panose="020B0704020202090204"/>
      <p:regular r:id="rId10"/>
    </p:embeddedFont>
    <p:embeddedFont>
      <p:font typeface="League Spartan" charset="1" panose="00000800000000000000"/>
      <p:regular r:id="rId11"/>
    </p:embeddedFont>
    <p:embeddedFont>
      <p:font typeface="Open Sans Extra Bold" charset="1" panose="020B0906030804020204"/>
      <p:regular r:id="rId12"/>
    </p:embeddedFont>
    <p:embeddedFont>
      <p:font typeface="Open Sans Extra Bold Italics" charset="1" panose="020B0906030804020204"/>
      <p:regular r:id="rId13"/>
    </p:embeddedFont>
    <p:embeddedFont>
      <p:font typeface="Open Sans" charset="1" panose="020B0606030504020204"/>
      <p:regular r:id="rId14"/>
    </p:embeddedFont>
    <p:embeddedFont>
      <p:font typeface="Open Sans Bold" charset="1" panose="020B0806030504020204"/>
      <p:regular r:id="rId15"/>
    </p:embeddedFont>
    <p:embeddedFont>
      <p:font typeface="Open Sans Italics" charset="1" panose="020B0606030504020204"/>
      <p:regular r:id="rId16"/>
    </p:embeddedFont>
    <p:embeddedFont>
      <p:font typeface="Open Sans Bold Italics" charset="1" panose="020B0806030504020204"/>
      <p:regular r:id="rId17"/>
    </p:embeddedFont>
    <p:embeddedFont>
      <p:font typeface="Open Sans Light" charset="1" panose="020B0306030504020204"/>
      <p:regular r:id="rId18"/>
    </p:embeddedFont>
    <p:embeddedFont>
      <p:font typeface="Open Sans Light Italics" charset="1" panose="020B0306030504020204"/>
      <p:regular r:id="rId19"/>
    </p:embeddedFont>
    <p:embeddedFont>
      <p:font typeface="Open Sans Ultra-Bold" charset="1" panose="00000000000000000000"/>
      <p:regular r:id="rId20"/>
    </p:embeddedFont>
    <p:embeddedFont>
      <p:font typeface="Open Sans Ultra-Bold Italics" charset="1" panose="00000000000000000000"/>
      <p:regular r:id="rId21"/>
    </p:embeddedFont>
    <p:embeddedFont>
      <p:font typeface="Alice" charset="1" panose="00000500000000000000"/>
      <p:regular r:id="rId22"/>
    </p:embeddedFont>
    <p:embeddedFont>
      <p:font typeface="Alice Bold" charset="1" panose="00000500000000000000"/>
      <p:regular r:id="rId23"/>
    </p:embeddedFont>
    <p:embeddedFont>
      <p:font typeface="Alice Italics" charset="1" panose="00000500000000000000"/>
      <p:regular r:id="rId24"/>
    </p:embeddedFont>
    <p:embeddedFont>
      <p:font typeface="Alice Bold Italics" charset="1" panose="0000050000000000000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slides/slide1.xml" Type="http://schemas.openxmlformats.org/officeDocument/2006/relationships/slide"/><Relationship Id="rId27" Target="slides/slide2.xml" Type="http://schemas.openxmlformats.org/officeDocument/2006/relationships/slide"/><Relationship Id="rId28" Target="slides/slide3.xml" Type="http://schemas.openxmlformats.org/officeDocument/2006/relationships/slide"/><Relationship Id="rId29" Target="slides/slide4.xml" Type="http://schemas.openxmlformats.org/officeDocument/2006/relationships/slide"/><Relationship Id="rId3" Target="viewProps.xml" Type="http://schemas.openxmlformats.org/officeDocument/2006/relationships/viewProps"/><Relationship Id="rId30" Target="slides/slide5.xml" Type="http://schemas.openxmlformats.org/officeDocument/2006/relationships/slide"/><Relationship Id="rId31" Target="slides/slide6.xml" Type="http://schemas.openxmlformats.org/officeDocument/2006/relationships/slide"/><Relationship Id="rId32" Target="slides/slide7.xml" Type="http://schemas.openxmlformats.org/officeDocument/2006/relationships/slide"/><Relationship Id="rId33" Target="slides/slide8.xml" Type="http://schemas.openxmlformats.org/officeDocument/2006/relationships/slide"/><Relationship Id="rId34" Target="slides/slide9.xml" Type="http://schemas.openxmlformats.org/officeDocument/2006/relationships/slide"/><Relationship Id="rId35" Target="slides/slide10.xml" Type="http://schemas.openxmlformats.org/officeDocument/2006/relationships/slide"/><Relationship Id="rId36" Target="slides/slide11.xml" Type="http://schemas.openxmlformats.org/officeDocument/2006/relationships/slide"/><Relationship Id="rId37" Target="slides/slide12.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545454"/>
        </a:solidFill>
      </p:bgPr>
    </p:bg>
    <p:spTree>
      <p:nvGrpSpPr>
        <p:cNvPr id="1" name=""/>
        <p:cNvGrpSpPr/>
        <p:nvPr/>
      </p:nvGrpSpPr>
      <p:grpSpPr>
        <a:xfrm>
          <a:off x="0" y="0"/>
          <a:ext cx="0" cy="0"/>
          <a:chOff x="0" y="0"/>
          <a:chExt cx="0" cy="0"/>
        </a:xfrm>
      </p:grpSpPr>
      <p:sp>
        <p:nvSpPr>
          <p:cNvPr name="Freeform 2" id="2"/>
          <p:cNvSpPr/>
          <p:nvPr/>
        </p:nvSpPr>
        <p:spPr>
          <a:xfrm flipH="false" flipV="false" rot="0">
            <a:off x="12066147" y="4167932"/>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678707" y="1471644"/>
            <a:ext cx="14930586" cy="1566544"/>
          </a:xfrm>
          <a:prstGeom prst="rect">
            <a:avLst/>
          </a:prstGeom>
        </p:spPr>
        <p:txBody>
          <a:bodyPr anchor="t" rtlCol="false" tIns="0" lIns="0" bIns="0" rIns="0">
            <a:spAutoFit/>
          </a:bodyPr>
          <a:lstStyle/>
          <a:p>
            <a:pPr algn="ctr">
              <a:lnSpc>
                <a:spcPts val="12880"/>
              </a:lnSpc>
            </a:pPr>
            <a:r>
              <a:rPr lang="en-US" sz="9200">
                <a:solidFill>
                  <a:srgbClr val="FFFFFF"/>
                </a:solidFill>
                <a:latin typeface="Open Sans Bold"/>
              </a:rPr>
              <a:t>VARIABLES IN JAVASCRIPT</a:t>
            </a:r>
          </a:p>
        </p:txBody>
      </p:sp>
      <p:sp>
        <p:nvSpPr>
          <p:cNvPr name="TextBox 4" id="4"/>
          <p:cNvSpPr txBox="true"/>
          <p:nvPr/>
        </p:nvSpPr>
        <p:spPr>
          <a:xfrm rot="0">
            <a:off x="1678707" y="4681647"/>
            <a:ext cx="4790926" cy="3601086"/>
          </a:xfrm>
          <a:prstGeom prst="rect">
            <a:avLst/>
          </a:prstGeom>
        </p:spPr>
        <p:txBody>
          <a:bodyPr anchor="t" rtlCol="false" tIns="0" lIns="0" bIns="0" rIns="0">
            <a:spAutoFit/>
          </a:bodyPr>
          <a:lstStyle/>
          <a:p>
            <a:pPr algn="just">
              <a:lnSpc>
                <a:spcPts val="5739"/>
              </a:lnSpc>
            </a:pPr>
            <a:r>
              <a:rPr lang="en-US" sz="4099">
                <a:solidFill>
                  <a:srgbClr val="FFFFFF"/>
                </a:solidFill>
                <a:latin typeface="Alice"/>
              </a:rPr>
              <a:t>M. Fahraz Firdaus</a:t>
            </a:r>
          </a:p>
          <a:p>
            <a:pPr algn="just">
              <a:lnSpc>
                <a:spcPts val="5739"/>
              </a:lnSpc>
            </a:pPr>
            <a:r>
              <a:rPr lang="en-US" sz="4099">
                <a:solidFill>
                  <a:srgbClr val="FFFFFF"/>
                </a:solidFill>
                <a:latin typeface="Alice"/>
              </a:rPr>
              <a:t>Malik Pajar Anugrah</a:t>
            </a:r>
          </a:p>
          <a:p>
            <a:pPr algn="just">
              <a:lnSpc>
                <a:spcPts val="5739"/>
              </a:lnSpc>
            </a:pPr>
            <a:r>
              <a:rPr lang="en-US" sz="4099">
                <a:solidFill>
                  <a:srgbClr val="FFFFFF"/>
                </a:solidFill>
                <a:latin typeface="Alice"/>
              </a:rPr>
              <a:t>Adinda Clara</a:t>
            </a:r>
          </a:p>
          <a:p>
            <a:pPr algn="just">
              <a:lnSpc>
                <a:spcPts val="5739"/>
              </a:lnSpc>
            </a:pPr>
            <a:r>
              <a:rPr lang="en-US" sz="4099">
                <a:solidFill>
                  <a:srgbClr val="FFFFFF"/>
                </a:solidFill>
                <a:latin typeface="Alice"/>
              </a:rPr>
              <a:t>M. Fikry Haikal</a:t>
            </a:r>
          </a:p>
          <a:p>
            <a:pPr algn="just">
              <a:lnSpc>
                <a:spcPts val="5739"/>
              </a:lnSpc>
            </a:pP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545454"/>
        </a:solidFill>
      </p:bgPr>
    </p:bg>
    <p:spTree>
      <p:nvGrpSpPr>
        <p:cNvPr id="1" name=""/>
        <p:cNvGrpSpPr/>
        <p:nvPr/>
      </p:nvGrpSpPr>
      <p:grpSpPr>
        <a:xfrm>
          <a:off x="0" y="0"/>
          <a:ext cx="0" cy="0"/>
          <a:chOff x="0" y="0"/>
          <a:chExt cx="0" cy="0"/>
        </a:xfrm>
      </p:grpSpPr>
      <p:sp>
        <p:nvSpPr>
          <p:cNvPr name="TextBox 2" id="2"/>
          <p:cNvSpPr txBox="true"/>
          <p:nvPr/>
        </p:nvSpPr>
        <p:spPr>
          <a:xfrm rot="0">
            <a:off x="2252125" y="3402330"/>
            <a:ext cx="13783751" cy="3406140"/>
          </a:xfrm>
          <a:prstGeom prst="rect">
            <a:avLst/>
          </a:prstGeom>
        </p:spPr>
        <p:txBody>
          <a:bodyPr anchor="t" rtlCol="false" tIns="0" lIns="0" bIns="0" rIns="0">
            <a:spAutoFit/>
          </a:bodyPr>
          <a:lstStyle/>
          <a:p>
            <a:pPr algn="ctr">
              <a:lnSpc>
                <a:spcPts val="5459"/>
              </a:lnSpc>
            </a:pPr>
            <a:r>
              <a:rPr lang="en-US" sz="3899">
                <a:solidFill>
                  <a:srgbClr val="FFFFFF"/>
                </a:solidFill>
                <a:latin typeface="Open Sans Extra Bold"/>
              </a:rPr>
              <a:t>Variables declared with `const` also have block scope like `let`, but they must be initialized when declared, and the gain cannot be changed afterwards. This is suitable for variables whose values ​​cannot change.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545454"/>
        </a:solidFill>
      </p:bgPr>
    </p:bg>
    <p:spTree>
      <p:nvGrpSpPr>
        <p:cNvPr id="1" name=""/>
        <p:cNvGrpSpPr/>
        <p:nvPr/>
      </p:nvGrpSpPr>
      <p:grpSpPr>
        <a:xfrm>
          <a:off x="0" y="0"/>
          <a:ext cx="0" cy="0"/>
          <a:chOff x="0" y="0"/>
          <a:chExt cx="0" cy="0"/>
        </a:xfrm>
      </p:grpSpPr>
      <p:sp>
        <p:nvSpPr>
          <p:cNvPr name="Freeform 2" id="2"/>
          <p:cNvSpPr/>
          <p:nvPr/>
        </p:nvSpPr>
        <p:spPr>
          <a:xfrm flipH="false" flipV="false" rot="0">
            <a:off x="4080760" y="1941786"/>
            <a:ext cx="10126479" cy="7316514"/>
          </a:xfrm>
          <a:custGeom>
            <a:avLst/>
            <a:gdLst/>
            <a:ahLst/>
            <a:cxnLst/>
            <a:rect r="r" b="b" t="t" l="l"/>
            <a:pathLst>
              <a:path h="7316514" w="10126479">
                <a:moveTo>
                  <a:pt x="0" y="0"/>
                </a:moveTo>
                <a:lnTo>
                  <a:pt x="10126480" y="0"/>
                </a:lnTo>
                <a:lnTo>
                  <a:pt x="10126480" y="7316514"/>
                </a:lnTo>
                <a:lnTo>
                  <a:pt x="0" y="7316514"/>
                </a:lnTo>
                <a:lnTo>
                  <a:pt x="0" y="0"/>
                </a:lnTo>
                <a:close/>
              </a:path>
            </a:pathLst>
          </a:custGeom>
          <a:blipFill>
            <a:blip r:embed="rId2"/>
            <a:stretch>
              <a:fillRect l="-36878" t="-21174" r="-86088" b="-52327"/>
            </a:stretch>
          </a:blipFill>
        </p:spPr>
      </p:sp>
      <p:sp>
        <p:nvSpPr>
          <p:cNvPr name="TextBox 3" id="3"/>
          <p:cNvSpPr txBox="true"/>
          <p:nvPr/>
        </p:nvSpPr>
        <p:spPr>
          <a:xfrm rot="0">
            <a:off x="4080760" y="962025"/>
            <a:ext cx="2243138" cy="58039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Extra Bold"/>
              </a:rPr>
              <a:t>Example : </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545454"/>
        </a:solidFill>
      </p:bgPr>
    </p:bg>
    <p:spTree>
      <p:nvGrpSpPr>
        <p:cNvPr id="1" name=""/>
        <p:cNvGrpSpPr/>
        <p:nvPr/>
      </p:nvGrpSpPr>
      <p:grpSpPr>
        <a:xfrm>
          <a:off x="0" y="0"/>
          <a:ext cx="0" cy="0"/>
          <a:chOff x="0" y="0"/>
          <a:chExt cx="0" cy="0"/>
        </a:xfrm>
      </p:grpSpPr>
      <p:sp>
        <p:nvSpPr>
          <p:cNvPr name="TextBox 2" id="2"/>
          <p:cNvSpPr txBox="true"/>
          <p:nvPr/>
        </p:nvSpPr>
        <p:spPr>
          <a:xfrm rot="0">
            <a:off x="1505791" y="3882707"/>
            <a:ext cx="15276418" cy="2416811"/>
          </a:xfrm>
          <a:prstGeom prst="rect">
            <a:avLst/>
          </a:prstGeom>
        </p:spPr>
        <p:txBody>
          <a:bodyPr anchor="t" rtlCol="false" tIns="0" lIns="0" bIns="0" rIns="0">
            <a:spAutoFit/>
          </a:bodyPr>
          <a:lstStyle/>
          <a:p>
            <a:pPr algn="ctr">
              <a:lnSpc>
                <a:spcPts val="6439"/>
              </a:lnSpc>
              <a:spcBef>
                <a:spcPct val="0"/>
              </a:spcBef>
            </a:pPr>
            <a:r>
              <a:rPr lang="en-US" sz="4599">
                <a:solidFill>
                  <a:srgbClr val="FFFFFF"/>
                </a:solidFill>
                <a:latin typeface="Alice"/>
              </a:rPr>
              <a:t>So, in modern JavaScript programming, it is recommended to use `let` and `const` instead of `var` unless there is a specific reason to use `var`.</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545454"/>
        </a:solidFill>
      </p:bgPr>
    </p:bg>
    <p:spTree>
      <p:nvGrpSpPr>
        <p:cNvPr id="1" name=""/>
        <p:cNvGrpSpPr/>
        <p:nvPr/>
      </p:nvGrpSpPr>
      <p:grpSpPr>
        <a:xfrm>
          <a:off x="0" y="0"/>
          <a:ext cx="0" cy="0"/>
          <a:chOff x="0" y="0"/>
          <a:chExt cx="0" cy="0"/>
        </a:xfrm>
      </p:grpSpPr>
      <p:sp>
        <p:nvSpPr>
          <p:cNvPr name="TextBox 2" id="2"/>
          <p:cNvSpPr txBox="true"/>
          <p:nvPr/>
        </p:nvSpPr>
        <p:spPr>
          <a:xfrm rot="0">
            <a:off x="1028700" y="2675255"/>
            <a:ext cx="15216783" cy="4612640"/>
          </a:xfrm>
          <a:prstGeom prst="rect">
            <a:avLst/>
          </a:prstGeom>
        </p:spPr>
        <p:txBody>
          <a:bodyPr anchor="t" rtlCol="false" tIns="0" lIns="0" bIns="0" rIns="0">
            <a:spAutoFit/>
          </a:bodyPr>
          <a:lstStyle/>
          <a:p>
            <a:pPr>
              <a:lnSpc>
                <a:spcPts val="9310"/>
              </a:lnSpc>
            </a:pPr>
            <a:r>
              <a:rPr lang="en-US" sz="4900" spc="181">
                <a:solidFill>
                  <a:srgbClr val="FFFFFF"/>
                </a:solidFill>
                <a:latin typeface="Open Sans Bold"/>
              </a:rPr>
              <a:t>The use of `var`, `let`, and `const` in JavaScript is to define variables. However, there are important differences in how they behave:</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545454"/>
        </a:solidFill>
      </p:bgPr>
    </p:bg>
    <p:spTree>
      <p:nvGrpSpPr>
        <p:cNvPr id="1" name=""/>
        <p:cNvGrpSpPr/>
        <p:nvPr/>
      </p:nvGrpSpPr>
      <p:grpSpPr>
        <a:xfrm>
          <a:off x="0" y="0"/>
          <a:ext cx="0" cy="0"/>
          <a:chOff x="0" y="0"/>
          <a:chExt cx="0" cy="0"/>
        </a:xfrm>
      </p:grpSpPr>
      <p:grpSp>
        <p:nvGrpSpPr>
          <p:cNvPr name="Group 2" id="2"/>
          <p:cNvGrpSpPr/>
          <p:nvPr/>
        </p:nvGrpSpPr>
        <p:grpSpPr>
          <a:xfrm rot="0">
            <a:off x="6186321" y="3118701"/>
            <a:ext cx="5915358" cy="4049598"/>
            <a:chOff x="0" y="0"/>
            <a:chExt cx="7887144" cy="5399463"/>
          </a:xfrm>
        </p:grpSpPr>
        <p:sp>
          <p:nvSpPr>
            <p:cNvPr name="TextBox 3" id="3"/>
            <p:cNvSpPr txBox="true"/>
            <p:nvPr/>
          </p:nvSpPr>
          <p:spPr>
            <a:xfrm rot="0">
              <a:off x="0" y="3328305"/>
              <a:ext cx="7887144" cy="2071159"/>
            </a:xfrm>
            <a:prstGeom prst="rect">
              <a:avLst/>
            </a:prstGeom>
          </p:spPr>
          <p:txBody>
            <a:bodyPr anchor="t" rtlCol="false" tIns="0" lIns="0" bIns="0" rIns="0">
              <a:spAutoFit/>
            </a:bodyPr>
            <a:lstStyle/>
            <a:p>
              <a:pPr algn="ctr">
                <a:lnSpc>
                  <a:spcPts val="12499"/>
                </a:lnSpc>
              </a:pPr>
              <a:r>
                <a:rPr lang="en-US" sz="9999" spc="499">
                  <a:solidFill>
                    <a:srgbClr val="FFFFFF"/>
                  </a:solidFill>
                  <a:latin typeface="League Spartan"/>
                </a:rPr>
                <a:t>VAR</a:t>
              </a:r>
            </a:p>
          </p:txBody>
        </p:sp>
        <p:sp>
          <p:nvSpPr>
            <p:cNvPr name="TextBox 4" id="4"/>
            <p:cNvSpPr txBox="true"/>
            <p:nvPr/>
          </p:nvSpPr>
          <p:spPr>
            <a:xfrm rot="0">
              <a:off x="0" y="180975"/>
              <a:ext cx="7887144" cy="2867025"/>
            </a:xfrm>
            <a:prstGeom prst="rect">
              <a:avLst/>
            </a:prstGeom>
          </p:spPr>
          <p:txBody>
            <a:bodyPr anchor="t" rtlCol="false" tIns="0" lIns="0" bIns="0" rIns="0">
              <a:spAutoFit/>
            </a:bodyPr>
            <a:lstStyle/>
            <a:p>
              <a:pPr algn="ctr">
                <a:lnSpc>
                  <a:spcPts val="15750"/>
                </a:lnSpc>
              </a:pPr>
              <a:r>
                <a:rPr lang="en-US" sz="15000">
                  <a:solidFill>
                    <a:srgbClr val="FFFFFF"/>
                  </a:solidFill>
                  <a:latin typeface="Selima"/>
                </a:rPr>
                <a:t>-1-</a:t>
              </a:r>
            </a:p>
          </p:txBody>
        </p:sp>
      </p:grpSp>
    </p:spTree>
  </p:cSld>
  <p:clrMapOvr>
    <a:masterClrMapping/>
  </p:clrMapOvr>
</p:sld>
</file>

<file path=ppt/slides/slide4.xml><?xml version="1.0" encoding="utf-8"?>
<p:sld xmlns:p="http://schemas.openxmlformats.org/presentationml/2006/main" xmlns:a="http://schemas.openxmlformats.org/drawingml/2006/main">
  <p:cSld>
    <p:bg>
      <p:bgPr>
        <a:solidFill>
          <a:srgbClr val="545454"/>
        </a:solidFill>
      </p:bgPr>
    </p:bg>
    <p:spTree>
      <p:nvGrpSpPr>
        <p:cNvPr id="1" name=""/>
        <p:cNvGrpSpPr/>
        <p:nvPr/>
      </p:nvGrpSpPr>
      <p:grpSpPr>
        <a:xfrm>
          <a:off x="0" y="0"/>
          <a:ext cx="0" cy="0"/>
          <a:chOff x="0" y="0"/>
          <a:chExt cx="0" cy="0"/>
        </a:xfrm>
      </p:grpSpPr>
      <p:sp>
        <p:nvSpPr>
          <p:cNvPr name="TextBox 2" id="2"/>
          <p:cNvSpPr txBox="true"/>
          <p:nvPr/>
        </p:nvSpPr>
        <p:spPr>
          <a:xfrm rot="0">
            <a:off x="2252125" y="2716530"/>
            <a:ext cx="13783751" cy="4777740"/>
          </a:xfrm>
          <a:prstGeom prst="rect">
            <a:avLst/>
          </a:prstGeom>
        </p:spPr>
        <p:txBody>
          <a:bodyPr anchor="t" rtlCol="false" tIns="0" lIns="0" bIns="0" rIns="0">
            <a:spAutoFit/>
          </a:bodyPr>
          <a:lstStyle/>
          <a:p>
            <a:pPr algn="ctr">
              <a:lnSpc>
                <a:spcPts val="5459"/>
              </a:lnSpc>
            </a:pPr>
            <a:r>
              <a:rPr lang="en-US" sz="3899">
                <a:solidFill>
                  <a:srgbClr val="FFFFFF"/>
                </a:solidFill>
                <a:latin typeface="Open Sans Extra Bold"/>
              </a:rPr>
              <a:t>Variables declared with `var` have a scope function, not a block. This means the variable `var` can be accessed across functions where it is declared. It also has hoisting, which means its variable declaration will be hoisted to the top of the function or block, but its initial value will remain `unfine` until the variable is initialized.</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545454"/>
        </a:solidFill>
      </p:bgPr>
    </p:bg>
    <p:spTree>
      <p:nvGrpSpPr>
        <p:cNvPr id="1" name=""/>
        <p:cNvGrpSpPr/>
        <p:nvPr/>
      </p:nvGrpSpPr>
      <p:grpSpPr>
        <a:xfrm>
          <a:off x="0" y="0"/>
          <a:ext cx="0" cy="0"/>
          <a:chOff x="0" y="0"/>
          <a:chExt cx="0" cy="0"/>
        </a:xfrm>
      </p:grpSpPr>
      <p:sp>
        <p:nvSpPr>
          <p:cNvPr name="Freeform 2" id="2"/>
          <p:cNvSpPr/>
          <p:nvPr/>
        </p:nvSpPr>
        <p:spPr>
          <a:xfrm flipH="false" flipV="false" rot="0">
            <a:off x="4252597" y="2166107"/>
            <a:ext cx="9782806" cy="7359862"/>
          </a:xfrm>
          <a:custGeom>
            <a:avLst/>
            <a:gdLst/>
            <a:ahLst/>
            <a:cxnLst/>
            <a:rect r="r" b="b" t="t" l="l"/>
            <a:pathLst>
              <a:path h="7359862" w="9782806">
                <a:moveTo>
                  <a:pt x="0" y="0"/>
                </a:moveTo>
                <a:lnTo>
                  <a:pt x="9782806" y="0"/>
                </a:lnTo>
                <a:lnTo>
                  <a:pt x="9782806" y="7359862"/>
                </a:lnTo>
                <a:lnTo>
                  <a:pt x="0" y="7359862"/>
                </a:lnTo>
                <a:lnTo>
                  <a:pt x="0" y="0"/>
                </a:lnTo>
                <a:close/>
              </a:path>
            </a:pathLst>
          </a:custGeom>
          <a:blipFill>
            <a:blip r:embed="rId2"/>
            <a:stretch>
              <a:fillRect l="-36393" t="-24559" r="-90034" b="-44653"/>
            </a:stretch>
          </a:blipFill>
        </p:spPr>
      </p:sp>
      <p:sp>
        <p:nvSpPr>
          <p:cNvPr name="TextBox 3" id="3"/>
          <p:cNvSpPr txBox="true"/>
          <p:nvPr/>
        </p:nvSpPr>
        <p:spPr>
          <a:xfrm rot="0">
            <a:off x="4252597" y="1301485"/>
            <a:ext cx="2243138" cy="58039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Extra Bold"/>
              </a:rPr>
              <a:t>Example : </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545454"/>
        </a:solidFill>
      </p:bgPr>
    </p:bg>
    <p:spTree>
      <p:nvGrpSpPr>
        <p:cNvPr id="1" name=""/>
        <p:cNvGrpSpPr/>
        <p:nvPr/>
      </p:nvGrpSpPr>
      <p:grpSpPr>
        <a:xfrm>
          <a:off x="0" y="0"/>
          <a:ext cx="0" cy="0"/>
          <a:chOff x="0" y="0"/>
          <a:chExt cx="0" cy="0"/>
        </a:xfrm>
      </p:grpSpPr>
      <p:grpSp>
        <p:nvGrpSpPr>
          <p:cNvPr name="Group 2" id="2"/>
          <p:cNvGrpSpPr/>
          <p:nvPr/>
        </p:nvGrpSpPr>
        <p:grpSpPr>
          <a:xfrm rot="0">
            <a:off x="6186321" y="3118701"/>
            <a:ext cx="5915358" cy="4049598"/>
            <a:chOff x="0" y="0"/>
            <a:chExt cx="7887144" cy="5399463"/>
          </a:xfrm>
        </p:grpSpPr>
        <p:sp>
          <p:nvSpPr>
            <p:cNvPr name="TextBox 3" id="3"/>
            <p:cNvSpPr txBox="true"/>
            <p:nvPr/>
          </p:nvSpPr>
          <p:spPr>
            <a:xfrm rot="0">
              <a:off x="0" y="3328305"/>
              <a:ext cx="7887144" cy="2071159"/>
            </a:xfrm>
            <a:prstGeom prst="rect">
              <a:avLst/>
            </a:prstGeom>
          </p:spPr>
          <p:txBody>
            <a:bodyPr anchor="t" rtlCol="false" tIns="0" lIns="0" bIns="0" rIns="0">
              <a:spAutoFit/>
            </a:bodyPr>
            <a:lstStyle/>
            <a:p>
              <a:pPr algn="ctr">
                <a:lnSpc>
                  <a:spcPts val="12499"/>
                </a:lnSpc>
              </a:pPr>
              <a:r>
                <a:rPr lang="en-US" sz="9999" spc="499">
                  <a:solidFill>
                    <a:srgbClr val="FFFFFF"/>
                  </a:solidFill>
                  <a:latin typeface="League Spartan"/>
                </a:rPr>
                <a:t>LET</a:t>
              </a:r>
            </a:p>
          </p:txBody>
        </p:sp>
        <p:sp>
          <p:nvSpPr>
            <p:cNvPr name="TextBox 4" id="4"/>
            <p:cNvSpPr txBox="true"/>
            <p:nvPr/>
          </p:nvSpPr>
          <p:spPr>
            <a:xfrm rot="0">
              <a:off x="0" y="180975"/>
              <a:ext cx="7887144" cy="2867025"/>
            </a:xfrm>
            <a:prstGeom prst="rect">
              <a:avLst/>
            </a:prstGeom>
          </p:spPr>
          <p:txBody>
            <a:bodyPr anchor="t" rtlCol="false" tIns="0" lIns="0" bIns="0" rIns="0">
              <a:spAutoFit/>
            </a:bodyPr>
            <a:lstStyle/>
            <a:p>
              <a:pPr algn="ctr">
                <a:lnSpc>
                  <a:spcPts val="15750"/>
                </a:lnSpc>
              </a:pPr>
              <a:r>
                <a:rPr lang="en-US" sz="15000">
                  <a:solidFill>
                    <a:srgbClr val="FFFFFF"/>
                  </a:solidFill>
                  <a:latin typeface="Selima"/>
                </a:rPr>
                <a:t>-2-</a:t>
              </a:r>
            </a:p>
          </p:txBody>
        </p:sp>
      </p:grpSp>
    </p:spTree>
  </p:cSld>
  <p:clrMapOvr>
    <a:masterClrMapping/>
  </p:clrMapOvr>
</p:sld>
</file>

<file path=ppt/slides/slide7.xml><?xml version="1.0" encoding="utf-8"?>
<p:sld xmlns:p="http://schemas.openxmlformats.org/presentationml/2006/main" xmlns:a="http://schemas.openxmlformats.org/drawingml/2006/main">
  <p:cSld>
    <p:bg>
      <p:bgPr>
        <a:solidFill>
          <a:srgbClr val="545454"/>
        </a:solidFill>
      </p:bgPr>
    </p:bg>
    <p:spTree>
      <p:nvGrpSpPr>
        <p:cNvPr id="1" name=""/>
        <p:cNvGrpSpPr/>
        <p:nvPr/>
      </p:nvGrpSpPr>
      <p:grpSpPr>
        <a:xfrm>
          <a:off x="0" y="0"/>
          <a:ext cx="0" cy="0"/>
          <a:chOff x="0" y="0"/>
          <a:chExt cx="0" cy="0"/>
        </a:xfrm>
      </p:grpSpPr>
      <p:sp>
        <p:nvSpPr>
          <p:cNvPr name="TextBox 2" id="2"/>
          <p:cNvSpPr txBox="true"/>
          <p:nvPr/>
        </p:nvSpPr>
        <p:spPr>
          <a:xfrm rot="0">
            <a:off x="2252125" y="3745230"/>
            <a:ext cx="13783751" cy="2720340"/>
          </a:xfrm>
          <a:prstGeom prst="rect">
            <a:avLst/>
          </a:prstGeom>
        </p:spPr>
        <p:txBody>
          <a:bodyPr anchor="t" rtlCol="false" tIns="0" lIns="0" bIns="0" rIns="0">
            <a:spAutoFit/>
          </a:bodyPr>
          <a:lstStyle/>
          <a:p>
            <a:pPr algn="ctr">
              <a:lnSpc>
                <a:spcPts val="5459"/>
              </a:lnSpc>
            </a:pPr>
            <a:r>
              <a:rPr lang="en-US" sz="3899">
                <a:solidFill>
                  <a:srgbClr val="FFFFFF"/>
                </a:solidFill>
                <a:latin typeface="Open Sans Extra Bold"/>
              </a:rPr>
              <a:t>Variables declared with `let` are block scoped. This means the `let` variable can only be accessed within the block where it is declared. `let` has no hoisting, so you must initialize the variable before using it.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545454"/>
        </a:solidFill>
      </p:bgPr>
    </p:bg>
    <p:spTree>
      <p:nvGrpSpPr>
        <p:cNvPr id="1" name=""/>
        <p:cNvGrpSpPr/>
        <p:nvPr/>
      </p:nvGrpSpPr>
      <p:grpSpPr>
        <a:xfrm>
          <a:off x="0" y="0"/>
          <a:ext cx="0" cy="0"/>
          <a:chOff x="0" y="0"/>
          <a:chExt cx="0" cy="0"/>
        </a:xfrm>
      </p:grpSpPr>
      <p:sp>
        <p:nvSpPr>
          <p:cNvPr name="Freeform 2" id="2"/>
          <p:cNvSpPr/>
          <p:nvPr/>
        </p:nvSpPr>
        <p:spPr>
          <a:xfrm flipH="false" flipV="false" rot="0">
            <a:off x="4135495" y="2160292"/>
            <a:ext cx="10017009" cy="5966415"/>
          </a:xfrm>
          <a:custGeom>
            <a:avLst/>
            <a:gdLst/>
            <a:ahLst/>
            <a:cxnLst/>
            <a:rect r="r" b="b" t="t" l="l"/>
            <a:pathLst>
              <a:path h="5966415" w="10017009">
                <a:moveTo>
                  <a:pt x="0" y="0"/>
                </a:moveTo>
                <a:lnTo>
                  <a:pt x="10017010" y="0"/>
                </a:lnTo>
                <a:lnTo>
                  <a:pt x="10017010" y="5966416"/>
                </a:lnTo>
                <a:lnTo>
                  <a:pt x="0" y="5966416"/>
                </a:lnTo>
                <a:lnTo>
                  <a:pt x="0" y="0"/>
                </a:lnTo>
                <a:close/>
              </a:path>
            </a:pathLst>
          </a:custGeom>
          <a:blipFill>
            <a:blip r:embed="rId2"/>
            <a:stretch>
              <a:fillRect l="-37943" t="-31388" r="-94770" b="-88275"/>
            </a:stretch>
          </a:blipFill>
        </p:spPr>
      </p:sp>
      <p:sp>
        <p:nvSpPr>
          <p:cNvPr name="TextBox 3" id="3"/>
          <p:cNvSpPr txBox="true"/>
          <p:nvPr/>
        </p:nvSpPr>
        <p:spPr>
          <a:xfrm rot="0">
            <a:off x="4252597" y="1301485"/>
            <a:ext cx="2243138" cy="58039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Extra Bold"/>
              </a:rPr>
              <a:t>Example : </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545454"/>
        </a:solidFill>
      </p:bgPr>
    </p:bg>
    <p:spTree>
      <p:nvGrpSpPr>
        <p:cNvPr id="1" name=""/>
        <p:cNvGrpSpPr/>
        <p:nvPr/>
      </p:nvGrpSpPr>
      <p:grpSpPr>
        <a:xfrm>
          <a:off x="0" y="0"/>
          <a:ext cx="0" cy="0"/>
          <a:chOff x="0" y="0"/>
          <a:chExt cx="0" cy="0"/>
        </a:xfrm>
      </p:grpSpPr>
      <p:grpSp>
        <p:nvGrpSpPr>
          <p:cNvPr name="Group 2" id="2"/>
          <p:cNvGrpSpPr/>
          <p:nvPr/>
        </p:nvGrpSpPr>
        <p:grpSpPr>
          <a:xfrm rot="0">
            <a:off x="6186321" y="3118701"/>
            <a:ext cx="5915358" cy="4049598"/>
            <a:chOff x="0" y="0"/>
            <a:chExt cx="7887144" cy="5399463"/>
          </a:xfrm>
        </p:grpSpPr>
        <p:sp>
          <p:nvSpPr>
            <p:cNvPr name="TextBox 3" id="3"/>
            <p:cNvSpPr txBox="true"/>
            <p:nvPr/>
          </p:nvSpPr>
          <p:spPr>
            <a:xfrm rot="0">
              <a:off x="0" y="3328305"/>
              <a:ext cx="7887144" cy="2071159"/>
            </a:xfrm>
            <a:prstGeom prst="rect">
              <a:avLst/>
            </a:prstGeom>
          </p:spPr>
          <p:txBody>
            <a:bodyPr anchor="t" rtlCol="false" tIns="0" lIns="0" bIns="0" rIns="0">
              <a:spAutoFit/>
            </a:bodyPr>
            <a:lstStyle/>
            <a:p>
              <a:pPr algn="ctr">
                <a:lnSpc>
                  <a:spcPts val="12499"/>
                </a:lnSpc>
              </a:pPr>
              <a:r>
                <a:rPr lang="en-US" sz="9999" spc="499">
                  <a:solidFill>
                    <a:srgbClr val="FFFFFF"/>
                  </a:solidFill>
                  <a:latin typeface="League Spartan"/>
                </a:rPr>
                <a:t>CONST</a:t>
              </a:r>
            </a:p>
          </p:txBody>
        </p:sp>
        <p:sp>
          <p:nvSpPr>
            <p:cNvPr name="TextBox 4" id="4"/>
            <p:cNvSpPr txBox="true"/>
            <p:nvPr/>
          </p:nvSpPr>
          <p:spPr>
            <a:xfrm rot="0">
              <a:off x="0" y="180975"/>
              <a:ext cx="7887144" cy="2867025"/>
            </a:xfrm>
            <a:prstGeom prst="rect">
              <a:avLst/>
            </a:prstGeom>
          </p:spPr>
          <p:txBody>
            <a:bodyPr anchor="t" rtlCol="false" tIns="0" lIns="0" bIns="0" rIns="0">
              <a:spAutoFit/>
            </a:bodyPr>
            <a:lstStyle/>
            <a:p>
              <a:pPr algn="ctr">
                <a:lnSpc>
                  <a:spcPts val="15750"/>
                </a:lnSpc>
              </a:pPr>
              <a:r>
                <a:rPr lang="en-US" sz="15000">
                  <a:solidFill>
                    <a:srgbClr val="FFFFFF"/>
                  </a:solidFill>
                  <a:latin typeface="Selima"/>
                </a:rPr>
                <a:t>-3-</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DAFu8q0Sa5I</dc:identifier>
  <dcterms:modified xsi:type="dcterms:W3CDTF">2011-08-01T06:04:30Z</dcterms:modified>
  <cp:revision>1</cp:revision>
  <dc:title>VARIABLES IN JAVASCRIPT</dc:title>
</cp:coreProperties>
</file>