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6"/>
  </p:notesMasterIdLst>
  <p:sldIdLst>
    <p:sldId id="2134804605" r:id="rId5"/>
  </p:sldIdLst>
  <p:sldSz cx="9144000" cy="5143500" type="screen16x9"/>
  <p:notesSz cx="6807200" cy="9939338"/>
  <p:custDataLst>
    <p:tags r:id="rId7"/>
  </p:custDataLst>
  <p:defaultTextStyle>
    <a:defPPr>
      <a:defRPr lang="en-US"/>
    </a:defPPr>
    <a:lvl1pPr marL="0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08125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1625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2437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3250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4062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4875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56877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6500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 userDrawn="1">
          <p15:clr>
            <a:srgbClr val="A4A3A4"/>
          </p15:clr>
        </p15:guide>
        <p15:guide id="2" orient="horz" pos="374" userDrawn="1">
          <p15:clr>
            <a:srgbClr val="A4A3A4"/>
          </p15:clr>
        </p15:guide>
        <p15:guide id="3" orient="horz" pos="1484" userDrawn="1">
          <p15:clr>
            <a:srgbClr val="A4A3A4"/>
          </p15:clr>
        </p15:guide>
        <p15:guide id="4" orient="horz" pos="122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" userDrawn="1">
          <p15:clr>
            <a:srgbClr val="A4A3A4"/>
          </p15:clr>
        </p15:guide>
        <p15:guide id="7" pos="56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B5D4A-BDF8-FB10-32C1-5E6122706414}" name="Simon Errington" initials="SE" userId="S::simon@transformationsq.com::d611591d-97a7-43ba-9e45-a39625d732e1" providerId="AD"/>
  <p188:author id="{BC71AB5E-3FF9-EABE-C445-39CF3ACDD236}" name="Raj Kumar" initials="RK" userId="S::raj.kumar@orygen.org.au::ec61fed1-3b34-4278-821b-79d14222523d" providerId="AD"/>
  <p188:author id="{E4E543AD-1819-FBE7-7FCE-7AF4F121E181}" name="Vivienne Browne" initials="VB" userId="S::vivienne.browne@orygen.org.au::cee0a292-dbf6-4665-b39a-97496731b815" providerId="AD"/>
  <p188:author id="{B0C760AF-88FF-A2D4-CEDE-E51DFBD367FC}" name="Leanne Geppert" initials="LG" userId="S::leanne.geppert@orygen.org.au::94d1f80f-e32d-4cfd-a51c-e8e455f18375" providerId="AD"/>
  <p188:author id="{0FF8B9E4-6A60-91D0-0D29-CE2F240931DE}" name="Nicholas Prendergast" initials="NP" userId="S::nicholas.prendergast@orygen.org.au::cfb91a5a-ae3f-4cd4-9324-51397386cd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a Havrilova (DHHS)" initials="MH(" lastIdx="9" clrIdx="0">
    <p:extLst>
      <p:ext uri="{19B8F6BF-5375-455C-9EA6-DF929625EA0E}">
        <p15:presenceInfo xmlns:p15="http://schemas.microsoft.com/office/powerpoint/2012/main" userId="S::Maja.Havrilova@dhhs.vic.gov.au::87116025-9506-40b9-b71d-b868fe668877" providerId="AD"/>
      </p:ext>
    </p:extLst>
  </p:cmAuthor>
  <p:cmAuthor id="2" name="Hilary Sawer (DHHS)" initials="HS(" lastIdx="3" clrIdx="1">
    <p:extLst>
      <p:ext uri="{19B8F6BF-5375-455C-9EA6-DF929625EA0E}">
        <p15:presenceInfo xmlns:p15="http://schemas.microsoft.com/office/powerpoint/2012/main" userId="S::Hilary.Sawer@dhhs.vic.gov.au::b7a73304-5ccb-442c-ae82-d071031843a2" providerId="AD"/>
      </p:ext>
    </p:extLst>
  </p:cmAuthor>
  <p:cmAuthor id="3" name="Amro Ibraheim" initials="AI" lastIdx="6" clrIdx="2">
    <p:extLst>
      <p:ext uri="{19B8F6BF-5375-455C-9EA6-DF929625EA0E}">
        <p15:presenceInfo xmlns:p15="http://schemas.microsoft.com/office/powerpoint/2012/main" userId="S-1-5-21-3423680718-3263016837-3028007713-1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319"/>
    <a:srgbClr val="417323"/>
    <a:srgbClr val="3333FF"/>
    <a:srgbClr val="FA532C"/>
    <a:srgbClr val="66CCFF"/>
    <a:srgbClr val="FEE1DA"/>
    <a:srgbClr val="FC947C"/>
    <a:srgbClr val="70AD47"/>
    <a:srgbClr val="9BBB59"/>
    <a:srgbClr val="FCA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/>
    <p:restoredTop sz="94737"/>
  </p:normalViewPr>
  <p:slideViewPr>
    <p:cSldViewPr snapToGrid="0">
      <p:cViewPr varScale="1">
        <p:scale>
          <a:sx n="100" d="100"/>
          <a:sy n="100" d="100"/>
        </p:scale>
        <p:origin x="500" y="48"/>
      </p:cViewPr>
      <p:guideLst>
        <p:guide orient="horz" pos="1518"/>
        <p:guide orient="horz" pos="374"/>
        <p:guide orient="horz" pos="1484"/>
        <p:guide orient="horz" pos="1226"/>
        <p:guide pos="2880"/>
        <p:guide pos="75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34" Type="http://schemas.microsoft.com/office/2018/10/relationships/authors" Target="authors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926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r">
              <a:defRPr sz="800"/>
            </a:lvl1pPr>
          </a:lstStyle>
          <a:p>
            <a:fld id="{1D143431-5B1E-4EA1-9D4D-D1DE64DF6445}" type="datetimeFigureOut">
              <a:rPr lang="en-AU" smtClean="0"/>
              <a:t>21/10/2023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3066" tIns="31533" rIns="63066" bIns="3153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94" y="4720663"/>
            <a:ext cx="5446413" cy="4473307"/>
          </a:xfrm>
          <a:prstGeom prst="rect">
            <a:avLst/>
          </a:prstGeom>
        </p:spPr>
        <p:txBody>
          <a:bodyPr vert="horz" lIns="63066" tIns="31533" rIns="63066" bIns="31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926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r">
              <a:defRPr sz="800"/>
            </a:lvl1pPr>
          </a:lstStyle>
          <a:p>
            <a:fld id="{38A26679-B819-44E8-90F4-468D7F0A9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8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26679-B819-44E8-90F4-468D7F0A95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019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3216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94194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in a white shirt&#10;&#10;Description automatically generated">
            <a:extLst>
              <a:ext uri="{FF2B5EF4-FFF2-40B4-BE49-F238E27FC236}">
                <a16:creationId xmlns:a16="http://schemas.microsoft.com/office/drawing/2014/main" id="{DD5AF313-F233-43BA-B1D5-784D10072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0000" y="3484544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313B8D6-A000-4E4C-B2DE-2A5BE310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8D288AE-1512-4297-98B5-654DBDC3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F367DA9-191F-4F5F-B38C-3024369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46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3997DF29-F3E4-4205-B4DA-EBF53DE5F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0A-5752-468E-B954-8B5259A96F3F}" type="datetime1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0000" y="3298802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</p:spTree>
    <p:extLst>
      <p:ext uri="{BB962C8B-B14F-4D97-AF65-F5344CB8AC3E}">
        <p14:creationId xmlns:p14="http://schemas.microsoft.com/office/powerpoint/2010/main" val="95246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FE5DA9B-E209-4F2B-A278-2813DA415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9E0-D9A2-49CD-B9E8-2425E3A4501A}" type="datetime1">
              <a:rPr lang="en-AU" smtClean="0"/>
              <a:t>21/10/2023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69" baseline="0"/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92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4E7E6D3-2DA4-4210-9A00-21BBBD33A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3886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440000"/>
            <a:ext cx="38862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1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160F8F-2FE1-4CBD-8392-D2AC81EB2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4000" y="1800000"/>
            <a:ext cx="3888000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01" y="1800000"/>
            <a:ext cx="3887391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4081-DC95-43CD-968A-2951731A3825}" type="datetime1">
              <a:rPr lang="en-AU" smtClean="0"/>
              <a:t>21/10/2023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5A19A23-C116-4BF4-BF0E-5A8405E1D7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E6C72F6-323B-4567-9668-AEEB119884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391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</p:spTree>
    <p:extLst>
      <p:ext uri="{BB962C8B-B14F-4D97-AF65-F5344CB8AC3E}">
        <p14:creationId xmlns:p14="http://schemas.microsoft.com/office/powerpoint/2010/main" val="70864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0DCB-59E0-4D20-9E52-D0DF91A81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BB5E-92C8-4BF1-AF88-65C92CB8A370}" type="datetime1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AB6AB0-8210-4493-A84E-1FD7525F84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00738" y="359999"/>
            <a:ext cx="3238500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CBB-FA05-4DD4-A6B3-E6B8E15F8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4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8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21/10/2023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ED2E6BB-FA5D-4872-A7BB-C4297489A4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59999"/>
            <a:ext cx="3236913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544-F19D-4395-938F-7EF600914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21/10/2023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2557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21/10/2023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A0310C-550E-4539-AB71-CB528051F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173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BF44-3F6C-4AD1-917E-19B03E635302}" type="datetime1">
              <a:rPr lang="en-AU" smtClean="0"/>
              <a:t>21/10/2023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2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0349B9-1CA7-7845-BEDA-A177AA38B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21/10/2023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C37F1EE-C893-9548-896D-16232499FA80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0001" y="3815458"/>
            <a:ext cx="1833680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C8EF4020-6E0B-0A40-A9AA-7F6099C801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83830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6371FF67-7AC9-5C49-AA45-33775478C7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2766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EBCDA5F5-B820-7044-B118-EF10F6475BC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7149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D0273E4-CA30-7D41-9D62-E91E2222B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14313"/>
            <a:ext cx="2416331" cy="4510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Our partners</a:t>
            </a:r>
          </a:p>
        </p:txBody>
      </p:sp>
    </p:spTree>
    <p:extLst>
      <p:ext uri="{BB962C8B-B14F-4D97-AF65-F5344CB8AC3E}">
        <p14:creationId xmlns:p14="http://schemas.microsoft.com/office/powerpoint/2010/main" val="3163119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Revolution in Mi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DCCE85-8F7F-4545-BFEF-418462B03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3B6360-E1E2-4FC2-AD03-2BB5AB4144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815999"/>
            <a:ext cx="1944000" cy="612000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/>
          <a:lstStyle>
            <a:lvl1pPr>
              <a:defRPr sz="211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40532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7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02" y="135080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445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412405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</a:t>
            </a:r>
            <a:r>
              <a:rPr lang="en-US" sz="699" err="1">
                <a:solidFill>
                  <a:srgbClr val="002776"/>
                </a:solidFill>
                <a:cs typeface="Arial" charset="0"/>
              </a:rPr>
              <a:t>Reqs</a:t>
            </a:r>
            <a:r>
              <a:rPr lang="en-US" sz="699">
                <a:solidFill>
                  <a:srgbClr val="002776"/>
                </a:solidFill>
                <a:cs typeface="Arial" charset="0"/>
              </a:rPr>
              <a:t>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197270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227607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6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 baseline="0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4050" y="403412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149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6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obr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126BEC83-12E6-FD42-B654-E0691BC9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471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A90E11-C061-E04C-8C71-5C2B942281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2221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D0E52C23-7321-DF40-8C54-7C61F14AF4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7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9677298-890C-A540-8B80-34F3A12056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478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AF9B9B18-B169-B74D-B62A-F01EEC81DA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9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36123"/>
            <a:ext cx="841248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999" y="716966"/>
            <a:ext cx="8412480" cy="3563373"/>
          </a:xfrm>
        </p:spPr>
        <p:txBody>
          <a:bodyPr lIns="50906" tIns="50906" rIns="50906" bIns="50906"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buFont typeface="Arial" pitchFamily="34" charset="0"/>
              <a:buChar char="•"/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3"/>
            <a:endParaRPr lang="en-CA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</p:spTree>
    <p:extLst>
      <p:ext uri="{BB962C8B-B14F-4D97-AF65-F5344CB8AC3E}">
        <p14:creationId xmlns:p14="http://schemas.microsoft.com/office/powerpoint/2010/main" val="1763645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536924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979757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574632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1251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3018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86452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52563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7922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05F38-9CC1-4BFF-971B-BB78EE3C1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262359-BF00-4D92-BB11-31C40FC173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AF4FFC9-3DD3-490A-B38E-E216AFFE4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BBB9A0-BC43-4779-BED8-9A486278E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1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D5C41-A768-4447-89A5-3BFC3EF88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27829-FB0E-4113-87D5-D443A49426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FB44-6AD4-4599-A1E1-7FB1075B1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FB34-5EA0-4039-8892-B0378A91F0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11AFAB-676E-4DED-BC02-2DE64D08C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1B368-041C-48FA-8760-215EBF6ACA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A1459-6689-428D-8F93-574120110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9F762-790D-4F74-AF9B-39B84F06C7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5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0652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9063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4766400" cy="451062"/>
          </a:xfrm>
          <a:prstGeom prst="rect">
            <a:avLst/>
          </a:prstGeom>
          <a:blipFill>
            <a:blip r:embed="rId40"/>
            <a:stretch>
              <a:fillRect/>
            </a:stretch>
          </a:blipFill>
        </p:spPr>
        <p:txBody>
          <a:bodyPr vert="horz" lIns="0" tIns="90000" rIns="0" bIns="9000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440000"/>
            <a:ext cx="6480000" cy="3240000"/>
          </a:xfrm>
          <a:prstGeom prst="rect">
            <a:avLst/>
          </a:prstGeom>
          <a:noFill/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896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l">
              <a:defRPr sz="569" baseline="0"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21/10/2023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896000"/>
            <a:ext cx="30861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ctr">
              <a:defRPr sz="569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4878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569" baseline="0"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6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09" r:id="rId34"/>
    <p:sldLayoutId id="2147483710" r:id="rId35"/>
    <p:sldLayoutId id="2147483738" r:id="rId36"/>
    <p:sldLayoutId id="2147483739" r:id="rId37"/>
    <p:sldLayoutId id="2147483740" r:id="rId38"/>
  </p:sldLayoutIdLst>
  <p:hf hdr="0" ftr="0" dt="0"/>
  <p:txStyles>
    <p:titleStyle>
      <a:lvl1pPr algn="l" defTabSz="557198" rtl="0" eaLnBrk="1" latinLnBrk="0" hangingPunct="1">
        <a:lnSpc>
          <a:spcPts val="2145"/>
        </a:lnSpc>
        <a:spcBef>
          <a:spcPct val="0"/>
        </a:spcBef>
        <a:buNone/>
        <a:defRPr sz="195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Arial" panose="020B0604020202020204" pitchFamily="34" charset="0"/>
        <a:buChar char="•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557198" rtl="0" eaLnBrk="1" latinLnBrk="0" hangingPunct="1">
        <a:defRPr sz="1097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buClr>
          <a:schemeClr val="accent1"/>
        </a:buClr>
        <a:buFont typeface="Arial" panose="020B0604020202020204" pitchFamily="34" charset="0"/>
        <a:buChar char="•"/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7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5003EE-AEFB-7BCC-1EAF-A41466F9E064}"/>
              </a:ext>
            </a:extLst>
          </p:cNvPr>
          <p:cNvSpPr/>
          <p:nvPr/>
        </p:nvSpPr>
        <p:spPr>
          <a:xfrm>
            <a:off x="1806320" y="3245181"/>
            <a:ext cx="3745899" cy="13264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04F3C-216F-2B5C-F03D-0CC565547975}"/>
              </a:ext>
            </a:extLst>
          </p:cNvPr>
          <p:cNvSpPr/>
          <p:nvPr/>
        </p:nvSpPr>
        <p:spPr>
          <a:xfrm>
            <a:off x="104528" y="146344"/>
            <a:ext cx="6968316" cy="3045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2734979F-438E-4D22-8E0B-17A56A0CECF3}"/>
              </a:ext>
            </a:extLst>
          </p:cNvPr>
          <p:cNvSpPr/>
          <p:nvPr/>
        </p:nvSpPr>
        <p:spPr>
          <a:xfrm>
            <a:off x="7298789" y="1034917"/>
            <a:ext cx="1740683" cy="27674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917C8-063D-49B4-9376-27BE2F04CFC3}"/>
              </a:ext>
            </a:extLst>
          </p:cNvPr>
          <p:cNvSpPr/>
          <p:nvPr/>
        </p:nvSpPr>
        <p:spPr>
          <a:xfrm>
            <a:off x="2982227" y="4183811"/>
            <a:ext cx="127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4119E-5607-44D7-8012-4BA3F6100775}"/>
              </a:ext>
            </a:extLst>
          </p:cNvPr>
          <p:cNvSpPr txBox="1"/>
          <p:nvPr/>
        </p:nvSpPr>
        <p:spPr>
          <a:xfrm>
            <a:off x="2834320" y="2816464"/>
            <a:ext cx="1695034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CHEM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2908E-8DDB-4A61-8C10-B3CBC5099ABD}"/>
              </a:ext>
            </a:extLst>
          </p:cNvPr>
          <p:cNvSpPr txBox="1"/>
          <p:nvPr/>
        </p:nvSpPr>
        <p:spPr>
          <a:xfrm>
            <a:off x="7439975" y="3115969"/>
            <a:ext cx="1458309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Analysis programs</a:t>
            </a:r>
          </a:p>
        </p:txBody>
      </p:sp>
      <p:sp>
        <p:nvSpPr>
          <p:cNvPr id="45" name="Curved Right Arrow 59">
            <a:extLst>
              <a:ext uri="{FF2B5EF4-FFF2-40B4-BE49-F238E27FC236}">
                <a16:creationId xmlns:a16="http://schemas.microsoft.com/office/drawing/2014/main" id="{E5ACA084-E127-4F84-BBFA-2825CF2C5ECF}"/>
              </a:ext>
            </a:extLst>
          </p:cNvPr>
          <p:cNvSpPr/>
          <p:nvPr/>
        </p:nvSpPr>
        <p:spPr>
          <a:xfrm rot="17425695" flipH="1">
            <a:off x="7576424" y="-87280"/>
            <a:ext cx="463086" cy="1432367"/>
          </a:xfrm>
          <a:prstGeom prst="curvedRightArrow">
            <a:avLst>
              <a:gd name="adj1" fmla="val 25000"/>
              <a:gd name="adj2" fmla="val 50000"/>
              <a:gd name="adj3" fmla="val 4726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75B026-3074-4CEB-A755-A146AAA564FC}"/>
              </a:ext>
            </a:extLst>
          </p:cNvPr>
          <p:cNvSpPr/>
          <p:nvPr/>
        </p:nvSpPr>
        <p:spPr>
          <a:xfrm>
            <a:off x="279253" y="4769069"/>
            <a:ext cx="324394" cy="2622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C75744-FF4B-4135-8439-26AAD4E3D5D0}"/>
              </a:ext>
            </a:extLst>
          </p:cNvPr>
          <p:cNvSpPr/>
          <p:nvPr/>
        </p:nvSpPr>
        <p:spPr>
          <a:xfrm>
            <a:off x="5608760" y="4769338"/>
            <a:ext cx="324394" cy="262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4DBAB-D3E2-4ADC-B161-F4130146C334}"/>
              </a:ext>
            </a:extLst>
          </p:cNvPr>
          <p:cNvSpPr txBox="1"/>
          <p:nvPr/>
        </p:nvSpPr>
        <p:spPr>
          <a:xfrm>
            <a:off x="5938235" y="4769069"/>
            <a:ext cx="226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Inputs and outputs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11DD396-53D2-DA12-49CE-E8A69A73BBD9}"/>
              </a:ext>
            </a:extLst>
          </p:cNvPr>
          <p:cNvCxnSpPr>
            <a:cxnSpLocks/>
          </p:cNvCxnSpPr>
          <p:nvPr/>
        </p:nvCxnSpPr>
        <p:spPr>
          <a:xfrm>
            <a:off x="1728552" y="1903843"/>
            <a:ext cx="655494" cy="4036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9B5A6F6-DAFB-91AA-44DE-D9A99EFC5274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 flipV="1">
            <a:off x="1771841" y="1020726"/>
            <a:ext cx="625088" cy="5279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2B3C733-5387-7461-C69C-B113CDFB7C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5783" y="1509640"/>
            <a:ext cx="356888" cy="10548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3AC91E-3DFE-1CFF-2E69-407E2507B520}"/>
              </a:ext>
            </a:extLst>
          </p:cNvPr>
          <p:cNvSpPr/>
          <p:nvPr/>
        </p:nvSpPr>
        <p:spPr>
          <a:xfrm>
            <a:off x="4547638" y="317538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Determinants of health and ill-health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5420F3-B3B7-77C4-2E68-9234D0BE0AFC}"/>
              </a:ext>
            </a:extLst>
          </p:cNvPr>
          <p:cNvSpPr/>
          <p:nvPr/>
        </p:nvSpPr>
        <p:spPr bwMode="blackGray">
          <a:xfrm>
            <a:off x="236975" y="1184986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Demand for health &amp; healthcare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226672-5803-F334-6AF0-CCA96F0C5607}"/>
              </a:ext>
            </a:extLst>
          </p:cNvPr>
          <p:cNvSpPr/>
          <p:nvPr/>
        </p:nvSpPr>
        <p:spPr>
          <a:xfrm>
            <a:off x="2384047" y="1774683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Supply of health services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2916280-66C5-8184-825A-02B565712502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6066549" y="697134"/>
            <a:ext cx="544805" cy="512894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BD40D55-6965-4D4E-76F4-E479E95B15A5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6113269" y="2055091"/>
            <a:ext cx="553165" cy="487009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D5161B-B1BC-8822-CB15-6A77364299D5}"/>
              </a:ext>
            </a:extLst>
          </p:cNvPr>
          <p:cNvSpPr/>
          <p:nvPr/>
        </p:nvSpPr>
        <p:spPr>
          <a:xfrm>
            <a:off x="5452854" y="1278929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Public health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3FDFF0E-523D-3B73-30F9-F7B28A13367E}"/>
              </a:ext>
            </a:extLst>
          </p:cNvPr>
          <p:cNvSpPr/>
          <p:nvPr/>
        </p:nvSpPr>
        <p:spPr>
          <a:xfrm>
            <a:off x="2396929" y="657086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Health and its value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C4D68C5-6DC3-28C7-4E2E-1733C29BD296}"/>
              </a:ext>
            </a:extLst>
          </p:cNvPr>
          <p:cNvSpPr/>
          <p:nvPr/>
        </p:nvSpPr>
        <p:spPr>
          <a:xfrm>
            <a:off x="4611480" y="2211538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Human</a:t>
            </a:r>
            <a:r>
              <a:rPr lang="en-US" sz="1200" dirty="0"/>
              <a:t> </a:t>
            </a:r>
            <a:r>
              <a:rPr lang="en-US" sz="1200" b="1" dirty="0"/>
              <a:t>resources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46AAF664-82F9-B638-205B-9A2ECF991DCB}"/>
              </a:ext>
            </a:extLst>
          </p:cNvPr>
          <p:cNvCxnSpPr>
            <a:cxnSpLocks/>
            <a:stCxn id="38" idx="1"/>
            <a:endCxn id="28" idx="3"/>
          </p:cNvCxnSpPr>
          <p:nvPr/>
        </p:nvCxnSpPr>
        <p:spPr>
          <a:xfrm rot="10800000" flipV="1">
            <a:off x="3918914" y="1642569"/>
            <a:ext cx="1533941" cy="4957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11AED19-425A-E32E-2C42-DE7F205D9B78}"/>
              </a:ext>
            </a:extLst>
          </p:cNvPr>
          <p:cNvCxnSpPr>
            <a:cxnSpLocks/>
          </p:cNvCxnSpPr>
          <p:nvPr/>
        </p:nvCxnSpPr>
        <p:spPr>
          <a:xfrm rot="10800000">
            <a:off x="3931921" y="1043940"/>
            <a:ext cx="1520829" cy="525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8285A6-1465-E9C3-F3D9-1B3451C107D6}"/>
              </a:ext>
            </a:extLst>
          </p:cNvPr>
          <p:cNvCxnSpPr>
            <a:cxnSpLocks/>
          </p:cNvCxnSpPr>
          <p:nvPr/>
        </p:nvCxnSpPr>
        <p:spPr>
          <a:xfrm rot="10800000">
            <a:off x="3918913" y="2229670"/>
            <a:ext cx="686204" cy="32565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A8129A4-00E5-FFD8-1782-DEE701A4F5AE}"/>
              </a:ext>
            </a:extLst>
          </p:cNvPr>
          <p:cNvSpPr/>
          <p:nvPr/>
        </p:nvSpPr>
        <p:spPr>
          <a:xfrm>
            <a:off x="7380915" y="1401059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Economic evaluation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77F928B-19A5-5C64-381F-F6A037358AF9}"/>
              </a:ext>
            </a:extLst>
          </p:cNvPr>
          <p:cNvSpPr/>
          <p:nvPr/>
        </p:nvSpPr>
        <p:spPr>
          <a:xfrm>
            <a:off x="7415448" y="2282388"/>
            <a:ext cx="1534866" cy="72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Efficiency and equity</a:t>
            </a:r>
          </a:p>
        </p:txBody>
      </p: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98390E7A-2F0C-4F7D-A5F1-B86ED563A354}"/>
              </a:ext>
            </a:extLst>
          </p:cNvPr>
          <p:cNvSpPr/>
          <p:nvPr/>
        </p:nvSpPr>
        <p:spPr>
          <a:xfrm>
            <a:off x="1985464" y="3459592"/>
            <a:ext cx="1534867" cy="7272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Real</a:t>
            </a: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44A574B4-4689-420B-A2B5-D3CF87932E83}"/>
              </a:ext>
            </a:extLst>
          </p:cNvPr>
          <p:cNvSpPr/>
          <p:nvPr/>
        </p:nvSpPr>
        <p:spPr>
          <a:xfrm>
            <a:off x="3841827" y="3456531"/>
            <a:ext cx="1534867" cy="7272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Toy</a:t>
            </a:r>
          </a:p>
        </p:txBody>
      </p:sp>
      <p:sp>
        <p:nvSpPr>
          <p:cNvPr id="60" name="Curved Right Arrow 59">
            <a:extLst>
              <a:ext uri="{FF2B5EF4-FFF2-40B4-BE49-F238E27FC236}">
                <a16:creationId xmlns:a16="http://schemas.microsoft.com/office/drawing/2014/main" id="{848582E4-9620-ACF4-3D92-D54192D53C58}"/>
              </a:ext>
            </a:extLst>
          </p:cNvPr>
          <p:cNvSpPr/>
          <p:nvPr/>
        </p:nvSpPr>
        <p:spPr>
          <a:xfrm rot="15621021" flipH="1">
            <a:off x="6232596" y="2553957"/>
            <a:ext cx="420212" cy="1860087"/>
          </a:xfrm>
          <a:prstGeom prst="curvedRightArrow">
            <a:avLst>
              <a:gd name="adj1" fmla="val 25000"/>
              <a:gd name="adj2" fmla="val 85156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46" name="Curved Right Arrow 59">
            <a:extLst>
              <a:ext uri="{FF2B5EF4-FFF2-40B4-BE49-F238E27FC236}">
                <a16:creationId xmlns:a16="http://schemas.microsoft.com/office/drawing/2014/main" id="{312AF27A-60DC-4696-987A-1E92DADB3867}"/>
              </a:ext>
            </a:extLst>
          </p:cNvPr>
          <p:cNvSpPr/>
          <p:nvPr/>
        </p:nvSpPr>
        <p:spPr>
          <a:xfrm rot="4658935" flipH="1">
            <a:off x="6409756" y="3213624"/>
            <a:ext cx="564296" cy="2335972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8B0E5F-15EA-494A-AFB3-5D40CE3C95BA}"/>
              </a:ext>
            </a:extLst>
          </p:cNvPr>
          <p:cNvSpPr txBox="1"/>
          <p:nvPr/>
        </p:nvSpPr>
        <p:spPr>
          <a:xfrm>
            <a:off x="596564" y="4730331"/>
            <a:ext cx="463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Health economic domains (Wagstaff &amp; </a:t>
            </a:r>
            <a:r>
              <a:rPr lang="en-AU" sz="1400" dirty="0" err="1"/>
              <a:t>Culyer</a:t>
            </a:r>
            <a:r>
              <a:rPr lang="en-AU" sz="1400" dirty="0"/>
              <a:t>, 2012)</a:t>
            </a:r>
          </a:p>
        </p:txBody>
      </p:sp>
      <p:cxnSp>
        <p:nvCxnSpPr>
          <p:cNvPr id="61" name="Curved Connector 19">
            <a:extLst>
              <a:ext uri="{FF2B5EF4-FFF2-40B4-BE49-F238E27FC236}">
                <a16:creationId xmlns:a16="http://schemas.microsoft.com/office/drawing/2014/main" id="{24A63E31-333D-4CFE-A6E9-5FC7174D12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1795" y="701851"/>
            <a:ext cx="591382" cy="2469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22">
            <a:extLst>
              <a:ext uri="{FF2B5EF4-FFF2-40B4-BE49-F238E27FC236}">
                <a16:creationId xmlns:a16="http://schemas.microsoft.com/office/drawing/2014/main" id="{E87ED498-F7C3-4496-A164-60575C9F776C}"/>
              </a:ext>
            </a:extLst>
          </p:cNvPr>
          <p:cNvCxnSpPr>
            <a:cxnSpLocks/>
          </p:cNvCxnSpPr>
          <p:nvPr/>
        </p:nvCxnSpPr>
        <p:spPr>
          <a:xfrm rot="10800000">
            <a:off x="1748760" y="1658043"/>
            <a:ext cx="616973" cy="44518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2">
            <a:extLst>
              <a:ext uri="{FF2B5EF4-FFF2-40B4-BE49-F238E27FC236}">
                <a16:creationId xmlns:a16="http://schemas.microsoft.com/office/drawing/2014/main" id="{6FC4EF2A-DECB-40E2-880B-258E80B7DE72}"/>
              </a:ext>
            </a:extLst>
          </p:cNvPr>
          <p:cNvCxnSpPr>
            <a:cxnSpLocks/>
          </p:cNvCxnSpPr>
          <p:nvPr/>
        </p:nvCxnSpPr>
        <p:spPr>
          <a:xfrm flipV="1">
            <a:off x="1797550" y="826269"/>
            <a:ext cx="608821" cy="45390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51">
            <a:extLst>
              <a:ext uri="{FF2B5EF4-FFF2-40B4-BE49-F238E27FC236}">
                <a16:creationId xmlns:a16="http://schemas.microsoft.com/office/drawing/2014/main" id="{5E3E4596-B235-448F-9F79-8526F2D74B3A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1004409" y="437802"/>
            <a:ext cx="3515913" cy="747184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51">
            <a:extLst>
              <a:ext uri="{FF2B5EF4-FFF2-40B4-BE49-F238E27FC236}">
                <a16:creationId xmlns:a16="http://schemas.microsoft.com/office/drawing/2014/main" id="{4801583D-0534-425C-885C-02B0A48607A6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1004408" y="1912266"/>
            <a:ext cx="3566008" cy="841548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02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7"/>
</p:tagLst>
</file>

<file path=ppt/theme/theme1.xml><?xml version="1.0" encoding="utf-8"?>
<a:theme xmlns:a="http://schemas.openxmlformats.org/drawingml/2006/main" name="2_Office Theme">
  <a:themeElements>
    <a:clrScheme name="Orygen">
      <a:dk1>
        <a:srgbClr val="000000"/>
      </a:dk1>
      <a:lt1>
        <a:srgbClr val="FFFFFF"/>
      </a:lt1>
      <a:dk2>
        <a:srgbClr val="1E3510"/>
      </a:dk2>
      <a:lt2>
        <a:srgbClr val="E9EBE7"/>
      </a:lt2>
      <a:accent1>
        <a:srgbClr val="FA532C"/>
      </a:accent1>
      <a:accent2>
        <a:srgbClr val="FCA08B"/>
      </a:accent2>
      <a:accent3>
        <a:srgbClr val="FED4CA"/>
      </a:accent3>
      <a:accent4>
        <a:srgbClr val="1E3510"/>
      </a:accent4>
      <a:accent5>
        <a:srgbClr val="83907C"/>
      </a:accent5>
      <a:accent6>
        <a:srgbClr val="BBC2B7"/>
      </a:accent6>
      <a:hlink>
        <a:srgbClr val="FA532C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ygen_ppt_template_16x9" id="{1C3EF199-195A-0549-9E49-2D6348B994F5}" vid="{3E8F2D3F-9E21-A641-8D7A-31CB30DFA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DB2B4285061047A82B278F75EFB6AC" ma:contentTypeVersion="12" ma:contentTypeDescription="Create a new document." ma:contentTypeScope="" ma:versionID="8586775b3ba77d16f61122d1c4fa41aa">
  <xsd:schema xmlns:xsd="http://www.w3.org/2001/XMLSchema" xmlns:xs="http://www.w3.org/2001/XMLSchema" xmlns:p="http://schemas.microsoft.com/office/2006/metadata/properties" xmlns:ns3="f7f3860d-0d6f-4c7a-8485-5e6e27e7767e" xmlns:ns4="c2ee7ecd-289c-457b-a16e-1307d41712cb" targetNamespace="http://schemas.microsoft.com/office/2006/metadata/properties" ma:root="true" ma:fieldsID="0260201f4cfa0cfd0f69079252327cf3" ns3:_="" ns4:_="">
    <xsd:import namespace="f7f3860d-0d6f-4c7a-8485-5e6e27e7767e"/>
    <xsd:import namespace="c2ee7ecd-289c-457b-a16e-1307d41712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3860d-0d6f-4c7a-8485-5e6e27e77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7ecd-289c-457b-a16e-1307d41712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f3860d-0d6f-4c7a-8485-5e6e27e7767e" xsi:nil="true"/>
  </documentManagement>
</p:properties>
</file>

<file path=customXml/itemProps1.xml><?xml version="1.0" encoding="utf-8"?>
<ds:datastoreItem xmlns:ds="http://schemas.openxmlformats.org/officeDocument/2006/customXml" ds:itemID="{58E6A690-D93C-40F3-BA80-B6A5375CA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3860d-0d6f-4c7a-8485-5e6e27e7767e"/>
    <ds:schemaRef ds:uri="c2ee7ecd-289c-457b-a16e-1307d41712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19B56-E7B0-46E1-9BB1-EA721CFD8B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E8E31-475E-4966-A1F0-BA1B686F701C}">
  <ds:schemaRefs>
    <ds:schemaRef ds:uri="http://purl.org/dc/elements/1.1/"/>
    <ds:schemaRef ds:uri="http://schemas.microsoft.com/office/2006/metadata/properties"/>
    <ds:schemaRef ds:uri="c2ee7ecd-289c-457b-a16e-1307d41712c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7f3860d-0d6f-4c7a-8485-5e6e27e7767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13885</TotalTime>
  <Words>48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Rockwell</vt:lpstr>
      <vt:lpstr>Tahoma</vt:lpstr>
      <vt:lpstr>Times New Roman</vt:lpstr>
      <vt:lpstr>2_Office Theme</vt:lpstr>
      <vt:lpstr>PowerPoint Presentation</vt:lpstr>
    </vt:vector>
  </TitlesOfParts>
  <Manager>Simon Errington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subject/>
  <dc:creator>Simon Errington</dc:creator>
  <cp:keywords/>
  <dc:description/>
  <cp:lastModifiedBy>Matthew Hamilton</cp:lastModifiedBy>
  <cp:revision>364</cp:revision>
  <cp:lastPrinted>2022-06-21T23:22:27Z</cp:lastPrinted>
  <dcterms:created xsi:type="dcterms:W3CDTF">2015-08-21T01:16:40Z</dcterms:created>
  <dcterms:modified xsi:type="dcterms:W3CDTF">2023-10-21T00:56:44Z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0x010100B5DB2B4285061047A82B278F75EFB6AC</vt:lpwstr>
  </property>
  <property fmtid="{D5CDD505-2E9C-101B-9397-08002B2CF9AE}" pid="3" name="MSIP_Label_43e64453-338c-4f93-8a4d-0039a0a41f2a_Application">
    <vt:lpwstr>Microsoft Azure Information Protection</vt:lpwstr>
  </property>
  <property fmtid="{D5CDD505-2E9C-101B-9397-08002B2CF9AE}" pid="4" name="MSIP_Label_43e64453-338c-4f93-8a4d-0039a0a41f2a_Enabled">
    <vt:lpwstr>True</vt:lpwstr>
  </property>
  <property fmtid="{D5CDD505-2E9C-101B-9397-08002B2CF9AE}" pid="5" name="Sensitivity">
    <vt:lpwstr>OFFICIAL</vt:lpwstr>
  </property>
  <property fmtid="{D5CDD505-2E9C-101B-9397-08002B2CF9AE}" pid="6" name="MSIP_Label_43e64453-338c-4f93-8a4d-0039a0a41f2a_Extended_MSFT_Method">
    <vt:lpwstr>Manual</vt:lpwstr>
  </property>
  <property fmtid="{D5CDD505-2E9C-101B-9397-08002B2CF9AE}" pid="7" name="MSIP_Label_43e64453-338c-4f93-8a4d-0039a0a41f2a_ActionId">
    <vt:lpwstr>c6807c52-d6bc-4e97-84ee-5a6a7224aad5</vt:lpwstr>
  </property>
  <property fmtid="{D5CDD505-2E9C-101B-9397-08002B2CF9AE}" pid="8" name="MSIP_Label_43e64453-338c-4f93-8a4d-0039a0a41f2a_Owner">
    <vt:lpwstr>Hilary.Sawer@dhhs.vic.gov.au</vt:lpwstr>
  </property>
  <property fmtid="{D5CDD505-2E9C-101B-9397-08002B2CF9AE}" pid="9" name="MSIP_Label_43e64453-338c-4f93-8a4d-0039a0a41f2a_SiteId">
    <vt:lpwstr>c0e0601f-0fac-449c-9c88-a104c4eb9f28</vt:lpwstr>
  </property>
  <property fmtid="{D5CDD505-2E9C-101B-9397-08002B2CF9AE}" pid="10" name="MSIP_Label_43e64453-338c-4f93-8a4d-0039a0a41f2a_Name">
    <vt:lpwstr>OFFICIAL</vt:lpwstr>
  </property>
  <property fmtid="{D5CDD505-2E9C-101B-9397-08002B2CF9AE}" pid="11" name="MSIP_Label_43e64453-338c-4f93-8a4d-0039a0a41f2a_SetDate">
    <vt:lpwstr>2020-09-07T03:40:26.4647513Z</vt:lpwstr>
  </property>
</Properties>
</file>