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416" r:id="rId3"/>
    <p:sldId id="320" r:id="rId4"/>
    <p:sldId id="421" r:id="rId5"/>
    <p:sldId id="321" r:id="rId6"/>
    <p:sldId id="323" r:id="rId7"/>
    <p:sldId id="325" r:id="rId8"/>
    <p:sldId id="326" r:id="rId9"/>
    <p:sldId id="327" r:id="rId10"/>
    <p:sldId id="328" r:id="rId11"/>
    <p:sldId id="359" r:id="rId12"/>
    <p:sldId id="329" r:id="rId13"/>
    <p:sldId id="404" r:id="rId14"/>
    <p:sldId id="352" r:id="rId15"/>
    <p:sldId id="419" r:id="rId16"/>
    <p:sldId id="420" r:id="rId17"/>
    <p:sldId id="36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FFFF6D"/>
    <a:srgbClr val="282828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29" autoAdjust="0"/>
  </p:normalViewPr>
  <p:slideViewPr>
    <p:cSldViewPr>
      <p:cViewPr varScale="1">
        <p:scale>
          <a:sx n="116" d="100"/>
          <a:sy n="116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5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01/02/2019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01/02/2019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gradFill flip="none" rotWithShape="1">
            <a:gsLst>
              <a:gs pos="0">
                <a:srgbClr val="9B1D41">
                  <a:shade val="30000"/>
                  <a:satMod val="115000"/>
                </a:srgbClr>
              </a:gs>
              <a:gs pos="50000">
                <a:srgbClr val="9B1D41">
                  <a:shade val="67500"/>
                  <a:satMod val="115000"/>
                </a:srgbClr>
              </a:gs>
              <a:gs pos="100000">
                <a:srgbClr val="9B1D41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2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prstClr val="black"/>
                </a:solidFill>
              </a:rPr>
              <a:t>Máster Universitario en Ingeniería de Telecomunicación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dirty="0" smtClean="0">
                <a:solidFill>
                  <a:prstClr val="black"/>
                </a:solidFill>
              </a:rPr>
              <a:t>Departamento de Señales, Sistemas y Radiocomunicaciones</a:t>
            </a:r>
          </a:p>
          <a:p>
            <a:pPr algn="ctr"/>
            <a:r>
              <a:rPr lang="es-ES_tradnl" sz="2000" dirty="0" err="1" smtClean="0">
                <a:solidFill>
                  <a:prstClr val="black"/>
                </a:solidFill>
              </a:rPr>
              <a:t>E.T.S</a:t>
            </a:r>
            <a:r>
              <a:rPr lang="es-ES_tradnl" sz="2000" dirty="0" smtClean="0">
                <a:solidFill>
                  <a:prstClr val="black"/>
                </a:solidFill>
              </a:rPr>
              <a:t>. Ingenieros de Telecomunicación</a:t>
            </a:r>
          </a:p>
          <a:p>
            <a:pPr algn="ctr"/>
            <a:r>
              <a:rPr lang="es-ES_tradnl" sz="2000" dirty="0" smtClean="0">
                <a:solidFill>
                  <a:prstClr val="black"/>
                </a:solidFill>
              </a:rPr>
              <a:t>Universidad Politécnica de Madrid</a:t>
            </a:r>
          </a:p>
        </p:txBody>
      </p:sp>
    </p:spTree>
    <p:extLst>
      <p:ext uri="{BB962C8B-B14F-4D97-AF65-F5344CB8AC3E}">
        <p14:creationId xmlns:p14="http://schemas.microsoft.com/office/powerpoint/2010/main" val="237042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9B1D41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01/02/2019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388424" y="6566440"/>
            <a:ext cx="75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 / 6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53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01/02/2019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93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01/02/2019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79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01/02/2019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7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9B1D4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01/02/2019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3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01/02/2019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6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01/02/2019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79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01/02/2019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388424" y="6566440"/>
            <a:ext cx="75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01/02/2019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99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01/02/2019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80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01/02/2019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1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3290" y="1636489"/>
            <a:ext cx="3882057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800"/>
            </a:lvl1pPr>
            <a:lvl2pPr marL="458788" indent="-169863">
              <a:buFont typeface="Lucida Grande"/>
              <a:buChar char="–"/>
              <a:defRPr sz="2400"/>
            </a:lvl2pPr>
            <a:lvl3pPr marL="744538" indent="-115888">
              <a:buFont typeface="Arial"/>
              <a:buChar char="•"/>
              <a:defRPr sz="1800"/>
            </a:lvl3pPr>
            <a:lvl4pPr marL="973138" indent="-112713">
              <a:buFont typeface="Lucida Grande"/>
              <a:buChar char="–"/>
              <a:defRPr sz="1600"/>
            </a:lvl4pPr>
            <a:lvl5pPr marL="1198563" indent="-115888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463290" y="275167"/>
            <a:ext cx="835192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381751"/>
            <a:ext cx="558800" cy="364067"/>
          </a:xfrm>
        </p:spPr>
        <p:txBody>
          <a:bodyPr/>
          <a:lstStyle/>
          <a:p>
            <a:pPr>
              <a:defRPr/>
            </a:pPr>
            <a:fld id="{0E3D2C8F-1C34-3F4C-9785-AD9AA213DF44}" type="slidenum">
              <a:rPr lang="en-U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6" name="Picture 4" descr="databricks_logoTM_rev_8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8" y="6449907"/>
            <a:ext cx="115093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4648200" y="1636489"/>
            <a:ext cx="3882739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800"/>
            </a:lvl1pPr>
            <a:lvl2pPr marL="458788" indent="-169863">
              <a:buFont typeface="Lucida Grande"/>
              <a:buChar char="–"/>
              <a:defRPr sz="2400"/>
            </a:lvl2pPr>
            <a:lvl3pPr marL="744538" indent="-115888">
              <a:buFont typeface="Arial"/>
              <a:buChar char="•"/>
              <a:defRPr sz="1800"/>
            </a:lvl3pPr>
            <a:lvl4pPr marL="973138" indent="-112713">
              <a:buFont typeface="Lucida Grande"/>
              <a:buChar char="–"/>
              <a:defRPr sz="1600"/>
            </a:lvl4pPr>
            <a:lvl5pPr marL="1198563" indent="-115888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88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289" y="1531190"/>
            <a:ext cx="3882057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4265" y="1531190"/>
            <a:ext cx="4122345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463290" y="275167"/>
            <a:ext cx="835192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624265" y="2273820"/>
            <a:ext cx="388562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400"/>
            </a:lvl1pPr>
            <a:lvl2pPr marL="458788" indent="-169863">
              <a:buFont typeface="Lucida Grande"/>
              <a:buChar char="–"/>
              <a:defRPr sz="2000"/>
            </a:lvl2pPr>
            <a:lvl3pPr marL="744538" indent="-115888">
              <a:buFont typeface="Arial"/>
              <a:buChar char="•"/>
              <a:defRPr sz="1600"/>
            </a:lvl3pPr>
            <a:lvl4pPr marL="973138" indent="-112713">
              <a:buFont typeface="Lucida Grande"/>
              <a:buChar char="–"/>
              <a:defRPr sz="1400"/>
            </a:lvl4pPr>
            <a:lvl5pPr marL="1198563" indent="-115888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463288" y="2279278"/>
            <a:ext cx="3882057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400"/>
            </a:lvl1pPr>
            <a:lvl2pPr marL="458788" indent="-169863">
              <a:buFont typeface="Lucida Grande"/>
              <a:buChar char="–"/>
              <a:defRPr sz="2000"/>
            </a:lvl2pPr>
            <a:lvl3pPr marL="744538" indent="-115888">
              <a:buFont typeface="Arial"/>
              <a:buChar char="•"/>
              <a:defRPr sz="1600"/>
            </a:lvl3pPr>
            <a:lvl4pPr marL="973138" indent="-112713">
              <a:buFont typeface="Lucida Grande"/>
              <a:buChar char="–"/>
              <a:defRPr sz="1400"/>
            </a:lvl4pPr>
            <a:lvl5pPr marL="1198563" indent="-115888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381751"/>
            <a:ext cx="558800" cy="364067"/>
          </a:xfrm>
        </p:spPr>
        <p:txBody>
          <a:bodyPr/>
          <a:lstStyle/>
          <a:p>
            <a:pPr>
              <a:defRPr/>
            </a:pPr>
            <a:fld id="{0E3D2C8F-1C34-3F4C-9785-AD9AA213DF44}" type="slidenum">
              <a:rPr lang="en-U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2" name="Picture 4" descr="databricks_logoTM_rev_8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8" y="6449907"/>
            <a:ext cx="115093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540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291" y="2619234"/>
            <a:ext cx="8227403" cy="147020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60" y="3953387"/>
            <a:ext cx="6851951" cy="18408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381751"/>
            <a:ext cx="558800" cy="364067"/>
          </a:xfrm>
        </p:spPr>
        <p:txBody>
          <a:bodyPr/>
          <a:lstStyle/>
          <a:p>
            <a:pPr>
              <a:defRPr/>
            </a:pPr>
            <a:fld id="{0E3D2C8F-1C34-3F4C-9785-AD9AA213DF44}" type="slidenum">
              <a:rPr lang="en-U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4" descr="databricks_logoTM_rev_8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8" y="6449907"/>
            <a:ext cx="115093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8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01/02/2019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01/02/2019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01/02/2019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01/02/2019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01/02/2019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01/02/2019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01/02/2019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01/02/2019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01/02/2019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6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uardo.lop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Luisalfoso.hernandez@upm.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300263/how-to-use-ipython-notebook-with-ngro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tackoverflow.com/questions/18300263/how-to-use-ipython-notebook-with-ngro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Google </a:t>
            </a:r>
            <a:r>
              <a:rPr lang="es-ES" b="1" dirty="0"/>
              <a:t>C</a:t>
            </a:r>
            <a:r>
              <a:rPr lang="es-ES" b="1" dirty="0" smtClean="0"/>
              <a:t>loud</a:t>
            </a:r>
            <a:endParaRPr lang="en-U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071953" y="4221088"/>
            <a:ext cx="303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prstClr val="black"/>
                </a:solidFill>
              </a:rPr>
              <a:t>Prof. Eduardo López Gonzalo</a:t>
            </a:r>
          </a:p>
          <a:p>
            <a:r>
              <a:rPr lang="es-ES" dirty="0" smtClean="0">
                <a:solidFill>
                  <a:prstClr val="black"/>
                </a:solidFill>
                <a:hlinkClick r:id="rId3"/>
              </a:rPr>
              <a:t>eduardo.lopez@upm.es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</a:p>
          <a:p>
            <a:r>
              <a:rPr lang="es-ES" dirty="0" smtClean="0">
                <a:solidFill>
                  <a:prstClr val="black"/>
                </a:solidFill>
              </a:rPr>
              <a:t>Prof. Luis A. Hernández Gómez</a:t>
            </a:r>
          </a:p>
          <a:p>
            <a:r>
              <a:rPr lang="es-ES" dirty="0">
                <a:solidFill>
                  <a:prstClr val="black"/>
                </a:solidFill>
                <a:hlinkClick r:id="rId4"/>
              </a:rPr>
              <a:t>l</a:t>
            </a:r>
            <a:r>
              <a:rPr lang="es-ES" dirty="0" smtClean="0">
                <a:solidFill>
                  <a:prstClr val="black"/>
                </a:solidFill>
                <a:hlinkClick r:id="rId4"/>
              </a:rPr>
              <a:t>uisalfoso.hernandez@upm.es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43608" y="836712"/>
            <a:ext cx="4326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Start </a:t>
            </a:r>
            <a:r>
              <a:rPr lang="en-US" sz="3600" b="1" dirty="0"/>
              <a:t>your VM instance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3" y="2204864"/>
            <a:ext cx="8843569" cy="2277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5536" y="2636912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IMPORTANT 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 When finished </a:t>
            </a:r>
            <a:r>
              <a:rPr lang="en-US" sz="2000" b="1" dirty="0" smtClean="0"/>
              <a:t>DON’T </a:t>
            </a:r>
            <a:r>
              <a:rPr lang="en-US" sz="2000" b="1" dirty="0"/>
              <a:t>FORGET TO STOP YOUR </a:t>
            </a:r>
            <a:r>
              <a:rPr lang="en-US" sz="2000" b="1" dirty="0" smtClean="0"/>
              <a:t>VM </a:t>
            </a:r>
            <a:r>
              <a:rPr lang="en-US" sz="2000" b="1" dirty="0"/>
              <a:t>INSTANCE AFTER YOU ARE DONE BY CLICKING ON THE THREE DOTS ON THE IMAGE ABOVE AND SELECTING STOP. </a:t>
            </a:r>
            <a:r>
              <a:rPr lang="en-US" sz="2000" b="1" u="sng" dirty="0"/>
              <a:t>OTHERWISE </a:t>
            </a:r>
            <a:r>
              <a:rPr lang="en-US" sz="2000" b="1" u="sng" dirty="0" smtClean="0"/>
              <a:t>Google Cloud </a:t>
            </a:r>
            <a:r>
              <a:rPr lang="en-US" sz="2000" b="1" u="sng" dirty="0"/>
              <a:t>WILL KEEP CHARGING YOU ON AN HOURLY BASIS.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7210003" cy="18710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33056"/>
            <a:ext cx="5220072" cy="23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7504" y="404664"/>
            <a:ext cx="8748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Connect to your VM using SSH through </a:t>
            </a:r>
            <a:r>
              <a:rPr lang="en-US" sz="3200" b="1" dirty="0" smtClean="0">
                <a:solidFill>
                  <a:srgbClr val="00B0F0"/>
                </a:solidFill>
              </a:rPr>
              <a:t>CONSOLE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This solves the problem of exchanging credentials with your </a:t>
            </a:r>
            <a:r>
              <a:rPr lang="es-ES" sz="2400" dirty="0" smtClean="0"/>
              <a:t>laptop .. </a:t>
            </a:r>
            <a:r>
              <a:rPr lang="en-US" sz="2400" dirty="0" smtClean="0"/>
              <a:t>but you should learn how to do it</a:t>
            </a:r>
            <a:r>
              <a:rPr lang="es-ES" sz="2400" dirty="0" smtClean="0"/>
              <a:t>!</a:t>
            </a:r>
            <a:endParaRPr lang="en-US" sz="2400" dirty="0" smtClean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109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5576" y="260648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Install ANACONDA that includes Python packages and </a:t>
            </a:r>
            <a:r>
              <a:rPr lang="en-US" sz="3200" b="1" dirty="0" err="1" smtClean="0"/>
              <a:t>Jupyter</a:t>
            </a:r>
            <a:r>
              <a:rPr lang="en-US" sz="3200" b="1" dirty="0" smtClean="0"/>
              <a:t> notebook</a:t>
            </a:r>
            <a:endParaRPr lang="en-US" sz="3200" b="1" dirty="0"/>
          </a:p>
          <a:p>
            <a:r>
              <a:rPr lang="en-US" sz="3200" dirty="0"/>
              <a:t>In your SSH terminal, enter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11560" y="2132856"/>
            <a:ext cx="8064896" cy="830997"/>
          </a:xfrm>
          <a:prstGeom prst="rect">
            <a:avLst/>
          </a:prstGeom>
          <a:solidFill>
            <a:srgbClr val="FFFF6D"/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wget</a:t>
            </a:r>
            <a:r>
              <a:rPr lang="en-US" sz="2400" dirty="0"/>
              <a:t> https://repo.continuum.io/archive/Anaconda3-5.0.0.1-Linux-x86_64.sh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11560" y="3356992"/>
            <a:ext cx="7992888" cy="830997"/>
          </a:xfrm>
          <a:prstGeom prst="rect">
            <a:avLst/>
          </a:prstGeom>
          <a:solidFill>
            <a:srgbClr val="FFFF6D"/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sudo</a:t>
            </a:r>
            <a:r>
              <a:rPr lang="en-US" sz="2400" dirty="0"/>
              <a:t> apt-get install bzip2</a:t>
            </a:r>
          </a:p>
          <a:p>
            <a:r>
              <a:rPr lang="en-US" sz="2400" dirty="0"/>
              <a:t>bash Anaconda3-5.0.0.1-Linux-x86_64.sh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11560" y="4365104"/>
            <a:ext cx="8136904" cy="2246769"/>
          </a:xfrm>
          <a:prstGeom prst="rect">
            <a:avLst/>
          </a:prstGeom>
          <a:solidFill>
            <a:srgbClr val="FF8181"/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check if </a:t>
            </a:r>
            <a:r>
              <a:rPr lang="en-US" sz="2000" b="1" dirty="0" err="1"/>
              <a:t>conda</a:t>
            </a:r>
            <a:r>
              <a:rPr lang="en-US" sz="2000" b="1" dirty="0"/>
              <a:t> registered to path by running the </a:t>
            </a:r>
            <a:r>
              <a:rPr lang="en-US" sz="2000" b="1" dirty="0" err="1"/>
              <a:t>conda</a:t>
            </a:r>
            <a:r>
              <a:rPr lang="en-US" sz="2000" b="1" dirty="0"/>
              <a:t> </a:t>
            </a:r>
            <a:r>
              <a:rPr lang="en-US" sz="2000" b="1" dirty="0" smtClean="0"/>
              <a:t>command</a:t>
            </a:r>
            <a:endParaRPr lang="en-US" sz="2000" b="1" dirty="0"/>
          </a:p>
          <a:p>
            <a:endParaRPr lang="es-ES" sz="2000" b="1" dirty="0" smtClean="0"/>
          </a:p>
          <a:p>
            <a:r>
              <a:rPr lang="es-ES" sz="2000" b="1" dirty="0"/>
              <a:t> </a:t>
            </a:r>
            <a:r>
              <a:rPr lang="es-ES" sz="2000" b="1" dirty="0" smtClean="0"/>
              <a:t>&gt;  </a:t>
            </a:r>
            <a:r>
              <a:rPr lang="es-ES" sz="2000" b="1" dirty="0" err="1" smtClean="0"/>
              <a:t>conda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 </a:t>
            </a:r>
            <a:r>
              <a:rPr lang="en-US" sz="2000" b="1" dirty="0"/>
              <a:t>If not recognized, add to path manually:</a:t>
            </a:r>
          </a:p>
          <a:p>
            <a:endParaRPr lang="en-US" sz="2000" b="1" dirty="0"/>
          </a:p>
          <a:p>
            <a:r>
              <a:rPr lang="en-US" sz="2000" b="1" dirty="0" smtClean="0"/>
              <a:t>&gt; source </a:t>
            </a:r>
            <a:r>
              <a:rPr lang="en-US" sz="2000" b="1" dirty="0"/>
              <a:t>~/.</a:t>
            </a:r>
            <a:r>
              <a:rPr lang="en-US" sz="2000" b="1" dirty="0" err="1"/>
              <a:t>bashrc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789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67544" y="260648"/>
            <a:ext cx="8208912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Access </a:t>
            </a:r>
            <a:r>
              <a:rPr lang="en-US" sz="3200" b="1" dirty="0" err="1" smtClean="0">
                <a:solidFill>
                  <a:srgbClr val="FF0000"/>
                </a:solidFill>
              </a:rPr>
              <a:t>Jupyter</a:t>
            </a:r>
            <a:r>
              <a:rPr lang="en-US" sz="3200" b="1" dirty="0" smtClean="0">
                <a:solidFill>
                  <a:srgbClr val="FF0000"/>
                </a:solidFill>
              </a:rPr>
              <a:t> using tunnels with </a:t>
            </a:r>
            <a:r>
              <a:rPr lang="en-US" sz="3200" b="1" dirty="0" err="1" smtClean="0">
                <a:solidFill>
                  <a:srgbClr val="FF0000"/>
                </a:solidFill>
              </a:rPr>
              <a:t>ngrok</a:t>
            </a:r>
            <a:r>
              <a:rPr lang="en-US" sz="3200" b="1" dirty="0" smtClean="0">
                <a:solidFill>
                  <a:srgbClr val="FF0000"/>
                </a:solidFill>
              </a:rPr>
              <a:t> (I)</a:t>
            </a:r>
          </a:p>
          <a:p>
            <a:r>
              <a:rPr lang="es-ES" sz="2000" b="1" dirty="0" smtClean="0"/>
              <a:t>(</a:t>
            </a:r>
            <a:r>
              <a:rPr lang="es-ES" sz="2000" b="1" dirty="0" err="1" smtClean="0"/>
              <a:t>see</a:t>
            </a:r>
            <a:r>
              <a:rPr lang="es-ES" sz="2000" b="1" dirty="0" smtClean="0"/>
              <a:t> </a:t>
            </a:r>
            <a:r>
              <a:rPr lang="es-ES" sz="2000" b="1" dirty="0">
                <a:hlinkClick r:id="rId2"/>
              </a:rPr>
              <a:t>https://</a:t>
            </a:r>
            <a:r>
              <a:rPr lang="es-ES" sz="2000" b="1" dirty="0" smtClean="0">
                <a:hlinkClick r:id="rId2"/>
              </a:rPr>
              <a:t>stackoverflow.com/questions/18300263/how-to-use-ipython-notebook-with-ngrok</a:t>
            </a:r>
            <a:r>
              <a:rPr lang="es-ES" sz="2000" b="1" dirty="0" smtClean="0"/>
              <a:t> )</a:t>
            </a:r>
            <a:endParaRPr lang="en-US" sz="2000" b="1" dirty="0" smtClean="0"/>
          </a:p>
          <a:p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Open a SSH and install </a:t>
            </a:r>
            <a:r>
              <a:rPr lang="en-US" sz="2800" b="1" dirty="0" err="1" smtClean="0"/>
              <a:t>ngrok</a:t>
            </a:r>
            <a:endParaRPr lang="en-US" sz="2800" b="1" dirty="0" smtClean="0"/>
          </a:p>
          <a:p>
            <a:endParaRPr lang="es-ES" sz="2400" dirty="0" smtClean="0"/>
          </a:p>
          <a:p>
            <a:r>
              <a:rPr lang="es-ES" sz="2400" dirty="0" err="1" smtClean="0"/>
              <a:t>wget</a:t>
            </a:r>
            <a:r>
              <a:rPr lang="es-ES" sz="2400" dirty="0" smtClean="0"/>
              <a:t> </a:t>
            </a:r>
            <a:r>
              <a:rPr lang="es-ES" sz="2400" dirty="0"/>
              <a:t>https://</a:t>
            </a:r>
            <a:r>
              <a:rPr lang="es-ES" sz="2400" dirty="0" smtClean="0"/>
              <a:t>bin.equinox.io/c/4VmDzA7iaHb/ngrok-stable-linux-amd64.zip</a:t>
            </a:r>
          </a:p>
          <a:p>
            <a:endParaRPr lang="es-ES" sz="2400" dirty="0"/>
          </a:p>
          <a:p>
            <a:r>
              <a:rPr lang="es-ES" sz="2400" dirty="0"/>
              <a:t>sudo </a:t>
            </a:r>
            <a:r>
              <a:rPr lang="es-ES" sz="2400" dirty="0" err="1"/>
              <a:t>apt-get</a:t>
            </a:r>
            <a:r>
              <a:rPr lang="es-ES" sz="2400" dirty="0"/>
              <a:t> </a:t>
            </a:r>
            <a:r>
              <a:rPr lang="es-ES" sz="2400" dirty="0" err="1"/>
              <a:t>install</a:t>
            </a:r>
            <a:r>
              <a:rPr lang="es-ES" sz="2400" dirty="0"/>
              <a:t> </a:t>
            </a:r>
            <a:r>
              <a:rPr lang="es-ES" sz="2400" dirty="0" err="1"/>
              <a:t>unzip</a:t>
            </a:r>
            <a:endParaRPr lang="es-ES" sz="2400" dirty="0"/>
          </a:p>
          <a:p>
            <a:endParaRPr lang="es-ES" sz="2400" dirty="0" smtClean="0"/>
          </a:p>
          <a:p>
            <a:r>
              <a:rPr lang="es-ES" sz="2400" dirty="0" err="1" smtClean="0"/>
              <a:t>unzip</a:t>
            </a:r>
            <a:r>
              <a:rPr lang="es-ES" sz="2400" dirty="0" smtClean="0"/>
              <a:t> -o ngrok-stable-linux-amd64.zip</a:t>
            </a:r>
          </a:p>
          <a:p>
            <a:endParaRPr lang="es-ES" sz="2800" b="1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b="1" dirty="0" smtClean="0"/>
          </a:p>
          <a:p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0140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95536" y="-9960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Access </a:t>
            </a:r>
            <a:r>
              <a:rPr lang="en-US" sz="3200" b="1" dirty="0" err="1" smtClean="0">
                <a:solidFill>
                  <a:srgbClr val="FF0000"/>
                </a:solidFill>
              </a:rPr>
              <a:t>Jupyter</a:t>
            </a:r>
            <a:r>
              <a:rPr lang="en-US" sz="3200" b="1" dirty="0" smtClean="0">
                <a:solidFill>
                  <a:srgbClr val="FF0000"/>
                </a:solidFill>
              </a:rPr>
              <a:t> using tunnels with </a:t>
            </a:r>
            <a:r>
              <a:rPr lang="en-US" sz="3200" b="1" dirty="0" err="1" smtClean="0">
                <a:solidFill>
                  <a:srgbClr val="FF0000"/>
                </a:solidFill>
              </a:rPr>
              <a:t>ngrok</a:t>
            </a:r>
            <a:r>
              <a:rPr lang="en-US" sz="3200" b="1" dirty="0" smtClean="0">
                <a:solidFill>
                  <a:srgbClr val="FF0000"/>
                </a:solidFill>
              </a:rPr>
              <a:t> (II)</a:t>
            </a:r>
          </a:p>
          <a:p>
            <a:r>
              <a:rPr lang="es-ES" sz="2000" b="1" dirty="0" smtClean="0"/>
              <a:t>(</a:t>
            </a:r>
            <a:r>
              <a:rPr lang="es-ES" sz="2000" b="1" dirty="0" err="1" smtClean="0"/>
              <a:t>see</a:t>
            </a:r>
            <a:r>
              <a:rPr lang="es-ES" sz="2000" b="1" dirty="0" smtClean="0"/>
              <a:t> </a:t>
            </a:r>
            <a:r>
              <a:rPr lang="es-ES" sz="2000" b="1" dirty="0">
                <a:hlinkClick r:id="rId2"/>
              </a:rPr>
              <a:t>https://</a:t>
            </a:r>
            <a:r>
              <a:rPr lang="es-ES" sz="2000" b="1" dirty="0" smtClean="0">
                <a:hlinkClick r:id="rId2"/>
              </a:rPr>
              <a:t>stackoverflow.com/questions/18300263/how-to-use-ipython-notebook-with-ngrok</a:t>
            </a:r>
            <a:r>
              <a:rPr lang="es-ES" sz="2000" b="1" dirty="0" smtClean="0"/>
              <a:t> )</a:t>
            </a:r>
            <a:endParaRPr lang="en-US" sz="2000" b="1" dirty="0" smtClean="0"/>
          </a:p>
          <a:p>
            <a:endParaRPr lang="es-ES" sz="2800" b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s-ES" sz="2800" b="1" dirty="0"/>
              <a:t>I</a:t>
            </a:r>
            <a:r>
              <a:rPr lang="en-US" sz="2800" b="1" dirty="0" smtClean="0"/>
              <a:t>n </a:t>
            </a:r>
            <a:r>
              <a:rPr lang="en-US" sz="2800" b="1" dirty="0"/>
              <a:t>one </a:t>
            </a:r>
            <a:r>
              <a:rPr lang="en-US" sz="2800" b="1" dirty="0" smtClean="0"/>
              <a:t>SSH console launch</a:t>
            </a:r>
          </a:p>
          <a:p>
            <a:r>
              <a:rPr lang="en-US" sz="2800" dirty="0" err="1"/>
              <a:t>j</a:t>
            </a:r>
            <a:r>
              <a:rPr lang="en-US" sz="2800" dirty="0" err="1" smtClean="0"/>
              <a:t>upyter</a:t>
            </a:r>
            <a:r>
              <a:rPr lang="en-US" sz="2800" dirty="0" smtClean="0"/>
              <a:t> notebook</a:t>
            </a:r>
          </a:p>
          <a:p>
            <a:r>
              <a:rPr lang="en-US" sz="2800" dirty="0" smtClean="0"/>
              <a:t> (“</a:t>
            </a:r>
            <a:r>
              <a:rPr lang="en-US" sz="2800" dirty="0"/>
              <a:t>normal “ on port </a:t>
            </a:r>
            <a:r>
              <a:rPr lang="en-US" sz="2800" dirty="0" smtClean="0"/>
              <a:t>8888)</a:t>
            </a:r>
          </a:p>
          <a:p>
            <a:endParaRPr lang="en-US" sz="2800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800" b="1" dirty="0"/>
              <a:t>In another </a:t>
            </a:r>
            <a:r>
              <a:rPr lang="en-US" sz="2800" b="1" dirty="0" smtClean="0"/>
              <a:t>SSH run:</a:t>
            </a:r>
          </a:p>
          <a:p>
            <a:r>
              <a:rPr lang="en-US" sz="2800" dirty="0" smtClean="0"/>
              <a:t>./</a:t>
            </a:r>
            <a:r>
              <a:rPr lang="en-US" sz="2800" dirty="0" err="1"/>
              <a:t>ngrok</a:t>
            </a:r>
            <a:r>
              <a:rPr lang="en-US" sz="2800" dirty="0"/>
              <a:t> http </a:t>
            </a:r>
            <a:r>
              <a:rPr lang="en-US" sz="2800" dirty="0" smtClean="0"/>
              <a:t>8888</a:t>
            </a:r>
            <a:endParaRPr lang="en-US" sz="2800" dirty="0"/>
          </a:p>
          <a:p>
            <a:r>
              <a:rPr lang="en-US" sz="2800" b="1" dirty="0" smtClean="0"/>
              <a:t>… and use </a:t>
            </a:r>
            <a:r>
              <a:rPr lang="en-US" sz="2800" b="1" dirty="0"/>
              <a:t>the link! To </a:t>
            </a:r>
            <a:r>
              <a:rPr lang="en-US" sz="2800" b="1" dirty="0" smtClean="0"/>
              <a:t>connect </a:t>
            </a:r>
            <a:r>
              <a:rPr lang="en-US" sz="2800" b="1" dirty="0" err="1" smtClean="0"/>
              <a:t>jupyter</a:t>
            </a:r>
            <a:r>
              <a:rPr lang="en-US" sz="2800" b="1" dirty="0" smtClean="0"/>
              <a:t> in your laptop</a:t>
            </a:r>
            <a:endParaRPr lang="en-US" sz="2800" b="1" dirty="0"/>
          </a:p>
          <a:p>
            <a:pPr marL="514350" indent="-514350">
              <a:buFont typeface="+mj-lt"/>
              <a:buAutoNum type="arabicPeriod" startAt="3"/>
            </a:pPr>
            <a:endParaRPr lang="es-ES" sz="2800" b="1" dirty="0" smtClean="0"/>
          </a:p>
          <a:p>
            <a:pPr marL="514350" indent="-514350">
              <a:buFont typeface="+mj-lt"/>
              <a:buAutoNum type="arabicPeriod" startAt="3"/>
            </a:pPr>
            <a:endParaRPr lang="en-US" sz="2800" b="1" dirty="0" smtClean="0"/>
          </a:p>
          <a:p>
            <a:endParaRPr lang="es-ES" sz="3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869160"/>
            <a:ext cx="7049515" cy="164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5536" y="620688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ATTENTION — FOR THE LOVE OF GOD! DO NOT FORGET TO STOP THE VM </a:t>
            </a:r>
            <a:r>
              <a:rPr lang="en-US" sz="5400" b="1" dirty="0" smtClean="0">
                <a:solidFill>
                  <a:srgbClr val="FF0000"/>
                </a:solidFill>
              </a:rPr>
              <a:t>INSTANCE WHEN YOU FINISH!!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" y="-17256"/>
            <a:ext cx="4355976" cy="11282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11560" y="980728"/>
            <a:ext cx="734481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Setup </a:t>
            </a:r>
            <a:r>
              <a:rPr lang="en-US" sz="2400" b="1" dirty="0"/>
              <a:t>project</a:t>
            </a:r>
          </a:p>
          <a:p>
            <a:endParaRPr lang="en-US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this session we will open </a:t>
            </a:r>
            <a:r>
              <a:rPr lang="en-US" sz="2400" dirty="0"/>
              <a:t>and learn </a:t>
            </a:r>
            <a:r>
              <a:rPr lang="en-US" sz="2400" b="1" dirty="0">
                <a:solidFill>
                  <a:srgbClr val="0070C0"/>
                </a:solidFill>
              </a:rPr>
              <a:t>Google Cloud CONSOLE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 should also try: </a:t>
            </a:r>
            <a:r>
              <a:rPr lang="en-US" sz="2400" dirty="0"/>
              <a:t>d</a:t>
            </a:r>
            <a:r>
              <a:rPr lang="en-US" sz="2400" dirty="0" smtClean="0"/>
              <a:t>ownload </a:t>
            </a:r>
            <a:r>
              <a:rPr lang="en-US" sz="2400" dirty="0"/>
              <a:t>and install </a:t>
            </a:r>
            <a:r>
              <a:rPr lang="en-US" sz="2400" b="1" dirty="0">
                <a:solidFill>
                  <a:srgbClr val="0070C0"/>
                </a:solidFill>
              </a:rPr>
              <a:t>Google Cloud SDK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Once </a:t>
            </a:r>
            <a:r>
              <a:rPr lang="en-US" sz="2400" dirty="0"/>
              <a:t>installed, the </a:t>
            </a:r>
            <a:r>
              <a:rPr lang="en-US" sz="2400" dirty="0" err="1"/>
              <a:t>gcloud</a:t>
            </a:r>
            <a:r>
              <a:rPr lang="en-US" sz="2400" dirty="0"/>
              <a:t> command should be usable from any command prompt with an up-to-date PATH variable.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735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a “working” Compute Engine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Project (you have already one “My First Project”)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Compute Engine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the VM through SSH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nstall ANACONDA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ngrog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ngrog</a:t>
            </a:r>
            <a:r>
              <a:rPr lang="en-US" dirty="0" smtClean="0"/>
              <a:t> to access </a:t>
            </a:r>
            <a:r>
              <a:rPr lang="en-US" dirty="0" err="1" smtClean="0"/>
              <a:t>Jupyter</a:t>
            </a:r>
            <a:r>
              <a:rPr lang="en-US" dirty="0" smtClean="0"/>
              <a:t> notebooks from your laptop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4864"/>
            <a:ext cx="8234762" cy="216024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7020272" y="2132856"/>
            <a:ext cx="1656184" cy="115212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4427984" y="764704"/>
            <a:ext cx="408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with your Gmail account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5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8967147" cy="352839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5536" y="26064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will Access to “My First Project”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00"/>
            <a:ext cx="4355976" cy="11282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67544" y="908720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Create </a:t>
            </a:r>
            <a:r>
              <a:rPr lang="en-US" sz="2000" b="1" dirty="0"/>
              <a:t>a  </a:t>
            </a:r>
            <a:r>
              <a:rPr lang="en-US" sz="2000" b="1" dirty="0">
                <a:solidFill>
                  <a:srgbClr val="0070C0"/>
                </a:solidFill>
              </a:rPr>
              <a:t>Compute </a:t>
            </a:r>
            <a:r>
              <a:rPr lang="en-US" sz="2000" b="1" dirty="0" smtClean="0">
                <a:solidFill>
                  <a:srgbClr val="0070C0"/>
                </a:solidFill>
              </a:rPr>
              <a:t>Engine</a:t>
            </a:r>
            <a:r>
              <a:rPr lang="en-US" sz="2000" dirty="0" smtClean="0"/>
              <a:t>’ </a:t>
            </a:r>
            <a:r>
              <a:rPr lang="en-US" sz="2000" b="1" dirty="0" smtClean="0"/>
              <a:t>VM</a:t>
            </a:r>
            <a:r>
              <a:rPr lang="en-US" sz="2000" b="1" dirty="0"/>
              <a:t> instance</a:t>
            </a:r>
          </a:p>
          <a:p>
            <a:r>
              <a:rPr lang="en-US" sz="2000" dirty="0"/>
              <a:t>Click on the three lines on the upper left corner, then </a:t>
            </a:r>
            <a:r>
              <a:rPr lang="en-US" sz="2000" dirty="0" smtClean="0"/>
              <a:t>scroll down till the </a:t>
            </a:r>
            <a:r>
              <a:rPr lang="en-US" sz="2000" dirty="0"/>
              <a:t>compute option, click on </a:t>
            </a:r>
            <a:r>
              <a:rPr lang="en-US" sz="2000" b="1" dirty="0">
                <a:solidFill>
                  <a:srgbClr val="0070C0"/>
                </a:solidFill>
              </a:rPr>
              <a:t>‘Compute Engine</a:t>
            </a:r>
            <a:r>
              <a:rPr lang="en-US" sz="2000" dirty="0"/>
              <a:t>’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132856"/>
            <a:ext cx="5112568" cy="42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76672"/>
            <a:ext cx="5411117" cy="60529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11760" y="332656"/>
            <a:ext cx="401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region is important if you need GPUs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9512" y="332656"/>
            <a:ext cx="295232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you click on ‘customize</a:t>
            </a:r>
            <a:r>
              <a:rPr lang="en-US" dirty="0"/>
              <a:t>’, you will be able to find options for using GPUs. You can choose between 2 NVIDIA </a:t>
            </a:r>
            <a:r>
              <a:rPr lang="en-US" dirty="0" smtClean="0"/>
              <a:t>GPUs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Don’t do it</a:t>
            </a:r>
            <a:r>
              <a:rPr lang="en-US" sz="2000" dirty="0" smtClean="0">
                <a:solidFill>
                  <a:srgbClr val="FF0000"/>
                </a:solidFill>
              </a:rPr>
              <a:t>!!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 err="1" smtClean="0">
                <a:solidFill>
                  <a:srgbClr val="FF0000"/>
                </a:solidFill>
              </a:rPr>
              <a:t>We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will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discuss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why</a:t>
            </a:r>
            <a:r>
              <a:rPr lang="es-ES" b="1" dirty="0" smtClean="0">
                <a:solidFill>
                  <a:srgbClr val="FF0000"/>
                </a:solidFill>
              </a:rPr>
              <a:t>…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0"/>
            <a:ext cx="591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08720"/>
            <a:ext cx="5915025" cy="416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827584" y="260648"/>
            <a:ext cx="766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Check these two HTTP options </a:t>
            </a:r>
            <a:r>
              <a:rPr lang="en-US" dirty="0" smtClean="0"/>
              <a:t>to be able to access your VM from outside world…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5705</TotalTime>
  <Words>394</Words>
  <Application>Microsoft Office PowerPoint</Application>
  <PresentationFormat>Presentación en pantalla (4:3)</PresentationFormat>
  <Paragraphs>78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Grande</vt:lpstr>
      <vt:lpstr>Newslab Light</vt:lpstr>
      <vt:lpstr>Newslab Thin</vt:lpstr>
      <vt:lpstr>Source Sans Pro</vt:lpstr>
      <vt:lpstr>Tema de Office</vt:lpstr>
      <vt:lpstr>1_Tema de Office</vt:lpstr>
      <vt:lpstr>Google Cloud</vt:lpstr>
      <vt:lpstr>Presentación de PowerPoint</vt:lpstr>
      <vt:lpstr>Create a “working” Compute Engine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199</cp:revision>
  <dcterms:created xsi:type="dcterms:W3CDTF">2015-11-05T18:51:35Z</dcterms:created>
  <dcterms:modified xsi:type="dcterms:W3CDTF">2019-02-01T10:31:09Z</dcterms:modified>
</cp:coreProperties>
</file>