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A460B-B555-45CC-AE1F-7330555A6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D880A5-DF21-4012-8F82-2C5407306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2D9B1-356E-4455-804C-0B5F5B4B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5E528-74E8-4972-B5DA-E0AF170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A8638-916C-416F-BD39-1A85ED33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E979A-6A59-43E4-BD01-608DB82E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51B0AB-9B47-49F6-82E0-206E4587F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648AC-3F44-483B-9FA9-6A8A08E3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EB946-6EA6-4E45-AA16-70802DC9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58767-17B1-4EB5-A527-E1D83996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9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CE4EA8-9080-43E5-82A2-D4A239EB9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A3D0C9-B91D-4832-8583-695DA2B45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1B108-44BC-422E-8A86-18D3D158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AB179-F64E-4F31-BAF1-3EE6320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A69FA-4F6B-4427-BC96-FC7B5069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3D50B-8A78-485A-8C5D-2AF15F96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9EEDB-486E-4BC9-A199-EE3FFF8E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AFDF1-D5C4-4F69-9D02-CF8410DD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8C98B3-0DD8-4095-A065-85DC0B5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40C57-ED05-4A86-8588-99FB58DF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3DBA8-4CDE-4614-BAE6-D98202BE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7A7D1-D467-4D1D-A03B-ED93D2C8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3E636-7315-48CE-B76B-3D7668F2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52724-BBD7-4234-9517-46026BFF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BC2A9-9328-4C3B-8948-08F67D96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009F2-B196-4038-A473-6347E471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82F56-3B84-44FD-B658-182FC92A0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0F86AC-E426-4638-B7F4-3A17F1737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FB1006-F8A6-463B-AC02-F171A763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2010AD-20FB-41AA-A2B3-F3EC4021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ADD3FD-975E-44FC-A3DF-3F37BD92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73DF-47FB-4F5F-B37E-F96B77A5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8BBB8-25E6-41FF-9B7E-FA250085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EAEE6C-EF27-4F4E-9816-47BC552A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C9FD4F-E812-4044-9898-3924146F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7A608A-FB04-410A-90A9-6672DC3F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339AF-4139-4561-B65B-CDE90C97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A5B983-2292-42AD-892E-89F30D51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CDDA5A-6AF1-4524-B2A9-1D0FD1D8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8D4D2-E1FE-4F33-AF71-13C8249F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A5D4D-ECC8-4181-88A4-22864061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7FB1BA-E3D9-4A42-B2D9-F7701F94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7C64C-654A-4B6F-8AD6-74A4239A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9576BF-98AF-4C54-9FC4-3EDF062D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3FA2D2-99FA-4DC7-ABDD-496184D2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F1B1DD-BF2C-47D9-850F-16F19610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8BF6A-92FA-4405-8102-4C394E32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E8E72-2683-4CD8-8654-E4281F67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A2C889-8019-4B98-9C14-8572B9B5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DE3609-3329-42CE-9EBE-92881A47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C280A7-A196-4697-9A0A-FE31FAD4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D722FB-6EA1-4367-B122-1B2E4D97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08291-A0A5-457E-A6B3-BC271DA0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EE59EE-94FC-4C5E-9145-8F02B32AC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F2796-B814-4760-8D55-A905BB08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5E35-C511-4FA1-B5B9-C17CDBF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9B0CC-908E-44EA-89C6-E3A6DF65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A315F1-625D-4759-AEE3-B938259C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3276E-BB71-4CC1-8BB4-6492C899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EC972-566B-4DCE-9F26-FF6DBEE2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39F89-16DF-4573-B905-86E227C76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9AB1-CCD1-4C3B-9AA8-6FBA21E8EDA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448BF9-2637-4EEE-81DB-649F8CC65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E707A-8957-4F4B-869E-16F066B36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E1BB-1011-4F7C-AF42-08C51484EB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rpimort/VGGVox-PyTorch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rpimort/VGGVox-PyTorch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pimort/VGGVox-PyTorch/blob/master/signal_utils.py" TargetMode="External"/><Relationship Id="rId2" Type="http://schemas.openxmlformats.org/officeDocument/2006/relationships/hyperlink" Target="https://github.com/Derpimort/VGGVox-PyTorch/blob/master/train.p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beginner/data_loading_tutorial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rpimort/VGGVox-PyTorch/blob/master/vggm.py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colab.research.google.com/drive/1vRUEId-z98kzXle8vtdYpnKOBcVaKCpH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nagrani/VGGVo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00D995F-7397-44EA-AB52-1D7C4FB200B2}"/>
              </a:ext>
            </a:extLst>
          </p:cNvPr>
          <p:cNvSpPr txBox="1"/>
          <p:nvPr/>
        </p:nvSpPr>
        <p:spPr>
          <a:xfrm>
            <a:off x="1755743" y="682599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He </a:t>
            </a:r>
            <a:r>
              <a:rPr lang="en-US" sz="2400" b="1" dirty="0" err="1"/>
              <a:t>seguido</a:t>
            </a:r>
            <a:r>
              <a:rPr lang="en-US" sz="2400" b="1" dirty="0"/>
              <a:t> </a:t>
            </a:r>
            <a:r>
              <a:rPr lang="en-US" sz="2400" b="1" dirty="0" err="1"/>
              <a:t>esta</a:t>
            </a:r>
            <a:r>
              <a:rPr lang="en-US" sz="2400" b="1" dirty="0"/>
              <a:t> </a:t>
            </a:r>
            <a:r>
              <a:rPr lang="en-US" sz="2400" b="1" dirty="0" err="1"/>
              <a:t>implementación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PyTorch</a:t>
            </a:r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https://github.com/Derpimort/VGGVox-PyTorch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2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3C3206-E148-403A-8BC5-FC6D3546B4E6}"/>
              </a:ext>
            </a:extLst>
          </p:cNvPr>
          <p:cNvSpPr txBox="1"/>
          <p:nvPr/>
        </p:nvSpPr>
        <p:spPr>
          <a:xfrm>
            <a:off x="617454" y="552807"/>
            <a:ext cx="9497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…or we can represent in 2D several embeddings from speaker 1, 2, 3,4 and see if they are in different regions…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376832-4961-41A0-A029-43FB3AEC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4" y="1929125"/>
            <a:ext cx="5295694" cy="39045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6C64A6-411E-4D44-A59C-163E3392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68" y="2301027"/>
            <a:ext cx="5131778" cy="35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943FC81-AD73-458B-8A92-E61D9F696708}"/>
              </a:ext>
            </a:extLst>
          </p:cNvPr>
          <p:cNvSpPr txBox="1"/>
          <p:nvPr/>
        </p:nvSpPr>
        <p:spPr>
          <a:xfrm>
            <a:off x="3998069" y="2305455"/>
            <a:ext cx="3578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Notebooks</a:t>
            </a:r>
          </a:p>
        </p:txBody>
      </p:sp>
    </p:spTree>
    <p:extLst>
      <p:ext uri="{BB962C8B-B14F-4D97-AF65-F5344CB8AC3E}">
        <p14:creationId xmlns:p14="http://schemas.microsoft.com/office/powerpoint/2010/main" val="272733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83DAE56-0D46-4B24-8906-0E508D94A605}"/>
              </a:ext>
            </a:extLst>
          </p:cNvPr>
          <p:cNvSpPr txBox="1"/>
          <p:nvPr/>
        </p:nvSpPr>
        <p:spPr>
          <a:xfrm>
            <a:off x="693096" y="306581"/>
            <a:ext cx="2682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VGGVox_1.ipynb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46C1B2-2B45-44D8-91E7-33366D47FC01}"/>
              </a:ext>
            </a:extLst>
          </p:cNvPr>
          <p:cNvSpPr txBox="1"/>
          <p:nvPr/>
        </p:nvSpPr>
        <p:spPr>
          <a:xfrm>
            <a:off x="693096" y="849018"/>
            <a:ext cx="87719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Simple Example to test a pre-trained </a:t>
            </a:r>
            <a:r>
              <a:rPr lang="en-US" sz="2400" b="1" dirty="0" err="1"/>
              <a:t>VGGVox</a:t>
            </a:r>
            <a:r>
              <a:rPr lang="en-US" sz="2400" b="1" dirty="0"/>
              <a:t> for speaker identification using a small VoxCeleb1 dataset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D4F28C-8976-4BA9-B41A-23292BE3C9C3}"/>
              </a:ext>
            </a:extLst>
          </p:cNvPr>
          <p:cNvSpPr txBox="1"/>
          <p:nvPr/>
        </p:nvSpPr>
        <p:spPr>
          <a:xfrm>
            <a:off x="829283" y="2047832"/>
            <a:ext cx="897619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 basa en el </a:t>
            </a:r>
            <a:r>
              <a:rPr lang="es-ES" sz="2000" b="1" dirty="0" err="1"/>
              <a:t>github</a:t>
            </a:r>
            <a:r>
              <a:rPr lang="es-ES" sz="2000" b="1" dirty="0"/>
              <a:t>: </a:t>
            </a:r>
            <a:r>
              <a:rPr lang="es-ES" sz="2000" b="1" dirty="0" err="1"/>
              <a:t>VGGVox</a:t>
            </a:r>
            <a:r>
              <a:rPr lang="es-ES" sz="2000" b="1" dirty="0"/>
              <a:t> </a:t>
            </a:r>
            <a:r>
              <a:rPr lang="es-ES" sz="2000" b="1" dirty="0" err="1"/>
              <a:t>PyTorch</a:t>
            </a: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r>
              <a:rPr lang="es-ES" dirty="0"/>
              <a:t>El código se puede ver en </a:t>
            </a:r>
            <a:r>
              <a:rPr lang="es-ES" dirty="0">
                <a:hlinkClick r:id="rId2"/>
              </a:rPr>
              <a:t>https://github.com/Derpimort/VGGVox-PyTorch</a:t>
            </a:r>
            <a:endParaRPr lang="es-ES" dirty="0"/>
          </a:p>
          <a:p>
            <a:endParaRPr lang="es-ES" dirty="0"/>
          </a:p>
          <a:p>
            <a:r>
              <a:rPr lang="es-ES" sz="2000" dirty="0">
                <a:solidFill>
                  <a:srgbClr val="FF0000"/>
                </a:solidFill>
              </a:rPr>
              <a:t>La idea sería tratar de explicarlo lo más posible en el TFM: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primera cosa a ver es cómo procesa los audios (los ficheros .</a:t>
            </a:r>
            <a:r>
              <a:rPr lang="es-ES" dirty="0" err="1"/>
              <a:t>wav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Datasets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={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"test"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E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AudioDataset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(df_10270, DATA_DIR,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is_train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17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3FE1E20-16FF-4CD3-A9F1-79ACA6EDA48E}"/>
              </a:ext>
            </a:extLst>
          </p:cNvPr>
          <p:cNvSpPr txBox="1"/>
          <p:nvPr/>
        </p:nvSpPr>
        <p:spPr>
          <a:xfrm>
            <a:off x="712551" y="471951"/>
            <a:ext cx="105618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AudioDataset</a:t>
            </a:r>
            <a:endParaRPr lang="es-ES" sz="2400" b="1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endParaRPr lang="es-E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</a:rPr>
              <a:t>Ver : 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hlinkClick r:id="rId2"/>
              </a:rPr>
              <a:t>https://github.com/Derpimort/VGGVox-PyTorch/blob/master/train.py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34B028-E8CF-493B-8D7F-9CFED828D440}"/>
              </a:ext>
            </a:extLst>
          </p:cNvPr>
          <p:cNvSpPr txBox="1"/>
          <p:nvPr/>
        </p:nvSpPr>
        <p:spPr>
          <a:xfrm>
            <a:off x="1451853" y="1997839"/>
            <a:ext cx="7711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def __</a:t>
            </a:r>
            <a:r>
              <a:rPr lang="en-US" dirty="0" err="1"/>
              <a:t>getitem</a:t>
            </a:r>
            <a:r>
              <a:rPr lang="en-US" dirty="0"/>
              <a:t>__(self, </a:t>
            </a:r>
            <a:r>
              <a:rPr lang="en-US" dirty="0" err="1"/>
              <a:t>idx</a:t>
            </a:r>
            <a:r>
              <a:rPr lang="en-US" dirty="0"/>
              <a:t>):</a:t>
            </a:r>
          </a:p>
          <a:p>
            <a:r>
              <a:rPr lang="en-US" dirty="0"/>
              <a:t>        label=</a:t>
            </a:r>
            <a:r>
              <a:rPr lang="en-US" dirty="0" err="1"/>
              <a:t>self.y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  <a:r>
              <a:rPr lang="en-US" dirty="0" err="1"/>
              <a:t>sr</a:t>
            </a:r>
            <a:r>
              <a:rPr lang="en-US" dirty="0"/>
              <a:t>, audio=</a:t>
            </a:r>
            <a:r>
              <a:rPr lang="en-US" dirty="0" err="1">
                <a:solidFill>
                  <a:srgbClr val="FF0000"/>
                </a:solidFill>
              </a:rPr>
              <a:t>wavfile.read</a:t>
            </a:r>
            <a:r>
              <a:rPr lang="en-US" dirty="0"/>
              <a:t>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self.data_dir,self.X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]))</a:t>
            </a:r>
          </a:p>
          <a:p>
            <a:r>
              <a:rPr lang="en-US" dirty="0"/>
              <a:t>        if(</a:t>
            </a:r>
            <a:r>
              <a:rPr lang="en-US" dirty="0" err="1"/>
              <a:t>self.is_train</a:t>
            </a:r>
            <a:r>
              <a:rPr lang="en-US" dirty="0"/>
              <a:t>):</a:t>
            </a:r>
          </a:p>
          <a:p>
            <a:r>
              <a:rPr lang="en-US" dirty="0"/>
              <a:t>            start=</a:t>
            </a:r>
            <a:r>
              <a:rPr lang="en-US" dirty="0" err="1"/>
              <a:t>np.random.randint</a:t>
            </a:r>
            <a:r>
              <a:rPr lang="en-US" dirty="0"/>
              <a:t>(0,audio.shape[0]-self.croplen+1)</a:t>
            </a:r>
          </a:p>
          <a:p>
            <a:r>
              <a:rPr lang="en-US" dirty="0"/>
              <a:t>            audio=audio[</a:t>
            </a:r>
            <a:r>
              <a:rPr lang="en-US" dirty="0" err="1"/>
              <a:t>start:start+self.</a:t>
            </a:r>
            <a:r>
              <a:rPr lang="en-US" dirty="0" err="1">
                <a:solidFill>
                  <a:srgbClr val="FF0000"/>
                </a:solidFill>
              </a:rPr>
              <a:t>croplen</a:t>
            </a:r>
            <a:r>
              <a:rPr lang="en-US" dirty="0"/>
              <a:t>]</a:t>
            </a:r>
          </a:p>
          <a:p>
            <a:r>
              <a:rPr lang="en-US" dirty="0"/>
              <a:t>        audio=</a:t>
            </a:r>
            <a:r>
              <a:rPr lang="en-US" dirty="0" err="1">
                <a:solidFill>
                  <a:srgbClr val="FF0000"/>
                </a:solidFill>
              </a:rPr>
              <a:t>sig.preprocess</a:t>
            </a:r>
            <a:r>
              <a:rPr lang="en-US" dirty="0">
                <a:solidFill>
                  <a:srgbClr val="FF0000"/>
                </a:solidFill>
              </a:rPr>
              <a:t>(audio).</a:t>
            </a:r>
            <a:r>
              <a:rPr lang="en-US" dirty="0" err="1">
                <a:solidFill>
                  <a:srgbClr val="FF0000"/>
                </a:solidFill>
              </a:rPr>
              <a:t>astype</a:t>
            </a:r>
            <a:r>
              <a:rPr lang="en-US" dirty="0">
                <a:solidFill>
                  <a:srgbClr val="FF0000"/>
                </a:solidFill>
              </a:rPr>
              <a:t>(np.float32</a:t>
            </a:r>
            <a:r>
              <a:rPr lang="en-US" dirty="0"/>
              <a:t>)</a:t>
            </a:r>
          </a:p>
          <a:p>
            <a:r>
              <a:rPr lang="en-US" dirty="0"/>
              <a:t>        audio=</a:t>
            </a:r>
            <a:r>
              <a:rPr lang="en-US" dirty="0" err="1"/>
              <a:t>np.expand_dims</a:t>
            </a:r>
            <a:r>
              <a:rPr lang="en-US" dirty="0"/>
              <a:t>(audio, 2)</a:t>
            </a:r>
          </a:p>
          <a:p>
            <a:r>
              <a:rPr lang="en-US" dirty="0"/>
              <a:t>        return transformers(audio), label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48840F-59DA-4302-AC8E-BFD9201E06E4}"/>
              </a:ext>
            </a:extLst>
          </p:cNvPr>
          <p:cNvSpPr txBox="1"/>
          <p:nvPr/>
        </p:nvSpPr>
        <p:spPr>
          <a:xfrm>
            <a:off x="6588057" y="3623714"/>
            <a:ext cx="257539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signal_utils</a:t>
            </a:r>
            <a:r>
              <a:rPr lang="es-ES" dirty="0"/>
              <a:t> as </a:t>
            </a:r>
            <a:r>
              <a:rPr lang="es-ES" dirty="0" err="1"/>
              <a:t>sig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A3129C-CE8F-4AA3-A3B7-5947097792F7}"/>
              </a:ext>
            </a:extLst>
          </p:cNvPr>
          <p:cNvSpPr txBox="1"/>
          <p:nvPr/>
        </p:nvSpPr>
        <p:spPr>
          <a:xfrm>
            <a:off x="790372" y="4908721"/>
            <a:ext cx="753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https://github.com/Derpimort/VGGVox-PyTorch/blob/master/signal_utils.py</a:t>
            </a:r>
            <a:r>
              <a:rPr lang="en-US" dirty="0"/>
              <a:t> 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9BD4EB9-2A54-476E-96D2-3FE0E44E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891" y="2384206"/>
            <a:ext cx="3979424" cy="4001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74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950B374-CC0B-421E-8EE8-B07FD2095290}"/>
              </a:ext>
            </a:extLst>
          </p:cNvPr>
          <p:cNvSpPr txBox="1"/>
          <p:nvPr/>
        </p:nvSpPr>
        <p:spPr>
          <a:xfrm>
            <a:off x="1198934" y="549772"/>
            <a:ext cx="9501491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Sería bueno entender de </a:t>
            </a:r>
            <a:r>
              <a:rPr lang="es-ES" sz="2400" dirty="0" err="1"/>
              <a:t>Pytorch</a:t>
            </a:r>
            <a:r>
              <a:rPr lang="es-ES" sz="2400" dirty="0"/>
              <a:t>: </a:t>
            </a:r>
            <a:r>
              <a:rPr lang="es-ES" sz="2400" dirty="0" err="1">
                <a:solidFill>
                  <a:srgbClr val="FF0000"/>
                </a:solidFill>
              </a:rPr>
              <a:t>Dataset</a:t>
            </a:r>
            <a:r>
              <a:rPr lang="es-ES" sz="2400" dirty="0"/>
              <a:t>, </a:t>
            </a:r>
            <a:r>
              <a:rPr lang="es-ES" sz="2400" dirty="0" err="1">
                <a:solidFill>
                  <a:srgbClr val="FF0000"/>
                </a:solidFill>
              </a:rPr>
              <a:t>DataLoader</a:t>
            </a:r>
            <a:r>
              <a:rPr lang="es-ES" sz="2400" dirty="0"/>
              <a:t>   ya que se usan para pasar los datos a la red</a:t>
            </a:r>
          </a:p>
          <a:p>
            <a:endParaRPr lang="es-ES" dirty="0"/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torch.utils.data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Subset</a:t>
            </a:r>
            <a:r>
              <a:rPr lang="es-ES" dirty="0"/>
              <a:t>, </a:t>
            </a:r>
            <a:r>
              <a:rPr lang="es-ES" dirty="0" err="1"/>
              <a:t>Dataset</a:t>
            </a:r>
            <a:r>
              <a:rPr lang="es-ES" dirty="0"/>
              <a:t>, </a:t>
            </a:r>
            <a:r>
              <a:rPr lang="es-ES" dirty="0" err="1"/>
              <a:t>DataLoader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AudioDataset</a:t>
            </a:r>
            <a:r>
              <a:rPr lang="es-ES" dirty="0"/>
              <a:t>(</a:t>
            </a:r>
            <a:r>
              <a:rPr lang="es-ES" dirty="0" err="1"/>
              <a:t>Dataset</a:t>
            </a:r>
            <a:r>
              <a:rPr lang="es-ES" dirty="0"/>
              <a:t>):</a:t>
            </a:r>
          </a:p>
          <a:p>
            <a:endParaRPr lang="es-E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https://pytorch.org/tutorials/beginner/data_loading_tutorial.html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={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"test"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AudioDataset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(df_10270, DATA_DIR,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is_train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</a:p>
          <a:p>
            <a:endParaRPr lang="en-US" dirty="0"/>
          </a:p>
          <a:p>
            <a:endParaRPr lang="en-US" dirty="0"/>
          </a:p>
          <a:p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Dataloaders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i:DataLoader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[i],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shuffle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num_workers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s-ES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 </a:t>
            </a:r>
            <a:r>
              <a:rPr lang="es-E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2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36113D5-492B-4E39-8EDF-F79C63E20511}"/>
              </a:ext>
            </a:extLst>
          </p:cNvPr>
          <p:cNvSpPr txBox="1"/>
          <p:nvPr/>
        </p:nvSpPr>
        <p:spPr>
          <a:xfrm>
            <a:off x="978506" y="846772"/>
            <a:ext cx="959876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Lueg</a:t>
            </a:r>
            <a:r>
              <a:rPr lang="es-E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o entender y explicar el VGGM </a:t>
            </a:r>
            <a:r>
              <a:rPr lang="es-E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s-E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=VGGM(</a:t>
            </a:r>
            <a:r>
              <a:rPr lang="es-E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1251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s-E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#model.load_state_dict(torch.load(DATA_DIR+"/VGGMVAL_BEST_149_80.84.pth", </a:t>
            </a:r>
            <a:r>
              <a:rPr lang="es-E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map_location</a:t>
            </a:r>
            <a:r>
              <a:rPr lang="es-E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device</a:t>
            </a:r>
            <a:r>
              <a:rPr lang="es-E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model.load_state_dict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torch.load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(MODEL_DIR+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"VGGM300_BEST_140_81.99.pth"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map_location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model.to(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s-E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eval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3EAC03-97EC-4C62-9383-2D41710780C0}"/>
              </a:ext>
            </a:extLst>
          </p:cNvPr>
          <p:cNvSpPr txBox="1"/>
          <p:nvPr/>
        </p:nvSpPr>
        <p:spPr>
          <a:xfrm>
            <a:off x="673340" y="4758940"/>
            <a:ext cx="9151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s-E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…y el bucle para procesar los audio usando </a:t>
            </a:r>
            <a:r>
              <a:rPr lang="es-E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Dataloaders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E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S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audio,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Dataloaders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audio = audio.to(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labels.to(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outputs = 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(audio)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21F745-4579-4788-AB95-778AF1FE2003}"/>
              </a:ext>
            </a:extLst>
          </p:cNvPr>
          <p:cNvSpPr txBox="1"/>
          <p:nvPr/>
        </p:nvSpPr>
        <p:spPr>
          <a:xfrm>
            <a:off x="2740016" y="344734"/>
            <a:ext cx="882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https://github.com/Derpimort/VGGVox-PyTorch/blob/master/vggm.py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82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697720-D10F-4C81-BD3A-2E23AE24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2" y="1161368"/>
            <a:ext cx="7412481" cy="52788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FAEC290-DCB8-4A6F-9168-588CF1808890}"/>
              </a:ext>
            </a:extLst>
          </p:cNvPr>
          <p:cNvSpPr txBox="1"/>
          <p:nvPr/>
        </p:nvSpPr>
        <p:spPr>
          <a:xfrm>
            <a:off x="1140643" y="417823"/>
            <a:ext cx="927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Por ultimo </a:t>
            </a:r>
            <a:r>
              <a:rPr lang="en-US" sz="2400" b="1" dirty="0" err="1">
                <a:solidFill>
                  <a:srgbClr val="FF0000"/>
                </a:solidFill>
              </a:rPr>
              <a:t>ver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cómo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extraer</a:t>
            </a:r>
            <a:r>
              <a:rPr lang="en-US" sz="2400" b="1" dirty="0">
                <a:solidFill>
                  <a:srgbClr val="FF0000"/>
                </a:solidFill>
              </a:rPr>
              <a:t> los embeddings antes de la </a:t>
            </a:r>
            <a:r>
              <a:rPr lang="en-US" sz="2400" b="1" dirty="0" err="1">
                <a:solidFill>
                  <a:srgbClr val="FF0000"/>
                </a:solidFill>
              </a:rPr>
              <a:t>capa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softmax</a:t>
            </a:r>
            <a:r>
              <a:rPr lang="en-US" sz="2400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162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BDD47F-DE94-478A-9F05-4D5487965BC9}"/>
              </a:ext>
            </a:extLst>
          </p:cNvPr>
          <p:cNvSpPr txBox="1"/>
          <p:nvPr/>
        </p:nvSpPr>
        <p:spPr>
          <a:xfrm>
            <a:off x="2500461" y="1389609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NUEVO 17 de </a:t>
            </a:r>
            <a:r>
              <a:rPr lang="en-US" sz="4400" b="1" dirty="0" err="1"/>
              <a:t>diciembre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9022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4E692B-3E83-4B68-B4F5-45024FB282ED}"/>
              </a:ext>
            </a:extLst>
          </p:cNvPr>
          <p:cNvSpPr txBox="1"/>
          <p:nvPr/>
        </p:nvSpPr>
        <p:spPr>
          <a:xfrm>
            <a:off x="539685" y="2029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s-E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ntender y explicar el VGGM </a:t>
            </a:r>
            <a:r>
              <a:rPr lang="es-E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s-E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s-E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0C895-A756-4DBB-87FC-640E0F36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5" y="635793"/>
            <a:ext cx="8832715" cy="3137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BEF51-D121-4BD0-8CD8-7990D1DA52C6}"/>
              </a:ext>
            </a:extLst>
          </p:cNvPr>
          <p:cNvSpPr txBox="1"/>
          <p:nvPr/>
        </p:nvSpPr>
        <p:spPr>
          <a:xfrm>
            <a:off x="1071463" y="430496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…   ….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23541A-C802-497D-88CB-DF71E9C6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66" y="3363134"/>
            <a:ext cx="7573724" cy="3318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93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83DAE56-0D46-4B24-8906-0E508D94A605}"/>
              </a:ext>
            </a:extLst>
          </p:cNvPr>
          <p:cNvSpPr txBox="1"/>
          <p:nvPr/>
        </p:nvSpPr>
        <p:spPr>
          <a:xfrm>
            <a:off x="693095" y="306581"/>
            <a:ext cx="8696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VGGVox_Embeddings_Simple.ipynb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46C1B2-2B45-44D8-91E7-33366D47FC01}"/>
              </a:ext>
            </a:extLst>
          </p:cNvPr>
          <p:cNvSpPr txBox="1"/>
          <p:nvPr/>
        </p:nvSpPr>
        <p:spPr>
          <a:xfrm>
            <a:off x="693096" y="849018"/>
            <a:ext cx="87719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Simple Example to EXTRACT EMBEDDING Vector from a wav file using a pre-trained </a:t>
            </a:r>
            <a:r>
              <a:rPr lang="en-US" sz="2400" b="1" dirty="0" err="1"/>
              <a:t>VGGVox</a:t>
            </a:r>
            <a:r>
              <a:rPr lang="en-US" sz="2400" b="1" dirty="0"/>
              <a:t> for model</a:t>
            </a:r>
          </a:p>
          <a:p>
            <a:endParaRPr lang="en-US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6B1ABF-AB49-40E4-A0FD-DDF523C674E7}"/>
              </a:ext>
            </a:extLst>
          </p:cNvPr>
          <p:cNvSpPr txBox="1"/>
          <p:nvPr/>
        </p:nvSpPr>
        <p:spPr>
          <a:xfrm>
            <a:off x="693095" y="5085652"/>
            <a:ext cx="9072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En el Notebook verás que:</a:t>
            </a:r>
          </a:p>
          <a:p>
            <a:r>
              <a:rPr lang="es-ES" b="1" dirty="0"/>
              <a:t>Copiamos los audios de un locutor "loc1" que está en Google Drive en el directorio local de Google </a:t>
            </a:r>
            <a:r>
              <a:rPr lang="es-ES" b="1" dirty="0" err="1"/>
              <a:t>Colab</a:t>
            </a:r>
            <a:endParaRPr lang="es-ES" b="1" dirty="0"/>
          </a:p>
          <a:p>
            <a:r>
              <a:rPr lang="es-ES" dirty="0">
                <a:hlinkClick r:id="rId2"/>
              </a:rPr>
              <a:t>/</a:t>
            </a:r>
            <a:r>
              <a:rPr lang="es-ES" dirty="0" err="1">
                <a:hlinkClick r:id="rId2"/>
              </a:rPr>
              <a:t>VGGVOX_PyTorch</a:t>
            </a:r>
            <a:r>
              <a:rPr lang="es-ES" dirty="0">
                <a:hlinkClick r:id="rId2"/>
              </a:rPr>
              <a:t>/loc1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/</a:t>
            </a:r>
            <a:r>
              <a:rPr lang="es-ES" dirty="0" err="1">
                <a:hlinkClick r:id="rId2"/>
              </a:rPr>
              <a:t>content</a:t>
            </a:r>
            <a:r>
              <a:rPr lang="es-ES" dirty="0">
                <a:hlinkClick r:id="rId2"/>
              </a:rPr>
              <a:t>/</a:t>
            </a:r>
            <a:r>
              <a:rPr lang="es-ES" dirty="0" err="1">
                <a:hlinkClick r:id="rId2"/>
              </a:rPr>
              <a:t>VGGVox-PyTorch</a:t>
            </a:r>
            <a:r>
              <a:rPr lang="es-ES" dirty="0">
                <a:hlinkClick r:id="rId2"/>
              </a:rPr>
              <a:t>/data/</a:t>
            </a:r>
            <a:r>
              <a:rPr lang="es-ES" dirty="0" err="1">
                <a:hlinkClick r:id="rId2"/>
              </a:rPr>
              <a:t>wav</a:t>
            </a:r>
            <a:r>
              <a:rPr lang="es-ES" dirty="0"/>
              <a:t>/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F3AC82-1A38-4B58-BF94-7A2E50F7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71" y="2068564"/>
            <a:ext cx="2117492" cy="119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5F6D1B-05A2-42CE-8B38-4D83879C6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43" y="1712513"/>
            <a:ext cx="5103921" cy="309780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3A6F118-2A27-4FCF-8A19-427836CE264C}"/>
              </a:ext>
            </a:extLst>
          </p:cNvPr>
          <p:cNvSpPr txBox="1"/>
          <p:nvPr/>
        </p:nvSpPr>
        <p:spPr>
          <a:xfrm>
            <a:off x="2575849" y="2078619"/>
            <a:ext cx="304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PRIMERO:</a:t>
            </a:r>
          </a:p>
          <a:p>
            <a:endParaRPr lang="en-US" b="1" dirty="0"/>
          </a:p>
          <a:p>
            <a:r>
              <a:rPr lang="en-US" b="1" dirty="0"/>
              <a:t>Tener un </a:t>
            </a:r>
            <a:r>
              <a:rPr lang="en-US" b="1" dirty="0" err="1"/>
              <a:t>directorio</a:t>
            </a:r>
            <a:r>
              <a:rPr lang="en-US" b="1" dirty="0"/>
              <a:t> “loc1” </a:t>
            </a:r>
            <a:r>
              <a:rPr lang="en-US" b="1" dirty="0" err="1"/>
              <a:t>en</a:t>
            </a:r>
            <a:endParaRPr lang="en-US" b="1" dirty="0"/>
          </a:p>
          <a:p>
            <a:r>
              <a:rPr lang="en-US" b="1" dirty="0"/>
              <a:t>Google Drive con </a:t>
            </a:r>
            <a:r>
              <a:rPr lang="en-US" b="1" dirty="0" err="1"/>
              <a:t>varios</a:t>
            </a:r>
            <a:r>
              <a:rPr lang="en-US" b="1" dirty="0"/>
              <a:t> audios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19DA346-3EB7-4D81-A1BB-A52F27C14D04}"/>
              </a:ext>
            </a:extLst>
          </p:cNvPr>
          <p:cNvSpPr txBox="1"/>
          <p:nvPr/>
        </p:nvSpPr>
        <p:spPr>
          <a:xfrm>
            <a:off x="226243" y="197346"/>
            <a:ext cx="121228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Primero </a:t>
            </a:r>
            <a:r>
              <a:rPr lang="en-US" sz="2400" b="1" dirty="0" err="1"/>
              <a:t>entender</a:t>
            </a:r>
            <a:r>
              <a:rPr lang="en-US" sz="2400" b="1" dirty="0"/>
              <a:t> bien la </a:t>
            </a:r>
            <a:r>
              <a:rPr lang="en-US" sz="2400" b="1" dirty="0" err="1"/>
              <a:t>teoría</a:t>
            </a:r>
            <a:r>
              <a:rPr lang="en-US" sz="2400" b="1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https://github.com/a-nagrani/VGGVox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[1] A. </a:t>
            </a:r>
            <a:r>
              <a:rPr lang="en-US" dirty="0" err="1"/>
              <a:t>Nagrani</a:t>
            </a:r>
            <a:r>
              <a:rPr lang="en-US" dirty="0"/>
              <a:t>*, J. S. Chung*, A. Zisserman, </a:t>
            </a:r>
            <a:r>
              <a:rPr lang="en-US" dirty="0" err="1"/>
              <a:t>VoxCeleb</a:t>
            </a:r>
            <a:r>
              <a:rPr lang="en-US" dirty="0"/>
              <a:t>: a large-scale speaker identification dataset,  INTERSPEECH, 2017</a:t>
            </a:r>
          </a:p>
          <a:p>
            <a:endParaRPr lang="en-US" dirty="0"/>
          </a:p>
          <a:p>
            <a:r>
              <a:rPr lang="en-US" dirty="0"/>
              <a:t>[2] J. S. Chung*, A. </a:t>
            </a:r>
            <a:r>
              <a:rPr lang="en-US" dirty="0" err="1"/>
              <a:t>Nagrani</a:t>
            </a:r>
            <a:r>
              <a:rPr lang="en-US" dirty="0"/>
              <a:t>*, A. Zisserman, </a:t>
            </a:r>
            <a:r>
              <a:rPr lang="en-US" dirty="0">
                <a:solidFill>
                  <a:srgbClr val="FF0000"/>
                </a:solidFill>
              </a:rPr>
              <a:t>VoxCeleb2: Deep Speaker Recognition</a:t>
            </a:r>
            <a:r>
              <a:rPr lang="en-US" dirty="0"/>
              <a:t>,  INTERSPEECH, 2018</a:t>
            </a:r>
          </a:p>
          <a:p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3C3206-E148-403A-8BC5-FC6D3546B4E6}"/>
              </a:ext>
            </a:extLst>
          </p:cNvPr>
          <p:cNvSpPr txBox="1"/>
          <p:nvPr/>
        </p:nvSpPr>
        <p:spPr>
          <a:xfrm>
            <a:off x="1069941" y="3343141"/>
            <a:ext cx="94975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models trained for verification map voice spectrograms to a compact Euclidean space where distances directly correspond to a measure of speaker similarity.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Such embeddings can be used for tasks such as speaker verification, clustering and </a:t>
            </a:r>
            <a:r>
              <a:rPr lang="en-US" sz="2800" dirty="0" err="1"/>
              <a:t>diarisation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392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B45179-6A9E-4548-8FFF-6F27543C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1135769"/>
            <a:ext cx="11436702" cy="42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1EE832-27C5-4322-8F45-2AD23EF3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75" y="2784580"/>
            <a:ext cx="8753328" cy="39411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DA6252-3ABF-48B8-9A21-1BC8623EDF3A}"/>
              </a:ext>
            </a:extLst>
          </p:cNvPr>
          <p:cNvSpPr txBox="1"/>
          <p:nvPr/>
        </p:nvSpPr>
        <p:spPr>
          <a:xfrm>
            <a:off x="511404" y="132223"/>
            <a:ext cx="10932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Creamos un Data </a:t>
            </a:r>
            <a:r>
              <a:rPr lang="es-ES" b="1" dirty="0" err="1"/>
              <a:t>Frame</a:t>
            </a:r>
            <a:r>
              <a:rPr lang="es-ES" b="1" dirty="0"/>
              <a:t> con la misma estructura que el Notebook original que usaba </a:t>
            </a:r>
            <a:r>
              <a:rPr lang="es-ES" b="1" dirty="0" err="1"/>
              <a:t>VoxCeleb</a:t>
            </a:r>
            <a:r>
              <a:rPr lang="es-ES" b="1" dirty="0"/>
              <a:t> PERO para sólo un </a:t>
            </a:r>
            <a:r>
              <a:rPr lang="es-ES" b="1" dirty="0" err="1"/>
              <a:t>wav</a:t>
            </a:r>
            <a:r>
              <a:rPr lang="es-ES" b="1" dirty="0"/>
              <a:t> </a:t>
            </a:r>
            <a:r>
              <a:rPr lang="es-ES" dirty="0"/>
              <a:t>(Es para hacer un ejemplo de cómo sacar los </a:t>
            </a:r>
            <a:r>
              <a:rPr lang="es-ES" dirty="0" err="1"/>
              <a:t>embeddings</a:t>
            </a:r>
            <a:r>
              <a:rPr lang="es-ES" dirty="0"/>
              <a:t> de un </a:t>
            </a:r>
            <a:r>
              <a:rPr lang="es-ES" dirty="0" err="1"/>
              <a:t>wav</a:t>
            </a:r>
            <a:r>
              <a:rPr lang="es-ES" dirty="0"/>
              <a:t> que tenemos en un directorio)</a:t>
            </a:r>
          </a:p>
          <a:p>
            <a:endParaRPr lang="es-ES" dirty="0"/>
          </a:p>
          <a:p>
            <a:r>
              <a:rPr lang="es-ES" dirty="0"/>
              <a:t>Set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Label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Set es 3 para datos de test (1 es </a:t>
            </a:r>
            <a:r>
              <a:rPr lang="es-ES" dirty="0" err="1"/>
              <a:t>train</a:t>
            </a:r>
            <a:r>
              <a:rPr lang="es-ES" dirty="0"/>
              <a:t>, 2 validación, 3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Path</a:t>
            </a:r>
            <a:r>
              <a:rPr lang="es-ES" dirty="0"/>
              <a:t> es el </a:t>
            </a:r>
            <a:r>
              <a:rPr lang="es-ES" dirty="0" err="1"/>
              <a:t>path</a:t>
            </a:r>
            <a:r>
              <a:rPr lang="es-ES" dirty="0"/>
              <a:t> del audio PERO desde el </a:t>
            </a:r>
            <a:r>
              <a:rPr lang="es-ES" b="1" dirty="0"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DATA_DIR = '/</a:t>
            </a:r>
            <a:r>
              <a:rPr lang="es-ES" b="1" dirty="0" err="1"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es-ES" b="1" dirty="0"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ES" dirty="0" err="1"/>
              <a:t>VGGVox-PyTorch</a:t>
            </a:r>
            <a:r>
              <a:rPr lang="es-ES" dirty="0"/>
              <a:t>/data/</a:t>
            </a:r>
            <a:r>
              <a:rPr lang="es-ES" dirty="0" err="1"/>
              <a:t>wav</a:t>
            </a:r>
            <a:r>
              <a:rPr lang="es-ES" dirty="0"/>
              <a:t>/’ 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Label</a:t>
            </a:r>
            <a:r>
              <a:rPr lang="es-ES" dirty="0"/>
              <a:t> es la etiqueta del audio: tiene que ser un entero, y en este caso es el código del locutor, pero puede ser el código de la emoción, del rango de edad,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45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760332-8A42-4195-B48D-44151D6E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9" y="2177952"/>
            <a:ext cx="10963072" cy="37571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D72D3D-33B6-4D66-86D8-02A69045ED2C}"/>
              </a:ext>
            </a:extLst>
          </p:cNvPr>
          <p:cNvSpPr txBox="1"/>
          <p:nvPr/>
        </p:nvSpPr>
        <p:spPr>
          <a:xfrm>
            <a:off x="1152402" y="150829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 partir del Data </a:t>
            </a:r>
            <a:r>
              <a:rPr lang="es-ES" b="1" dirty="0" err="1"/>
              <a:t>Frame</a:t>
            </a:r>
            <a:r>
              <a:rPr lang="es-ES" b="1" dirty="0"/>
              <a:t>, </a:t>
            </a:r>
            <a:r>
              <a:rPr lang="es-ES" b="1" dirty="0" err="1"/>
              <a:t>df_F</a:t>
            </a:r>
            <a:r>
              <a:rPr lang="es-ES" b="1" dirty="0"/>
              <a:t>, aunque sólo tiene un audio, definimos:</a:t>
            </a:r>
          </a:p>
          <a:p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Un </a:t>
            </a:r>
            <a:r>
              <a:rPr lang="es-ES" b="1" dirty="0" err="1"/>
              <a:t>AudioDataset</a:t>
            </a:r>
            <a:r>
              <a:rPr lang="es-ES" b="1" dirty="0"/>
              <a:t> `para test (por eso </a:t>
            </a:r>
            <a:r>
              <a:rPr lang="es-ES" b="1" dirty="0" err="1"/>
              <a:t>is_train</a:t>
            </a:r>
            <a:r>
              <a:rPr lang="es-ES" b="1" dirty="0"/>
              <a:t> = False)</a:t>
            </a:r>
          </a:p>
          <a:p>
            <a:pPr marL="285750" indent="-285750">
              <a:buFontTx/>
              <a:buChar char="-"/>
            </a:pP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Y creamos los </a:t>
            </a:r>
            <a:r>
              <a:rPr lang="es-ES" b="1" dirty="0" err="1"/>
              <a:t>Dataloaders</a:t>
            </a:r>
            <a:r>
              <a:rPr lang="es-ES" b="1" dirty="0"/>
              <a:t>, sólo habrá UNO!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722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52380C-D853-495B-952C-F0D73907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" y="1526097"/>
            <a:ext cx="10501460" cy="2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8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6DF7F1-1083-4D4B-ACBE-401B0C04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76" y="214439"/>
            <a:ext cx="8361723" cy="6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15B3AC-FA4C-429E-B0D4-6486437A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" y="1093509"/>
            <a:ext cx="12093182" cy="55565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9D18A9-8A84-419A-ACE9-9321527131BF}"/>
              </a:ext>
            </a:extLst>
          </p:cNvPr>
          <p:cNvSpPr txBox="1"/>
          <p:nvPr/>
        </p:nvSpPr>
        <p:spPr>
          <a:xfrm>
            <a:off x="586820" y="207928"/>
            <a:ext cx="10084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He añadido imprimir “solo para verlo” la salida de la </a:t>
            </a:r>
            <a:r>
              <a:rPr lang="es-ES" b="1" dirty="0" err="1"/>
              <a:t>VGGVox</a:t>
            </a:r>
            <a:r>
              <a:rPr lang="es-ES" b="1" dirty="0"/>
              <a:t> que sería la </a:t>
            </a:r>
            <a:r>
              <a:rPr lang="es-ES" b="1" dirty="0" err="1"/>
              <a:t>puntución</a:t>
            </a:r>
            <a:r>
              <a:rPr lang="es-ES" b="1" dirty="0"/>
              <a:t> para cada uno de los 1251 locutores usados para entrenar </a:t>
            </a:r>
            <a:r>
              <a:rPr lang="es-ES" b="1" dirty="0" err="1"/>
              <a:t>VGGVox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043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BCC69B-7756-4CEE-9987-7DF19EB1B39C}"/>
              </a:ext>
            </a:extLst>
          </p:cNvPr>
          <p:cNvSpPr txBox="1"/>
          <p:nvPr/>
        </p:nvSpPr>
        <p:spPr>
          <a:xfrm>
            <a:off x="693096" y="155752"/>
            <a:ext cx="86960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VGGVox_Distance_Embedding.ipynb</a:t>
            </a:r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401339-5A08-4D36-89D0-9F851C3850AE}"/>
              </a:ext>
            </a:extLst>
          </p:cNvPr>
          <p:cNvSpPr txBox="1"/>
          <p:nvPr/>
        </p:nvSpPr>
        <p:spPr>
          <a:xfrm>
            <a:off x="655137" y="745323"/>
            <a:ext cx="87719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 EMBEDDINGS from </a:t>
            </a:r>
            <a:r>
              <a:rPr lang="en-US" sz="2400" b="1" dirty="0">
                <a:solidFill>
                  <a:srgbClr val="FF0000"/>
                </a:solidFill>
              </a:rPr>
              <a:t>TWO wav files </a:t>
            </a:r>
            <a:r>
              <a:rPr lang="en-US" sz="2400" b="1" dirty="0"/>
              <a:t>using a pre-trained </a:t>
            </a:r>
            <a:r>
              <a:rPr lang="en-US" sz="2400" b="1" dirty="0" err="1"/>
              <a:t>VGGVox</a:t>
            </a:r>
            <a:r>
              <a:rPr lang="en-US" sz="2400" b="1" dirty="0"/>
              <a:t> for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Obtain the cosine distance between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dirty="0"/>
              <a:t>In this example we use some audios from two speakers from </a:t>
            </a:r>
            <a:r>
              <a:rPr lang="en-US" sz="2400" dirty="0" err="1"/>
              <a:t>VoxCeleb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id10270, will be loc1 and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id10275 will be loc 2</a:t>
            </a:r>
          </a:p>
          <a:p>
            <a:endParaRPr lang="en-US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2D4155-3905-48C1-841D-46A79533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827" y="3462444"/>
            <a:ext cx="5535779" cy="307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68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BE9DDD-939B-41F4-8312-98BF7D51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6" y="1443037"/>
            <a:ext cx="10839450" cy="4886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62962C-CA1B-4CC9-A801-4B94CC0F1F9A}"/>
              </a:ext>
            </a:extLst>
          </p:cNvPr>
          <p:cNvSpPr txBox="1"/>
          <p:nvPr/>
        </p:nvSpPr>
        <p:spPr>
          <a:xfrm>
            <a:off x="462266" y="400342"/>
            <a:ext cx="870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DIFFERENCE FROM Previous Notebook: Now we copy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wav files </a:t>
            </a:r>
            <a:r>
              <a:rPr lang="en-US" b="1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TWO </a:t>
            </a:r>
            <a:r>
              <a:rPr lang="en-US" sz="1800" b="1" dirty="0"/>
              <a:t> different speakers in </a:t>
            </a:r>
            <a:r>
              <a:rPr lang="en-US" sz="1800" b="1" dirty="0" err="1"/>
              <a:t>VoxCeleb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7203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11CF0C-3EFF-4E1F-B6FB-F04858E5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1" y="-26865"/>
            <a:ext cx="8882259" cy="6055696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BB7EB5F-79AA-43D8-B0B3-75153407D216}"/>
              </a:ext>
            </a:extLst>
          </p:cNvPr>
          <p:cNvSpPr/>
          <p:nvPr/>
        </p:nvSpPr>
        <p:spPr>
          <a:xfrm>
            <a:off x="300695" y="1142468"/>
            <a:ext cx="6061435" cy="12537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5194D6-5E86-41DC-8C6B-F3A87D88FC9F}"/>
              </a:ext>
            </a:extLst>
          </p:cNvPr>
          <p:cNvSpPr txBox="1"/>
          <p:nvPr/>
        </p:nvSpPr>
        <p:spPr>
          <a:xfrm>
            <a:off x="6573177" y="973484"/>
            <a:ext cx="3747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Note: now the </a:t>
            </a:r>
            <a:r>
              <a:rPr lang="en-US" b="1" dirty="0" err="1"/>
              <a:t>DataFrame</a:t>
            </a:r>
            <a:r>
              <a:rPr lang="en-US" b="1" dirty="0"/>
              <a:t> </a:t>
            </a:r>
            <a:r>
              <a:rPr lang="en-US" b="1" dirty="0" err="1"/>
              <a:t>df_F</a:t>
            </a:r>
            <a:r>
              <a:rPr lang="en-US" b="1" dirty="0"/>
              <a:t> contains TWO files :</a:t>
            </a:r>
          </a:p>
          <a:p>
            <a:endParaRPr lang="en-US" b="1" dirty="0"/>
          </a:p>
          <a:p>
            <a:r>
              <a:rPr lang="en-US" dirty="0"/>
              <a:t>file1_wav and file2_wav</a:t>
            </a:r>
          </a:p>
          <a:p>
            <a:endParaRPr lang="en-US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C071816-EDC7-477B-B9D5-30DC9CD6CBE1}"/>
              </a:ext>
            </a:extLst>
          </p:cNvPr>
          <p:cNvSpPr/>
          <p:nvPr/>
        </p:nvSpPr>
        <p:spPr>
          <a:xfrm>
            <a:off x="1565812" y="4313058"/>
            <a:ext cx="4796318" cy="530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979E97-3FA5-4200-BAFF-72242F39CF49}"/>
              </a:ext>
            </a:extLst>
          </p:cNvPr>
          <p:cNvSpPr txBox="1"/>
          <p:nvPr/>
        </p:nvSpPr>
        <p:spPr>
          <a:xfrm>
            <a:off x="6700201" y="4196948"/>
            <a:ext cx="374787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The embeddings are appended in one array: </a:t>
            </a:r>
            <a:r>
              <a:rPr lang="en-US" b="1" dirty="0" err="1"/>
              <a:t>embedding_arr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EF1732-2F2B-4957-8D13-9BB6CADE95A1}"/>
              </a:ext>
            </a:extLst>
          </p:cNvPr>
          <p:cNvSpPr txBox="1"/>
          <p:nvPr/>
        </p:nvSpPr>
        <p:spPr>
          <a:xfrm>
            <a:off x="5120753" y="5088650"/>
            <a:ext cx="5871502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We obtain and return the cosine distance between: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err="1"/>
              <a:t>embedding_arr</a:t>
            </a:r>
            <a:r>
              <a:rPr lang="en-US" b="1" dirty="0"/>
              <a:t>[0]  of file1_wav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embedding_arr</a:t>
            </a:r>
            <a:r>
              <a:rPr lang="en-US" b="1" dirty="0"/>
              <a:t>[1]  of file2_wav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9696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221973-02E0-4B81-9BEA-CC924825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58" y="1595535"/>
            <a:ext cx="11421083" cy="34029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C434A0-DF55-41E6-9E95-8914F2E90D9B}"/>
              </a:ext>
            </a:extLst>
          </p:cNvPr>
          <p:cNvSpPr txBox="1"/>
          <p:nvPr/>
        </p:nvSpPr>
        <p:spPr>
          <a:xfrm>
            <a:off x="462266" y="400342"/>
            <a:ext cx="870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You can “play” obtaining distances between loc1 and loc2 audios….</a:t>
            </a:r>
          </a:p>
        </p:txBody>
      </p:sp>
    </p:spTree>
    <p:extLst>
      <p:ext uri="{BB962C8B-B14F-4D97-AF65-F5344CB8AC3E}">
        <p14:creationId xmlns:p14="http://schemas.microsoft.com/office/powerpoint/2010/main" val="354970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3C3206-E148-403A-8BC5-FC6D3546B4E6}"/>
              </a:ext>
            </a:extLst>
          </p:cNvPr>
          <p:cNvSpPr txBox="1"/>
          <p:nvPr/>
        </p:nvSpPr>
        <p:spPr>
          <a:xfrm>
            <a:off x="344077" y="571660"/>
            <a:ext cx="485951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models trained for verification map voice spectrograms to a compact Euclidean space where distances directly correspond to a measure of speaker similarity.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67BCFA-3B41-457E-8B11-404A42D7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56" y="80053"/>
            <a:ext cx="3091386" cy="42185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36FE51-A253-401D-902E-B1B2E85DE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70" y="4379022"/>
            <a:ext cx="2114550" cy="20383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C891BAF-A5B6-47AF-B8B7-D5BDA89A5476}"/>
              </a:ext>
            </a:extLst>
          </p:cNvPr>
          <p:cNvSpPr txBox="1"/>
          <p:nvPr/>
        </p:nvSpPr>
        <p:spPr>
          <a:xfrm>
            <a:off x="5805487" y="5294503"/>
            <a:ext cx="101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VGGVox</a:t>
            </a:r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99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BCC69B-7756-4CEE-9987-7DF19EB1B39C}"/>
              </a:ext>
            </a:extLst>
          </p:cNvPr>
          <p:cNvSpPr txBox="1"/>
          <p:nvPr/>
        </p:nvSpPr>
        <p:spPr>
          <a:xfrm>
            <a:off x="693096" y="155752"/>
            <a:ext cx="8696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VGGVox_Embeddings_wavDir.ipynb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401339-5A08-4D36-89D0-9F851C3850AE}"/>
              </a:ext>
            </a:extLst>
          </p:cNvPr>
          <p:cNvSpPr txBox="1"/>
          <p:nvPr/>
        </p:nvSpPr>
        <p:spPr>
          <a:xfrm>
            <a:off x="655137" y="1251161"/>
            <a:ext cx="87719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 EMBEDDINGS </a:t>
            </a:r>
            <a:r>
              <a:rPr lang="en-US" sz="2400" b="1" dirty="0">
                <a:solidFill>
                  <a:srgbClr val="FF0000"/>
                </a:solidFill>
              </a:rPr>
              <a:t>from Directory of wav files </a:t>
            </a:r>
            <a:r>
              <a:rPr lang="en-US" sz="2400" b="1" dirty="0"/>
              <a:t>using a pre-trained </a:t>
            </a:r>
            <a:r>
              <a:rPr lang="en-US" sz="2400" b="1" dirty="0" err="1"/>
              <a:t>VGGVox</a:t>
            </a:r>
            <a:r>
              <a:rPr lang="en-US" sz="2400" b="1" dirty="0"/>
              <a:t> for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Store the </a:t>
            </a:r>
            <a:r>
              <a:rPr lang="en-US" sz="2400" b="1" dirty="0">
                <a:solidFill>
                  <a:srgbClr val="FF0000"/>
                </a:solidFill>
              </a:rPr>
              <a:t>embeddings in a Pandas Dada Frame </a:t>
            </a:r>
            <a:r>
              <a:rPr lang="en-US" sz="2400" b="1" dirty="0"/>
              <a:t>with labels so we can then Obtain the distance between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Visualize 2D projections of embeddings </a:t>
            </a:r>
            <a:r>
              <a:rPr lang="en-US" sz="2400" b="1" dirty="0"/>
              <a:t>of different speakers using PCA and </a:t>
            </a:r>
            <a:r>
              <a:rPr lang="en-US" sz="2400" b="1" dirty="0" err="1"/>
              <a:t>tSNE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877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C5F84C-7A50-4FB8-9910-EB3AEC09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6" y="1478605"/>
            <a:ext cx="6974519" cy="43677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9DCD8B-A976-4E4F-BEB1-13D708484452}"/>
              </a:ext>
            </a:extLst>
          </p:cNvPr>
          <p:cNvSpPr txBox="1"/>
          <p:nvPr/>
        </p:nvSpPr>
        <p:spPr>
          <a:xfrm>
            <a:off x="159026" y="327033"/>
            <a:ext cx="87719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We need the </a:t>
            </a:r>
            <a:r>
              <a:rPr lang="en-US" sz="2400" b="1" dirty="0">
                <a:solidFill>
                  <a:srgbClr val="FF0000"/>
                </a:solidFill>
              </a:rPr>
              <a:t>wav.zip </a:t>
            </a:r>
            <a:r>
              <a:rPr lang="en-US" sz="2400" b="1" dirty="0"/>
              <a:t>that contains 4 subdirectories with audios from 4 </a:t>
            </a:r>
            <a:r>
              <a:rPr lang="en-US" sz="2400" b="1" dirty="0" err="1"/>
              <a:t>VoxCeleb</a:t>
            </a:r>
            <a:r>
              <a:rPr lang="en-US" sz="2400" b="1" dirty="0"/>
              <a:t> speakers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EDB915-501F-44EE-B34C-606E5FA0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16" y="1235790"/>
            <a:ext cx="9064071" cy="36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98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7DCC0A-5AF0-4C2D-AF4A-3C548EE7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1" y="238493"/>
            <a:ext cx="7520104" cy="63810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F03F9A-4DDE-4276-AA56-AB2D0D43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994" y="2087889"/>
            <a:ext cx="6143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5B5F0A-8BFD-4D3A-B962-7D13077E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0"/>
            <a:ext cx="8423045" cy="42609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4DDB03-1EED-4D80-9EEB-8D1A63B2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530582"/>
            <a:ext cx="8391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4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0E30B4-DD7E-414C-8779-B2A7D4841D0E}"/>
              </a:ext>
            </a:extLst>
          </p:cNvPr>
          <p:cNvSpPr txBox="1"/>
          <p:nvPr/>
        </p:nvSpPr>
        <p:spPr>
          <a:xfrm>
            <a:off x="447748" y="383895"/>
            <a:ext cx="87719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Visualize 2D projections of embeddings </a:t>
            </a:r>
            <a:r>
              <a:rPr lang="en-US" sz="2400" b="1" dirty="0"/>
              <a:t>of different speakers using PCA and </a:t>
            </a:r>
            <a:r>
              <a:rPr lang="en-US" sz="2400" b="1" dirty="0" err="1"/>
              <a:t>tSNE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2EBB83-5E8B-44B6-8F2C-F9ED52A4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8" y="1447107"/>
            <a:ext cx="6832897" cy="502699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5B4FA3-D9D6-492A-A8DB-AE52162FD0B5}"/>
              </a:ext>
            </a:extLst>
          </p:cNvPr>
          <p:cNvSpPr txBox="1"/>
          <p:nvPr/>
        </p:nvSpPr>
        <p:spPr>
          <a:xfrm>
            <a:off x="5159157" y="4093756"/>
            <a:ext cx="3747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We stack the embeddings of the wav files into a </a:t>
            </a:r>
            <a:r>
              <a:rPr lang="en-US" b="1" dirty="0" err="1"/>
              <a:t>Numpy</a:t>
            </a:r>
            <a:r>
              <a:rPr lang="en-US" b="1" dirty="0"/>
              <a:t> Array X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project in 2D using PCA and visualize…</a:t>
            </a:r>
          </a:p>
        </p:txBody>
      </p:sp>
    </p:spTree>
    <p:extLst>
      <p:ext uri="{BB962C8B-B14F-4D97-AF65-F5344CB8AC3E}">
        <p14:creationId xmlns:p14="http://schemas.microsoft.com/office/powerpoint/2010/main" val="840643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58B571-F646-43B7-824A-A0EF17B6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65" y="2438745"/>
            <a:ext cx="6700642" cy="42958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A6FF1D-88F5-41F3-97A3-C542511E6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3" y="465179"/>
            <a:ext cx="3805682" cy="2417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DD7790D-F41F-43F5-8147-B928283D4AE6}"/>
              </a:ext>
            </a:extLst>
          </p:cNvPr>
          <p:cNvSpPr txBox="1"/>
          <p:nvPr/>
        </p:nvSpPr>
        <p:spPr>
          <a:xfrm>
            <a:off x="4510700" y="465179"/>
            <a:ext cx="56296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Visualize 2D projections of embeddings </a:t>
            </a:r>
            <a:r>
              <a:rPr lang="en-US" sz="2400" b="1" dirty="0"/>
              <a:t>using 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 we can see that different speakers are in different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3BAA71-981C-42DE-A7A7-DE5764F452D1}"/>
              </a:ext>
            </a:extLst>
          </p:cNvPr>
          <p:cNvSpPr txBox="1"/>
          <p:nvPr/>
        </p:nvSpPr>
        <p:spPr>
          <a:xfrm>
            <a:off x="398283" y="2112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Cumulative variance explained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06153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41B097-7FEB-426D-BFAC-2EAB1CA3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4" y="150239"/>
            <a:ext cx="10809837" cy="44640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191C1D-000C-4543-8DFF-B30FA98A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57" y="3429000"/>
            <a:ext cx="4829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81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BCC69B-7756-4CEE-9987-7DF19EB1B39C}"/>
              </a:ext>
            </a:extLst>
          </p:cNvPr>
          <p:cNvSpPr txBox="1"/>
          <p:nvPr/>
        </p:nvSpPr>
        <p:spPr>
          <a:xfrm>
            <a:off x="527900" y="504544"/>
            <a:ext cx="107182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Pasos y Notebooks </a:t>
            </a:r>
            <a:r>
              <a:rPr lang="en-US" sz="3600" b="1" dirty="0" err="1">
                <a:solidFill>
                  <a:schemeClr val="accent5">
                    <a:lumMod val="50000"/>
                  </a:schemeClr>
                </a:solidFill>
              </a:rPr>
              <a:t>siguientes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Extraer</a:t>
            </a:r>
            <a:r>
              <a:rPr lang="en-US" sz="2800" dirty="0"/>
              <a:t> embeddings de audios de </a:t>
            </a:r>
            <a:r>
              <a:rPr lang="en-US" sz="2800" dirty="0" err="1"/>
              <a:t>diferentes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voces , por </a:t>
            </a:r>
            <a:r>
              <a:rPr lang="en-US" sz="2800" dirty="0" err="1"/>
              <a:t>ejemplo</a:t>
            </a:r>
            <a:r>
              <a:rPr lang="en-US" sz="2800" dirty="0"/>
              <a:t>, </a:t>
            </a:r>
            <a:r>
              <a:rPr lang="en-US" sz="2800" dirty="0" err="1"/>
              <a:t>mujeres</a:t>
            </a:r>
            <a:r>
              <a:rPr lang="en-US" sz="2800" dirty="0"/>
              <a:t>/hombres (2 </a:t>
            </a:r>
            <a:r>
              <a:rPr lang="en-US" sz="2800" dirty="0" err="1"/>
              <a:t>clases</a:t>
            </a:r>
            <a:r>
              <a:rPr lang="en-US" sz="2800" dirty="0"/>
              <a:t>), </a:t>
            </a:r>
            <a:r>
              <a:rPr lang="en-US" sz="2800" dirty="0" err="1"/>
              <a:t>jovenes</a:t>
            </a:r>
            <a:r>
              <a:rPr lang="en-US" sz="2800" dirty="0"/>
              <a:t>/</a:t>
            </a:r>
            <a:r>
              <a:rPr lang="en-US" sz="2800" dirty="0" err="1"/>
              <a:t>mayores</a:t>
            </a:r>
            <a:r>
              <a:rPr lang="en-US" sz="2800" dirty="0"/>
              <a:t>, … 4 </a:t>
            </a:r>
            <a:r>
              <a:rPr lang="en-US" sz="2800" dirty="0" err="1"/>
              <a:t>emociones</a:t>
            </a:r>
            <a:r>
              <a:rPr lang="en-US" sz="2800" dirty="0"/>
              <a:t> 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r>
              <a:rPr lang="en-US" sz="2800" dirty="0"/>
              <a:t>Y </a:t>
            </a:r>
            <a:r>
              <a:rPr lang="en-US" sz="2800" dirty="0" err="1"/>
              <a:t>visualizar</a:t>
            </a:r>
            <a:r>
              <a:rPr lang="en-US" sz="2800" dirty="0"/>
              <a:t> 2D para </a:t>
            </a:r>
            <a:r>
              <a:rPr lang="en-US" sz="2800" dirty="0" err="1"/>
              <a:t>ver</a:t>
            </a:r>
            <a:r>
              <a:rPr lang="en-US" sz="2800" dirty="0"/>
              <a:t> clusters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Extraer</a:t>
            </a:r>
            <a:r>
              <a:rPr lang="en-US" sz="2800" dirty="0"/>
              <a:t> embeddings de audios de </a:t>
            </a:r>
            <a:r>
              <a:rPr lang="en-US" sz="2800" dirty="0" err="1"/>
              <a:t>diferentes</a:t>
            </a:r>
            <a:r>
              <a:rPr lang="en-US" sz="2800" dirty="0"/>
              <a:t> </a:t>
            </a:r>
            <a:r>
              <a:rPr lang="en-US" sz="2800" dirty="0" err="1"/>
              <a:t>clases</a:t>
            </a:r>
            <a:r>
              <a:rPr lang="en-US" sz="2800" dirty="0"/>
              <a:t> y </a:t>
            </a:r>
            <a:r>
              <a:rPr lang="en-US" sz="2800" dirty="0" err="1"/>
              <a:t>luego</a:t>
            </a:r>
            <a:r>
              <a:rPr lang="en-US" sz="2800" dirty="0"/>
              <a:t> usar los embeddings </a:t>
            </a:r>
            <a:r>
              <a:rPr lang="en-US" sz="2800" dirty="0" err="1"/>
              <a:t>como</a:t>
            </a:r>
            <a:r>
              <a:rPr lang="en-US" sz="2800" dirty="0"/>
              <a:t> vector de entrada de un </a:t>
            </a:r>
            <a:r>
              <a:rPr lang="en-US" sz="2800" dirty="0" err="1"/>
              <a:t>clasificador</a:t>
            </a:r>
            <a:endParaRPr lang="en-US" sz="2800" dirty="0"/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7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BCC69B-7756-4CEE-9987-7DF19EB1B39C}"/>
              </a:ext>
            </a:extLst>
          </p:cNvPr>
          <p:cNvSpPr txBox="1"/>
          <p:nvPr/>
        </p:nvSpPr>
        <p:spPr>
          <a:xfrm>
            <a:off x="527900" y="504544"/>
            <a:ext cx="107182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Extraer</a:t>
            </a:r>
            <a:r>
              <a:rPr lang="en-US" sz="2800" dirty="0"/>
              <a:t> embeddings de audios de </a:t>
            </a:r>
            <a:r>
              <a:rPr lang="en-US" sz="2800" dirty="0" err="1"/>
              <a:t>diferentes</a:t>
            </a:r>
            <a:r>
              <a:rPr lang="en-US" sz="2800" dirty="0"/>
              <a:t> </a:t>
            </a:r>
            <a:r>
              <a:rPr lang="en-US" sz="2800" dirty="0" err="1"/>
              <a:t>clases</a:t>
            </a:r>
            <a:r>
              <a:rPr lang="en-US" sz="2800" dirty="0"/>
              <a:t> y </a:t>
            </a:r>
            <a:r>
              <a:rPr lang="en-US" sz="2800" dirty="0" err="1"/>
              <a:t>luego</a:t>
            </a:r>
            <a:r>
              <a:rPr lang="en-US" sz="2800" dirty="0"/>
              <a:t> usar los embeddings </a:t>
            </a:r>
            <a:r>
              <a:rPr lang="en-US" sz="2800" dirty="0" err="1"/>
              <a:t>como</a:t>
            </a:r>
            <a:r>
              <a:rPr lang="en-US" sz="2800" dirty="0"/>
              <a:t> vector de entrada de un </a:t>
            </a:r>
            <a:r>
              <a:rPr lang="en-US" sz="2800" dirty="0" err="1"/>
              <a:t>clasificador</a:t>
            </a:r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194149-C8F6-4B7C-91E0-42E48466270E}"/>
              </a:ext>
            </a:extLst>
          </p:cNvPr>
          <p:cNvSpPr/>
          <p:nvPr/>
        </p:nvSpPr>
        <p:spPr>
          <a:xfrm>
            <a:off x="395927" y="3266388"/>
            <a:ext cx="1338606" cy="47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90566BC-2202-4101-B5D3-ABA23C16A6E8}"/>
              </a:ext>
            </a:extLst>
          </p:cNvPr>
          <p:cNvCxnSpPr>
            <a:cxnSpLocks/>
          </p:cNvCxnSpPr>
          <p:nvPr/>
        </p:nvCxnSpPr>
        <p:spPr>
          <a:xfrm flipV="1">
            <a:off x="1734533" y="3503235"/>
            <a:ext cx="339364" cy="29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AC7314-D6C5-4DDC-BD58-71D0D3D6F643}"/>
              </a:ext>
            </a:extLst>
          </p:cNvPr>
          <p:cNvSpPr/>
          <p:nvPr/>
        </p:nvSpPr>
        <p:spPr>
          <a:xfrm>
            <a:off x="2073897" y="2810737"/>
            <a:ext cx="2139885" cy="138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VGGVox</a:t>
            </a:r>
            <a:endParaRPr lang="en-US" dirty="0"/>
          </a:p>
          <a:p>
            <a:pPr algn="ctr"/>
            <a:r>
              <a:rPr lang="en-US" dirty="0"/>
              <a:t>Embeddings</a:t>
            </a:r>
          </a:p>
          <a:p>
            <a:pPr algn="ctr"/>
            <a:r>
              <a:rPr lang="en-US" dirty="0"/>
              <a:t>extractor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074D92-61F6-40C6-B7BA-87B257A8F301}"/>
              </a:ext>
            </a:extLst>
          </p:cNvPr>
          <p:cNvSpPr/>
          <p:nvPr/>
        </p:nvSpPr>
        <p:spPr>
          <a:xfrm>
            <a:off x="4595566" y="3266388"/>
            <a:ext cx="1663831" cy="4736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Embedding vector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FBFC157-1F16-4791-959B-FCC54A5368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13782" y="3503235"/>
            <a:ext cx="381784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63C65C3-43D1-42FD-8A2E-B906CDA3EE78}"/>
              </a:ext>
            </a:extLst>
          </p:cNvPr>
          <p:cNvCxnSpPr>
            <a:cxnSpLocks/>
          </p:cNvCxnSpPr>
          <p:nvPr/>
        </p:nvCxnSpPr>
        <p:spPr>
          <a:xfrm>
            <a:off x="6259397" y="3503234"/>
            <a:ext cx="381784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6604DC5-DE9F-4F82-B7EE-997F85FF512B}"/>
              </a:ext>
            </a:extLst>
          </p:cNvPr>
          <p:cNvSpPr/>
          <p:nvPr/>
        </p:nvSpPr>
        <p:spPr>
          <a:xfrm>
            <a:off x="6641181" y="2736502"/>
            <a:ext cx="2139885" cy="1384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  <a:p>
            <a:pPr algn="ctr"/>
            <a:r>
              <a:rPr lang="en-US" dirty="0"/>
              <a:t>Voice classifier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6F3FA20-F03C-4A4F-A4E2-071D02142B0D}"/>
              </a:ext>
            </a:extLst>
          </p:cNvPr>
          <p:cNvCxnSpPr>
            <a:cxnSpLocks/>
          </p:cNvCxnSpPr>
          <p:nvPr/>
        </p:nvCxnSpPr>
        <p:spPr>
          <a:xfrm>
            <a:off x="8781066" y="3428997"/>
            <a:ext cx="693674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FFECE7F-146F-43D3-973B-4A95A24F2FA5}"/>
              </a:ext>
            </a:extLst>
          </p:cNvPr>
          <p:cNvSpPr txBox="1"/>
          <p:nvPr/>
        </p:nvSpPr>
        <p:spPr>
          <a:xfrm>
            <a:off x="9609917" y="3093754"/>
            <a:ext cx="1952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Voice characteristics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83E27A-43F4-49E4-907F-4D22248EC320}"/>
              </a:ext>
            </a:extLst>
          </p:cNvPr>
          <p:cNvSpPr txBox="1"/>
          <p:nvPr/>
        </p:nvSpPr>
        <p:spPr>
          <a:xfrm>
            <a:off x="7945370" y="4195732"/>
            <a:ext cx="305873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Some examples: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Female/male voice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Young/old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Obese/non-obese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Angry, Happy, Neutral, sad,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69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70F0399-DA63-43EB-B475-FD4B7E90CA21}"/>
              </a:ext>
            </a:extLst>
          </p:cNvPr>
          <p:cNvSpPr txBox="1"/>
          <p:nvPr/>
        </p:nvSpPr>
        <p:spPr>
          <a:xfrm>
            <a:off x="602530" y="660946"/>
            <a:ext cx="54934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NimbusRomNo9L-Regu"/>
              </a:rPr>
              <a:t>The system is trained on short-term magnitude spectrograms extracted directly from raw audio segments, with no other pre-processing. </a:t>
            </a:r>
            <a:endParaRPr lang="en-US" sz="200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-Regu"/>
              </a:rPr>
              <a:t>A deep neural network trunk architecture is used to extract frame level features,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-Regu"/>
              </a:rPr>
              <a:t>which are pooled to obtain utterance-level speaker embeddings.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CBA14C-E1F7-448B-86BF-4E77154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02" y="0"/>
            <a:ext cx="1613074" cy="22012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5938A1-FBD0-46E2-9C9E-42DAA19A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01" y="2491205"/>
            <a:ext cx="5427090" cy="828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FAE1CC-758B-4B8E-BE7D-C89FE24869F9}"/>
              </a:ext>
            </a:extLst>
          </p:cNvPr>
          <p:cNvSpPr txBox="1"/>
          <p:nvPr/>
        </p:nvSpPr>
        <p:spPr>
          <a:xfrm>
            <a:off x="6294502" y="3776838"/>
            <a:ext cx="101573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VGGVox</a:t>
            </a:r>
            <a:endParaRPr lang="en-US" b="1" dirty="0"/>
          </a:p>
          <a:p>
            <a:pPr algn="ctr"/>
            <a:r>
              <a:rPr lang="en-US" sz="1800" b="1" dirty="0"/>
              <a:t>CNN </a:t>
            </a:r>
            <a:endParaRPr lang="en-US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D83E50-0143-478F-A0A6-4F035AF814B4}"/>
              </a:ext>
            </a:extLst>
          </p:cNvPr>
          <p:cNvCxnSpPr>
            <a:endCxn id="7" idx="0"/>
          </p:cNvCxnSpPr>
          <p:nvPr/>
        </p:nvCxnSpPr>
        <p:spPr>
          <a:xfrm flipH="1">
            <a:off x="6802371" y="3297025"/>
            <a:ext cx="6991" cy="47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36C839C-D081-41A3-9F4B-FCD4BB066533}"/>
              </a:ext>
            </a:extLst>
          </p:cNvPr>
          <p:cNvCxnSpPr/>
          <p:nvPr/>
        </p:nvCxnSpPr>
        <p:spPr>
          <a:xfrm flipH="1">
            <a:off x="6795379" y="4423169"/>
            <a:ext cx="6991" cy="47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DCC937-C735-4809-ABFC-DEDDD767DDC9}"/>
              </a:ext>
            </a:extLst>
          </p:cNvPr>
          <p:cNvSpPr txBox="1"/>
          <p:nvPr/>
        </p:nvSpPr>
        <p:spPr>
          <a:xfrm>
            <a:off x="6624537" y="50695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            X</a:t>
            </a:r>
            <a:r>
              <a:rPr lang="en-US" baseline="-25000" dirty="0"/>
              <a:t>2</a:t>
            </a:r>
            <a:r>
              <a:rPr lang="en-US" dirty="0"/>
              <a:t>                                         X</a:t>
            </a:r>
            <a:r>
              <a:rPr lang="en-US" baseline="-25000" dirty="0"/>
              <a:t>N   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B19184-2C39-4979-BDF9-B8C4BDE63189}"/>
              </a:ext>
            </a:extLst>
          </p:cNvPr>
          <p:cNvSpPr txBox="1"/>
          <p:nvPr/>
        </p:nvSpPr>
        <p:spPr>
          <a:xfrm>
            <a:off x="7147296" y="3783325"/>
            <a:ext cx="101573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VGGVox</a:t>
            </a:r>
            <a:endParaRPr lang="en-US" b="1" dirty="0"/>
          </a:p>
          <a:p>
            <a:pPr algn="ctr"/>
            <a:r>
              <a:rPr lang="en-US" sz="1800" b="1" dirty="0"/>
              <a:t>CNN </a:t>
            </a:r>
            <a:endParaRPr lang="en-US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C6E85A8-EF30-458A-A5B0-934BAA33109D}"/>
              </a:ext>
            </a:extLst>
          </p:cNvPr>
          <p:cNvCxnSpPr>
            <a:endCxn id="12" idx="0"/>
          </p:cNvCxnSpPr>
          <p:nvPr/>
        </p:nvCxnSpPr>
        <p:spPr>
          <a:xfrm flipH="1">
            <a:off x="7655165" y="3303512"/>
            <a:ext cx="6991" cy="47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9D4D3E6-6FB7-4FD9-8806-F3DC426BD896}"/>
              </a:ext>
            </a:extLst>
          </p:cNvPr>
          <p:cNvCxnSpPr/>
          <p:nvPr/>
        </p:nvCxnSpPr>
        <p:spPr>
          <a:xfrm flipH="1">
            <a:off x="7618989" y="4400472"/>
            <a:ext cx="6991" cy="47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455DDA-6207-4530-A965-7C6589968351}"/>
              </a:ext>
            </a:extLst>
          </p:cNvPr>
          <p:cNvSpPr txBox="1"/>
          <p:nvPr/>
        </p:nvSpPr>
        <p:spPr>
          <a:xfrm>
            <a:off x="9600261" y="3754141"/>
            <a:ext cx="101573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VGGVox</a:t>
            </a:r>
            <a:endParaRPr lang="en-US" b="1" dirty="0"/>
          </a:p>
          <a:p>
            <a:pPr algn="ctr"/>
            <a:r>
              <a:rPr lang="en-US" sz="1800" b="1" dirty="0"/>
              <a:t>CNN </a:t>
            </a:r>
            <a:endParaRPr lang="en-US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1F01089-E119-4439-9B6D-87CE8D5B00EA}"/>
              </a:ext>
            </a:extLst>
          </p:cNvPr>
          <p:cNvCxnSpPr>
            <a:endCxn id="15" idx="0"/>
          </p:cNvCxnSpPr>
          <p:nvPr/>
        </p:nvCxnSpPr>
        <p:spPr>
          <a:xfrm flipH="1">
            <a:off x="10108130" y="3274328"/>
            <a:ext cx="6991" cy="47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DABA5A9-6F63-4DC4-B19E-9FD9156A68CA}"/>
              </a:ext>
            </a:extLst>
          </p:cNvPr>
          <p:cNvCxnSpPr/>
          <p:nvPr/>
        </p:nvCxnSpPr>
        <p:spPr>
          <a:xfrm flipH="1">
            <a:off x="10071954" y="4371288"/>
            <a:ext cx="6991" cy="47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4FB436-7DA2-4604-B3AC-8551A8AB594B}"/>
              </a:ext>
            </a:extLst>
          </p:cNvPr>
          <p:cNvSpPr txBox="1"/>
          <p:nvPr/>
        </p:nvSpPr>
        <p:spPr>
          <a:xfrm>
            <a:off x="3996822" y="4965473"/>
            <a:ext cx="216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NimbusRomNo9L-Regu"/>
              </a:rPr>
              <a:t>frame level features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A681052-419E-44C6-B3A9-C957AD741E00}"/>
              </a:ext>
            </a:extLst>
          </p:cNvPr>
          <p:cNvSpPr/>
          <p:nvPr/>
        </p:nvSpPr>
        <p:spPr>
          <a:xfrm>
            <a:off x="6449438" y="5544766"/>
            <a:ext cx="3918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 (</a:t>
            </a:r>
            <a:r>
              <a:rPr lang="en-US" dirty="0" err="1"/>
              <a:t>promediar</a:t>
            </a:r>
            <a:r>
              <a:rPr lang="en-US" dirty="0"/>
              <a:t> las X</a:t>
            </a:r>
            <a:r>
              <a:rPr lang="en-US" baseline="-25000" dirty="0"/>
              <a:t>i </a:t>
            </a:r>
            <a:r>
              <a:rPr lang="en-US" dirty="0"/>
              <a:t>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3086A34-A028-4DF8-ADFA-3ACD78C5862F}"/>
              </a:ext>
            </a:extLst>
          </p:cNvPr>
          <p:cNvSpPr txBox="1"/>
          <p:nvPr/>
        </p:nvSpPr>
        <p:spPr>
          <a:xfrm>
            <a:off x="1889598" y="6341212"/>
            <a:ext cx="525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NimbusRomNo9L-Regu"/>
              </a:rPr>
              <a:t>pooled to obtain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NimbusRomNo9L-Regu"/>
              </a:rPr>
              <a:t>utterance-level speaker embeddings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3964598-8990-4CE1-AE00-BC1E8C8EEA88}"/>
              </a:ext>
            </a:extLst>
          </p:cNvPr>
          <p:cNvCxnSpPr>
            <a:cxnSpLocks/>
          </p:cNvCxnSpPr>
          <p:nvPr/>
        </p:nvCxnSpPr>
        <p:spPr>
          <a:xfrm flipH="1">
            <a:off x="8496203" y="5980195"/>
            <a:ext cx="1" cy="32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4BB698-F385-44A3-BB10-548B156E362A}"/>
              </a:ext>
            </a:extLst>
          </p:cNvPr>
          <p:cNvSpPr txBox="1"/>
          <p:nvPr/>
        </p:nvSpPr>
        <p:spPr>
          <a:xfrm>
            <a:off x="7655164" y="6329596"/>
            <a:ext cx="502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 </a:t>
            </a:r>
            <a:r>
              <a:rPr lang="en-US" dirty="0"/>
              <a:t>embedding vector representing the utterance</a:t>
            </a:r>
          </a:p>
        </p:txBody>
      </p:sp>
    </p:spTree>
    <p:extLst>
      <p:ext uri="{BB962C8B-B14F-4D97-AF65-F5344CB8AC3E}">
        <p14:creationId xmlns:p14="http://schemas.microsoft.com/office/powerpoint/2010/main" val="187509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70F0399-DA63-43EB-B475-FD4B7E90CA21}"/>
              </a:ext>
            </a:extLst>
          </p:cNvPr>
          <p:cNvSpPr txBox="1"/>
          <p:nvPr/>
        </p:nvSpPr>
        <p:spPr>
          <a:xfrm>
            <a:off x="563753" y="425577"/>
            <a:ext cx="1011260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latin typeface="NimbusRomNo9L-Regu"/>
              </a:rPr>
              <a:t>The entire model is then trained: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2000" b="1" i="0" u="none" strike="noStrike" baseline="0" dirty="0">
                <a:latin typeface="NimbusRomNo9L-Regu"/>
              </a:rPr>
              <a:t>Pre-training using a </a:t>
            </a:r>
            <a:r>
              <a:rPr lang="en-US" sz="2000" b="1" i="0" u="none" strike="noStrike" baseline="0" dirty="0" err="1">
                <a:latin typeface="NimbusRomNo9L-Regu"/>
              </a:rPr>
              <a:t>softmax</a:t>
            </a:r>
            <a:r>
              <a:rPr lang="en-US" sz="2000" b="1" dirty="0">
                <a:latin typeface="NimbusRomNo9L-Regu"/>
              </a:rPr>
              <a:t> </a:t>
            </a:r>
            <a:r>
              <a:rPr lang="en-US" sz="2000" b="1" i="0" u="none" strike="noStrike" baseline="0" dirty="0">
                <a:latin typeface="NimbusRomNo9L-Regu"/>
              </a:rPr>
              <a:t>layer </a:t>
            </a:r>
            <a:r>
              <a:rPr lang="en-US" sz="2000" b="0" i="0" u="none" strike="noStrike" baseline="0" dirty="0">
                <a:latin typeface="NimbusRomNo9L-Regu"/>
              </a:rPr>
              <a:t>and cross-entropy over a fixed list of speakers improves</a:t>
            </a:r>
          </a:p>
          <a:p>
            <a:pPr algn="l"/>
            <a:r>
              <a:rPr lang="en-US" sz="2000" b="0" i="0" u="none" strike="noStrike" baseline="0" dirty="0">
                <a:latin typeface="NimbusRomNo9L-Regu"/>
              </a:rPr>
              <a:t>model performance; hence we pre-train the trunk architecture</a:t>
            </a:r>
          </a:p>
          <a:p>
            <a:pPr algn="l"/>
            <a:r>
              <a:rPr lang="en-US" sz="2000" b="0" i="0" u="none" strike="noStrike" baseline="0" dirty="0">
                <a:latin typeface="NimbusRomNo9L-Regu"/>
              </a:rPr>
              <a:t>model for the task of </a:t>
            </a:r>
            <a:r>
              <a:rPr lang="en-US" sz="2000" b="1" i="0" u="none" strike="noStrike" baseline="0" dirty="0">
                <a:latin typeface="NimbusRomNo9L-Regu"/>
              </a:rPr>
              <a:t>identification first</a:t>
            </a:r>
            <a:r>
              <a:rPr lang="en-US" sz="2000" b="0" i="0" u="none" strike="noStrike" baseline="0" dirty="0">
                <a:latin typeface="NimbusRomNo9L-Regu"/>
              </a:rPr>
              <a:t>.</a:t>
            </a:r>
            <a:endParaRPr lang="en-US" sz="2000" dirty="0"/>
          </a:p>
          <a:p>
            <a:pPr algn="l"/>
            <a:endParaRPr lang="en-US" sz="2000" b="0" i="0" u="none" strike="noStrike" baseline="0" dirty="0">
              <a:latin typeface="NimbusRomNo9L-Regu"/>
            </a:endParaRPr>
          </a:p>
          <a:p>
            <a:pPr algn="l"/>
            <a:endParaRPr lang="en-US" sz="2000" dirty="0">
              <a:latin typeface="NimbusRomNo9L-Regu"/>
            </a:endParaRPr>
          </a:p>
          <a:p>
            <a:pPr algn="l"/>
            <a:endParaRPr lang="en-US" sz="2000" b="0" i="0" u="none" strike="noStrike" baseline="0" dirty="0">
              <a:latin typeface="NimbusRomNo9L-Regu"/>
            </a:endParaRPr>
          </a:p>
          <a:p>
            <a:pPr algn="l"/>
            <a:r>
              <a:rPr lang="en-US" sz="2000" b="1" i="0" u="none" strike="noStrike" baseline="0" dirty="0">
                <a:latin typeface="NimbusRomNo9L-Regu"/>
              </a:rPr>
              <a:t>Then TRAININ using contrastive loss</a:t>
            </a:r>
            <a:r>
              <a:rPr lang="en-US" sz="2000" b="0" i="0" u="none" strike="noStrike" baseline="0" dirty="0">
                <a:latin typeface="NimbusRomNo9L-Regu"/>
              </a:rPr>
              <a:t>. </a:t>
            </a:r>
          </a:p>
          <a:p>
            <a:pPr algn="l"/>
            <a:endParaRPr lang="en-US" sz="2000" dirty="0">
              <a:latin typeface="NimbusRomNo9L-Regu"/>
            </a:endParaRPr>
          </a:p>
          <a:p>
            <a:pPr algn="l"/>
            <a:r>
              <a:rPr lang="en-US" sz="2000" b="0" i="0" u="none" strike="noStrike" baseline="0" dirty="0">
                <a:latin typeface="NimbusRomNo9L-Regu"/>
              </a:rPr>
              <a:t>We employ a contrastive loss [39, 40] on paired embeddings,</a:t>
            </a:r>
          </a:p>
          <a:p>
            <a:pPr algn="l"/>
            <a:r>
              <a:rPr lang="en-US" sz="2000" b="0" i="0" u="none" strike="noStrike" baseline="0" dirty="0">
                <a:latin typeface="NimbusRomNo9L-Regu"/>
              </a:rPr>
              <a:t>which seeks to </a:t>
            </a:r>
            <a:r>
              <a:rPr lang="en-US" sz="2000" b="0" i="0" u="none" strike="noStrike" baseline="0" dirty="0" err="1">
                <a:latin typeface="NimbusRomNo9L-Regu"/>
              </a:rPr>
              <a:t>minimise</a:t>
            </a:r>
            <a:r>
              <a:rPr lang="en-US" sz="2000" b="0" i="0" u="none" strike="noStrike" baseline="0" dirty="0">
                <a:latin typeface="NimbusRomNo9L-Regu"/>
              </a:rPr>
              <a:t> the distance between the embeddings</a:t>
            </a:r>
          </a:p>
          <a:p>
            <a:pPr algn="l"/>
            <a:r>
              <a:rPr lang="en-US" sz="2000" b="0" i="0" u="none" strike="noStrike" baseline="0" dirty="0">
                <a:latin typeface="NimbusRomNo9L-Regu"/>
              </a:rPr>
              <a:t>of positive pairs and </a:t>
            </a:r>
            <a:r>
              <a:rPr lang="en-US" sz="2000" b="0" i="0" u="none" strike="noStrike" baseline="0" dirty="0" err="1">
                <a:latin typeface="NimbusRomNo9L-Regu"/>
              </a:rPr>
              <a:t>penalises</a:t>
            </a:r>
            <a:r>
              <a:rPr lang="en-US" sz="2000" b="0" i="0" u="none" strike="noStrike" baseline="0" dirty="0">
                <a:latin typeface="NimbusRomNo9L-Regu"/>
              </a:rPr>
              <a:t> the negative pair distances for</a:t>
            </a:r>
          </a:p>
          <a:p>
            <a:pPr algn="l"/>
            <a:r>
              <a:rPr lang="en-US" sz="2000" b="0" i="0" u="none" strike="noStrike" baseline="0" dirty="0">
                <a:latin typeface="NimbusRomNo9L-Regu"/>
              </a:rPr>
              <a:t>being smaller than a margin parameter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525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3C3206-E148-403A-8BC5-FC6D3546B4E6}"/>
              </a:ext>
            </a:extLst>
          </p:cNvPr>
          <p:cNvSpPr txBox="1"/>
          <p:nvPr/>
        </p:nvSpPr>
        <p:spPr>
          <a:xfrm>
            <a:off x="617454" y="552807"/>
            <a:ext cx="949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VGGVox</a:t>
            </a:r>
            <a:r>
              <a:rPr lang="en-US" sz="2800" dirty="0"/>
              <a:t> trained for Speaker Identification in </a:t>
            </a:r>
            <a:r>
              <a:rPr lang="en-US" sz="2800" dirty="0" err="1"/>
              <a:t>VoxCeleb</a:t>
            </a:r>
            <a:endParaRPr lang="en-U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376832-4961-41A0-A029-43FB3AEC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66" y="1266442"/>
            <a:ext cx="5295694" cy="39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6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5E4EBDC-9A15-4C4F-9EAD-ED812CBA5DE6}"/>
              </a:ext>
            </a:extLst>
          </p:cNvPr>
          <p:cNvSpPr txBox="1"/>
          <p:nvPr/>
        </p:nvSpPr>
        <p:spPr>
          <a:xfrm>
            <a:off x="954463" y="1723915"/>
            <a:ext cx="97449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In this paper, we present a deep CNN based neural speaker embedding system, named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VGGVox</a:t>
            </a:r>
            <a:r>
              <a:rPr lang="en-US" sz="2400" dirty="0">
                <a:effectLst/>
                <a:latin typeface="Arial" panose="020B0604020202020204" pitchFamily="34" charset="0"/>
              </a:rPr>
              <a:t>,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</a:rPr>
              <a:t> trained to map voice spectrograms to a compact Eu-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clidean</a:t>
            </a:r>
            <a:r>
              <a:rPr lang="en-US" sz="2000" dirty="0">
                <a:effectLst/>
                <a:latin typeface="Arial" panose="020B0604020202020204" pitchFamily="34" charset="0"/>
              </a:rPr>
              <a:t> space where distances directly correspond to a 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measureof</a:t>
            </a:r>
            <a:r>
              <a:rPr lang="en-US" sz="2000" dirty="0">
                <a:effectLst/>
                <a:latin typeface="Arial" panose="020B0604020202020204" pitchFamily="34" charset="0"/>
              </a:rPr>
              <a:t> speaker similarity.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</a:rPr>
              <a:t>Once such a space has been produced, </a:t>
            </a: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other tasks such as speaker verification, clustering and </a:t>
            </a:r>
            <a:r>
              <a:rPr lang="en-US" sz="20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diarisa-tion</a:t>
            </a: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be straightforwardly implemented using standard tech-</a:t>
            </a:r>
            <a:r>
              <a:rPr lang="en-US" sz="20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niques</a:t>
            </a: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with our embeddings as features</a:t>
            </a:r>
            <a:r>
              <a:rPr lang="en-US" sz="2000" dirty="0">
                <a:effectLst/>
                <a:latin typeface="Arial" panose="020B0604020202020204" pitchFamily="34" charset="0"/>
              </a:rPr>
              <a:t>.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 que se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estudia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el TFM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F007F9-2AA2-4427-A267-27B7FB8E98E7}"/>
              </a:ext>
            </a:extLst>
          </p:cNvPr>
          <p:cNvSpPr txBox="1"/>
          <p:nvPr/>
        </p:nvSpPr>
        <p:spPr>
          <a:xfrm>
            <a:off x="1124147" y="421552"/>
            <a:ext cx="8830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[2] J. S. Chung*, A. </a:t>
            </a:r>
            <a:r>
              <a:rPr lang="en-US" dirty="0" err="1"/>
              <a:t>Nagrani</a:t>
            </a:r>
            <a:r>
              <a:rPr lang="en-US" dirty="0"/>
              <a:t>*, A. Zisserman, </a:t>
            </a:r>
            <a:r>
              <a:rPr lang="en-US" dirty="0">
                <a:solidFill>
                  <a:srgbClr val="FF0000"/>
                </a:solidFill>
              </a:rPr>
              <a:t>VoxCeleb2: Deep Speaker Recognition</a:t>
            </a:r>
            <a:r>
              <a:rPr lang="en-US" dirty="0"/>
              <a:t>,  INTERSPEECH, 2018</a:t>
            </a:r>
          </a:p>
        </p:txBody>
      </p:sp>
    </p:spTree>
    <p:extLst>
      <p:ext uri="{BB962C8B-B14F-4D97-AF65-F5344CB8AC3E}">
        <p14:creationId xmlns:p14="http://schemas.microsoft.com/office/powerpoint/2010/main" val="286838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3C3206-E148-403A-8BC5-FC6D3546B4E6}"/>
              </a:ext>
            </a:extLst>
          </p:cNvPr>
          <p:cNvSpPr txBox="1"/>
          <p:nvPr/>
        </p:nvSpPr>
        <p:spPr>
          <a:xfrm>
            <a:off x="617454" y="552807"/>
            <a:ext cx="9497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Such embeddings can be used for tasks such as speaker verification, clustering and </a:t>
            </a:r>
            <a:r>
              <a:rPr lang="en-US" sz="2800" dirty="0" err="1"/>
              <a:t>diarisation</a:t>
            </a:r>
            <a:endParaRPr lang="en-U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376832-4961-41A0-A029-43FB3AEC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4" y="1929125"/>
            <a:ext cx="5295694" cy="39045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A4F99E-4E2C-45A7-8A9D-7517280E5118}"/>
              </a:ext>
            </a:extLst>
          </p:cNvPr>
          <p:cNvSpPr txBox="1"/>
          <p:nvPr/>
        </p:nvSpPr>
        <p:spPr>
          <a:xfrm>
            <a:off x="6278854" y="2263434"/>
            <a:ext cx="5027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embedding vector representing the utterance of speaker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7B8572-6423-4893-933C-32EB0B156D9D}"/>
              </a:ext>
            </a:extLst>
          </p:cNvPr>
          <p:cNvSpPr txBox="1"/>
          <p:nvPr/>
        </p:nvSpPr>
        <p:spPr>
          <a:xfrm>
            <a:off x="6393504" y="3142719"/>
            <a:ext cx="4443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embedding vector representing the utterance of speaker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34E0EA-3C49-44B9-B4CC-9AE476E30367}"/>
              </a:ext>
            </a:extLst>
          </p:cNvPr>
          <p:cNvSpPr txBox="1"/>
          <p:nvPr/>
        </p:nvSpPr>
        <p:spPr>
          <a:xfrm>
            <a:off x="6393504" y="4036212"/>
            <a:ext cx="4443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embedding vector representing the utterance of speaker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31D30A-BF91-424D-BB13-EE341D25B615}"/>
              </a:ext>
            </a:extLst>
          </p:cNvPr>
          <p:cNvSpPr txBox="1"/>
          <p:nvPr/>
        </p:nvSpPr>
        <p:spPr>
          <a:xfrm>
            <a:off x="6393504" y="4929705"/>
            <a:ext cx="4443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embedding vector representing the utterance of speaker 1</a:t>
            </a:r>
          </a:p>
        </p:txBody>
      </p:sp>
    </p:spTree>
    <p:extLst>
      <p:ext uri="{BB962C8B-B14F-4D97-AF65-F5344CB8AC3E}">
        <p14:creationId xmlns:p14="http://schemas.microsoft.com/office/powerpoint/2010/main" val="13703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3C3206-E148-403A-8BC5-FC6D3546B4E6}"/>
              </a:ext>
            </a:extLst>
          </p:cNvPr>
          <p:cNvSpPr txBox="1"/>
          <p:nvPr/>
        </p:nvSpPr>
        <p:spPr>
          <a:xfrm>
            <a:off x="617454" y="552807"/>
            <a:ext cx="9497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Using </a:t>
            </a:r>
            <a:r>
              <a:rPr lang="en-US" sz="2800" dirty="0">
                <a:solidFill>
                  <a:schemeClr val="accent6"/>
                </a:solidFill>
              </a:rPr>
              <a:t>cosine distance </a:t>
            </a:r>
            <a:r>
              <a:rPr lang="en-US" sz="2800" dirty="0"/>
              <a:t>between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800" b="1" baseline="-25000" dirty="0">
                <a:solidFill>
                  <a:schemeClr val="accent5">
                    <a:lumMod val="75000"/>
                  </a:schemeClr>
                </a:solidFill>
              </a:rPr>
              <a:t>i   </a:t>
            </a:r>
            <a:r>
              <a:rPr lang="en-US" sz="2800" dirty="0"/>
              <a:t>and</a:t>
            </a:r>
            <a:r>
              <a:rPr lang="en-US" sz="2800" b="1" baseline="-25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800" b="1" baseline="-25000" dirty="0" err="1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800" dirty="0"/>
              <a:t> we can see if they are the same speaker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376832-4961-41A0-A029-43FB3AEC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4" y="1929125"/>
            <a:ext cx="5295694" cy="39045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A4F99E-4E2C-45A7-8A9D-7517280E5118}"/>
              </a:ext>
            </a:extLst>
          </p:cNvPr>
          <p:cNvSpPr txBox="1"/>
          <p:nvPr/>
        </p:nvSpPr>
        <p:spPr>
          <a:xfrm>
            <a:off x="6278854" y="2263434"/>
            <a:ext cx="5027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embedding vector representing the utterance of speaker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7B8572-6423-4893-933C-32EB0B156D9D}"/>
              </a:ext>
            </a:extLst>
          </p:cNvPr>
          <p:cNvSpPr txBox="1"/>
          <p:nvPr/>
        </p:nvSpPr>
        <p:spPr>
          <a:xfrm>
            <a:off x="6393504" y="3142719"/>
            <a:ext cx="4443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embedding vector representing the utterance of speaker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34E0EA-3C49-44B9-B4CC-9AE476E30367}"/>
              </a:ext>
            </a:extLst>
          </p:cNvPr>
          <p:cNvSpPr txBox="1"/>
          <p:nvPr/>
        </p:nvSpPr>
        <p:spPr>
          <a:xfrm>
            <a:off x="6393504" y="4036212"/>
            <a:ext cx="4443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embedding vector representing the utterance of speaker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31D30A-BF91-424D-BB13-EE341D25B615}"/>
              </a:ext>
            </a:extLst>
          </p:cNvPr>
          <p:cNvSpPr txBox="1"/>
          <p:nvPr/>
        </p:nvSpPr>
        <p:spPr>
          <a:xfrm>
            <a:off x="6393504" y="4929705"/>
            <a:ext cx="4443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2400" b="1" baseline="-250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embedding vector representing the utterance of speaker 1</a:t>
            </a:r>
          </a:p>
        </p:txBody>
      </p:sp>
    </p:spTree>
    <p:extLst>
      <p:ext uri="{BB962C8B-B14F-4D97-AF65-F5344CB8AC3E}">
        <p14:creationId xmlns:p14="http://schemas.microsoft.com/office/powerpoint/2010/main" val="516183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1770</Words>
  <Application>Microsoft Office PowerPoint</Application>
  <PresentationFormat>Panorámica</PresentationFormat>
  <Paragraphs>218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NimbusRomNo9L-Regu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Hernandez</dc:creator>
  <cp:lastModifiedBy>Luis Hernandez</cp:lastModifiedBy>
  <cp:revision>33</cp:revision>
  <dcterms:created xsi:type="dcterms:W3CDTF">2020-11-27T11:00:19Z</dcterms:created>
  <dcterms:modified xsi:type="dcterms:W3CDTF">2020-12-17T11:20:03Z</dcterms:modified>
</cp:coreProperties>
</file>