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7" r:id="rId10"/>
    <p:sldId id="266" r:id="rId11"/>
    <p:sldId id="268" r:id="rId12"/>
    <p:sldId id="269" r:id="rId13"/>
    <p:sldId id="263" r:id="rId14"/>
    <p:sldId id="271" r:id="rId15"/>
    <p:sldId id="272" r:id="rId16"/>
    <p:sldId id="270"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8EBFA-6F10-401F-A22C-99F31220FA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AE900B-74AE-4462-A972-8E3B172D97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D44626-C164-4F79-B624-B07D843AD09A}"/>
              </a:ext>
            </a:extLst>
          </p:cNvPr>
          <p:cNvSpPr>
            <a:spLocks noGrp="1"/>
          </p:cNvSpPr>
          <p:nvPr>
            <p:ph type="dt" sz="half" idx="10"/>
          </p:nvPr>
        </p:nvSpPr>
        <p:spPr/>
        <p:txBody>
          <a:bodyPr/>
          <a:lstStyle/>
          <a:p>
            <a:fld id="{31A27933-469A-41FB-BDFC-1580752E45DA}" type="datetimeFigureOut">
              <a:rPr lang="en-US" smtClean="0"/>
              <a:t>8/28/2022</a:t>
            </a:fld>
            <a:endParaRPr lang="en-US"/>
          </a:p>
        </p:txBody>
      </p:sp>
      <p:sp>
        <p:nvSpPr>
          <p:cNvPr id="5" name="Footer Placeholder 4">
            <a:extLst>
              <a:ext uri="{FF2B5EF4-FFF2-40B4-BE49-F238E27FC236}">
                <a16:creationId xmlns:a16="http://schemas.microsoft.com/office/drawing/2014/main" id="{B6ED2D5F-0DDD-4670-A07B-A3E53C51B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5567B3-8F5E-4B34-A1D5-4C19ABCE18FF}"/>
              </a:ext>
            </a:extLst>
          </p:cNvPr>
          <p:cNvSpPr>
            <a:spLocks noGrp="1"/>
          </p:cNvSpPr>
          <p:nvPr>
            <p:ph type="sldNum" sz="quarter" idx="12"/>
          </p:nvPr>
        </p:nvSpPr>
        <p:spPr/>
        <p:txBody>
          <a:bodyPr/>
          <a:lstStyle/>
          <a:p>
            <a:fld id="{B37528A8-C5E9-46A0-89C9-50115FB05B22}" type="slidenum">
              <a:rPr lang="en-US" smtClean="0"/>
              <a:t>‹#›</a:t>
            </a:fld>
            <a:endParaRPr lang="en-US"/>
          </a:p>
        </p:txBody>
      </p:sp>
    </p:spTree>
    <p:extLst>
      <p:ext uri="{BB962C8B-B14F-4D97-AF65-F5344CB8AC3E}">
        <p14:creationId xmlns:p14="http://schemas.microsoft.com/office/powerpoint/2010/main" val="2283276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9E19-9F9D-4308-A001-7E1CE4A733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BC8C23-58D3-400C-AD47-EB6A611C1FB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868E7-B253-47C4-AB43-7968F2052C76}"/>
              </a:ext>
            </a:extLst>
          </p:cNvPr>
          <p:cNvSpPr>
            <a:spLocks noGrp="1"/>
          </p:cNvSpPr>
          <p:nvPr>
            <p:ph type="dt" sz="half" idx="10"/>
          </p:nvPr>
        </p:nvSpPr>
        <p:spPr/>
        <p:txBody>
          <a:bodyPr/>
          <a:lstStyle/>
          <a:p>
            <a:fld id="{31A27933-469A-41FB-BDFC-1580752E45DA}" type="datetimeFigureOut">
              <a:rPr lang="en-US" smtClean="0"/>
              <a:t>8/28/2022</a:t>
            </a:fld>
            <a:endParaRPr lang="en-US"/>
          </a:p>
        </p:txBody>
      </p:sp>
      <p:sp>
        <p:nvSpPr>
          <p:cNvPr id="5" name="Footer Placeholder 4">
            <a:extLst>
              <a:ext uri="{FF2B5EF4-FFF2-40B4-BE49-F238E27FC236}">
                <a16:creationId xmlns:a16="http://schemas.microsoft.com/office/drawing/2014/main" id="{56CBFE1C-EF58-4962-80F2-CC50837124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209F1-0D9B-4075-9E0D-CCE197BCE911}"/>
              </a:ext>
            </a:extLst>
          </p:cNvPr>
          <p:cNvSpPr>
            <a:spLocks noGrp="1"/>
          </p:cNvSpPr>
          <p:nvPr>
            <p:ph type="sldNum" sz="quarter" idx="12"/>
          </p:nvPr>
        </p:nvSpPr>
        <p:spPr/>
        <p:txBody>
          <a:bodyPr/>
          <a:lstStyle/>
          <a:p>
            <a:fld id="{B37528A8-C5E9-46A0-89C9-50115FB05B22}" type="slidenum">
              <a:rPr lang="en-US" smtClean="0"/>
              <a:t>‹#›</a:t>
            </a:fld>
            <a:endParaRPr lang="en-US"/>
          </a:p>
        </p:txBody>
      </p:sp>
    </p:spTree>
    <p:extLst>
      <p:ext uri="{BB962C8B-B14F-4D97-AF65-F5344CB8AC3E}">
        <p14:creationId xmlns:p14="http://schemas.microsoft.com/office/powerpoint/2010/main" val="1760944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D76BA2-75C3-4E04-9614-F4D6E176B4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31B5F3-0DA1-4100-B6C2-DDD1DE3D26A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9C8BC-262E-47C9-A8F0-A40EF6DFF812}"/>
              </a:ext>
            </a:extLst>
          </p:cNvPr>
          <p:cNvSpPr>
            <a:spLocks noGrp="1"/>
          </p:cNvSpPr>
          <p:nvPr>
            <p:ph type="dt" sz="half" idx="10"/>
          </p:nvPr>
        </p:nvSpPr>
        <p:spPr/>
        <p:txBody>
          <a:bodyPr/>
          <a:lstStyle/>
          <a:p>
            <a:fld id="{31A27933-469A-41FB-BDFC-1580752E45DA}" type="datetimeFigureOut">
              <a:rPr lang="en-US" smtClean="0"/>
              <a:t>8/28/2022</a:t>
            </a:fld>
            <a:endParaRPr lang="en-US"/>
          </a:p>
        </p:txBody>
      </p:sp>
      <p:sp>
        <p:nvSpPr>
          <p:cNvPr id="5" name="Footer Placeholder 4">
            <a:extLst>
              <a:ext uri="{FF2B5EF4-FFF2-40B4-BE49-F238E27FC236}">
                <a16:creationId xmlns:a16="http://schemas.microsoft.com/office/drawing/2014/main" id="{846533D6-894C-4D38-B7C5-F250E93995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6186B9-8239-4795-BB9D-EDB56F14EE75}"/>
              </a:ext>
            </a:extLst>
          </p:cNvPr>
          <p:cNvSpPr>
            <a:spLocks noGrp="1"/>
          </p:cNvSpPr>
          <p:nvPr>
            <p:ph type="sldNum" sz="quarter" idx="12"/>
          </p:nvPr>
        </p:nvSpPr>
        <p:spPr/>
        <p:txBody>
          <a:bodyPr/>
          <a:lstStyle/>
          <a:p>
            <a:fld id="{B37528A8-C5E9-46A0-89C9-50115FB05B22}" type="slidenum">
              <a:rPr lang="en-US" smtClean="0"/>
              <a:t>‹#›</a:t>
            </a:fld>
            <a:endParaRPr lang="en-US"/>
          </a:p>
        </p:txBody>
      </p:sp>
    </p:spTree>
    <p:extLst>
      <p:ext uri="{BB962C8B-B14F-4D97-AF65-F5344CB8AC3E}">
        <p14:creationId xmlns:p14="http://schemas.microsoft.com/office/powerpoint/2010/main" val="3938088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B69A-6FAE-4D31-9888-10B68B82B9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D59FC4-DA58-4AA0-A730-54F413993C2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CA951E-ACF4-4A1A-B823-1ED0557BE788}"/>
              </a:ext>
            </a:extLst>
          </p:cNvPr>
          <p:cNvSpPr>
            <a:spLocks noGrp="1"/>
          </p:cNvSpPr>
          <p:nvPr>
            <p:ph type="dt" sz="half" idx="10"/>
          </p:nvPr>
        </p:nvSpPr>
        <p:spPr/>
        <p:txBody>
          <a:bodyPr/>
          <a:lstStyle/>
          <a:p>
            <a:fld id="{31A27933-469A-41FB-BDFC-1580752E45DA}" type="datetimeFigureOut">
              <a:rPr lang="en-US" smtClean="0"/>
              <a:t>8/28/2022</a:t>
            </a:fld>
            <a:endParaRPr lang="en-US"/>
          </a:p>
        </p:txBody>
      </p:sp>
      <p:sp>
        <p:nvSpPr>
          <p:cNvPr id="5" name="Footer Placeholder 4">
            <a:extLst>
              <a:ext uri="{FF2B5EF4-FFF2-40B4-BE49-F238E27FC236}">
                <a16:creationId xmlns:a16="http://schemas.microsoft.com/office/drawing/2014/main" id="{838504B9-1306-485D-99BD-B725E05B9D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3C30E-0064-4B7A-A613-1E4D321FCEA9}"/>
              </a:ext>
            </a:extLst>
          </p:cNvPr>
          <p:cNvSpPr>
            <a:spLocks noGrp="1"/>
          </p:cNvSpPr>
          <p:nvPr>
            <p:ph type="sldNum" sz="quarter" idx="12"/>
          </p:nvPr>
        </p:nvSpPr>
        <p:spPr/>
        <p:txBody>
          <a:bodyPr/>
          <a:lstStyle/>
          <a:p>
            <a:fld id="{B37528A8-C5E9-46A0-89C9-50115FB05B22}" type="slidenum">
              <a:rPr lang="en-US" smtClean="0"/>
              <a:t>‹#›</a:t>
            </a:fld>
            <a:endParaRPr lang="en-US"/>
          </a:p>
        </p:txBody>
      </p:sp>
    </p:spTree>
    <p:extLst>
      <p:ext uri="{BB962C8B-B14F-4D97-AF65-F5344CB8AC3E}">
        <p14:creationId xmlns:p14="http://schemas.microsoft.com/office/powerpoint/2010/main" val="2629865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30B12-FF15-4F22-93A6-101C862FC2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C01045-E513-4F12-9AF4-ACF61C2DA9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BE44AAC-C2B9-4925-8940-B2D715DE6B07}"/>
              </a:ext>
            </a:extLst>
          </p:cNvPr>
          <p:cNvSpPr>
            <a:spLocks noGrp="1"/>
          </p:cNvSpPr>
          <p:nvPr>
            <p:ph type="dt" sz="half" idx="10"/>
          </p:nvPr>
        </p:nvSpPr>
        <p:spPr/>
        <p:txBody>
          <a:bodyPr/>
          <a:lstStyle/>
          <a:p>
            <a:fld id="{31A27933-469A-41FB-BDFC-1580752E45DA}" type="datetimeFigureOut">
              <a:rPr lang="en-US" smtClean="0"/>
              <a:t>8/28/2022</a:t>
            </a:fld>
            <a:endParaRPr lang="en-US"/>
          </a:p>
        </p:txBody>
      </p:sp>
      <p:sp>
        <p:nvSpPr>
          <p:cNvPr id="5" name="Footer Placeholder 4">
            <a:extLst>
              <a:ext uri="{FF2B5EF4-FFF2-40B4-BE49-F238E27FC236}">
                <a16:creationId xmlns:a16="http://schemas.microsoft.com/office/drawing/2014/main" id="{39A4E396-B5B4-4B38-9D05-50F2EE0E9C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6AE9B-C1FB-412E-A9AE-C1458E82843B}"/>
              </a:ext>
            </a:extLst>
          </p:cNvPr>
          <p:cNvSpPr>
            <a:spLocks noGrp="1"/>
          </p:cNvSpPr>
          <p:nvPr>
            <p:ph type="sldNum" sz="quarter" idx="12"/>
          </p:nvPr>
        </p:nvSpPr>
        <p:spPr/>
        <p:txBody>
          <a:bodyPr/>
          <a:lstStyle/>
          <a:p>
            <a:fld id="{B37528A8-C5E9-46A0-89C9-50115FB05B22}" type="slidenum">
              <a:rPr lang="en-US" smtClean="0"/>
              <a:t>‹#›</a:t>
            </a:fld>
            <a:endParaRPr lang="en-US"/>
          </a:p>
        </p:txBody>
      </p:sp>
    </p:spTree>
    <p:extLst>
      <p:ext uri="{BB962C8B-B14F-4D97-AF65-F5344CB8AC3E}">
        <p14:creationId xmlns:p14="http://schemas.microsoft.com/office/powerpoint/2010/main" val="1394962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E4C0-2008-44D2-A5E1-BED355156F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B03300-F020-4617-A41D-6E140E5C91C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AC82CE-19B9-48EC-A488-DCCF9A7B741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618260-2555-4D3D-B15A-33D18FA14869}"/>
              </a:ext>
            </a:extLst>
          </p:cNvPr>
          <p:cNvSpPr>
            <a:spLocks noGrp="1"/>
          </p:cNvSpPr>
          <p:nvPr>
            <p:ph type="dt" sz="half" idx="10"/>
          </p:nvPr>
        </p:nvSpPr>
        <p:spPr/>
        <p:txBody>
          <a:bodyPr/>
          <a:lstStyle/>
          <a:p>
            <a:fld id="{31A27933-469A-41FB-BDFC-1580752E45DA}" type="datetimeFigureOut">
              <a:rPr lang="en-US" smtClean="0"/>
              <a:t>8/28/2022</a:t>
            </a:fld>
            <a:endParaRPr lang="en-US"/>
          </a:p>
        </p:txBody>
      </p:sp>
      <p:sp>
        <p:nvSpPr>
          <p:cNvPr id="6" name="Footer Placeholder 5">
            <a:extLst>
              <a:ext uri="{FF2B5EF4-FFF2-40B4-BE49-F238E27FC236}">
                <a16:creationId xmlns:a16="http://schemas.microsoft.com/office/drawing/2014/main" id="{675CDE99-3EB2-410B-A2F4-B2464C428A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DCE38E-A439-436B-B62D-E2805FA89DC5}"/>
              </a:ext>
            </a:extLst>
          </p:cNvPr>
          <p:cNvSpPr>
            <a:spLocks noGrp="1"/>
          </p:cNvSpPr>
          <p:nvPr>
            <p:ph type="sldNum" sz="quarter" idx="12"/>
          </p:nvPr>
        </p:nvSpPr>
        <p:spPr/>
        <p:txBody>
          <a:bodyPr/>
          <a:lstStyle/>
          <a:p>
            <a:fld id="{B37528A8-C5E9-46A0-89C9-50115FB05B22}" type="slidenum">
              <a:rPr lang="en-US" smtClean="0"/>
              <a:t>‹#›</a:t>
            </a:fld>
            <a:endParaRPr lang="en-US"/>
          </a:p>
        </p:txBody>
      </p:sp>
    </p:spTree>
    <p:extLst>
      <p:ext uri="{BB962C8B-B14F-4D97-AF65-F5344CB8AC3E}">
        <p14:creationId xmlns:p14="http://schemas.microsoft.com/office/powerpoint/2010/main" val="2583805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8BE4E-DC5F-4C02-8F78-711FD7AC31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476175-81F0-45FE-9A87-76A28FA023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5CD405-C92F-4D0D-ABD0-6347636610F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9527EB-B1D4-49A9-AF0A-99968A8AFE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415DAE-B358-415D-912A-435B8FA55C1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2E9498-9BB6-44D5-8F02-B8A877AB5CEE}"/>
              </a:ext>
            </a:extLst>
          </p:cNvPr>
          <p:cNvSpPr>
            <a:spLocks noGrp="1"/>
          </p:cNvSpPr>
          <p:nvPr>
            <p:ph type="dt" sz="half" idx="10"/>
          </p:nvPr>
        </p:nvSpPr>
        <p:spPr/>
        <p:txBody>
          <a:bodyPr/>
          <a:lstStyle/>
          <a:p>
            <a:fld id="{31A27933-469A-41FB-BDFC-1580752E45DA}" type="datetimeFigureOut">
              <a:rPr lang="en-US" smtClean="0"/>
              <a:t>8/28/2022</a:t>
            </a:fld>
            <a:endParaRPr lang="en-US"/>
          </a:p>
        </p:txBody>
      </p:sp>
      <p:sp>
        <p:nvSpPr>
          <p:cNvPr id="8" name="Footer Placeholder 7">
            <a:extLst>
              <a:ext uri="{FF2B5EF4-FFF2-40B4-BE49-F238E27FC236}">
                <a16:creationId xmlns:a16="http://schemas.microsoft.com/office/drawing/2014/main" id="{78687293-7C64-4043-B3E7-B1CFF8F8B8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0EC778-5EF5-43DE-8EDF-00C10743C06A}"/>
              </a:ext>
            </a:extLst>
          </p:cNvPr>
          <p:cNvSpPr>
            <a:spLocks noGrp="1"/>
          </p:cNvSpPr>
          <p:nvPr>
            <p:ph type="sldNum" sz="quarter" idx="12"/>
          </p:nvPr>
        </p:nvSpPr>
        <p:spPr/>
        <p:txBody>
          <a:bodyPr/>
          <a:lstStyle/>
          <a:p>
            <a:fld id="{B37528A8-C5E9-46A0-89C9-50115FB05B22}" type="slidenum">
              <a:rPr lang="en-US" smtClean="0"/>
              <a:t>‹#›</a:t>
            </a:fld>
            <a:endParaRPr lang="en-US"/>
          </a:p>
        </p:txBody>
      </p:sp>
    </p:spTree>
    <p:extLst>
      <p:ext uri="{BB962C8B-B14F-4D97-AF65-F5344CB8AC3E}">
        <p14:creationId xmlns:p14="http://schemas.microsoft.com/office/powerpoint/2010/main" val="502020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1AFF-2736-48E5-B097-107FC46170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D3D2B4-7469-45AC-8919-D2163B12666B}"/>
              </a:ext>
            </a:extLst>
          </p:cNvPr>
          <p:cNvSpPr>
            <a:spLocks noGrp="1"/>
          </p:cNvSpPr>
          <p:nvPr>
            <p:ph type="dt" sz="half" idx="10"/>
          </p:nvPr>
        </p:nvSpPr>
        <p:spPr/>
        <p:txBody>
          <a:bodyPr/>
          <a:lstStyle/>
          <a:p>
            <a:fld id="{31A27933-469A-41FB-BDFC-1580752E45DA}" type="datetimeFigureOut">
              <a:rPr lang="en-US" smtClean="0"/>
              <a:t>8/28/2022</a:t>
            </a:fld>
            <a:endParaRPr lang="en-US"/>
          </a:p>
        </p:txBody>
      </p:sp>
      <p:sp>
        <p:nvSpPr>
          <p:cNvPr id="4" name="Footer Placeholder 3">
            <a:extLst>
              <a:ext uri="{FF2B5EF4-FFF2-40B4-BE49-F238E27FC236}">
                <a16:creationId xmlns:a16="http://schemas.microsoft.com/office/drawing/2014/main" id="{E58E4253-71EC-4641-978B-4A96669345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41B107-622D-40A3-9C20-F82D14D65CCA}"/>
              </a:ext>
            </a:extLst>
          </p:cNvPr>
          <p:cNvSpPr>
            <a:spLocks noGrp="1"/>
          </p:cNvSpPr>
          <p:nvPr>
            <p:ph type="sldNum" sz="quarter" idx="12"/>
          </p:nvPr>
        </p:nvSpPr>
        <p:spPr/>
        <p:txBody>
          <a:bodyPr/>
          <a:lstStyle/>
          <a:p>
            <a:fld id="{B37528A8-C5E9-46A0-89C9-50115FB05B22}" type="slidenum">
              <a:rPr lang="en-US" smtClean="0"/>
              <a:t>‹#›</a:t>
            </a:fld>
            <a:endParaRPr lang="en-US"/>
          </a:p>
        </p:txBody>
      </p:sp>
    </p:spTree>
    <p:extLst>
      <p:ext uri="{BB962C8B-B14F-4D97-AF65-F5344CB8AC3E}">
        <p14:creationId xmlns:p14="http://schemas.microsoft.com/office/powerpoint/2010/main" val="113076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CC80F0-11BB-4616-BF3E-29BB7A316202}"/>
              </a:ext>
            </a:extLst>
          </p:cNvPr>
          <p:cNvSpPr>
            <a:spLocks noGrp="1"/>
          </p:cNvSpPr>
          <p:nvPr>
            <p:ph type="dt" sz="half" idx="10"/>
          </p:nvPr>
        </p:nvSpPr>
        <p:spPr/>
        <p:txBody>
          <a:bodyPr/>
          <a:lstStyle/>
          <a:p>
            <a:fld id="{31A27933-469A-41FB-BDFC-1580752E45DA}" type="datetimeFigureOut">
              <a:rPr lang="en-US" smtClean="0"/>
              <a:t>8/28/2022</a:t>
            </a:fld>
            <a:endParaRPr lang="en-US"/>
          </a:p>
        </p:txBody>
      </p:sp>
      <p:sp>
        <p:nvSpPr>
          <p:cNvPr id="3" name="Footer Placeholder 2">
            <a:extLst>
              <a:ext uri="{FF2B5EF4-FFF2-40B4-BE49-F238E27FC236}">
                <a16:creationId xmlns:a16="http://schemas.microsoft.com/office/drawing/2014/main" id="{FB69679E-A8AC-4F54-B8EE-86B7DDB831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D3EFE8-ADEF-416D-A470-BD1097FC48A6}"/>
              </a:ext>
            </a:extLst>
          </p:cNvPr>
          <p:cNvSpPr>
            <a:spLocks noGrp="1"/>
          </p:cNvSpPr>
          <p:nvPr>
            <p:ph type="sldNum" sz="quarter" idx="12"/>
          </p:nvPr>
        </p:nvSpPr>
        <p:spPr/>
        <p:txBody>
          <a:bodyPr/>
          <a:lstStyle/>
          <a:p>
            <a:fld id="{B37528A8-C5E9-46A0-89C9-50115FB05B22}" type="slidenum">
              <a:rPr lang="en-US" smtClean="0"/>
              <a:t>‹#›</a:t>
            </a:fld>
            <a:endParaRPr lang="en-US"/>
          </a:p>
        </p:txBody>
      </p:sp>
    </p:spTree>
    <p:extLst>
      <p:ext uri="{BB962C8B-B14F-4D97-AF65-F5344CB8AC3E}">
        <p14:creationId xmlns:p14="http://schemas.microsoft.com/office/powerpoint/2010/main" val="1535182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88F8E-002A-49BB-9BAA-1E760B0EEC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BD5C2B-2198-4758-A240-8EF1C2D6E3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99E852-EDF6-49C6-9C12-DCD6EEA482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069827-DDC7-4A95-9DE1-E768D9023105}"/>
              </a:ext>
            </a:extLst>
          </p:cNvPr>
          <p:cNvSpPr>
            <a:spLocks noGrp="1"/>
          </p:cNvSpPr>
          <p:nvPr>
            <p:ph type="dt" sz="half" idx="10"/>
          </p:nvPr>
        </p:nvSpPr>
        <p:spPr/>
        <p:txBody>
          <a:bodyPr/>
          <a:lstStyle/>
          <a:p>
            <a:fld id="{31A27933-469A-41FB-BDFC-1580752E45DA}" type="datetimeFigureOut">
              <a:rPr lang="en-US" smtClean="0"/>
              <a:t>8/28/2022</a:t>
            </a:fld>
            <a:endParaRPr lang="en-US"/>
          </a:p>
        </p:txBody>
      </p:sp>
      <p:sp>
        <p:nvSpPr>
          <p:cNvPr id="6" name="Footer Placeholder 5">
            <a:extLst>
              <a:ext uri="{FF2B5EF4-FFF2-40B4-BE49-F238E27FC236}">
                <a16:creationId xmlns:a16="http://schemas.microsoft.com/office/drawing/2014/main" id="{4256BAA7-B860-4FDD-B3DA-4322881117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F099FB-0C8A-40D3-918E-B835A7510A2F}"/>
              </a:ext>
            </a:extLst>
          </p:cNvPr>
          <p:cNvSpPr>
            <a:spLocks noGrp="1"/>
          </p:cNvSpPr>
          <p:nvPr>
            <p:ph type="sldNum" sz="quarter" idx="12"/>
          </p:nvPr>
        </p:nvSpPr>
        <p:spPr/>
        <p:txBody>
          <a:bodyPr/>
          <a:lstStyle/>
          <a:p>
            <a:fld id="{B37528A8-C5E9-46A0-89C9-50115FB05B22}" type="slidenum">
              <a:rPr lang="en-US" smtClean="0"/>
              <a:t>‹#›</a:t>
            </a:fld>
            <a:endParaRPr lang="en-US"/>
          </a:p>
        </p:txBody>
      </p:sp>
    </p:spTree>
    <p:extLst>
      <p:ext uri="{BB962C8B-B14F-4D97-AF65-F5344CB8AC3E}">
        <p14:creationId xmlns:p14="http://schemas.microsoft.com/office/powerpoint/2010/main" val="1561291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199B4-FCF5-47DE-A858-DC1F8F0BCF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D9E425-DC62-4A41-936D-2B86AF3FAA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BCABB8-C775-46B0-BEB0-EC71CF8BD4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2E0318-FD4D-4047-B6FF-1F565CB2CA3A}"/>
              </a:ext>
            </a:extLst>
          </p:cNvPr>
          <p:cNvSpPr>
            <a:spLocks noGrp="1"/>
          </p:cNvSpPr>
          <p:nvPr>
            <p:ph type="dt" sz="half" idx="10"/>
          </p:nvPr>
        </p:nvSpPr>
        <p:spPr/>
        <p:txBody>
          <a:bodyPr/>
          <a:lstStyle/>
          <a:p>
            <a:fld id="{31A27933-469A-41FB-BDFC-1580752E45DA}" type="datetimeFigureOut">
              <a:rPr lang="en-US" smtClean="0"/>
              <a:t>8/28/2022</a:t>
            </a:fld>
            <a:endParaRPr lang="en-US"/>
          </a:p>
        </p:txBody>
      </p:sp>
      <p:sp>
        <p:nvSpPr>
          <p:cNvPr id="6" name="Footer Placeholder 5">
            <a:extLst>
              <a:ext uri="{FF2B5EF4-FFF2-40B4-BE49-F238E27FC236}">
                <a16:creationId xmlns:a16="http://schemas.microsoft.com/office/drawing/2014/main" id="{37975A2D-1235-48D5-B439-EFB3A589AB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177152-B304-4AC6-B958-49AFFB502F0D}"/>
              </a:ext>
            </a:extLst>
          </p:cNvPr>
          <p:cNvSpPr>
            <a:spLocks noGrp="1"/>
          </p:cNvSpPr>
          <p:nvPr>
            <p:ph type="sldNum" sz="quarter" idx="12"/>
          </p:nvPr>
        </p:nvSpPr>
        <p:spPr/>
        <p:txBody>
          <a:bodyPr/>
          <a:lstStyle/>
          <a:p>
            <a:fld id="{B37528A8-C5E9-46A0-89C9-50115FB05B22}" type="slidenum">
              <a:rPr lang="en-US" smtClean="0"/>
              <a:t>‹#›</a:t>
            </a:fld>
            <a:endParaRPr lang="en-US"/>
          </a:p>
        </p:txBody>
      </p:sp>
    </p:spTree>
    <p:extLst>
      <p:ext uri="{BB962C8B-B14F-4D97-AF65-F5344CB8AC3E}">
        <p14:creationId xmlns:p14="http://schemas.microsoft.com/office/powerpoint/2010/main" val="1480236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2558F0-7378-4AF1-91A5-10F730FDDD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ACCB9A-AB6F-4897-8C71-4F8D1E16A4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366AF0-6365-4828-9ADE-6137FDD75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A27933-469A-41FB-BDFC-1580752E45DA}" type="datetimeFigureOut">
              <a:rPr lang="en-US" smtClean="0"/>
              <a:t>8/28/2022</a:t>
            </a:fld>
            <a:endParaRPr lang="en-US"/>
          </a:p>
        </p:txBody>
      </p:sp>
      <p:sp>
        <p:nvSpPr>
          <p:cNvPr id="5" name="Footer Placeholder 4">
            <a:extLst>
              <a:ext uri="{FF2B5EF4-FFF2-40B4-BE49-F238E27FC236}">
                <a16:creationId xmlns:a16="http://schemas.microsoft.com/office/drawing/2014/main" id="{9A8F6E66-519A-4B8C-9DAC-8DFCA1715B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662866-DF87-4407-A79A-9032BEC800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528A8-C5E9-46A0-89C9-50115FB05B22}" type="slidenum">
              <a:rPr lang="en-US" smtClean="0"/>
              <a:t>‹#›</a:t>
            </a:fld>
            <a:endParaRPr lang="en-US"/>
          </a:p>
        </p:txBody>
      </p:sp>
    </p:spTree>
    <p:extLst>
      <p:ext uri="{BB962C8B-B14F-4D97-AF65-F5344CB8AC3E}">
        <p14:creationId xmlns:p14="http://schemas.microsoft.com/office/powerpoint/2010/main" val="3470341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8CD94E-19B4-4A1C-8AA6-1D2DBD977C52}"/>
              </a:ext>
            </a:extLst>
          </p:cNvPr>
          <p:cNvSpPr txBox="1"/>
          <p:nvPr/>
        </p:nvSpPr>
        <p:spPr>
          <a:xfrm>
            <a:off x="1828801" y="2785402"/>
            <a:ext cx="9284677" cy="1015663"/>
          </a:xfrm>
          <a:prstGeom prst="rect">
            <a:avLst/>
          </a:prstGeom>
          <a:noFill/>
        </p:spPr>
        <p:txBody>
          <a:bodyPr wrap="square" rtlCol="0">
            <a:spAutoFit/>
          </a:bodyPr>
          <a:lstStyle/>
          <a:p>
            <a:r>
              <a:rPr lang="en-US" sz="6000" dirty="0">
                <a:solidFill>
                  <a:schemeClr val="bg1"/>
                </a:solidFill>
                <a:latin typeface="Nexa Demo" panose="00000800000000000000" pitchFamily="50" charset="0"/>
              </a:rPr>
              <a:t>Understanding </a:t>
            </a:r>
            <a:r>
              <a:rPr lang="en-US" sz="6000" dirty="0" err="1">
                <a:solidFill>
                  <a:schemeClr val="bg1"/>
                </a:solidFill>
                <a:latin typeface="Nexa Demo" panose="00000800000000000000" pitchFamily="50" charset="0"/>
              </a:rPr>
              <a:t>Css</a:t>
            </a:r>
            <a:r>
              <a:rPr lang="en-US" sz="6000" dirty="0">
                <a:solidFill>
                  <a:schemeClr val="bg1"/>
                </a:solidFill>
                <a:latin typeface="Nexa Demo" panose="00000800000000000000" pitchFamily="50" charset="0"/>
              </a:rPr>
              <a:t> Grid</a:t>
            </a:r>
          </a:p>
        </p:txBody>
      </p:sp>
    </p:spTree>
    <p:extLst>
      <p:ext uri="{BB962C8B-B14F-4D97-AF65-F5344CB8AC3E}">
        <p14:creationId xmlns:p14="http://schemas.microsoft.com/office/powerpoint/2010/main" val="1570642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EEC99F-B31B-42BE-B82B-9F643056217D}"/>
              </a:ext>
            </a:extLst>
          </p:cNvPr>
          <p:cNvSpPr/>
          <p:nvPr/>
        </p:nvSpPr>
        <p:spPr>
          <a:xfrm>
            <a:off x="0" y="1"/>
            <a:ext cx="12192000" cy="9797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88CD94E-19B4-4A1C-8AA6-1D2DBD977C52}"/>
              </a:ext>
            </a:extLst>
          </p:cNvPr>
          <p:cNvSpPr txBox="1"/>
          <p:nvPr/>
        </p:nvSpPr>
        <p:spPr>
          <a:xfrm>
            <a:off x="211015" y="182879"/>
            <a:ext cx="11653909" cy="584775"/>
          </a:xfrm>
          <a:prstGeom prst="rect">
            <a:avLst/>
          </a:prstGeom>
          <a:noFill/>
        </p:spPr>
        <p:txBody>
          <a:bodyPr wrap="square" rtlCol="0">
            <a:spAutoFit/>
          </a:bodyPr>
          <a:lstStyle/>
          <a:p>
            <a:r>
              <a:rPr lang="en-US" sz="3200" dirty="0">
                <a:solidFill>
                  <a:schemeClr val="bg1"/>
                </a:solidFill>
                <a:latin typeface="Nexa Demo" panose="00000800000000000000" pitchFamily="50" charset="0"/>
              </a:rPr>
              <a:t>Rows in a Grid</a:t>
            </a:r>
          </a:p>
        </p:txBody>
      </p:sp>
      <p:sp>
        <p:nvSpPr>
          <p:cNvPr id="6" name="TextBox 5">
            <a:extLst>
              <a:ext uri="{FF2B5EF4-FFF2-40B4-BE49-F238E27FC236}">
                <a16:creationId xmlns:a16="http://schemas.microsoft.com/office/drawing/2014/main" id="{60DEC200-81CA-4E28-9F09-5F682C472A84}"/>
              </a:ext>
            </a:extLst>
          </p:cNvPr>
          <p:cNvSpPr txBox="1"/>
          <p:nvPr/>
        </p:nvSpPr>
        <p:spPr>
          <a:xfrm>
            <a:off x="6690607" y="1354485"/>
            <a:ext cx="5501393" cy="3261470"/>
          </a:xfrm>
          <a:prstGeom prst="rect">
            <a:avLst/>
          </a:prstGeom>
          <a:noFill/>
        </p:spPr>
        <p:txBody>
          <a:bodyPr wrap="square" rtlCol="0">
            <a:spAutoFit/>
          </a:bodyPr>
          <a:lstStyle/>
          <a:p>
            <a:pPr>
              <a:lnSpc>
                <a:spcPct val="150000"/>
              </a:lnSpc>
            </a:pPr>
            <a:r>
              <a:rPr lang="en-US" sz="2800" dirty="0">
                <a:latin typeface="Nexa Demo" panose="00000800000000000000" pitchFamily="50" charset="0"/>
              </a:rPr>
              <a:t>The horizontal lines in a grid within which items are placed are regarded as rows in a grid. A grid system can have numerous rows.</a:t>
            </a:r>
          </a:p>
        </p:txBody>
      </p:sp>
      <p:pic>
        <p:nvPicPr>
          <p:cNvPr id="6148" name="Picture 4" descr="https://linuxhint.com/wp-content/uploads/2022/04/4.png">
            <a:extLst>
              <a:ext uri="{FF2B5EF4-FFF2-40B4-BE49-F238E27FC236}">
                <a16:creationId xmlns:a16="http://schemas.microsoft.com/office/drawing/2014/main" id="{C73465B4-CC7A-4B71-94A7-0116616FCD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742"/>
          <a:stretch/>
        </p:blipFill>
        <p:spPr bwMode="auto">
          <a:xfrm>
            <a:off x="0" y="979715"/>
            <a:ext cx="6284660" cy="526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592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EEC99F-B31B-42BE-B82B-9F643056217D}"/>
              </a:ext>
            </a:extLst>
          </p:cNvPr>
          <p:cNvSpPr/>
          <p:nvPr/>
        </p:nvSpPr>
        <p:spPr>
          <a:xfrm>
            <a:off x="0" y="1"/>
            <a:ext cx="12192000" cy="9797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88CD94E-19B4-4A1C-8AA6-1D2DBD977C52}"/>
              </a:ext>
            </a:extLst>
          </p:cNvPr>
          <p:cNvSpPr txBox="1"/>
          <p:nvPr/>
        </p:nvSpPr>
        <p:spPr>
          <a:xfrm>
            <a:off x="211015" y="182879"/>
            <a:ext cx="11653909" cy="584775"/>
          </a:xfrm>
          <a:prstGeom prst="rect">
            <a:avLst/>
          </a:prstGeom>
          <a:noFill/>
        </p:spPr>
        <p:txBody>
          <a:bodyPr wrap="square" rtlCol="0">
            <a:spAutoFit/>
          </a:bodyPr>
          <a:lstStyle/>
          <a:p>
            <a:r>
              <a:rPr lang="en-US" sz="3200" dirty="0">
                <a:solidFill>
                  <a:schemeClr val="bg1"/>
                </a:solidFill>
                <a:latin typeface="Nexa Demo" panose="00000800000000000000" pitchFamily="50" charset="0"/>
              </a:rPr>
              <a:t>Gaps in a Grid</a:t>
            </a:r>
          </a:p>
        </p:txBody>
      </p:sp>
      <p:sp>
        <p:nvSpPr>
          <p:cNvPr id="6" name="TextBox 5">
            <a:extLst>
              <a:ext uri="{FF2B5EF4-FFF2-40B4-BE49-F238E27FC236}">
                <a16:creationId xmlns:a16="http://schemas.microsoft.com/office/drawing/2014/main" id="{60DEC200-81CA-4E28-9F09-5F682C472A84}"/>
              </a:ext>
            </a:extLst>
          </p:cNvPr>
          <p:cNvSpPr txBox="1"/>
          <p:nvPr/>
        </p:nvSpPr>
        <p:spPr>
          <a:xfrm>
            <a:off x="7002608" y="1460191"/>
            <a:ext cx="5174317" cy="1968809"/>
          </a:xfrm>
          <a:prstGeom prst="rect">
            <a:avLst/>
          </a:prstGeom>
          <a:noFill/>
        </p:spPr>
        <p:txBody>
          <a:bodyPr wrap="square" rtlCol="0">
            <a:spAutoFit/>
          </a:bodyPr>
          <a:lstStyle/>
          <a:p>
            <a:pPr>
              <a:lnSpc>
                <a:spcPct val="150000"/>
              </a:lnSpc>
            </a:pPr>
            <a:r>
              <a:rPr lang="en-US" sz="2800" dirty="0">
                <a:latin typeface="Nexa Demo" panose="00000800000000000000" pitchFamily="50" charset="0"/>
              </a:rPr>
              <a:t>The area between each row, and column is referred to as gaps.</a:t>
            </a:r>
          </a:p>
        </p:txBody>
      </p:sp>
      <p:pic>
        <p:nvPicPr>
          <p:cNvPr id="8194" name="Picture 2" descr="https://linuxhint.com/wp-content/uploads/2022/04/5.png">
            <a:extLst>
              <a:ext uri="{FF2B5EF4-FFF2-40B4-BE49-F238E27FC236}">
                <a16:creationId xmlns:a16="http://schemas.microsoft.com/office/drawing/2014/main" id="{711FAA64-8269-4584-B83A-C4DB3029F5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58" r="6218"/>
          <a:stretch/>
        </p:blipFill>
        <p:spPr bwMode="auto">
          <a:xfrm>
            <a:off x="15075" y="1162592"/>
            <a:ext cx="6589841" cy="5172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944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EEC99F-B31B-42BE-B82B-9F643056217D}"/>
              </a:ext>
            </a:extLst>
          </p:cNvPr>
          <p:cNvSpPr/>
          <p:nvPr/>
        </p:nvSpPr>
        <p:spPr>
          <a:xfrm>
            <a:off x="0" y="1"/>
            <a:ext cx="12192000" cy="9797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88CD94E-19B4-4A1C-8AA6-1D2DBD977C52}"/>
              </a:ext>
            </a:extLst>
          </p:cNvPr>
          <p:cNvSpPr txBox="1"/>
          <p:nvPr/>
        </p:nvSpPr>
        <p:spPr>
          <a:xfrm>
            <a:off x="211015" y="182879"/>
            <a:ext cx="11653909" cy="584775"/>
          </a:xfrm>
          <a:prstGeom prst="rect">
            <a:avLst/>
          </a:prstGeom>
          <a:noFill/>
        </p:spPr>
        <p:txBody>
          <a:bodyPr wrap="square" rtlCol="0">
            <a:spAutoFit/>
          </a:bodyPr>
          <a:lstStyle/>
          <a:p>
            <a:r>
              <a:rPr lang="en-US" sz="3200" dirty="0">
                <a:solidFill>
                  <a:schemeClr val="bg1"/>
                </a:solidFill>
                <a:latin typeface="Nexa Demo" panose="00000800000000000000" pitchFamily="50" charset="0"/>
              </a:rPr>
              <a:t>Lines in a Grid</a:t>
            </a:r>
          </a:p>
        </p:txBody>
      </p:sp>
      <p:sp>
        <p:nvSpPr>
          <p:cNvPr id="6" name="TextBox 5">
            <a:extLst>
              <a:ext uri="{FF2B5EF4-FFF2-40B4-BE49-F238E27FC236}">
                <a16:creationId xmlns:a16="http://schemas.microsoft.com/office/drawing/2014/main" id="{60DEC200-81CA-4E28-9F09-5F682C472A84}"/>
              </a:ext>
            </a:extLst>
          </p:cNvPr>
          <p:cNvSpPr txBox="1"/>
          <p:nvPr/>
        </p:nvSpPr>
        <p:spPr>
          <a:xfrm>
            <a:off x="7002608" y="1460191"/>
            <a:ext cx="5174317" cy="3261470"/>
          </a:xfrm>
          <a:prstGeom prst="rect">
            <a:avLst/>
          </a:prstGeom>
          <a:noFill/>
        </p:spPr>
        <p:txBody>
          <a:bodyPr wrap="square" rtlCol="0">
            <a:spAutoFit/>
          </a:bodyPr>
          <a:lstStyle/>
          <a:p>
            <a:pPr>
              <a:lnSpc>
                <a:spcPct val="150000"/>
              </a:lnSpc>
            </a:pPr>
            <a:r>
              <a:rPr lang="en-US" sz="2800" dirty="0">
                <a:latin typeface="Nexa Demo" panose="00000800000000000000" pitchFamily="50" charset="0"/>
              </a:rPr>
              <a:t>The lines between each row is referred to as row lines, whereas, lines between each column is referred to as column lines.</a:t>
            </a:r>
          </a:p>
        </p:txBody>
      </p:sp>
      <p:pic>
        <p:nvPicPr>
          <p:cNvPr id="9218" name="Picture 2" descr="https://linuxhint.com/wp-content/uploads/2022/04/6.png">
            <a:extLst>
              <a:ext uri="{FF2B5EF4-FFF2-40B4-BE49-F238E27FC236}">
                <a16:creationId xmlns:a16="http://schemas.microsoft.com/office/drawing/2014/main" id="{AC690BA1-BC64-4A80-B42A-FE68B364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75" y="1162593"/>
            <a:ext cx="6951633" cy="5064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118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EEC99F-B31B-42BE-B82B-9F643056217D}"/>
              </a:ext>
            </a:extLst>
          </p:cNvPr>
          <p:cNvSpPr/>
          <p:nvPr/>
        </p:nvSpPr>
        <p:spPr>
          <a:xfrm>
            <a:off x="0" y="1"/>
            <a:ext cx="12192000" cy="9797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88CD94E-19B4-4A1C-8AA6-1D2DBD977C52}"/>
              </a:ext>
            </a:extLst>
          </p:cNvPr>
          <p:cNvSpPr txBox="1"/>
          <p:nvPr/>
        </p:nvSpPr>
        <p:spPr>
          <a:xfrm>
            <a:off x="211015" y="182879"/>
            <a:ext cx="11653909" cy="584775"/>
          </a:xfrm>
          <a:prstGeom prst="rect">
            <a:avLst/>
          </a:prstGeom>
          <a:noFill/>
        </p:spPr>
        <p:txBody>
          <a:bodyPr wrap="square" rtlCol="0">
            <a:spAutoFit/>
          </a:bodyPr>
          <a:lstStyle/>
          <a:p>
            <a:r>
              <a:rPr lang="en-US" sz="3200" dirty="0">
                <a:solidFill>
                  <a:schemeClr val="bg1"/>
                </a:solidFill>
                <a:latin typeface="Nexa Demo" panose="00000800000000000000" pitchFamily="50" charset="0"/>
              </a:rPr>
              <a:t>Lets start with an Example </a:t>
            </a:r>
          </a:p>
        </p:txBody>
      </p:sp>
      <p:sp>
        <p:nvSpPr>
          <p:cNvPr id="5" name="Rectangle 4">
            <a:extLst>
              <a:ext uri="{FF2B5EF4-FFF2-40B4-BE49-F238E27FC236}">
                <a16:creationId xmlns:a16="http://schemas.microsoft.com/office/drawing/2014/main" id="{39E89619-0AE5-42C1-B591-6D2B8CDA1B9D}"/>
              </a:ext>
            </a:extLst>
          </p:cNvPr>
          <p:cNvSpPr/>
          <p:nvPr/>
        </p:nvSpPr>
        <p:spPr>
          <a:xfrm>
            <a:off x="12794900" y="1260097"/>
            <a:ext cx="5732585" cy="2677656"/>
          </a:xfrm>
          <a:prstGeom prst="rect">
            <a:avLst/>
          </a:prstGeom>
        </p:spPr>
        <p:txBody>
          <a:bodyPr wrap="square">
            <a:spAutoFit/>
          </a:bodyPr>
          <a:lstStyle/>
          <a:p>
            <a:r>
              <a:rPr lang="en-US" sz="2400" dirty="0">
                <a:solidFill>
                  <a:srgbClr val="292929"/>
                </a:solidFill>
                <a:latin typeface="Menlo"/>
              </a:rPr>
              <a:t>&lt;div class="container"&gt;</a:t>
            </a:r>
            <a:br>
              <a:rPr lang="en-US" sz="2400" dirty="0"/>
            </a:br>
            <a:r>
              <a:rPr lang="en-US" sz="2400" dirty="0"/>
              <a:t>     </a:t>
            </a:r>
            <a:r>
              <a:rPr lang="en-US" sz="2400" dirty="0">
                <a:solidFill>
                  <a:srgbClr val="292929"/>
                </a:solidFill>
                <a:latin typeface="Menlo"/>
              </a:rPr>
              <a:t>&lt;div class="item color-1"&gt; item-1 &lt;/div&gt;</a:t>
            </a:r>
            <a:br>
              <a:rPr lang="en-US" sz="2400" dirty="0"/>
            </a:br>
            <a:r>
              <a:rPr lang="en-US" sz="2400" dirty="0"/>
              <a:t>     </a:t>
            </a:r>
            <a:r>
              <a:rPr lang="en-US" sz="2400" dirty="0">
                <a:solidFill>
                  <a:srgbClr val="292929"/>
                </a:solidFill>
                <a:latin typeface="Menlo"/>
              </a:rPr>
              <a:t>&lt;div class="item color-2"&gt; item-2 &lt;/div&gt;</a:t>
            </a:r>
            <a:br>
              <a:rPr lang="en-US" sz="2400" dirty="0"/>
            </a:br>
            <a:r>
              <a:rPr lang="en-US" sz="2400" dirty="0"/>
              <a:t>     </a:t>
            </a:r>
            <a:r>
              <a:rPr lang="en-US" sz="2400" dirty="0">
                <a:solidFill>
                  <a:srgbClr val="292929"/>
                </a:solidFill>
                <a:latin typeface="Menlo"/>
              </a:rPr>
              <a:t>&lt;div class="item color-3"&gt; item-3 &lt;/div&gt;</a:t>
            </a:r>
            <a:br>
              <a:rPr lang="en-US" sz="2400" dirty="0"/>
            </a:br>
            <a:r>
              <a:rPr lang="en-US" sz="2400" dirty="0"/>
              <a:t>     </a:t>
            </a:r>
            <a:r>
              <a:rPr lang="en-US" sz="2400" dirty="0">
                <a:solidFill>
                  <a:srgbClr val="292929"/>
                </a:solidFill>
                <a:latin typeface="Menlo"/>
              </a:rPr>
              <a:t>&lt;div class="item color-4"&gt; item-4 &lt;/div&gt;</a:t>
            </a:r>
            <a:br>
              <a:rPr lang="en-US" sz="2400" dirty="0"/>
            </a:br>
            <a:r>
              <a:rPr lang="en-US" sz="2400" dirty="0"/>
              <a:t>     </a:t>
            </a:r>
            <a:r>
              <a:rPr lang="en-US" sz="2400" dirty="0">
                <a:solidFill>
                  <a:srgbClr val="292929"/>
                </a:solidFill>
                <a:latin typeface="Menlo"/>
              </a:rPr>
              <a:t>&lt;div class="item color-5"&gt; item-5 &lt;/div&gt;</a:t>
            </a:r>
            <a:br>
              <a:rPr lang="en-US" sz="2400" dirty="0"/>
            </a:br>
            <a:r>
              <a:rPr lang="en-US" sz="2400" dirty="0">
                <a:solidFill>
                  <a:srgbClr val="292929"/>
                </a:solidFill>
                <a:latin typeface="Menlo"/>
              </a:rPr>
              <a:t>&lt;/div&gt;</a:t>
            </a:r>
            <a:endParaRPr lang="en-US" sz="2400" dirty="0"/>
          </a:p>
        </p:txBody>
      </p:sp>
      <p:sp>
        <p:nvSpPr>
          <p:cNvPr id="6" name="TextBox 5">
            <a:extLst>
              <a:ext uri="{FF2B5EF4-FFF2-40B4-BE49-F238E27FC236}">
                <a16:creationId xmlns:a16="http://schemas.microsoft.com/office/drawing/2014/main" id="{A2CB7152-8455-4224-9B6C-9B683EFEF677}"/>
              </a:ext>
            </a:extLst>
          </p:cNvPr>
          <p:cNvSpPr txBox="1"/>
          <p:nvPr/>
        </p:nvSpPr>
        <p:spPr>
          <a:xfrm>
            <a:off x="0" y="1260097"/>
            <a:ext cx="11653909" cy="1077218"/>
          </a:xfrm>
          <a:prstGeom prst="rect">
            <a:avLst/>
          </a:prstGeom>
          <a:noFill/>
        </p:spPr>
        <p:txBody>
          <a:bodyPr wrap="square" rtlCol="0">
            <a:spAutoFit/>
          </a:bodyPr>
          <a:lstStyle/>
          <a:p>
            <a:r>
              <a:rPr lang="en-US" sz="3200" dirty="0">
                <a:latin typeface="Nexa Demo" panose="00000800000000000000" pitchFamily="50" charset="0"/>
              </a:rPr>
              <a:t>In the example demonstrated below I  have created a simple grid layout. The sketch of the grid is shown below.</a:t>
            </a:r>
          </a:p>
        </p:txBody>
      </p:sp>
      <p:pic>
        <p:nvPicPr>
          <p:cNvPr id="5122" name="Picture 2" descr="https://linuxhint.com/wp-content/uploads/2022/04/7.png">
            <a:extLst>
              <a:ext uri="{FF2B5EF4-FFF2-40B4-BE49-F238E27FC236}">
                <a16:creationId xmlns:a16="http://schemas.microsoft.com/office/drawing/2014/main" id="{98E2B5D6-3DA7-429D-AEFF-98383EFE9F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337314"/>
            <a:ext cx="10222146" cy="4520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768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F1DFE07-0B92-4D16-8298-BC244ABF4927}"/>
              </a:ext>
            </a:extLst>
          </p:cNvPr>
          <p:cNvGrpSpPr/>
          <p:nvPr/>
        </p:nvGrpSpPr>
        <p:grpSpPr>
          <a:xfrm>
            <a:off x="0" y="1"/>
            <a:ext cx="3048000" cy="979714"/>
            <a:chOff x="0" y="1"/>
            <a:chExt cx="3048000" cy="979714"/>
          </a:xfrm>
        </p:grpSpPr>
        <p:sp>
          <p:nvSpPr>
            <p:cNvPr id="2" name="Rectangle 1">
              <a:extLst>
                <a:ext uri="{FF2B5EF4-FFF2-40B4-BE49-F238E27FC236}">
                  <a16:creationId xmlns:a16="http://schemas.microsoft.com/office/drawing/2014/main" id="{E2EEC99F-B31B-42BE-B82B-9F643056217D}"/>
                </a:ext>
              </a:extLst>
            </p:cNvPr>
            <p:cNvSpPr/>
            <p:nvPr/>
          </p:nvSpPr>
          <p:spPr>
            <a:xfrm>
              <a:off x="0" y="1"/>
              <a:ext cx="3048000" cy="9797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88CD94E-19B4-4A1C-8AA6-1D2DBD977C52}"/>
                </a:ext>
              </a:extLst>
            </p:cNvPr>
            <p:cNvSpPr txBox="1"/>
            <p:nvPr/>
          </p:nvSpPr>
          <p:spPr>
            <a:xfrm>
              <a:off x="211015" y="182879"/>
              <a:ext cx="2836985" cy="584775"/>
            </a:xfrm>
            <a:prstGeom prst="rect">
              <a:avLst/>
            </a:prstGeom>
            <a:noFill/>
          </p:spPr>
          <p:txBody>
            <a:bodyPr wrap="square" rtlCol="0">
              <a:spAutoFit/>
            </a:bodyPr>
            <a:lstStyle/>
            <a:p>
              <a:r>
                <a:rPr lang="en-US" sz="3200" dirty="0">
                  <a:solidFill>
                    <a:schemeClr val="bg1"/>
                  </a:solidFill>
                  <a:latin typeface="Nexa Demo" panose="00000800000000000000" pitchFamily="50" charset="0"/>
                </a:rPr>
                <a:t>HTML CODE</a:t>
              </a:r>
            </a:p>
          </p:txBody>
        </p:sp>
      </p:grpSp>
      <p:pic>
        <p:nvPicPr>
          <p:cNvPr id="5122" name="Picture 2" descr="https://linuxhint.com/wp-content/uploads/2022/04/7.png">
            <a:extLst>
              <a:ext uri="{FF2B5EF4-FFF2-40B4-BE49-F238E27FC236}">
                <a16:creationId xmlns:a16="http://schemas.microsoft.com/office/drawing/2014/main" id="{98E2B5D6-3DA7-429D-AEFF-98383EFE9F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65126"/>
            <a:ext cx="7445827" cy="32928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246D085-79E1-4150-9381-62FE9558B6A9}"/>
              </a:ext>
            </a:extLst>
          </p:cNvPr>
          <p:cNvSpPr/>
          <p:nvPr/>
        </p:nvSpPr>
        <p:spPr>
          <a:xfrm>
            <a:off x="236764" y="1005387"/>
            <a:ext cx="6730094" cy="2677656"/>
          </a:xfrm>
          <a:prstGeom prst="rect">
            <a:avLst/>
          </a:prstGeom>
        </p:spPr>
        <p:txBody>
          <a:bodyPr wrap="square">
            <a:spAutoFit/>
          </a:bodyPr>
          <a:lstStyle/>
          <a:p>
            <a:r>
              <a:rPr lang="en-US" sz="2800" dirty="0">
                <a:latin typeface="Consolas" panose="020B0609020204030204" pitchFamily="49" charset="0"/>
              </a:rPr>
              <a:t>&lt;div class="container"&gt;</a:t>
            </a:r>
          </a:p>
          <a:p>
            <a:r>
              <a:rPr lang="en-US" sz="2800" dirty="0">
                <a:latin typeface="Consolas" panose="020B0609020204030204" pitchFamily="49" charset="0"/>
              </a:rPr>
              <a:t>  &lt;div class="item one"&gt;A&lt;/div&gt;</a:t>
            </a:r>
          </a:p>
          <a:p>
            <a:r>
              <a:rPr lang="en-US" sz="2800" dirty="0">
                <a:latin typeface="Consolas" panose="020B0609020204030204" pitchFamily="49" charset="0"/>
              </a:rPr>
              <a:t>  &lt;div class="item two"&gt;B&lt;/div&gt;</a:t>
            </a:r>
          </a:p>
          <a:p>
            <a:r>
              <a:rPr lang="en-US" sz="2800" dirty="0">
                <a:latin typeface="Consolas" panose="020B0609020204030204" pitchFamily="49" charset="0"/>
              </a:rPr>
              <a:t>  &lt;div class="item three"&gt;C&lt;/div&gt;</a:t>
            </a:r>
          </a:p>
          <a:p>
            <a:r>
              <a:rPr lang="en-US" sz="2800" dirty="0">
                <a:latin typeface="Consolas" panose="020B0609020204030204" pitchFamily="49" charset="0"/>
              </a:rPr>
              <a:t>  &lt;div class="item four"&gt;D&lt;/div&gt;</a:t>
            </a:r>
          </a:p>
          <a:p>
            <a:r>
              <a:rPr lang="en-US" sz="2800" dirty="0">
                <a:latin typeface="Consolas" panose="020B0609020204030204" pitchFamily="49" charset="0"/>
              </a:rPr>
              <a:t>&lt;/div&gt;</a:t>
            </a:r>
          </a:p>
        </p:txBody>
      </p:sp>
      <p:grpSp>
        <p:nvGrpSpPr>
          <p:cNvPr id="10" name="Group 9">
            <a:extLst>
              <a:ext uri="{FF2B5EF4-FFF2-40B4-BE49-F238E27FC236}">
                <a16:creationId xmlns:a16="http://schemas.microsoft.com/office/drawing/2014/main" id="{E154A9B7-71E3-45A7-8BB0-9CB98B37BDD3}"/>
              </a:ext>
            </a:extLst>
          </p:cNvPr>
          <p:cNvGrpSpPr/>
          <p:nvPr/>
        </p:nvGrpSpPr>
        <p:grpSpPr>
          <a:xfrm>
            <a:off x="7750629" y="-76775"/>
            <a:ext cx="3048000" cy="979714"/>
            <a:chOff x="0" y="1"/>
            <a:chExt cx="3048000" cy="979714"/>
          </a:xfrm>
        </p:grpSpPr>
        <p:sp>
          <p:nvSpPr>
            <p:cNvPr id="11" name="Rectangle 10">
              <a:extLst>
                <a:ext uri="{FF2B5EF4-FFF2-40B4-BE49-F238E27FC236}">
                  <a16:creationId xmlns:a16="http://schemas.microsoft.com/office/drawing/2014/main" id="{0F930AA8-B2F0-4311-930C-340D337E8433}"/>
                </a:ext>
              </a:extLst>
            </p:cNvPr>
            <p:cNvSpPr/>
            <p:nvPr/>
          </p:nvSpPr>
          <p:spPr>
            <a:xfrm>
              <a:off x="0" y="1"/>
              <a:ext cx="3048000" cy="9797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44241CF-ECA9-42CB-96D1-299482FBAEF3}"/>
                </a:ext>
              </a:extLst>
            </p:cNvPr>
            <p:cNvSpPr txBox="1"/>
            <p:nvPr/>
          </p:nvSpPr>
          <p:spPr>
            <a:xfrm>
              <a:off x="211015" y="182879"/>
              <a:ext cx="2836985" cy="584775"/>
            </a:xfrm>
            <a:prstGeom prst="rect">
              <a:avLst/>
            </a:prstGeom>
            <a:noFill/>
          </p:spPr>
          <p:txBody>
            <a:bodyPr wrap="square" rtlCol="0">
              <a:spAutoFit/>
            </a:bodyPr>
            <a:lstStyle/>
            <a:p>
              <a:r>
                <a:rPr lang="en-US" sz="3200" dirty="0">
                  <a:solidFill>
                    <a:schemeClr val="bg1"/>
                  </a:solidFill>
                  <a:latin typeface="Nexa Demo" panose="00000800000000000000" pitchFamily="50" charset="0"/>
                </a:rPr>
                <a:t>CSS CODE</a:t>
              </a:r>
            </a:p>
          </p:txBody>
        </p:sp>
      </p:grpSp>
      <p:sp>
        <p:nvSpPr>
          <p:cNvPr id="13" name="Rectangle 12">
            <a:extLst>
              <a:ext uri="{FF2B5EF4-FFF2-40B4-BE49-F238E27FC236}">
                <a16:creationId xmlns:a16="http://schemas.microsoft.com/office/drawing/2014/main" id="{2C396CA4-8167-468F-A3F5-01FFFFD6DF88}"/>
              </a:ext>
            </a:extLst>
          </p:cNvPr>
          <p:cNvSpPr/>
          <p:nvPr/>
        </p:nvSpPr>
        <p:spPr>
          <a:xfrm>
            <a:off x="7750629" y="1005387"/>
            <a:ext cx="3601811" cy="1384995"/>
          </a:xfrm>
          <a:prstGeom prst="rect">
            <a:avLst/>
          </a:prstGeom>
        </p:spPr>
        <p:txBody>
          <a:bodyPr wrap="square">
            <a:spAutoFit/>
          </a:bodyPr>
          <a:lstStyle/>
          <a:p>
            <a:r>
              <a:rPr lang="en-US" sz="2800" dirty="0">
                <a:latin typeface="Consolas" panose="020B0609020204030204" pitchFamily="49" charset="0"/>
              </a:rPr>
              <a:t>.container {</a:t>
            </a:r>
          </a:p>
          <a:p>
            <a:r>
              <a:rPr lang="en-US" sz="2800" dirty="0">
                <a:latin typeface="Consolas" panose="020B0609020204030204" pitchFamily="49" charset="0"/>
              </a:rPr>
              <a:t>  ---Code here</a:t>
            </a:r>
          </a:p>
          <a:p>
            <a:r>
              <a:rPr lang="en-US" sz="2800" dirty="0">
                <a:latin typeface="Consolas" panose="020B0609020204030204" pitchFamily="49" charset="0"/>
              </a:rPr>
              <a:t>}</a:t>
            </a:r>
          </a:p>
        </p:txBody>
      </p:sp>
      <p:sp>
        <p:nvSpPr>
          <p:cNvPr id="14" name="Rectangle 13">
            <a:extLst>
              <a:ext uri="{FF2B5EF4-FFF2-40B4-BE49-F238E27FC236}">
                <a16:creationId xmlns:a16="http://schemas.microsoft.com/office/drawing/2014/main" id="{87C74624-BCD9-4276-BB58-FDDC212EC997}"/>
              </a:ext>
            </a:extLst>
          </p:cNvPr>
          <p:cNvSpPr/>
          <p:nvPr/>
        </p:nvSpPr>
        <p:spPr>
          <a:xfrm>
            <a:off x="7750629" y="2390382"/>
            <a:ext cx="3601811" cy="1384995"/>
          </a:xfrm>
          <a:prstGeom prst="rect">
            <a:avLst/>
          </a:prstGeom>
        </p:spPr>
        <p:txBody>
          <a:bodyPr wrap="square">
            <a:spAutoFit/>
          </a:bodyPr>
          <a:lstStyle/>
          <a:p>
            <a:r>
              <a:rPr lang="en-US" sz="2800" dirty="0">
                <a:latin typeface="Consolas" panose="020B0609020204030204" pitchFamily="49" charset="0"/>
              </a:rPr>
              <a:t>.item {</a:t>
            </a:r>
          </a:p>
          <a:p>
            <a:r>
              <a:rPr lang="en-US" sz="2800" dirty="0">
                <a:latin typeface="Consolas" panose="020B0609020204030204" pitchFamily="49" charset="0"/>
              </a:rPr>
              <a:t>  ---Code here</a:t>
            </a:r>
          </a:p>
          <a:p>
            <a:r>
              <a:rPr lang="en-US" sz="2800" dirty="0">
                <a:latin typeface="Consolas" panose="020B0609020204030204" pitchFamily="49" charset="0"/>
              </a:rPr>
              <a:t>}</a:t>
            </a:r>
          </a:p>
        </p:txBody>
      </p:sp>
      <p:sp>
        <p:nvSpPr>
          <p:cNvPr id="15" name="Rectangle 14">
            <a:extLst>
              <a:ext uri="{FF2B5EF4-FFF2-40B4-BE49-F238E27FC236}">
                <a16:creationId xmlns:a16="http://schemas.microsoft.com/office/drawing/2014/main" id="{0A049DCF-1157-43E8-9BF6-9DD1A84240A2}"/>
              </a:ext>
            </a:extLst>
          </p:cNvPr>
          <p:cNvSpPr/>
          <p:nvPr/>
        </p:nvSpPr>
        <p:spPr>
          <a:xfrm>
            <a:off x="7750628" y="3979697"/>
            <a:ext cx="3601811" cy="1384995"/>
          </a:xfrm>
          <a:prstGeom prst="rect">
            <a:avLst/>
          </a:prstGeom>
        </p:spPr>
        <p:txBody>
          <a:bodyPr wrap="square">
            <a:spAutoFit/>
          </a:bodyPr>
          <a:lstStyle/>
          <a:p>
            <a:r>
              <a:rPr lang="en-US" sz="2800" dirty="0">
                <a:latin typeface="Consolas" panose="020B0609020204030204" pitchFamily="49" charset="0"/>
              </a:rPr>
              <a:t>.one {</a:t>
            </a:r>
          </a:p>
          <a:p>
            <a:r>
              <a:rPr lang="en-US" sz="2800" dirty="0">
                <a:latin typeface="Consolas" panose="020B0609020204030204" pitchFamily="49" charset="0"/>
              </a:rPr>
              <a:t>  ---Code here</a:t>
            </a:r>
          </a:p>
          <a:p>
            <a:r>
              <a:rPr lang="en-US" sz="2800" dirty="0">
                <a:latin typeface="Consolas" panose="020B0609020204030204" pitchFamily="49" charset="0"/>
              </a:rPr>
              <a:t>}</a:t>
            </a:r>
          </a:p>
        </p:txBody>
      </p:sp>
    </p:spTree>
    <p:extLst>
      <p:ext uri="{BB962C8B-B14F-4D97-AF65-F5344CB8AC3E}">
        <p14:creationId xmlns:p14="http://schemas.microsoft.com/office/powerpoint/2010/main" val="1282433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DF35984-25B7-4D06-8170-DE293E213B3A}"/>
              </a:ext>
            </a:extLst>
          </p:cNvPr>
          <p:cNvGrpSpPr/>
          <p:nvPr/>
        </p:nvGrpSpPr>
        <p:grpSpPr>
          <a:xfrm>
            <a:off x="2612570" y="2939143"/>
            <a:ext cx="6966859" cy="979714"/>
            <a:chOff x="-1" y="1"/>
            <a:chExt cx="6966859" cy="979714"/>
          </a:xfrm>
        </p:grpSpPr>
        <p:sp>
          <p:nvSpPr>
            <p:cNvPr id="2" name="Rectangle 1">
              <a:extLst>
                <a:ext uri="{FF2B5EF4-FFF2-40B4-BE49-F238E27FC236}">
                  <a16:creationId xmlns:a16="http://schemas.microsoft.com/office/drawing/2014/main" id="{E2EEC99F-B31B-42BE-B82B-9F643056217D}"/>
                </a:ext>
              </a:extLst>
            </p:cNvPr>
            <p:cNvSpPr/>
            <p:nvPr/>
          </p:nvSpPr>
          <p:spPr>
            <a:xfrm>
              <a:off x="-1" y="1"/>
              <a:ext cx="6966859" cy="9797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p>
          </p:txBody>
        </p:sp>
        <p:sp>
          <p:nvSpPr>
            <p:cNvPr id="4" name="TextBox 3">
              <a:extLst>
                <a:ext uri="{FF2B5EF4-FFF2-40B4-BE49-F238E27FC236}">
                  <a16:creationId xmlns:a16="http://schemas.microsoft.com/office/drawing/2014/main" id="{988CD94E-19B4-4A1C-8AA6-1D2DBD977C52}"/>
                </a:ext>
              </a:extLst>
            </p:cNvPr>
            <p:cNvSpPr txBox="1"/>
            <p:nvPr/>
          </p:nvSpPr>
          <p:spPr>
            <a:xfrm>
              <a:off x="211015" y="182879"/>
              <a:ext cx="6298642" cy="769441"/>
            </a:xfrm>
            <a:prstGeom prst="rect">
              <a:avLst/>
            </a:prstGeom>
            <a:noFill/>
          </p:spPr>
          <p:txBody>
            <a:bodyPr wrap="square" rtlCol="0">
              <a:spAutoFit/>
            </a:bodyPr>
            <a:lstStyle/>
            <a:p>
              <a:r>
                <a:rPr lang="en-US" sz="4400" dirty="0">
                  <a:solidFill>
                    <a:schemeClr val="bg1"/>
                  </a:solidFill>
                  <a:latin typeface="Nexa Demo" panose="00000800000000000000" pitchFamily="50" charset="0"/>
                </a:rPr>
                <a:t>Lets Get into Code</a:t>
              </a:r>
            </a:p>
          </p:txBody>
        </p:sp>
      </p:grpSp>
    </p:spTree>
    <p:extLst>
      <p:ext uri="{BB962C8B-B14F-4D97-AF65-F5344CB8AC3E}">
        <p14:creationId xmlns:p14="http://schemas.microsoft.com/office/powerpoint/2010/main" val="916028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EEC99F-B31B-42BE-B82B-9F643056217D}"/>
              </a:ext>
            </a:extLst>
          </p:cNvPr>
          <p:cNvSpPr/>
          <p:nvPr/>
        </p:nvSpPr>
        <p:spPr>
          <a:xfrm>
            <a:off x="0" y="1"/>
            <a:ext cx="12192000" cy="9797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88CD94E-19B4-4A1C-8AA6-1D2DBD977C52}"/>
              </a:ext>
            </a:extLst>
          </p:cNvPr>
          <p:cNvSpPr txBox="1"/>
          <p:nvPr/>
        </p:nvSpPr>
        <p:spPr>
          <a:xfrm>
            <a:off x="211015" y="182879"/>
            <a:ext cx="11653909" cy="584775"/>
          </a:xfrm>
          <a:prstGeom prst="rect">
            <a:avLst/>
          </a:prstGeom>
          <a:noFill/>
        </p:spPr>
        <p:txBody>
          <a:bodyPr wrap="square" rtlCol="0">
            <a:spAutoFit/>
          </a:bodyPr>
          <a:lstStyle/>
          <a:p>
            <a:r>
              <a:rPr lang="en-US" sz="3200" dirty="0">
                <a:solidFill>
                  <a:schemeClr val="bg1"/>
                </a:solidFill>
                <a:latin typeface="Nexa Demo" panose="00000800000000000000" pitchFamily="50" charset="0"/>
              </a:rPr>
              <a:t>Example 2: try this as s challenge </a:t>
            </a:r>
          </a:p>
        </p:txBody>
      </p:sp>
      <p:sp>
        <p:nvSpPr>
          <p:cNvPr id="5" name="Rectangle 4">
            <a:extLst>
              <a:ext uri="{FF2B5EF4-FFF2-40B4-BE49-F238E27FC236}">
                <a16:creationId xmlns:a16="http://schemas.microsoft.com/office/drawing/2014/main" id="{39E89619-0AE5-42C1-B591-6D2B8CDA1B9D}"/>
              </a:ext>
            </a:extLst>
          </p:cNvPr>
          <p:cNvSpPr/>
          <p:nvPr/>
        </p:nvSpPr>
        <p:spPr>
          <a:xfrm>
            <a:off x="12794900" y="1260097"/>
            <a:ext cx="5732585" cy="2677656"/>
          </a:xfrm>
          <a:prstGeom prst="rect">
            <a:avLst/>
          </a:prstGeom>
        </p:spPr>
        <p:txBody>
          <a:bodyPr wrap="square">
            <a:spAutoFit/>
          </a:bodyPr>
          <a:lstStyle/>
          <a:p>
            <a:r>
              <a:rPr lang="en-US" sz="2400" dirty="0">
                <a:solidFill>
                  <a:srgbClr val="292929"/>
                </a:solidFill>
                <a:latin typeface="Menlo"/>
              </a:rPr>
              <a:t>&lt;div class="container"&gt;</a:t>
            </a:r>
            <a:br>
              <a:rPr lang="en-US" sz="2400" dirty="0"/>
            </a:br>
            <a:r>
              <a:rPr lang="en-US" sz="2400" dirty="0"/>
              <a:t>     </a:t>
            </a:r>
            <a:r>
              <a:rPr lang="en-US" sz="2400" dirty="0">
                <a:solidFill>
                  <a:srgbClr val="292929"/>
                </a:solidFill>
                <a:latin typeface="Menlo"/>
              </a:rPr>
              <a:t>&lt;div class="item color-1"&gt; item-1 &lt;/div&gt;</a:t>
            </a:r>
            <a:br>
              <a:rPr lang="en-US" sz="2400" dirty="0"/>
            </a:br>
            <a:r>
              <a:rPr lang="en-US" sz="2400" dirty="0"/>
              <a:t>     </a:t>
            </a:r>
            <a:r>
              <a:rPr lang="en-US" sz="2400" dirty="0">
                <a:solidFill>
                  <a:srgbClr val="292929"/>
                </a:solidFill>
                <a:latin typeface="Menlo"/>
              </a:rPr>
              <a:t>&lt;div class="item color-2"&gt; item-2 &lt;/div&gt;</a:t>
            </a:r>
            <a:br>
              <a:rPr lang="en-US" sz="2400" dirty="0"/>
            </a:br>
            <a:r>
              <a:rPr lang="en-US" sz="2400" dirty="0"/>
              <a:t>     </a:t>
            </a:r>
            <a:r>
              <a:rPr lang="en-US" sz="2400" dirty="0">
                <a:solidFill>
                  <a:srgbClr val="292929"/>
                </a:solidFill>
                <a:latin typeface="Menlo"/>
              </a:rPr>
              <a:t>&lt;div class="item color-3"&gt; item-3 &lt;/div&gt;</a:t>
            </a:r>
            <a:br>
              <a:rPr lang="en-US" sz="2400" dirty="0"/>
            </a:br>
            <a:r>
              <a:rPr lang="en-US" sz="2400" dirty="0"/>
              <a:t>     </a:t>
            </a:r>
            <a:r>
              <a:rPr lang="en-US" sz="2400" dirty="0">
                <a:solidFill>
                  <a:srgbClr val="292929"/>
                </a:solidFill>
                <a:latin typeface="Menlo"/>
              </a:rPr>
              <a:t>&lt;div class="item color-4"&gt; item-4 &lt;/div&gt;</a:t>
            </a:r>
            <a:br>
              <a:rPr lang="en-US" sz="2400" dirty="0"/>
            </a:br>
            <a:r>
              <a:rPr lang="en-US" sz="2400" dirty="0"/>
              <a:t>     </a:t>
            </a:r>
            <a:r>
              <a:rPr lang="en-US" sz="2400" dirty="0">
                <a:solidFill>
                  <a:srgbClr val="292929"/>
                </a:solidFill>
                <a:latin typeface="Menlo"/>
              </a:rPr>
              <a:t>&lt;div class="item color-5"&gt; item-5 &lt;/div&gt;</a:t>
            </a:r>
            <a:br>
              <a:rPr lang="en-US" sz="2400" dirty="0"/>
            </a:br>
            <a:r>
              <a:rPr lang="en-US" sz="2400" dirty="0">
                <a:solidFill>
                  <a:srgbClr val="292929"/>
                </a:solidFill>
                <a:latin typeface="Menlo"/>
              </a:rPr>
              <a:t>&lt;/div&gt;</a:t>
            </a:r>
            <a:endParaRPr lang="en-US" sz="2400" dirty="0"/>
          </a:p>
        </p:txBody>
      </p:sp>
      <p:pic>
        <p:nvPicPr>
          <p:cNvPr id="1028" name="Picture 4" descr="How to Use CSS Grid Layout – Grid Properties Explained with Examples">
            <a:extLst>
              <a:ext uri="{FF2B5EF4-FFF2-40B4-BE49-F238E27FC236}">
                <a16:creationId xmlns:a16="http://schemas.microsoft.com/office/drawing/2014/main" id="{88CEE94A-FFFD-412C-B282-A8D6EE24DA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953"/>
          <a:stretch/>
        </p:blipFill>
        <p:spPr bwMode="auto">
          <a:xfrm>
            <a:off x="-1" y="950533"/>
            <a:ext cx="10666791" cy="5907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874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EEC99F-B31B-42BE-B82B-9F643056217D}"/>
              </a:ext>
            </a:extLst>
          </p:cNvPr>
          <p:cNvSpPr/>
          <p:nvPr/>
        </p:nvSpPr>
        <p:spPr>
          <a:xfrm>
            <a:off x="0" y="1"/>
            <a:ext cx="12192000" cy="9797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88CD94E-19B4-4A1C-8AA6-1D2DBD977C52}"/>
              </a:ext>
            </a:extLst>
          </p:cNvPr>
          <p:cNvSpPr txBox="1"/>
          <p:nvPr/>
        </p:nvSpPr>
        <p:spPr>
          <a:xfrm>
            <a:off x="211015" y="182879"/>
            <a:ext cx="11653909" cy="584775"/>
          </a:xfrm>
          <a:prstGeom prst="rect">
            <a:avLst/>
          </a:prstGeom>
          <a:noFill/>
        </p:spPr>
        <p:txBody>
          <a:bodyPr wrap="square" rtlCol="0">
            <a:spAutoFit/>
          </a:bodyPr>
          <a:lstStyle/>
          <a:p>
            <a:r>
              <a:rPr lang="en-US" sz="3200" dirty="0">
                <a:solidFill>
                  <a:schemeClr val="bg1"/>
                </a:solidFill>
                <a:latin typeface="Nexa Demo" panose="00000800000000000000" pitchFamily="50" charset="0"/>
              </a:rPr>
              <a:t>Example 3:</a:t>
            </a:r>
          </a:p>
        </p:txBody>
      </p:sp>
      <p:pic>
        <p:nvPicPr>
          <p:cNvPr id="11266" name="Picture 2" descr="What is CSS Grid?">
            <a:extLst>
              <a:ext uri="{FF2B5EF4-FFF2-40B4-BE49-F238E27FC236}">
                <a16:creationId xmlns:a16="http://schemas.microsoft.com/office/drawing/2014/main" id="{D9F6EA9B-91B5-43C0-A9BE-B594A2E41A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64" t="3055" r="2683" b="3695"/>
          <a:stretch/>
        </p:blipFill>
        <p:spPr bwMode="auto">
          <a:xfrm>
            <a:off x="0" y="1029089"/>
            <a:ext cx="8962238" cy="5828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145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EEC99F-B31B-42BE-B82B-9F643056217D}"/>
              </a:ext>
            </a:extLst>
          </p:cNvPr>
          <p:cNvSpPr/>
          <p:nvPr/>
        </p:nvSpPr>
        <p:spPr>
          <a:xfrm>
            <a:off x="0" y="1"/>
            <a:ext cx="12192000" cy="9797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88CD94E-19B4-4A1C-8AA6-1D2DBD977C52}"/>
              </a:ext>
            </a:extLst>
          </p:cNvPr>
          <p:cNvSpPr txBox="1"/>
          <p:nvPr/>
        </p:nvSpPr>
        <p:spPr>
          <a:xfrm>
            <a:off x="211015" y="182879"/>
            <a:ext cx="11653909" cy="584775"/>
          </a:xfrm>
          <a:prstGeom prst="rect">
            <a:avLst/>
          </a:prstGeom>
          <a:noFill/>
        </p:spPr>
        <p:txBody>
          <a:bodyPr wrap="square" rtlCol="0">
            <a:spAutoFit/>
          </a:bodyPr>
          <a:lstStyle/>
          <a:p>
            <a:r>
              <a:rPr lang="en-US" sz="3200" dirty="0">
                <a:solidFill>
                  <a:schemeClr val="bg1"/>
                </a:solidFill>
                <a:latin typeface="Nexa Demo" panose="00000800000000000000" pitchFamily="50" charset="0"/>
              </a:rPr>
              <a:t>Example 3: try this as s challenge</a:t>
            </a:r>
          </a:p>
        </p:txBody>
      </p:sp>
      <p:pic>
        <p:nvPicPr>
          <p:cNvPr id="11266" name="Picture 2" descr="What is CSS Grid?">
            <a:extLst>
              <a:ext uri="{FF2B5EF4-FFF2-40B4-BE49-F238E27FC236}">
                <a16:creationId xmlns:a16="http://schemas.microsoft.com/office/drawing/2014/main" id="{D9F6EA9B-91B5-43C0-A9BE-B594A2E41A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64" t="3055" r="2683" b="3695"/>
          <a:stretch/>
        </p:blipFill>
        <p:spPr bwMode="auto">
          <a:xfrm>
            <a:off x="0" y="1029089"/>
            <a:ext cx="8962238" cy="5828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883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8CD94E-19B4-4A1C-8AA6-1D2DBD977C52}"/>
              </a:ext>
            </a:extLst>
          </p:cNvPr>
          <p:cNvSpPr txBox="1"/>
          <p:nvPr/>
        </p:nvSpPr>
        <p:spPr>
          <a:xfrm>
            <a:off x="1181688" y="365759"/>
            <a:ext cx="9284677" cy="1015663"/>
          </a:xfrm>
          <a:prstGeom prst="rect">
            <a:avLst/>
          </a:prstGeom>
          <a:noFill/>
        </p:spPr>
        <p:txBody>
          <a:bodyPr wrap="square" rtlCol="0">
            <a:spAutoFit/>
          </a:bodyPr>
          <a:lstStyle/>
          <a:p>
            <a:r>
              <a:rPr lang="en-US" sz="6000" dirty="0">
                <a:latin typeface="Nexa Demo" panose="00000800000000000000" pitchFamily="50" charset="0"/>
              </a:rPr>
              <a:t>Understanding </a:t>
            </a:r>
            <a:r>
              <a:rPr lang="en-US" sz="6000" dirty="0" err="1">
                <a:latin typeface="Nexa Demo" panose="00000800000000000000" pitchFamily="50" charset="0"/>
              </a:rPr>
              <a:t>Css</a:t>
            </a:r>
            <a:r>
              <a:rPr lang="en-US" sz="6000" dirty="0">
                <a:latin typeface="Nexa Demo" panose="00000800000000000000" pitchFamily="50" charset="0"/>
              </a:rPr>
              <a:t> Grid</a:t>
            </a:r>
          </a:p>
        </p:txBody>
      </p:sp>
      <p:sp>
        <p:nvSpPr>
          <p:cNvPr id="3" name="TextBox 2">
            <a:extLst>
              <a:ext uri="{FF2B5EF4-FFF2-40B4-BE49-F238E27FC236}">
                <a16:creationId xmlns:a16="http://schemas.microsoft.com/office/drawing/2014/main" id="{63BA3AC7-A365-49F2-B0DA-41CAE34DD11C}"/>
              </a:ext>
            </a:extLst>
          </p:cNvPr>
          <p:cNvSpPr txBox="1"/>
          <p:nvPr/>
        </p:nvSpPr>
        <p:spPr>
          <a:xfrm>
            <a:off x="363417" y="1868658"/>
            <a:ext cx="11537851" cy="2062103"/>
          </a:xfrm>
          <a:prstGeom prst="rect">
            <a:avLst/>
          </a:prstGeom>
          <a:noFill/>
        </p:spPr>
        <p:txBody>
          <a:bodyPr wrap="square" rtlCol="0">
            <a:spAutoFit/>
          </a:bodyPr>
          <a:lstStyle/>
          <a:p>
            <a:r>
              <a:rPr lang="en-US" sz="3200" dirty="0">
                <a:latin typeface="Nexa Demo" panose="00000800000000000000" pitchFamily="50" charset="0"/>
              </a:rPr>
              <a:t>CSS Grid is a two-dimensional layout that you can use for creating responsive items on the web. The Grid items are arranged in columns, and you can easily position rows without having to mess around with the HTML code.</a:t>
            </a:r>
          </a:p>
        </p:txBody>
      </p:sp>
      <p:sp>
        <p:nvSpPr>
          <p:cNvPr id="5" name="TextBox 4">
            <a:extLst>
              <a:ext uri="{FF2B5EF4-FFF2-40B4-BE49-F238E27FC236}">
                <a16:creationId xmlns:a16="http://schemas.microsoft.com/office/drawing/2014/main" id="{9132A35C-F1D3-48EA-B525-35381EB1C82F}"/>
              </a:ext>
            </a:extLst>
          </p:cNvPr>
          <p:cNvSpPr txBox="1"/>
          <p:nvPr/>
        </p:nvSpPr>
        <p:spPr>
          <a:xfrm>
            <a:off x="727837" y="4553249"/>
            <a:ext cx="9284677" cy="1938992"/>
          </a:xfrm>
          <a:prstGeom prst="rect">
            <a:avLst/>
          </a:prstGeom>
          <a:noFill/>
        </p:spPr>
        <p:txBody>
          <a:bodyPr wrap="square" rtlCol="0">
            <a:spAutoFit/>
          </a:bodyPr>
          <a:lstStyle/>
          <a:p>
            <a:r>
              <a:rPr lang="en-US" sz="6000" dirty="0">
                <a:latin typeface="Nexa Demo" panose="00000800000000000000" pitchFamily="50" charset="0"/>
              </a:rPr>
              <a:t>What is 2 dimension Layout</a:t>
            </a:r>
          </a:p>
        </p:txBody>
      </p:sp>
    </p:spTree>
    <p:extLst>
      <p:ext uri="{BB962C8B-B14F-4D97-AF65-F5344CB8AC3E}">
        <p14:creationId xmlns:p14="http://schemas.microsoft.com/office/powerpoint/2010/main" val="1028404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6F0FF8-DC80-431D-A2E5-89CE4F81BFA1}"/>
              </a:ext>
            </a:extLst>
          </p:cNvPr>
          <p:cNvPicPr>
            <a:picLocks noChangeAspect="1"/>
          </p:cNvPicPr>
          <p:nvPr/>
        </p:nvPicPr>
        <p:blipFill>
          <a:blip r:embed="rId2"/>
          <a:stretch>
            <a:fillRect/>
          </a:stretch>
        </p:blipFill>
        <p:spPr>
          <a:xfrm>
            <a:off x="717454" y="0"/>
            <a:ext cx="9617612" cy="5124813"/>
          </a:xfrm>
          <a:prstGeom prst="rect">
            <a:avLst/>
          </a:prstGeom>
        </p:spPr>
      </p:pic>
      <p:sp>
        <p:nvSpPr>
          <p:cNvPr id="6" name="TextBox 5">
            <a:extLst>
              <a:ext uri="{FF2B5EF4-FFF2-40B4-BE49-F238E27FC236}">
                <a16:creationId xmlns:a16="http://schemas.microsoft.com/office/drawing/2014/main" id="{BB6DE862-2ED0-4146-9324-48B8A11BDF9C}"/>
              </a:ext>
            </a:extLst>
          </p:cNvPr>
          <p:cNvSpPr txBox="1"/>
          <p:nvPr/>
        </p:nvSpPr>
        <p:spPr>
          <a:xfrm>
            <a:off x="654149" y="5427784"/>
            <a:ext cx="11537851" cy="584775"/>
          </a:xfrm>
          <a:prstGeom prst="rect">
            <a:avLst/>
          </a:prstGeom>
          <a:noFill/>
        </p:spPr>
        <p:txBody>
          <a:bodyPr wrap="square" rtlCol="0">
            <a:spAutoFit/>
          </a:bodyPr>
          <a:lstStyle/>
          <a:p>
            <a:r>
              <a:rPr lang="en-US" sz="3200" dirty="0">
                <a:latin typeface="Nexa Demo" panose="00000800000000000000" pitchFamily="50" charset="0"/>
              </a:rPr>
              <a:t>two dimension Layouts have both rows and columns </a:t>
            </a:r>
          </a:p>
        </p:txBody>
      </p:sp>
    </p:spTree>
    <p:extLst>
      <p:ext uri="{BB962C8B-B14F-4D97-AF65-F5344CB8AC3E}">
        <p14:creationId xmlns:p14="http://schemas.microsoft.com/office/powerpoint/2010/main" val="915856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6DE862-2ED0-4146-9324-48B8A11BDF9C}"/>
              </a:ext>
            </a:extLst>
          </p:cNvPr>
          <p:cNvSpPr txBox="1"/>
          <p:nvPr/>
        </p:nvSpPr>
        <p:spPr>
          <a:xfrm>
            <a:off x="794826" y="3235569"/>
            <a:ext cx="8110023" cy="584775"/>
          </a:xfrm>
          <a:prstGeom prst="rect">
            <a:avLst/>
          </a:prstGeom>
          <a:noFill/>
        </p:spPr>
        <p:txBody>
          <a:bodyPr wrap="square" rtlCol="0">
            <a:spAutoFit/>
          </a:bodyPr>
          <a:lstStyle/>
          <a:p>
            <a:r>
              <a:rPr lang="en-US" sz="3200" dirty="0">
                <a:latin typeface="Nexa Demo" panose="00000800000000000000" pitchFamily="50" charset="0"/>
              </a:rPr>
              <a:t>One dimension Layouts have only rows</a:t>
            </a:r>
          </a:p>
        </p:txBody>
      </p:sp>
      <p:pic>
        <p:nvPicPr>
          <p:cNvPr id="1026" name="Picture 2" descr="https://miro.medium.com/max/1400/1*h6dcLWRp0lXeWklPAFK8cA.png">
            <a:extLst>
              <a:ext uri="{FF2B5EF4-FFF2-40B4-BE49-F238E27FC236}">
                <a16:creationId xmlns:a16="http://schemas.microsoft.com/office/drawing/2014/main" id="{C8772EFE-C917-45F1-B844-529EC67D5D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16" r="6769"/>
          <a:stretch/>
        </p:blipFill>
        <p:spPr bwMode="auto">
          <a:xfrm>
            <a:off x="162193" y="337625"/>
            <a:ext cx="11867614" cy="2897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06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EEC99F-B31B-42BE-B82B-9F643056217D}"/>
              </a:ext>
            </a:extLst>
          </p:cNvPr>
          <p:cNvSpPr/>
          <p:nvPr/>
        </p:nvSpPr>
        <p:spPr>
          <a:xfrm>
            <a:off x="0" y="0"/>
            <a:ext cx="12192000" cy="12600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88CD94E-19B4-4A1C-8AA6-1D2DBD977C52}"/>
              </a:ext>
            </a:extLst>
          </p:cNvPr>
          <p:cNvSpPr txBox="1"/>
          <p:nvPr/>
        </p:nvSpPr>
        <p:spPr>
          <a:xfrm>
            <a:off x="211015" y="182879"/>
            <a:ext cx="11653909" cy="1077218"/>
          </a:xfrm>
          <a:prstGeom prst="rect">
            <a:avLst/>
          </a:prstGeom>
          <a:noFill/>
        </p:spPr>
        <p:txBody>
          <a:bodyPr wrap="square" rtlCol="0">
            <a:spAutoFit/>
          </a:bodyPr>
          <a:lstStyle/>
          <a:p>
            <a:r>
              <a:rPr lang="en-US" sz="3200" dirty="0">
                <a:solidFill>
                  <a:schemeClr val="bg1"/>
                </a:solidFill>
                <a:latin typeface="Nexa Demo" panose="00000800000000000000" pitchFamily="50" charset="0"/>
              </a:rPr>
              <a:t>Best Practices while handling one dimension and 2 dimension Layouts</a:t>
            </a:r>
          </a:p>
        </p:txBody>
      </p:sp>
      <p:sp>
        <p:nvSpPr>
          <p:cNvPr id="3" name="TextBox 2">
            <a:extLst>
              <a:ext uri="{FF2B5EF4-FFF2-40B4-BE49-F238E27FC236}">
                <a16:creationId xmlns:a16="http://schemas.microsoft.com/office/drawing/2014/main" id="{63BA3AC7-A365-49F2-B0DA-41CAE34DD11C}"/>
              </a:ext>
            </a:extLst>
          </p:cNvPr>
          <p:cNvSpPr txBox="1"/>
          <p:nvPr/>
        </p:nvSpPr>
        <p:spPr>
          <a:xfrm>
            <a:off x="654149" y="2603242"/>
            <a:ext cx="11537851" cy="584775"/>
          </a:xfrm>
          <a:prstGeom prst="rect">
            <a:avLst/>
          </a:prstGeom>
          <a:noFill/>
        </p:spPr>
        <p:txBody>
          <a:bodyPr wrap="square" rtlCol="0">
            <a:spAutoFit/>
          </a:bodyPr>
          <a:lstStyle/>
          <a:p>
            <a:r>
              <a:rPr lang="en-US" sz="3200" dirty="0">
                <a:latin typeface="Nexa Demo" panose="00000800000000000000" pitchFamily="50" charset="0"/>
              </a:rPr>
              <a:t>One Dimension Layout  - Use Flex Box</a:t>
            </a:r>
          </a:p>
        </p:txBody>
      </p:sp>
      <p:sp>
        <p:nvSpPr>
          <p:cNvPr id="6" name="TextBox 5">
            <a:extLst>
              <a:ext uri="{FF2B5EF4-FFF2-40B4-BE49-F238E27FC236}">
                <a16:creationId xmlns:a16="http://schemas.microsoft.com/office/drawing/2014/main" id="{AA73B18C-A7C3-4938-938D-6F3ED926A376}"/>
              </a:ext>
            </a:extLst>
          </p:cNvPr>
          <p:cNvSpPr txBox="1"/>
          <p:nvPr/>
        </p:nvSpPr>
        <p:spPr>
          <a:xfrm>
            <a:off x="528711" y="6273225"/>
            <a:ext cx="11537851" cy="584775"/>
          </a:xfrm>
          <a:prstGeom prst="rect">
            <a:avLst/>
          </a:prstGeom>
          <a:noFill/>
        </p:spPr>
        <p:txBody>
          <a:bodyPr wrap="square" rtlCol="0">
            <a:spAutoFit/>
          </a:bodyPr>
          <a:lstStyle/>
          <a:p>
            <a:r>
              <a:rPr lang="en-US" sz="3200" dirty="0">
                <a:latin typeface="Nexa Demo" panose="00000800000000000000" pitchFamily="50" charset="0"/>
              </a:rPr>
              <a:t>Two  Dimension Layout  - Use </a:t>
            </a:r>
            <a:r>
              <a:rPr lang="en-US" sz="3200" dirty="0" err="1">
                <a:latin typeface="Nexa Demo" panose="00000800000000000000" pitchFamily="50" charset="0"/>
              </a:rPr>
              <a:t>Css</a:t>
            </a:r>
            <a:r>
              <a:rPr lang="en-US" sz="3200" dirty="0">
                <a:latin typeface="Nexa Demo" panose="00000800000000000000" pitchFamily="50" charset="0"/>
              </a:rPr>
              <a:t> Grid</a:t>
            </a:r>
          </a:p>
        </p:txBody>
      </p:sp>
      <p:pic>
        <p:nvPicPr>
          <p:cNvPr id="7" name="Picture 2" descr="https://miro.medium.com/max/1400/1*h6dcLWRp0lXeWklPAFK8cA.png">
            <a:extLst>
              <a:ext uri="{FF2B5EF4-FFF2-40B4-BE49-F238E27FC236}">
                <a16:creationId xmlns:a16="http://schemas.microsoft.com/office/drawing/2014/main" id="{341B97BF-811A-4F3A-88E1-8F3C29E8B8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16" t="35081" r="6769" b="16376"/>
          <a:stretch/>
        </p:blipFill>
        <p:spPr bwMode="auto">
          <a:xfrm>
            <a:off x="-2690" y="1301621"/>
            <a:ext cx="11867614" cy="140676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1B32D66-BBF9-4372-B982-34C6D1D26D2A}"/>
              </a:ext>
            </a:extLst>
          </p:cNvPr>
          <p:cNvPicPr>
            <a:picLocks noChangeAspect="1"/>
          </p:cNvPicPr>
          <p:nvPr/>
        </p:nvPicPr>
        <p:blipFill rotWithShape="1">
          <a:blip r:embed="rId3"/>
          <a:srcRect l="11116" t="10156"/>
          <a:stretch/>
        </p:blipFill>
        <p:spPr>
          <a:xfrm>
            <a:off x="528711" y="3176315"/>
            <a:ext cx="5322794" cy="2866921"/>
          </a:xfrm>
          <a:prstGeom prst="rect">
            <a:avLst/>
          </a:prstGeom>
        </p:spPr>
      </p:pic>
    </p:spTree>
    <p:extLst>
      <p:ext uri="{BB962C8B-B14F-4D97-AF65-F5344CB8AC3E}">
        <p14:creationId xmlns:p14="http://schemas.microsoft.com/office/powerpoint/2010/main" val="680240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EEC99F-B31B-42BE-B82B-9F643056217D}"/>
              </a:ext>
            </a:extLst>
          </p:cNvPr>
          <p:cNvSpPr/>
          <p:nvPr/>
        </p:nvSpPr>
        <p:spPr>
          <a:xfrm>
            <a:off x="0" y="1"/>
            <a:ext cx="12192000" cy="9797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88CD94E-19B4-4A1C-8AA6-1D2DBD977C52}"/>
              </a:ext>
            </a:extLst>
          </p:cNvPr>
          <p:cNvSpPr txBox="1"/>
          <p:nvPr/>
        </p:nvSpPr>
        <p:spPr>
          <a:xfrm>
            <a:off x="211015" y="182879"/>
            <a:ext cx="11653909" cy="584775"/>
          </a:xfrm>
          <a:prstGeom prst="rect">
            <a:avLst/>
          </a:prstGeom>
          <a:noFill/>
        </p:spPr>
        <p:txBody>
          <a:bodyPr wrap="square" rtlCol="0">
            <a:spAutoFit/>
          </a:bodyPr>
          <a:lstStyle/>
          <a:p>
            <a:r>
              <a:rPr lang="en-US" sz="3200" dirty="0">
                <a:solidFill>
                  <a:schemeClr val="bg1"/>
                </a:solidFill>
                <a:latin typeface="Nexa Demo" panose="00000800000000000000" pitchFamily="50" charset="0"/>
              </a:rPr>
              <a:t>Grid Features and terminologies</a:t>
            </a:r>
          </a:p>
        </p:txBody>
      </p:sp>
      <p:sp>
        <p:nvSpPr>
          <p:cNvPr id="12" name="TextBox 11">
            <a:extLst>
              <a:ext uri="{FF2B5EF4-FFF2-40B4-BE49-F238E27FC236}">
                <a16:creationId xmlns:a16="http://schemas.microsoft.com/office/drawing/2014/main" id="{C54F4F5D-77F9-474D-BF4C-2B0C804DB68B}"/>
              </a:ext>
            </a:extLst>
          </p:cNvPr>
          <p:cNvSpPr txBox="1"/>
          <p:nvPr/>
        </p:nvSpPr>
        <p:spPr>
          <a:xfrm>
            <a:off x="211015" y="1223522"/>
            <a:ext cx="11653909" cy="1569660"/>
          </a:xfrm>
          <a:prstGeom prst="rect">
            <a:avLst/>
          </a:prstGeom>
          <a:noFill/>
        </p:spPr>
        <p:txBody>
          <a:bodyPr wrap="square" rtlCol="0">
            <a:spAutoFit/>
          </a:bodyPr>
          <a:lstStyle/>
          <a:p>
            <a:pPr marL="457200" indent="-457200">
              <a:buFont typeface="Wingdings" panose="05000000000000000000" pitchFamily="2" charset="2"/>
              <a:buChar char="§"/>
            </a:pPr>
            <a:r>
              <a:rPr lang="en-US" sz="3200" dirty="0">
                <a:latin typeface="Nexa Demo" panose="00000800000000000000" pitchFamily="50" charset="0"/>
              </a:rPr>
              <a:t>A grid layout model works with all latest browsers. </a:t>
            </a:r>
          </a:p>
          <a:p>
            <a:pPr marL="457200" indent="-457200">
              <a:buFont typeface="Wingdings" panose="05000000000000000000" pitchFamily="2" charset="2"/>
              <a:buChar char="§"/>
            </a:pPr>
            <a:r>
              <a:rPr lang="en-US" sz="3200" dirty="0">
                <a:latin typeface="Nexa Demo" panose="00000800000000000000" pitchFamily="50" charset="0"/>
              </a:rPr>
              <a:t>It consists of two components which are grid container and grid items. </a:t>
            </a:r>
          </a:p>
        </p:txBody>
      </p:sp>
      <p:sp>
        <p:nvSpPr>
          <p:cNvPr id="14" name="TextBox 13">
            <a:extLst>
              <a:ext uri="{FF2B5EF4-FFF2-40B4-BE49-F238E27FC236}">
                <a16:creationId xmlns:a16="http://schemas.microsoft.com/office/drawing/2014/main" id="{B6C86917-7514-4E6E-9E4C-D45142F12A75}"/>
              </a:ext>
            </a:extLst>
          </p:cNvPr>
          <p:cNvSpPr txBox="1"/>
          <p:nvPr/>
        </p:nvSpPr>
        <p:spPr>
          <a:xfrm>
            <a:off x="211015" y="3340387"/>
            <a:ext cx="3293680" cy="584775"/>
          </a:xfrm>
          <a:prstGeom prst="rect">
            <a:avLst/>
          </a:prstGeom>
          <a:solidFill>
            <a:schemeClr val="tx1"/>
          </a:solidFill>
        </p:spPr>
        <p:txBody>
          <a:bodyPr wrap="square" rtlCol="0">
            <a:spAutoFit/>
          </a:bodyPr>
          <a:lstStyle/>
          <a:p>
            <a:r>
              <a:rPr lang="en-US" sz="3200" dirty="0">
                <a:solidFill>
                  <a:schemeClr val="bg1"/>
                </a:solidFill>
                <a:latin typeface="Nexa Demo" panose="00000800000000000000" pitchFamily="50" charset="0"/>
              </a:rPr>
              <a:t>Grid Container</a:t>
            </a:r>
          </a:p>
        </p:txBody>
      </p:sp>
      <p:sp>
        <p:nvSpPr>
          <p:cNvPr id="15" name="TextBox 14">
            <a:extLst>
              <a:ext uri="{FF2B5EF4-FFF2-40B4-BE49-F238E27FC236}">
                <a16:creationId xmlns:a16="http://schemas.microsoft.com/office/drawing/2014/main" id="{3BA07924-8DF9-4A4C-B8DB-0FB4F476E4E2}"/>
              </a:ext>
            </a:extLst>
          </p:cNvPr>
          <p:cNvSpPr txBox="1"/>
          <p:nvPr/>
        </p:nvSpPr>
        <p:spPr>
          <a:xfrm>
            <a:off x="211015" y="4064817"/>
            <a:ext cx="11653909" cy="2246769"/>
          </a:xfrm>
          <a:prstGeom prst="rect">
            <a:avLst/>
          </a:prstGeom>
          <a:noFill/>
        </p:spPr>
        <p:txBody>
          <a:bodyPr wrap="square" rtlCol="0">
            <a:spAutoFit/>
          </a:bodyPr>
          <a:lstStyle/>
          <a:p>
            <a:pPr marL="457200" indent="-457200">
              <a:buFont typeface="Wingdings" panose="05000000000000000000" pitchFamily="2" charset="2"/>
              <a:buChar char="§"/>
            </a:pPr>
            <a:r>
              <a:rPr lang="en-US" sz="2800" dirty="0">
                <a:latin typeface="Nexa Demo" panose="00000800000000000000" pitchFamily="50" charset="0"/>
              </a:rPr>
              <a:t>A grid container is a parent element that holds grid items placed within rows, and columns. </a:t>
            </a:r>
          </a:p>
          <a:p>
            <a:pPr marL="457200" indent="-457200">
              <a:buFont typeface="Wingdings" panose="05000000000000000000" pitchFamily="2" charset="2"/>
              <a:buChar char="§"/>
            </a:pPr>
            <a:r>
              <a:rPr lang="en-US" sz="2800" dirty="0">
                <a:latin typeface="Nexa Demo" panose="00000800000000000000" pitchFamily="50" charset="0"/>
              </a:rPr>
              <a:t>For the purpose of making an element adopt the behavior of a grid container set its display property to either grid or inline-grid.</a:t>
            </a:r>
          </a:p>
        </p:txBody>
      </p:sp>
    </p:spTree>
    <p:extLst>
      <p:ext uri="{BB962C8B-B14F-4D97-AF65-F5344CB8AC3E}">
        <p14:creationId xmlns:p14="http://schemas.microsoft.com/office/powerpoint/2010/main" val="3681400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EEC99F-B31B-42BE-B82B-9F643056217D}"/>
              </a:ext>
            </a:extLst>
          </p:cNvPr>
          <p:cNvSpPr/>
          <p:nvPr/>
        </p:nvSpPr>
        <p:spPr>
          <a:xfrm>
            <a:off x="0" y="1"/>
            <a:ext cx="12192000" cy="9797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88CD94E-19B4-4A1C-8AA6-1D2DBD977C52}"/>
              </a:ext>
            </a:extLst>
          </p:cNvPr>
          <p:cNvSpPr txBox="1"/>
          <p:nvPr/>
        </p:nvSpPr>
        <p:spPr>
          <a:xfrm>
            <a:off x="211015" y="182879"/>
            <a:ext cx="11653909" cy="584775"/>
          </a:xfrm>
          <a:prstGeom prst="rect">
            <a:avLst/>
          </a:prstGeom>
          <a:noFill/>
        </p:spPr>
        <p:txBody>
          <a:bodyPr wrap="square" rtlCol="0">
            <a:spAutoFit/>
          </a:bodyPr>
          <a:lstStyle/>
          <a:p>
            <a:r>
              <a:rPr lang="en-US" sz="3200" dirty="0">
                <a:solidFill>
                  <a:schemeClr val="bg1"/>
                </a:solidFill>
                <a:latin typeface="Nexa Demo" panose="00000800000000000000" pitchFamily="50" charset="0"/>
              </a:rPr>
              <a:t>Grid Features and terminologies</a:t>
            </a:r>
          </a:p>
        </p:txBody>
      </p:sp>
      <p:sp>
        <p:nvSpPr>
          <p:cNvPr id="14" name="TextBox 13">
            <a:extLst>
              <a:ext uri="{FF2B5EF4-FFF2-40B4-BE49-F238E27FC236}">
                <a16:creationId xmlns:a16="http://schemas.microsoft.com/office/drawing/2014/main" id="{B6C86917-7514-4E6E-9E4C-D45142F12A75}"/>
              </a:ext>
            </a:extLst>
          </p:cNvPr>
          <p:cNvSpPr txBox="1"/>
          <p:nvPr/>
        </p:nvSpPr>
        <p:spPr>
          <a:xfrm>
            <a:off x="211015" y="1402730"/>
            <a:ext cx="3293680" cy="584775"/>
          </a:xfrm>
          <a:prstGeom prst="rect">
            <a:avLst/>
          </a:prstGeom>
          <a:solidFill>
            <a:schemeClr val="tx1"/>
          </a:solidFill>
        </p:spPr>
        <p:txBody>
          <a:bodyPr wrap="square" rtlCol="0">
            <a:spAutoFit/>
          </a:bodyPr>
          <a:lstStyle/>
          <a:p>
            <a:r>
              <a:rPr lang="en-US" sz="3200" dirty="0">
                <a:solidFill>
                  <a:schemeClr val="bg1"/>
                </a:solidFill>
                <a:latin typeface="Nexa Demo" panose="00000800000000000000" pitchFamily="50" charset="0"/>
              </a:rPr>
              <a:t>Grid Items</a:t>
            </a:r>
          </a:p>
        </p:txBody>
      </p:sp>
      <p:sp>
        <p:nvSpPr>
          <p:cNvPr id="15" name="TextBox 14">
            <a:extLst>
              <a:ext uri="{FF2B5EF4-FFF2-40B4-BE49-F238E27FC236}">
                <a16:creationId xmlns:a16="http://schemas.microsoft.com/office/drawing/2014/main" id="{3BA07924-8DF9-4A4C-B8DB-0FB4F476E4E2}"/>
              </a:ext>
            </a:extLst>
          </p:cNvPr>
          <p:cNvSpPr txBox="1"/>
          <p:nvPr/>
        </p:nvSpPr>
        <p:spPr>
          <a:xfrm>
            <a:off x="211015" y="2127160"/>
            <a:ext cx="11653909" cy="2677656"/>
          </a:xfrm>
          <a:prstGeom prst="rect">
            <a:avLst/>
          </a:prstGeom>
          <a:noFill/>
        </p:spPr>
        <p:txBody>
          <a:bodyPr wrap="square" rtlCol="0">
            <a:spAutoFit/>
          </a:bodyPr>
          <a:lstStyle/>
          <a:p>
            <a:pPr marL="457200" indent="-457200">
              <a:buFont typeface="Wingdings" panose="05000000000000000000" pitchFamily="2" charset="2"/>
              <a:buChar char="§"/>
            </a:pPr>
            <a:r>
              <a:rPr lang="en-US" sz="2800" dirty="0">
                <a:latin typeface="Nexa Demo" panose="00000800000000000000" pitchFamily="50" charset="0"/>
              </a:rPr>
              <a:t>A grid item is a child element that is present inside a grid container. </a:t>
            </a:r>
          </a:p>
          <a:p>
            <a:pPr marL="457200" indent="-457200">
              <a:buFont typeface="Wingdings" panose="05000000000000000000" pitchFamily="2" charset="2"/>
              <a:buChar char="§"/>
            </a:pPr>
            <a:r>
              <a:rPr lang="en-US" sz="2800" dirty="0">
                <a:latin typeface="Nexa Demo" panose="00000800000000000000" pitchFamily="50" charset="0"/>
              </a:rPr>
              <a:t>Inside a container by default, there is one item present for each column, in each row. </a:t>
            </a:r>
          </a:p>
          <a:p>
            <a:pPr marL="457200" indent="-457200">
              <a:buFont typeface="Wingdings" panose="05000000000000000000" pitchFamily="2" charset="2"/>
              <a:buChar char="§"/>
            </a:pPr>
            <a:r>
              <a:rPr lang="en-US" sz="2800" dirty="0">
                <a:latin typeface="Nexa Demo" panose="00000800000000000000" pitchFamily="50" charset="0"/>
              </a:rPr>
              <a:t>However, you can span grid items across numerous rows and columns.</a:t>
            </a:r>
          </a:p>
        </p:txBody>
      </p:sp>
    </p:spTree>
    <p:extLst>
      <p:ext uri="{BB962C8B-B14F-4D97-AF65-F5344CB8AC3E}">
        <p14:creationId xmlns:p14="http://schemas.microsoft.com/office/powerpoint/2010/main" val="4020507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EEC99F-B31B-42BE-B82B-9F643056217D}"/>
              </a:ext>
            </a:extLst>
          </p:cNvPr>
          <p:cNvSpPr/>
          <p:nvPr/>
        </p:nvSpPr>
        <p:spPr>
          <a:xfrm>
            <a:off x="0" y="1"/>
            <a:ext cx="12192000" cy="9797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88CD94E-19B4-4A1C-8AA6-1D2DBD977C52}"/>
              </a:ext>
            </a:extLst>
          </p:cNvPr>
          <p:cNvSpPr txBox="1"/>
          <p:nvPr/>
        </p:nvSpPr>
        <p:spPr>
          <a:xfrm>
            <a:off x="211015" y="182879"/>
            <a:ext cx="11653909" cy="584775"/>
          </a:xfrm>
          <a:prstGeom prst="rect">
            <a:avLst/>
          </a:prstGeom>
          <a:noFill/>
        </p:spPr>
        <p:txBody>
          <a:bodyPr wrap="square" rtlCol="0">
            <a:spAutoFit/>
          </a:bodyPr>
          <a:lstStyle/>
          <a:p>
            <a:r>
              <a:rPr lang="en-US" sz="3200" dirty="0">
                <a:solidFill>
                  <a:schemeClr val="bg1"/>
                </a:solidFill>
                <a:latin typeface="Nexa Demo" panose="00000800000000000000" pitchFamily="50" charset="0"/>
              </a:rPr>
              <a:t>Grid Container and Grid Items</a:t>
            </a:r>
          </a:p>
        </p:txBody>
      </p:sp>
      <p:pic>
        <p:nvPicPr>
          <p:cNvPr id="3074" name="Picture 2" descr="https://linuxhint.com/wp-content/uploads/2022/04/2.png">
            <a:extLst>
              <a:ext uri="{FF2B5EF4-FFF2-40B4-BE49-F238E27FC236}">
                <a16:creationId xmlns:a16="http://schemas.microsoft.com/office/drawing/2014/main" id="{CC9BB6CE-88BF-4597-AECB-395A749809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24" t="4331" r="3117" b="5571"/>
          <a:stretch/>
        </p:blipFill>
        <p:spPr bwMode="auto">
          <a:xfrm>
            <a:off x="87085" y="1423850"/>
            <a:ext cx="12017829" cy="4410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082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EEC99F-B31B-42BE-B82B-9F643056217D}"/>
              </a:ext>
            </a:extLst>
          </p:cNvPr>
          <p:cNvSpPr/>
          <p:nvPr/>
        </p:nvSpPr>
        <p:spPr>
          <a:xfrm>
            <a:off x="0" y="1"/>
            <a:ext cx="12192000" cy="9797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88CD94E-19B4-4A1C-8AA6-1D2DBD977C52}"/>
              </a:ext>
            </a:extLst>
          </p:cNvPr>
          <p:cNvSpPr txBox="1"/>
          <p:nvPr/>
        </p:nvSpPr>
        <p:spPr>
          <a:xfrm>
            <a:off x="211015" y="182879"/>
            <a:ext cx="11653909" cy="584775"/>
          </a:xfrm>
          <a:prstGeom prst="rect">
            <a:avLst/>
          </a:prstGeom>
          <a:noFill/>
        </p:spPr>
        <p:txBody>
          <a:bodyPr wrap="square" rtlCol="0">
            <a:spAutoFit/>
          </a:bodyPr>
          <a:lstStyle/>
          <a:p>
            <a:r>
              <a:rPr lang="en-US" sz="3200" dirty="0">
                <a:solidFill>
                  <a:schemeClr val="bg1"/>
                </a:solidFill>
                <a:latin typeface="Nexa Demo" panose="00000800000000000000" pitchFamily="50" charset="0"/>
              </a:rPr>
              <a:t>Columns in a Grid</a:t>
            </a:r>
          </a:p>
        </p:txBody>
      </p:sp>
      <p:pic>
        <p:nvPicPr>
          <p:cNvPr id="6146" name="Picture 2" descr="https://linuxhint.com/wp-content/uploads/2022/04/3-1.png">
            <a:extLst>
              <a:ext uri="{FF2B5EF4-FFF2-40B4-BE49-F238E27FC236}">
                <a16:creationId xmlns:a16="http://schemas.microsoft.com/office/drawing/2014/main" id="{7C5FF1FD-E52F-4B84-AE11-F00D319D23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27" t="3116"/>
          <a:stretch/>
        </p:blipFill>
        <p:spPr bwMode="auto">
          <a:xfrm>
            <a:off x="0" y="1053944"/>
            <a:ext cx="5529943" cy="568649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0DEC200-81CA-4E28-9F09-5F682C472A84}"/>
              </a:ext>
            </a:extLst>
          </p:cNvPr>
          <p:cNvSpPr txBox="1"/>
          <p:nvPr/>
        </p:nvSpPr>
        <p:spPr>
          <a:xfrm>
            <a:off x="5580264" y="1659285"/>
            <a:ext cx="6284660" cy="4554132"/>
          </a:xfrm>
          <a:prstGeom prst="rect">
            <a:avLst/>
          </a:prstGeom>
          <a:noFill/>
        </p:spPr>
        <p:txBody>
          <a:bodyPr wrap="square" rtlCol="0">
            <a:spAutoFit/>
          </a:bodyPr>
          <a:lstStyle/>
          <a:p>
            <a:pPr>
              <a:lnSpc>
                <a:spcPct val="150000"/>
              </a:lnSpc>
            </a:pPr>
            <a:r>
              <a:rPr lang="en-US" sz="2800" dirty="0">
                <a:latin typeface="Nexa Demo" panose="00000800000000000000" pitchFamily="50" charset="0"/>
              </a:rPr>
              <a:t>The vertical lines in a grid within which items are placed are regarded as columns in a grid. A grid system can have at least two and at most twelve or more columns.</a:t>
            </a:r>
          </a:p>
          <a:p>
            <a:pPr>
              <a:lnSpc>
                <a:spcPct val="150000"/>
              </a:lnSpc>
            </a:pPr>
            <a:endParaRPr lang="en-US" sz="2800" dirty="0">
              <a:latin typeface="Nexa Demo" panose="00000800000000000000" pitchFamily="50" charset="0"/>
            </a:endParaRPr>
          </a:p>
        </p:txBody>
      </p:sp>
    </p:spTree>
    <p:extLst>
      <p:ext uri="{BB962C8B-B14F-4D97-AF65-F5344CB8AC3E}">
        <p14:creationId xmlns:p14="http://schemas.microsoft.com/office/powerpoint/2010/main" val="2703018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1224</TotalTime>
  <Words>622</Words>
  <Application>Microsoft Office PowerPoint</Application>
  <PresentationFormat>Widescreen</PresentationFormat>
  <Paragraphs>54</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Consolas</vt:lpstr>
      <vt:lpstr>Menlo</vt:lpstr>
      <vt:lpstr>Nexa Demo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15</cp:revision>
  <dcterms:created xsi:type="dcterms:W3CDTF">2022-08-26T18:07:56Z</dcterms:created>
  <dcterms:modified xsi:type="dcterms:W3CDTF">2022-08-28T03:28:13Z</dcterms:modified>
</cp:coreProperties>
</file>