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9" r:id="rId5"/>
    <p:sldId id="279" r:id="rId6"/>
    <p:sldId id="280" r:id="rId7"/>
    <p:sldId id="278" r:id="rId8"/>
    <p:sldId id="260" r:id="rId9"/>
    <p:sldId id="256" r:id="rId10"/>
    <p:sldId id="269" r:id="rId11"/>
    <p:sldId id="258"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7579"/>
    <a:srgbClr val="0D5B6B"/>
    <a:srgbClr val="134B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712" autoAdjust="0"/>
  </p:normalViewPr>
  <p:slideViewPr>
    <p:cSldViewPr snapToGrid="0">
      <p:cViewPr>
        <p:scale>
          <a:sx n="69" d="100"/>
          <a:sy n="69" d="100"/>
        </p:scale>
        <p:origin x="822" y="426"/>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9/29/2022</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6.62116" units="1/cm"/>
          <inkml:channelProperty channel="Y" name="resolution" value="46.82927" units="1/cm"/>
          <inkml:channelProperty channel="T" name="resolution" value="1" units="1/dev"/>
        </inkml:channelProperties>
      </inkml:inkSource>
      <inkml:timestamp xml:id="ts0" timeString="2022-09-30T05:56:41.629"/>
    </inkml:context>
    <inkml:brush xml:id="br0">
      <inkml:brushProperty name="width" value="0.05292" units="cm"/>
      <inkml:brushProperty name="height" value="0.05292" units="cm"/>
      <inkml:brushProperty name="color" value="#FF0000"/>
    </inkml:brush>
  </inkml:definitions>
  <inkml:trace contextRef="#ctx0" brushRef="#br0">5432 5358 0,'0'25'188,"0"74"-173,0-25 1,0 1 0,0-51-1,0 26 1,0 0-1,0 24 1,0 100 0,0-25-16,0-75 31,0 0-15,0-24-1,0 0 1,0-1-1,0 100 1,0-75 0,0-49-1,0 25 1,0-1 93,0-24-93,0 25-16,0-25 16,0 0-1,0-1 1,-25 1-1,25 25 1,0-1 0,0 1-1,0-25 1,0 0 0,0-1 15,0 1 0,0 0-15,-24 25-1,24-26 1,0 1 0,0 0-1,0 0 266,0 24-281,0 100 16,0-25 0,0-49-1,0-1 1,0 0 0,0 1-1,0-25 1,0 98 15,0-98-15,0-25-1,0 0 1</inkml:trace>
  <inkml:trace contextRef="#ctx0" brushRef="#br0" timeOffset="3145.105">4911 5631 0,'0'49'157,"0"1"-142,0 24-15,0 1 16,0-26 0,0 26-1,0-50 1,0 24-1,0 1 1,0-25 0,0 24-1</inkml:trace>
  <inkml:trace contextRef="#ctx0" brushRef="#br0" timeOffset="5252.121">6102 5779 0,'0'75'156,"0"-50"-140,0 0 0,0 24-1,0 1 1,0-25 15,0 24-15,0 1-16,0-25 15,0-1 1,0 1 15</inkml:trace>
  <inkml:trace contextRef="#ctx0" brushRef="#br0" timeOffset="7115.795">5060 7937 0,'0'50'78,"0"25"-63,0 98 1,0 50-16,0 1 16,0 148-1,0 25 1,0-100 0,0 26-1,0-125 1,0-123-1,0-26 1,25-24 0</inkml:trace>
  <inkml:trace contextRef="#ctx0" brushRef="#br0" timeOffset="8604.074">5110 8905 0,'0'-25'63,"0"-25"-32,25 26 0,-1 24-15,1 0-16,0 0 15,0 0 1,0 0 0,-1 0-1,26 0 1,0 24-1,-1 51 1,-49-26 0,0 1-1,0 0 1,0-1 15,0 1-15,-49 24-1,-26-49 1,1 0 0,24-25-1,-24 0 1,-1 0 0,51 0-1,-1 0 1</inkml:trace>
  <inkml:trace contextRef="#ctx0" brushRef="#br0" timeOffset="11089.831">5755 8979 0,'-25'0'31,"25"25"0,-25-25 16,0 25-31,0-25-1,1 25 17,-1-25-17,0 25 1,25-1 0,-25-24-1,25 25 1,-25-25 15,25 25-15,0 0 46,0 0-46,0-1-1,0 1 1,0 0 0,25-25-1,25 0-15,-1 0 16,-24 0 0,25-50-1,-1 26 1,26-51 15,-50 50-15,0 1 15,-25-1 0,0 0-15,0 0-1,0 50 220,0 0-235,0 0 15,0-1 1,0 1 62,0 0-62,0 25-1,0-26 1,0 1 15,0 0 16,0 0 141,24 0-157,-24-1 0,0 1 16</inkml:trace>
  <inkml:trace contextRef="#ctx0" brushRef="#br0" timeOffset="21749.279">6648 8830 0,'-25'0'31,"0"0"16,-25 0-16,26 25-15,-1 0 0,-25 0-16,25 0 31,25-1-15,0 1-1,-24-25 1,-1 25 15,0 25-15,0-25-1,0-25 1,25 24 0,0 26 77,-24 0-77,-1-1 0,25-24-16,0 0 15,0 24 79,0-24-63,49-25-15,-49 50-1,25-50 1,0 0 47,0 0-48,-25-25 1,25-25-1,-1 1 1,-24-1 0,0 1-1,0-1 1,0 25-16,0-24 16,0-1 15,0 25-16,0-49 1,0-26 0,0-24-1,0 75 1,0-26 0,0 51-1,0-26 1,0 25-1,0 75 126,0 24-125,0 25-16,0 75 15,25-75 1,-25-24 0,25-1-1,25-49 1,-26 25-1,1-1 1,0-24 0,25 25-1,-26-1-15,26 26 16,-25-51 0,0 1 15</inkml:trace>
  <inkml:trace contextRef="#ctx0" brushRef="#br0" timeOffset="23244.28">7293 9128 0,'-50'0'31,"25"0"-15,-24 0-1,24 0 1,0 0-16,0 0 16,25 25 15,-25 0-16,-24 49 1,24 1-16,0-26 16,25-24 15,-25 0-15,25 0 15,-24-1 0,24 1-31,49-25 125,1-74-109,-1 24-1,-49 1 1,25-26-16,-25 1 16,0 24-1,0-24 1,0 24-1,0 0 1,0 26 0,0-1-1,0 0 1,0 0 15,-25 0-15,1 25 78,24 25-79,0 0 1,0 25-1,0 24 1,0 25-16,24-24 16,76 49-1,-26 0 1,25-75 0,-49 26-1,-1-50-15,1-1 31,-50 1-15,25-25 0</inkml:trace>
  <inkml:trace contextRef="#ctx0" brushRef="#br0" timeOffset="23835.281">7541 9227 0,'0'25'109,"0"50"-93,0-26-1,0 1 1,24-25 0,1 24-1,-25-24-15,25 0 16,0 0 0</inkml:trace>
  <inkml:trace contextRef="#ctx0" brushRef="#br0" timeOffset="25075.387">7838 9327 0,'0'49'110,"25"1"-95,0 24 1,0-24 0,-25-25-1,0-1 17,24-24 61,-24-24-77,0-51 15,25 1-15,25 24-1,-50 25 1,25 25 0,-25-24-16,25 24 62,-1 49-46,1 1-1,-25-25 1,0-1 0,25 1 15,0-25-15</inkml:trace>
  <inkml:trace contextRef="#ctx0" brushRef="#br0" timeOffset="27377.311">8533 9426 0,'0'-25'16,"0"0"-1,0 0 1,-25 25 0,0-24-1,-24 24 1,-1 0 0,25 0-1,0 0 1,1 0-1,24 24 17,-50 51-17,25-26 1,0 1 0,1-25-1,24 0 1,0-1-1,0 51 17,0-26-17,24 1 1,1-25 0,0-25-1,0 0 1,0 0 15,24-25-15,-24 0-1,0-24 1,0 24 0,-25 0-1,24 25 16,-24-25-15,0 0 0,0 1 171,0-1-171,0-25-1,0 25 1,0 1 0,0-1-1,0 74 157,0-24-156,0 25-1,0-1 1,25 26 0,-25-26-1,25 75 1,0 25 0,-25-49-1,25-26 1,-25 75-1,0-100 1,0 26 0,0-50 15,0-1-15,-75 26-1,-24 0 1,-50-1-1,50-49 1,25 0 0,24 0-1,0 0 1,1-49-16,-26-26 16,1 1-1,24 24 1,25-24-1,-24 24 1,49 1 0,0 24 31,-25 25-32</inkml:trace>
  <inkml:trace contextRef="#ctx0" brushRef="#br0" timeOffset="34284.066">6127 4936 0,'-25'0'94,"25"25"109,0 25-187,0-26-1,0 1 1,0 0 0,0 0-1,0 0-15,0-1 32,0 1-1,0 25 16,0-25-32,0-1 1,25 26 0,-25 0-1,0-1 1,25 1-1,-25-25 17,0-1-1,0 1 16,0 0 15,0 0 32,0 0 250,0 24-313,-25-24 0,25 0 16,-25-25 250</inkml:trace>
  <inkml:trace contextRef="#ctx0" brushRef="#br0" timeOffset="36921.98">8434 4762 0,'0'25'141,"0"0"-126,0 0-15,0 0 16,0 0 0,0 24-1,0-24 1,0 0-1,0 24 1,0 1 0,0 0-1,0-26-15,0 1 32,0 0-17,0 0 16,0 0-15,0-1 0,0 1-1,24 0 17,-24 0-17,0 24 16,0-24 1,0 0-32,0 0 31,0 0-15,0-1 30,0 1-30,0 0 0,0 0 31,0 0 156,0 24-125,25-24-63,-25 0 1,0 24 0</inkml:trace>
  <inkml:trace contextRef="#ctx0" brushRef="#br0" timeOffset="40653.597">7169 5755 0,'0'49'219,"24"75"-204,51-49 1,49 24-1,-50-25 1,50 1-16,-25 24 16,25 124-1,-24 0 1,-26-24 0,75-50-1,0-50 1,173 99-1,-99-74 1,-49 50 0,-50-25-1,0 0 1,0 0 0,0-25-1,447 99 1,-323-99-1,-50-25 1,-74-25 0,25 1-1,173 74 1,-73-75 0,-26 50 15,-74-49-16,-75-51 1,-49 1 0,0-25-1</inkml:trace>
  <inkml:trace contextRef="#ctx0" brushRef="#br0" timeOffset="42908.425">12204 9599 0,'0'50'125,"0"-25"-125,0 0 16,0-1-1,0 26 1,0-25 0,0 24-1,0 1-15,0 24 16,0-24-1,25 0 17,-25-25-17,0-1 1,25-24 62,-25-74-15,0-25-63,0-1 15,0 26 1,0 0-1,0 24 1,0 0 0,0 1-1,0-75 1,0 25 0,0 24-1,0 50 1,0-24-1,24 49 110,1 74-125,50 50 16,-26-25 0,75 25-1,-25-24 1,-49-51 0,0-24-1,-50 0 1,24-25 15,1 0 0,0-25-15,-25-49 0,25-50-1,0 0 1,-1 49 15,1-98-15,-25 148-1,0 0 1,0 0 15,0 0 0,25 25 1,-25 25 77,25 0-93,24 273-1,26-1 1,24-74 0,-49 1-1,-25-125 1,-25-74-1,0 0-15,0-1 16</inkml:trace>
  <inkml:trace contextRef="#ctx0" brushRef="#br0" timeOffset="44957.124">13791 9996 0,'0'-25'47,"-24"25"94,-1 0-126,0 25 1,0-25 0,0 25-1,1 25 17,24-25-32,0 24 15,0 75 1,0-49-1,0-51 1,0 1 0,0 0-1,24-25 32,1 0-31,0 0-1,0 0 1,0-25 0,-1 0-1,1-49 1,0-25 0,0 74-1,0 0 1,-25-24-1,0-1 1,0 25 0,0 0-1,0 0 17,0 1-17,0 48 157,0 1-156,0 25-1,0 0-15,24 24 16,-24-49 0,0 0-1,25-1 438,-25 1-437,25-25 15,-25 25-31,0 0 16,25 0-1,-25-1 1,0 1 0,0 0 31</inkml:trace>
  <inkml:trace contextRef="#ctx0" brushRef="#br0" timeOffset="46036.633">14163 9996 0,'25'50'94,"-25"0"-78,25-1-1,-25 1 1,0-25-1,0-1 1,0 1 0,0-74 140,0-26-140,25 26-1,-25-26 1,0 50-1,25-49 1,-1 49 0,-24-25-1,25 50 1,0 0 15,25-74-15,24 49-1,-49-24 1,0 49 0,-25-25-1</inkml:trace>
  <inkml:trace contextRef="#ctx0" brushRef="#br0" timeOffset="47761.782">14908 9971 0,'0'0'0,"0"-24"15,-25-1 1,0 25 62,0 0-62,0 0-1,-24 0 1,24 0-1,0 0 1,0 0 15,1 0-15,-26 49 0,25 1-1,0 0 1,1-1-1,24 1 1,0-25 0,0 0-1,0 24 1,0-24 0,49 0 30,26-25-46,-26 0 16,1 0 15,-25 0-15,-25-25 15,0-25-15,0 26-1,24-26 1,-24 25 0,0 0-1,0 50 188,25 50-187,0 49 0,-25 0-16,25 0 15,-25-75 1,0-24 0,0 0-1,0 0 1,0 24-1,0 1 17,0 49-17,0-74 1,0 0 0,0-1-1,-50-24 16,1 0-31,-1 0 16,25 0 15</inkml:trace>
  <inkml:trace contextRef="#ctx0" brushRef="#br0" timeOffset="49229.533">15205 9996 0,'0'25'32,"0"50"93,0-26-110,0-24-15,0 25 16</inkml:trace>
  <inkml:trace contextRef="#ctx0" brushRef="#br0" timeOffset="51004.929">15503 10021 0,'0'25'109,"0"0"-93,0 24-1,0-24 1,25 25 0,-25-1-1,0 1 1,0-25-16,0-75 141,0-24-126,25 24 1,-1 1-1,1 24 1,-25-25-16,25 50 47,-25-25-31,25 25-1,0 0 1,24 0-1,1-25 1,-1 50 47,1 25-48,-25 0 1,0-50-1,-25 24 1,24-24-16,-24 50 47,0 24-31,25-24-1,-25-25 16</inkml:trace>
  <inkml:trace contextRef="#ctx0" brushRef="#br0" timeOffset="84865.344">11534 7541 0,'0'49'234,"0"26"-218,0-26-1,0 1-15,0-1 16,0 26-1,0 24 1,0 25 0,0 25-1,0-50 1,0-24 0,0-26-1,0 100 1,0-50-1,0 0 1,0-24 0,0-1-1,0-24 1,0-25 0,0 24-1,0-24 1,0 50-1,0-1 1,0-24 15,0-26-31</inkml:trace>
  <inkml:trace contextRef="#ctx0" brushRef="#br0" timeOffset="86868.988">14486 6300 0,'50'0'125,"-1"0"-109,1 0-1,49 0 1,-25 0-1,26 0 1,48 0 0,26 0-16,-25 0 15,-75 0 1,50 0 0,-24 0 15,73 0-31,26 0 15,-1 25 1,-49 0 0,-25-25-1,-74 0 1,123 25 15,-98-25-15,24 25-1,-25-25 1,25 0-16,-49 0 16,0 0-1,-26 0 1</inkml:trace>
  <inkml:trace contextRef="#ctx0" brushRef="#br0" timeOffset="88710.478">12477 4713 0,'0'-25'265,"0"0"-249,0-24 0,0-26-1,0 1 1,0 24 0,0-24-1,0 49 1,0-25-1,0 26 1,0-26-16,0-24 16,0 24-1,0-24 1,0 24 0,0 25-1,0 0 1,0 1 171</inkml:trace>
  <inkml:trace contextRef="#ctx0" brushRef="#br0" timeOffset="104602.263">50 13196 0,'24'0'360,"1"0"-329,0 0 0,0 0-15,0 0 0,-1 0 15,1-25 0,0 25 16,0 0-31,0 0 15,-1 0-16,1 0 1,25 0 0,-25 0-1,24 0 1,1-25 0,-25 25-1,0 0 1,-1 0-1,1 0 1,0 0 0,-25-24-1,50 24 1,24 0 15,0 0-15,-24 0-1,-25 0 1,24 0 0,-24 0 15,0 0-15,0 0-1,0 0-15,-1 0 16,1 0-1,0 0 1,25 0 0,24 0-1,0 0 1,-24 0 0,-25 0 15,74 0-16,-49 0 1,-26 0 15,26 0-15,-25 0 0,99 24-1,-50-24 1,-24 0-1,24 0 1,-49 0 0,0 25-16,0-25 31,24 25-15,-24-25-1,25 0 1,-1 0-1,75 0 1,-49 0 0,-26 0-1,1 0 1,24 0 0,-49 0 15,0 0-16,-25 25 1,25-25 0,0 0-1,0 0 1,-1 0 15,1 25-15,25-25-16,-25 0 15,-1 0 1,26 0 0,0 0-1,-1 0 1,-24 0 0,25 0 15,-26 0-16,1 0 32,25 0-15,-25 0 93,-1 0-110,1 0 32,0 0 78,0 0-47</inkml:trace>
  <inkml:trace contextRef="#ctx0" brushRef="#br0" timeOffset="107634.776">422 12824 0,'-25'0'187,"25"25"-171,-50 0 0,-24-1-1,49 1 1,25 0 31,-50 0-32,50 0 1,-24 24 0,-1-49-1,25 25 1,-25 25-1,25-26 1,-25 1 0,25 0-1,-25-25 1,25 50 62,25-50 156,0 25-202,25-25-17,24 24 1,-24-24-16,24 25 16,-24 0-1,-26-25 1,1 25-1,-25 0 1,25-25 0,-25 24 31,25-24 31,-25 25-31,0 25 15,25-50-46,-25 25 15</inkml:trace>
  <inkml:trace contextRef="#ctx0" brushRef="#br0" timeOffset="111198.468">12824 13568 0,'0'-25'78,"74"25"16,26-24-78,-1 24-1,-50 0 1,1 0-16,0 0 16,49 0-1,50 0 1,24 0 0,-49 0-1,0 24 1,-74-24-16,24 0 15,1 25 1,-1-25 15,50 25-15,149-25 0,50 0-1,-224 0 1,0 0-1,0 0 1,249 0 0,-1 0-1,-223 0 1,-50 25 0,25-25-1,-24 25 1,148-25-1,-49 0 1,-50 0 0,-50 0-1,1 0 1,-26 0 0,-24 0-1,0 0 1,0 0-1,-1 0 17,26 0 30,-25 0-62,24 24 16,-24-24-1,25 0 1,-25 0 62,-1 0 16,26 0 47,-50 25-126,25-25-15,24 0 94,-24 0-47,25 0 31</inkml:trace>
  <inkml:trace contextRef="#ctx0" brushRef="#br0" timeOffset="112313.712">17090 13345 0,'25'25'156,"149"24"-140,-75 1-16,0 0 15,-49-26 1,-25 26 0,24-25-1,-49 24 1,25-49-16,-25 25 16,25-25-1,-25 25 79,0 0-78,0 0 15,-25-1-16,-49 1-15,-26 0 16,-24 0 0,50-25-1,24 25 1,26-25 0,-26 24-1,25-24 1,0 0-1,1 50 1</inkml:trace>
  <inkml:trace contextRef="#ctx0" brushRef="#br0" timeOffset="120647.423">1017 12353 0,'50'25'250,"-50"-1"-235,24 26-15,1 0 16,-25-1 0,0 1-1,25-1 1,0-24 15,-25 0-31,0 0 31,0 0 422,0-1-421,0 1-17,25-25 1,-25 25 0,0-50 390,0 0-391,24 1 1,1-26 0,0-24-1,-25 24-15,0 25 16,0 0 0,25 25-1,-25-24 16,0-26 1,25 50-17,-1-25 1,-24-24 0,25 49-1,-25-25 1,25 0-1</inkml:trace>
  <inkml:trace contextRef="#ctx0" brushRef="#br0" timeOffset="122685.323">14808 12874 0,'0'24'109,"25"26"-93,-25 24-1,50 1 1,-25-26-16,24 1 16,-24 0-1,0-1 1,0-49 0,-1 50-1,1-25 1,-25 24-1,25-24 1,0-25 0,-25 25-1,0-50 95,25-49-95,-25 24 1,24-99 0,1 50-1,-25 25 1,0-1-1,0 26 1,0 24 0,0 0-1,25 25 1,-25-25 15</inkml:trace>
  <inkml:trace contextRef="#ctx0" brushRef="#br0" timeOffset="137018.269">8483 14412 0,'0'24'218,"0"1"-202,0 0 0,0 0-1,0 0-15,0-1 32,0 1-17,0 0 16,0 0 1,0 0-1,0-1-15,0 1-1,0 0 16,0 0-15,0 0 62,0-1-62,0 1-16,0 0 78,0 0 125,0 0-187,0-1 31</inkml:trace>
  <inkml:trace contextRef="#ctx0" brushRef="#br0" timeOffset="138751.608">8310 14684 0,'-25'0'15,"74"0"188,-49 25-187,25 0 0,25 0-1,-25 24 1,-1-24 0,1 0-1,-25 25-15,25-50 16,-25 24-1,25 1 17,-25 0-17,25-25 188,-25-25-187,0-49 0,24-1-1,26-24 1,-25 50 0,-25 24-1,0 0 1,25 25-1,-50 0 267,0 0-267,25 25 1,-25 0 31,25-1-16,-25 1-15,25 0-1,-24-25 1,-1 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9/29/2022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youtube.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hyperlink" Target="youtube.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youtube.com" TargetMode="Externa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hyperlink" Target="https://jb-developer-app.vercel.app/"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4360EDC-F8AF-4133-B6E4-231B53BBFDAD}"/>
              </a:ext>
            </a:extLst>
          </p:cNvPr>
          <p:cNvSpPr/>
          <p:nvPr/>
        </p:nvSpPr>
        <p:spPr>
          <a:xfrm>
            <a:off x="4170218" y="2791691"/>
            <a:ext cx="3408218" cy="762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SUBSCRIBE</a:t>
            </a:r>
          </a:p>
        </p:txBody>
      </p:sp>
      <p:sp>
        <p:nvSpPr>
          <p:cNvPr id="17" name="TextBox 16">
            <a:extLst>
              <a:ext uri="{FF2B5EF4-FFF2-40B4-BE49-F238E27FC236}">
                <a16:creationId xmlns:a16="http://schemas.microsoft.com/office/drawing/2014/main" id="{E6E91240-03A8-4619-B38C-018CBF7606CF}"/>
              </a:ext>
            </a:extLst>
          </p:cNvPr>
          <p:cNvSpPr txBox="1"/>
          <p:nvPr/>
        </p:nvSpPr>
        <p:spPr>
          <a:xfrm>
            <a:off x="5160818" y="4114800"/>
            <a:ext cx="1427018" cy="369332"/>
          </a:xfrm>
          <a:prstGeom prst="rect">
            <a:avLst/>
          </a:prstGeom>
          <a:noFill/>
        </p:spPr>
        <p:txBody>
          <a:bodyPr wrap="square" rtlCol="0">
            <a:spAutoFit/>
          </a:bodyPr>
          <a:lstStyle/>
          <a:p>
            <a:r>
              <a:rPr lang="en-US" u="sng" dirty="0">
                <a:solidFill>
                  <a:schemeClr val="accent3"/>
                </a:solidFill>
                <a:hlinkClick r:id="rId2"/>
              </a:rPr>
              <a:t>Visit YouTube</a:t>
            </a:r>
            <a:endParaRPr lang="en-US" u="sng" dirty="0">
              <a:solidFill>
                <a:schemeClr val="accent3"/>
              </a:solidFill>
            </a:endParaRPr>
          </a:p>
        </p:txBody>
      </p:sp>
      <p:cxnSp>
        <p:nvCxnSpPr>
          <p:cNvPr id="21" name="Straight Arrow Connector 20">
            <a:extLst>
              <a:ext uri="{FF2B5EF4-FFF2-40B4-BE49-F238E27FC236}">
                <a16:creationId xmlns:a16="http://schemas.microsoft.com/office/drawing/2014/main" id="{5E0D185B-8A1C-45CA-A1D9-935D7C73D24C}"/>
              </a:ext>
            </a:extLst>
          </p:cNvPr>
          <p:cNvCxnSpPr/>
          <p:nvPr/>
        </p:nvCxnSpPr>
        <p:spPr>
          <a:xfrm>
            <a:off x="692727" y="0"/>
            <a:ext cx="0" cy="6761018"/>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78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Structure of an HTML Document</a:t>
              </a:r>
            </a:p>
          </p:txBody>
        </p:sp>
      </p:grpSp>
      <p:pic>
        <p:nvPicPr>
          <p:cNvPr id="1026" name="Picture 2" descr="basic-structure">
            <a:extLst>
              <a:ext uri="{FF2B5EF4-FFF2-40B4-BE49-F238E27FC236}">
                <a16:creationId xmlns:a16="http://schemas.microsoft.com/office/drawing/2014/main" id="{6A2880FB-B224-49F9-A0D4-ACFDF32E3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477" y="1435132"/>
            <a:ext cx="6676437" cy="3987736"/>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a:extLst>
              <a:ext uri="{FF2B5EF4-FFF2-40B4-BE49-F238E27FC236}">
                <a16:creationId xmlns:a16="http://schemas.microsoft.com/office/drawing/2014/main" id="{16B54059-A415-45CD-BC75-26CAF0C72C24}"/>
              </a:ext>
            </a:extLst>
          </p:cNvPr>
          <p:cNvGrpSpPr/>
          <p:nvPr/>
        </p:nvGrpSpPr>
        <p:grpSpPr>
          <a:xfrm>
            <a:off x="134933" y="1633401"/>
            <a:ext cx="3249503" cy="3645885"/>
            <a:chOff x="151866" y="2352980"/>
            <a:chExt cx="3249503" cy="3645885"/>
          </a:xfrm>
          <a:solidFill>
            <a:srgbClr val="134B56"/>
          </a:solidFill>
        </p:grpSpPr>
        <p:grpSp>
          <p:nvGrpSpPr>
            <p:cNvPr id="12" name="Group 11">
              <a:extLst>
                <a:ext uri="{FF2B5EF4-FFF2-40B4-BE49-F238E27FC236}">
                  <a16:creationId xmlns:a16="http://schemas.microsoft.com/office/drawing/2014/main" id="{23911892-1AF3-4A2B-BE25-ABA9F6C760D5}"/>
                </a:ext>
              </a:extLst>
            </p:cNvPr>
            <p:cNvGrpSpPr/>
            <p:nvPr/>
          </p:nvGrpSpPr>
          <p:grpSpPr>
            <a:xfrm>
              <a:off x="151866" y="3896121"/>
              <a:ext cx="2369127" cy="720436"/>
              <a:chOff x="4433455" y="1870364"/>
              <a:chExt cx="2369127" cy="720436"/>
            </a:xfrm>
            <a:grpFill/>
          </p:grpSpPr>
          <p:sp>
            <p:nvSpPr>
              <p:cNvPr id="10" name="Rectangle 9">
                <a:extLst>
                  <a:ext uri="{FF2B5EF4-FFF2-40B4-BE49-F238E27FC236}">
                    <a16:creationId xmlns:a16="http://schemas.microsoft.com/office/drawing/2014/main" id="{F466E49C-F4BB-469E-9B19-ACECBE1FF7DC}"/>
                  </a:ext>
                </a:extLst>
              </p:cNvPr>
              <p:cNvSpPr/>
              <p:nvPr/>
            </p:nvSpPr>
            <p:spPr>
              <a:xfrm>
                <a:off x="4433455" y="1870364"/>
                <a:ext cx="2369127" cy="720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C9F6AF-F912-4921-9AAF-87A79DFE652B}"/>
                  </a:ext>
                </a:extLst>
              </p:cNvPr>
              <p:cNvSpPr/>
              <p:nvPr/>
            </p:nvSpPr>
            <p:spPr>
              <a:xfrm>
                <a:off x="4534012" y="2030527"/>
                <a:ext cx="2268570" cy="400110"/>
              </a:xfrm>
              <a:prstGeom prst="rect">
                <a:avLst/>
              </a:prstGeom>
              <a:grpFill/>
            </p:spPr>
            <p:txBody>
              <a:bodyPr wrap="none">
                <a:spAutoFit/>
              </a:bodyPr>
              <a:lstStyle/>
              <a:p>
                <a:r>
                  <a:rPr lang="en-US" sz="2000" dirty="0">
                    <a:solidFill>
                      <a:schemeClr val="bg1"/>
                    </a:solidFill>
                    <a:latin typeface="Nexa Demo" panose="00000800000000000000" pitchFamily="50" charset="0"/>
                  </a:rPr>
                  <a:t>HTML Document</a:t>
                </a:r>
              </a:p>
            </p:txBody>
          </p:sp>
        </p:grpSp>
        <p:grpSp>
          <p:nvGrpSpPr>
            <p:cNvPr id="8" name="Group 7">
              <a:extLst>
                <a:ext uri="{FF2B5EF4-FFF2-40B4-BE49-F238E27FC236}">
                  <a16:creationId xmlns:a16="http://schemas.microsoft.com/office/drawing/2014/main" id="{AD290A89-CA91-411F-9826-48472C0E40EB}"/>
                </a:ext>
              </a:extLst>
            </p:cNvPr>
            <p:cNvGrpSpPr/>
            <p:nvPr/>
          </p:nvGrpSpPr>
          <p:grpSpPr>
            <a:xfrm>
              <a:off x="3172185" y="2352980"/>
              <a:ext cx="229184" cy="3645885"/>
              <a:chOff x="3172185" y="2312788"/>
              <a:chExt cx="229184" cy="3645885"/>
            </a:xfrm>
            <a:grpFill/>
          </p:grpSpPr>
          <p:cxnSp>
            <p:nvCxnSpPr>
              <p:cNvPr id="27" name="Straight Connector 26">
                <a:extLst>
                  <a:ext uri="{FF2B5EF4-FFF2-40B4-BE49-F238E27FC236}">
                    <a16:creationId xmlns:a16="http://schemas.microsoft.com/office/drawing/2014/main" id="{2F18571A-9B39-4A1D-88A7-A57662BCDEFF}"/>
                  </a:ext>
                </a:extLst>
              </p:cNvPr>
              <p:cNvCxnSpPr>
                <a:cxnSpLocks/>
              </p:cNvCxnSpPr>
              <p:nvPr/>
            </p:nvCxnSpPr>
            <p:spPr>
              <a:xfrm rot="16200000" flipV="1">
                <a:off x="3274559" y="5831359"/>
                <a:ext cx="0" cy="204747"/>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03BB20-37D4-4174-8132-C1BBDB44E353}"/>
                  </a:ext>
                </a:extLst>
              </p:cNvPr>
              <p:cNvCxnSpPr>
                <a:cxnSpLocks/>
              </p:cNvCxnSpPr>
              <p:nvPr/>
            </p:nvCxnSpPr>
            <p:spPr>
              <a:xfrm rot="16200000" flipV="1">
                <a:off x="3301116" y="2251153"/>
                <a:ext cx="0" cy="200507"/>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905BE5-FE61-413F-B2CA-AD830807468D}"/>
                  </a:ext>
                </a:extLst>
              </p:cNvPr>
              <p:cNvCxnSpPr>
                <a:cxnSpLocks/>
              </p:cNvCxnSpPr>
              <p:nvPr/>
            </p:nvCxnSpPr>
            <p:spPr>
              <a:xfrm>
                <a:off x="3211817" y="2312788"/>
                <a:ext cx="0" cy="3645885"/>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6B3358A-E26A-44B0-AAB4-557A59519F28}"/>
                </a:ext>
              </a:extLst>
            </p:cNvPr>
            <p:cNvCxnSpPr>
              <a:cxnSpLocks/>
              <a:endCxn id="10" idx="3"/>
            </p:cNvCxnSpPr>
            <p:nvPr/>
          </p:nvCxnSpPr>
          <p:spPr>
            <a:xfrm flipH="1">
              <a:off x="2520993" y="4256339"/>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BB102E56-AB78-4834-8DF8-F27A4DB7B4D6}"/>
              </a:ext>
            </a:extLst>
          </p:cNvPr>
          <p:cNvGrpSpPr/>
          <p:nvPr/>
        </p:nvGrpSpPr>
        <p:grpSpPr>
          <a:xfrm>
            <a:off x="4585212" y="2396527"/>
            <a:ext cx="7339443" cy="1140233"/>
            <a:chOff x="4602145" y="3116106"/>
            <a:chExt cx="7339443" cy="1140233"/>
          </a:xfrm>
          <a:solidFill>
            <a:srgbClr val="134B56"/>
          </a:solidFill>
        </p:grpSpPr>
        <p:grpSp>
          <p:nvGrpSpPr>
            <p:cNvPr id="61" name="Group 60">
              <a:extLst>
                <a:ext uri="{FF2B5EF4-FFF2-40B4-BE49-F238E27FC236}">
                  <a16:creationId xmlns:a16="http://schemas.microsoft.com/office/drawing/2014/main" id="{290780F3-6B2A-4F78-8FFA-38624CD0B3DB}"/>
                </a:ext>
              </a:extLst>
            </p:cNvPr>
            <p:cNvGrpSpPr/>
            <p:nvPr/>
          </p:nvGrpSpPr>
          <p:grpSpPr>
            <a:xfrm>
              <a:off x="10081847" y="3390350"/>
              <a:ext cx="1859741" cy="492369"/>
              <a:chOff x="10081847" y="3390350"/>
              <a:chExt cx="1859741" cy="492369"/>
            </a:xfrm>
            <a:grpFill/>
          </p:grpSpPr>
          <p:grpSp>
            <p:nvGrpSpPr>
              <p:cNvPr id="15" name="Group 14">
                <a:extLst>
                  <a:ext uri="{FF2B5EF4-FFF2-40B4-BE49-F238E27FC236}">
                    <a16:creationId xmlns:a16="http://schemas.microsoft.com/office/drawing/2014/main" id="{A006B76A-886F-4DF8-9FEE-490694B4681C}"/>
                  </a:ext>
                </a:extLst>
              </p:cNvPr>
              <p:cNvGrpSpPr/>
              <p:nvPr/>
            </p:nvGrpSpPr>
            <p:grpSpPr>
              <a:xfrm>
                <a:off x="10884700" y="3390350"/>
                <a:ext cx="1056888" cy="492369"/>
                <a:chOff x="4433456" y="1930248"/>
                <a:chExt cx="1056888" cy="492369"/>
              </a:xfrm>
              <a:grpFill/>
            </p:grpSpPr>
            <p:sp>
              <p:nvSpPr>
                <p:cNvPr id="16" name="Rectangle 15">
                  <a:extLst>
                    <a:ext uri="{FF2B5EF4-FFF2-40B4-BE49-F238E27FC236}">
                      <a16:creationId xmlns:a16="http://schemas.microsoft.com/office/drawing/2014/main" id="{17053555-3C61-4E99-8334-E8949FC0FF39}"/>
                    </a:ext>
                  </a:extLst>
                </p:cNvPr>
                <p:cNvSpPr/>
                <p:nvPr/>
              </p:nvSpPr>
              <p:spPr>
                <a:xfrm>
                  <a:off x="4433456" y="1930248"/>
                  <a:ext cx="1056888" cy="4923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0509B81-E45B-4940-AFCE-FBBE8EB8F9CA}"/>
                    </a:ext>
                  </a:extLst>
                </p:cNvPr>
                <p:cNvSpPr/>
                <p:nvPr/>
              </p:nvSpPr>
              <p:spPr>
                <a:xfrm>
                  <a:off x="4534012" y="2030527"/>
                  <a:ext cx="713657" cy="307777"/>
                </a:xfrm>
                <a:prstGeom prst="rect">
                  <a:avLst/>
                </a:prstGeom>
                <a:grpFill/>
              </p:spPr>
              <p:txBody>
                <a:bodyPr wrap="none">
                  <a:spAutoFit/>
                </a:bodyPr>
                <a:lstStyle/>
                <a:p>
                  <a:r>
                    <a:rPr lang="en-US" sz="1400" dirty="0">
                      <a:solidFill>
                        <a:schemeClr val="bg1"/>
                      </a:solidFill>
                      <a:latin typeface="Nexa Demo" panose="00000800000000000000" pitchFamily="50" charset="0"/>
                    </a:rPr>
                    <a:t>HEAD</a:t>
                  </a:r>
                </a:p>
              </p:txBody>
            </p:sp>
          </p:grpSp>
          <p:cxnSp>
            <p:nvCxnSpPr>
              <p:cNvPr id="44" name="Straight Arrow Connector 43">
                <a:extLst>
                  <a:ext uri="{FF2B5EF4-FFF2-40B4-BE49-F238E27FC236}">
                    <a16:creationId xmlns:a16="http://schemas.microsoft.com/office/drawing/2014/main" id="{365BDF5E-644C-4600-90D6-05D356A50BFC}"/>
                  </a:ext>
                </a:extLst>
              </p:cNvPr>
              <p:cNvCxnSpPr>
                <a:cxnSpLocks/>
              </p:cNvCxnSpPr>
              <p:nvPr/>
            </p:nvCxnSpPr>
            <p:spPr>
              <a:xfrm>
                <a:off x="10081847" y="3636535"/>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D7353BD4-CFBF-4724-A0C6-7A224040967E}"/>
                </a:ext>
              </a:extLst>
            </p:cNvPr>
            <p:cNvGrpSpPr/>
            <p:nvPr/>
          </p:nvGrpSpPr>
          <p:grpSpPr>
            <a:xfrm>
              <a:off x="4602145" y="3116106"/>
              <a:ext cx="5355772" cy="1140233"/>
              <a:chOff x="4602145" y="3116106"/>
              <a:chExt cx="5355772" cy="1140233"/>
            </a:xfrm>
            <a:grpFill/>
          </p:grpSpPr>
          <p:cxnSp>
            <p:nvCxnSpPr>
              <p:cNvPr id="47" name="Straight Connector 46">
                <a:extLst>
                  <a:ext uri="{FF2B5EF4-FFF2-40B4-BE49-F238E27FC236}">
                    <a16:creationId xmlns:a16="http://schemas.microsoft.com/office/drawing/2014/main" id="{5C603BD1-CE54-4216-94C2-2D1DAF2CCEE0}"/>
                  </a:ext>
                </a:extLst>
              </p:cNvPr>
              <p:cNvCxnSpPr>
                <a:cxnSpLocks/>
              </p:cNvCxnSpPr>
              <p:nvPr/>
            </p:nvCxnSpPr>
            <p:spPr>
              <a:xfrm>
                <a:off x="4642338" y="4219747"/>
                <a:ext cx="5287847"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E5AA2C-9530-47D2-BDF0-AA97BB7CC20E}"/>
                  </a:ext>
                </a:extLst>
              </p:cNvPr>
              <p:cNvCxnSpPr>
                <a:cxnSpLocks/>
              </p:cNvCxnSpPr>
              <p:nvPr/>
            </p:nvCxnSpPr>
            <p:spPr>
              <a:xfrm>
                <a:off x="9930185"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E7921F-B4AA-473E-A2F8-D74466B5B7FE}"/>
                  </a:ext>
                </a:extLst>
              </p:cNvPr>
              <p:cNvCxnSpPr>
                <a:cxnSpLocks/>
              </p:cNvCxnSpPr>
              <p:nvPr/>
            </p:nvCxnSpPr>
            <p:spPr>
              <a:xfrm>
                <a:off x="4602145" y="3121130"/>
                <a:ext cx="5355772"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BBD7ED4-CF38-424B-ABC8-B6D26A5E791A}"/>
                  </a:ext>
                </a:extLst>
              </p:cNvPr>
              <p:cNvCxnSpPr>
                <a:cxnSpLocks/>
              </p:cNvCxnSpPr>
              <p:nvPr/>
            </p:nvCxnSpPr>
            <p:spPr>
              <a:xfrm>
                <a:off x="4642338"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69" name="Group 68">
            <a:extLst>
              <a:ext uri="{FF2B5EF4-FFF2-40B4-BE49-F238E27FC236}">
                <a16:creationId xmlns:a16="http://schemas.microsoft.com/office/drawing/2014/main" id="{99F0D381-BA5B-4692-A2BC-CA4C8548EF7F}"/>
              </a:ext>
            </a:extLst>
          </p:cNvPr>
          <p:cNvGrpSpPr/>
          <p:nvPr/>
        </p:nvGrpSpPr>
        <p:grpSpPr>
          <a:xfrm>
            <a:off x="4585212" y="3692610"/>
            <a:ext cx="7339443" cy="1140233"/>
            <a:chOff x="4602145" y="4412189"/>
            <a:chExt cx="7339443" cy="1140233"/>
          </a:xfrm>
          <a:solidFill>
            <a:srgbClr val="134B56"/>
          </a:solidFill>
        </p:grpSpPr>
        <p:grpSp>
          <p:nvGrpSpPr>
            <p:cNvPr id="62" name="Group 61">
              <a:extLst>
                <a:ext uri="{FF2B5EF4-FFF2-40B4-BE49-F238E27FC236}">
                  <a16:creationId xmlns:a16="http://schemas.microsoft.com/office/drawing/2014/main" id="{F70C478B-EF9C-4A05-8BA3-29A78F225592}"/>
                </a:ext>
              </a:extLst>
            </p:cNvPr>
            <p:cNvGrpSpPr/>
            <p:nvPr/>
          </p:nvGrpSpPr>
          <p:grpSpPr>
            <a:xfrm>
              <a:off x="10081847" y="4736120"/>
              <a:ext cx="1859741" cy="492369"/>
              <a:chOff x="10081847" y="4736120"/>
              <a:chExt cx="1859741" cy="492369"/>
            </a:xfrm>
            <a:grpFill/>
          </p:grpSpPr>
          <p:grpSp>
            <p:nvGrpSpPr>
              <p:cNvPr id="19" name="Group 18">
                <a:extLst>
                  <a:ext uri="{FF2B5EF4-FFF2-40B4-BE49-F238E27FC236}">
                    <a16:creationId xmlns:a16="http://schemas.microsoft.com/office/drawing/2014/main" id="{BF4107F9-BE17-4629-8A24-F10BA692D5A1}"/>
                  </a:ext>
                </a:extLst>
              </p:cNvPr>
              <p:cNvGrpSpPr/>
              <p:nvPr/>
            </p:nvGrpSpPr>
            <p:grpSpPr>
              <a:xfrm>
                <a:off x="10884700" y="4736120"/>
                <a:ext cx="1056888" cy="492369"/>
                <a:chOff x="4433456" y="1930248"/>
                <a:chExt cx="1056888" cy="492369"/>
              </a:xfrm>
              <a:grpFill/>
            </p:grpSpPr>
            <p:sp>
              <p:nvSpPr>
                <p:cNvPr id="20" name="Rectangle 19">
                  <a:extLst>
                    <a:ext uri="{FF2B5EF4-FFF2-40B4-BE49-F238E27FC236}">
                      <a16:creationId xmlns:a16="http://schemas.microsoft.com/office/drawing/2014/main" id="{62D0FF5D-4523-4B35-9935-769AF6DC688B}"/>
                    </a:ext>
                  </a:extLst>
                </p:cNvPr>
                <p:cNvSpPr/>
                <p:nvPr/>
              </p:nvSpPr>
              <p:spPr>
                <a:xfrm>
                  <a:off x="4433456" y="1930248"/>
                  <a:ext cx="1056888" cy="4923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29F67DC-B234-486D-A11E-D4BEC151BE0C}"/>
                    </a:ext>
                  </a:extLst>
                </p:cNvPr>
                <p:cNvSpPr/>
                <p:nvPr/>
              </p:nvSpPr>
              <p:spPr>
                <a:xfrm>
                  <a:off x="4534012" y="2030527"/>
                  <a:ext cx="716863" cy="307777"/>
                </a:xfrm>
                <a:prstGeom prst="rect">
                  <a:avLst/>
                </a:prstGeom>
                <a:grpFill/>
              </p:spPr>
              <p:txBody>
                <a:bodyPr wrap="none">
                  <a:spAutoFit/>
                </a:bodyPr>
                <a:lstStyle/>
                <a:p>
                  <a:r>
                    <a:rPr lang="en-US" sz="1400" dirty="0">
                      <a:solidFill>
                        <a:schemeClr val="bg1"/>
                      </a:solidFill>
                      <a:latin typeface="Nexa Demo" panose="00000800000000000000" pitchFamily="50" charset="0"/>
                    </a:rPr>
                    <a:t>BODY</a:t>
                  </a:r>
                </a:p>
              </p:txBody>
            </p:sp>
          </p:grpSp>
          <p:cxnSp>
            <p:nvCxnSpPr>
              <p:cNvPr id="45" name="Straight Arrow Connector 44">
                <a:extLst>
                  <a:ext uri="{FF2B5EF4-FFF2-40B4-BE49-F238E27FC236}">
                    <a16:creationId xmlns:a16="http://schemas.microsoft.com/office/drawing/2014/main" id="{3BFBB876-D147-4745-B3FE-32296335BC17}"/>
                  </a:ext>
                </a:extLst>
              </p:cNvPr>
              <p:cNvCxnSpPr>
                <a:cxnSpLocks/>
              </p:cNvCxnSpPr>
              <p:nvPr/>
            </p:nvCxnSpPr>
            <p:spPr>
              <a:xfrm>
                <a:off x="10081847" y="4982305"/>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5CE54B71-7C10-4C88-B750-4A929B47B614}"/>
                </a:ext>
              </a:extLst>
            </p:cNvPr>
            <p:cNvGrpSpPr/>
            <p:nvPr/>
          </p:nvGrpSpPr>
          <p:grpSpPr>
            <a:xfrm>
              <a:off x="4602145" y="4412189"/>
              <a:ext cx="5355772" cy="1140233"/>
              <a:chOff x="4602145" y="3116106"/>
              <a:chExt cx="5355772" cy="1140233"/>
            </a:xfrm>
            <a:grpFill/>
          </p:grpSpPr>
          <p:cxnSp>
            <p:nvCxnSpPr>
              <p:cNvPr id="64" name="Straight Connector 63">
                <a:extLst>
                  <a:ext uri="{FF2B5EF4-FFF2-40B4-BE49-F238E27FC236}">
                    <a16:creationId xmlns:a16="http://schemas.microsoft.com/office/drawing/2014/main" id="{4D916C5E-ECDC-4DCF-8446-AB03694C9187}"/>
                  </a:ext>
                </a:extLst>
              </p:cNvPr>
              <p:cNvCxnSpPr>
                <a:cxnSpLocks/>
              </p:cNvCxnSpPr>
              <p:nvPr/>
            </p:nvCxnSpPr>
            <p:spPr>
              <a:xfrm>
                <a:off x="4642338" y="4219747"/>
                <a:ext cx="5287847"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EC3C11-8E28-46C0-BCBD-8B0C99639C05}"/>
                  </a:ext>
                </a:extLst>
              </p:cNvPr>
              <p:cNvCxnSpPr>
                <a:cxnSpLocks/>
              </p:cNvCxnSpPr>
              <p:nvPr/>
            </p:nvCxnSpPr>
            <p:spPr>
              <a:xfrm>
                <a:off x="9930185"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28B789-1DD6-49CB-ADD5-3EB503A5832B}"/>
                  </a:ext>
                </a:extLst>
              </p:cNvPr>
              <p:cNvCxnSpPr>
                <a:cxnSpLocks/>
              </p:cNvCxnSpPr>
              <p:nvPr/>
            </p:nvCxnSpPr>
            <p:spPr>
              <a:xfrm>
                <a:off x="4602145" y="3121130"/>
                <a:ext cx="5355772"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B6E7705-D706-4E54-8D90-3EC39FB4C452}"/>
                  </a:ext>
                </a:extLst>
              </p:cNvPr>
              <p:cNvCxnSpPr>
                <a:cxnSpLocks/>
              </p:cNvCxnSpPr>
              <p:nvPr/>
            </p:nvCxnSpPr>
            <p:spPr>
              <a:xfrm>
                <a:off x="4642338"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20303689"/>
      </p:ext>
    </p:extLst>
  </p:cSld>
  <p:clrMapOvr>
    <a:masterClrMapping/>
  </p:clrMapOvr>
  <mc:AlternateContent xmlns:mc="http://schemas.openxmlformats.org/markup-compatibility/2006" xmlns:p14="http://schemas.microsoft.com/office/powerpoint/2010/main">
    <mc:Choice Requires="p14">
      <p:transition spd="slow" p14:dur="2000" advTm="26780"/>
    </mc:Choice>
    <mc:Fallback xmlns="">
      <p:transition spd="slow" advTm="2678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Structure of an HTML Document</a:t>
              </a:r>
            </a:p>
          </p:txBody>
        </p:sp>
      </p:grpSp>
      <p:pic>
        <p:nvPicPr>
          <p:cNvPr id="1026" name="Picture 2" descr="basic-structure">
            <a:extLst>
              <a:ext uri="{FF2B5EF4-FFF2-40B4-BE49-F238E27FC236}">
                <a16:creationId xmlns:a16="http://schemas.microsoft.com/office/drawing/2014/main" id="{6A2880FB-B224-49F9-A0D4-ACFDF32E30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477" y="1435132"/>
            <a:ext cx="6676437" cy="3987736"/>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Group 69">
            <a:extLst>
              <a:ext uri="{FF2B5EF4-FFF2-40B4-BE49-F238E27FC236}">
                <a16:creationId xmlns:a16="http://schemas.microsoft.com/office/drawing/2014/main" id="{16B54059-A415-45CD-BC75-26CAF0C72C24}"/>
              </a:ext>
            </a:extLst>
          </p:cNvPr>
          <p:cNvGrpSpPr/>
          <p:nvPr/>
        </p:nvGrpSpPr>
        <p:grpSpPr>
          <a:xfrm>
            <a:off x="134933" y="1633401"/>
            <a:ext cx="3249503" cy="3645885"/>
            <a:chOff x="151866" y="2352980"/>
            <a:chExt cx="3249503" cy="3645885"/>
          </a:xfrm>
          <a:solidFill>
            <a:srgbClr val="134B56"/>
          </a:solidFill>
        </p:grpSpPr>
        <p:grpSp>
          <p:nvGrpSpPr>
            <p:cNvPr id="12" name="Group 11">
              <a:extLst>
                <a:ext uri="{FF2B5EF4-FFF2-40B4-BE49-F238E27FC236}">
                  <a16:creationId xmlns:a16="http://schemas.microsoft.com/office/drawing/2014/main" id="{23911892-1AF3-4A2B-BE25-ABA9F6C760D5}"/>
                </a:ext>
              </a:extLst>
            </p:cNvPr>
            <p:cNvGrpSpPr/>
            <p:nvPr/>
          </p:nvGrpSpPr>
          <p:grpSpPr>
            <a:xfrm>
              <a:off x="151866" y="3896121"/>
              <a:ext cx="2369127" cy="720436"/>
              <a:chOff x="4433455" y="1870364"/>
              <a:chExt cx="2369127" cy="720436"/>
            </a:xfrm>
            <a:grpFill/>
          </p:grpSpPr>
          <p:sp>
            <p:nvSpPr>
              <p:cNvPr id="10" name="Rectangle 9">
                <a:extLst>
                  <a:ext uri="{FF2B5EF4-FFF2-40B4-BE49-F238E27FC236}">
                    <a16:creationId xmlns:a16="http://schemas.microsoft.com/office/drawing/2014/main" id="{F466E49C-F4BB-469E-9B19-ACECBE1FF7DC}"/>
                  </a:ext>
                </a:extLst>
              </p:cNvPr>
              <p:cNvSpPr/>
              <p:nvPr/>
            </p:nvSpPr>
            <p:spPr>
              <a:xfrm>
                <a:off x="4433455" y="1870364"/>
                <a:ext cx="2369127" cy="720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C9F6AF-F912-4921-9AAF-87A79DFE652B}"/>
                  </a:ext>
                </a:extLst>
              </p:cNvPr>
              <p:cNvSpPr/>
              <p:nvPr/>
            </p:nvSpPr>
            <p:spPr>
              <a:xfrm>
                <a:off x="4534012" y="2030527"/>
                <a:ext cx="2268570" cy="400110"/>
              </a:xfrm>
              <a:prstGeom prst="rect">
                <a:avLst/>
              </a:prstGeom>
              <a:grpFill/>
            </p:spPr>
            <p:txBody>
              <a:bodyPr wrap="none">
                <a:spAutoFit/>
              </a:bodyPr>
              <a:lstStyle/>
              <a:p>
                <a:r>
                  <a:rPr lang="en-US" sz="2000" dirty="0">
                    <a:solidFill>
                      <a:schemeClr val="bg1"/>
                    </a:solidFill>
                    <a:latin typeface="Nexa Demo" panose="00000800000000000000" pitchFamily="50" charset="0"/>
                  </a:rPr>
                  <a:t>HTML Document</a:t>
                </a:r>
              </a:p>
            </p:txBody>
          </p:sp>
        </p:grpSp>
        <p:grpSp>
          <p:nvGrpSpPr>
            <p:cNvPr id="8" name="Group 7">
              <a:extLst>
                <a:ext uri="{FF2B5EF4-FFF2-40B4-BE49-F238E27FC236}">
                  <a16:creationId xmlns:a16="http://schemas.microsoft.com/office/drawing/2014/main" id="{AD290A89-CA91-411F-9826-48472C0E40EB}"/>
                </a:ext>
              </a:extLst>
            </p:cNvPr>
            <p:cNvGrpSpPr/>
            <p:nvPr/>
          </p:nvGrpSpPr>
          <p:grpSpPr>
            <a:xfrm>
              <a:off x="3172185" y="2352980"/>
              <a:ext cx="229184" cy="3645885"/>
              <a:chOff x="3172185" y="2312788"/>
              <a:chExt cx="229184" cy="3645885"/>
            </a:xfrm>
            <a:grpFill/>
          </p:grpSpPr>
          <p:cxnSp>
            <p:nvCxnSpPr>
              <p:cNvPr id="27" name="Straight Connector 26">
                <a:extLst>
                  <a:ext uri="{FF2B5EF4-FFF2-40B4-BE49-F238E27FC236}">
                    <a16:creationId xmlns:a16="http://schemas.microsoft.com/office/drawing/2014/main" id="{2F18571A-9B39-4A1D-88A7-A57662BCDEFF}"/>
                  </a:ext>
                </a:extLst>
              </p:cNvPr>
              <p:cNvCxnSpPr>
                <a:cxnSpLocks/>
              </p:cNvCxnSpPr>
              <p:nvPr/>
            </p:nvCxnSpPr>
            <p:spPr>
              <a:xfrm rot="16200000" flipV="1">
                <a:off x="3274559" y="5831359"/>
                <a:ext cx="0" cy="204747"/>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03BB20-37D4-4174-8132-C1BBDB44E353}"/>
                  </a:ext>
                </a:extLst>
              </p:cNvPr>
              <p:cNvCxnSpPr>
                <a:cxnSpLocks/>
              </p:cNvCxnSpPr>
              <p:nvPr/>
            </p:nvCxnSpPr>
            <p:spPr>
              <a:xfrm rot="16200000" flipV="1">
                <a:off x="3301116" y="2251153"/>
                <a:ext cx="0" cy="200507"/>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905BE5-FE61-413F-B2CA-AD830807468D}"/>
                  </a:ext>
                </a:extLst>
              </p:cNvPr>
              <p:cNvCxnSpPr>
                <a:cxnSpLocks/>
              </p:cNvCxnSpPr>
              <p:nvPr/>
            </p:nvCxnSpPr>
            <p:spPr>
              <a:xfrm>
                <a:off x="3211817" y="2312788"/>
                <a:ext cx="0" cy="3645885"/>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6B3358A-E26A-44B0-AAB4-557A59519F28}"/>
                </a:ext>
              </a:extLst>
            </p:cNvPr>
            <p:cNvCxnSpPr>
              <a:cxnSpLocks/>
              <a:endCxn id="10" idx="3"/>
            </p:cNvCxnSpPr>
            <p:nvPr/>
          </p:nvCxnSpPr>
          <p:spPr>
            <a:xfrm flipH="1">
              <a:off x="2520993" y="4256339"/>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BB102E56-AB78-4834-8DF8-F27A4DB7B4D6}"/>
              </a:ext>
            </a:extLst>
          </p:cNvPr>
          <p:cNvGrpSpPr/>
          <p:nvPr/>
        </p:nvGrpSpPr>
        <p:grpSpPr>
          <a:xfrm>
            <a:off x="4585212" y="2396527"/>
            <a:ext cx="7339443" cy="1140233"/>
            <a:chOff x="4602145" y="3116106"/>
            <a:chExt cx="7339443" cy="1140233"/>
          </a:xfrm>
          <a:solidFill>
            <a:srgbClr val="134B56"/>
          </a:solidFill>
        </p:grpSpPr>
        <p:grpSp>
          <p:nvGrpSpPr>
            <p:cNvPr id="61" name="Group 60">
              <a:extLst>
                <a:ext uri="{FF2B5EF4-FFF2-40B4-BE49-F238E27FC236}">
                  <a16:creationId xmlns:a16="http://schemas.microsoft.com/office/drawing/2014/main" id="{290780F3-6B2A-4F78-8FFA-38624CD0B3DB}"/>
                </a:ext>
              </a:extLst>
            </p:cNvPr>
            <p:cNvGrpSpPr/>
            <p:nvPr/>
          </p:nvGrpSpPr>
          <p:grpSpPr>
            <a:xfrm>
              <a:off x="10081847" y="3390350"/>
              <a:ext cx="1859741" cy="492369"/>
              <a:chOff x="10081847" y="3390350"/>
              <a:chExt cx="1859741" cy="492369"/>
            </a:xfrm>
            <a:grpFill/>
          </p:grpSpPr>
          <p:grpSp>
            <p:nvGrpSpPr>
              <p:cNvPr id="15" name="Group 14">
                <a:extLst>
                  <a:ext uri="{FF2B5EF4-FFF2-40B4-BE49-F238E27FC236}">
                    <a16:creationId xmlns:a16="http://schemas.microsoft.com/office/drawing/2014/main" id="{A006B76A-886F-4DF8-9FEE-490694B4681C}"/>
                  </a:ext>
                </a:extLst>
              </p:cNvPr>
              <p:cNvGrpSpPr/>
              <p:nvPr/>
            </p:nvGrpSpPr>
            <p:grpSpPr>
              <a:xfrm>
                <a:off x="10884700" y="3390350"/>
                <a:ext cx="1056888" cy="492369"/>
                <a:chOff x="4433456" y="1930248"/>
                <a:chExt cx="1056888" cy="492369"/>
              </a:xfrm>
              <a:grpFill/>
            </p:grpSpPr>
            <p:sp>
              <p:nvSpPr>
                <p:cNvPr id="16" name="Rectangle 15">
                  <a:extLst>
                    <a:ext uri="{FF2B5EF4-FFF2-40B4-BE49-F238E27FC236}">
                      <a16:creationId xmlns:a16="http://schemas.microsoft.com/office/drawing/2014/main" id="{17053555-3C61-4E99-8334-E8949FC0FF39}"/>
                    </a:ext>
                  </a:extLst>
                </p:cNvPr>
                <p:cNvSpPr/>
                <p:nvPr/>
              </p:nvSpPr>
              <p:spPr>
                <a:xfrm>
                  <a:off x="4433456" y="1930248"/>
                  <a:ext cx="1056888" cy="4923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0509B81-E45B-4940-AFCE-FBBE8EB8F9CA}"/>
                    </a:ext>
                  </a:extLst>
                </p:cNvPr>
                <p:cNvSpPr/>
                <p:nvPr/>
              </p:nvSpPr>
              <p:spPr>
                <a:xfrm>
                  <a:off x="4534012" y="2030527"/>
                  <a:ext cx="713657" cy="307777"/>
                </a:xfrm>
                <a:prstGeom prst="rect">
                  <a:avLst/>
                </a:prstGeom>
                <a:grpFill/>
              </p:spPr>
              <p:txBody>
                <a:bodyPr wrap="none">
                  <a:spAutoFit/>
                </a:bodyPr>
                <a:lstStyle/>
                <a:p>
                  <a:r>
                    <a:rPr lang="en-US" sz="1400" dirty="0">
                      <a:solidFill>
                        <a:schemeClr val="bg1"/>
                      </a:solidFill>
                      <a:latin typeface="Nexa Demo" panose="00000800000000000000" pitchFamily="50" charset="0"/>
                    </a:rPr>
                    <a:t>HEAD</a:t>
                  </a:r>
                </a:p>
              </p:txBody>
            </p:sp>
          </p:grpSp>
          <p:cxnSp>
            <p:nvCxnSpPr>
              <p:cNvPr id="44" name="Straight Arrow Connector 43">
                <a:extLst>
                  <a:ext uri="{FF2B5EF4-FFF2-40B4-BE49-F238E27FC236}">
                    <a16:creationId xmlns:a16="http://schemas.microsoft.com/office/drawing/2014/main" id="{365BDF5E-644C-4600-90D6-05D356A50BFC}"/>
                  </a:ext>
                </a:extLst>
              </p:cNvPr>
              <p:cNvCxnSpPr>
                <a:cxnSpLocks/>
              </p:cNvCxnSpPr>
              <p:nvPr/>
            </p:nvCxnSpPr>
            <p:spPr>
              <a:xfrm>
                <a:off x="10081847" y="3636535"/>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D7353BD4-CFBF-4724-A0C6-7A224040967E}"/>
                </a:ext>
              </a:extLst>
            </p:cNvPr>
            <p:cNvGrpSpPr/>
            <p:nvPr/>
          </p:nvGrpSpPr>
          <p:grpSpPr>
            <a:xfrm>
              <a:off x="4602145" y="3116106"/>
              <a:ext cx="5355772" cy="1140233"/>
              <a:chOff x="4602145" y="3116106"/>
              <a:chExt cx="5355772" cy="1140233"/>
            </a:xfrm>
            <a:grpFill/>
          </p:grpSpPr>
          <p:cxnSp>
            <p:nvCxnSpPr>
              <p:cNvPr id="47" name="Straight Connector 46">
                <a:extLst>
                  <a:ext uri="{FF2B5EF4-FFF2-40B4-BE49-F238E27FC236}">
                    <a16:creationId xmlns:a16="http://schemas.microsoft.com/office/drawing/2014/main" id="{5C603BD1-CE54-4216-94C2-2D1DAF2CCEE0}"/>
                  </a:ext>
                </a:extLst>
              </p:cNvPr>
              <p:cNvCxnSpPr>
                <a:cxnSpLocks/>
              </p:cNvCxnSpPr>
              <p:nvPr/>
            </p:nvCxnSpPr>
            <p:spPr>
              <a:xfrm>
                <a:off x="4642338" y="4219747"/>
                <a:ext cx="5287847"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0E5AA2C-9530-47D2-BDF0-AA97BB7CC20E}"/>
                  </a:ext>
                </a:extLst>
              </p:cNvPr>
              <p:cNvCxnSpPr>
                <a:cxnSpLocks/>
              </p:cNvCxnSpPr>
              <p:nvPr/>
            </p:nvCxnSpPr>
            <p:spPr>
              <a:xfrm>
                <a:off x="9930185"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E7921F-B4AA-473E-A2F8-D74466B5B7FE}"/>
                  </a:ext>
                </a:extLst>
              </p:cNvPr>
              <p:cNvCxnSpPr>
                <a:cxnSpLocks/>
              </p:cNvCxnSpPr>
              <p:nvPr/>
            </p:nvCxnSpPr>
            <p:spPr>
              <a:xfrm>
                <a:off x="4602145" y="3121130"/>
                <a:ext cx="5355772"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BBD7ED4-CF38-424B-ABC8-B6D26A5E791A}"/>
                  </a:ext>
                </a:extLst>
              </p:cNvPr>
              <p:cNvCxnSpPr>
                <a:cxnSpLocks/>
              </p:cNvCxnSpPr>
              <p:nvPr/>
            </p:nvCxnSpPr>
            <p:spPr>
              <a:xfrm>
                <a:off x="4642338"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69" name="Group 68">
            <a:extLst>
              <a:ext uri="{FF2B5EF4-FFF2-40B4-BE49-F238E27FC236}">
                <a16:creationId xmlns:a16="http://schemas.microsoft.com/office/drawing/2014/main" id="{99F0D381-BA5B-4692-A2BC-CA4C8548EF7F}"/>
              </a:ext>
            </a:extLst>
          </p:cNvPr>
          <p:cNvGrpSpPr/>
          <p:nvPr/>
        </p:nvGrpSpPr>
        <p:grpSpPr>
          <a:xfrm>
            <a:off x="4585212" y="3692610"/>
            <a:ext cx="7339443" cy="1140233"/>
            <a:chOff x="4602145" y="4412189"/>
            <a:chExt cx="7339443" cy="1140233"/>
          </a:xfrm>
          <a:solidFill>
            <a:srgbClr val="134B56"/>
          </a:solidFill>
        </p:grpSpPr>
        <p:grpSp>
          <p:nvGrpSpPr>
            <p:cNvPr id="62" name="Group 61">
              <a:extLst>
                <a:ext uri="{FF2B5EF4-FFF2-40B4-BE49-F238E27FC236}">
                  <a16:creationId xmlns:a16="http://schemas.microsoft.com/office/drawing/2014/main" id="{F70C478B-EF9C-4A05-8BA3-29A78F225592}"/>
                </a:ext>
              </a:extLst>
            </p:cNvPr>
            <p:cNvGrpSpPr/>
            <p:nvPr/>
          </p:nvGrpSpPr>
          <p:grpSpPr>
            <a:xfrm>
              <a:off x="10081847" y="4736120"/>
              <a:ext cx="1859741" cy="492369"/>
              <a:chOff x="10081847" y="4736120"/>
              <a:chExt cx="1859741" cy="492369"/>
            </a:xfrm>
            <a:grpFill/>
          </p:grpSpPr>
          <p:grpSp>
            <p:nvGrpSpPr>
              <p:cNvPr id="19" name="Group 18">
                <a:extLst>
                  <a:ext uri="{FF2B5EF4-FFF2-40B4-BE49-F238E27FC236}">
                    <a16:creationId xmlns:a16="http://schemas.microsoft.com/office/drawing/2014/main" id="{BF4107F9-BE17-4629-8A24-F10BA692D5A1}"/>
                  </a:ext>
                </a:extLst>
              </p:cNvPr>
              <p:cNvGrpSpPr/>
              <p:nvPr/>
            </p:nvGrpSpPr>
            <p:grpSpPr>
              <a:xfrm>
                <a:off x="10884700" y="4736120"/>
                <a:ext cx="1056888" cy="492369"/>
                <a:chOff x="4433456" y="1930248"/>
                <a:chExt cx="1056888" cy="492369"/>
              </a:xfrm>
              <a:grpFill/>
            </p:grpSpPr>
            <p:sp>
              <p:nvSpPr>
                <p:cNvPr id="20" name="Rectangle 19">
                  <a:extLst>
                    <a:ext uri="{FF2B5EF4-FFF2-40B4-BE49-F238E27FC236}">
                      <a16:creationId xmlns:a16="http://schemas.microsoft.com/office/drawing/2014/main" id="{62D0FF5D-4523-4B35-9935-769AF6DC688B}"/>
                    </a:ext>
                  </a:extLst>
                </p:cNvPr>
                <p:cNvSpPr/>
                <p:nvPr/>
              </p:nvSpPr>
              <p:spPr>
                <a:xfrm>
                  <a:off x="4433456" y="1930248"/>
                  <a:ext cx="1056888" cy="4923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29F67DC-B234-486D-A11E-D4BEC151BE0C}"/>
                    </a:ext>
                  </a:extLst>
                </p:cNvPr>
                <p:cNvSpPr/>
                <p:nvPr/>
              </p:nvSpPr>
              <p:spPr>
                <a:xfrm>
                  <a:off x="4534012" y="2030527"/>
                  <a:ext cx="716863" cy="307777"/>
                </a:xfrm>
                <a:prstGeom prst="rect">
                  <a:avLst/>
                </a:prstGeom>
                <a:grpFill/>
              </p:spPr>
              <p:txBody>
                <a:bodyPr wrap="none">
                  <a:spAutoFit/>
                </a:bodyPr>
                <a:lstStyle/>
                <a:p>
                  <a:r>
                    <a:rPr lang="en-US" sz="1400" dirty="0">
                      <a:solidFill>
                        <a:schemeClr val="bg1"/>
                      </a:solidFill>
                      <a:latin typeface="Nexa Demo" panose="00000800000000000000" pitchFamily="50" charset="0"/>
                    </a:rPr>
                    <a:t>BODY</a:t>
                  </a:r>
                </a:p>
              </p:txBody>
            </p:sp>
          </p:grpSp>
          <p:cxnSp>
            <p:nvCxnSpPr>
              <p:cNvPr id="45" name="Straight Arrow Connector 44">
                <a:extLst>
                  <a:ext uri="{FF2B5EF4-FFF2-40B4-BE49-F238E27FC236}">
                    <a16:creationId xmlns:a16="http://schemas.microsoft.com/office/drawing/2014/main" id="{3BFBB876-D147-4745-B3FE-32296335BC17}"/>
                  </a:ext>
                </a:extLst>
              </p:cNvPr>
              <p:cNvCxnSpPr>
                <a:cxnSpLocks/>
              </p:cNvCxnSpPr>
              <p:nvPr/>
            </p:nvCxnSpPr>
            <p:spPr>
              <a:xfrm>
                <a:off x="10081847" y="4982305"/>
                <a:ext cx="651192" cy="0"/>
              </a:xfrm>
              <a:prstGeom prst="straightConnector1">
                <a:avLst/>
              </a:prstGeom>
              <a:grpFill/>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5CE54B71-7C10-4C88-B750-4A929B47B614}"/>
                </a:ext>
              </a:extLst>
            </p:cNvPr>
            <p:cNvGrpSpPr/>
            <p:nvPr/>
          </p:nvGrpSpPr>
          <p:grpSpPr>
            <a:xfrm>
              <a:off x="4602145" y="4412189"/>
              <a:ext cx="5355772" cy="1140233"/>
              <a:chOff x="4602145" y="3116106"/>
              <a:chExt cx="5355772" cy="1140233"/>
            </a:xfrm>
            <a:grpFill/>
          </p:grpSpPr>
          <p:cxnSp>
            <p:nvCxnSpPr>
              <p:cNvPr id="64" name="Straight Connector 63">
                <a:extLst>
                  <a:ext uri="{FF2B5EF4-FFF2-40B4-BE49-F238E27FC236}">
                    <a16:creationId xmlns:a16="http://schemas.microsoft.com/office/drawing/2014/main" id="{4D916C5E-ECDC-4DCF-8446-AB03694C9187}"/>
                  </a:ext>
                </a:extLst>
              </p:cNvPr>
              <p:cNvCxnSpPr>
                <a:cxnSpLocks/>
              </p:cNvCxnSpPr>
              <p:nvPr/>
            </p:nvCxnSpPr>
            <p:spPr>
              <a:xfrm>
                <a:off x="4642338" y="4219747"/>
                <a:ext cx="5287847"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EC3C11-8E28-46C0-BCBD-8B0C99639C05}"/>
                  </a:ext>
                </a:extLst>
              </p:cNvPr>
              <p:cNvCxnSpPr>
                <a:cxnSpLocks/>
              </p:cNvCxnSpPr>
              <p:nvPr/>
            </p:nvCxnSpPr>
            <p:spPr>
              <a:xfrm>
                <a:off x="9930185"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728B789-1DD6-49CB-ADD5-3EB503A5832B}"/>
                  </a:ext>
                </a:extLst>
              </p:cNvPr>
              <p:cNvCxnSpPr>
                <a:cxnSpLocks/>
              </p:cNvCxnSpPr>
              <p:nvPr/>
            </p:nvCxnSpPr>
            <p:spPr>
              <a:xfrm>
                <a:off x="4602145" y="3121130"/>
                <a:ext cx="5355772" cy="0"/>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B6E7705-D706-4E54-8D90-3EC39FB4C452}"/>
                  </a:ext>
                </a:extLst>
              </p:cNvPr>
              <p:cNvCxnSpPr>
                <a:cxnSpLocks/>
              </p:cNvCxnSpPr>
              <p:nvPr/>
            </p:nvCxnSpPr>
            <p:spPr>
              <a:xfrm>
                <a:off x="4642338" y="3116106"/>
                <a:ext cx="0" cy="1140233"/>
              </a:xfrm>
              <a:prstGeom prst="line">
                <a:avLst/>
              </a:prstGeom>
              <a:grpFill/>
              <a:ln w="7620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0B4EC890-645D-4587-A809-A548408881E4}"/>
              </a:ext>
            </a:extLst>
          </p:cNvPr>
          <p:cNvGrpSpPr/>
          <p:nvPr/>
        </p:nvGrpSpPr>
        <p:grpSpPr>
          <a:xfrm>
            <a:off x="4964071" y="1731012"/>
            <a:ext cx="7747002" cy="461665"/>
            <a:chOff x="4964071" y="1731012"/>
            <a:chExt cx="7747002" cy="461665"/>
          </a:xfrm>
        </p:grpSpPr>
        <p:sp>
          <p:nvSpPr>
            <p:cNvPr id="2" name="Rectangle 1">
              <a:extLst>
                <a:ext uri="{FF2B5EF4-FFF2-40B4-BE49-F238E27FC236}">
                  <a16:creationId xmlns:a16="http://schemas.microsoft.com/office/drawing/2014/main" id="{3CD3F176-860F-4519-B43D-79BFBE072287}"/>
                </a:ext>
              </a:extLst>
            </p:cNvPr>
            <p:cNvSpPr/>
            <p:nvPr/>
          </p:nvSpPr>
          <p:spPr>
            <a:xfrm>
              <a:off x="6615073" y="1731012"/>
              <a:ext cx="6096000" cy="461665"/>
            </a:xfrm>
            <a:prstGeom prst="rect">
              <a:avLst/>
            </a:prstGeom>
          </p:spPr>
          <p:txBody>
            <a:bodyPr>
              <a:spAutoFit/>
            </a:bodyPr>
            <a:lstStyle/>
            <a:p>
              <a:r>
                <a:rPr lang="en-US" sz="1200" dirty="0">
                  <a:solidFill>
                    <a:srgbClr val="666666"/>
                  </a:solidFill>
                  <a:latin typeface="Montserrat" panose="02000505000000020004" pitchFamily="2" charset="0"/>
                </a:rPr>
                <a:t>element tells the browser that the page will be formatted in HTML.</a:t>
              </a:r>
            </a:p>
            <a:p>
              <a:r>
                <a:rPr lang="en-US" sz="1200" dirty="0">
                  <a:solidFill>
                    <a:srgbClr val="666666"/>
                  </a:solidFill>
                  <a:latin typeface="Montserrat" panose="02000505000000020004" pitchFamily="2" charset="0"/>
                </a:rPr>
                <a:t>&lt;html&gt; tag is parent tag of &lt;head&gt; and  &lt;body&gt;  tag.</a:t>
              </a:r>
              <a:endParaRPr lang="en-US" sz="1200" dirty="0">
                <a:latin typeface="Montserrat" panose="02000505000000020004" pitchFamily="2" charset="0"/>
              </a:endParaRPr>
            </a:p>
          </p:txBody>
        </p:sp>
        <p:cxnSp>
          <p:nvCxnSpPr>
            <p:cNvPr id="40" name="Straight Arrow Connector 39">
              <a:extLst>
                <a:ext uri="{FF2B5EF4-FFF2-40B4-BE49-F238E27FC236}">
                  <a16:creationId xmlns:a16="http://schemas.microsoft.com/office/drawing/2014/main" id="{C8C33323-6CE0-4DD0-982A-E70AF7C2EC2A}"/>
                </a:ext>
              </a:extLst>
            </p:cNvPr>
            <p:cNvCxnSpPr>
              <a:cxnSpLocks/>
            </p:cNvCxnSpPr>
            <p:nvPr/>
          </p:nvCxnSpPr>
          <p:spPr>
            <a:xfrm flipV="1">
              <a:off x="4964071" y="1969718"/>
              <a:ext cx="1606062" cy="389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6476305-C3D9-46AD-8BD7-5B7A04266E24}"/>
              </a:ext>
            </a:extLst>
          </p:cNvPr>
          <p:cNvGrpSpPr/>
          <p:nvPr/>
        </p:nvGrpSpPr>
        <p:grpSpPr>
          <a:xfrm>
            <a:off x="4625405" y="986899"/>
            <a:ext cx="7760187" cy="530755"/>
            <a:chOff x="4625405" y="986899"/>
            <a:chExt cx="7760187" cy="530755"/>
          </a:xfrm>
        </p:grpSpPr>
        <p:cxnSp>
          <p:nvCxnSpPr>
            <p:cNvPr id="7" name="Straight Arrow Connector 6">
              <a:extLst>
                <a:ext uri="{FF2B5EF4-FFF2-40B4-BE49-F238E27FC236}">
                  <a16:creationId xmlns:a16="http://schemas.microsoft.com/office/drawing/2014/main" id="{0B759FFD-7620-46F9-82AB-80BDBD3D9165}"/>
                </a:ext>
              </a:extLst>
            </p:cNvPr>
            <p:cNvCxnSpPr/>
            <p:nvPr/>
          </p:nvCxnSpPr>
          <p:spPr>
            <a:xfrm flipV="1">
              <a:off x="4625405" y="1261319"/>
              <a:ext cx="1470595" cy="2563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1B4D8D97-DABB-41A8-A9C0-633659A4A9C1}"/>
                </a:ext>
              </a:extLst>
            </p:cNvPr>
            <p:cNvSpPr/>
            <p:nvPr/>
          </p:nvSpPr>
          <p:spPr>
            <a:xfrm>
              <a:off x="6289592" y="986899"/>
              <a:ext cx="6096000" cy="461665"/>
            </a:xfrm>
            <a:prstGeom prst="rect">
              <a:avLst/>
            </a:prstGeom>
          </p:spPr>
          <p:txBody>
            <a:bodyPr>
              <a:spAutoFit/>
            </a:bodyPr>
            <a:lstStyle/>
            <a:p>
              <a:r>
                <a:rPr lang="en-US" sz="1200" b="0" i="0" dirty="0">
                  <a:solidFill>
                    <a:srgbClr val="666666"/>
                  </a:solidFill>
                  <a:effectLst/>
                  <a:latin typeface="Montserrat" panose="02000505000000020004" pitchFamily="2" charset="0"/>
                </a:rPr>
                <a:t>The DOCTYPE tells the web browser which version of HTML the page is written in.</a:t>
              </a:r>
              <a:r>
                <a:rPr lang="en-US" sz="1200" dirty="0">
                  <a:latin typeface="Montserrat" panose="02000505000000020004" pitchFamily="2" charset="0"/>
                </a:rPr>
                <a:t> This currently tells that the version is HTML 5.0 </a:t>
              </a:r>
            </a:p>
          </p:txBody>
        </p:sp>
      </p:grpSp>
    </p:spTree>
    <p:custDataLst>
      <p:tags r:id="rId1"/>
    </p:custDataLst>
    <p:extLst>
      <p:ext uri="{BB962C8B-B14F-4D97-AF65-F5344CB8AC3E}">
        <p14:creationId xmlns:p14="http://schemas.microsoft.com/office/powerpoint/2010/main" val="3035485182"/>
      </p:ext>
    </p:extLst>
  </p:cSld>
  <p:clrMapOvr>
    <a:masterClrMapping/>
  </p:clrMapOvr>
  <mc:AlternateContent xmlns:mc="http://schemas.openxmlformats.org/markup-compatibility/2006" xmlns:p14="http://schemas.microsoft.com/office/powerpoint/2010/main">
    <mc:Choice Requires="p14">
      <p:transition spd="slow" p14:dur="2000" advTm="134287"/>
    </mc:Choice>
    <mc:Fallback xmlns="">
      <p:transition spd="slow" advTm="13428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sz="4800" dirty="0"/>
              <a:t>CSS FUNDAMENTALS</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normAutofit/>
          </a:bodyPr>
          <a:lstStyle/>
          <a:p>
            <a:r>
              <a:rPr lang="en-US" sz="2000" dirty="0"/>
              <a:t>CSS, is used to style the content</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grpSp>
        <p:nvGrpSpPr>
          <p:cNvPr id="3" name="Group 2">
            <a:extLst>
              <a:ext uri="{FF2B5EF4-FFF2-40B4-BE49-F238E27FC236}">
                <a16:creationId xmlns:a16="http://schemas.microsoft.com/office/drawing/2014/main" id="{8A8B9D8D-F2EC-408E-9EED-FB5D1CC5646C}"/>
              </a:ext>
            </a:extLst>
          </p:cNvPr>
          <p:cNvGrpSpPr/>
          <p:nvPr/>
        </p:nvGrpSpPr>
        <p:grpSpPr>
          <a:xfrm>
            <a:off x="828282" y="853462"/>
            <a:ext cx="5932735" cy="4777785"/>
            <a:chOff x="828282" y="853462"/>
            <a:chExt cx="5932735" cy="4777785"/>
          </a:xfrm>
        </p:grpSpPr>
        <p:grpSp>
          <p:nvGrpSpPr>
            <p:cNvPr id="13" name="Group 12">
              <a:extLst>
                <a:ext uri="{FF2B5EF4-FFF2-40B4-BE49-F238E27FC236}">
                  <a16:creationId xmlns:a16="http://schemas.microsoft.com/office/drawing/2014/main" id="{2E5475B1-6E28-41DC-9445-D0195597E273}"/>
                </a:ext>
              </a:extLst>
            </p:cNvPr>
            <p:cNvGrpSpPr/>
            <p:nvPr/>
          </p:nvGrpSpPr>
          <p:grpSpPr>
            <a:xfrm>
              <a:off x="3386184" y="1911331"/>
              <a:ext cx="2535567" cy="2480683"/>
              <a:chOff x="10224347" y="1848468"/>
              <a:chExt cx="1813102" cy="1773856"/>
            </a:xfrm>
            <a:solidFill>
              <a:srgbClr val="747579"/>
            </a:solidFill>
          </p:grpSpPr>
          <p:sp>
            <p:nvSpPr>
              <p:cNvPr id="16" name="Oval 15">
                <a:extLst>
                  <a:ext uri="{FF2B5EF4-FFF2-40B4-BE49-F238E27FC236}">
                    <a16:creationId xmlns:a16="http://schemas.microsoft.com/office/drawing/2014/main" id="{ECDCCF25-09C6-47F7-90B7-6A97837B89AC}"/>
                  </a:ext>
                </a:extLst>
              </p:cNvPr>
              <p:cNvSpPr/>
              <p:nvPr/>
            </p:nvSpPr>
            <p:spPr>
              <a:xfrm>
                <a:off x="10224347" y="1848468"/>
                <a:ext cx="1813102" cy="1773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944B867-A63C-454A-9A01-0F8785347767}"/>
                  </a:ext>
                </a:extLst>
              </p:cNvPr>
              <p:cNvSpPr txBox="1"/>
              <p:nvPr/>
            </p:nvSpPr>
            <p:spPr>
              <a:xfrm>
                <a:off x="10645860" y="2366204"/>
                <a:ext cx="1087662" cy="220081"/>
              </a:xfrm>
              <a:prstGeom prst="rect">
                <a:avLst/>
              </a:prstGeom>
              <a:grpFill/>
            </p:spPr>
            <p:txBody>
              <a:bodyPr wrap="square" rtlCol="0">
                <a:spAutoFit/>
              </a:bodyPr>
              <a:lstStyle/>
              <a:p>
                <a:pPr algn="ctr"/>
                <a:r>
                  <a:rPr lang="en-US" sz="1400" dirty="0">
                    <a:latin typeface="Nexa Demo" panose="00000800000000000000" pitchFamily="50" charset="0"/>
                  </a:rPr>
                  <a:t>HTML</a:t>
                </a:r>
                <a:endParaRPr lang="en-US" sz="1100" dirty="0">
                  <a:latin typeface="Nexa Demo" panose="00000800000000000000" pitchFamily="50" charset="0"/>
                </a:endParaRPr>
              </a:p>
            </p:txBody>
          </p:sp>
        </p:grpSp>
        <p:pic>
          <p:nvPicPr>
            <p:cNvPr id="14" name="Picture 13">
              <a:extLst>
                <a:ext uri="{FF2B5EF4-FFF2-40B4-BE49-F238E27FC236}">
                  <a16:creationId xmlns:a16="http://schemas.microsoft.com/office/drawing/2014/main" id="{0088F32E-87D9-471B-8B2C-C02532D86C44}"/>
                </a:ext>
              </a:extLst>
            </p:cNvPr>
            <p:cNvPicPr>
              <a:picLocks noChangeAspect="1"/>
            </p:cNvPicPr>
            <p:nvPr/>
          </p:nvPicPr>
          <p:blipFill>
            <a:blip r:embed="rId2">
              <a:duotone>
                <a:prstClr val="black"/>
                <a:schemeClr val="tx2">
                  <a:tint val="45000"/>
                  <a:satMod val="400000"/>
                </a:schemeClr>
              </a:duotone>
            </a:blip>
            <a:stretch>
              <a:fillRect/>
            </a:stretch>
          </p:blipFill>
          <p:spPr>
            <a:xfrm>
              <a:off x="1474967" y="1982201"/>
              <a:ext cx="3487055" cy="3649046"/>
            </a:xfrm>
            <a:prstGeom prst="rect">
              <a:avLst/>
            </a:prstGeom>
          </p:spPr>
        </p:pic>
        <p:sp>
          <p:nvSpPr>
            <p:cNvPr id="11" name="TextBox 10">
              <a:extLst>
                <a:ext uri="{FF2B5EF4-FFF2-40B4-BE49-F238E27FC236}">
                  <a16:creationId xmlns:a16="http://schemas.microsoft.com/office/drawing/2014/main" id="{E1249B13-9619-4D84-9A46-109FA084FBCB}"/>
                </a:ext>
              </a:extLst>
            </p:cNvPr>
            <p:cNvSpPr txBox="1"/>
            <p:nvPr/>
          </p:nvSpPr>
          <p:spPr>
            <a:xfrm>
              <a:off x="828282" y="853462"/>
              <a:ext cx="5932735" cy="584775"/>
            </a:xfrm>
            <a:prstGeom prst="rect">
              <a:avLst/>
            </a:prstGeom>
            <a:noFill/>
          </p:spPr>
          <p:txBody>
            <a:bodyPr wrap="square" rtlCol="0">
              <a:spAutoFit/>
            </a:bodyPr>
            <a:lstStyle/>
            <a:p>
              <a:r>
                <a:rPr lang="en-US" sz="1600" dirty="0">
                  <a:solidFill>
                    <a:schemeClr val="bg1"/>
                  </a:solidFill>
                  <a:latin typeface="Ubuntu" panose="020B0504030602030204" pitchFamily="34" charset="0"/>
                </a:rPr>
                <a:t>CSS describes the visual style and presentation of the content </a:t>
              </a:r>
            </a:p>
            <a:p>
              <a:r>
                <a:rPr lang="en-US" sz="1600" dirty="0">
                  <a:solidFill>
                    <a:schemeClr val="bg1"/>
                  </a:solidFill>
                  <a:latin typeface="Ubuntu" panose="020B0504030602030204" pitchFamily="34" charset="0"/>
                </a:rPr>
                <a:t>written in HTML</a:t>
              </a:r>
            </a:p>
          </p:txBody>
        </p:sp>
        <p:cxnSp>
          <p:nvCxnSpPr>
            <p:cNvPr id="12" name="Straight Arrow Connector 11">
              <a:extLst>
                <a:ext uri="{FF2B5EF4-FFF2-40B4-BE49-F238E27FC236}">
                  <a16:creationId xmlns:a16="http://schemas.microsoft.com/office/drawing/2014/main" id="{4E435BE9-EA16-4EE6-AC21-E42FBA05FECE}"/>
                </a:ext>
              </a:extLst>
            </p:cNvPr>
            <p:cNvCxnSpPr>
              <a:cxnSpLocks/>
            </p:cNvCxnSpPr>
            <p:nvPr/>
          </p:nvCxnSpPr>
          <p:spPr>
            <a:xfrm flipH="1" flipV="1">
              <a:off x="2171059" y="1600758"/>
              <a:ext cx="51285" cy="5819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C085BD7-391B-4B42-8A36-CA3F1507C233}"/>
                </a:ext>
              </a:extLst>
            </p:cNvPr>
            <p:cNvGrpSpPr/>
            <p:nvPr/>
          </p:nvGrpSpPr>
          <p:grpSpPr>
            <a:xfrm>
              <a:off x="1474967" y="1982201"/>
              <a:ext cx="2535567" cy="2480683"/>
              <a:chOff x="10224347" y="1848468"/>
              <a:chExt cx="1813102" cy="1773856"/>
            </a:xfrm>
            <a:solidFill>
              <a:srgbClr val="0D5B6B"/>
            </a:solidFill>
          </p:grpSpPr>
          <p:sp>
            <p:nvSpPr>
              <p:cNvPr id="19" name="Oval 18">
                <a:extLst>
                  <a:ext uri="{FF2B5EF4-FFF2-40B4-BE49-F238E27FC236}">
                    <a16:creationId xmlns:a16="http://schemas.microsoft.com/office/drawing/2014/main" id="{95B078DB-EC93-4B17-8F0E-0954F43C1481}"/>
                  </a:ext>
                </a:extLst>
              </p:cNvPr>
              <p:cNvSpPr/>
              <p:nvPr/>
            </p:nvSpPr>
            <p:spPr>
              <a:xfrm>
                <a:off x="10224347" y="1848468"/>
                <a:ext cx="1813102" cy="1773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FD8C2B3-D4B8-4AC0-9AF5-E15ADAD50F4F}"/>
                  </a:ext>
                </a:extLst>
              </p:cNvPr>
              <p:cNvSpPr txBox="1"/>
              <p:nvPr/>
            </p:nvSpPr>
            <p:spPr>
              <a:xfrm>
                <a:off x="10758772" y="2606302"/>
                <a:ext cx="1087662" cy="220081"/>
              </a:xfrm>
              <a:prstGeom prst="rect">
                <a:avLst/>
              </a:prstGeom>
              <a:grpFill/>
            </p:spPr>
            <p:txBody>
              <a:bodyPr wrap="square" rtlCol="0">
                <a:spAutoFit/>
              </a:bodyPr>
              <a:lstStyle/>
              <a:p>
                <a:r>
                  <a:rPr lang="en-US" sz="1400" dirty="0">
                    <a:solidFill>
                      <a:schemeClr val="bg1"/>
                    </a:solidFill>
                    <a:latin typeface="Nexa Demo" panose="00000800000000000000" pitchFamily="50" charset="0"/>
                  </a:rPr>
                  <a:t>CSS</a:t>
                </a:r>
                <a:endParaRPr lang="en-US" sz="1100" dirty="0">
                  <a:solidFill>
                    <a:schemeClr val="bg1"/>
                  </a:solidFill>
                  <a:latin typeface="Nexa Demo" panose="00000800000000000000" pitchFamily="50" charset="0"/>
                </a:endParaRPr>
              </a:p>
            </p:txBody>
          </p:sp>
        </p:grpSp>
      </p:grpSp>
    </p:spTree>
    <p:extLst>
      <p:ext uri="{BB962C8B-B14F-4D97-AF65-F5344CB8AC3E}">
        <p14:creationId xmlns:p14="http://schemas.microsoft.com/office/powerpoint/2010/main" val="263527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What is CSS?                   </a:t>
              </a:r>
              <a:r>
                <a:rPr lang="en-US" sz="4000" dirty="0">
                  <a:solidFill>
                    <a:srgbClr val="FFFF00"/>
                  </a:solidFill>
                  <a:latin typeface="Nexa Demo" panose="00000800000000000000" pitchFamily="50" charset="0"/>
                </a:rPr>
                <a:t>-- summary</a:t>
              </a:r>
              <a:r>
                <a:rPr lang="en-US" sz="4000" dirty="0">
                  <a:solidFill>
                    <a:schemeClr val="bg1"/>
                  </a:solidFill>
                  <a:latin typeface="Nexa Demo" panose="00000800000000000000" pitchFamily="50" charset="0"/>
                </a:rPr>
                <a:t>         </a:t>
              </a:r>
            </a:p>
          </p:txBody>
        </p:sp>
      </p:grpSp>
      <p:grpSp>
        <p:nvGrpSpPr>
          <p:cNvPr id="42" name="HTML is">
            <a:extLst>
              <a:ext uri="{FF2B5EF4-FFF2-40B4-BE49-F238E27FC236}">
                <a16:creationId xmlns:a16="http://schemas.microsoft.com/office/drawing/2014/main" id="{F44B2793-BB7F-4265-BB13-D8278CAE93D1}"/>
              </a:ext>
            </a:extLst>
          </p:cNvPr>
          <p:cNvGrpSpPr/>
          <p:nvPr/>
        </p:nvGrpSpPr>
        <p:grpSpPr>
          <a:xfrm>
            <a:off x="689765" y="1260536"/>
            <a:ext cx="7849604" cy="3820036"/>
            <a:chOff x="689765" y="1260536"/>
            <a:chExt cx="7849604" cy="3820036"/>
          </a:xfrm>
        </p:grpSpPr>
        <p:sp>
          <p:nvSpPr>
            <p:cNvPr id="11" name="Rectangle 10">
              <a:extLst>
                <a:ext uri="{FF2B5EF4-FFF2-40B4-BE49-F238E27FC236}">
                  <a16:creationId xmlns:a16="http://schemas.microsoft.com/office/drawing/2014/main" id="{8A3F8C4D-58EF-43CE-852F-89D61E2EA746}"/>
                </a:ext>
              </a:extLst>
            </p:cNvPr>
            <p:cNvSpPr/>
            <p:nvPr/>
          </p:nvSpPr>
          <p:spPr>
            <a:xfrm>
              <a:off x="1061102" y="1848468"/>
              <a:ext cx="7478267" cy="32321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a:extLst>
                <a:ext uri="{FF2B5EF4-FFF2-40B4-BE49-F238E27FC236}">
                  <a16:creationId xmlns:a16="http://schemas.microsoft.com/office/drawing/2014/main" id="{2D2A4BA6-54DE-42C9-9048-3F601DD6C196}"/>
                </a:ext>
              </a:extLst>
            </p:cNvPr>
            <p:cNvGrpSpPr/>
            <p:nvPr/>
          </p:nvGrpSpPr>
          <p:grpSpPr>
            <a:xfrm>
              <a:off x="689765" y="1260536"/>
              <a:ext cx="2672891" cy="729151"/>
              <a:chOff x="930397" y="1197549"/>
              <a:chExt cx="2672891" cy="729151"/>
            </a:xfrm>
          </p:grpSpPr>
          <p:sp>
            <p:nvSpPr>
              <p:cNvPr id="7" name="Rectangle 6">
                <a:extLst>
                  <a:ext uri="{FF2B5EF4-FFF2-40B4-BE49-F238E27FC236}">
                    <a16:creationId xmlns:a16="http://schemas.microsoft.com/office/drawing/2014/main" id="{8D6E291D-895E-461C-B13C-DED36DAEB8D9}"/>
                  </a:ext>
                </a:extLst>
              </p:cNvPr>
              <p:cNvSpPr/>
              <p:nvPr/>
            </p:nvSpPr>
            <p:spPr>
              <a:xfrm>
                <a:off x="983405" y="1263810"/>
                <a:ext cx="2263253" cy="6628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41FB4C4-3C0B-4957-8063-B187514FD527}"/>
                  </a:ext>
                </a:extLst>
              </p:cNvPr>
              <p:cNvGrpSpPr/>
              <p:nvPr/>
            </p:nvGrpSpPr>
            <p:grpSpPr>
              <a:xfrm>
                <a:off x="930397" y="1197549"/>
                <a:ext cx="2672891" cy="662890"/>
                <a:chOff x="930397" y="1197549"/>
                <a:chExt cx="2672891" cy="662890"/>
              </a:xfrm>
            </p:grpSpPr>
            <p:sp>
              <p:nvSpPr>
                <p:cNvPr id="5" name="Rectangle 4">
                  <a:extLst>
                    <a:ext uri="{FF2B5EF4-FFF2-40B4-BE49-F238E27FC236}">
                      <a16:creationId xmlns:a16="http://schemas.microsoft.com/office/drawing/2014/main" id="{5CEFD71E-34DE-41CC-8FBD-BD597BD69035}"/>
                    </a:ext>
                  </a:extLst>
                </p:cNvPr>
                <p:cNvSpPr/>
                <p:nvPr/>
              </p:nvSpPr>
              <p:spPr>
                <a:xfrm>
                  <a:off x="930397" y="1197549"/>
                  <a:ext cx="2263253" cy="662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E226CB-6032-4C40-83EA-60410290E03A}"/>
                    </a:ext>
                  </a:extLst>
                </p:cNvPr>
                <p:cNvSpPr txBox="1"/>
                <p:nvPr/>
              </p:nvSpPr>
              <p:spPr>
                <a:xfrm>
                  <a:off x="1340035" y="1252055"/>
                  <a:ext cx="2263253" cy="523220"/>
                </a:xfrm>
                <a:prstGeom prst="rect">
                  <a:avLst/>
                </a:prstGeom>
                <a:noFill/>
              </p:spPr>
              <p:txBody>
                <a:bodyPr wrap="square" rtlCol="0">
                  <a:spAutoFit/>
                </a:bodyPr>
                <a:lstStyle/>
                <a:p>
                  <a:r>
                    <a:rPr lang="en-US" sz="2800" dirty="0">
                      <a:solidFill>
                        <a:schemeClr val="bg1"/>
                      </a:solidFill>
                      <a:latin typeface="Nexa Demo" panose="00000800000000000000" pitchFamily="50" charset="0"/>
                    </a:rPr>
                    <a:t>CSS</a:t>
                  </a:r>
                </a:p>
              </p:txBody>
            </p:sp>
          </p:grpSp>
        </p:grpSp>
      </p:grpSp>
      <p:sp>
        <p:nvSpPr>
          <p:cNvPr id="13" name="Hypertext Markup Language">
            <a:extLst>
              <a:ext uri="{FF2B5EF4-FFF2-40B4-BE49-F238E27FC236}">
                <a16:creationId xmlns:a16="http://schemas.microsoft.com/office/drawing/2014/main" id="{2610C1AA-DE2F-4AA5-8CAB-0323BB5C499F}"/>
              </a:ext>
            </a:extLst>
          </p:cNvPr>
          <p:cNvSpPr txBox="1"/>
          <p:nvPr/>
        </p:nvSpPr>
        <p:spPr>
          <a:xfrm>
            <a:off x="1386108" y="2171157"/>
            <a:ext cx="4127801" cy="307777"/>
          </a:xfrm>
          <a:prstGeom prst="rect">
            <a:avLst/>
          </a:prstGeom>
          <a:noFill/>
        </p:spPr>
        <p:txBody>
          <a:bodyPr wrap="square" rtlCol="0">
            <a:spAutoFit/>
          </a:bodyPr>
          <a:lstStyle/>
          <a:p>
            <a:r>
              <a:rPr lang="en-US" sz="1400" dirty="0">
                <a:latin typeface="Montserrat" panose="02000505000000020004" pitchFamily="2" charset="0"/>
              </a:rPr>
              <a:t>✔  Cascading Style Sheets</a:t>
            </a:r>
          </a:p>
        </p:txBody>
      </p:sp>
      <p:sp>
        <p:nvSpPr>
          <p:cNvPr id="14" name="web developers use to structure">
            <a:extLst>
              <a:ext uri="{FF2B5EF4-FFF2-40B4-BE49-F238E27FC236}">
                <a16:creationId xmlns:a16="http://schemas.microsoft.com/office/drawing/2014/main" id="{E06EF790-A4E4-446A-9608-6412355C2BCF}"/>
              </a:ext>
            </a:extLst>
          </p:cNvPr>
          <p:cNvSpPr txBox="1"/>
          <p:nvPr/>
        </p:nvSpPr>
        <p:spPr>
          <a:xfrm>
            <a:off x="1386108" y="2641057"/>
            <a:ext cx="6581295" cy="523220"/>
          </a:xfrm>
          <a:prstGeom prst="rect">
            <a:avLst/>
          </a:prstGeom>
          <a:noFill/>
        </p:spPr>
        <p:txBody>
          <a:bodyPr wrap="square" rtlCol="0">
            <a:spAutoFit/>
          </a:bodyPr>
          <a:lstStyle/>
          <a:p>
            <a:r>
              <a:rPr lang="en-US" sz="1400" dirty="0">
                <a:latin typeface="Montserrat" panose="02000505000000020004" pitchFamily="2" charset="0"/>
              </a:rPr>
              <a:t>✔ CSS describes the visual style and presentation of the content </a:t>
            </a:r>
          </a:p>
          <a:p>
            <a:r>
              <a:rPr lang="en-US" sz="1400" dirty="0">
                <a:latin typeface="Montserrat" panose="02000505000000020004" pitchFamily="2" charset="0"/>
              </a:rPr>
              <a:t>written in HTML</a:t>
            </a:r>
          </a:p>
        </p:txBody>
      </p:sp>
      <p:sp>
        <p:nvSpPr>
          <p:cNvPr id="16" name="Consists of Elements">
            <a:extLst>
              <a:ext uri="{FF2B5EF4-FFF2-40B4-BE49-F238E27FC236}">
                <a16:creationId xmlns:a16="http://schemas.microsoft.com/office/drawing/2014/main" id="{3A1CE5DA-4673-4557-A905-45873A3150FE}"/>
              </a:ext>
            </a:extLst>
          </p:cNvPr>
          <p:cNvSpPr txBox="1"/>
          <p:nvPr/>
        </p:nvSpPr>
        <p:spPr>
          <a:xfrm>
            <a:off x="1368556" y="3395280"/>
            <a:ext cx="6581295" cy="523220"/>
          </a:xfrm>
          <a:prstGeom prst="rect">
            <a:avLst/>
          </a:prstGeom>
          <a:noFill/>
        </p:spPr>
        <p:txBody>
          <a:bodyPr wrap="square" rtlCol="0">
            <a:spAutoFit/>
          </a:bodyPr>
          <a:lstStyle/>
          <a:p>
            <a:r>
              <a:rPr lang="en-US" sz="1400" dirty="0">
                <a:latin typeface="Montserrat" panose="02000505000000020004" pitchFamily="2" charset="0"/>
              </a:rPr>
              <a:t>✔ CSS consists of countless properties that developers use to format </a:t>
            </a:r>
          </a:p>
          <a:p>
            <a:r>
              <a:rPr lang="en-US" sz="1400" dirty="0">
                <a:latin typeface="Montserrat" panose="02000505000000020004" pitchFamily="2" charset="0"/>
              </a:rPr>
              <a:t>the content: properties about font, text, spacing, layout, </a:t>
            </a:r>
            <a:r>
              <a:rPr lang="en-US" sz="1400" dirty="0" err="1">
                <a:latin typeface="Montserrat" panose="02000505000000020004" pitchFamily="2" charset="0"/>
              </a:rPr>
              <a:t>etc</a:t>
            </a:r>
            <a:endParaRPr lang="en-US" sz="1400" dirty="0">
              <a:latin typeface="Montserrat" panose="02000505000000020004" pitchFamily="2" charset="0"/>
            </a:endParaRPr>
          </a:p>
        </p:txBody>
      </p:sp>
      <p:pic>
        <p:nvPicPr>
          <p:cNvPr id="6" name="Picture 5">
            <a:extLst>
              <a:ext uri="{FF2B5EF4-FFF2-40B4-BE49-F238E27FC236}">
                <a16:creationId xmlns:a16="http://schemas.microsoft.com/office/drawing/2014/main" id="{6ECA608C-FD24-43DF-82D6-87DCFFB646FB}"/>
              </a:ext>
            </a:extLst>
          </p:cNvPr>
          <p:cNvPicPr>
            <a:picLocks noChangeAspect="1"/>
          </p:cNvPicPr>
          <p:nvPr/>
        </p:nvPicPr>
        <p:blipFill>
          <a:blip r:embed="rId3"/>
          <a:stretch>
            <a:fillRect/>
          </a:stretch>
        </p:blipFill>
        <p:spPr>
          <a:xfrm>
            <a:off x="694259" y="4014719"/>
            <a:ext cx="9639300" cy="2695575"/>
          </a:xfrm>
          <a:prstGeom prst="rect">
            <a:avLst/>
          </a:prstGeom>
        </p:spPr>
      </p:pic>
      <p:sp>
        <p:nvSpPr>
          <p:cNvPr id="31" name="Hypertext Markup Language">
            <a:extLst>
              <a:ext uri="{FF2B5EF4-FFF2-40B4-BE49-F238E27FC236}">
                <a16:creationId xmlns:a16="http://schemas.microsoft.com/office/drawing/2014/main" id="{68F00794-B9A8-4DA1-BF6B-8075D4DB47F6}"/>
              </a:ext>
            </a:extLst>
          </p:cNvPr>
          <p:cNvSpPr txBox="1"/>
          <p:nvPr/>
        </p:nvSpPr>
        <p:spPr>
          <a:xfrm>
            <a:off x="1122966" y="5823141"/>
            <a:ext cx="1618556" cy="523220"/>
          </a:xfrm>
          <a:prstGeom prst="rect">
            <a:avLst/>
          </a:prstGeom>
          <a:noFill/>
        </p:spPr>
        <p:txBody>
          <a:bodyPr wrap="square" rtlCol="0">
            <a:spAutoFit/>
          </a:bodyPr>
          <a:lstStyle/>
          <a:p>
            <a:r>
              <a:rPr lang="en-US" sz="1400" b="1" dirty="0">
                <a:latin typeface="Montserrat" panose="02000505000000020004" pitchFamily="2" charset="0"/>
              </a:rPr>
              <a:t>HTML Button </a:t>
            </a:r>
          </a:p>
          <a:p>
            <a:r>
              <a:rPr lang="en-US" sz="1400" b="1" dirty="0">
                <a:latin typeface="Montserrat" panose="02000505000000020004" pitchFamily="2" charset="0"/>
              </a:rPr>
              <a:t>Without CSS</a:t>
            </a:r>
          </a:p>
        </p:txBody>
      </p:sp>
      <p:sp>
        <p:nvSpPr>
          <p:cNvPr id="32" name="Hypertext Markup Language">
            <a:extLst>
              <a:ext uri="{FF2B5EF4-FFF2-40B4-BE49-F238E27FC236}">
                <a16:creationId xmlns:a16="http://schemas.microsoft.com/office/drawing/2014/main" id="{D20A62DE-9401-4770-A578-AF446728BACD}"/>
              </a:ext>
            </a:extLst>
          </p:cNvPr>
          <p:cNvSpPr txBox="1"/>
          <p:nvPr/>
        </p:nvSpPr>
        <p:spPr>
          <a:xfrm>
            <a:off x="6709801" y="6084751"/>
            <a:ext cx="1618556" cy="523220"/>
          </a:xfrm>
          <a:prstGeom prst="rect">
            <a:avLst/>
          </a:prstGeom>
          <a:noFill/>
        </p:spPr>
        <p:txBody>
          <a:bodyPr wrap="square" rtlCol="0">
            <a:spAutoFit/>
          </a:bodyPr>
          <a:lstStyle/>
          <a:p>
            <a:r>
              <a:rPr lang="en-US" sz="1400" b="1" dirty="0">
                <a:latin typeface="Montserrat" panose="02000505000000020004" pitchFamily="2" charset="0"/>
              </a:rPr>
              <a:t>HTML Button </a:t>
            </a:r>
          </a:p>
          <a:p>
            <a:r>
              <a:rPr lang="en-US" sz="1400" b="1" dirty="0">
                <a:latin typeface="Montserrat" panose="02000505000000020004" pitchFamily="2" charset="0"/>
              </a:rPr>
              <a:t>With CSS</a:t>
            </a:r>
          </a:p>
        </p:txBody>
      </p:sp>
    </p:spTree>
    <p:custDataLst>
      <p:tags r:id="rId1"/>
    </p:custDataLst>
    <p:extLst>
      <p:ext uri="{BB962C8B-B14F-4D97-AF65-F5344CB8AC3E}">
        <p14:creationId xmlns:p14="http://schemas.microsoft.com/office/powerpoint/2010/main" val="623848664"/>
      </p:ext>
    </p:extLst>
  </p:cSld>
  <p:clrMapOvr>
    <a:masterClrMapping/>
  </p:clrMapOvr>
  <mc:AlternateContent xmlns:mc="http://schemas.openxmlformats.org/markup-compatibility/2006" xmlns:p14="http://schemas.microsoft.com/office/powerpoint/2010/main">
    <mc:Choice Requires="p14">
      <p:transition spd="slow" p14:dur="2000" advTm="4468"/>
    </mc:Choice>
    <mc:Fallback xmlns="">
      <p:transition spd="slow" advTm="446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584775"/>
            </a:xfrm>
            <a:prstGeom prst="rect">
              <a:avLst/>
            </a:prstGeom>
            <a:grpFill/>
          </p:spPr>
          <p:txBody>
            <a:bodyPr wrap="square" rtlCol="0">
              <a:spAutoFit/>
            </a:bodyPr>
            <a:lstStyle/>
            <a:p>
              <a:r>
                <a:rPr lang="en-US" sz="3200" dirty="0">
                  <a:solidFill>
                    <a:schemeClr val="bg1"/>
                  </a:solidFill>
                  <a:latin typeface="Nexa Demo" panose="00000800000000000000" pitchFamily="50" charset="0"/>
                </a:rPr>
                <a:t>HOW WE SELECT AND STYLE ELEMENTS</a:t>
              </a:r>
            </a:p>
          </p:txBody>
        </p:sp>
      </p:grpSp>
      <p:pic>
        <p:nvPicPr>
          <p:cNvPr id="2" name="Picture 1">
            <a:extLst>
              <a:ext uri="{FF2B5EF4-FFF2-40B4-BE49-F238E27FC236}">
                <a16:creationId xmlns:a16="http://schemas.microsoft.com/office/drawing/2014/main" id="{F71482B5-22FA-43AF-89F5-01C82892A83D}"/>
              </a:ext>
            </a:extLst>
          </p:cNvPr>
          <p:cNvPicPr>
            <a:picLocks noChangeAspect="1"/>
          </p:cNvPicPr>
          <p:nvPr/>
        </p:nvPicPr>
        <p:blipFill>
          <a:blip r:embed="rId3"/>
          <a:stretch>
            <a:fillRect/>
          </a:stretch>
        </p:blipFill>
        <p:spPr>
          <a:xfrm>
            <a:off x="311010" y="1003299"/>
            <a:ext cx="10061551" cy="5706995"/>
          </a:xfrm>
          <a:prstGeom prst="rect">
            <a:avLst/>
          </a:prstGeom>
        </p:spPr>
      </p:pic>
    </p:spTree>
    <p:custDataLst>
      <p:tags r:id="rId1"/>
    </p:custDataLst>
    <p:extLst>
      <p:ext uri="{BB962C8B-B14F-4D97-AF65-F5344CB8AC3E}">
        <p14:creationId xmlns:p14="http://schemas.microsoft.com/office/powerpoint/2010/main" val="3766193737"/>
      </p:ext>
    </p:extLst>
  </p:cSld>
  <p:clrMapOvr>
    <a:masterClrMapping/>
  </p:clrMapOvr>
  <mc:AlternateContent xmlns:mc="http://schemas.openxmlformats.org/markup-compatibility/2006" xmlns:p14="http://schemas.microsoft.com/office/powerpoint/2010/main">
    <mc:Choice Requires="p14">
      <p:transition spd="slow" p14:dur="2000" advTm="4468"/>
    </mc:Choice>
    <mc:Fallback xmlns="">
      <p:transition spd="slow" advTm="446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584775"/>
            </a:xfrm>
            <a:prstGeom prst="rect">
              <a:avLst/>
            </a:prstGeom>
            <a:grpFill/>
          </p:spPr>
          <p:txBody>
            <a:bodyPr wrap="square" rtlCol="0">
              <a:spAutoFit/>
            </a:bodyPr>
            <a:lstStyle/>
            <a:p>
              <a:r>
                <a:rPr lang="en-US" sz="3200" dirty="0">
                  <a:solidFill>
                    <a:schemeClr val="bg1"/>
                  </a:solidFill>
                  <a:latin typeface="Nexa Demo" panose="00000800000000000000" pitchFamily="50" charset="0"/>
                </a:rPr>
                <a:t>EXERCISE 1.1: Profile Card</a:t>
              </a:r>
            </a:p>
          </p:txBody>
        </p:sp>
      </p:grpSp>
      <p:pic>
        <p:nvPicPr>
          <p:cNvPr id="5124" name="Picture 4" descr="Learn CSS Basics by Building a Card Component">
            <a:extLst>
              <a:ext uri="{FF2B5EF4-FFF2-40B4-BE49-F238E27FC236}">
                <a16:creationId xmlns:a16="http://schemas.microsoft.com/office/drawing/2014/main" id="{1EB98E7B-0621-4DF9-8735-6065A069B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09" y="980532"/>
            <a:ext cx="7661564" cy="572976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79193929"/>
      </p:ext>
    </p:extLst>
  </p:cSld>
  <p:clrMapOvr>
    <a:masterClrMapping/>
  </p:clrMapOvr>
  <mc:AlternateContent xmlns:mc="http://schemas.openxmlformats.org/markup-compatibility/2006" xmlns:p14="http://schemas.microsoft.com/office/powerpoint/2010/main">
    <mc:Choice Requires="p14">
      <p:transition spd="slow" p14:dur="2000" advTm="4468"/>
    </mc:Choice>
    <mc:Fallback xmlns="">
      <p:transition spd="slow" advTm="446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584775"/>
            </a:xfrm>
            <a:prstGeom prst="rect">
              <a:avLst/>
            </a:prstGeom>
            <a:grpFill/>
          </p:spPr>
          <p:txBody>
            <a:bodyPr wrap="square" rtlCol="0">
              <a:spAutoFit/>
            </a:bodyPr>
            <a:lstStyle/>
            <a:p>
              <a:r>
                <a:rPr lang="en-US" sz="3200" dirty="0">
                  <a:solidFill>
                    <a:schemeClr val="bg1"/>
                  </a:solidFill>
                  <a:latin typeface="Nexa Demo" panose="00000800000000000000" pitchFamily="50" charset="0"/>
                </a:rPr>
                <a:t>EXERCISE 1.2: Product Card</a:t>
              </a:r>
            </a:p>
          </p:txBody>
        </p:sp>
      </p:grpSp>
      <p:pic>
        <p:nvPicPr>
          <p:cNvPr id="7170" name="Picture 2" descr="Desktop design for Product preview card component coding challenge">
            <a:extLst>
              <a:ext uri="{FF2B5EF4-FFF2-40B4-BE49-F238E27FC236}">
                <a16:creationId xmlns:a16="http://schemas.microsoft.com/office/drawing/2014/main" id="{41837A5D-A8D3-4DD5-8CCA-0F6A868C61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48" t="14931" r="5555" b="15648"/>
          <a:stretch/>
        </p:blipFill>
        <p:spPr bwMode="auto">
          <a:xfrm>
            <a:off x="1068411" y="1003299"/>
            <a:ext cx="10055178" cy="57069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98980893"/>
      </p:ext>
    </p:extLst>
  </p:cSld>
  <p:clrMapOvr>
    <a:masterClrMapping/>
  </p:clrMapOvr>
  <mc:AlternateContent xmlns:mc="http://schemas.openxmlformats.org/markup-compatibility/2006" xmlns:p14="http://schemas.microsoft.com/office/powerpoint/2010/main">
    <mc:Choice Requires="p14">
      <p:transition spd="slow" p14:dur="2000" advTm="4468"/>
    </mc:Choice>
    <mc:Fallback xmlns="">
      <p:transition spd="slow" advTm="44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4360EDC-F8AF-4133-B6E4-231B53BBFDAD}"/>
              </a:ext>
            </a:extLst>
          </p:cNvPr>
          <p:cNvSpPr/>
          <p:nvPr/>
        </p:nvSpPr>
        <p:spPr>
          <a:xfrm>
            <a:off x="1205345" y="2667000"/>
            <a:ext cx="3408218" cy="762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SUBSCRIBE</a:t>
            </a:r>
          </a:p>
        </p:txBody>
      </p:sp>
      <p:sp>
        <p:nvSpPr>
          <p:cNvPr id="17" name="TextBox 16">
            <a:extLst>
              <a:ext uri="{FF2B5EF4-FFF2-40B4-BE49-F238E27FC236}">
                <a16:creationId xmlns:a16="http://schemas.microsoft.com/office/drawing/2014/main" id="{E6E91240-03A8-4619-B38C-018CBF7606CF}"/>
              </a:ext>
            </a:extLst>
          </p:cNvPr>
          <p:cNvSpPr txBox="1"/>
          <p:nvPr/>
        </p:nvSpPr>
        <p:spPr>
          <a:xfrm>
            <a:off x="2195945" y="3990110"/>
            <a:ext cx="1427018" cy="369332"/>
          </a:xfrm>
          <a:prstGeom prst="rect">
            <a:avLst/>
          </a:prstGeom>
          <a:noFill/>
        </p:spPr>
        <p:txBody>
          <a:bodyPr wrap="square" rtlCol="0">
            <a:spAutoFit/>
          </a:bodyPr>
          <a:lstStyle/>
          <a:p>
            <a:r>
              <a:rPr lang="en-US" u="sng" dirty="0">
                <a:solidFill>
                  <a:schemeClr val="accent3"/>
                </a:solidFill>
                <a:hlinkClick r:id="rId2"/>
              </a:rPr>
              <a:t>Visit YouTube</a:t>
            </a:r>
            <a:endParaRPr lang="en-US" u="sng" dirty="0">
              <a:solidFill>
                <a:schemeClr val="accent3"/>
              </a:solidFill>
            </a:endParaRPr>
          </a:p>
        </p:txBody>
      </p:sp>
      <p:sp>
        <p:nvSpPr>
          <p:cNvPr id="4" name="Title 1">
            <a:extLst>
              <a:ext uri="{FF2B5EF4-FFF2-40B4-BE49-F238E27FC236}">
                <a16:creationId xmlns:a16="http://schemas.microsoft.com/office/drawing/2014/main" id="{DA604ADD-0576-4FB7-8A85-3C202A008B19}"/>
              </a:ext>
            </a:extLst>
          </p:cNvPr>
          <p:cNvSpPr>
            <a:spLocks noGrp="1"/>
          </p:cNvSpPr>
          <p:nvPr>
            <p:ph type="title"/>
          </p:nvPr>
        </p:nvSpPr>
        <p:spPr>
          <a:xfrm>
            <a:off x="6373093" y="0"/>
            <a:ext cx="5818907" cy="6721473"/>
          </a:xfrm>
          <a:solidFill>
            <a:srgbClr val="134B56"/>
          </a:solidFill>
        </p:spPr>
        <p:txBody>
          <a:bodyPr>
            <a:normAutofit/>
          </a:bodyPr>
          <a:lstStyle/>
          <a:p>
            <a:pPr>
              <a:lnSpc>
                <a:spcPct val="100000"/>
              </a:lnSpc>
            </a:pPr>
            <a:r>
              <a:rPr lang="en-US" sz="4000" dirty="0">
                <a:latin typeface="Poppins" panose="00000500000000000000" pitchFamily="2" charset="0"/>
                <a:ea typeface="Tahoma" panose="020B0604030504040204" pitchFamily="34" charset="0"/>
                <a:cs typeface="Poppins" panose="00000500000000000000" pitchFamily="2" charset="0"/>
              </a:rPr>
              <a:t>Instructions</a:t>
            </a:r>
            <a:br>
              <a:rPr lang="en-US" sz="40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Create a web page with a black background , a subscribe button and a link to YouTube</a:t>
            </a:r>
            <a:endParaRPr lang="en-US" sz="4000" dirty="0">
              <a:latin typeface="Poppins" panose="00000500000000000000" pitchFamily="2" charset="0"/>
              <a:ea typeface="Tahoma" panose="020B0604030504040204" pitchFamily="34" charset="0"/>
              <a:cs typeface="Poppins" panose="00000500000000000000" pitchFamily="2" charset="0"/>
            </a:endParaRPr>
          </a:p>
        </p:txBody>
      </p:sp>
    </p:spTree>
    <p:extLst>
      <p:ext uri="{BB962C8B-B14F-4D97-AF65-F5344CB8AC3E}">
        <p14:creationId xmlns:p14="http://schemas.microsoft.com/office/powerpoint/2010/main" val="55587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84360EDC-F8AF-4133-B6E4-231B53BBFDAD}"/>
              </a:ext>
            </a:extLst>
          </p:cNvPr>
          <p:cNvSpPr/>
          <p:nvPr/>
        </p:nvSpPr>
        <p:spPr>
          <a:xfrm>
            <a:off x="1205345" y="4436920"/>
            <a:ext cx="3408218" cy="762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SUBSCRIBE</a:t>
            </a:r>
          </a:p>
        </p:txBody>
      </p:sp>
      <p:sp>
        <p:nvSpPr>
          <p:cNvPr id="17" name="TextBox 16">
            <a:extLst>
              <a:ext uri="{FF2B5EF4-FFF2-40B4-BE49-F238E27FC236}">
                <a16:creationId xmlns:a16="http://schemas.microsoft.com/office/drawing/2014/main" id="{E6E91240-03A8-4619-B38C-018CBF7606CF}"/>
              </a:ext>
            </a:extLst>
          </p:cNvPr>
          <p:cNvSpPr txBox="1"/>
          <p:nvPr/>
        </p:nvSpPr>
        <p:spPr>
          <a:xfrm>
            <a:off x="2195945" y="5216236"/>
            <a:ext cx="1427018" cy="369332"/>
          </a:xfrm>
          <a:prstGeom prst="rect">
            <a:avLst/>
          </a:prstGeom>
          <a:noFill/>
        </p:spPr>
        <p:txBody>
          <a:bodyPr wrap="square" rtlCol="0">
            <a:spAutoFit/>
          </a:bodyPr>
          <a:lstStyle/>
          <a:p>
            <a:r>
              <a:rPr lang="en-US" u="sng" dirty="0">
                <a:solidFill>
                  <a:schemeClr val="accent3"/>
                </a:solidFill>
                <a:hlinkClick r:id="rId2"/>
              </a:rPr>
              <a:t>Visit YouTube</a:t>
            </a:r>
            <a:endParaRPr lang="en-US" u="sng" dirty="0">
              <a:solidFill>
                <a:schemeClr val="accent3"/>
              </a:solidFill>
            </a:endParaRPr>
          </a:p>
        </p:txBody>
      </p:sp>
      <p:sp>
        <p:nvSpPr>
          <p:cNvPr id="4" name="Title 1">
            <a:extLst>
              <a:ext uri="{FF2B5EF4-FFF2-40B4-BE49-F238E27FC236}">
                <a16:creationId xmlns:a16="http://schemas.microsoft.com/office/drawing/2014/main" id="{DA604ADD-0576-4FB7-8A85-3C202A008B19}"/>
              </a:ext>
            </a:extLst>
          </p:cNvPr>
          <p:cNvSpPr>
            <a:spLocks noGrp="1"/>
          </p:cNvSpPr>
          <p:nvPr>
            <p:ph type="title"/>
          </p:nvPr>
        </p:nvSpPr>
        <p:spPr>
          <a:xfrm>
            <a:off x="6373093" y="0"/>
            <a:ext cx="5818907" cy="6721473"/>
          </a:xfrm>
          <a:solidFill>
            <a:srgbClr val="134B56"/>
          </a:solidFill>
        </p:spPr>
        <p:txBody>
          <a:bodyPr>
            <a:normAutofit/>
          </a:bodyPr>
          <a:lstStyle/>
          <a:p>
            <a:pPr>
              <a:lnSpc>
                <a:spcPct val="100000"/>
              </a:lnSpc>
            </a:pPr>
            <a:r>
              <a:rPr lang="en-US" sz="4000" dirty="0">
                <a:latin typeface="Poppins" panose="00000500000000000000" pitchFamily="2" charset="0"/>
                <a:ea typeface="Tahoma" panose="020B0604030504040204" pitchFamily="34" charset="0"/>
                <a:cs typeface="Poppins" panose="00000500000000000000" pitchFamily="2" charset="0"/>
              </a:rPr>
              <a:t>Elements</a:t>
            </a:r>
            <a:br>
              <a:rPr lang="en-US" sz="40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Block elements</a:t>
            </a: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inline Elements</a:t>
            </a:r>
            <a:br>
              <a:rPr lang="en-US" sz="2400" dirty="0">
                <a:latin typeface="Poppins" panose="00000500000000000000" pitchFamily="2" charset="0"/>
                <a:ea typeface="Tahoma" panose="020B0604030504040204" pitchFamily="34" charset="0"/>
                <a:cs typeface="Poppins" panose="00000500000000000000" pitchFamily="2" charset="0"/>
              </a:rPr>
            </a:b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margin-left:100px;</a:t>
            </a: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margin-right:100px;</a:t>
            </a:r>
            <a:br>
              <a:rPr lang="en-US" sz="2400" dirty="0">
                <a:latin typeface="Poppins" panose="00000500000000000000" pitchFamily="2" charset="0"/>
                <a:ea typeface="Tahoma" panose="020B0604030504040204" pitchFamily="34" charset="0"/>
                <a:cs typeface="Poppins" panose="00000500000000000000" pitchFamily="2" charset="0"/>
              </a:rPr>
            </a:b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margin-top:20px;</a:t>
            </a: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margin-bottom:20px:</a:t>
            </a:r>
            <a:br>
              <a:rPr lang="en-US" sz="2400" dirty="0">
                <a:latin typeface="Poppins" panose="00000500000000000000" pitchFamily="2" charset="0"/>
                <a:ea typeface="Tahoma" panose="020B0604030504040204" pitchFamily="34" charset="0"/>
                <a:cs typeface="Poppins" panose="00000500000000000000" pitchFamily="2" charset="0"/>
              </a:rPr>
            </a:br>
            <a:br>
              <a:rPr lang="en-US" sz="2400" dirty="0">
                <a:latin typeface="Poppins" panose="00000500000000000000" pitchFamily="2" charset="0"/>
                <a:ea typeface="Tahoma" panose="020B0604030504040204" pitchFamily="34" charset="0"/>
                <a:cs typeface="Poppins" panose="00000500000000000000" pitchFamily="2" charset="0"/>
              </a:rPr>
            </a:br>
            <a:r>
              <a:rPr lang="en-US" sz="2400" dirty="0">
                <a:latin typeface="Poppins" panose="00000500000000000000" pitchFamily="2" charset="0"/>
                <a:ea typeface="Tahoma" panose="020B0604030504040204" pitchFamily="34" charset="0"/>
                <a:cs typeface="Poppins" panose="00000500000000000000" pitchFamily="2" charset="0"/>
              </a:rPr>
              <a:t>margin : </a:t>
            </a:r>
            <a:r>
              <a:rPr lang="en-US" sz="2400" dirty="0">
                <a:solidFill>
                  <a:srgbClr val="FF0000"/>
                </a:solidFill>
                <a:latin typeface="Poppins" panose="00000500000000000000" pitchFamily="2" charset="0"/>
                <a:ea typeface="Tahoma" panose="020B0604030504040204" pitchFamily="34" charset="0"/>
                <a:cs typeface="Poppins" panose="00000500000000000000" pitchFamily="2" charset="0"/>
              </a:rPr>
              <a:t>20px </a:t>
            </a:r>
            <a:r>
              <a:rPr lang="en-US" sz="2400" dirty="0">
                <a:latin typeface="Poppins" panose="00000500000000000000" pitchFamily="2" charset="0"/>
                <a:ea typeface="Tahoma" panose="020B0604030504040204" pitchFamily="34" charset="0"/>
                <a:cs typeface="Poppins" panose="00000500000000000000" pitchFamily="2" charset="0"/>
              </a:rPr>
              <a:t> </a:t>
            </a:r>
            <a:r>
              <a:rPr lang="en-US" sz="2400" dirty="0">
                <a:solidFill>
                  <a:srgbClr val="FFFF00"/>
                </a:solidFill>
                <a:latin typeface="Poppins" panose="00000500000000000000" pitchFamily="2" charset="0"/>
                <a:ea typeface="Tahoma" panose="020B0604030504040204" pitchFamily="34" charset="0"/>
                <a:cs typeface="Poppins" panose="00000500000000000000" pitchFamily="2" charset="0"/>
              </a:rPr>
              <a:t>100px</a:t>
            </a:r>
            <a:r>
              <a:rPr lang="en-US" sz="2400" dirty="0">
                <a:latin typeface="Poppins" panose="00000500000000000000" pitchFamily="2" charset="0"/>
                <a:ea typeface="Tahoma" panose="020B0604030504040204" pitchFamily="34" charset="0"/>
                <a:cs typeface="Poppins" panose="00000500000000000000" pitchFamily="2" charset="0"/>
              </a:rPr>
              <a:t>;</a:t>
            </a:r>
            <a:br>
              <a:rPr lang="en-US" sz="2400" dirty="0">
                <a:latin typeface="Poppins" panose="00000500000000000000" pitchFamily="2" charset="0"/>
                <a:ea typeface="Tahoma" panose="020B0604030504040204" pitchFamily="34" charset="0"/>
                <a:cs typeface="Poppins" panose="00000500000000000000" pitchFamily="2" charset="0"/>
              </a:rPr>
            </a:br>
            <a:endParaRPr lang="en-US" sz="4000" dirty="0">
              <a:latin typeface="Poppins" panose="00000500000000000000" pitchFamily="2" charset="0"/>
              <a:ea typeface="Tahoma" panose="020B0604030504040204" pitchFamily="34" charset="0"/>
              <a:cs typeface="Poppins" panose="00000500000000000000" pitchFamily="2" charset="0"/>
            </a:endParaRPr>
          </a:p>
        </p:txBody>
      </p:sp>
      <p:sp>
        <p:nvSpPr>
          <p:cNvPr id="2" name="Rectangle 1">
            <a:extLst>
              <a:ext uri="{FF2B5EF4-FFF2-40B4-BE49-F238E27FC236}">
                <a16:creationId xmlns:a16="http://schemas.microsoft.com/office/drawing/2014/main" id="{623B6342-1A9E-4AFC-ABF8-6788328ADB3B}"/>
              </a:ext>
            </a:extLst>
          </p:cNvPr>
          <p:cNvSpPr/>
          <p:nvPr/>
        </p:nvSpPr>
        <p:spPr>
          <a:xfrm>
            <a:off x="0" y="526473"/>
            <a:ext cx="6373093" cy="102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element</a:t>
            </a:r>
          </a:p>
        </p:txBody>
      </p:sp>
      <p:sp>
        <p:nvSpPr>
          <p:cNvPr id="6" name="Rectangle 5">
            <a:extLst>
              <a:ext uri="{FF2B5EF4-FFF2-40B4-BE49-F238E27FC236}">
                <a16:creationId xmlns:a16="http://schemas.microsoft.com/office/drawing/2014/main" id="{0E2FB750-67B8-4178-BBA0-9037673864C5}"/>
              </a:ext>
            </a:extLst>
          </p:cNvPr>
          <p:cNvSpPr/>
          <p:nvPr/>
        </p:nvSpPr>
        <p:spPr>
          <a:xfrm>
            <a:off x="0" y="1641764"/>
            <a:ext cx="2195945" cy="102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Inline element</a:t>
            </a:r>
          </a:p>
        </p:txBody>
      </p:sp>
      <p:sp>
        <p:nvSpPr>
          <p:cNvPr id="7" name="Rectangle 6">
            <a:extLst>
              <a:ext uri="{FF2B5EF4-FFF2-40B4-BE49-F238E27FC236}">
                <a16:creationId xmlns:a16="http://schemas.microsoft.com/office/drawing/2014/main" id="{C03AFC5C-C5FF-410D-A1CB-711F6B6E1BF2}"/>
              </a:ext>
            </a:extLst>
          </p:cNvPr>
          <p:cNvSpPr/>
          <p:nvPr/>
        </p:nvSpPr>
        <p:spPr>
          <a:xfrm>
            <a:off x="3054927" y="1659080"/>
            <a:ext cx="2195945" cy="102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Inline element</a:t>
            </a:r>
          </a:p>
        </p:txBody>
      </p:sp>
      <p:cxnSp>
        <p:nvCxnSpPr>
          <p:cNvPr id="5" name="Straight Arrow Connector 4">
            <a:extLst>
              <a:ext uri="{FF2B5EF4-FFF2-40B4-BE49-F238E27FC236}">
                <a16:creationId xmlns:a16="http://schemas.microsoft.com/office/drawing/2014/main" id="{4EB93CF2-757E-4178-99A8-425B1CA6897A}"/>
              </a:ext>
            </a:extLst>
          </p:cNvPr>
          <p:cNvCxnSpPr>
            <a:endCxn id="6" idx="3"/>
          </p:cNvCxnSpPr>
          <p:nvPr/>
        </p:nvCxnSpPr>
        <p:spPr>
          <a:xfrm>
            <a:off x="1759527" y="2154382"/>
            <a:ext cx="43641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F9FA21-60A9-40E9-BB38-86F70815B519}"/>
              </a:ext>
            </a:extLst>
          </p:cNvPr>
          <p:cNvCxnSpPr>
            <a:endCxn id="6" idx="3"/>
          </p:cNvCxnSpPr>
          <p:nvPr/>
        </p:nvCxnSpPr>
        <p:spPr>
          <a:xfrm>
            <a:off x="1759527" y="2154382"/>
            <a:ext cx="436418"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EA35A0-CBD2-4287-B430-80E8DEC44600}"/>
              </a:ext>
            </a:extLst>
          </p:cNvPr>
          <p:cNvCxnSpPr>
            <a:cxnSpLocks/>
            <a:endCxn id="7" idx="1"/>
          </p:cNvCxnSpPr>
          <p:nvPr/>
        </p:nvCxnSpPr>
        <p:spPr>
          <a:xfrm flipV="1">
            <a:off x="2299854" y="2171698"/>
            <a:ext cx="755073" cy="17322"/>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81E64502-0799-4FAB-8448-D20078E65DE6}"/>
                  </a:ext>
                </a:extLst>
              </p14:cNvPr>
              <p14:cNvContentPartPr/>
              <p14:nvPr/>
            </p14:nvContentPartPr>
            <p14:xfrm>
              <a:off x="18000" y="1393200"/>
              <a:ext cx="6340320" cy="4000680"/>
            </p14:xfrm>
          </p:contentPart>
        </mc:Choice>
        <mc:Fallback>
          <p:pic>
            <p:nvPicPr>
              <p:cNvPr id="12" name="Ink 11">
                <a:extLst>
                  <a:ext uri="{FF2B5EF4-FFF2-40B4-BE49-F238E27FC236}">
                    <a16:creationId xmlns:a16="http://schemas.microsoft.com/office/drawing/2014/main" id="{81E64502-0799-4FAB-8448-D20078E65DE6}"/>
                  </a:ext>
                </a:extLst>
              </p:cNvPr>
              <p:cNvPicPr/>
              <p:nvPr/>
            </p:nvPicPr>
            <p:blipFill>
              <a:blip r:embed="rId4"/>
              <a:stretch>
                <a:fillRect/>
              </a:stretch>
            </p:blipFill>
            <p:spPr>
              <a:xfrm>
                <a:off x="8640" y="1383840"/>
                <a:ext cx="6359040" cy="4019400"/>
              </a:xfrm>
              <a:prstGeom prst="rect">
                <a:avLst/>
              </a:prstGeom>
            </p:spPr>
          </p:pic>
        </mc:Fallback>
      </mc:AlternateContent>
    </p:spTree>
    <p:extLst>
      <p:ext uri="{BB962C8B-B14F-4D97-AF65-F5344CB8AC3E}">
        <p14:creationId xmlns:p14="http://schemas.microsoft.com/office/powerpoint/2010/main" val="284205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a:solidFill>
            <a:srgbClr val="134B56"/>
          </a:solidFill>
        </p:spPr>
        <p:txBody>
          <a:bodyPr/>
          <a:lstStyle/>
          <a:p>
            <a:pPr>
              <a:lnSpc>
                <a:spcPct val="100000"/>
              </a:lnSpc>
            </a:pPr>
            <a:r>
              <a:rPr lang="en-US" dirty="0">
                <a:latin typeface="Poppins" panose="00000500000000000000" pitchFamily="2" charset="0"/>
                <a:ea typeface="Tahoma" panose="020B0604030504040204" pitchFamily="34" charset="0"/>
                <a:cs typeface="Poppins" panose="00000500000000000000" pitchFamily="2" charset="0"/>
              </a:rPr>
              <a:t>SLIDES FOR THEORY LECTURES</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4" name="TextBox 3">
            <a:extLst>
              <a:ext uri="{FF2B5EF4-FFF2-40B4-BE49-F238E27FC236}">
                <a16:creationId xmlns:a16="http://schemas.microsoft.com/office/drawing/2014/main" id="{B34B0DFA-F96D-4E2C-8AF8-2DE425AB0BD7}"/>
              </a:ext>
            </a:extLst>
          </p:cNvPr>
          <p:cNvSpPr txBox="1"/>
          <p:nvPr/>
        </p:nvSpPr>
        <p:spPr>
          <a:xfrm>
            <a:off x="7923809" y="4731026"/>
            <a:ext cx="3856382" cy="646331"/>
          </a:xfrm>
          <a:prstGeom prst="rect">
            <a:avLst/>
          </a:prstGeom>
          <a:noFill/>
        </p:spPr>
        <p:txBody>
          <a:bodyPr wrap="square" rtlCol="0">
            <a:spAutoFit/>
          </a:bodyPr>
          <a:lstStyle/>
          <a:p>
            <a:r>
              <a:rPr lang="en-US" dirty="0">
                <a:solidFill>
                  <a:srgbClr val="FFFF00"/>
                </a:solidFill>
                <a:latin typeface="Poppins" panose="00000500000000000000" pitchFamily="2" charset="0"/>
                <a:cs typeface="Poppins" panose="00000500000000000000" pitchFamily="2" charset="0"/>
              </a:rPr>
              <a:t>(DON’T SKIP THEM, THEY ARE SUPER IMPORTANT 😁)</a:t>
            </a:r>
          </a:p>
        </p:txBody>
      </p:sp>
      <p:sp>
        <p:nvSpPr>
          <p:cNvPr id="8" name="TextBox 7">
            <a:extLst>
              <a:ext uri="{FF2B5EF4-FFF2-40B4-BE49-F238E27FC236}">
                <a16:creationId xmlns:a16="http://schemas.microsoft.com/office/drawing/2014/main" id="{2AD713E8-0A23-4C59-AA48-5DE0E717905A}"/>
              </a:ext>
            </a:extLst>
          </p:cNvPr>
          <p:cNvSpPr txBox="1"/>
          <p:nvPr/>
        </p:nvSpPr>
        <p:spPr>
          <a:xfrm>
            <a:off x="328330" y="2708180"/>
            <a:ext cx="6520070" cy="1754326"/>
          </a:xfrm>
          <a:prstGeom prst="rect">
            <a:avLst/>
          </a:prstGeom>
          <a:noFill/>
        </p:spPr>
        <p:txBody>
          <a:bodyPr wrap="square" rtlCol="0">
            <a:spAutoFit/>
          </a:bodyPr>
          <a:lstStyle/>
          <a:p>
            <a:r>
              <a:rPr lang="en-US" sz="3600" dirty="0">
                <a:solidFill>
                  <a:schemeClr val="bg1"/>
                </a:solidFill>
                <a:latin typeface="Poppins" panose="00000500000000000000" pitchFamily="2" charset="0"/>
                <a:cs typeface="Poppins" panose="00000500000000000000" pitchFamily="2" charset="0"/>
              </a:rPr>
              <a:t>BUILD RESPONSIVE REAL – WORLD WEBSITES WITH HTML,CSS &amp; JS (FRONTEND)</a:t>
            </a:r>
          </a:p>
        </p:txBody>
      </p:sp>
      <p:pic>
        <p:nvPicPr>
          <p:cNvPr id="9" name="Picture 8">
            <a:extLst>
              <a:ext uri="{FF2B5EF4-FFF2-40B4-BE49-F238E27FC236}">
                <a16:creationId xmlns:a16="http://schemas.microsoft.com/office/drawing/2014/main" id="{DB6156B9-51AA-4586-893C-1221CB50AA70}"/>
              </a:ext>
            </a:extLst>
          </p:cNvPr>
          <p:cNvPicPr>
            <a:picLocks noChangeAspect="1"/>
          </p:cNvPicPr>
          <p:nvPr/>
        </p:nvPicPr>
        <p:blipFill rotWithShape="1">
          <a:blip r:embed="rId2">
            <a:extLst>
              <a:ext uri="{28A0092B-C50C-407E-A947-70E740481C1C}">
                <a14:useLocalDpi xmlns:a14="http://schemas.microsoft.com/office/drawing/2010/main" val="0"/>
              </a:ext>
            </a:extLst>
          </a:blip>
          <a:srcRect l="2283" t="-398" r="-2283" b="23423"/>
          <a:stretch/>
        </p:blipFill>
        <p:spPr>
          <a:xfrm>
            <a:off x="66007" y="105029"/>
            <a:ext cx="954157" cy="954157"/>
          </a:xfrm>
          <a:prstGeom prst="ellipse">
            <a:avLst/>
          </a:prstGeom>
        </p:spPr>
      </p:pic>
      <p:sp>
        <p:nvSpPr>
          <p:cNvPr id="12" name="TextBox 11">
            <a:extLst>
              <a:ext uri="{FF2B5EF4-FFF2-40B4-BE49-F238E27FC236}">
                <a16:creationId xmlns:a16="http://schemas.microsoft.com/office/drawing/2014/main" id="{EE5A5341-E67D-400B-8F71-5014E276B934}"/>
              </a:ext>
            </a:extLst>
          </p:cNvPr>
          <p:cNvSpPr txBox="1"/>
          <p:nvPr/>
        </p:nvSpPr>
        <p:spPr>
          <a:xfrm>
            <a:off x="1020164" y="573832"/>
            <a:ext cx="2240124" cy="369332"/>
          </a:xfrm>
          <a:prstGeom prst="rect">
            <a:avLst/>
          </a:prstGeom>
          <a:noFill/>
        </p:spPr>
        <p:txBody>
          <a:bodyPr wrap="square" rtlCol="0">
            <a:spAutoFit/>
          </a:bodyPr>
          <a:lstStyle/>
          <a:p>
            <a:r>
              <a:rPr lang="en-US" dirty="0">
                <a:solidFill>
                  <a:schemeClr val="bg1"/>
                </a:solidFill>
                <a:latin typeface="Adobe Devanagari" panose="02040503050201020203" pitchFamily="18" charset="0"/>
                <a:cs typeface="Adobe Devanagari" panose="02040503050201020203" pitchFamily="18" charset="0"/>
                <a:hlinkClick r:id="rId3">
                  <a:extLst>
                    <a:ext uri="{A12FA001-AC4F-418D-AE19-62706E023703}">
                      <ahyp:hlinkClr xmlns:ahyp="http://schemas.microsoft.com/office/drawing/2018/hyperlinkcolor" val="tx"/>
                    </a:ext>
                  </a:extLst>
                </a:hlinkClick>
              </a:rPr>
              <a:t>JB </a:t>
            </a:r>
            <a:r>
              <a:rPr lang="en-US" dirty="0" err="1">
                <a:solidFill>
                  <a:schemeClr val="bg1"/>
                </a:solidFill>
                <a:latin typeface="Adobe Devanagari" panose="02040503050201020203" pitchFamily="18" charset="0"/>
                <a:cs typeface="Adobe Devanagari" panose="02040503050201020203" pitchFamily="18" charset="0"/>
                <a:hlinkClick r:id="rId3">
                  <a:extLst>
                    <a:ext uri="{A12FA001-AC4F-418D-AE19-62706E023703}">
                      <ahyp:hlinkClr xmlns:ahyp="http://schemas.microsoft.com/office/drawing/2018/hyperlinkcolor" val="tx"/>
                    </a:ext>
                  </a:extLst>
                </a:hlinkClick>
              </a:rPr>
              <a:t>Webdeveloper</a:t>
            </a:r>
            <a:endParaRPr lang="en-US" dirty="0">
              <a:solidFill>
                <a:schemeClr val="bg1"/>
              </a:solidFill>
              <a:latin typeface="Adobe Devanagari" panose="02040503050201020203" pitchFamily="18" charset="0"/>
              <a:cs typeface="Adobe Devanagari" panose="02040503050201020203" pitchFamily="18" charset="0"/>
            </a:endParaRPr>
          </a:p>
        </p:txBody>
      </p:sp>
      <p:sp>
        <p:nvSpPr>
          <p:cNvPr id="14" name="TextBox 13">
            <a:extLst>
              <a:ext uri="{FF2B5EF4-FFF2-40B4-BE49-F238E27FC236}">
                <a16:creationId xmlns:a16="http://schemas.microsoft.com/office/drawing/2014/main" id="{E5D60B30-7364-453B-94D8-70B3DEEB6C57}"/>
              </a:ext>
            </a:extLst>
          </p:cNvPr>
          <p:cNvSpPr txBox="1"/>
          <p:nvPr/>
        </p:nvSpPr>
        <p:spPr>
          <a:xfrm>
            <a:off x="1020164" y="212775"/>
            <a:ext cx="2240124" cy="400110"/>
          </a:xfrm>
          <a:prstGeom prst="rect">
            <a:avLst/>
          </a:prstGeom>
          <a:noFill/>
        </p:spPr>
        <p:txBody>
          <a:bodyPr wrap="square" rtlCol="0">
            <a:spAutoFit/>
          </a:bodyPr>
          <a:lstStyle/>
          <a:p>
            <a:r>
              <a:rPr lang="en-US" sz="2000" b="1" dirty="0">
                <a:solidFill>
                  <a:schemeClr val="bg1"/>
                </a:solidFill>
                <a:latin typeface="Adobe Devanagari" panose="02040503050201020203" pitchFamily="18" charset="0"/>
                <a:cs typeface="Adobe Devanagari" panose="02040503050201020203" pitchFamily="18" charset="0"/>
              </a:rPr>
              <a:t>Instructor</a:t>
            </a:r>
          </a:p>
        </p:txBody>
      </p:sp>
    </p:spTree>
    <p:extLst>
      <p:ext uri="{BB962C8B-B14F-4D97-AF65-F5344CB8AC3E}">
        <p14:creationId xmlns:p14="http://schemas.microsoft.com/office/powerpoint/2010/main" val="501078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8" y="1789043"/>
            <a:ext cx="7298635" cy="4932432"/>
          </a:xfrm>
        </p:spPr>
        <p:txBody>
          <a:bodyPr>
            <a:normAutofit lnSpcReduction="10000"/>
          </a:bodyPr>
          <a:lstStyle/>
          <a:p>
            <a:pPr marL="0" indent="0">
              <a:buNone/>
            </a:pPr>
            <a:r>
              <a:rPr lang="en-US" sz="1600" dirty="0">
                <a:latin typeface="Ubuntu" panose="020B0504030602030204" pitchFamily="34" charset="0"/>
              </a:rPr>
              <a:t>It’s 100% normal that you will not understand everything at the beginning. Just don’t think “I guess coding is not for me”! </a:t>
            </a:r>
          </a:p>
          <a:p>
            <a:pPr marL="0" indent="0">
              <a:buNone/>
            </a:pPr>
            <a:r>
              <a:rPr lang="en-US" sz="1600" dirty="0">
                <a:latin typeface="Ubuntu" panose="020B0504030602030204" pitchFamily="34" charset="0"/>
              </a:rPr>
              <a:t>………………………………</a:t>
            </a:r>
          </a:p>
          <a:p>
            <a:pPr marL="0" indent="0">
              <a:buNone/>
            </a:pPr>
            <a:r>
              <a:rPr lang="en-US" sz="1600" noProof="1">
                <a:latin typeface="Ubuntu" panose="020B0504030602030204" pitchFamily="34" charset="0"/>
              </a:rPr>
              <a:t>If you want the course material to stick, take notes. Notes on code syntax, notes on theory concepts, notes on everything!</a:t>
            </a:r>
          </a:p>
          <a:p>
            <a:pPr marL="0" indent="0">
              <a:buNone/>
            </a:pPr>
            <a:r>
              <a:rPr lang="en-US" sz="1600" noProof="1">
                <a:latin typeface="Ubuntu" panose="020B0504030602030204" pitchFamily="34" charset="0"/>
              </a:rPr>
              <a:t>………………………………</a:t>
            </a:r>
          </a:p>
          <a:p>
            <a:pPr marL="0" indent="0">
              <a:buNone/>
            </a:pPr>
            <a:r>
              <a:rPr lang="en-US" sz="1600" noProof="1">
                <a:latin typeface="Ubuntu" panose="020B0504030602030204" pitchFamily="34" charset="0"/>
              </a:rPr>
              <a:t>Try all the coding challenges! Try to do your best, but if you get stuck for too long, watch the solution. Don’t beat yourself up if you can’t figure it out! Just rewatch the lectures that were covered in the challenge, try to understand them better, and move on.</a:t>
            </a:r>
          </a:p>
          <a:p>
            <a:pPr marL="0" indent="0">
              <a:buNone/>
            </a:pPr>
            <a:r>
              <a:rPr lang="en-US" sz="1600" noProof="1">
                <a:latin typeface="Ubuntu" panose="020B0504030602030204" pitchFamily="34" charset="0"/>
              </a:rPr>
              <a:t>………………………………..</a:t>
            </a:r>
          </a:p>
          <a:p>
            <a:pPr marL="0" indent="0">
              <a:buNone/>
            </a:pPr>
            <a:r>
              <a:rPr lang="en-US" sz="1600" noProof="1">
                <a:latin typeface="Ubuntu" panose="020B0504030602030204" pitchFamily="34" charset="0"/>
              </a:rPr>
              <a:t>Before moving on from a section, make sure that you understand exactly what was covered. Take a break, review the code we wrote, review your notes, review the projects we built, and maybe even write some code yourself.</a:t>
            </a:r>
          </a:p>
          <a:p>
            <a:pPr marL="0" indent="0">
              <a:buNone/>
            </a:pPr>
            <a:r>
              <a:rPr lang="en-US" sz="1600" noProof="1">
                <a:latin typeface="Ubuntu" panose="020B0504030602030204" pitchFamily="34" charset="0"/>
              </a:rPr>
              <a:t>……………………………….</a:t>
            </a:r>
          </a:p>
          <a:p>
            <a:pPr marL="0" indent="0">
              <a:buNone/>
            </a:pPr>
            <a:r>
              <a:rPr lang="en-US" sz="1600" noProof="1">
                <a:latin typeface="Ubuntu" panose="020B0504030602030204" pitchFamily="34" charset="0"/>
              </a:rPr>
              <a:t>Most importantly, have fun! It’s so rewarding to see something that YOU have built YOURSELF! So if you’re feeling frustrated, Let me Know  so that we pause abit, and come back later!.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6" name="Title 5">
            <a:extLst>
              <a:ext uri="{FF2B5EF4-FFF2-40B4-BE49-F238E27FC236}">
                <a16:creationId xmlns:a16="http://schemas.microsoft.com/office/drawing/2014/main" id="{B25A3E5F-AD3B-48EC-961F-1046CC06A13C}"/>
              </a:ext>
            </a:extLst>
          </p:cNvPr>
          <p:cNvSpPr>
            <a:spLocks noGrp="1"/>
          </p:cNvSpPr>
          <p:nvPr>
            <p:ph type="title"/>
          </p:nvPr>
        </p:nvSpPr>
        <p:spPr>
          <a:xfrm>
            <a:off x="838199" y="364855"/>
            <a:ext cx="7298634" cy="1326105"/>
          </a:xfrm>
        </p:spPr>
        <p:txBody>
          <a:bodyPr/>
          <a:lstStyle/>
          <a:p>
            <a:r>
              <a:rPr lang="en-US" sz="3600" dirty="0">
                <a:latin typeface="Poppins" panose="00000500000000000000" pitchFamily="2" charset="0"/>
                <a:cs typeface="Poppins" panose="00000500000000000000" pitchFamily="2" charset="0"/>
              </a:rPr>
              <a:t>SOME QUICK CONSIDERATIONS BEFORE WE START</a:t>
            </a:r>
          </a:p>
        </p:txBody>
      </p:sp>
    </p:spTree>
    <p:extLst>
      <p:ext uri="{BB962C8B-B14F-4D97-AF65-F5344CB8AC3E}">
        <p14:creationId xmlns:p14="http://schemas.microsoft.com/office/powerpoint/2010/main" val="216983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sz="4800" dirty="0"/>
              <a:t>HTML FUNDAMENTALS</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normAutofit/>
          </a:bodyPr>
          <a:lstStyle/>
          <a:p>
            <a:r>
              <a:rPr lang="en-US" sz="2000" dirty="0"/>
              <a:t>HTML, is the backbone of the web</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6</a:t>
            </a:fld>
            <a:endParaRPr lang="en-US" dirty="0"/>
          </a:p>
        </p:txBody>
      </p:sp>
      <p:grpSp>
        <p:nvGrpSpPr>
          <p:cNvPr id="9" name="One of core technologies">
            <a:extLst>
              <a:ext uri="{FF2B5EF4-FFF2-40B4-BE49-F238E27FC236}">
                <a16:creationId xmlns:a16="http://schemas.microsoft.com/office/drawing/2014/main" id="{961702A1-E6AA-41D0-AE96-3960726E0520}"/>
              </a:ext>
            </a:extLst>
          </p:cNvPr>
          <p:cNvGrpSpPr/>
          <p:nvPr/>
        </p:nvGrpSpPr>
        <p:grpSpPr>
          <a:xfrm>
            <a:off x="828283" y="853462"/>
            <a:ext cx="5121943" cy="4777785"/>
            <a:chOff x="8395275" y="1092020"/>
            <a:chExt cx="3662535" cy="3416439"/>
          </a:xfrm>
        </p:grpSpPr>
        <p:grpSp>
          <p:nvGrpSpPr>
            <p:cNvPr id="10" name="Group 9">
              <a:extLst>
                <a:ext uri="{FF2B5EF4-FFF2-40B4-BE49-F238E27FC236}">
                  <a16:creationId xmlns:a16="http://schemas.microsoft.com/office/drawing/2014/main" id="{C633541F-3193-46C7-9DCA-0D6713BE69B4}"/>
                </a:ext>
              </a:extLst>
            </p:cNvPr>
            <p:cNvGrpSpPr/>
            <p:nvPr/>
          </p:nvGrpSpPr>
          <p:grpSpPr>
            <a:xfrm>
              <a:off x="8857698" y="1848468"/>
              <a:ext cx="3179751" cy="2659991"/>
              <a:chOff x="8857698" y="1848468"/>
              <a:chExt cx="3179751" cy="2659991"/>
            </a:xfrm>
          </p:grpSpPr>
          <p:grpSp>
            <p:nvGrpSpPr>
              <p:cNvPr id="13" name="Group 12">
                <a:extLst>
                  <a:ext uri="{FF2B5EF4-FFF2-40B4-BE49-F238E27FC236}">
                    <a16:creationId xmlns:a16="http://schemas.microsoft.com/office/drawing/2014/main" id="{2E5475B1-6E28-41DC-9445-D0195597E273}"/>
                  </a:ext>
                </a:extLst>
              </p:cNvPr>
              <p:cNvGrpSpPr/>
              <p:nvPr/>
            </p:nvGrpSpPr>
            <p:grpSpPr>
              <a:xfrm>
                <a:off x="10224347" y="1848468"/>
                <a:ext cx="1813102" cy="1773856"/>
                <a:chOff x="10224347" y="1848468"/>
                <a:chExt cx="1813102" cy="1773856"/>
              </a:xfrm>
            </p:grpSpPr>
            <p:sp>
              <p:nvSpPr>
                <p:cNvPr id="16" name="Oval 15">
                  <a:extLst>
                    <a:ext uri="{FF2B5EF4-FFF2-40B4-BE49-F238E27FC236}">
                      <a16:creationId xmlns:a16="http://schemas.microsoft.com/office/drawing/2014/main" id="{ECDCCF25-09C6-47F7-90B7-6A97837B89AC}"/>
                    </a:ext>
                  </a:extLst>
                </p:cNvPr>
                <p:cNvSpPr/>
                <p:nvPr/>
              </p:nvSpPr>
              <p:spPr>
                <a:xfrm>
                  <a:off x="10224347" y="1848468"/>
                  <a:ext cx="1813102" cy="1773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944B867-A63C-454A-9A01-0F8785347767}"/>
                    </a:ext>
                  </a:extLst>
                </p:cNvPr>
                <p:cNvSpPr txBox="1"/>
                <p:nvPr/>
              </p:nvSpPr>
              <p:spPr>
                <a:xfrm>
                  <a:off x="10933165" y="2366204"/>
                  <a:ext cx="1087662" cy="307777"/>
                </a:xfrm>
                <a:prstGeom prst="rect">
                  <a:avLst/>
                </a:prstGeom>
                <a:noFill/>
              </p:spPr>
              <p:txBody>
                <a:bodyPr wrap="square" rtlCol="0">
                  <a:spAutoFit/>
                </a:bodyPr>
                <a:lstStyle/>
                <a:p>
                  <a:r>
                    <a:rPr lang="en-US" sz="1400" dirty="0">
                      <a:latin typeface="Nexa Demo" panose="00000800000000000000" pitchFamily="50" charset="0"/>
                    </a:rPr>
                    <a:t>HTML</a:t>
                  </a:r>
                  <a:endParaRPr lang="en-US" sz="1100" dirty="0">
                    <a:latin typeface="Nexa Demo" panose="00000800000000000000" pitchFamily="50" charset="0"/>
                  </a:endParaRPr>
                </a:p>
              </p:txBody>
            </p:sp>
          </p:grpSp>
          <p:pic>
            <p:nvPicPr>
              <p:cNvPr id="14" name="Picture 13">
                <a:extLst>
                  <a:ext uri="{FF2B5EF4-FFF2-40B4-BE49-F238E27FC236}">
                    <a16:creationId xmlns:a16="http://schemas.microsoft.com/office/drawing/2014/main" id="{0088F32E-87D9-471B-8B2C-C02532D86C44}"/>
                  </a:ext>
                </a:extLst>
              </p:cNvPr>
              <p:cNvPicPr>
                <a:picLocks noChangeAspect="1"/>
              </p:cNvPicPr>
              <p:nvPr/>
            </p:nvPicPr>
            <p:blipFill>
              <a:blip r:embed="rId2">
                <a:duotone>
                  <a:prstClr val="black"/>
                  <a:schemeClr val="tx2">
                    <a:tint val="45000"/>
                    <a:satMod val="400000"/>
                  </a:schemeClr>
                </a:duotone>
              </a:blip>
              <a:stretch>
                <a:fillRect/>
              </a:stretch>
            </p:blipFill>
            <p:spPr>
              <a:xfrm>
                <a:off x="8857698" y="1899145"/>
                <a:ext cx="2493480" cy="2609314"/>
              </a:xfrm>
              <a:prstGeom prst="rect">
                <a:avLst/>
              </a:prstGeom>
            </p:spPr>
          </p:pic>
        </p:grpSp>
        <p:sp>
          <p:nvSpPr>
            <p:cNvPr id="11" name="TextBox 10">
              <a:extLst>
                <a:ext uri="{FF2B5EF4-FFF2-40B4-BE49-F238E27FC236}">
                  <a16:creationId xmlns:a16="http://schemas.microsoft.com/office/drawing/2014/main" id="{E1249B13-9619-4D84-9A46-109FA084FBCB}"/>
                </a:ext>
              </a:extLst>
            </p:cNvPr>
            <p:cNvSpPr txBox="1"/>
            <p:nvPr/>
          </p:nvSpPr>
          <p:spPr>
            <a:xfrm>
              <a:off x="8395275" y="1092020"/>
              <a:ext cx="3662535" cy="523220"/>
            </a:xfrm>
            <a:prstGeom prst="rect">
              <a:avLst/>
            </a:prstGeom>
            <a:noFill/>
          </p:spPr>
          <p:txBody>
            <a:bodyPr wrap="square" rtlCol="0">
              <a:spAutoFit/>
            </a:bodyPr>
            <a:lstStyle/>
            <a:p>
              <a:r>
                <a:rPr lang="en-US" sz="1400" dirty="0">
                  <a:solidFill>
                    <a:schemeClr val="bg1"/>
                  </a:solidFill>
                  <a:latin typeface="Montserrat" panose="02000505000000020004" pitchFamily="2" charset="0"/>
                </a:rPr>
                <a:t>Its one of the three Core Technologies</a:t>
              </a:r>
            </a:p>
            <a:p>
              <a:r>
                <a:rPr lang="en-US" sz="1400" dirty="0">
                  <a:solidFill>
                    <a:schemeClr val="bg1"/>
                  </a:solidFill>
                  <a:latin typeface="Montserrat" panose="02000505000000020004" pitchFamily="2" charset="0"/>
                </a:rPr>
                <a:t>That make up frontend </a:t>
              </a:r>
            </a:p>
          </p:txBody>
        </p:sp>
        <p:cxnSp>
          <p:nvCxnSpPr>
            <p:cNvPr id="12" name="Straight Arrow Connector 11">
              <a:extLst>
                <a:ext uri="{FF2B5EF4-FFF2-40B4-BE49-F238E27FC236}">
                  <a16:creationId xmlns:a16="http://schemas.microsoft.com/office/drawing/2014/main" id="{4E435BE9-EA16-4EE6-AC21-E42FBA05FECE}"/>
                </a:ext>
              </a:extLst>
            </p:cNvPr>
            <p:cNvCxnSpPr>
              <a:cxnSpLocks/>
            </p:cNvCxnSpPr>
            <p:nvPr/>
          </p:nvCxnSpPr>
          <p:spPr>
            <a:xfrm flipH="1" flipV="1">
              <a:off x="10446327" y="1576652"/>
              <a:ext cx="342081" cy="2616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625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What is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What is HTML?                   </a:t>
              </a:r>
              <a:r>
                <a:rPr lang="en-US" sz="4000" dirty="0">
                  <a:solidFill>
                    <a:srgbClr val="FFFF00"/>
                  </a:solidFill>
                  <a:latin typeface="Nexa Demo" panose="00000800000000000000" pitchFamily="50" charset="0"/>
                </a:rPr>
                <a:t>-- summary</a:t>
              </a:r>
              <a:r>
                <a:rPr lang="en-US" sz="4000" dirty="0">
                  <a:solidFill>
                    <a:schemeClr val="bg1"/>
                  </a:solidFill>
                  <a:latin typeface="Nexa Demo" panose="00000800000000000000" pitchFamily="50" charset="0"/>
                </a:rPr>
                <a:t>         </a:t>
              </a:r>
            </a:p>
          </p:txBody>
        </p:sp>
      </p:grpSp>
      <p:grpSp>
        <p:nvGrpSpPr>
          <p:cNvPr id="42" name="HTML is">
            <a:extLst>
              <a:ext uri="{FF2B5EF4-FFF2-40B4-BE49-F238E27FC236}">
                <a16:creationId xmlns:a16="http://schemas.microsoft.com/office/drawing/2014/main" id="{F44B2793-BB7F-4265-BB13-D8278CAE93D1}"/>
              </a:ext>
            </a:extLst>
          </p:cNvPr>
          <p:cNvGrpSpPr/>
          <p:nvPr/>
        </p:nvGrpSpPr>
        <p:grpSpPr>
          <a:xfrm>
            <a:off x="689765" y="1260536"/>
            <a:ext cx="7849604" cy="3820036"/>
            <a:chOff x="689765" y="1260536"/>
            <a:chExt cx="7849604" cy="3820036"/>
          </a:xfrm>
        </p:grpSpPr>
        <p:sp>
          <p:nvSpPr>
            <p:cNvPr id="11" name="Rectangle 10">
              <a:extLst>
                <a:ext uri="{FF2B5EF4-FFF2-40B4-BE49-F238E27FC236}">
                  <a16:creationId xmlns:a16="http://schemas.microsoft.com/office/drawing/2014/main" id="{8A3F8C4D-58EF-43CE-852F-89D61E2EA746}"/>
                </a:ext>
              </a:extLst>
            </p:cNvPr>
            <p:cNvSpPr/>
            <p:nvPr/>
          </p:nvSpPr>
          <p:spPr>
            <a:xfrm>
              <a:off x="1061102" y="1848468"/>
              <a:ext cx="7478267" cy="323210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5" name="Group 34">
              <a:extLst>
                <a:ext uri="{FF2B5EF4-FFF2-40B4-BE49-F238E27FC236}">
                  <a16:creationId xmlns:a16="http://schemas.microsoft.com/office/drawing/2014/main" id="{2D2A4BA6-54DE-42C9-9048-3F601DD6C196}"/>
                </a:ext>
              </a:extLst>
            </p:cNvPr>
            <p:cNvGrpSpPr/>
            <p:nvPr/>
          </p:nvGrpSpPr>
          <p:grpSpPr>
            <a:xfrm>
              <a:off x="689765" y="1260536"/>
              <a:ext cx="2672891" cy="729151"/>
              <a:chOff x="930397" y="1197549"/>
              <a:chExt cx="2672891" cy="729151"/>
            </a:xfrm>
          </p:grpSpPr>
          <p:sp>
            <p:nvSpPr>
              <p:cNvPr id="7" name="Rectangle 6">
                <a:extLst>
                  <a:ext uri="{FF2B5EF4-FFF2-40B4-BE49-F238E27FC236}">
                    <a16:creationId xmlns:a16="http://schemas.microsoft.com/office/drawing/2014/main" id="{8D6E291D-895E-461C-B13C-DED36DAEB8D9}"/>
                  </a:ext>
                </a:extLst>
              </p:cNvPr>
              <p:cNvSpPr/>
              <p:nvPr/>
            </p:nvSpPr>
            <p:spPr>
              <a:xfrm>
                <a:off x="983405" y="1263810"/>
                <a:ext cx="2263253" cy="66289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41FB4C4-3C0B-4957-8063-B187514FD527}"/>
                  </a:ext>
                </a:extLst>
              </p:cNvPr>
              <p:cNvGrpSpPr/>
              <p:nvPr/>
            </p:nvGrpSpPr>
            <p:grpSpPr>
              <a:xfrm>
                <a:off x="930397" y="1197549"/>
                <a:ext cx="2672891" cy="662890"/>
                <a:chOff x="930397" y="1197549"/>
                <a:chExt cx="2672891" cy="662890"/>
              </a:xfrm>
            </p:grpSpPr>
            <p:sp>
              <p:nvSpPr>
                <p:cNvPr id="5" name="Rectangle 4">
                  <a:extLst>
                    <a:ext uri="{FF2B5EF4-FFF2-40B4-BE49-F238E27FC236}">
                      <a16:creationId xmlns:a16="http://schemas.microsoft.com/office/drawing/2014/main" id="{5CEFD71E-34DE-41CC-8FBD-BD597BD69035}"/>
                    </a:ext>
                  </a:extLst>
                </p:cNvPr>
                <p:cNvSpPr/>
                <p:nvPr/>
              </p:nvSpPr>
              <p:spPr>
                <a:xfrm>
                  <a:off x="930397" y="1197549"/>
                  <a:ext cx="2263253" cy="6628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E226CB-6032-4C40-83EA-60410290E03A}"/>
                    </a:ext>
                  </a:extLst>
                </p:cNvPr>
                <p:cNvSpPr txBox="1"/>
                <p:nvPr/>
              </p:nvSpPr>
              <p:spPr>
                <a:xfrm>
                  <a:off x="1340035" y="1252055"/>
                  <a:ext cx="2263253" cy="523220"/>
                </a:xfrm>
                <a:prstGeom prst="rect">
                  <a:avLst/>
                </a:prstGeom>
                <a:noFill/>
              </p:spPr>
              <p:txBody>
                <a:bodyPr wrap="square" rtlCol="0">
                  <a:spAutoFit/>
                </a:bodyPr>
                <a:lstStyle/>
                <a:p>
                  <a:r>
                    <a:rPr lang="en-US" sz="2800" dirty="0">
                      <a:solidFill>
                        <a:schemeClr val="bg1"/>
                      </a:solidFill>
                      <a:latin typeface="Nexa Demo" panose="00000800000000000000" pitchFamily="50" charset="0"/>
                    </a:rPr>
                    <a:t>HTML</a:t>
                  </a:r>
                </a:p>
              </p:txBody>
            </p:sp>
          </p:grpSp>
        </p:grpSp>
      </p:grpSp>
      <p:sp>
        <p:nvSpPr>
          <p:cNvPr id="13" name="Hypertext Markup Language">
            <a:extLst>
              <a:ext uri="{FF2B5EF4-FFF2-40B4-BE49-F238E27FC236}">
                <a16:creationId xmlns:a16="http://schemas.microsoft.com/office/drawing/2014/main" id="{2610C1AA-DE2F-4AA5-8CAB-0323BB5C499F}"/>
              </a:ext>
            </a:extLst>
          </p:cNvPr>
          <p:cNvSpPr txBox="1"/>
          <p:nvPr/>
        </p:nvSpPr>
        <p:spPr>
          <a:xfrm>
            <a:off x="1386108" y="2171157"/>
            <a:ext cx="4127801" cy="307777"/>
          </a:xfrm>
          <a:prstGeom prst="rect">
            <a:avLst/>
          </a:prstGeom>
          <a:noFill/>
        </p:spPr>
        <p:txBody>
          <a:bodyPr wrap="square" rtlCol="0">
            <a:spAutoFit/>
          </a:bodyPr>
          <a:lstStyle/>
          <a:p>
            <a:r>
              <a:rPr lang="en-US" sz="1400" dirty="0">
                <a:latin typeface="Montserrat" panose="02000505000000020004" pitchFamily="2" charset="0"/>
              </a:rPr>
              <a:t>✔ </a:t>
            </a:r>
            <a:r>
              <a:rPr lang="en-US" sz="1400" dirty="0" err="1">
                <a:latin typeface="Montserrat" panose="02000505000000020004" pitchFamily="2" charset="0"/>
              </a:rPr>
              <a:t>HyperText</a:t>
            </a:r>
            <a:r>
              <a:rPr lang="en-US" sz="1400" dirty="0">
                <a:latin typeface="Montserrat" panose="02000505000000020004" pitchFamily="2" charset="0"/>
              </a:rPr>
              <a:t> Markup Language</a:t>
            </a:r>
          </a:p>
        </p:txBody>
      </p:sp>
      <p:sp>
        <p:nvSpPr>
          <p:cNvPr id="14" name="web developers use to structure">
            <a:extLst>
              <a:ext uri="{FF2B5EF4-FFF2-40B4-BE49-F238E27FC236}">
                <a16:creationId xmlns:a16="http://schemas.microsoft.com/office/drawing/2014/main" id="{E06EF790-A4E4-446A-9608-6412355C2BCF}"/>
              </a:ext>
            </a:extLst>
          </p:cNvPr>
          <p:cNvSpPr txBox="1"/>
          <p:nvPr/>
        </p:nvSpPr>
        <p:spPr>
          <a:xfrm>
            <a:off x="1386108" y="2641057"/>
            <a:ext cx="6581295" cy="523220"/>
          </a:xfrm>
          <a:prstGeom prst="rect">
            <a:avLst/>
          </a:prstGeom>
          <a:noFill/>
        </p:spPr>
        <p:txBody>
          <a:bodyPr wrap="square" rtlCol="0">
            <a:spAutoFit/>
          </a:bodyPr>
          <a:lstStyle/>
          <a:p>
            <a:r>
              <a:rPr lang="en-US" sz="1400" dirty="0">
                <a:latin typeface="Montserrat" panose="02000505000000020004" pitchFamily="2" charset="0"/>
              </a:rPr>
              <a:t>✔ HTML is a markup language that web developers use to structure and describe the content of a webpage (not a programming language)</a:t>
            </a:r>
          </a:p>
        </p:txBody>
      </p:sp>
      <p:sp>
        <p:nvSpPr>
          <p:cNvPr id="16" name="Consists of Elements">
            <a:extLst>
              <a:ext uri="{FF2B5EF4-FFF2-40B4-BE49-F238E27FC236}">
                <a16:creationId xmlns:a16="http://schemas.microsoft.com/office/drawing/2014/main" id="{3A1CE5DA-4673-4557-A905-45873A3150FE}"/>
              </a:ext>
            </a:extLst>
          </p:cNvPr>
          <p:cNvSpPr txBox="1"/>
          <p:nvPr/>
        </p:nvSpPr>
        <p:spPr>
          <a:xfrm>
            <a:off x="1368556" y="3395280"/>
            <a:ext cx="6581295" cy="523220"/>
          </a:xfrm>
          <a:prstGeom prst="rect">
            <a:avLst/>
          </a:prstGeom>
          <a:noFill/>
        </p:spPr>
        <p:txBody>
          <a:bodyPr wrap="square" rtlCol="0">
            <a:spAutoFit/>
          </a:bodyPr>
          <a:lstStyle/>
          <a:p>
            <a:r>
              <a:rPr lang="en-US" sz="1400" dirty="0">
                <a:latin typeface="Montserrat" panose="02000505000000020004" pitchFamily="2" charset="0"/>
              </a:rPr>
              <a:t>✔ HTML consists of elements that describe different types of content: paragraphs, links, headings, images, video, etc.</a:t>
            </a:r>
          </a:p>
        </p:txBody>
      </p:sp>
      <p:sp>
        <p:nvSpPr>
          <p:cNvPr id="17" name="Web browsers understand">
            <a:extLst>
              <a:ext uri="{FF2B5EF4-FFF2-40B4-BE49-F238E27FC236}">
                <a16:creationId xmlns:a16="http://schemas.microsoft.com/office/drawing/2014/main" id="{D909BDE0-EB57-4546-849D-77F852D5E886}"/>
              </a:ext>
            </a:extLst>
          </p:cNvPr>
          <p:cNvSpPr txBox="1"/>
          <p:nvPr/>
        </p:nvSpPr>
        <p:spPr>
          <a:xfrm>
            <a:off x="1368556" y="4149503"/>
            <a:ext cx="6337724" cy="738664"/>
          </a:xfrm>
          <a:prstGeom prst="rect">
            <a:avLst/>
          </a:prstGeom>
          <a:noFill/>
        </p:spPr>
        <p:txBody>
          <a:bodyPr wrap="square" rtlCol="0">
            <a:spAutoFit/>
          </a:bodyPr>
          <a:lstStyle/>
          <a:p>
            <a:r>
              <a:rPr lang="en-US" sz="1400" dirty="0">
                <a:latin typeface="Montserrat" panose="02000505000000020004" pitchFamily="2" charset="0"/>
              </a:rPr>
              <a:t>✔ Web browsers understand HTML and render HTML code as websites</a:t>
            </a:r>
          </a:p>
          <a:p>
            <a:endParaRPr lang="en-US" sz="1400" dirty="0">
              <a:latin typeface="Montserrat" panose="02000505000000020004" pitchFamily="2" charset="0"/>
            </a:endParaRPr>
          </a:p>
        </p:txBody>
      </p:sp>
      <p:grpSp>
        <p:nvGrpSpPr>
          <p:cNvPr id="47" name="rendered page">
            <a:extLst>
              <a:ext uri="{FF2B5EF4-FFF2-40B4-BE49-F238E27FC236}">
                <a16:creationId xmlns:a16="http://schemas.microsoft.com/office/drawing/2014/main" id="{AAF2E9DF-03BA-4FCC-83EA-E2D54C4E2F0C}"/>
              </a:ext>
            </a:extLst>
          </p:cNvPr>
          <p:cNvGrpSpPr/>
          <p:nvPr/>
        </p:nvGrpSpPr>
        <p:grpSpPr>
          <a:xfrm>
            <a:off x="2251347" y="5009531"/>
            <a:ext cx="8991516" cy="1701444"/>
            <a:chOff x="2251347" y="5009531"/>
            <a:chExt cx="8991516" cy="1701444"/>
          </a:xfrm>
        </p:grpSpPr>
        <p:pic>
          <p:nvPicPr>
            <p:cNvPr id="19" name="Picture 18">
              <a:extLst>
                <a:ext uri="{FF2B5EF4-FFF2-40B4-BE49-F238E27FC236}">
                  <a16:creationId xmlns:a16="http://schemas.microsoft.com/office/drawing/2014/main" id="{2B5FB118-D374-41A1-9E18-B0AA3FB65BBD}"/>
                </a:ext>
              </a:extLst>
            </p:cNvPr>
            <p:cNvPicPr>
              <a:picLocks noChangeAspect="1"/>
            </p:cNvPicPr>
            <p:nvPr/>
          </p:nvPicPr>
          <p:blipFill>
            <a:blip r:embed="rId3"/>
            <a:stretch>
              <a:fillRect/>
            </a:stretch>
          </p:blipFill>
          <p:spPr>
            <a:xfrm>
              <a:off x="2251347" y="5009532"/>
              <a:ext cx="3157421" cy="1701443"/>
            </a:xfrm>
            <a:prstGeom prst="rect">
              <a:avLst/>
            </a:prstGeom>
          </p:spPr>
        </p:pic>
        <p:cxnSp>
          <p:nvCxnSpPr>
            <p:cNvPr id="22" name="Straight Arrow Connector 21">
              <a:extLst>
                <a:ext uri="{FF2B5EF4-FFF2-40B4-BE49-F238E27FC236}">
                  <a16:creationId xmlns:a16="http://schemas.microsoft.com/office/drawing/2014/main" id="{EB62634D-9E21-470E-9F35-B4408E28D59E}"/>
                </a:ext>
              </a:extLst>
            </p:cNvPr>
            <p:cNvCxnSpPr/>
            <p:nvPr/>
          </p:nvCxnSpPr>
          <p:spPr>
            <a:xfrm>
              <a:off x="5680038" y="5860253"/>
              <a:ext cx="1269402"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DDD508CE-AD88-4264-BB6A-331363C67B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936" y="5009531"/>
              <a:ext cx="4040927" cy="1701443"/>
            </a:xfrm>
            <a:prstGeom prst="rect">
              <a:avLst/>
            </a:prstGeom>
          </p:spPr>
        </p:pic>
      </p:grpSp>
      <p:grpSp>
        <p:nvGrpSpPr>
          <p:cNvPr id="46" name="One of core technologies">
            <a:extLst>
              <a:ext uri="{FF2B5EF4-FFF2-40B4-BE49-F238E27FC236}">
                <a16:creationId xmlns:a16="http://schemas.microsoft.com/office/drawing/2014/main" id="{742BF79A-8EB3-47BD-8E50-2EB9CFD5A80B}"/>
              </a:ext>
            </a:extLst>
          </p:cNvPr>
          <p:cNvGrpSpPr/>
          <p:nvPr/>
        </p:nvGrpSpPr>
        <p:grpSpPr>
          <a:xfrm>
            <a:off x="8395275" y="1092020"/>
            <a:ext cx="3662535" cy="3416439"/>
            <a:chOff x="8395275" y="1092020"/>
            <a:chExt cx="3662535" cy="3416439"/>
          </a:xfrm>
        </p:grpSpPr>
        <p:grpSp>
          <p:nvGrpSpPr>
            <p:cNvPr id="41" name="Group 40">
              <a:extLst>
                <a:ext uri="{FF2B5EF4-FFF2-40B4-BE49-F238E27FC236}">
                  <a16:creationId xmlns:a16="http://schemas.microsoft.com/office/drawing/2014/main" id="{A57FC056-7224-400E-AB45-02777DE09864}"/>
                </a:ext>
              </a:extLst>
            </p:cNvPr>
            <p:cNvGrpSpPr/>
            <p:nvPr/>
          </p:nvGrpSpPr>
          <p:grpSpPr>
            <a:xfrm>
              <a:off x="8857698" y="1848468"/>
              <a:ext cx="3179751" cy="2659991"/>
              <a:chOff x="8857698" y="1848468"/>
              <a:chExt cx="3179751" cy="2659991"/>
            </a:xfrm>
          </p:grpSpPr>
          <p:grpSp>
            <p:nvGrpSpPr>
              <p:cNvPr id="38" name="Group 37">
                <a:extLst>
                  <a:ext uri="{FF2B5EF4-FFF2-40B4-BE49-F238E27FC236}">
                    <a16:creationId xmlns:a16="http://schemas.microsoft.com/office/drawing/2014/main" id="{C61E91FC-0D09-4160-8E58-95D2ECD28F42}"/>
                  </a:ext>
                </a:extLst>
              </p:cNvPr>
              <p:cNvGrpSpPr/>
              <p:nvPr/>
            </p:nvGrpSpPr>
            <p:grpSpPr>
              <a:xfrm>
                <a:off x="10224347" y="1848468"/>
                <a:ext cx="1813102" cy="1773856"/>
                <a:chOff x="10224347" y="1848468"/>
                <a:chExt cx="1813102" cy="1773856"/>
              </a:xfrm>
            </p:grpSpPr>
            <p:sp>
              <p:nvSpPr>
                <p:cNvPr id="26" name="Oval 25">
                  <a:extLst>
                    <a:ext uri="{FF2B5EF4-FFF2-40B4-BE49-F238E27FC236}">
                      <a16:creationId xmlns:a16="http://schemas.microsoft.com/office/drawing/2014/main" id="{AA009097-6644-48BE-B2BD-D3A4EE9F30CA}"/>
                    </a:ext>
                  </a:extLst>
                </p:cNvPr>
                <p:cNvSpPr/>
                <p:nvPr/>
              </p:nvSpPr>
              <p:spPr>
                <a:xfrm>
                  <a:off x="10224347" y="1848468"/>
                  <a:ext cx="1813102" cy="1773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27675ED-D1F9-48BC-8A6A-392159D719A2}"/>
                    </a:ext>
                  </a:extLst>
                </p:cNvPr>
                <p:cNvSpPr txBox="1"/>
                <p:nvPr/>
              </p:nvSpPr>
              <p:spPr>
                <a:xfrm>
                  <a:off x="10933165" y="2366204"/>
                  <a:ext cx="1087662" cy="307777"/>
                </a:xfrm>
                <a:prstGeom prst="rect">
                  <a:avLst/>
                </a:prstGeom>
                <a:noFill/>
              </p:spPr>
              <p:txBody>
                <a:bodyPr wrap="square" rtlCol="0">
                  <a:spAutoFit/>
                </a:bodyPr>
                <a:lstStyle/>
                <a:p>
                  <a:r>
                    <a:rPr lang="en-US" sz="1400" dirty="0">
                      <a:latin typeface="Nexa Demo" panose="00000800000000000000" pitchFamily="50" charset="0"/>
                    </a:rPr>
                    <a:t>HTML</a:t>
                  </a:r>
                  <a:endParaRPr lang="en-US" sz="1100" dirty="0">
                    <a:latin typeface="Nexa Demo" panose="00000800000000000000" pitchFamily="50" charset="0"/>
                  </a:endParaRPr>
                </a:p>
              </p:txBody>
            </p:sp>
          </p:grpSp>
          <p:pic>
            <p:nvPicPr>
              <p:cNvPr id="40" name="Picture 39">
                <a:extLst>
                  <a:ext uri="{FF2B5EF4-FFF2-40B4-BE49-F238E27FC236}">
                    <a16:creationId xmlns:a16="http://schemas.microsoft.com/office/drawing/2014/main" id="{FBE293A4-1D7F-42C2-AD2C-8C16E3F76B7C}"/>
                  </a:ext>
                </a:extLst>
              </p:cNvPr>
              <p:cNvPicPr>
                <a:picLocks noChangeAspect="1"/>
              </p:cNvPicPr>
              <p:nvPr/>
            </p:nvPicPr>
            <p:blipFill>
              <a:blip r:embed="rId5">
                <a:duotone>
                  <a:prstClr val="black"/>
                  <a:schemeClr val="tx2">
                    <a:tint val="45000"/>
                    <a:satMod val="400000"/>
                  </a:schemeClr>
                </a:duotone>
              </a:blip>
              <a:stretch>
                <a:fillRect/>
              </a:stretch>
            </p:blipFill>
            <p:spPr>
              <a:xfrm>
                <a:off x="8857698" y="1899145"/>
                <a:ext cx="2493480" cy="2609314"/>
              </a:xfrm>
              <a:prstGeom prst="rect">
                <a:avLst/>
              </a:prstGeom>
            </p:spPr>
          </p:pic>
        </p:grpSp>
        <p:sp>
          <p:nvSpPr>
            <p:cNvPr id="43" name="TextBox 42">
              <a:extLst>
                <a:ext uri="{FF2B5EF4-FFF2-40B4-BE49-F238E27FC236}">
                  <a16:creationId xmlns:a16="http://schemas.microsoft.com/office/drawing/2014/main" id="{8E368AD3-53A1-4154-A21E-43B56394CF43}"/>
                </a:ext>
              </a:extLst>
            </p:cNvPr>
            <p:cNvSpPr txBox="1"/>
            <p:nvPr/>
          </p:nvSpPr>
          <p:spPr>
            <a:xfrm>
              <a:off x="8395275" y="1092020"/>
              <a:ext cx="3662535" cy="523220"/>
            </a:xfrm>
            <a:prstGeom prst="rect">
              <a:avLst/>
            </a:prstGeom>
            <a:noFill/>
          </p:spPr>
          <p:txBody>
            <a:bodyPr wrap="square" rtlCol="0">
              <a:spAutoFit/>
            </a:bodyPr>
            <a:lstStyle/>
            <a:p>
              <a:r>
                <a:rPr lang="en-US" sz="1400" dirty="0">
                  <a:solidFill>
                    <a:schemeClr val="bg1"/>
                  </a:solidFill>
                  <a:latin typeface="Montserrat" panose="02000505000000020004" pitchFamily="2" charset="0"/>
                </a:rPr>
                <a:t>Its one of the three Core Technologies</a:t>
              </a:r>
            </a:p>
            <a:p>
              <a:r>
                <a:rPr lang="en-US" sz="1400" dirty="0">
                  <a:solidFill>
                    <a:schemeClr val="bg1"/>
                  </a:solidFill>
                  <a:latin typeface="Montserrat" panose="02000505000000020004" pitchFamily="2" charset="0"/>
                </a:rPr>
                <a:t>That make up frontend </a:t>
              </a:r>
            </a:p>
          </p:txBody>
        </p:sp>
        <p:cxnSp>
          <p:nvCxnSpPr>
            <p:cNvPr id="44" name="Straight Arrow Connector 43">
              <a:extLst>
                <a:ext uri="{FF2B5EF4-FFF2-40B4-BE49-F238E27FC236}">
                  <a16:creationId xmlns:a16="http://schemas.microsoft.com/office/drawing/2014/main" id="{33807CEC-0693-4CF8-878C-87851388D3B4}"/>
                </a:ext>
              </a:extLst>
            </p:cNvPr>
            <p:cNvCxnSpPr>
              <a:cxnSpLocks/>
            </p:cNvCxnSpPr>
            <p:nvPr/>
          </p:nvCxnSpPr>
          <p:spPr>
            <a:xfrm flipH="1" flipV="1">
              <a:off x="10446327" y="1576652"/>
              <a:ext cx="342081" cy="2616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29870814"/>
      </p:ext>
    </p:extLst>
  </p:cSld>
  <p:clrMapOvr>
    <a:masterClrMapping/>
  </p:clrMapOvr>
  <mc:AlternateContent xmlns:mc="http://schemas.openxmlformats.org/markup-compatibility/2006" xmlns:p14="http://schemas.microsoft.com/office/powerpoint/2010/main">
    <mc:Choice Requires="p14">
      <p:transition spd="slow" p14:dur="2000" advTm="4468"/>
    </mc:Choice>
    <mc:Fallback xmlns="">
      <p:transition spd="slow" advTm="44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Understanding HTML">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9" y="147706"/>
              <a:ext cx="9435040"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Understanding an HTML Element</a:t>
              </a:r>
            </a:p>
          </p:txBody>
        </p:sp>
      </p:grpSp>
      <p:grpSp>
        <p:nvGrpSpPr>
          <p:cNvPr id="2" name="HTML is a markup Language">
            <a:extLst>
              <a:ext uri="{FF2B5EF4-FFF2-40B4-BE49-F238E27FC236}">
                <a16:creationId xmlns:a16="http://schemas.microsoft.com/office/drawing/2014/main" id="{5D2F288C-EBF0-41B4-B611-2F0A2636AFC9}"/>
              </a:ext>
            </a:extLst>
          </p:cNvPr>
          <p:cNvGrpSpPr/>
          <p:nvPr/>
        </p:nvGrpSpPr>
        <p:grpSpPr>
          <a:xfrm>
            <a:off x="2163698" y="3119780"/>
            <a:ext cx="7478267" cy="1003299"/>
            <a:chOff x="2163698" y="3119780"/>
            <a:chExt cx="7478267" cy="1003299"/>
          </a:xfrm>
        </p:grpSpPr>
        <p:sp>
          <p:nvSpPr>
            <p:cNvPr id="28" name="Rectangle 27">
              <a:extLst>
                <a:ext uri="{FF2B5EF4-FFF2-40B4-BE49-F238E27FC236}">
                  <a16:creationId xmlns:a16="http://schemas.microsoft.com/office/drawing/2014/main" id="{74E22B3D-136A-44A7-AC4C-05E75CFA5E03}"/>
                </a:ext>
              </a:extLst>
            </p:cNvPr>
            <p:cNvSpPr/>
            <p:nvPr/>
          </p:nvSpPr>
          <p:spPr>
            <a:xfrm>
              <a:off x="2163698" y="3119780"/>
              <a:ext cx="7478267" cy="100329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72673030-D1AC-4673-B5C8-BD80A274A034}"/>
                </a:ext>
              </a:extLst>
            </p:cNvPr>
            <p:cNvSpPr txBox="1"/>
            <p:nvPr/>
          </p:nvSpPr>
          <p:spPr>
            <a:xfrm>
              <a:off x="2566072" y="3359819"/>
              <a:ext cx="7059851" cy="523220"/>
            </a:xfrm>
            <a:prstGeom prst="rect">
              <a:avLst/>
            </a:prstGeom>
            <a:noFill/>
          </p:spPr>
          <p:txBody>
            <a:bodyPr wrap="square" rtlCol="0">
              <a:spAutoFit/>
            </a:bodyPr>
            <a:lstStyle/>
            <a:p>
              <a:r>
                <a:rPr lang="en-US" sz="2800" dirty="0">
                  <a:latin typeface="Adobe Gothic Std B" panose="020B0800000000000000" pitchFamily="34" charset="-128"/>
                  <a:ea typeface="Adobe Gothic Std B" panose="020B0800000000000000" pitchFamily="34" charset="-128"/>
                </a:rPr>
                <a:t>&lt;p&gt;    HTML is a markup language    &lt;/p&gt;</a:t>
              </a:r>
            </a:p>
          </p:txBody>
        </p:sp>
      </p:grpSp>
      <p:grpSp>
        <p:nvGrpSpPr>
          <p:cNvPr id="76" name="Element">
            <a:extLst>
              <a:ext uri="{FF2B5EF4-FFF2-40B4-BE49-F238E27FC236}">
                <a16:creationId xmlns:a16="http://schemas.microsoft.com/office/drawing/2014/main" id="{59272640-7B7A-455D-AE8F-800619B2B0DF}"/>
              </a:ext>
            </a:extLst>
          </p:cNvPr>
          <p:cNvGrpSpPr/>
          <p:nvPr/>
        </p:nvGrpSpPr>
        <p:grpSpPr>
          <a:xfrm>
            <a:off x="2507080" y="1495174"/>
            <a:ext cx="6863219" cy="1964898"/>
            <a:chOff x="2507080" y="1495174"/>
            <a:chExt cx="6863219" cy="1964898"/>
          </a:xfrm>
        </p:grpSpPr>
        <p:grpSp>
          <p:nvGrpSpPr>
            <p:cNvPr id="54" name="Group 53">
              <a:extLst>
                <a:ext uri="{FF2B5EF4-FFF2-40B4-BE49-F238E27FC236}">
                  <a16:creationId xmlns:a16="http://schemas.microsoft.com/office/drawing/2014/main" id="{1638EF13-9EE0-422C-A6A4-2F5AEC810FB0}"/>
                </a:ext>
              </a:extLst>
            </p:cNvPr>
            <p:cNvGrpSpPr/>
            <p:nvPr/>
          </p:nvGrpSpPr>
          <p:grpSpPr>
            <a:xfrm>
              <a:off x="2507080" y="3233152"/>
              <a:ext cx="6863219" cy="226920"/>
              <a:chOff x="2507080" y="3233152"/>
              <a:chExt cx="6863219" cy="226920"/>
            </a:xfrm>
          </p:grpSpPr>
          <p:cxnSp>
            <p:nvCxnSpPr>
              <p:cNvPr id="50" name="Straight Connector 49">
                <a:extLst>
                  <a:ext uri="{FF2B5EF4-FFF2-40B4-BE49-F238E27FC236}">
                    <a16:creationId xmlns:a16="http://schemas.microsoft.com/office/drawing/2014/main" id="{A25C91F2-9C5F-44D0-87CF-B2CD934AFE94}"/>
                  </a:ext>
                </a:extLst>
              </p:cNvPr>
              <p:cNvCxnSpPr>
                <a:cxnSpLocks/>
              </p:cNvCxnSpPr>
              <p:nvPr/>
            </p:nvCxnSpPr>
            <p:spPr>
              <a:xfrm flipV="1">
                <a:off x="2544662" y="3233152"/>
                <a:ext cx="0" cy="2047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3ACDD60-0EC1-4D36-B509-9A13906AB72A}"/>
                  </a:ext>
                </a:extLst>
              </p:cNvPr>
              <p:cNvCxnSpPr>
                <a:cxnSpLocks/>
              </p:cNvCxnSpPr>
              <p:nvPr/>
            </p:nvCxnSpPr>
            <p:spPr>
              <a:xfrm flipV="1">
                <a:off x="9331681" y="3259565"/>
                <a:ext cx="0" cy="20050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0B2458-FF02-42C5-9649-C512A9157927}"/>
                  </a:ext>
                </a:extLst>
              </p:cNvPr>
              <p:cNvCxnSpPr>
                <a:cxnSpLocks/>
              </p:cNvCxnSpPr>
              <p:nvPr/>
            </p:nvCxnSpPr>
            <p:spPr>
              <a:xfrm flipH="1">
                <a:off x="2507080" y="3270519"/>
                <a:ext cx="686321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186E2D3E-4164-40A5-8365-CAC8D50B784F}"/>
                </a:ext>
              </a:extLst>
            </p:cNvPr>
            <p:cNvGrpSpPr/>
            <p:nvPr/>
          </p:nvGrpSpPr>
          <p:grpSpPr>
            <a:xfrm>
              <a:off x="4964370" y="1495174"/>
              <a:ext cx="2263253" cy="1624606"/>
              <a:chOff x="4964370" y="1495174"/>
              <a:chExt cx="2263253" cy="1624606"/>
            </a:xfrm>
          </p:grpSpPr>
          <p:sp>
            <p:nvSpPr>
              <p:cNvPr id="25" name="TextBox 24">
                <a:extLst>
                  <a:ext uri="{FF2B5EF4-FFF2-40B4-BE49-F238E27FC236}">
                    <a16:creationId xmlns:a16="http://schemas.microsoft.com/office/drawing/2014/main" id="{6F0B6F4F-1B0D-45D2-920F-476B114BC00B}"/>
                  </a:ext>
                </a:extLst>
              </p:cNvPr>
              <p:cNvSpPr txBox="1"/>
              <p:nvPr/>
            </p:nvSpPr>
            <p:spPr>
              <a:xfrm>
                <a:off x="4964370" y="1495174"/>
                <a:ext cx="2263253" cy="707886"/>
              </a:xfrm>
              <a:prstGeom prst="rect">
                <a:avLst/>
              </a:prstGeom>
              <a:noFill/>
            </p:spPr>
            <p:txBody>
              <a:bodyPr wrap="square" rtlCol="0">
                <a:spAutoFit/>
              </a:bodyPr>
              <a:lstStyle/>
              <a:p>
                <a:r>
                  <a:rPr lang="en-US" sz="4000" dirty="0">
                    <a:solidFill>
                      <a:schemeClr val="bg1"/>
                    </a:solidFill>
                    <a:latin typeface="Nexa Demo" panose="00000800000000000000" pitchFamily="50" charset="0"/>
                  </a:rPr>
                  <a:t>Element</a:t>
                </a:r>
              </a:p>
            </p:txBody>
          </p:sp>
          <p:cxnSp>
            <p:nvCxnSpPr>
              <p:cNvPr id="55" name="Straight Arrow Connector 54">
                <a:extLst>
                  <a:ext uri="{FF2B5EF4-FFF2-40B4-BE49-F238E27FC236}">
                    <a16:creationId xmlns:a16="http://schemas.microsoft.com/office/drawing/2014/main" id="{BCEC809E-3326-4FD6-B4BB-82765098EE4A}"/>
                  </a:ext>
                </a:extLst>
              </p:cNvPr>
              <p:cNvCxnSpPr>
                <a:cxnSpLocks/>
              </p:cNvCxnSpPr>
              <p:nvPr/>
            </p:nvCxnSpPr>
            <p:spPr>
              <a:xfrm flipV="1">
                <a:off x="6096000" y="2126255"/>
                <a:ext cx="0" cy="9935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3" name="Opening tag">
            <a:extLst>
              <a:ext uri="{FF2B5EF4-FFF2-40B4-BE49-F238E27FC236}">
                <a16:creationId xmlns:a16="http://schemas.microsoft.com/office/drawing/2014/main" id="{ED65B4C1-F889-41F2-80FD-BC5AE5D64AB5}"/>
              </a:ext>
            </a:extLst>
          </p:cNvPr>
          <p:cNvGrpSpPr/>
          <p:nvPr/>
        </p:nvGrpSpPr>
        <p:grpSpPr>
          <a:xfrm>
            <a:off x="297230" y="3796358"/>
            <a:ext cx="3108789" cy="2443202"/>
            <a:chOff x="297230" y="3796358"/>
            <a:chExt cx="3108789" cy="2443202"/>
          </a:xfrm>
        </p:grpSpPr>
        <p:grpSp>
          <p:nvGrpSpPr>
            <p:cNvPr id="30" name="Group 29">
              <a:extLst>
                <a:ext uri="{FF2B5EF4-FFF2-40B4-BE49-F238E27FC236}">
                  <a16:creationId xmlns:a16="http://schemas.microsoft.com/office/drawing/2014/main" id="{4BD3125F-1315-4888-96DE-6F420DA46F26}"/>
                </a:ext>
              </a:extLst>
            </p:cNvPr>
            <p:cNvGrpSpPr/>
            <p:nvPr/>
          </p:nvGrpSpPr>
          <p:grpSpPr>
            <a:xfrm>
              <a:off x="2528488" y="3796358"/>
              <a:ext cx="877531" cy="204747"/>
              <a:chOff x="2528488" y="3796358"/>
              <a:chExt cx="877531" cy="204747"/>
            </a:xfrm>
          </p:grpSpPr>
          <p:cxnSp>
            <p:nvCxnSpPr>
              <p:cNvPr id="12" name="Straight Connector 11">
                <a:extLst>
                  <a:ext uri="{FF2B5EF4-FFF2-40B4-BE49-F238E27FC236}">
                    <a16:creationId xmlns:a16="http://schemas.microsoft.com/office/drawing/2014/main" id="{09E482E2-7EE2-4246-AC43-490351CC24B1}"/>
                  </a:ext>
                </a:extLst>
              </p:cNvPr>
              <p:cNvCxnSpPr>
                <a:cxnSpLocks/>
              </p:cNvCxnSpPr>
              <p:nvPr/>
            </p:nvCxnSpPr>
            <p:spPr>
              <a:xfrm>
                <a:off x="2566072" y="3796358"/>
                <a:ext cx="0" cy="2047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B44ED8-FE0F-4539-B9D6-F1C0B484D719}"/>
                  </a:ext>
                </a:extLst>
              </p:cNvPr>
              <p:cNvCxnSpPr>
                <a:cxnSpLocks/>
              </p:cNvCxnSpPr>
              <p:nvPr/>
            </p:nvCxnSpPr>
            <p:spPr>
              <a:xfrm>
                <a:off x="3367401" y="3800598"/>
                <a:ext cx="0" cy="20050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E90E6F-70FF-4D8F-A7C9-4AD6E43D1B7D}"/>
                  </a:ext>
                </a:extLst>
              </p:cNvPr>
              <p:cNvCxnSpPr>
                <a:cxnSpLocks/>
              </p:cNvCxnSpPr>
              <p:nvPr/>
            </p:nvCxnSpPr>
            <p:spPr>
              <a:xfrm flipH="1">
                <a:off x="2528488" y="3963738"/>
                <a:ext cx="87753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86A71327-D2B1-498F-98D8-D4E4C330ABC7}"/>
                </a:ext>
              </a:extLst>
            </p:cNvPr>
            <p:cNvGrpSpPr/>
            <p:nvPr/>
          </p:nvGrpSpPr>
          <p:grpSpPr>
            <a:xfrm>
              <a:off x="297230" y="4074556"/>
              <a:ext cx="2556611" cy="2165004"/>
              <a:chOff x="297230" y="4074556"/>
              <a:chExt cx="2556611" cy="2165004"/>
            </a:xfrm>
          </p:grpSpPr>
          <p:sp>
            <p:nvSpPr>
              <p:cNvPr id="57" name="Rectangle 56">
                <a:extLst>
                  <a:ext uri="{FF2B5EF4-FFF2-40B4-BE49-F238E27FC236}">
                    <a16:creationId xmlns:a16="http://schemas.microsoft.com/office/drawing/2014/main" id="{8EAB9252-89C6-4929-A579-ADB5373F75C9}"/>
                  </a:ext>
                </a:extLst>
              </p:cNvPr>
              <p:cNvSpPr/>
              <p:nvPr/>
            </p:nvSpPr>
            <p:spPr>
              <a:xfrm>
                <a:off x="297230" y="5316230"/>
                <a:ext cx="2324137" cy="923330"/>
              </a:xfrm>
              <a:prstGeom prst="rect">
                <a:avLst/>
              </a:prstGeom>
            </p:spPr>
            <p:txBody>
              <a:bodyPr wrap="square">
                <a:spAutoFit/>
              </a:bodyPr>
              <a:lstStyle/>
              <a:p>
                <a:r>
                  <a:rPr lang="en-US" b="1" dirty="0">
                    <a:solidFill>
                      <a:schemeClr val="bg1"/>
                    </a:solidFill>
                    <a:latin typeface="Adobe Hebrew" panose="02040503050201020203" pitchFamily="18" charset="-79"/>
                    <a:cs typeface="Adobe Hebrew" panose="02040503050201020203" pitchFamily="18" charset="-79"/>
                  </a:rPr>
                  <a:t>Opening tag</a:t>
                </a:r>
                <a:r>
                  <a:rPr lang="en-US" dirty="0">
                    <a:solidFill>
                      <a:schemeClr val="bg1"/>
                    </a:solidFill>
                    <a:latin typeface="Adobe Hebrew" panose="02040503050201020203" pitchFamily="18" charset="-79"/>
                    <a:cs typeface="Adobe Hebrew" panose="02040503050201020203" pitchFamily="18" charset="-79"/>
                  </a:rPr>
                  <a:t>: Name of the element, wrapped in &lt; and &gt;</a:t>
                </a:r>
              </a:p>
            </p:txBody>
          </p:sp>
          <p:cxnSp>
            <p:nvCxnSpPr>
              <p:cNvPr id="60" name="Straight Arrow Connector 59">
                <a:extLst>
                  <a:ext uri="{FF2B5EF4-FFF2-40B4-BE49-F238E27FC236}">
                    <a16:creationId xmlns:a16="http://schemas.microsoft.com/office/drawing/2014/main" id="{1C6DB057-02E2-41F4-8853-D9FDB34CBAA8}"/>
                  </a:ext>
                </a:extLst>
              </p:cNvPr>
              <p:cNvCxnSpPr>
                <a:cxnSpLocks/>
              </p:cNvCxnSpPr>
              <p:nvPr/>
            </p:nvCxnSpPr>
            <p:spPr>
              <a:xfrm flipH="1">
                <a:off x="1419535" y="4074556"/>
                <a:ext cx="1434306" cy="124167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5" name="Closing tag">
            <a:extLst>
              <a:ext uri="{FF2B5EF4-FFF2-40B4-BE49-F238E27FC236}">
                <a16:creationId xmlns:a16="http://schemas.microsoft.com/office/drawing/2014/main" id="{537FA562-1522-4294-81EB-E8451305C0A1}"/>
              </a:ext>
            </a:extLst>
          </p:cNvPr>
          <p:cNvGrpSpPr/>
          <p:nvPr/>
        </p:nvGrpSpPr>
        <p:grpSpPr>
          <a:xfrm>
            <a:off x="8492768" y="3803572"/>
            <a:ext cx="3626972" cy="2457067"/>
            <a:chOff x="8492768" y="3803572"/>
            <a:chExt cx="3626972" cy="2457067"/>
          </a:xfrm>
        </p:grpSpPr>
        <p:grpSp>
          <p:nvGrpSpPr>
            <p:cNvPr id="45" name="Group 44">
              <a:extLst>
                <a:ext uri="{FF2B5EF4-FFF2-40B4-BE49-F238E27FC236}">
                  <a16:creationId xmlns:a16="http://schemas.microsoft.com/office/drawing/2014/main" id="{F36A7C3A-1FBB-4627-ADC2-21B7409E437C}"/>
                </a:ext>
              </a:extLst>
            </p:cNvPr>
            <p:cNvGrpSpPr/>
            <p:nvPr/>
          </p:nvGrpSpPr>
          <p:grpSpPr>
            <a:xfrm>
              <a:off x="8492768" y="3803572"/>
              <a:ext cx="877531" cy="204747"/>
              <a:chOff x="2528488" y="3796358"/>
              <a:chExt cx="877531" cy="204747"/>
            </a:xfrm>
          </p:grpSpPr>
          <p:cxnSp>
            <p:nvCxnSpPr>
              <p:cNvPr id="46" name="Straight Connector 45">
                <a:extLst>
                  <a:ext uri="{FF2B5EF4-FFF2-40B4-BE49-F238E27FC236}">
                    <a16:creationId xmlns:a16="http://schemas.microsoft.com/office/drawing/2014/main" id="{96A646E0-9011-4D66-8838-C77EEA079161}"/>
                  </a:ext>
                </a:extLst>
              </p:cNvPr>
              <p:cNvCxnSpPr>
                <a:cxnSpLocks/>
              </p:cNvCxnSpPr>
              <p:nvPr/>
            </p:nvCxnSpPr>
            <p:spPr>
              <a:xfrm>
                <a:off x="2566072" y="3796358"/>
                <a:ext cx="0" cy="2047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976C0E-28DA-4F55-BC5A-F051AD3D25BD}"/>
                  </a:ext>
                </a:extLst>
              </p:cNvPr>
              <p:cNvCxnSpPr>
                <a:cxnSpLocks/>
              </p:cNvCxnSpPr>
              <p:nvPr/>
            </p:nvCxnSpPr>
            <p:spPr>
              <a:xfrm>
                <a:off x="3367401" y="3800598"/>
                <a:ext cx="0" cy="20050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8982AE6-1F86-4EB9-AFF1-989C8968B288}"/>
                  </a:ext>
                </a:extLst>
              </p:cNvPr>
              <p:cNvCxnSpPr>
                <a:cxnSpLocks/>
              </p:cNvCxnSpPr>
              <p:nvPr/>
            </p:nvCxnSpPr>
            <p:spPr>
              <a:xfrm flipH="1">
                <a:off x="2528488" y="3963738"/>
                <a:ext cx="87753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BFD5D09E-4097-4A1D-AF97-76AD1776FB5D}"/>
                </a:ext>
              </a:extLst>
            </p:cNvPr>
            <p:cNvGrpSpPr/>
            <p:nvPr/>
          </p:nvGrpSpPr>
          <p:grpSpPr>
            <a:xfrm>
              <a:off x="8931533" y="4053350"/>
              <a:ext cx="3188207" cy="2207289"/>
              <a:chOff x="8931533" y="4053350"/>
              <a:chExt cx="3188207" cy="2207289"/>
            </a:xfrm>
          </p:grpSpPr>
          <p:sp>
            <p:nvSpPr>
              <p:cNvPr id="59" name="Rectangle 58">
                <a:extLst>
                  <a:ext uri="{FF2B5EF4-FFF2-40B4-BE49-F238E27FC236}">
                    <a16:creationId xmlns:a16="http://schemas.microsoft.com/office/drawing/2014/main" id="{8F482A55-9023-40F3-A7BB-B99008F725F9}"/>
                  </a:ext>
                </a:extLst>
              </p:cNvPr>
              <p:cNvSpPr/>
              <p:nvPr/>
            </p:nvSpPr>
            <p:spPr>
              <a:xfrm>
                <a:off x="9625923" y="5060310"/>
                <a:ext cx="2493817" cy="1200329"/>
              </a:xfrm>
              <a:prstGeom prst="rect">
                <a:avLst/>
              </a:prstGeom>
            </p:spPr>
            <p:txBody>
              <a:bodyPr wrap="square">
                <a:spAutoFit/>
              </a:bodyPr>
              <a:lstStyle/>
              <a:p>
                <a:r>
                  <a:rPr lang="en-US" b="1" dirty="0">
                    <a:solidFill>
                      <a:schemeClr val="bg1"/>
                    </a:solidFill>
                    <a:latin typeface="Adobe Hebrew" panose="02040503050201020203" pitchFamily="18" charset="-79"/>
                    <a:cs typeface="Adobe Hebrew" panose="02040503050201020203" pitchFamily="18" charset="-79"/>
                  </a:rPr>
                  <a:t>Closing tag</a:t>
                </a:r>
                <a:r>
                  <a:rPr lang="en-US" dirty="0">
                    <a:solidFill>
                      <a:schemeClr val="bg1"/>
                    </a:solidFill>
                    <a:latin typeface="Adobe Hebrew" panose="02040503050201020203" pitchFamily="18" charset="-79"/>
                    <a:cs typeface="Adobe Hebrew" panose="02040503050201020203" pitchFamily="18" charset="-79"/>
                  </a:rPr>
                  <a:t>: Same as </a:t>
                </a:r>
              </a:p>
              <a:p>
                <a:r>
                  <a:rPr lang="en-US" dirty="0">
                    <a:solidFill>
                      <a:schemeClr val="bg1"/>
                    </a:solidFill>
                    <a:latin typeface="Adobe Hebrew" panose="02040503050201020203" pitchFamily="18" charset="-79"/>
                    <a:cs typeface="Adobe Hebrew" panose="02040503050201020203" pitchFamily="18" charset="-79"/>
                  </a:rPr>
                  <a:t>opening tag, but with </a:t>
                </a:r>
              </a:p>
              <a:p>
                <a:r>
                  <a:rPr lang="en-US" dirty="0">
                    <a:solidFill>
                      <a:schemeClr val="bg1"/>
                    </a:solidFill>
                    <a:latin typeface="Adobe Hebrew" panose="02040503050201020203" pitchFamily="18" charset="-79"/>
                    <a:cs typeface="Adobe Hebrew" panose="02040503050201020203" pitchFamily="18" charset="-79"/>
                  </a:rPr>
                  <a:t>a /. When element has </a:t>
                </a:r>
              </a:p>
              <a:p>
                <a:r>
                  <a:rPr lang="en-US" dirty="0">
                    <a:solidFill>
                      <a:schemeClr val="bg1"/>
                    </a:solidFill>
                    <a:latin typeface="Adobe Hebrew" panose="02040503050201020203" pitchFamily="18" charset="-79"/>
                    <a:cs typeface="Adobe Hebrew" panose="02040503050201020203" pitchFamily="18" charset="-79"/>
                  </a:rPr>
                  <a:t>no content, it’s omitted</a:t>
                </a:r>
              </a:p>
            </p:txBody>
          </p:sp>
          <p:cxnSp>
            <p:nvCxnSpPr>
              <p:cNvPr id="63" name="Straight Arrow Connector 62">
                <a:extLst>
                  <a:ext uri="{FF2B5EF4-FFF2-40B4-BE49-F238E27FC236}">
                    <a16:creationId xmlns:a16="http://schemas.microsoft.com/office/drawing/2014/main" id="{18E49B7B-6A3D-4A1C-ADDF-E9E526A3B61E}"/>
                  </a:ext>
                </a:extLst>
              </p:cNvPr>
              <p:cNvCxnSpPr>
                <a:cxnSpLocks/>
              </p:cNvCxnSpPr>
              <p:nvPr/>
            </p:nvCxnSpPr>
            <p:spPr>
              <a:xfrm>
                <a:off x="8931533" y="4053350"/>
                <a:ext cx="1414831" cy="10069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4" name="Content">
            <a:extLst>
              <a:ext uri="{FF2B5EF4-FFF2-40B4-BE49-F238E27FC236}">
                <a16:creationId xmlns:a16="http://schemas.microsoft.com/office/drawing/2014/main" id="{28954FC9-6076-42D1-A3C0-B60F4E31EDC5}"/>
              </a:ext>
            </a:extLst>
          </p:cNvPr>
          <p:cNvGrpSpPr/>
          <p:nvPr/>
        </p:nvGrpSpPr>
        <p:grpSpPr>
          <a:xfrm>
            <a:off x="3571098" y="3796358"/>
            <a:ext cx="4756591" cy="2581701"/>
            <a:chOff x="3571098" y="3796358"/>
            <a:chExt cx="4756591" cy="2581701"/>
          </a:xfrm>
        </p:grpSpPr>
        <p:grpSp>
          <p:nvGrpSpPr>
            <p:cNvPr id="37" name="Group 36">
              <a:extLst>
                <a:ext uri="{FF2B5EF4-FFF2-40B4-BE49-F238E27FC236}">
                  <a16:creationId xmlns:a16="http://schemas.microsoft.com/office/drawing/2014/main" id="{28A94D29-C3D2-4593-827B-773297959D6D}"/>
                </a:ext>
              </a:extLst>
            </p:cNvPr>
            <p:cNvGrpSpPr/>
            <p:nvPr/>
          </p:nvGrpSpPr>
          <p:grpSpPr>
            <a:xfrm>
              <a:off x="3571098" y="3796358"/>
              <a:ext cx="4756591" cy="207721"/>
              <a:chOff x="3571098" y="3796358"/>
              <a:chExt cx="4756591" cy="207721"/>
            </a:xfrm>
          </p:grpSpPr>
          <p:cxnSp>
            <p:nvCxnSpPr>
              <p:cNvPr id="42" name="Straight Connector 41">
                <a:extLst>
                  <a:ext uri="{FF2B5EF4-FFF2-40B4-BE49-F238E27FC236}">
                    <a16:creationId xmlns:a16="http://schemas.microsoft.com/office/drawing/2014/main" id="{D1DBCB78-340B-479A-BA05-6074000895EA}"/>
                  </a:ext>
                </a:extLst>
              </p:cNvPr>
              <p:cNvCxnSpPr>
                <a:cxnSpLocks/>
              </p:cNvCxnSpPr>
              <p:nvPr/>
            </p:nvCxnSpPr>
            <p:spPr>
              <a:xfrm>
                <a:off x="3608681" y="3796358"/>
                <a:ext cx="0" cy="2047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E3287C-D4A8-4DC3-A140-BEC6C12A6C26}"/>
                  </a:ext>
                </a:extLst>
              </p:cNvPr>
              <p:cNvCxnSpPr>
                <a:cxnSpLocks/>
              </p:cNvCxnSpPr>
              <p:nvPr/>
            </p:nvCxnSpPr>
            <p:spPr>
              <a:xfrm>
                <a:off x="8327689" y="3803572"/>
                <a:ext cx="0" cy="20050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D93523-9B56-479F-919B-B8F9D8F8D87D}"/>
                  </a:ext>
                </a:extLst>
              </p:cNvPr>
              <p:cNvCxnSpPr>
                <a:cxnSpLocks/>
              </p:cNvCxnSpPr>
              <p:nvPr/>
            </p:nvCxnSpPr>
            <p:spPr>
              <a:xfrm flipH="1">
                <a:off x="3571098" y="3963738"/>
                <a:ext cx="475659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7E22B8E1-EF17-444B-8BBA-77A3E3303423}"/>
                </a:ext>
              </a:extLst>
            </p:cNvPr>
            <p:cNvGrpSpPr/>
            <p:nvPr/>
          </p:nvGrpSpPr>
          <p:grpSpPr>
            <a:xfrm>
              <a:off x="4248383" y="4053350"/>
              <a:ext cx="4022762" cy="2324709"/>
              <a:chOff x="4248383" y="4053350"/>
              <a:chExt cx="4022762" cy="2324709"/>
            </a:xfrm>
          </p:grpSpPr>
          <p:sp>
            <p:nvSpPr>
              <p:cNvPr id="58" name="Rectangle 57">
                <a:extLst>
                  <a:ext uri="{FF2B5EF4-FFF2-40B4-BE49-F238E27FC236}">
                    <a16:creationId xmlns:a16="http://schemas.microsoft.com/office/drawing/2014/main" id="{9662C418-8BAA-4E84-B86D-337C0E7E5657}"/>
                  </a:ext>
                </a:extLst>
              </p:cNvPr>
              <p:cNvSpPr/>
              <p:nvPr/>
            </p:nvSpPr>
            <p:spPr>
              <a:xfrm>
                <a:off x="4248383" y="5177730"/>
                <a:ext cx="4022762" cy="1200329"/>
              </a:xfrm>
              <a:prstGeom prst="rect">
                <a:avLst/>
              </a:prstGeom>
            </p:spPr>
            <p:txBody>
              <a:bodyPr wrap="square">
                <a:spAutoFit/>
              </a:bodyPr>
              <a:lstStyle/>
              <a:p>
                <a:r>
                  <a:rPr lang="en-US" b="1" dirty="0">
                    <a:solidFill>
                      <a:schemeClr val="bg1"/>
                    </a:solidFill>
                    <a:latin typeface="Adobe Hebrew" panose="02040503050201020203" pitchFamily="18" charset="-79"/>
                    <a:cs typeface="Adobe Hebrew" panose="02040503050201020203" pitchFamily="18" charset="-79"/>
                  </a:rPr>
                  <a:t>Content</a:t>
                </a:r>
                <a:r>
                  <a:rPr lang="en-US" dirty="0">
                    <a:solidFill>
                      <a:schemeClr val="bg1"/>
                    </a:solidFill>
                    <a:latin typeface="Adobe Hebrew" panose="02040503050201020203" pitchFamily="18" charset="-79"/>
                    <a:cs typeface="Adobe Hebrew" panose="02040503050201020203" pitchFamily="18" charset="-79"/>
                  </a:rPr>
                  <a:t>: Content of the element, in </a:t>
                </a:r>
              </a:p>
              <a:p>
                <a:r>
                  <a:rPr lang="en-US" dirty="0">
                    <a:solidFill>
                      <a:schemeClr val="bg1"/>
                    </a:solidFill>
                    <a:latin typeface="Adobe Hebrew" panose="02040503050201020203" pitchFamily="18" charset="-79"/>
                    <a:cs typeface="Adobe Hebrew" panose="02040503050201020203" pitchFamily="18" charset="-79"/>
                  </a:rPr>
                  <a:t>this example text. But it might be </a:t>
                </a:r>
              </a:p>
              <a:p>
                <a:r>
                  <a:rPr lang="en-US" dirty="0">
                    <a:solidFill>
                      <a:schemeClr val="bg1"/>
                    </a:solidFill>
                    <a:latin typeface="Adobe Hebrew" panose="02040503050201020203" pitchFamily="18" charset="-79"/>
                    <a:cs typeface="Adobe Hebrew" panose="02040503050201020203" pitchFamily="18" charset="-79"/>
                  </a:rPr>
                  <a:t>another element (child element). Some </a:t>
                </a:r>
              </a:p>
              <a:p>
                <a:r>
                  <a:rPr lang="en-US" dirty="0">
                    <a:solidFill>
                      <a:schemeClr val="bg1"/>
                    </a:solidFill>
                    <a:latin typeface="Adobe Hebrew" panose="02040503050201020203" pitchFamily="18" charset="-79"/>
                    <a:cs typeface="Adobe Hebrew" panose="02040503050201020203" pitchFamily="18" charset="-79"/>
                  </a:rPr>
                  <a:t>elements have no content (e.g. &lt;</a:t>
                </a:r>
                <a:r>
                  <a:rPr lang="en-US" dirty="0" err="1">
                    <a:solidFill>
                      <a:schemeClr val="bg1"/>
                    </a:solidFill>
                    <a:latin typeface="Adobe Hebrew" panose="02040503050201020203" pitchFamily="18" charset="-79"/>
                    <a:cs typeface="Adobe Hebrew" panose="02040503050201020203" pitchFamily="18" charset="-79"/>
                  </a:rPr>
                  <a:t>img</a:t>
                </a:r>
                <a:r>
                  <a:rPr lang="en-US" dirty="0">
                    <a:solidFill>
                      <a:schemeClr val="bg1"/>
                    </a:solidFill>
                    <a:latin typeface="Adobe Hebrew" panose="02040503050201020203" pitchFamily="18" charset="-79"/>
                    <a:cs typeface="Adobe Hebrew" panose="02040503050201020203" pitchFamily="18" charset="-79"/>
                  </a:rPr>
                  <a:t>&gt;)</a:t>
                </a:r>
              </a:p>
            </p:txBody>
          </p:sp>
          <p:cxnSp>
            <p:nvCxnSpPr>
              <p:cNvPr id="67" name="Straight Arrow Connector 66">
                <a:extLst>
                  <a:ext uri="{FF2B5EF4-FFF2-40B4-BE49-F238E27FC236}">
                    <a16:creationId xmlns:a16="http://schemas.microsoft.com/office/drawing/2014/main" id="{6E128C3D-81A6-4464-B5AB-2D52E436E385}"/>
                  </a:ext>
                </a:extLst>
              </p:cNvPr>
              <p:cNvCxnSpPr>
                <a:cxnSpLocks/>
              </p:cNvCxnSpPr>
              <p:nvPr/>
            </p:nvCxnSpPr>
            <p:spPr>
              <a:xfrm flipH="1">
                <a:off x="5761001" y="4053350"/>
                <a:ext cx="2882" cy="116176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270091722"/>
      </p:ext>
    </p:extLst>
  </p:cSld>
  <p:clrMapOvr>
    <a:masterClrMapping/>
  </p:clrMapOvr>
  <mc:AlternateContent xmlns:mc="http://schemas.openxmlformats.org/markup-compatibility/2006" xmlns:p14="http://schemas.microsoft.com/office/powerpoint/2010/main">
    <mc:Choice Requires="p14">
      <p:transition spd="slow" p14:dur="2000" advTm="193890"/>
    </mc:Choice>
    <mc:Fallback xmlns="">
      <p:transition spd="slow" advTm="19389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tructure">
            <a:extLst>
              <a:ext uri="{FF2B5EF4-FFF2-40B4-BE49-F238E27FC236}">
                <a16:creationId xmlns:a16="http://schemas.microsoft.com/office/drawing/2014/main" id="{76BDA5E1-CD2C-49F7-A1DB-016D004BE0C4}"/>
              </a:ext>
            </a:extLst>
          </p:cNvPr>
          <p:cNvGrpSpPr/>
          <p:nvPr/>
        </p:nvGrpSpPr>
        <p:grpSpPr>
          <a:xfrm>
            <a:off x="0" y="0"/>
            <a:ext cx="12192000" cy="1003299"/>
            <a:chOff x="0" y="0"/>
            <a:chExt cx="12192000" cy="1003299"/>
          </a:xfrm>
          <a:solidFill>
            <a:srgbClr val="134B56"/>
          </a:solidFill>
        </p:grpSpPr>
        <p:sp>
          <p:nvSpPr>
            <p:cNvPr id="3" name="Rectangle 2">
              <a:extLst>
                <a:ext uri="{FF2B5EF4-FFF2-40B4-BE49-F238E27FC236}">
                  <a16:creationId xmlns:a16="http://schemas.microsoft.com/office/drawing/2014/main" id="{46A75C60-C3E1-410F-84AC-3D7FBC9853E3}"/>
                </a:ext>
              </a:extLst>
            </p:cNvPr>
            <p:cNvSpPr/>
            <p:nvPr/>
          </p:nvSpPr>
          <p:spPr>
            <a:xfrm>
              <a:off x="0" y="0"/>
              <a:ext cx="12192000" cy="1003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47D3C0-EF59-4B0B-B8BA-4704590EECEC}"/>
                </a:ext>
              </a:extLst>
            </p:cNvPr>
            <p:cNvSpPr txBox="1"/>
            <p:nvPr/>
          </p:nvSpPr>
          <p:spPr>
            <a:xfrm>
              <a:off x="462938" y="147706"/>
              <a:ext cx="9443061" cy="707886"/>
            </a:xfrm>
            <a:prstGeom prst="rect">
              <a:avLst/>
            </a:prstGeom>
            <a:grpFill/>
          </p:spPr>
          <p:txBody>
            <a:bodyPr wrap="square" rtlCol="0">
              <a:spAutoFit/>
            </a:bodyPr>
            <a:lstStyle/>
            <a:p>
              <a:r>
                <a:rPr lang="en-US" sz="4000" dirty="0">
                  <a:solidFill>
                    <a:schemeClr val="bg1"/>
                  </a:solidFill>
                  <a:latin typeface="Nexa Demo" panose="00000800000000000000" pitchFamily="50" charset="0"/>
                </a:rPr>
                <a:t>Structure of an HTML Document</a:t>
              </a:r>
            </a:p>
          </p:txBody>
        </p:sp>
      </p:grpSp>
      <p:grpSp>
        <p:nvGrpSpPr>
          <p:cNvPr id="12" name="HTML DOC">
            <a:extLst>
              <a:ext uri="{FF2B5EF4-FFF2-40B4-BE49-F238E27FC236}">
                <a16:creationId xmlns:a16="http://schemas.microsoft.com/office/drawing/2014/main" id="{23911892-1AF3-4A2B-BE25-ABA9F6C760D5}"/>
              </a:ext>
            </a:extLst>
          </p:cNvPr>
          <p:cNvGrpSpPr/>
          <p:nvPr/>
        </p:nvGrpSpPr>
        <p:grpSpPr>
          <a:xfrm>
            <a:off x="4911436" y="1662546"/>
            <a:ext cx="2369127" cy="720436"/>
            <a:chOff x="4433455" y="1870364"/>
            <a:chExt cx="2369127" cy="720436"/>
          </a:xfrm>
        </p:grpSpPr>
        <p:sp>
          <p:nvSpPr>
            <p:cNvPr id="10" name="Rectangle 9">
              <a:extLst>
                <a:ext uri="{FF2B5EF4-FFF2-40B4-BE49-F238E27FC236}">
                  <a16:creationId xmlns:a16="http://schemas.microsoft.com/office/drawing/2014/main" id="{F466E49C-F4BB-469E-9B19-ACECBE1FF7DC}"/>
                </a:ext>
              </a:extLst>
            </p:cNvPr>
            <p:cNvSpPr/>
            <p:nvPr/>
          </p:nvSpPr>
          <p:spPr>
            <a:xfrm>
              <a:off x="4433455" y="1870364"/>
              <a:ext cx="2369127" cy="7204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C9F6AF-F912-4921-9AAF-87A79DFE652B}"/>
                </a:ext>
              </a:extLst>
            </p:cNvPr>
            <p:cNvSpPr/>
            <p:nvPr/>
          </p:nvSpPr>
          <p:spPr>
            <a:xfrm>
              <a:off x="4534012" y="2030527"/>
              <a:ext cx="2268570" cy="400110"/>
            </a:xfrm>
            <a:prstGeom prst="rect">
              <a:avLst/>
            </a:prstGeom>
          </p:spPr>
          <p:txBody>
            <a:bodyPr wrap="none">
              <a:spAutoFit/>
            </a:bodyPr>
            <a:lstStyle/>
            <a:p>
              <a:r>
                <a:rPr lang="en-US" sz="2000" dirty="0">
                  <a:solidFill>
                    <a:schemeClr val="bg1"/>
                  </a:solidFill>
                  <a:latin typeface="Nexa Demo" panose="00000800000000000000" pitchFamily="50" charset="0"/>
                </a:rPr>
                <a:t>HTML Document</a:t>
              </a:r>
            </a:p>
          </p:txBody>
        </p:sp>
      </p:grpSp>
      <p:grpSp>
        <p:nvGrpSpPr>
          <p:cNvPr id="20" name="GHead descroup 19">
            <a:extLst>
              <a:ext uri="{FF2B5EF4-FFF2-40B4-BE49-F238E27FC236}">
                <a16:creationId xmlns:a16="http://schemas.microsoft.com/office/drawing/2014/main" id="{C92D0ADB-762F-4739-9A45-C24274579929}"/>
              </a:ext>
            </a:extLst>
          </p:cNvPr>
          <p:cNvGrpSpPr/>
          <p:nvPr/>
        </p:nvGrpSpPr>
        <p:grpSpPr>
          <a:xfrm>
            <a:off x="174250" y="3711084"/>
            <a:ext cx="4475017" cy="2225646"/>
            <a:chOff x="117766" y="3761667"/>
            <a:chExt cx="4475017" cy="2225646"/>
          </a:xfrm>
        </p:grpSpPr>
        <p:sp>
          <p:nvSpPr>
            <p:cNvPr id="33" name="Rectangle 32">
              <a:extLst>
                <a:ext uri="{FF2B5EF4-FFF2-40B4-BE49-F238E27FC236}">
                  <a16:creationId xmlns:a16="http://schemas.microsoft.com/office/drawing/2014/main" id="{CE2959D2-75AF-407E-B4F4-B89A0E8A6818}"/>
                </a:ext>
              </a:extLst>
            </p:cNvPr>
            <p:cNvSpPr/>
            <p:nvPr/>
          </p:nvSpPr>
          <p:spPr>
            <a:xfrm>
              <a:off x="117766" y="3761667"/>
              <a:ext cx="4475017" cy="22256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57D0A25-7E0B-4824-B3D6-901294395F33}"/>
                </a:ext>
              </a:extLst>
            </p:cNvPr>
            <p:cNvSpPr/>
            <p:nvPr/>
          </p:nvSpPr>
          <p:spPr>
            <a:xfrm>
              <a:off x="249383" y="3958855"/>
              <a:ext cx="4225636" cy="1077218"/>
            </a:xfrm>
            <a:prstGeom prst="rect">
              <a:avLst/>
            </a:prstGeom>
          </p:spPr>
          <p:txBody>
            <a:bodyPr wrap="square">
              <a:spAutoFit/>
            </a:bodyPr>
            <a:lstStyle/>
            <a:p>
              <a:pPr marL="285750" indent="-285750">
                <a:buFont typeface="Wingdings" panose="05000000000000000000" pitchFamily="2" charset="2"/>
                <a:buChar char="ü"/>
              </a:pPr>
              <a:r>
                <a:rPr lang="en-US" sz="1600" dirty="0">
                  <a:latin typeface="Montserrat" panose="02000505000000020004" pitchFamily="2" charset="0"/>
                </a:rPr>
                <a:t> This contains the information about the HTML document. For Example, the Title of the page, version of HTML, Meta Data , links, etc.</a:t>
              </a:r>
              <a:endParaRPr lang="en-US" sz="1600" dirty="0">
                <a:latin typeface="Montserrat" panose="02000505000000020004" pitchFamily="2" charset="0"/>
                <a:cs typeface="Adobe Hebrew" panose="02040503050201020203" pitchFamily="18" charset="-79"/>
              </a:endParaRPr>
            </a:p>
          </p:txBody>
        </p:sp>
      </p:grpSp>
      <p:sp>
        <p:nvSpPr>
          <p:cNvPr id="51" name="head desc2">
            <a:extLst>
              <a:ext uri="{FF2B5EF4-FFF2-40B4-BE49-F238E27FC236}">
                <a16:creationId xmlns:a16="http://schemas.microsoft.com/office/drawing/2014/main" id="{52BBF3AB-406C-4151-8E23-6A1BC147FE45}"/>
              </a:ext>
            </a:extLst>
          </p:cNvPr>
          <p:cNvSpPr/>
          <p:nvPr/>
        </p:nvSpPr>
        <p:spPr>
          <a:xfrm>
            <a:off x="249383" y="5141886"/>
            <a:ext cx="4225636" cy="584775"/>
          </a:xfrm>
          <a:prstGeom prst="rect">
            <a:avLst/>
          </a:prstGeom>
        </p:spPr>
        <p:txBody>
          <a:bodyPr wrap="square">
            <a:spAutoFit/>
          </a:bodyPr>
          <a:lstStyle/>
          <a:p>
            <a:pPr marL="285750" indent="-285750">
              <a:buFont typeface="Wingdings" panose="05000000000000000000" pitchFamily="2" charset="2"/>
              <a:buChar char="ü"/>
            </a:pPr>
            <a:r>
              <a:rPr lang="en-US" sz="1600" dirty="0">
                <a:latin typeface="Montserrat" panose="02000505000000020004" pitchFamily="2" charset="0"/>
              </a:rPr>
              <a:t>This part of HTML is NOT visible on the page</a:t>
            </a:r>
            <a:endParaRPr lang="en-US" sz="1600" dirty="0">
              <a:latin typeface="Montserrat" panose="02000505000000020004" pitchFamily="2" charset="0"/>
              <a:cs typeface="Adobe Hebrew" panose="02040503050201020203" pitchFamily="18" charset="-79"/>
            </a:endParaRPr>
          </a:p>
        </p:txBody>
      </p:sp>
      <p:grpSp>
        <p:nvGrpSpPr>
          <p:cNvPr id="21" name="Body desc">
            <a:extLst>
              <a:ext uri="{FF2B5EF4-FFF2-40B4-BE49-F238E27FC236}">
                <a16:creationId xmlns:a16="http://schemas.microsoft.com/office/drawing/2014/main" id="{CE235C16-E13D-412A-9A62-20A3AD7C31D9}"/>
              </a:ext>
            </a:extLst>
          </p:cNvPr>
          <p:cNvGrpSpPr/>
          <p:nvPr/>
        </p:nvGrpSpPr>
        <p:grpSpPr>
          <a:xfrm>
            <a:off x="6785529" y="3666502"/>
            <a:ext cx="4973779" cy="1003300"/>
            <a:chOff x="6844144" y="3958856"/>
            <a:chExt cx="4973779" cy="1003300"/>
          </a:xfrm>
        </p:grpSpPr>
        <p:sp>
          <p:nvSpPr>
            <p:cNvPr id="48" name="Rectangle 47">
              <a:extLst>
                <a:ext uri="{FF2B5EF4-FFF2-40B4-BE49-F238E27FC236}">
                  <a16:creationId xmlns:a16="http://schemas.microsoft.com/office/drawing/2014/main" id="{F23E39D0-DA43-4589-AFC1-863C3E49FCBF}"/>
                </a:ext>
              </a:extLst>
            </p:cNvPr>
            <p:cNvSpPr/>
            <p:nvPr/>
          </p:nvSpPr>
          <p:spPr>
            <a:xfrm>
              <a:off x="6844144" y="3958856"/>
              <a:ext cx="4973779" cy="10033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8EA939E-C217-4008-BF2C-BC36F3CA3433}"/>
                </a:ext>
              </a:extLst>
            </p:cNvPr>
            <p:cNvSpPr/>
            <p:nvPr/>
          </p:nvSpPr>
          <p:spPr>
            <a:xfrm>
              <a:off x="6982693" y="4155841"/>
              <a:ext cx="4225636" cy="584775"/>
            </a:xfrm>
            <a:prstGeom prst="rect">
              <a:avLst/>
            </a:prstGeom>
          </p:spPr>
          <p:txBody>
            <a:bodyPr wrap="square">
              <a:spAutoFit/>
            </a:bodyPr>
            <a:lstStyle/>
            <a:p>
              <a:pPr marL="285750" indent="-285750">
                <a:buFont typeface="Wingdings" panose="05000000000000000000" pitchFamily="2" charset="2"/>
                <a:buChar char="ü"/>
              </a:pPr>
              <a:r>
                <a:rPr lang="en-US" sz="1600" dirty="0">
                  <a:latin typeface="Montserrat" panose="02000505000000020004" pitchFamily="2" charset="0"/>
                </a:rPr>
                <a:t> This contains everything you want to display on the Web Page.</a:t>
              </a:r>
              <a:endParaRPr lang="en-US" sz="1600" dirty="0">
                <a:latin typeface="Montserrat" panose="02000505000000020004" pitchFamily="2" charset="0"/>
                <a:cs typeface="Adobe Hebrew" panose="02040503050201020203" pitchFamily="18" charset="-79"/>
              </a:endParaRPr>
            </a:p>
          </p:txBody>
        </p:sp>
      </p:grpSp>
      <p:grpSp>
        <p:nvGrpSpPr>
          <p:cNvPr id="60" name="Body">
            <a:extLst>
              <a:ext uri="{FF2B5EF4-FFF2-40B4-BE49-F238E27FC236}">
                <a16:creationId xmlns:a16="http://schemas.microsoft.com/office/drawing/2014/main" id="{A6E0E55C-83B7-413F-8622-57F912419F3B}"/>
              </a:ext>
            </a:extLst>
          </p:cNvPr>
          <p:cNvGrpSpPr/>
          <p:nvPr/>
        </p:nvGrpSpPr>
        <p:grpSpPr>
          <a:xfrm>
            <a:off x="6096000" y="2382982"/>
            <a:ext cx="3351714" cy="1276850"/>
            <a:chOff x="6096000" y="2382982"/>
            <a:chExt cx="3351714" cy="1276850"/>
          </a:xfrm>
        </p:grpSpPr>
        <p:cxnSp>
          <p:nvCxnSpPr>
            <p:cNvPr id="18" name="Straight Connector 17">
              <a:extLst>
                <a:ext uri="{FF2B5EF4-FFF2-40B4-BE49-F238E27FC236}">
                  <a16:creationId xmlns:a16="http://schemas.microsoft.com/office/drawing/2014/main" id="{0BF006A4-D1E1-4F2F-BBE8-9CA0B53734CD}"/>
                </a:ext>
              </a:extLst>
            </p:cNvPr>
            <p:cNvCxnSpPr>
              <a:cxnSpLocks/>
              <a:stCxn id="10" idx="2"/>
            </p:cNvCxnSpPr>
            <p:nvPr/>
          </p:nvCxnSpPr>
          <p:spPr>
            <a:xfrm>
              <a:off x="6096000" y="2382982"/>
              <a:ext cx="0" cy="105268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BD6BEA2-5C4A-41F5-A35A-CAB4FB70CF1E}"/>
                </a:ext>
              </a:extLst>
            </p:cNvPr>
            <p:cNvGrpSpPr/>
            <p:nvPr/>
          </p:nvGrpSpPr>
          <p:grpSpPr>
            <a:xfrm>
              <a:off x="6096001" y="3198167"/>
              <a:ext cx="3351713" cy="461665"/>
              <a:chOff x="6096001" y="3198167"/>
              <a:chExt cx="3351713" cy="461665"/>
            </a:xfrm>
          </p:grpSpPr>
          <p:sp>
            <p:nvSpPr>
              <p:cNvPr id="49" name="Rectangle 48">
                <a:extLst>
                  <a:ext uri="{FF2B5EF4-FFF2-40B4-BE49-F238E27FC236}">
                    <a16:creationId xmlns:a16="http://schemas.microsoft.com/office/drawing/2014/main" id="{99DC00F5-6F0F-44A2-8A93-DB6BF7AB6371}"/>
                  </a:ext>
                </a:extLst>
              </p:cNvPr>
              <p:cNvSpPr/>
              <p:nvPr/>
            </p:nvSpPr>
            <p:spPr>
              <a:xfrm>
                <a:off x="8350939" y="3198167"/>
                <a:ext cx="1096775" cy="461665"/>
              </a:xfrm>
              <a:prstGeom prst="rect">
                <a:avLst/>
              </a:prstGeom>
            </p:spPr>
            <p:txBody>
              <a:bodyPr wrap="none">
                <a:spAutoFit/>
              </a:bodyPr>
              <a:lstStyle/>
              <a:p>
                <a:r>
                  <a:rPr lang="en-US" sz="2400" b="1" dirty="0">
                    <a:solidFill>
                      <a:schemeClr val="bg1"/>
                    </a:solidFill>
                    <a:latin typeface="Nexa Demo" panose="00000800000000000000" pitchFamily="50" charset="0"/>
                  </a:rPr>
                  <a:t>BODY</a:t>
                </a:r>
              </a:p>
            </p:txBody>
          </p:sp>
          <p:cxnSp>
            <p:nvCxnSpPr>
              <p:cNvPr id="53" name="Straight Connector 52">
                <a:extLst>
                  <a:ext uri="{FF2B5EF4-FFF2-40B4-BE49-F238E27FC236}">
                    <a16:creationId xmlns:a16="http://schemas.microsoft.com/office/drawing/2014/main" id="{15A09F39-2707-4F91-BE0F-52017ACEB673}"/>
                  </a:ext>
                </a:extLst>
              </p:cNvPr>
              <p:cNvCxnSpPr>
                <a:cxnSpLocks/>
              </p:cNvCxnSpPr>
              <p:nvPr/>
            </p:nvCxnSpPr>
            <p:spPr>
              <a:xfrm>
                <a:off x="6096001" y="3439763"/>
                <a:ext cx="2310580" cy="3430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9" name="Head">
            <a:extLst>
              <a:ext uri="{FF2B5EF4-FFF2-40B4-BE49-F238E27FC236}">
                <a16:creationId xmlns:a16="http://schemas.microsoft.com/office/drawing/2014/main" id="{08C84B26-B743-41D2-B21A-19DA1D97FA4E}"/>
              </a:ext>
            </a:extLst>
          </p:cNvPr>
          <p:cNvGrpSpPr/>
          <p:nvPr/>
        </p:nvGrpSpPr>
        <p:grpSpPr>
          <a:xfrm>
            <a:off x="2197501" y="3204837"/>
            <a:ext cx="3974699" cy="461665"/>
            <a:chOff x="2197501" y="3204837"/>
            <a:chExt cx="3974699" cy="461665"/>
          </a:xfrm>
        </p:grpSpPr>
        <p:sp>
          <p:nvSpPr>
            <p:cNvPr id="36" name="Rectangle 35">
              <a:extLst>
                <a:ext uri="{FF2B5EF4-FFF2-40B4-BE49-F238E27FC236}">
                  <a16:creationId xmlns:a16="http://schemas.microsoft.com/office/drawing/2014/main" id="{80D284BB-4ED7-4953-AA18-3E514BB29801}"/>
                </a:ext>
              </a:extLst>
            </p:cNvPr>
            <p:cNvSpPr/>
            <p:nvPr/>
          </p:nvSpPr>
          <p:spPr>
            <a:xfrm>
              <a:off x="2197501" y="3204837"/>
              <a:ext cx="1093569" cy="461665"/>
            </a:xfrm>
            <a:prstGeom prst="rect">
              <a:avLst/>
            </a:prstGeom>
          </p:spPr>
          <p:txBody>
            <a:bodyPr wrap="none">
              <a:spAutoFit/>
            </a:bodyPr>
            <a:lstStyle/>
            <a:p>
              <a:r>
                <a:rPr lang="en-US" sz="2400" b="1" dirty="0">
                  <a:solidFill>
                    <a:schemeClr val="bg1"/>
                  </a:solidFill>
                  <a:latin typeface="Nexa Demo" panose="00000800000000000000" pitchFamily="50" charset="0"/>
                </a:rPr>
                <a:t>HEAD</a:t>
              </a:r>
            </a:p>
          </p:txBody>
        </p:sp>
        <p:cxnSp>
          <p:nvCxnSpPr>
            <p:cNvPr id="54" name="Straight Connector 53">
              <a:extLst>
                <a:ext uri="{FF2B5EF4-FFF2-40B4-BE49-F238E27FC236}">
                  <a16:creationId xmlns:a16="http://schemas.microsoft.com/office/drawing/2014/main" id="{5559BA25-3CE6-42D4-A95A-EF1BDF995233}"/>
                </a:ext>
              </a:extLst>
            </p:cNvPr>
            <p:cNvCxnSpPr>
              <a:cxnSpLocks/>
              <a:stCxn id="36" idx="3"/>
            </p:cNvCxnSpPr>
            <p:nvPr/>
          </p:nvCxnSpPr>
          <p:spPr>
            <a:xfrm>
              <a:off x="3291070" y="3435670"/>
              <a:ext cx="28811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08226851"/>
      </p:ext>
    </p:extLst>
  </p:cSld>
  <p:clrMapOvr>
    <a:masterClrMapping/>
  </p:clrMapOvr>
  <mc:AlternateContent xmlns:mc="http://schemas.openxmlformats.org/markup-compatibility/2006" xmlns:p14="http://schemas.microsoft.com/office/powerpoint/2010/main">
    <mc:Choice Requires="p14">
      <p:transition spd="slow" p14:dur="2000" advTm="74405"/>
    </mc:Choice>
    <mc:Fallback xmlns="">
      <p:transition spd="slow" advTm="7440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0.4|0.2|0.2|0.5|0.4|0.5"/>
</p:tagLst>
</file>

<file path=ppt/tags/tag2.xml><?xml version="1.0" encoding="utf-8"?>
<p:tagLst xmlns:a="http://schemas.openxmlformats.org/drawingml/2006/main" xmlns:r="http://schemas.openxmlformats.org/officeDocument/2006/relationships" xmlns:p="http://schemas.openxmlformats.org/presentationml/2006/main">
  <p:tag name="TIMING" val="|16.1|25.3|5.5|63.6|54.4"/>
</p:tagLst>
</file>

<file path=ppt/tags/tag3.xml><?xml version="1.0" encoding="utf-8"?>
<p:tagLst xmlns:a="http://schemas.openxmlformats.org/drawingml/2006/main" xmlns:r="http://schemas.openxmlformats.org/officeDocument/2006/relationships" xmlns:p="http://schemas.openxmlformats.org/presentationml/2006/main">
  <p:tag name="TIMING" val="|4.7|4.7|2.1|3.9|22.1|16.2"/>
</p:tagLst>
</file>

<file path=ppt/tags/tag4.xml><?xml version="1.0" encoding="utf-8"?>
<p:tagLst xmlns:a="http://schemas.openxmlformats.org/drawingml/2006/main" xmlns:r="http://schemas.openxmlformats.org/officeDocument/2006/relationships" xmlns:p="http://schemas.openxmlformats.org/presentationml/2006/main">
  <p:tag name="TIMING" val="|1.4|5|2.6|2.5"/>
</p:tagLst>
</file>

<file path=ppt/tags/tag5.xml><?xml version="1.0" encoding="utf-8"?>
<p:tagLst xmlns:a="http://schemas.openxmlformats.org/drawingml/2006/main" xmlns:r="http://schemas.openxmlformats.org/officeDocument/2006/relationships" xmlns:p="http://schemas.openxmlformats.org/presentationml/2006/main">
  <p:tag name="TIMING" val="|10.4|62.6"/>
</p:tagLst>
</file>

<file path=ppt/tags/tag6.xml><?xml version="1.0" encoding="utf-8"?>
<p:tagLst xmlns:a="http://schemas.openxmlformats.org/drawingml/2006/main" xmlns:r="http://schemas.openxmlformats.org/officeDocument/2006/relationships" xmlns:p="http://schemas.openxmlformats.org/presentationml/2006/main">
  <p:tag name="TIMING" val="|1.3|0.4|0.2|0.2|0.5|0.4|0.5"/>
</p:tagLst>
</file>

<file path=ppt/tags/tag7.xml><?xml version="1.0" encoding="utf-8"?>
<p:tagLst xmlns:a="http://schemas.openxmlformats.org/drawingml/2006/main" xmlns:r="http://schemas.openxmlformats.org/officeDocument/2006/relationships" xmlns:p="http://schemas.openxmlformats.org/presentationml/2006/main">
  <p:tag name="TIMING" val="|1.3|0.4|0.2|0.2|0.5|0.4|0.5"/>
</p:tagLst>
</file>

<file path=ppt/tags/tag8.xml><?xml version="1.0" encoding="utf-8"?>
<p:tagLst xmlns:a="http://schemas.openxmlformats.org/drawingml/2006/main" xmlns:r="http://schemas.openxmlformats.org/officeDocument/2006/relationships" xmlns:p="http://schemas.openxmlformats.org/presentationml/2006/main">
  <p:tag name="TIMING" val="|1.3|0.4|0.2|0.2|0.5|0.4|0.5"/>
</p:tagLst>
</file>

<file path=ppt/tags/tag9.xml><?xml version="1.0" encoding="utf-8"?>
<p:tagLst xmlns:a="http://schemas.openxmlformats.org/drawingml/2006/main" xmlns:r="http://schemas.openxmlformats.org/officeDocument/2006/relationships" xmlns:p="http://schemas.openxmlformats.org/presentationml/2006/main">
  <p:tag name="TIMING" val="|1.3|0.4|0.2|0.2|0.5|0.4|0.5"/>
</p:tagLst>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16c05727-aa75-4e4a-9b5f-8a80a1165891"/>
    <ds:schemaRef ds:uri="http://purl.org/dc/terms/"/>
    <ds:schemaRef ds:uri="http://schemas.microsoft.com/office/2006/documentManagement/types"/>
    <ds:schemaRef ds:uri="71af3243-3dd4-4a8d-8c0d-dd76da1f02a5"/>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738</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Adobe Gothic Std B</vt:lpstr>
      <vt:lpstr>Adobe Devanagari</vt:lpstr>
      <vt:lpstr>Adobe Hebrew</vt:lpstr>
      <vt:lpstr>Arial</vt:lpstr>
      <vt:lpstr>Calibri</vt:lpstr>
      <vt:lpstr>Calibri Light</vt:lpstr>
      <vt:lpstr>Montserrat</vt:lpstr>
      <vt:lpstr>Nexa Demo</vt:lpstr>
      <vt:lpstr>Poppins</vt:lpstr>
      <vt:lpstr>Tahoma</vt:lpstr>
      <vt:lpstr>Ubuntu</vt:lpstr>
      <vt:lpstr>Wingdings</vt:lpstr>
      <vt:lpstr>Office Theme</vt:lpstr>
      <vt:lpstr>PowerPoint Presentation</vt:lpstr>
      <vt:lpstr>Instructions Create a web page with a black background , a subscribe button and a link to YouTube</vt:lpstr>
      <vt:lpstr>Elements Block elements inline Elements  margin-left:100px; margin-right:100px;  margin-top:20px; margin-bottom:20px:  margin : 20px  100px; </vt:lpstr>
      <vt:lpstr>SLIDES FOR THEORY LECTURES</vt:lpstr>
      <vt:lpstr>SOME QUICK CONSIDERATIONS BEFORE WE START</vt:lpstr>
      <vt:lpstr>HTML FUNDAMENTALS</vt:lpstr>
      <vt:lpstr>PowerPoint Presentation</vt:lpstr>
      <vt:lpstr>PowerPoint Presentation</vt:lpstr>
      <vt:lpstr>PowerPoint Presentation</vt:lpstr>
      <vt:lpstr>PowerPoint Presentation</vt:lpstr>
      <vt:lpstr>PowerPoint Presentation</vt:lpstr>
      <vt:lpstr>CSS FUNDAMENTALS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2022-09-29T13:13:31Z</dcterms:created>
  <dcterms:modified xsi:type="dcterms:W3CDTF">2022-09-30T06:25:20Z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