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6"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77820D-9620-4521-92C4-A4BDFF8F3FC0}">
          <p14:sldIdLst>
            <p14:sldId id="256"/>
            <p14:sldId id="258"/>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4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156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40723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454181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633070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831831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1190465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780431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37044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1264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0513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69841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5538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507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60136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4653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35992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1977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smtClean="0"/>
              <a:t>10/22/2016</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809867498"/>
      </p:ext>
    </p:extLst>
  </p:cSld>
  <p:clrMap bg1="dk1" tx1="lt1" bg2="dk2" tx2="lt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5111" y="-155712"/>
            <a:ext cx="10772003" cy="3110948"/>
          </a:xfrm>
        </p:spPr>
        <p:txBody>
          <a:bodyPr/>
          <a:lstStyle/>
          <a:p>
            <a:r>
              <a:rPr lang="en-IN" sz="5000" dirty="0"/>
              <a:t>TRANSFORMER COUPLED</a:t>
            </a:r>
            <a:br>
              <a:rPr lang="en-IN" sz="5000" dirty="0"/>
            </a:br>
            <a:r>
              <a:rPr lang="en-IN" sz="5000" dirty="0"/>
              <a:t>           CLASS A </a:t>
            </a:r>
            <a:br>
              <a:rPr lang="en-IN" sz="5000" dirty="0"/>
            </a:br>
            <a:r>
              <a:rPr lang="en-IN" sz="5000" dirty="0"/>
              <a:t>POWER AMPLIFIER</a:t>
            </a:r>
          </a:p>
        </p:txBody>
      </p:sp>
      <p:sp>
        <p:nvSpPr>
          <p:cNvPr id="3" name="Subtitle 2"/>
          <p:cNvSpPr>
            <a:spLocks noGrp="1"/>
          </p:cNvSpPr>
          <p:nvPr>
            <p:ph type="subTitle" idx="1"/>
          </p:nvPr>
        </p:nvSpPr>
        <p:spPr>
          <a:xfrm>
            <a:off x="585111" y="3624441"/>
            <a:ext cx="8825658" cy="861420"/>
          </a:xfrm>
        </p:spPr>
        <p:txBody>
          <a:bodyPr>
            <a:normAutofit/>
          </a:bodyPr>
          <a:lstStyle/>
          <a:p>
            <a:r>
              <a:rPr lang="en-IN" dirty="0">
                <a:solidFill>
                  <a:srgbClr val="FFFF00"/>
                </a:solidFill>
              </a:rPr>
              <a:t>BY</a:t>
            </a:r>
          </a:p>
          <a:p>
            <a:r>
              <a:rPr lang="en-IN" dirty="0">
                <a:solidFill>
                  <a:srgbClr val="FFFF00"/>
                </a:solidFill>
              </a:rPr>
              <a:t>BADIGINENI MUKESH KUMAR (vtu-6569)</a:t>
            </a:r>
          </a:p>
        </p:txBody>
      </p:sp>
    </p:spTree>
    <p:extLst>
      <p:ext uri="{BB962C8B-B14F-4D97-AF65-F5344CB8AC3E}">
        <p14:creationId xmlns:p14="http://schemas.microsoft.com/office/powerpoint/2010/main" val="341309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Definition :</a:t>
            </a:r>
            <a:br>
              <a:rPr lang="en-IN" dirty="0"/>
            </a:br>
            <a:endParaRPr lang="en-IN" dirty="0"/>
          </a:p>
        </p:txBody>
      </p:sp>
      <p:sp>
        <p:nvSpPr>
          <p:cNvPr id="3" name="Content Placeholder 2"/>
          <p:cNvSpPr>
            <a:spLocks noGrp="1"/>
          </p:cNvSpPr>
          <p:nvPr>
            <p:ph idx="1"/>
          </p:nvPr>
        </p:nvSpPr>
        <p:spPr>
          <a:xfrm>
            <a:off x="1222581" y="1562588"/>
            <a:ext cx="9087610" cy="4453899"/>
          </a:xfrm>
        </p:spPr>
        <p:txBody>
          <a:bodyPr>
            <a:normAutofit fontScale="92500" lnSpcReduction="10000"/>
          </a:bodyPr>
          <a:lstStyle/>
          <a:p>
            <a:endParaRPr lang="en-IN" b="1" dirty="0"/>
          </a:p>
          <a:p>
            <a:r>
              <a:rPr lang="en-IN" b="1" dirty="0"/>
              <a:t>Amplifier</a:t>
            </a:r>
            <a:endParaRPr lang="en-IN" dirty="0"/>
          </a:p>
          <a:p>
            <a:pPr marL="0" indent="0">
              <a:buNone/>
            </a:pPr>
            <a:r>
              <a:rPr lang="en-IN" dirty="0"/>
              <a:t>    An amplifier, electronic amplifier or amp is an electronic device that       can increase the power of a signal</a:t>
            </a:r>
            <a:endParaRPr lang="en-IN" b="1" dirty="0"/>
          </a:p>
          <a:p>
            <a:pPr marL="0" indent="0">
              <a:buNone/>
            </a:pPr>
            <a:endParaRPr lang="en-IN" b="1" dirty="0"/>
          </a:p>
          <a:p>
            <a:r>
              <a:rPr lang="en-IN" b="1" dirty="0"/>
              <a:t>Class A Amplifiers</a:t>
            </a:r>
            <a:r>
              <a:rPr lang="en-IN" dirty="0"/>
              <a:t> are the most common type of amplifier class due mainly to their simple design. Class A, literally means “the best class” of amplifier due mainly to their low signal distortion levels and are probably the best sounding of all the amplifier classes </a:t>
            </a:r>
            <a:endParaRPr lang="en-IN" b="1" dirty="0"/>
          </a:p>
          <a:p>
            <a:endParaRPr lang="en-IN" b="1" dirty="0"/>
          </a:p>
          <a:p>
            <a:r>
              <a:rPr lang="en-IN" b="1" dirty="0"/>
              <a:t>Transformer</a:t>
            </a:r>
            <a:r>
              <a:rPr lang="en-IN" dirty="0"/>
              <a:t>-</a:t>
            </a:r>
            <a:r>
              <a:rPr lang="en-IN" b="1" dirty="0"/>
              <a:t>coupled Class A amplifier</a:t>
            </a:r>
            <a:r>
              <a:rPr lang="en-IN" dirty="0"/>
              <a:t> is given as: An output transformer improves the efficiency of the amplifier by matching the impedance of the load with that of the amplifiers output impedance</a:t>
            </a:r>
          </a:p>
        </p:txBody>
      </p:sp>
    </p:spTree>
    <p:extLst>
      <p:ext uri="{BB962C8B-B14F-4D97-AF65-F5344CB8AC3E}">
        <p14:creationId xmlns:p14="http://schemas.microsoft.com/office/powerpoint/2010/main" val="136002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4"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7" name="Content Placeholder 4"/>
          <p:cNvPicPr>
            <a:picLocks noChangeAspect="1"/>
          </p:cNvPicPr>
          <p:nvPr/>
        </p:nvPicPr>
        <p:blipFill rotWithShape="1">
          <a:blip r:embed="rId2"/>
          <a:srcRect t="1075" b="5426"/>
          <a:stretch/>
        </p:blipFill>
        <p:spPr>
          <a:xfrm>
            <a:off x="5553492" y="848139"/>
            <a:ext cx="5418866" cy="5375680"/>
          </a:xfrm>
          <a:prstGeom prst="rect">
            <a:avLst/>
          </a:prstGeom>
          <a:effectLst/>
        </p:spPr>
      </p:pic>
      <p:sp>
        <p:nvSpPr>
          <p:cNvPr id="15"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92128" y="848139"/>
            <a:ext cx="4166510" cy="1622321"/>
          </a:xfrm>
        </p:spPr>
        <p:txBody>
          <a:bodyPr>
            <a:normAutofit/>
          </a:bodyPr>
          <a:lstStyle/>
          <a:p>
            <a:r>
              <a:rPr lang="en-IN" sz="3500" dirty="0"/>
              <a:t>Circuit diagram :</a:t>
            </a:r>
          </a:p>
        </p:txBody>
      </p:sp>
      <p:sp>
        <p:nvSpPr>
          <p:cNvPr id="9" name="Content Placeholder 8"/>
          <p:cNvSpPr>
            <a:spLocks noGrp="1"/>
          </p:cNvSpPr>
          <p:nvPr>
            <p:ph idx="1"/>
          </p:nvPr>
        </p:nvSpPr>
        <p:spPr>
          <a:xfrm>
            <a:off x="557261" y="2470460"/>
            <a:ext cx="4166509" cy="3785419"/>
          </a:xfrm>
        </p:spPr>
        <p:txBody>
          <a:bodyPr>
            <a:normAutofit lnSpcReduction="10000"/>
          </a:bodyPr>
          <a:lstStyle/>
          <a:p>
            <a:r>
              <a:rPr lang="en-US" sz="2500" i="1" u="sng" dirty="0"/>
              <a:t>Impedance Matching</a:t>
            </a:r>
            <a:r>
              <a:rPr lang="en-US" b="1" u="sng" dirty="0"/>
              <a:t>.</a:t>
            </a:r>
          </a:p>
          <a:p>
            <a:pPr marL="0" indent="0">
              <a:buNone/>
            </a:pPr>
            <a:r>
              <a:rPr lang="en-US" b="1" dirty="0"/>
              <a:t> </a:t>
            </a:r>
            <a:r>
              <a:rPr lang="en-US" dirty="0"/>
              <a:t>The power transferred from the power amplifier to the load (say a loudspeaker) will be maximum only if the amplifier output imped­ance equals the load impedance R</a:t>
            </a:r>
            <a:r>
              <a:rPr lang="en-US" baseline="-25000" dirty="0"/>
              <a:t>L</a:t>
            </a:r>
            <a:r>
              <a:rPr lang="en-US" dirty="0"/>
              <a:t>. This is in accord­ance with the maximum power transfer theorem. This is accomplished by using a step-down transformer of suitable turn-ratio. </a:t>
            </a:r>
          </a:p>
        </p:txBody>
      </p:sp>
    </p:spTree>
    <p:extLst>
      <p:ext uri="{BB962C8B-B14F-4D97-AF65-F5344CB8AC3E}">
        <p14:creationId xmlns:p14="http://schemas.microsoft.com/office/powerpoint/2010/main" val="175829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3" name="Freeform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6" name="Content Placeholder 3" descr="Circuit Operation of Class-A Amplifier"/>
          <p:cNvPicPr>
            <a:picLocks noChangeAspect="1"/>
          </p:cNvPicPr>
          <p:nvPr/>
        </p:nvPicPr>
        <p:blipFill rotWithShape="1">
          <a:blip r:embed="rId2"/>
          <a:srcRect b="4199"/>
          <a:stretch/>
        </p:blipFill>
        <p:spPr>
          <a:xfrm>
            <a:off x="5702213" y="647698"/>
            <a:ext cx="5481972" cy="5647084"/>
          </a:xfrm>
          <a:prstGeom prst="rect">
            <a:avLst/>
          </a:prstGeom>
          <a:effectLst/>
        </p:spPr>
      </p:pic>
      <p:sp>
        <p:nvSpPr>
          <p:cNvPr id="14" name="Rectangle 1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84124" y="647698"/>
            <a:ext cx="4431316" cy="1622321"/>
          </a:xfrm>
        </p:spPr>
        <p:txBody>
          <a:bodyPr>
            <a:normAutofit/>
          </a:bodyPr>
          <a:lstStyle/>
          <a:p>
            <a:r>
              <a:rPr lang="en-IN" sz="3500" dirty="0"/>
              <a:t>Circuit Operation : </a:t>
            </a:r>
            <a:endParaRPr lang="en-IN" dirty="0"/>
          </a:p>
        </p:txBody>
      </p:sp>
      <p:sp>
        <p:nvSpPr>
          <p:cNvPr id="8" name="Content Placeholder 7"/>
          <p:cNvSpPr>
            <a:spLocks noGrp="1"/>
          </p:cNvSpPr>
          <p:nvPr>
            <p:ph idx="1"/>
          </p:nvPr>
        </p:nvSpPr>
        <p:spPr>
          <a:xfrm>
            <a:off x="315207" y="2916597"/>
            <a:ext cx="4431316" cy="2237531"/>
          </a:xfrm>
        </p:spPr>
        <p:txBody>
          <a:bodyPr>
            <a:normAutofit/>
          </a:bodyPr>
          <a:lstStyle/>
          <a:p>
            <a:r>
              <a:rPr lang="en-US" dirty="0"/>
              <a:t>Ic min </a:t>
            </a:r>
            <a:r>
              <a:rPr lang="en-US" baseline="-25000" dirty="0"/>
              <a:t>=</a:t>
            </a:r>
            <a:r>
              <a:rPr lang="en-US" dirty="0"/>
              <a:t> collector current</a:t>
            </a:r>
          </a:p>
          <a:p>
            <a:r>
              <a:rPr lang="en-US" dirty="0"/>
              <a:t>Vcc = collector voltage</a:t>
            </a:r>
          </a:p>
          <a:p>
            <a:r>
              <a:rPr lang="en-US" dirty="0"/>
              <a:t>Vce = emitter voltage</a:t>
            </a:r>
          </a:p>
          <a:p>
            <a:endParaRPr lang="en-US" dirty="0"/>
          </a:p>
        </p:txBody>
      </p:sp>
    </p:spTree>
    <p:extLst>
      <p:ext uri="{BB962C8B-B14F-4D97-AF65-F5344CB8AC3E}">
        <p14:creationId xmlns:p14="http://schemas.microsoft.com/office/powerpoint/2010/main" val="463864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500" b="1" dirty="0"/>
              <a:t>Circuit Operation :</a:t>
            </a:r>
            <a:endParaRPr lang="en-IN" sz="3500" dirty="0"/>
          </a:p>
        </p:txBody>
      </p:sp>
      <p:sp>
        <p:nvSpPr>
          <p:cNvPr id="3" name="Content Placeholder 2"/>
          <p:cNvSpPr>
            <a:spLocks noGrp="1"/>
          </p:cNvSpPr>
          <p:nvPr>
            <p:ph idx="1"/>
          </p:nvPr>
        </p:nvSpPr>
        <p:spPr>
          <a:xfrm>
            <a:off x="1103312" y="1510748"/>
            <a:ext cx="9153871" cy="4737651"/>
          </a:xfrm>
        </p:spPr>
        <p:txBody>
          <a:bodyPr>
            <a:normAutofit fontScale="85000" lnSpcReduction="10000"/>
          </a:bodyPr>
          <a:lstStyle/>
          <a:p>
            <a:r>
              <a:rPr lang="en-US" dirty="0"/>
              <a:t>In this circuit dc (winding) resistance deter­mines the dc load line. Typically, this resistance is quite small (assumed to be zero) providing dc load to be a vertical line rising from V</a:t>
            </a:r>
            <a:r>
              <a:rPr lang="en-US" baseline="-25000" dirty="0"/>
              <a:t>cc</a:t>
            </a:r>
            <a:r>
              <a:rPr lang="en-US" dirty="0"/>
              <a:t>, as shown. When an ac signal is applied to the base of the transistor the collector current will vary around the operating point Q.</a:t>
            </a:r>
            <a:endParaRPr lang="en-IN" dirty="0"/>
          </a:p>
          <a:p>
            <a:r>
              <a:rPr lang="en-US" dirty="0"/>
              <a:t>In order to have maximum ac power output, the peak value of collector current due to input ac signal alone should be equal to the zero-signal collector current. To achieve this, the operating point Q is located at the Centre of the ac load line. When ac signal is applied, collector current fluctuates from maximum to minimum (zero), and operating point Q moves up and down the load line. </a:t>
            </a:r>
          </a:p>
          <a:p>
            <a:r>
              <a:rPr lang="en-US" dirty="0"/>
              <a:t>At the peak of +ve half cycle of the input signal, I</a:t>
            </a:r>
            <a:r>
              <a:rPr lang="en-US" baseline="-25000" dirty="0"/>
              <a:t>c</a:t>
            </a:r>
            <a:r>
              <a:rPr lang="en-US" dirty="0"/>
              <a:t> </a:t>
            </a:r>
            <a:r>
              <a:rPr lang="en-US" baseline="-25000" dirty="0"/>
              <a:t>max</a:t>
            </a:r>
            <a:r>
              <a:rPr lang="en-US" dirty="0"/>
              <a:t> = 2 I</a:t>
            </a:r>
            <a:r>
              <a:rPr lang="en-US" baseline="-25000" dirty="0"/>
              <a:t>c</a:t>
            </a:r>
            <a:r>
              <a:rPr lang="en-US" dirty="0"/>
              <a:t> and  V</a:t>
            </a:r>
            <a:r>
              <a:rPr lang="en-US" baseline="-25000" dirty="0"/>
              <a:t>ce</a:t>
            </a:r>
            <a:r>
              <a:rPr lang="en-US" dirty="0"/>
              <a:t> </a:t>
            </a:r>
            <a:r>
              <a:rPr lang="en-US" baseline="-25000" dirty="0"/>
              <a:t>min</a:t>
            </a:r>
            <a:r>
              <a:rPr lang="en-US" dirty="0"/>
              <a:t> = 0 </a:t>
            </a:r>
          </a:p>
          <a:p>
            <a:r>
              <a:rPr lang="en-US" dirty="0"/>
              <a:t>while at the peak of -ve half cycle of </a:t>
            </a:r>
            <a:r>
              <a:rPr lang="en-US" dirty="0" err="1"/>
              <a:t>i</a:t>
            </a:r>
            <a:r>
              <a:rPr lang="en-US" dirty="0"/>
              <a:t>/p signal I</a:t>
            </a:r>
            <a:r>
              <a:rPr lang="en-US" baseline="-25000" dirty="0"/>
              <a:t>c</a:t>
            </a:r>
            <a:r>
              <a:rPr lang="en-US" dirty="0"/>
              <a:t> </a:t>
            </a:r>
            <a:r>
              <a:rPr lang="en-US" baseline="-25000" dirty="0"/>
              <a:t>min</a:t>
            </a:r>
            <a:r>
              <a:rPr lang="en-US" dirty="0"/>
              <a:t> = 0 and V</a:t>
            </a:r>
            <a:r>
              <a:rPr lang="en-US" baseline="-25000" dirty="0"/>
              <a:t>ce</a:t>
            </a:r>
            <a:r>
              <a:rPr lang="en-US" dirty="0"/>
              <a:t> </a:t>
            </a:r>
            <a:r>
              <a:rPr lang="en-US" baseline="-25000" dirty="0"/>
              <a:t>max</a:t>
            </a:r>
            <a:r>
              <a:rPr lang="en-US" dirty="0"/>
              <a:t> = 2 V</a:t>
            </a:r>
            <a:r>
              <a:rPr lang="en-US" baseline="-25000" dirty="0"/>
              <a:t>cc</a:t>
            </a:r>
            <a:r>
              <a:rPr lang="en-US" dirty="0"/>
              <a:t>.</a:t>
            </a:r>
          </a:p>
          <a:p>
            <a:r>
              <a:rPr lang="en-US" dirty="0"/>
              <a:t> Thus Vce varies in opposite phase to the Ic. The variation of </a:t>
            </a:r>
            <a:r>
              <a:rPr lang="en-US" dirty="0" err="1"/>
              <a:t>Vc</a:t>
            </a:r>
            <a:r>
              <a:rPr lang="en-US" dirty="0"/>
              <a:t> appears across primary of the transformer. Now ac voltage is induced in the transformer secondary which in turn develops ac power and supplies to the load</a:t>
            </a:r>
          </a:p>
          <a:p>
            <a:endParaRPr lang="en-IN" dirty="0"/>
          </a:p>
        </p:txBody>
      </p:sp>
    </p:spTree>
    <p:extLst>
      <p:ext uri="{BB962C8B-B14F-4D97-AF65-F5344CB8AC3E}">
        <p14:creationId xmlns:p14="http://schemas.microsoft.com/office/powerpoint/2010/main" val="349783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67187"/>
            <a:ext cx="3713853" cy="620709"/>
          </a:xfrm>
        </p:spPr>
        <p:txBody>
          <a:bodyPr/>
          <a:lstStyle/>
          <a:p>
            <a:r>
              <a:rPr lang="en-IN" sz="3500" dirty="0"/>
              <a:t>Circuit analysis :</a:t>
            </a:r>
          </a:p>
        </p:txBody>
      </p:sp>
      <p:sp>
        <p:nvSpPr>
          <p:cNvPr id="3" name="Content Placeholder 2"/>
          <p:cNvSpPr>
            <a:spLocks noGrp="1"/>
          </p:cNvSpPr>
          <p:nvPr>
            <p:ph idx="1"/>
          </p:nvPr>
        </p:nvSpPr>
        <p:spPr>
          <a:xfrm>
            <a:off x="646111" y="1060174"/>
            <a:ext cx="9743593" cy="5605669"/>
          </a:xfrm>
        </p:spPr>
        <p:txBody>
          <a:bodyPr>
            <a:normAutofit fontScale="77500" lnSpcReduction="20000"/>
          </a:bodyPr>
          <a:lstStyle/>
          <a:p>
            <a:r>
              <a:rPr lang="en-US" dirty="0"/>
              <a:t>In an ideal transformer, there is no voltage drop in primary so V</a:t>
            </a:r>
            <a:r>
              <a:rPr lang="en-US" baseline="-25000" dirty="0"/>
              <a:t>CEQ</a:t>
            </a:r>
            <a:r>
              <a:rPr lang="en-US" dirty="0"/>
              <a:t> = V</a:t>
            </a:r>
            <a:r>
              <a:rPr lang="en-US" baseline="-25000" dirty="0"/>
              <a:t>CC</a:t>
            </a:r>
            <a:r>
              <a:rPr lang="en-US" dirty="0"/>
              <a:t> and power input to the transistor becomes equal to the dc power drawn from the collector supply V</a:t>
            </a:r>
            <a:r>
              <a:rPr lang="en-US" baseline="-25000" dirty="0"/>
              <a:t>cc</a:t>
            </a:r>
            <a:r>
              <a:rPr lang="en-US" dirty="0"/>
              <a:t> as power loss in the primary is negligibly small. Thus power input to the transistor, </a:t>
            </a:r>
            <a:r>
              <a:rPr lang="en-US" i="1" dirty="0"/>
              <a:t>P</a:t>
            </a:r>
            <a:r>
              <a:rPr lang="en-US" i="1" baseline="-25000" dirty="0"/>
              <a:t>tr</a:t>
            </a:r>
            <a:r>
              <a:rPr lang="en-US" i="1" dirty="0"/>
              <a:t> </a:t>
            </a:r>
            <a:r>
              <a:rPr lang="en-US" dirty="0"/>
              <a:t>= Power drawn from collector supply, </a:t>
            </a:r>
            <a:r>
              <a:rPr lang="en-US" i="1" dirty="0"/>
              <a:t>P</a:t>
            </a:r>
            <a:r>
              <a:rPr lang="en-US" i="1" baseline="-25000" dirty="0"/>
              <a:t>in</a:t>
            </a:r>
            <a:r>
              <a:rPr lang="en-US" i="1" dirty="0"/>
              <a:t> </a:t>
            </a:r>
            <a:r>
              <a:rPr lang="en-US" baseline="-25000" dirty="0"/>
              <a:t>(dc) </a:t>
            </a:r>
            <a:r>
              <a:rPr lang="en-US" dirty="0"/>
              <a:t>= V</a:t>
            </a:r>
            <a:r>
              <a:rPr lang="en-US" baseline="-25000" dirty="0"/>
              <a:t>CC </a:t>
            </a:r>
            <a:r>
              <a:rPr lang="en-US" dirty="0"/>
              <a:t>I</a:t>
            </a:r>
            <a:r>
              <a:rPr lang="en-US" baseline="-25000" dirty="0"/>
              <a:t>CQ  and overall efficiency becomes equal to collector efficiency and = Pout (ac)</a:t>
            </a:r>
            <a:r>
              <a:rPr lang="en-US" dirty="0"/>
              <a:t>/ V</a:t>
            </a:r>
            <a:r>
              <a:rPr lang="en-US" baseline="-25000" dirty="0"/>
              <a:t>CC </a:t>
            </a:r>
            <a:r>
              <a:rPr lang="en-US" dirty="0"/>
              <a:t>I</a:t>
            </a:r>
            <a:r>
              <a:rPr lang="en-US" baseline="-25000" dirty="0"/>
              <a:t>CQ</a:t>
            </a:r>
            <a:endParaRPr lang="en-IN" dirty="0"/>
          </a:p>
          <a:p>
            <a:r>
              <a:rPr lang="en-US" dirty="0"/>
              <a:t>Under condition of development of maximum ac power, voltage swings from V</a:t>
            </a:r>
            <a:r>
              <a:rPr lang="en-US" baseline="-25000" dirty="0"/>
              <a:t>ce</a:t>
            </a:r>
            <a:r>
              <a:rPr lang="en-US" dirty="0"/>
              <a:t> </a:t>
            </a:r>
            <a:r>
              <a:rPr lang="en-US" baseline="-25000" dirty="0"/>
              <a:t>max </a:t>
            </a:r>
            <a:r>
              <a:rPr lang="en-US" dirty="0"/>
              <a:t>to zero and collector current from I</a:t>
            </a:r>
            <a:r>
              <a:rPr lang="en-US" baseline="-25000" dirty="0"/>
              <a:t>c</a:t>
            </a:r>
            <a:r>
              <a:rPr lang="en-US" dirty="0"/>
              <a:t> </a:t>
            </a:r>
            <a:r>
              <a:rPr lang="en-US" baseline="-25000" dirty="0"/>
              <a:t>max</a:t>
            </a:r>
            <a:r>
              <a:rPr lang="en-US" dirty="0"/>
              <a:t> to zero. So </a:t>
            </a:r>
            <a:endParaRPr lang="en-IN" dirty="0"/>
          </a:p>
          <a:p>
            <a:r>
              <a:rPr lang="en-US" b="1" dirty="0"/>
              <a:t>V</a:t>
            </a:r>
            <a:r>
              <a:rPr lang="en-US" b="1" baseline="-25000" dirty="0"/>
              <a:t>rms </a:t>
            </a:r>
            <a:r>
              <a:rPr lang="en-US" b="1" dirty="0"/>
              <a:t>= 1/√2 { [V</a:t>
            </a:r>
            <a:r>
              <a:rPr lang="en-US" b="1" baseline="-25000" dirty="0"/>
              <a:t>ce</a:t>
            </a:r>
            <a:r>
              <a:rPr lang="en-US" b="1" dirty="0"/>
              <a:t> </a:t>
            </a:r>
            <a:r>
              <a:rPr lang="en-US" b="1" baseline="-25000" dirty="0"/>
              <a:t>max</a:t>
            </a:r>
            <a:r>
              <a:rPr lang="en-US" b="1" dirty="0"/>
              <a:t> – V</a:t>
            </a:r>
            <a:r>
              <a:rPr lang="en-US" b="1" baseline="-25000" dirty="0"/>
              <a:t>ce min</a:t>
            </a:r>
            <a:r>
              <a:rPr lang="en-US" b="1" dirty="0"/>
              <a:t>]/ 2 } = V</a:t>
            </a:r>
            <a:r>
              <a:rPr lang="en-US" b="1" baseline="-25000" dirty="0"/>
              <a:t>ce</a:t>
            </a:r>
            <a:r>
              <a:rPr lang="en-US" b="1" dirty="0"/>
              <a:t> </a:t>
            </a:r>
            <a:r>
              <a:rPr lang="en-US" b="1" baseline="-25000" dirty="0"/>
              <a:t>max</a:t>
            </a:r>
            <a:r>
              <a:rPr lang="en-US" b="1" dirty="0"/>
              <a:t>/2√2 = 2V</a:t>
            </a:r>
            <a:r>
              <a:rPr lang="en-US" b="1" baseline="-25000" dirty="0"/>
              <a:t>CC</a:t>
            </a:r>
            <a:r>
              <a:rPr lang="en-US" b="1" dirty="0"/>
              <a:t>/2√2 = V</a:t>
            </a:r>
            <a:r>
              <a:rPr lang="en-US" b="1" baseline="-25000" dirty="0"/>
              <a:t>CC</a:t>
            </a:r>
            <a:r>
              <a:rPr lang="en-US" b="1" dirty="0"/>
              <a:t>/√2 </a:t>
            </a:r>
            <a:endParaRPr lang="en-IN" dirty="0"/>
          </a:p>
          <a:p>
            <a:r>
              <a:rPr lang="en-US" dirty="0"/>
              <a:t>And</a:t>
            </a:r>
            <a:endParaRPr lang="en-IN" dirty="0"/>
          </a:p>
          <a:p>
            <a:r>
              <a:rPr lang="en-US" dirty="0"/>
              <a:t>I</a:t>
            </a:r>
            <a:r>
              <a:rPr lang="en-US" baseline="-25000" dirty="0"/>
              <a:t>rms </a:t>
            </a:r>
            <a:r>
              <a:rPr lang="en-US" dirty="0"/>
              <a:t>= 1/√2 { [I</a:t>
            </a:r>
            <a:r>
              <a:rPr lang="en-US" baseline="-25000" dirty="0"/>
              <a:t>c</a:t>
            </a:r>
            <a:r>
              <a:rPr lang="en-US" dirty="0"/>
              <a:t> </a:t>
            </a:r>
            <a:r>
              <a:rPr lang="en-US" baseline="-25000" dirty="0"/>
              <a:t>max</a:t>
            </a:r>
            <a:r>
              <a:rPr lang="en-US" dirty="0"/>
              <a:t> – I</a:t>
            </a:r>
            <a:r>
              <a:rPr lang="en-US" baseline="-25000" dirty="0"/>
              <a:t>c min</a:t>
            </a:r>
            <a:r>
              <a:rPr lang="en-US" dirty="0"/>
              <a:t>]/ 2 } = I</a:t>
            </a:r>
            <a:r>
              <a:rPr lang="en-US" baseline="-25000" dirty="0"/>
              <a:t>c</a:t>
            </a:r>
            <a:r>
              <a:rPr lang="en-US" dirty="0"/>
              <a:t> </a:t>
            </a:r>
            <a:r>
              <a:rPr lang="en-US" baseline="-25000" dirty="0"/>
              <a:t>max</a:t>
            </a:r>
            <a:r>
              <a:rPr lang="en-US" dirty="0"/>
              <a:t>/2√2 = 2I</a:t>
            </a:r>
            <a:r>
              <a:rPr lang="en-US" baseline="-25000" dirty="0"/>
              <a:t>CQ</a:t>
            </a:r>
            <a:r>
              <a:rPr lang="en-US" dirty="0"/>
              <a:t>/2√2 = I</a:t>
            </a:r>
            <a:r>
              <a:rPr lang="en-US" baseline="-25000" dirty="0"/>
              <a:t>CQ</a:t>
            </a:r>
            <a:r>
              <a:rPr lang="en-US" dirty="0"/>
              <a:t>/√2 </a:t>
            </a:r>
            <a:endParaRPr lang="en-IN" dirty="0"/>
          </a:p>
          <a:p>
            <a:r>
              <a:rPr lang="en-US" dirty="0"/>
              <a:t>AC power developed across the load,</a:t>
            </a:r>
            <a:endParaRPr lang="en-IN" dirty="0"/>
          </a:p>
          <a:p>
            <a:r>
              <a:rPr lang="en-US" dirty="0"/>
              <a:t>P</a:t>
            </a:r>
            <a:r>
              <a:rPr lang="en-US" baseline="-25000" dirty="0"/>
              <a:t>out (ac) </a:t>
            </a:r>
            <a:r>
              <a:rPr lang="en-US" dirty="0"/>
              <a:t>= V</a:t>
            </a:r>
            <a:r>
              <a:rPr lang="en-US" baseline="-25000" dirty="0"/>
              <a:t>rms   </a:t>
            </a:r>
            <a:r>
              <a:rPr lang="en-US" dirty="0"/>
              <a:t>I</a:t>
            </a:r>
            <a:r>
              <a:rPr lang="en-US" baseline="-25000" dirty="0"/>
              <a:t>rms </a:t>
            </a:r>
            <a:r>
              <a:rPr lang="en-US" dirty="0"/>
              <a:t>= (V</a:t>
            </a:r>
            <a:r>
              <a:rPr lang="en-US" baseline="-25000" dirty="0"/>
              <a:t>CC </a:t>
            </a:r>
            <a:r>
              <a:rPr lang="en-US" dirty="0"/>
              <a:t>I</a:t>
            </a:r>
            <a:r>
              <a:rPr lang="en-US" baseline="-25000" dirty="0"/>
              <a:t>CQ</a:t>
            </a:r>
            <a:r>
              <a:rPr lang="en-US" dirty="0"/>
              <a:t>)/2</a:t>
            </a:r>
            <a:endParaRPr lang="en-IN" dirty="0"/>
          </a:p>
          <a:p>
            <a:r>
              <a:rPr lang="en-US" dirty="0"/>
              <a:t>Collector efficiency = P</a:t>
            </a:r>
            <a:r>
              <a:rPr lang="en-US" baseline="-25000" dirty="0"/>
              <a:t>out (ac)</a:t>
            </a:r>
            <a:r>
              <a:rPr lang="en-US" dirty="0"/>
              <a:t>/ (V</a:t>
            </a:r>
            <a:r>
              <a:rPr lang="en-US" baseline="-25000" dirty="0"/>
              <a:t>CC </a:t>
            </a:r>
            <a:r>
              <a:rPr lang="en-US" dirty="0"/>
              <a:t>I</a:t>
            </a:r>
            <a:r>
              <a:rPr lang="en-US" baseline="-25000" dirty="0"/>
              <a:t>CQ</a:t>
            </a:r>
            <a:r>
              <a:rPr lang="en-US" dirty="0"/>
              <a:t>)/2 ÷ V</a:t>
            </a:r>
            <a:r>
              <a:rPr lang="en-US" baseline="-25000" dirty="0"/>
              <a:t>CC </a:t>
            </a:r>
            <a:r>
              <a:rPr lang="en-US" dirty="0"/>
              <a:t>I</a:t>
            </a:r>
            <a:r>
              <a:rPr lang="en-US" baseline="-25000" dirty="0"/>
              <a:t>CQ </a:t>
            </a:r>
            <a:r>
              <a:rPr lang="en-US" dirty="0"/>
              <a:t>= 0.5 or 50%. </a:t>
            </a:r>
            <a:endParaRPr lang="en-IN" dirty="0"/>
          </a:p>
          <a:p>
            <a:r>
              <a:rPr lang="en-US" dirty="0"/>
              <a:t>Thus for a transformer-coupled class A power amplifier the maximum theoretical efficiency is 50%. In practice, the efficiency of such an amplifier is somewhat less than 50%. It is about 30%.</a:t>
            </a:r>
            <a:endParaRPr lang="en-IN" dirty="0"/>
          </a:p>
          <a:p>
            <a:r>
              <a:rPr lang="en-US" dirty="0"/>
              <a:t>The efficiency of a transformer-coupled class A power amplifier can be given as</a:t>
            </a:r>
            <a:endParaRPr lang="en-IN" dirty="0"/>
          </a:p>
          <a:p>
            <a:r>
              <a:rPr lang="en-US" dirty="0"/>
              <a:t>Efficiency = 50 *{ [V</a:t>
            </a:r>
            <a:r>
              <a:rPr lang="en-US" baseline="-25000" dirty="0"/>
              <a:t>ce</a:t>
            </a:r>
            <a:r>
              <a:rPr lang="en-US" dirty="0"/>
              <a:t> </a:t>
            </a:r>
            <a:r>
              <a:rPr lang="en-US" baseline="-25000" dirty="0"/>
              <a:t>max</a:t>
            </a:r>
            <a:r>
              <a:rPr lang="en-US" dirty="0"/>
              <a:t> – V</a:t>
            </a:r>
            <a:r>
              <a:rPr lang="en-US" baseline="-25000" dirty="0"/>
              <a:t>ce min</a:t>
            </a:r>
            <a:r>
              <a:rPr lang="en-US" dirty="0"/>
              <a:t>]/ [V</a:t>
            </a:r>
            <a:r>
              <a:rPr lang="en-US" baseline="-25000" dirty="0"/>
              <a:t>ce</a:t>
            </a:r>
            <a:r>
              <a:rPr lang="en-US" dirty="0"/>
              <a:t> </a:t>
            </a:r>
            <a:r>
              <a:rPr lang="en-US" baseline="-25000" dirty="0"/>
              <a:t>max +</a:t>
            </a:r>
            <a:r>
              <a:rPr lang="en-US" dirty="0"/>
              <a:t> V</a:t>
            </a:r>
            <a:r>
              <a:rPr lang="en-US" baseline="-25000" dirty="0"/>
              <a:t>ce min</a:t>
            </a:r>
            <a:r>
              <a:rPr lang="en-US" dirty="0"/>
              <a:t>]} %</a:t>
            </a:r>
            <a:endParaRPr lang="en-IN" dirty="0"/>
          </a:p>
          <a:p>
            <a:r>
              <a:rPr lang="en-US" dirty="0"/>
              <a:t>The larger the value of V</a:t>
            </a:r>
            <a:r>
              <a:rPr lang="en-US" baseline="-25000" dirty="0"/>
              <a:t>ce</a:t>
            </a:r>
            <a:r>
              <a:rPr lang="en-US" dirty="0"/>
              <a:t> </a:t>
            </a:r>
            <a:r>
              <a:rPr lang="en-US" baseline="-25000" dirty="0"/>
              <a:t>max</a:t>
            </a:r>
            <a:r>
              <a:rPr lang="en-US" dirty="0"/>
              <a:t> and smaller the value of V</a:t>
            </a:r>
            <a:r>
              <a:rPr lang="en-US" baseline="-25000" dirty="0"/>
              <a:t>ce min</a:t>
            </a:r>
            <a:r>
              <a:rPr lang="en-US" dirty="0"/>
              <a:t> the closer the efficiency approaches the theoretical limit of 50%. Well-designed circuits can approach the limit of 50%. The larger the amount of power handled by the amplifier, the more critical the efficiency becomes!</a:t>
            </a:r>
            <a:endParaRPr lang="en-IN" dirty="0"/>
          </a:p>
          <a:p>
            <a:endParaRPr lang="en-IN" dirty="0"/>
          </a:p>
        </p:txBody>
      </p:sp>
    </p:spTree>
    <p:extLst>
      <p:ext uri="{BB962C8B-B14F-4D97-AF65-F5344CB8AC3E}">
        <p14:creationId xmlns:p14="http://schemas.microsoft.com/office/powerpoint/2010/main" val="2509418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flipV="1">
            <a:off x="424070" y="397565"/>
            <a:ext cx="79513" cy="55153"/>
          </a:xfrm>
        </p:spPr>
        <p:txBody>
          <a:bodyPr/>
          <a:lstStyle/>
          <a:p>
            <a:endParaRPr lang="en-IN" sz="100" dirty="0"/>
          </a:p>
        </p:txBody>
      </p:sp>
      <p:sp>
        <p:nvSpPr>
          <p:cNvPr id="4" name="Rectangle 1"/>
          <p:cNvSpPr>
            <a:spLocks noGrp="1" noChangeArrowheads="1"/>
          </p:cNvSpPr>
          <p:nvPr>
            <p:ph idx="1"/>
          </p:nvPr>
        </p:nvSpPr>
        <p:spPr bwMode="auto">
          <a:xfrm>
            <a:off x="914400" y="781080"/>
            <a:ext cx="10018643"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0" rIns="-8887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effectLst/>
                <a:latin typeface="Arial" panose="020B0604020202020204" pitchFamily="34" charset="0"/>
              </a:rPr>
              <a:t>Advantages: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No signal power is lost in the collector or base resistors.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An excellent impedance matching and can be achieved in a transformer coupled amplifier.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Due to excellent impedance matching, transformer coupling provides higher gain.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D.C isolation between first and second stages.</a:t>
            </a:r>
            <a:br>
              <a:rPr kumimoji="0" lang="en-US" altLang="en-US" sz="1700" b="0" i="0" u="none" strike="noStrike" cap="none" normalizeH="0" baseline="0" dirty="0">
                <a:ln>
                  <a:noFill/>
                </a:ln>
                <a:effectLst/>
                <a:latin typeface="Arial" panose="020B0604020202020204" pitchFamily="34" charset="0"/>
              </a:rPr>
            </a:b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700" b="1" i="0" u="none" strike="noStrike" cap="none" normalizeH="0" baseline="0" dirty="0">
                <a:ln>
                  <a:noFill/>
                </a:ln>
                <a:effectLst/>
                <a:latin typeface="Arial" panose="020B0604020202020204" pitchFamily="34" charset="0"/>
              </a:rPr>
              <a:t>Disadvantages: </a:t>
            </a: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It has a poor frequency response.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 coupling transformers are bulky and fairly expensive at audio frequencies.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Frequency distribution is higher i.e. low frequency signals are less amplified as compared to the high frequency signals.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Transformer coupling tends to introduce hum in the output.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Cost is also more.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These are mostly employed for impedance matching.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700" b="0" i="0" u="none" strike="noStrike" cap="none" normalizeH="0" baseline="0" dirty="0">
                <a:ln>
                  <a:noFill/>
                </a:ln>
                <a:effectLst/>
                <a:latin typeface="Arial" panose="020B0604020202020204" pitchFamily="34" charset="0"/>
              </a:rPr>
            </a:br>
            <a:r>
              <a:rPr kumimoji="0" lang="en-US" altLang="en-US" sz="1700" b="1" i="0" u="none" strike="noStrike" cap="none" normalizeH="0" baseline="0" dirty="0">
                <a:ln>
                  <a:noFill/>
                </a:ln>
                <a:effectLst/>
              </a:rPr>
              <a:t>Applications</a:t>
            </a:r>
            <a:r>
              <a:rPr lang="en-US" altLang="en-US" sz="1700" b="1" dirty="0"/>
              <a:t> :</a:t>
            </a:r>
            <a:endParaRPr kumimoji="0" lang="en-US" altLang="en-US" sz="1700" b="1" i="0" u="none" strike="noStrike" cap="none" normalizeH="0" baseline="0" dirty="0">
              <a:ln>
                <a:noFill/>
              </a:ln>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effectLst/>
                <a:latin typeface="Arial" panose="020B0604020202020204" pitchFamily="34" charset="0"/>
              </a:rPr>
              <a:t>These are used as driver amplifiers sometimes used as an output </a:t>
            </a:r>
            <a:r>
              <a:rPr kumimoji="0" lang="en-US" altLang="en-US" sz="1700" b="0" i="0" u="none" strike="noStrike" cap="none" normalizeH="0" baseline="0" dirty="0" err="1">
                <a:ln>
                  <a:noFill/>
                </a:ln>
                <a:effectLst/>
                <a:latin typeface="Arial" panose="020B0604020202020204" pitchFamily="34" charset="0"/>
              </a:rPr>
              <a:t>amplfiers</a:t>
            </a:r>
            <a:r>
              <a:rPr kumimoji="0" lang="en-US" altLang="en-US" b="0" i="0" u="none" strike="noStrike" cap="none" normalizeH="0" baseline="0" dirty="0">
                <a:ln>
                  <a:noFill/>
                </a:ln>
                <a:solidFill>
                  <a:srgbClr val="CCCCCC"/>
                </a:solidFill>
                <a:effectLst/>
                <a:latin typeface="Arial" panose="020B0604020202020204" pitchFamily="34" charset="0"/>
              </a:rPr>
              <a:t>.</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370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p:cNvSpPr>
            <a:spLocks noGrp="1"/>
          </p:cNvSpPr>
          <p:nvPr>
            <p:ph type="title"/>
          </p:nvPr>
        </p:nvSpPr>
        <p:spPr>
          <a:xfrm>
            <a:off x="4374050" y="2647278"/>
            <a:ext cx="5023168" cy="630494"/>
          </a:xfrm>
        </p:spPr>
        <p:txBody>
          <a:bodyPr>
            <a:scene3d>
              <a:camera prst="orthographicFront"/>
              <a:lightRig rig="threePt" dir="t"/>
            </a:scene3d>
            <a:sp3d extrusionH="57150">
              <a:bevelT w="69850" h="38100" prst="cross"/>
            </a:sp3d>
          </a:bodyPr>
          <a:lstStyle/>
          <a:p>
            <a:r>
              <a:rPr lang="en-IN" sz="6000" i="1" dirty="0"/>
              <a:t>THANK YOU</a:t>
            </a:r>
          </a:p>
        </p:txBody>
      </p:sp>
      <p:sp>
        <p:nvSpPr>
          <p:cNvPr id="3" name="Content Placeholder 2"/>
          <p:cNvSpPr>
            <a:spLocks noGrp="1"/>
          </p:cNvSpPr>
          <p:nvPr>
            <p:ph idx="1"/>
          </p:nvPr>
        </p:nvSpPr>
        <p:spPr>
          <a:xfrm>
            <a:off x="11999741" y="6710289"/>
            <a:ext cx="661182" cy="550984"/>
          </a:xfrm>
        </p:spPr>
        <p:txBody>
          <a:bodyPr>
            <a:normAutofit/>
          </a:bodyPr>
          <a:lstStyle/>
          <a:p>
            <a:pPr marL="0" indent="0">
              <a:buNone/>
            </a:pPr>
            <a:r>
              <a:rPr lang="en-IN" sz="100" dirty="0"/>
              <a:t>1</a:t>
            </a:r>
          </a:p>
        </p:txBody>
      </p:sp>
    </p:spTree>
    <p:extLst>
      <p:ext uri="{BB962C8B-B14F-4D97-AF65-F5344CB8AC3E}">
        <p14:creationId xmlns:p14="http://schemas.microsoft.com/office/powerpoint/2010/main" val="469682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122</TotalTime>
  <Words>387</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TRANSFORMER COUPLED            CLASS A  POWER AMPLIFIER</vt:lpstr>
      <vt:lpstr>Definition : </vt:lpstr>
      <vt:lpstr>Circuit diagram :</vt:lpstr>
      <vt:lpstr>Circuit Operation : </vt:lpstr>
      <vt:lpstr>Circuit Operation :</vt:lpstr>
      <vt:lpstr>Circuit analysis :</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COUPLED            CLASS A  POWER AMPLIFIER</dc:title>
  <dc:creator>Dileep Kumar</dc:creator>
  <cp:lastModifiedBy>dileep kumar</cp:lastModifiedBy>
  <cp:revision>12</cp:revision>
  <dcterms:created xsi:type="dcterms:W3CDTF">2016-10-22T15:23:11Z</dcterms:created>
  <dcterms:modified xsi:type="dcterms:W3CDTF">2016-10-22T17:26:04Z</dcterms:modified>
</cp:coreProperties>
</file>