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20"/>
  </p:notesMasterIdLst>
  <p:sldIdLst>
    <p:sldId id="257" r:id="rId2"/>
    <p:sldId id="273" r:id="rId3"/>
    <p:sldId id="260" r:id="rId4"/>
    <p:sldId id="256" r:id="rId5"/>
    <p:sldId id="258" r:id="rId6"/>
    <p:sldId id="259" r:id="rId7"/>
    <p:sldId id="263" r:id="rId8"/>
    <p:sldId id="261" r:id="rId9"/>
    <p:sldId id="266" r:id="rId10"/>
    <p:sldId id="267" r:id="rId11"/>
    <p:sldId id="268" r:id="rId12"/>
    <p:sldId id="269" r:id="rId13"/>
    <p:sldId id="270" r:id="rId14"/>
    <p:sldId id="264" r:id="rId15"/>
    <p:sldId id="272" r:id="rId16"/>
    <p:sldId id="274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C1C"/>
    <a:srgbClr val="F4E7E7"/>
    <a:srgbClr val="FF9293"/>
    <a:srgbClr val="FFC9C9"/>
    <a:srgbClr val="DDDDDD"/>
    <a:srgbClr val="97FF70"/>
    <a:srgbClr val="FFFFFF"/>
    <a:srgbClr val="00F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374AA-9F00-419C-BA65-42604510870A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10C01-B89D-4921-9542-32336CE1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5FF-ED18-45AA-89C0-21514FCB4CD2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4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DE7F-C28E-4134-9B75-C1DB7E5CE99C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0C10-4B0D-44F5-A072-FA3E0566A471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42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78E9-EE3F-44FE-94F5-2674D170B396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4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72CC-20EC-4AFE-8F2E-660B175B470A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9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4BA-FC4C-4566-BF94-E75643D189DD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6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5686-A2C5-4EFA-A4EA-0BA1C51D4BCD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6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C1F-5F1F-4819-A8BC-93740EE3C6DD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44D5-6D92-41ED-A208-535BF0D57B60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D66-F0EC-4B5F-ABBD-A601C4B4F292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0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94DC-7A02-4B83-8D56-5D31BC4FDAA1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9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51D6-2BF8-4D15-AA5D-DCD950A244A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0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3F0F-A7E8-460E-82EC-EC50B9DF88B7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4F7A-A02F-476E-A120-3BF9428FCFBE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0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B188-1354-4748-AA53-4E9618DADE07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97A0-0DEE-48F7-B976-6FED296D540C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6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A561-A18E-4524-8F53-EAC993A421C5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2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9F234F-FA78-4E4C-BBD5-76B41C39C603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ib.projects.iit.cnr.it/dataset.html" TargetMode="External"/><Relationship Id="rId2" Type="http://schemas.openxmlformats.org/officeDocument/2006/relationships/hyperlink" Target="https://www.sciencedirect.com/science/article/pii/S01679236150018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ib.projects.iit.cnr.it/datase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B9AF-3CBE-4E54-881A-510FA8DE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15" y="3337387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BC1C1C"/>
                </a:solidFill>
                <a:latin typeface="Bahnschrift" panose="020B0502040204020203" pitchFamily="34" charset="0"/>
              </a:rPr>
              <a:t>Big Data Mining Term Project</a:t>
            </a:r>
          </a:p>
          <a:p>
            <a:pPr marL="0" indent="0">
              <a:buNone/>
            </a:pPr>
            <a:endParaRPr lang="en-IN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By </a:t>
            </a:r>
          </a:p>
          <a:p>
            <a:pPr lvl="1"/>
            <a:r>
              <a:rPr lang="en-IN" dirty="0">
                <a:latin typeface="Bahnschrift" panose="020B0502040204020203" pitchFamily="34" charset="0"/>
              </a:rPr>
              <a:t>Mukesh Badigineni [108998405]</a:t>
            </a:r>
          </a:p>
          <a:p>
            <a:pPr lvl="1"/>
            <a:r>
              <a:rPr lang="en-IN" dirty="0" err="1">
                <a:latin typeface="Bahnschrift" panose="020B0502040204020203" pitchFamily="34" charset="0"/>
              </a:rPr>
              <a:t>Vineela</a:t>
            </a:r>
            <a:r>
              <a:rPr lang="en-IN" dirty="0">
                <a:latin typeface="Bahnschrift" panose="020B0502040204020203" pitchFamily="34" charset="0"/>
              </a:rPr>
              <a:t> Swathi [108998406]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928C6-978F-4FED-AC7F-1ABC1D0B2A89}"/>
              </a:ext>
            </a:extLst>
          </p:cNvPr>
          <p:cNvSpPr/>
          <p:nvPr/>
        </p:nvSpPr>
        <p:spPr>
          <a:xfrm>
            <a:off x="2875182" y="396412"/>
            <a:ext cx="6441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Fake Twitter Accounts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C1406A-9EE6-4A8F-9956-B3B151C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2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AB0CDB-D9C2-487B-8D7D-7533DD2C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1562099"/>
            <a:ext cx="6173061" cy="4134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ED238-5BF6-4DBF-91A7-5255840CB9AE}"/>
              </a:ext>
            </a:extLst>
          </p:cNvPr>
          <p:cNvSpPr txBox="1"/>
          <p:nvPr/>
        </p:nvSpPr>
        <p:spPr>
          <a:xfrm>
            <a:off x="3220278" y="3167390"/>
            <a:ext cx="1046921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  <a:latin typeface="Bahnschrift" panose="020B0502040204020203" pitchFamily="34" charset="0"/>
              </a:rPr>
              <a:t>Probability </a:t>
            </a:r>
          </a:p>
          <a:p>
            <a:r>
              <a:rPr lang="en-IN" sz="1400" dirty="0">
                <a:solidFill>
                  <a:srgbClr val="FF0000"/>
                </a:solidFill>
                <a:latin typeface="Bahnschrift" panose="020B0502040204020203" pitchFamily="34" charset="0"/>
              </a:rPr>
              <a:t>Genuine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99B01-C99D-4486-80B2-770AED56FD67}"/>
              </a:ext>
            </a:extLst>
          </p:cNvPr>
          <p:cNvSpPr txBox="1"/>
          <p:nvPr/>
        </p:nvSpPr>
        <p:spPr>
          <a:xfrm>
            <a:off x="5850833" y="5142012"/>
            <a:ext cx="1729409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 Rounded MT Bold" panose="020F0704030504030204" pitchFamily="34" charset="0"/>
              </a:rPr>
              <a:t>Check List 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7AC16-F813-41A8-B22B-E2CE633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3B42278-3A9E-4A84-8F77-967C6C2FD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" t="3464"/>
          <a:stretch/>
        </p:blipFill>
        <p:spPr>
          <a:xfrm>
            <a:off x="80530" y="3879401"/>
            <a:ext cx="5864886" cy="2731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69CF4-166F-429D-AC0A-28D6934EE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049" y="151689"/>
            <a:ext cx="5603371" cy="3400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7DF0D-F698-4998-BE75-5F162A0D90E8}"/>
              </a:ext>
            </a:extLst>
          </p:cNvPr>
          <p:cNvSpPr txBox="1"/>
          <p:nvPr/>
        </p:nvSpPr>
        <p:spPr>
          <a:xfrm>
            <a:off x="3584957" y="1261278"/>
            <a:ext cx="856521" cy="6001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  <a:latin typeface="Bahnschrift" panose="020B0502040204020203" pitchFamily="34" charset="0"/>
              </a:rPr>
              <a:t>Probability of Genuine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8D2AE-9F4A-4535-B267-2E9FACE7561F}"/>
              </a:ext>
            </a:extLst>
          </p:cNvPr>
          <p:cNvSpPr txBox="1"/>
          <p:nvPr/>
        </p:nvSpPr>
        <p:spPr>
          <a:xfrm>
            <a:off x="5738433" y="3094851"/>
            <a:ext cx="172940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 Rounded MT Bold" panose="020F0704030504030204" pitchFamily="34" charset="0"/>
              </a:rPr>
              <a:t>Check List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0CF1A-E918-43A6-86B5-A17AB9921C13}"/>
              </a:ext>
            </a:extLst>
          </p:cNvPr>
          <p:cNvSpPr txBox="1"/>
          <p:nvPr/>
        </p:nvSpPr>
        <p:spPr>
          <a:xfrm>
            <a:off x="8113408" y="1427469"/>
            <a:ext cx="871584" cy="4154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Arial Rounded MT Bold" panose="020F0704030504030204" pitchFamily="34" charset="0"/>
              </a:rPr>
              <a:t>Fake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71429-D3A0-496E-8571-A525BDDEA799}"/>
              </a:ext>
            </a:extLst>
          </p:cNvPr>
          <p:cNvSpPr txBox="1"/>
          <p:nvPr/>
        </p:nvSpPr>
        <p:spPr>
          <a:xfrm>
            <a:off x="8080503" y="1076611"/>
            <a:ext cx="87158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Arial Rounded MT Bold" panose="020F0704030504030204" pitchFamily="34" charset="0"/>
              </a:rPr>
              <a:t>Genuine account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C9F9E1-078B-41C0-8B47-027E064D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4CDD36-1A5E-4CE9-BB6D-AFCF6C4615BF}"/>
              </a:ext>
            </a:extLst>
          </p:cNvPr>
          <p:cNvSpPr txBox="1"/>
          <p:nvPr/>
        </p:nvSpPr>
        <p:spPr>
          <a:xfrm>
            <a:off x="6321287" y="4931614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537649-9BDD-4CC3-875D-002E88719F57}"/>
              </a:ext>
            </a:extLst>
          </p:cNvPr>
          <p:cNvSpPr txBox="1"/>
          <p:nvPr/>
        </p:nvSpPr>
        <p:spPr>
          <a:xfrm>
            <a:off x="6305291" y="5591122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931EA3-FA80-4DAF-BFB1-2B71E24C17A6}"/>
              </a:ext>
            </a:extLst>
          </p:cNvPr>
          <p:cNvSpPr txBox="1"/>
          <p:nvPr/>
        </p:nvSpPr>
        <p:spPr>
          <a:xfrm>
            <a:off x="7671763" y="4249127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BBBFF5-4782-4375-A671-457FC17881BD}"/>
              </a:ext>
            </a:extLst>
          </p:cNvPr>
          <p:cNvSpPr txBox="1"/>
          <p:nvPr/>
        </p:nvSpPr>
        <p:spPr>
          <a:xfrm>
            <a:off x="9064488" y="4244161"/>
            <a:ext cx="117724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1E0ABF6-AA43-4941-8616-81572F2B9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" t="3464"/>
          <a:stretch/>
        </p:blipFill>
        <p:spPr>
          <a:xfrm>
            <a:off x="6321287" y="3836179"/>
            <a:ext cx="5756191" cy="27312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8B12A1-D69A-49A3-9760-BD4754137E30}"/>
              </a:ext>
            </a:extLst>
          </p:cNvPr>
          <p:cNvSpPr txBox="1"/>
          <p:nvPr/>
        </p:nvSpPr>
        <p:spPr>
          <a:xfrm>
            <a:off x="7871791" y="5144694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3FD4F7-5580-467D-9DF6-F07A44B65E56}"/>
              </a:ext>
            </a:extLst>
          </p:cNvPr>
          <p:cNvSpPr txBox="1"/>
          <p:nvPr/>
        </p:nvSpPr>
        <p:spPr>
          <a:xfrm>
            <a:off x="7855795" y="5843958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4CA5C3-2A0A-4A08-B809-5D8DFF8A8AF7}"/>
              </a:ext>
            </a:extLst>
          </p:cNvPr>
          <p:cNvSpPr txBox="1"/>
          <p:nvPr/>
        </p:nvSpPr>
        <p:spPr>
          <a:xfrm>
            <a:off x="9222267" y="4462207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2FB058-7BA5-4541-AAD7-44A9FB2E4194}"/>
              </a:ext>
            </a:extLst>
          </p:cNvPr>
          <p:cNvSpPr txBox="1"/>
          <p:nvPr/>
        </p:nvSpPr>
        <p:spPr>
          <a:xfrm>
            <a:off x="10583612" y="4457241"/>
            <a:ext cx="124813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584923-B386-4DA7-AFF9-BE0790B5CD37}"/>
              </a:ext>
            </a:extLst>
          </p:cNvPr>
          <p:cNvSpPr txBox="1"/>
          <p:nvPr/>
        </p:nvSpPr>
        <p:spPr>
          <a:xfrm>
            <a:off x="9232075" y="5155120"/>
            <a:ext cx="1208625" cy="369332"/>
          </a:xfrm>
          <a:prstGeom prst="rect">
            <a:avLst/>
          </a:prstGeom>
          <a:solidFill>
            <a:srgbClr val="97FF7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328F3-8755-4348-9DC6-5A0E5ACD7A0C}"/>
              </a:ext>
            </a:extLst>
          </p:cNvPr>
          <p:cNvSpPr txBox="1"/>
          <p:nvPr/>
        </p:nvSpPr>
        <p:spPr>
          <a:xfrm>
            <a:off x="10623126" y="5843958"/>
            <a:ext cx="1208625" cy="369332"/>
          </a:xfrm>
          <a:prstGeom prst="rect">
            <a:avLst/>
          </a:prstGeom>
          <a:solidFill>
            <a:srgbClr val="97FF7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3BC57-164F-45D7-8262-556F5880C75E}"/>
              </a:ext>
            </a:extLst>
          </p:cNvPr>
          <p:cNvSpPr txBox="1"/>
          <p:nvPr/>
        </p:nvSpPr>
        <p:spPr>
          <a:xfrm>
            <a:off x="10614992" y="5183806"/>
            <a:ext cx="1208625" cy="369332"/>
          </a:xfrm>
          <a:prstGeom prst="rect">
            <a:avLst/>
          </a:prstGeom>
          <a:solidFill>
            <a:srgbClr val="FFC9C9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38BB9E-17B0-426C-A51A-07D4ABBC781B}"/>
              </a:ext>
            </a:extLst>
          </p:cNvPr>
          <p:cNvSpPr txBox="1"/>
          <p:nvPr/>
        </p:nvSpPr>
        <p:spPr>
          <a:xfrm>
            <a:off x="9222266" y="5876652"/>
            <a:ext cx="1208625" cy="369332"/>
          </a:xfrm>
          <a:prstGeom prst="rect">
            <a:avLst/>
          </a:prstGeom>
          <a:solidFill>
            <a:srgbClr val="FF9293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3B508-170E-435F-8894-D10C662C388B}"/>
              </a:ext>
            </a:extLst>
          </p:cNvPr>
          <p:cNvSpPr txBox="1"/>
          <p:nvPr/>
        </p:nvSpPr>
        <p:spPr>
          <a:xfrm>
            <a:off x="3074504" y="4473651"/>
            <a:ext cx="124654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BC5894-F87A-4B49-B75D-40866607D01D}"/>
              </a:ext>
            </a:extLst>
          </p:cNvPr>
          <p:cNvSpPr txBox="1"/>
          <p:nvPr/>
        </p:nvSpPr>
        <p:spPr>
          <a:xfrm>
            <a:off x="1643270" y="5198795"/>
            <a:ext cx="129871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A88F6-26CD-4FBA-9F5C-63EB7CB74FD6}"/>
              </a:ext>
            </a:extLst>
          </p:cNvPr>
          <p:cNvSpPr txBox="1"/>
          <p:nvPr/>
        </p:nvSpPr>
        <p:spPr>
          <a:xfrm>
            <a:off x="1643270" y="5894777"/>
            <a:ext cx="129871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3B9D1A-454E-4484-9641-F26B072C6246}"/>
              </a:ext>
            </a:extLst>
          </p:cNvPr>
          <p:cNvSpPr txBox="1"/>
          <p:nvPr/>
        </p:nvSpPr>
        <p:spPr>
          <a:xfrm>
            <a:off x="4426227" y="4552312"/>
            <a:ext cx="130242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</p:spTree>
    <p:extLst>
      <p:ext uri="{BB962C8B-B14F-4D97-AF65-F5344CB8AC3E}">
        <p14:creationId xmlns:p14="http://schemas.microsoft.com/office/powerpoint/2010/main" val="12818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18BF30-DE6A-46FD-80D2-819657EF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055" y="102590"/>
            <a:ext cx="6068272" cy="3258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B42278-3A9E-4A84-8F77-967C6C2FD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" t="3464"/>
          <a:stretch/>
        </p:blipFill>
        <p:spPr>
          <a:xfrm>
            <a:off x="80530" y="3879401"/>
            <a:ext cx="5864886" cy="2731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7DF0D-F698-4998-BE75-5F162A0D90E8}"/>
              </a:ext>
            </a:extLst>
          </p:cNvPr>
          <p:cNvSpPr txBox="1"/>
          <p:nvPr/>
        </p:nvSpPr>
        <p:spPr>
          <a:xfrm>
            <a:off x="3241867" y="1297656"/>
            <a:ext cx="874643" cy="6001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  <a:latin typeface="Bahnschrift" panose="020B0502040204020203" pitchFamily="34" charset="0"/>
              </a:rPr>
              <a:t>Probability of Genuine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8D2AE-9F4A-4535-B267-2E9FACE7561F}"/>
              </a:ext>
            </a:extLst>
          </p:cNvPr>
          <p:cNvSpPr txBox="1"/>
          <p:nvPr/>
        </p:nvSpPr>
        <p:spPr>
          <a:xfrm>
            <a:off x="5686890" y="3095784"/>
            <a:ext cx="172940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 Rounded MT Bold" panose="020F0704030504030204" pitchFamily="34" charset="0"/>
              </a:rPr>
              <a:t>Check List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0CF1A-E918-43A6-86B5-A17AB9921C13}"/>
              </a:ext>
            </a:extLst>
          </p:cNvPr>
          <p:cNvSpPr txBox="1"/>
          <p:nvPr/>
        </p:nvSpPr>
        <p:spPr>
          <a:xfrm>
            <a:off x="8114873" y="1389989"/>
            <a:ext cx="871584" cy="4154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Arial Rounded MT Bold" panose="020F0704030504030204" pitchFamily="34" charset="0"/>
              </a:rPr>
              <a:t>Fake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71429-D3A0-496E-8571-A525BDDEA799}"/>
              </a:ext>
            </a:extLst>
          </p:cNvPr>
          <p:cNvSpPr txBox="1"/>
          <p:nvPr/>
        </p:nvSpPr>
        <p:spPr>
          <a:xfrm>
            <a:off x="8108472" y="1039131"/>
            <a:ext cx="87158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Arial Rounded MT Bold" panose="020F0704030504030204" pitchFamily="34" charset="0"/>
              </a:rPr>
              <a:t>Genuine account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C9F9E1-078B-41C0-8B47-027E064D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4CDD36-1A5E-4CE9-BB6D-AFCF6C4615BF}"/>
              </a:ext>
            </a:extLst>
          </p:cNvPr>
          <p:cNvSpPr txBox="1"/>
          <p:nvPr/>
        </p:nvSpPr>
        <p:spPr>
          <a:xfrm>
            <a:off x="6321287" y="4931614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537649-9BDD-4CC3-875D-002E88719F57}"/>
              </a:ext>
            </a:extLst>
          </p:cNvPr>
          <p:cNvSpPr txBox="1"/>
          <p:nvPr/>
        </p:nvSpPr>
        <p:spPr>
          <a:xfrm>
            <a:off x="6305291" y="5591122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931EA3-FA80-4DAF-BFB1-2B71E24C17A6}"/>
              </a:ext>
            </a:extLst>
          </p:cNvPr>
          <p:cNvSpPr txBox="1"/>
          <p:nvPr/>
        </p:nvSpPr>
        <p:spPr>
          <a:xfrm>
            <a:off x="7671763" y="4249127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BBBFF5-4782-4375-A671-457FC17881BD}"/>
              </a:ext>
            </a:extLst>
          </p:cNvPr>
          <p:cNvSpPr txBox="1"/>
          <p:nvPr/>
        </p:nvSpPr>
        <p:spPr>
          <a:xfrm>
            <a:off x="9064488" y="4244161"/>
            <a:ext cx="117724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1E0ABF6-AA43-4941-8616-81572F2B9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" t="3464"/>
          <a:stretch/>
        </p:blipFill>
        <p:spPr>
          <a:xfrm>
            <a:off x="6321287" y="3836179"/>
            <a:ext cx="5756191" cy="27312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8B12A1-D69A-49A3-9760-BD4754137E30}"/>
              </a:ext>
            </a:extLst>
          </p:cNvPr>
          <p:cNvSpPr txBox="1"/>
          <p:nvPr/>
        </p:nvSpPr>
        <p:spPr>
          <a:xfrm>
            <a:off x="7871791" y="5144694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3FD4F7-5580-467D-9DF6-F07A44B65E56}"/>
              </a:ext>
            </a:extLst>
          </p:cNvPr>
          <p:cNvSpPr txBox="1"/>
          <p:nvPr/>
        </p:nvSpPr>
        <p:spPr>
          <a:xfrm>
            <a:off x="7855795" y="5843958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4CA5C3-2A0A-4A08-B809-5D8DFF8A8AF7}"/>
              </a:ext>
            </a:extLst>
          </p:cNvPr>
          <p:cNvSpPr txBox="1"/>
          <p:nvPr/>
        </p:nvSpPr>
        <p:spPr>
          <a:xfrm>
            <a:off x="9222267" y="4462207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2FB058-7BA5-4541-AAD7-44A9FB2E4194}"/>
              </a:ext>
            </a:extLst>
          </p:cNvPr>
          <p:cNvSpPr txBox="1"/>
          <p:nvPr/>
        </p:nvSpPr>
        <p:spPr>
          <a:xfrm>
            <a:off x="10583612" y="4457241"/>
            <a:ext cx="124813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584923-B386-4DA7-AFF9-BE0790B5CD37}"/>
              </a:ext>
            </a:extLst>
          </p:cNvPr>
          <p:cNvSpPr txBox="1"/>
          <p:nvPr/>
        </p:nvSpPr>
        <p:spPr>
          <a:xfrm>
            <a:off x="9245327" y="5155120"/>
            <a:ext cx="1208625" cy="369332"/>
          </a:xfrm>
          <a:prstGeom prst="rect">
            <a:avLst/>
          </a:prstGeom>
          <a:solidFill>
            <a:srgbClr val="97FF7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328F3-8755-4348-9DC6-5A0E5ACD7A0C}"/>
              </a:ext>
            </a:extLst>
          </p:cNvPr>
          <p:cNvSpPr txBox="1"/>
          <p:nvPr/>
        </p:nvSpPr>
        <p:spPr>
          <a:xfrm>
            <a:off x="10623126" y="5843958"/>
            <a:ext cx="1208625" cy="369332"/>
          </a:xfrm>
          <a:prstGeom prst="rect">
            <a:avLst/>
          </a:prstGeom>
          <a:solidFill>
            <a:srgbClr val="97FF7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3BC57-164F-45D7-8262-556F5880C75E}"/>
              </a:ext>
            </a:extLst>
          </p:cNvPr>
          <p:cNvSpPr txBox="1"/>
          <p:nvPr/>
        </p:nvSpPr>
        <p:spPr>
          <a:xfrm>
            <a:off x="10614992" y="5183806"/>
            <a:ext cx="1208625" cy="369332"/>
          </a:xfrm>
          <a:prstGeom prst="rect">
            <a:avLst/>
          </a:prstGeom>
          <a:solidFill>
            <a:srgbClr val="FFC9C9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38BB9E-17B0-426C-A51A-07D4ABBC781B}"/>
              </a:ext>
            </a:extLst>
          </p:cNvPr>
          <p:cNvSpPr txBox="1"/>
          <p:nvPr/>
        </p:nvSpPr>
        <p:spPr>
          <a:xfrm>
            <a:off x="9222266" y="5876652"/>
            <a:ext cx="1208625" cy="369332"/>
          </a:xfrm>
          <a:prstGeom prst="rect">
            <a:avLst/>
          </a:prstGeom>
          <a:solidFill>
            <a:srgbClr val="FF9293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3B508-170E-435F-8894-D10C662C388B}"/>
              </a:ext>
            </a:extLst>
          </p:cNvPr>
          <p:cNvSpPr txBox="1"/>
          <p:nvPr/>
        </p:nvSpPr>
        <p:spPr>
          <a:xfrm>
            <a:off x="3074504" y="4473651"/>
            <a:ext cx="124654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BC5894-F87A-4B49-B75D-40866607D01D}"/>
              </a:ext>
            </a:extLst>
          </p:cNvPr>
          <p:cNvSpPr txBox="1"/>
          <p:nvPr/>
        </p:nvSpPr>
        <p:spPr>
          <a:xfrm>
            <a:off x="1643270" y="5198795"/>
            <a:ext cx="129871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A88F6-26CD-4FBA-9F5C-63EB7CB74FD6}"/>
              </a:ext>
            </a:extLst>
          </p:cNvPr>
          <p:cNvSpPr txBox="1"/>
          <p:nvPr/>
        </p:nvSpPr>
        <p:spPr>
          <a:xfrm>
            <a:off x="1643270" y="5894777"/>
            <a:ext cx="129871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3B9D1A-454E-4484-9641-F26B072C6246}"/>
              </a:ext>
            </a:extLst>
          </p:cNvPr>
          <p:cNvSpPr txBox="1"/>
          <p:nvPr/>
        </p:nvSpPr>
        <p:spPr>
          <a:xfrm>
            <a:off x="4426227" y="4552312"/>
            <a:ext cx="130242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</p:spTree>
    <p:extLst>
      <p:ext uri="{BB962C8B-B14F-4D97-AF65-F5344CB8AC3E}">
        <p14:creationId xmlns:p14="http://schemas.microsoft.com/office/powerpoint/2010/main" val="15165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CF084-6327-40BC-B219-39D39C36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39" y="29137"/>
            <a:ext cx="6182588" cy="3477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B42278-3A9E-4A84-8F77-967C6C2FD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" t="3464"/>
          <a:stretch/>
        </p:blipFill>
        <p:spPr>
          <a:xfrm>
            <a:off x="80530" y="3879401"/>
            <a:ext cx="5864886" cy="2731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7DF0D-F698-4998-BE75-5F162A0D90E8}"/>
              </a:ext>
            </a:extLst>
          </p:cNvPr>
          <p:cNvSpPr txBox="1"/>
          <p:nvPr/>
        </p:nvSpPr>
        <p:spPr>
          <a:xfrm>
            <a:off x="3184709" y="1070648"/>
            <a:ext cx="874643" cy="6001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  <a:latin typeface="Bahnschrift" panose="020B0502040204020203" pitchFamily="34" charset="0"/>
              </a:rPr>
              <a:t>Probability of Genuine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8D2AE-9F4A-4535-B267-2E9FACE7561F}"/>
              </a:ext>
            </a:extLst>
          </p:cNvPr>
          <p:cNvSpPr txBox="1"/>
          <p:nvPr/>
        </p:nvSpPr>
        <p:spPr>
          <a:xfrm>
            <a:off x="5642984" y="2989387"/>
            <a:ext cx="172940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 Rounded MT Bold" panose="020F0704030504030204" pitchFamily="34" charset="0"/>
              </a:rPr>
              <a:t>Check List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0CF1A-E918-43A6-86B5-A17AB9921C13}"/>
              </a:ext>
            </a:extLst>
          </p:cNvPr>
          <p:cNvSpPr txBox="1"/>
          <p:nvPr/>
        </p:nvSpPr>
        <p:spPr>
          <a:xfrm>
            <a:off x="8097471" y="1162981"/>
            <a:ext cx="871584" cy="4154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Arial Rounded MT Bold" panose="020F0704030504030204" pitchFamily="34" charset="0"/>
              </a:rPr>
              <a:t>Fake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71429-D3A0-496E-8571-A525BDDEA799}"/>
              </a:ext>
            </a:extLst>
          </p:cNvPr>
          <p:cNvSpPr txBox="1"/>
          <p:nvPr/>
        </p:nvSpPr>
        <p:spPr>
          <a:xfrm>
            <a:off x="8091070" y="812123"/>
            <a:ext cx="87158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Arial Rounded MT Bold" panose="020F0704030504030204" pitchFamily="34" charset="0"/>
              </a:rPr>
              <a:t>Genuine account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C9F9E1-078B-41C0-8B47-027E064D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4CDD36-1A5E-4CE9-BB6D-AFCF6C4615BF}"/>
              </a:ext>
            </a:extLst>
          </p:cNvPr>
          <p:cNvSpPr txBox="1"/>
          <p:nvPr/>
        </p:nvSpPr>
        <p:spPr>
          <a:xfrm>
            <a:off x="6321287" y="4931614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537649-9BDD-4CC3-875D-002E88719F57}"/>
              </a:ext>
            </a:extLst>
          </p:cNvPr>
          <p:cNvSpPr txBox="1"/>
          <p:nvPr/>
        </p:nvSpPr>
        <p:spPr>
          <a:xfrm>
            <a:off x="6305291" y="5591122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931EA3-FA80-4DAF-BFB1-2B71E24C17A6}"/>
              </a:ext>
            </a:extLst>
          </p:cNvPr>
          <p:cNvSpPr txBox="1"/>
          <p:nvPr/>
        </p:nvSpPr>
        <p:spPr>
          <a:xfrm>
            <a:off x="7671763" y="4249127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BBBFF5-4782-4375-A671-457FC17881BD}"/>
              </a:ext>
            </a:extLst>
          </p:cNvPr>
          <p:cNvSpPr txBox="1"/>
          <p:nvPr/>
        </p:nvSpPr>
        <p:spPr>
          <a:xfrm>
            <a:off x="9064488" y="4244161"/>
            <a:ext cx="117724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1E0ABF6-AA43-4941-8616-81572F2B9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" t="3464"/>
          <a:stretch/>
        </p:blipFill>
        <p:spPr>
          <a:xfrm>
            <a:off x="6321287" y="3836179"/>
            <a:ext cx="5756191" cy="27312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8B12A1-D69A-49A3-9760-BD4754137E30}"/>
              </a:ext>
            </a:extLst>
          </p:cNvPr>
          <p:cNvSpPr txBox="1"/>
          <p:nvPr/>
        </p:nvSpPr>
        <p:spPr>
          <a:xfrm>
            <a:off x="7871791" y="5144694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3FD4F7-5580-467D-9DF6-F07A44B65E56}"/>
              </a:ext>
            </a:extLst>
          </p:cNvPr>
          <p:cNvSpPr txBox="1"/>
          <p:nvPr/>
        </p:nvSpPr>
        <p:spPr>
          <a:xfrm>
            <a:off x="7855795" y="5843958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4CA5C3-2A0A-4A08-B809-5D8DFF8A8AF7}"/>
              </a:ext>
            </a:extLst>
          </p:cNvPr>
          <p:cNvSpPr txBox="1"/>
          <p:nvPr/>
        </p:nvSpPr>
        <p:spPr>
          <a:xfrm>
            <a:off x="9222267" y="4462207"/>
            <a:ext cx="120862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2FB058-7BA5-4541-AAD7-44A9FB2E4194}"/>
              </a:ext>
            </a:extLst>
          </p:cNvPr>
          <p:cNvSpPr txBox="1"/>
          <p:nvPr/>
        </p:nvSpPr>
        <p:spPr>
          <a:xfrm>
            <a:off x="10583612" y="4457241"/>
            <a:ext cx="124813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584923-B386-4DA7-AFF9-BE0790B5CD37}"/>
              </a:ext>
            </a:extLst>
          </p:cNvPr>
          <p:cNvSpPr txBox="1"/>
          <p:nvPr/>
        </p:nvSpPr>
        <p:spPr>
          <a:xfrm>
            <a:off x="9245327" y="5155120"/>
            <a:ext cx="1208625" cy="369332"/>
          </a:xfrm>
          <a:prstGeom prst="rect">
            <a:avLst/>
          </a:prstGeom>
          <a:solidFill>
            <a:srgbClr val="97FF7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328F3-8755-4348-9DC6-5A0E5ACD7A0C}"/>
              </a:ext>
            </a:extLst>
          </p:cNvPr>
          <p:cNvSpPr txBox="1"/>
          <p:nvPr/>
        </p:nvSpPr>
        <p:spPr>
          <a:xfrm>
            <a:off x="10623126" y="5843958"/>
            <a:ext cx="1208625" cy="369332"/>
          </a:xfrm>
          <a:prstGeom prst="rect">
            <a:avLst/>
          </a:prstGeom>
          <a:solidFill>
            <a:srgbClr val="97FF7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3BC57-164F-45D7-8262-556F5880C75E}"/>
              </a:ext>
            </a:extLst>
          </p:cNvPr>
          <p:cNvSpPr txBox="1"/>
          <p:nvPr/>
        </p:nvSpPr>
        <p:spPr>
          <a:xfrm>
            <a:off x="10614992" y="5183806"/>
            <a:ext cx="1208625" cy="369332"/>
          </a:xfrm>
          <a:prstGeom prst="rect">
            <a:avLst/>
          </a:prstGeom>
          <a:solidFill>
            <a:srgbClr val="FFC9C9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38BB9E-17B0-426C-A51A-07D4ABBC781B}"/>
              </a:ext>
            </a:extLst>
          </p:cNvPr>
          <p:cNvSpPr txBox="1"/>
          <p:nvPr/>
        </p:nvSpPr>
        <p:spPr>
          <a:xfrm>
            <a:off x="9222266" y="5876652"/>
            <a:ext cx="1208625" cy="369332"/>
          </a:xfrm>
          <a:prstGeom prst="rect">
            <a:avLst/>
          </a:prstGeom>
          <a:solidFill>
            <a:srgbClr val="FF9293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3B508-170E-435F-8894-D10C662C388B}"/>
              </a:ext>
            </a:extLst>
          </p:cNvPr>
          <p:cNvSpPr txBox="1"/>
          <p:nvPr/>
        </p:nvSpPr>
        <p:spPr>
          <a:xfrm>
            <a:off x="3074504" y="4473651"/>
            <a:ext cx="124654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BC5894-F87A-4B49-B75D-40866607D01D}"/>
              </a:ext>
            </a:extLst>
          </p:cNvPr>
          <p:cNvSpPr txBox="1"/>
          <p:nvPr/>
        </p:nvSpPr>
        <p:spPr>
          <a:xfrm>
            <a:off x="1643270" y="5198795"/>
            <a:ext cx="129871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Genuine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A88F6-26CD-4FBA-9F5C-63EB7CB74FD6}"/>
              </a:ext>
            </a:extLst>
          </p:cNvPr>
          <p:cNvSpPr txBox="1"/>
          <p:nvPr/>
        </p:nvSpPr>
        <p:spPr>
          <a:xfrm>
            <a:off x="1643270" y="5894777"/>
            <a:ext cx="129871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3B9D1A-454E-4484-9641-F26B072C6246}"/>
              </a:ext>
            </a:extLst>
          </p:cNvPr>
          <p:cNvSpPr txBox="1"/>
          <p:nvPr/>
        </p:nvSpPr>
        <p:spPr>
          <a:xfrm>
            <a:off x="4426227" y="4552312"/>
            <a:ext cx="130242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Fake</a:t>
            </a:r>
          </a:p>
        </p:txBody>
      </p:sp>
    </p:spTree>
    <p:extLst>
      <p:ext uri="{BB962C8B-B14F-4D97-AF65-F5344CB8AC3E}">
        <p14:creationId xmlns:p14="http://schemas.microsoft.com/office/powerpoint/2010/main" val="26831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73" y="-70658"/>
            <a:ext cx="5257311" cy="868680"/>
          </a:xfrm>
        </p:spPr>
        <p:txBody>
          <a:bodyPr/>
          <a:lstStyle/>
          <a:p>
            <a:r>
              <a:rPr lang="en-IN" dirty="0" err="1"/>
              <a:t>RandomForest</a:t>
            </a:r>
            <a:r>
              <a:rPr lang="en-IN" dirty="0"/>
              <a:t> Method: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383" y="837778"/>
            <a:ext cx="5652054" cy="315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265" t="6369" r="26647" b="8299"/>
          <a:stretch/>
        </p:blipFill>
        <p:spPr>
          <a:xfrm>
            <a:off x="3084022" y="5131455"/>
            <a:ext cx="6317673" cy="1471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9372" y="4088699"/>
            <a:ext cx="891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Train Set:</a:t>
            </a:r>
          </a:p>
          <a:p>
            <a:pPr lvl="1"/>
            <a:r>
              <a:rPr lang="en-IN" dirty="0"/>
              <a:t>From the extracted </a:t>
            </a:r>
            <a:r>
              <a:rPr lang="en-IN" dirty="0" err="1"/>
              <a:t>Data_set</a:t>
            </a:r>
            <a:r>
              <a:rPr lang="en-IN" dirty="0"/>
              <a:t> as set of samples to be taken, Random Forest classifier will be trained on the sample dataset and then confusion matrix is applied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1A85D-FDE8-4742-976F-475E10D3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3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266B-C0C4-4503-A710-3CFD333C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82" y="324678"/>
            <a:ext cx="3259965" cy="7156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Training Set: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B530-AE1C-4AF6-9426-230B37C9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5304"/>
            <a:ext cx="10018713" cy="4678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training, each tree in a </a:t>
            </a:r>
            <a:r>
              <a:rPr lang="en-US" b="1" dirty="0"/>
              <a:t>random forest</a:t>
            </a:r>
            <a:r>
              <a:rPr lang="en-US" dirty="0"/>
              <a:t> learns from a </a:t>
            </a:r>
            <a:r>
              <a:rPr lang="en-US" b="1" dirty="0"/>
              <a:t>random</a:t>
            </a:r>
            <a:r>
              <a:rPr lang="en-US" dirty="0"/>
              <a:t> sample of the data points.</a:t>
            </a:r>
          </a:p>
          <a:p>
            <a:r>
              <a:rPr lang="en-US" dirty="0"/>
              <a:t> The samples are drawn with replacement, known </a:t>
            </a:r>
            <a:r>
              <a:rPr lang="en-US" b="1" dirty="0"/>
              <a:t>as</a:t>
            </a:r>
            <a:r>
              <a:rPr lang="en-US" dirty="0"/>
              <a:t> bootstrapping.</a:t>
            </a:r>
          </a:p>
          <a:p>
            <a:pPr fontAlgn="base"/>
            <a:r>
              <a:rPr lang="en-US" dirty="0"/>
              <a:t>Choose a number of bootstrap samples to perform</a:t>
            </a:r>
          </a:p>
          <a:p>
            <a:pPr fontAlgn="base"/>
            <a:r>
              <a:rPr lang="en-US" dirty="0"/>
              <a:t>Choose a sample size</a:t>
            </a:r>
          </a:p>
          <a:p>
            <a:pPr fontAlgn="base"/>
            <a:r>
              <a:rPr lang="en-US" dirty="0"/>
              <a:t>For each bootstrap sample</a:t>
            </a:r>
          </a:p>
          <a:p>
            <a:pPr lvl="1" fontAlgn="base"/>
            <a:r>
              <a:rPr lang="en-US" sz="2400" dirty="0"/>
              <a:t>Draw a sample with replacement with the chosen size</a:t>
            </a:r>
          </a:p>
          <a:p>
            <a:pPr lvl="1" fontAlgn="base"/>
            <a:r>
              <a:rPr lang="en-US" sz="2400" dirty="0"/>
              <a:t>Calculate the statistic on the sample</a:t>
            </a:r>
          </a:p>
          <a:p>
            <a:r>
              <a:rPr lang="en-US" dirty="0"/>
              <a:t>  At test time, predictions are made by averaging the predictions of each </a:t>
            </a:r>
            <a:r>
              <a:rPr lang="en-US" b="1" dirty="0"/>
              <a:t>decision</a:t>
            </a:r>
            <a:r>
              <a:rPr lang="en-US" dirty="0"/>
              <a:t> tree.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4A348-A1EC-4010-94ED-22701C36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1201-D93D-494C-8C85-C87130FE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0" y="0"/>
            <a:ext cx="5421815" cy="589547"/>
          </a:xfrm>
        </p:spPr>
        <p:txBody>
          <a:bodyPr>
            <a:normAutofit fontScale="90000"/>
          </a:bodyPr>
          <a:lstStyle/>
          <a:p>
            <a:r>
              <a:rPr lang="en-IN" dirty="0"/>
              <a:t>Decision tree details: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8D600-F1E1-4E72-A808-BE0ED62E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C084-D852-4DEC-85B4-3F852F4E1104}"/>
              </a:ext>
            </a:extLst>
          </p:cNvPr>
          <p:cNvSpPr txBox="1"/>
          <p:nvPr/>
        </p:nvSpPr>
        <p:spPr>
          <a:xfrm>
            <a:off x="1256126" y="4110701"/>
            <a:ext cx="10475080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					accuracy	   precision		recall	         FM	        MCC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					0.979			0.984  		  0.974          0.979	  0.953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					0.975			0.971		  0.971	  	   0.971	  0.943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					0.964			0.957		  0.957    	   0.957        0.914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57CA5F-F6F1-4218-9B89-2AD7F1A56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17182"/>
              </p:ext>
            </p:extLst>
          </p:nvPr>
        </p:nvGraphicFramePr>
        <p:xfrm>
          <a:off x="3418928" y="675959"/>
          <a:ext cx="6149475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825">
                  <a:extLst>
                    <a:ext uri="{9D8B030D-6E8A-4147-A177-3AD203B41FA5}">
                      <a16:colId xmlns:a16="http://schemas.microsoft.com/office/drawing/2014/main" val="271062675"/>
                    </a:ext>
                  </a:extLst>
                </a:gridCol>
                <a:gridCol w="2049825">
                  <a:extLst>
                    <a:ext uri="{9D8B030D-6E8A-4147-A177-3AD203B41FA5}">
                      <a16:colId xmlns:a16="http://schemas.microsoft.com/office/drawing/2014/main" val="2677357683"/>
                    </a:ext>
                  </a:extLst>
                </a:gridCol>
                <a:gridCol w="2049825">
                  <a:extLst>
                    <a:ext uri="{9D8B030D-6E8A-4147-A177-3AD203B41FA5}">
                      <a16:colId xmlns:a16="http://schemas.microsoft.com/office/drawing/2014/main" val="984306848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Leaves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4298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67404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92516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8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4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496A6-AAC4-4A36-A431-477EA844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B053A-4498-42B0-AB2D-845D0D7A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98" y="1256997"/>
            <a:ext cx="3909392" cy="4777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8FE7F-8939-4FF5-B0E9-FAD9D0BDB424}"/>
              </a:ext>
            </a:extLst>
          </p:cNvPr>
          <p:cNvSpPr txBox="1"/>
          <p:nvPr/>
        </p:nvSpPr>
        <p:spPr>
          <a:xfrm>
            <a:off x="1828800" y="304800"/>
            <a:ext cx="390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 of Repeated Tweet’s with URL’s: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8C67F-C0E4-4059-A898-43811F61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31" y="1256997"/>
            <a:ext cx="5315692" cy="4777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7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E20C-3DBE-4F76-B9BC-D0254B26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64" y="182219"/>
            <a:ext cx="3047932" cy="381000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Reference’s: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93F4-4BAD-4CEE-B3CC-0CABAC41E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63219"/>
            <a:ext cx="10018713" cy="47243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Journal paper: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hlinkClick r:id="rId2"/>
              </a:rPr>
              <a:t>https://www.sciencedirect.com/science/article/pii/S0167923615001803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Data Set: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hlinkClick r:id="rId3"/>
              </a:rPr>
              <a:t>http://mib.projects.iit.cnr.it/dataset.html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E6BBB-4ACB-4BC5-B77A-5DC4909C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1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172C-A6C3-4410-94FB-D5D97DE7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5956"/>
            <a:ext cx="2186541" cy="785191"/>
          </a:xfrm>
        </p:spPr>
        <p:txBody>
          <a:bodyPr/>
          <a:lstStyle/>
          <a:p>
            <a:r>
              <a:rPr lang="en-IN" dirty="0"/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5C5D-DC33-4655-A70B-4B0DE9D7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553" y="1500808"/>
            <a:ext cx="5552595" cy="300493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Rule set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Confusion Matrix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RandomForest</a:t>
            </a:r>
            <a:r>
              <a:rPr lang="en-IN" dirty="0"/>
              <a:t> Method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6531E-270A-48A1-9BD9-5DCCDBE3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1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626C-8D43-4D82-A7CF-0E0A876E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34" y="155713"/>
            <a:ext cx="2252802" cy="771939"/>
          </a:xfrm>
        </p:spPr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EB29-62A8-4592-A84A-98706F2D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216" y="336641"/>
            <a:ext cx="7036836" cy="1441175"/>
          </a:xfrm>
        </p:spPr>
        <p:txBody>
          <a:bodyPr/>
          <a:lstStyle/>
          <a:p>
            <a:r>
              <a:rPr lang="en-IN" dirty="0">
                <a:hlinkClick r:id="rId2"/>
              </a:rPr>
              <a:t>http://mib.projects.iit.cnr.it/dataset.html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1AE85-C391-4F5F-90FC-C2FA86BB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16" y="1603512"/>
            <a:ext cx="7768282" cy="3124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56E65D-A37A-4537-B11D-840AFE40C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12765"/>
              </p:ext>
            </p:extLst>
          </p:nvPr>
        </p:nvGraphicFramePr>
        <p:xfrm>
          <a:off x="1773216" y="4986866"/>
          <a:ext cx="8128000" cy="116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9969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43602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7087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1278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8,3775,22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428,542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853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F91E0-E254-4BED-B35B-379D8DE2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84B821B-2F6A-4059-9294-C387EB5EEA3B}"/>
              </a:ext>
            </a:extLst>
          </p:cNvPr>
          <p:cNvSpPr/>
          <p:nvPr/>
        </p:nvSpPr>
        <p:spPr>
          <a:xfrm>
            <a:off x="2113716" y="649357"/>
            <a:ext cx="1736034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Data_Set</a:t>
            </a:r>
            <a:endParaRPr lang="en-IN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362CC2-4547-48FC-8FB0-7D383DFF5E58}"/>
              </a:ext>
            </a:extLst>
          </p:cNvPr>
          <p:cNvSpPr/>
          <p:nvPr/>
        </p:nvSpPr>
        <p:spPr>
          <a:xfrm>
            <a:off x="10313016" y="5206139"/>
            <a:ext cx="1736034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Human or Bot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77929A4-4922-4F14-8390-D4F62B842736}"/>
              </a:ext>
            </a:extLst>
          </p:cNvPr>
          <p:cNvSpPr/>
          <p:nvPr/>
        </p:nvSpPr>
        <p:spPr>
          <a:xfrm>
            <a:off x="6374289" y="2991678"/>
            <a:ext cx="2001084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TimeLine Analysis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8D9210A-8E05-4BB3-BC64-E0AFC4B59A23}"/>
              </a:ext>
            </a:extLst>
          </p:cNvPr>
          <p:cNvSpPr/>
          <p:nvPr/>
        </p:nvSpPr>
        <p:spPr>
          <a:xfrm>
            <a:off x="6374289" y="5307187"/>
            <a:ext cx="210047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Relation Ship Analysis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FE88624-B01D-4140-8D77-BEE4BBD1F97B}"/>
              </a:ext>
            </a:extLst>
          </p:cNvPr>
          <p:cNvSpPr/>
          <p:nvPr/>
        </p:nvSpPr>
        <p:spPr>
          <a:xfrm>
            <a:off x="6183638" y="759015"/>
            <a:ext cx="2001085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Profile Analysis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7EFA0D-0C46-4512-A52E-F7C2E8B41029}"/>
              </a:ext>
            </a:extLst>
          </p:cNvPr>
          <p:cNvSpPr/>
          <p:nvPr/>
        </p:nvSpPr>
        <p:spPr>
          <a:xfrm rot="5400000">
            <a:off x="6670747" y="2224644"/>
            <a:ext cx="1325166" cy="22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102FEA-B1B8-4231-A204-907287B0D6E4}"/>
              </a:ext>
            </a:extLst>
          </p:cNvPr>
          <p:cNvSpPr/>
          <p:nvPr/>
        </p:nvSpPr>
        <p:spPr>
          <a:xfrm>
            <a:off x="3826623" y="997713"/>
            <a:ext cx="2346052" cy="327503"/>
          </a:xfrm>
          <a:prstGeom prst="rightArrow">
            <a:avLst>
              <a:gd name="adj1" fmla="val 37557"/>
              <a:gd name="adj2" fmla="val 46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CD981C-78B2-4211-8FC7-E90176D88349}"/>
              </a:ext>
            </a:extLst>
          </p:cNvPr>
          <p:cNvSpPr/>
          <p:nvPr/>
        </p:nvSpPr>
        <p:spPr>
          <a:xfrm>
            <a:off x="8474759" y="5565604"/>
            <a:ext cx="1838257" cy="195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667BE44-7F43-4ADE-8B1C-5CE158BA7B1A}"/>
              </a:ext>
            </a:extLst>
          </p:cNvPr>
          <p:cNvSpPr/>
          <p:nvPr/>
        </p:nvSpPr>
        <p:spPr>
          <a:xfrm rot="5400000">
            <a:off x="6664250" y="4470708"/>
            <a:ext cx="1394207" cy="278752"/>
          </a:xfrm>
          <a:prstGeom prst="rightArrow">
            <a:avLst>
              <a:gd name="adj1" fmla="val 29798"/>
              <a:gd name="adj2" fmla="val 54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452A0-A85E-4300-A869-6B128A7DBED1}"/>
              </a:ext>
            </a:extLst>
          </p:cNvPr>
          <p:cNvSpPr txBox="1"/>
          <p:nvPr/>
        </p:nvSpPr>
        <p:spPr>
          <a:xfrm>
            <a:off x="4231843" y="834081"/>
            <a:ext cx="155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Table Check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2150B3-0F05-4D9B-A5A0-B7F837FBD8CA}"/>
              </a:ext>
            </a:extLst>
          </p:cNvPr>
          <p:cNvSpPr txBox="1"/>
          <p:nvPr/>
        </p:nvSpPr>
        <p:spPr>
          <a:xfrm>
            <a:off x="7324892" y="2117604"/>
            <a:ext cx="96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 &gt;50%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31426-8973-42E9-B470-BF61C62763C9}"/>
              </a:ext>
            </a:extLst>
          </p:cNvPr>
          <p:cNvSpPr txBox="1"/>
          <p:nvPr/>
        </p:nvSpPr>
        <p:spPr>
          <a:xfrm rot="5400000">
            <a:off x="6675826" y="4452743"/>
            <a:ext cx="96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URL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7825-735D-4D26-873E-95BF6104CE1D}"/>
              </a:ext>
            </a:extLst>
          </p:cNvPr>
          <p:cNvSpPr txBox="1"/>
          <p:nvPr/>
        </p:nvSpPr>
        <p:spPr>
          <a:xfrm>
            <a:off x="8842926" y="5257827"/>
            <a:ext cx="155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ID Accuracy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7EDF0-E3B7-4FFA-9134-A7F45DE7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2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9706-CAC9-4B86-8042-9EBBE6A9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658" y="453886"/>
            <a:ext cx="9939064" cy="59734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Three types of operations will be done on the </a:t>
            </a:r>
            <a:r>
              <a:rPr lang="en-IN" dirty="0" err="1"/>
              <a:t>Data_Set</a:t>
            </a:r>
            <a:r>
              <a:rPr lang="en-IN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Profile Analysis:</a:t>
            </a:r>
          </a:p>
          <a:p>
            <a:pPr lvl="2"/>
            <a:r>
              <a:rPr lang="en-IN" dirty="0"/>
              <a:t> Evaluating </a:t>
            </a:r>
            <a:r>
              <a:rPr lang="en-IN" dirty="0" err="1"/>
              <a:t>Camisani-Calzolari</a:t>
            </a:r>
            <a:r>
              <a:rPr lang="en-IN" dirty="0"/>
              <a:t> table of details algorithm.</a:t>
            </a:r>
          </a:p>
          <a:p>
            <a:pPr lvl="2"/>
            <a:r>
              <a:rPr lang="en-IN" dirty="0"/>
              <a:t>ID’s are given points to corresponding check-list in the table.</a:t>
            </a:r>
          </a:p>
          <a:p>
            <a:pPr lvl="2"/>
            <a:r>
              <a:rPr lang="en-IN" dirty="0"/>
              <a:t>Weightage value is to be calculated based on the given points.</a:t>
            </a:r>
          </a:p>
          <a:p>
            <a:pPr lvl="2"/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TimeLine Analysis:</a:t>
            </a:r>
          </a:p>
          <a:p>
            <a:pPr lvl="2"/>
            <a:r>
              <a:rPr lang="en-IN" dirty="0"/>
              <a:t>Based on a paper published on this topic and rules and check points furnished in the paper, this section is carried out</a:t>
            </a:r>
          </a:p>
          <a:p>
            <a:pPr lvl="2"/>
            <a:r>
              <a:rPr lang="en-IN" dirty="0"/>
              <a:t>Analysing the tweet for present URL’s, hashtags, punctuations and phrases..</a:t>
            </a:r>
          </a:p>
          <a:p>
            <a:pPr lvl="2"/>
            <a:r>
              <a:rPr lang="en-IN" dirty="0"/>
              <a:t>It will also search for particular account is linked to android, iPhone, foursquare or Instagram.</a:t>
            </a:r>
          </a:p>
          <a:p>
            <a:pPr lvl="2"/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Relationship Analysis:</a:t>
            </a:r>
          </a:p>
          <a:p>
            <a:pPr lvl="2"/>
            <a:r>
              <a:rPr lang="en-IN" dirty="0"/>
              <a:t>More than 90% tweets are re-tweets and links.</a:t>
            </a:r>
          </a:p>
          <a:p>
            <a:pPr lvl="2"/>
            <a:r>
              <a:rPr lang="en-IN" dirty="0"/>
              <a:t>Friends/followers ratio will be calculated and compared with threshold value.</a:t>
            </a:r>
          </a:p>
          <a:p>
            <a:pPr lvl="2"/>
            <a:r>
              <a:rPr lang="en-IN" dirty="0"/>
              <a:t>Comparing with the accuracy value of tweets / retweets ratio.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E84DA-ABA0-4B32-AE8D-7147846F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615F-B3B6-43F2-A014-B67F6F10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0" y="0"/>
            <a:ext cx="5830957" cy="864704"/>
          </a:xfrm>
        </p:spPr>
        <p:txBody>
          <a:bodyPr>
            <a:normAutofit/>
          </a:bodyPr>
          <a:lstStyle/>
          <a:p>
            <a:r>
              <a:rPr lang="en-IN" dirty="0" err="1"/>
              <a:t>Camisani-Calzolari</a:t>
            </a:r>
            <a:r>
              <a:rPr lang="en-IN" dirty="0"/>
              <a:t> rule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0DFC3-AC5F-41A0-BC35-D51F79BB0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697"/>
          <a:stretch/>
        </p:blipFill>
        <p:spPr>
          <a:xfrm>
            <a:off x="1836095" y="1063489"/>
            <a:ext cx="8487348" cy="411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E976B-A442-4F6B-A081-44016253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929" y="527858"/>
            <a:ext cx="2622176" cy="411479"/>
          </a:xfrm>
        </p:spPr>
        <p:txBody>
          <a:bodyPr>
            <a:noAutofit/>
          </a:bodyPr>
          <a:lstStyle/>
          <a:p>
            <a:r>
              <a:rPr lang="en-IN" sz="2400" dirty="0"/>
              <a:t>CLASS ‘A’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130266"/>
              </p:ext>
            </p:extLst>
          </p:nvPr>
        </p:nvGraphicFramePr>
        <p:xfrm>
          <a:off x="1446414" y="939339"/>
          <a:ext cx="2660073" cy="488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346">
                  <a:extLst>
                    <a:ext uri="{9D8B030D-6E8A-4147-A177-3AD203B41FA5}">
                      <a16:colId xmlns:a16="http://schemas.microsoft.com/office/drawing/2014/main" val="321292858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6124873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414798389"/>
                    </a:ext>
                  </a:extLst>
                </a:gridCol>
              </a:tblGrid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74454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Name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3167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Address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88569"/>
                  </a:ext>
                </a:extLst>
              </a:tr>
              <a:tr h="65979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Geo location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3104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Profile </a:t>
                      </a:r>
                      <a:r>
                        <a:rPr lang="en-IN" sz="1200" dirty="0" err="1"/>
                        <a:t>URl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45998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Screen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47229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Contributors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7353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favorited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3717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736021"/>
              </p:ext>
            </p:extLst>
          </p:nvPr>
        </p:nvGraphicFramePr>
        <p:xfrm>
          <a:off x="4300002" y="939337"/>
          <a:ext cx="2815692" cy="488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36">
                  <a:extLst>
                    <a:ext uri="{9D8B030D-6E8A-4147-A177-3AD203B41FA5}">
                      <a16:colId xmlns:a16="http://schemas.microsoft.com/office/drawing/2014/main" val="3212928589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2061248738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2414798389"/>
                    </a:ext>
                  </a:extLst>
                </a:gridCol>
              </a:tblGrid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74454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Hash Tags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3167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Phrases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88569"/>
                  </a:ext>
                </a:extLst>
              </a:tr>
              <a:tr h="65979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URL’s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3104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Punctuations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45998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API Platform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47229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Twitter.com</a:t>
                      </a:r>
                      <a:r>
                        <a:rPr lang="en-IN" sz="1200" baseline="0" dirty="0"/>
                        <a:t> login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7353"/>
                  </a:ext>
                </a:extLst>
              </a:tr>
              <a:tr h="60401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userID</a:t>
                      </a:r>
                      <a:r>
                        <a:rPr lang="en-IN" sz="1200" dirty="0"/>
                        <a:t> Tag’s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37176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493518" y="527856"/>
            <a:ext cx="2622176" cy="4114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/>
              <a:t>CLASS ‘B’</a:t>
            </a:r>
            <a:endParaRPr lang="en-US" sz="24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790781"/>
              </p:ext>
            </p:extLst>
          </p:nvPr>
        </p:nvGraphicFramePr>
        <p:xfrm>
          <a:off x="7217768" y="939335"/>
          <a:ext cx="4652808" cy="222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817">
                  <a:extLst>
                    <a:ext uri="{9D8B030D-6E8A-4147-A177-3AD203B41FA5}">
                      <a16:colId xmlns:a16="http://schemas.microsoft.com/office/drawing/2014/main" val="3212928589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61248738"/>
                    </a:ext>
                  </a:extLst>
                </a:gridCol>
                <a:gridCol w="955965">
                  <a:extLst>
                    <a:ext uri="{9D8B030D-6E8A-4147-A177-3AD203B41FA5}">
                      <a16:colId xmlns:a16="http://schemas.microsoft.com/office/drawing/2014/main" val="2414798389"/>
                    </a:ext>
                  </a:extLst>
                </a:gridCol>
              </a:tblGrid>
              <a:tr h="4318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74454"/>
                  </a:ext>
                </a:extLst>
              </a:tr>
              <a:tr h="454693">
                <a:tc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(2*followers)&gt;= (friends)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3167"/>
                  </a:ext>
                </a:extLst>
              </a:tr>
              <a:tr h="431867">
                <a:tc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Tweets / Retweets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88569"/>
                  </a:ext>
                </a:extLst>
              </a:tr>
              <a:tr h="454693">
                <a:tc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Third party</a:t>
                      </a:r>
                      <a:r>
                        <a:rPr lang="en-IN" sz="1200" baseline="0" dirty="0"/>
                        <a:t> client login using twitter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7353"/>
                  </a:ext>
                </a:extLst>
              </a:tr>
              <a:tr h="454693">
                <a:tc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Tweets without</a:t>
                      </a:r>
                      <a:r>
                        <a:rPr lang="en-IN" sz="1200" baseline="0" dirty="0"/>
                        <a:t> URL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37176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7347105" y="527856"/>
            <a:ext cx="2622176" cy="4114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/>
              <a:t>CLASS ‘C’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EE4D56-7DC3-4EDE-8CCE-7D871DCC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3992" y="3639318"/>
            <a:ext cx="4206584" cy="369332"/>
          </a:xfrm>
          <a:prstGeom prst="rect">
            <a:avLst/>
          </a:prstGeom>
          <a:solidFill>
            <a:srgbClr val="BC1C1C"/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Features_list</a:t>
            </a:r>
            <a:r>
              <a:rPr lang="en-IN" dirty="0">
                <a:solidFill>
                  <a:schemeClr val="bg1"/>
                </a:solidFill>
              </a:rPr>
              <a:t> = [ ID1, ID2, ID3,…..,</a:t>
            </a:r>
            <a:r>
              <a:rPr lang="en-IN" dirty="0" err="1">
                <a:solidFill>
                  <a:schemeClr val="bg1"/>
                </a:solidFill>
              </a:rPr>
              <a:t>IDn</a:t>
            </a:r>
            <a:r>
              <a:rPr lang="en-IN" dirty="0">
                <a:solidFill>
                  <a:schemeClr val="bg1"/>
                </a:solidFill>
              </a:rPr>
              <a:t> 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BAD1-41D8-45CD-9B46-6BAAA06E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98" y="0"/>
            <a:ext cx="4996002" cy="626165"/>
          </a:xfrm>
        </p:spPr>
        <p:txBody>
          <a:bodyPr>
            <a:normAutofit fontScale="90000"/>
          </a:bodyPr>
          <a:lstStyle/>
          <a:p>
            <a:r>
              <a:rPr lang="en-IN" dirty="0"/>
              <a:t>Confusion Matrix: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3C751D-BC43-4F35-ACE3-B124E885BAFE}"/>
              </a:ext>
            </a:extLst>
          </p:cNvPr>
          <p:cNvSpPr txBox="1">
            <a:spLocks/>
          </p:cNvSpPr>
          <p:nvPr/>
        </p:nvSpPr>
        <p:spPr>
          <a:xfrm>
            <a:off x="1444555" y="4060269"/>
            <a:ext cx="10847998" cy="215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True Positive (TP): the number of those fake followers recognized by the rule as fake followers.</a:t>
            </a:r>
          </a:p>
          <a:p>
            <a:r>
              <a:rPr lang="en-US" sz="1800" dirty="0"/>
              <a:t>True Negative (TN): the number of those human followers recognized by the rule as human followers.</a:t>
            </a:r>
          </a:p>
          <a:p>
            <a:r>
              <a:rPr lang="en-US" sz="1800" dirty="0"/>
              <a:t> False Positive (FP): the number of those human followers recognized by the rule as fake followers.</a:t>
            </a:r>
          </a:p>
          <a:p>
            <a:r>
              <a:rPr lang="en-US" sz="1800" dirty="0"/>
              <a:t>False Negative (FN): the number of those fake followers recognized by the rule as human followers.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1962-1588-4491-BDBD-A48EF71D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71" y="718930"/>
            <a:ext cx="9183690" cy="897835"/>
          </a:xfrm>
        </p:spPr>
        <p:txBody>
          <a:bodyPr>
            <a:normAutofit fontScale="92500"/>
          </a:bodyPr>
          <a:lstStyle/>
          <a:p>
            <a:r>
              <a:rPr lang="en-IN" dirty="0"/>
              <a:t>Sometimes even the Genuine accounts will be added into fake account list, in those scenario this confusion matrix is used as accuracy remainder.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7736C-E955-496E-94AC-550BDE931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" t="8335" r="3176" b="32898"/>
          <a:stretch/>
        </p:blipFill>
        <p:spPr>
          <a:xfrm>
            <a:off x="2875721" y="1709530"/>
            <a:ext cx="5552661" cy="2042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2F2F-E783-43BE-B193-359E2788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D3C-BE64-4A3A-9F53-0511D8B7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006" y="150798"/>
            <a:ext cx="3691003" cy="360574"/>
          </a:xfrm>
        </p:spPr>
        <p:txBody>
          <a:bodyPr>
            <a:normAutofit fontScale="90000"/>
          </a:bodyPr>
          <a:lstStyle/>
          <a:p>
            <a:r>
              <a:rPr lang="en-IN" dirty="0"/>
              <a:t>Area Under Curve: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7A8C-1F43-4698-8469-EDCD689C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66" y="4585656"/>
            <a:ext cx="9588291" cy="2076761"/>
          </a:xfrm>
        </p:spPr>
        <p:txBody>
          <a:bodyPr/>
          <a:lstStyle/>
          <a:p>
            <a:r>
              <a:rPr lang="en-IN" dirty="0"/>
              <a:t>Graphs are plotted based upon the confusion matrix.</a:t>
            </a:r>
          </a:p>
          <a:p>
            <a:r>
              <a:rPr lang="en-IN" dirty="0"/>
              <a:t>These graphs will determine the accuracy of our  method.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656A1-E566-420D-A894-28545AED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284" y="1306960"/>
            <a:ext cx="5963482" cy="3705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ECC0ED-2F06-4017-8A2F-7381B466CF1E}"/>
              </a:ext>
            </a:extLst>
          </p:cNvPr>
          <p:cNvSpPr txBox="1"/>
          <p:nvPr/>
        </p:nvSpPr>
        <p:spPr>
          <a:xfrm>
            <a:off x="3114808" y="1603065"/>
            <a:ext cx="1046921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  <a:latin typeface="Bahnschrift" panose="020B0502040204020203" pitchFamily="34" charset="0"/>
              </a:rPr>
              <a:t>Fake Accounts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3AA20-B94B-4BA3-B9CB-C34613BB6EBC}"/>
              </a:ext>
            </a:extLst>
          </p:cNvPr>
          <p:cNvSpPr txBox="1"/>
          <p:nvPr/>
        </p:nvSpPr>
        <p:spPr>
          <a:xfrm>
            <a:off x="3114807" y="1687960"/>
            <a:ext cx="1046921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Genuine 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8D156-F784-448A-8BA5-B4F660DEDAC5}"/>
              </a:ext>
            </a:extLst>
          </p:cNvPr>
          <p:cNvSpPr txBox="1"/>
          <p:nvPr/>
        </p:nvSpPr>
        <p:spPr>
          <a:xfrm>
            <a:off x="5771867" y="4585656"/>
            <a:ext cx="1729409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 Rounded MT Bold" panose="020F0704030504030204" pitchFamily="34" charset="0"/>
              </a:rPr>
              <a:t>Check List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3EF87-F2CD-43B5-A093-FEC15549627D}"/>
              </a:ext>
            </a:extLst>
          </p:cNvPr>
          <p:cNvSpPr txBox="1"/>
          <p:nvPr/>
        </p:nvSpPr>
        <p:spPr>
          <a:xfrm>
            <a:off x="3114807" y="3730226"/>
            <a:ext cx="1046921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FF45"/>
                </a:solidFill>
                <a:latin typeface="Arial Rounded MT Bold" panose="020F0704030504030204" pitchFamily="34" charset="0"/>
              </a:rPr>
              <a:t>Fake Accounts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4142C55-428B-492C-89BB-7083FDB3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4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28400BD-78B8-4D36-9235-64A468D76B8F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573</TotalTime>
  <Words>869</Words>
  <Application>Microsoft Office PowerPoint</Application>
  <PresentationFormat>Widescreen</PresentationFormat>
  <Paragraphs>250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Bahnschrift</vt:lpstr>
      <vt:lpstr>Calibri</vt:lpstr>
      <vt:lpstr>Corbel</vt:lpstr>
      <vt:lpstr>Times New Roman</vt:lpstr>
      <vt:lpstr>Parallax</vt:lpstr>
      <vt:lpstr>PowerPoint Presentation</vt:lpstr>
      <vt:lpstr>Outline:</vt:lpstr>
      <vt:lpstr>Data Set</vt:lpstr>
      <vt:lpstr>PowerPoint Presentation</vt:lpstr>
      <vt:lpstr>PowerPoint Presentation</vt:lpstr>
      <vt:lpstr>Camisani-Calzolari rule set</vt:lpstr>
      <vt:lpstr>CLASS ‘A’</vt:lpstr>
      <vt:lpstr>Confusion Matrix:</vt:lpstr>
      <vt:lpstr>Area Under Curve:</vt:lpstr>
      <vt:lpstr>PowerPoint Presentation</vt:lpstr>
      <vt:lpstr>PowerPoint Presentation</vt:lpstr>
      <vt:lpstr>PowerPoint Presentation</vt:lpstr>
      <vt:lpstr>PowerPoint Presentation</vt:lpstr>
      <vt:lpstr>RandomForest Method:</vt:lpstr>
      <vt:lpstr>Training Set: </vt:lpstr>
      <vt:lpstr>Decision tree details:</vt:lpstr>
      <vt:lpstr>PowerPoint Presentation</vt:lpstr>
      <vt:lpstr>Reference’s: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BADIGINENI</dc:creator>
  <cp:lastModifiedBy>MUKESH BADIGINENI</cp:lastModifiedBy>
  <cp:revision>77</cp:revision>
  <dcterms:created xsi:type="dcterms:W3CDTF">2019-12-20T07:18:21Z</dcterms:created>
  <dcterms:modified xsi:type="dcterms:W3CDTF">2020-01-03T02:56:31Z</dcterms:modified>
</cp:coreProperties>
</file>