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Algerian" panose="04020705040A02060702" pitchFamily="82" charset="0"/>
      <p:regular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Kanit Light" panose="020B0604020202020204" charset="-34"/>
      <p:regular r:id="rId19"/>
    </p:embeddedFont>
    <p:embeddedFont>
      <p:font typeface="Martel Sans" panose="020B0604020202020204" charset="0"/>
      <p:regular r:id="rId20"/>
    </p:embeddedFont>
    <p:embeddedFont>
      <p:font typeface="Wingdings 2" panose="050201020105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KHTAR AHMAD" initials="MA" lastIdx="1" clrIdx="0">
    <p:extLst>
      <p:ext uri="{19B8F6BF-5375-455C-9EA6-DF929625EA0E}">
        <p15:presenceInfo xmlns:p15="http://schemas.microsoft.com/office/powerpoint/2012/main" userId="1f101ec56495f9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4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14400"/>
            <a:ext cx="10969943" cy="6400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124315" y="914400"/>
            <a:ext cx="3510382" cy="64008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818" y="1558138"/>
            <a:ext cx="8778240" cy="3906317"/>
          </a:xfrm>
        </p:spPr>
        <p:txBody>
          <a:bodyPr anchor="b">
            <a:normAutofit/>
          </a:bodyPr>
          <a:lstStyle>
            <a:lvl1pPr algn="l">
              <a:defRPr sz="708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18" y="5604295"/>
            <a:ext cx="8778240" cy="1097280"/>
          </a:xfrm>
        </p:spPr>
        <p:txBody>
          <a:bodyPr anchor="t">
            <a:normAutofit/>
          </a:bodyPr>
          <a:lstStyle>
            <a:lvl1pPr marL="0" indent="0" algn="l">
              <a:buNone/>
              <a:defRPr sz="264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590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20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1188720"/>
            <a:ext cx="338328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41494" y="1042416"/>
            <a:ext cx="8778240" cy="614476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9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239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481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04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976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653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255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156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2602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2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494" y="1558138"/>
            <a:ext cx="8778240" cy="3906317"/>
          </a:xfrm>
        </p:spPr>
        <p:txBody>
          <a:bodyPr anchor="b">
            <a:normAutofit/>
          </a:bodyPr>
          <a:lstStyle>
            <a:lvl1pPr>
              <a:defRPr sz="7080" b="0" spc="-12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40" y="5607101"/>
            <a:ext cx="8778240" cy="1097280"/>
          </a:xfrm>
        </p:spPr>
        <p:txBody>
          <a:bodyPr anchor="t">
            <a:normAutofit/>
          </a:bodyPr>
          <a:lstStyle>
            <a:lvl1pPr marL="0" indent="0">
              <a:buNone/>
              <a:defRPr sz="264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343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1494" y="1042416"/>
            <a:ext cx="4169664" cy="61447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81744" y="1042416"/>
            <a:ext cx="4169664" cy="61447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934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494" y="1228303"/>
            <a:ext cx="4169664" cy="96926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494" y="2317123"/>
            <a:ext cx="4169664" cy="4828032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82156" y="1228304"/>
            <a:ext cx="4169664" cy="97580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82156" y="2317123"/>
            <a:ext cx="4169664" cy="4828032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091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16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603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38" y="1371600"/>
            <a:ext cx="3401568" cy="2852928"/>
          </a:xfrm>
        </p:spPr>
        <p:txBody>
          <a:bodyPr anchor="b">
            <a:normAutofit/>
          </a:bodyPr>
          <a:lstStyle>
            <a:lvl1pPr>
              <a:defRPr sz="384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494" y="1042416"/>
            <a:ext cx="8778240" cy="61447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238" y="4193011"/>
            <a:ext cx="3401568" cy="278638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914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38" y="1371600"/>
            <a:ext cx="3401568" cy="2852928"/>
          </a:xfrm>
        </p:spPr>
        <p:txBody>
          <a:bodyPr anchor="b">
            <a:normAutofit/>
          </a:bodyPr>
          <a:lstStyle>
            <a:lvl1pPr>
              <a:defRPr sz="3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773" y="920903"/>
            <a:ext cx="9738276" cy="639714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238" y="4191610"/>
            <a:ext cx="3401568" cy="2787091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198922" y="7627621"/>
            <a:ext cx="709382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95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10743"/>
            <a:ext cx="4132308" cy="6397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503" y="1348605"/>
            <a:ext cx="3536978" cy="5521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179037" y="910743"/>
            <a:ext cx="460858" cy="639714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3122" y="1036930"/>
            <a:ext cx="8778240" cy="6144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958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3122" y="7627621"/>
            <a:ext cx="70938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60963" y="7627621"/>
            <a:ext cx="183711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 b="1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4320" kern="1200" spc="-72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822960" indent="-219456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16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371600" indent="-219456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9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20240" indent="-219456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68880" indent="-219456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5308" y="3797696"/>
            <a:ext cx="13339483" cy="12476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nit Light" pitchFamily="34" charset="0"/>
                <a:cs typeface="Kanit Light" pitchFamily="34" charset="-120"/>
              </a:rPr>
              <a:t>Predicting Coupon Acceptance on E Commerce Platform</a:t>
            </a:r>
            <a:endParaRPr lang="en-US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1"/>
          <p:cNvSpPr/>
          <p:nvPr/>
        </p:nvSpPr>
        <p:spPr>
          <a:xfrm>
            <a:off x="785308" y="5332231"/>
            <a:ext cx="13339483" cy="25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en-US" sz="2400" dirty="0"/>
              <a:t>The goal of this project is to leverage machine learning techniques to analyze driving scenarios and user attributes collected from an e-commerce website. By accurately predicting whether users will accept coupons during their journeys, the aim is to optimize coupon distribution strategies and enhance user engagement with the platform's offerings.</a:t>
            </a:r>
            <a:r>
              <a:rPr lang="en-IN" sz="2400" dirty="0"/>
              <a:t> The survey describes different driving scenarios including the user’s destination,  weather, passenger, coupon attributes, user attributes, and contextual attributes, and then asks the user whether he/she will accept the coupon or not.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3504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058400" y="7056597"/>
            <a:ext cx="4504134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1BE2A-2DAF-B18E-2648-6F319C15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21032" y="0"/>
            <a:ext cx="8988336" cy="36792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41064"/>
            <a:ext cx="5486400" cy="71323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89463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Findings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231409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71774" y="2406610"/>
            <a:ext cx="1126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7152680" y="231409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Best Model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152680" y="2847975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Random Forest Classifier outperformed other models in predicting coupon acceptance prediction.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34388" y="4255056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7152680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Important Factors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152680" y="4696420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Expiry and temperature are most important features in prediction for Random Forest.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601098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532959" y="6103501"/>
            <a:ext cx="1903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7152680" y="60109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Accuracy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7152680" y="6544866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Achieved 76.78% accuracy in predicting coupon acceptance by users.</a:t>
            </a: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79ED5-B673-4608-A083-E9176D65D1A8}"/>
              </a:ext>
            </a:extLst>
          </p:cNvPr>
          <p:cNvSpPr txBox="1"/>
          <p:nvPr/>
        </p:nvSpPr>
        <p:spPr>
          <a:xfrm>
            <a:off x="3854767" y="3329970"/>
            <a:ext cx="6920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i="1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9600" i="1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3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43494"/>
            <a:ext cx="5486400" cy="8229600"/>
          </a:xfrm>
          <a:prstGeom prst="rect">
            <a:avLst/>
          </a:prstGeom>
        </p:spPr>
      </p:pic>
      <p:pic>
        <p:nvPicPr>
          <p:cNvPr id="3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582150" y="1289685"/>
            <a:ext cx="4671060" cy="607930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1289685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00206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Overview</a:t>
            </a:r>
            <a:endParaRPr lang="en-US" sz="4850" dirty="0">
              <a:solidFill>
                <a:srgbClr val="002060"/>
              </a:solidFill>
            </a:endParaRPr>
          </a:p>
        </p:txBody>
      </p:sp>
      <p:sp>
        <p:nvSpPr>
          <p:cNvPr id="5" name="Shape 1"/>
          <p:cNvSpPr/>
          <p:nvPr/>
        </p:nvSpPr>
        <p:spPr>
          <a:xfrm>
            <a:off x="864037" y="270914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85374" y="2801660"/>
            <a:ext cx="1126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3"/>
          <p:cNvSpPr/>
          <p:nvPr/>
        </p:nvSpPr>
        <p:spPr>
          <a:xfrm>
            <a:off x="1666280" y="270914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Dataset Size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655522" y="3243024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12,684 rows and 25 columns available in the dataset. Size of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the dataset is 317100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864037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47988" y="4255056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900" dirty="0"/>
          </a:p>
        </p:txBody>
      </p:sp>
      <p:sp>
        <p:nvSpPr>
          <p:cNvPr id="11" name="Text 7"/>
          <p:cNvSpPr/>
          <p:nvPr/>
        </p:nvSpPr>
        <p:spPr>
          <a:xfrm>
            <a:off x="1666280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Features</a:t>
            </a:r>
            <a:endParaRPr lang="en-US" sz="2400" dirty="0"/>
          </a:p>
        </p:txBody>
      </p:sp>
      <p:sp>
        <p:nvSpPr>
          <p:cNvPr id="12" name="Text 8"/>
          <p:cNvSpPr/>
          <p:nvPr/>
        </p:nvSpPr>
        <p:spPr>
          <a:xfrm>
            <a:off x="1666280" y="4696420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exipry</a:t>
            </a: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temperature, coupon coffee house are important features of the dataset</a:t>
            </a:r>
            <a:endParaRPr lang="en-US" sz="1900" dirty="0"/>
          </a:p>
        </p:txBody>
      </p:sp>
      <p:sp>
        <p:nvSpPr>
          <p:cNvPr id="13" name="Shape 9"/>
          <p:cNvSpPr/>
          <p:nvPr/>
        </p:nvSpPr>
        <p:spPr>
          <a:xfrm>
            <a:off x="864037" y="601098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46559" y="6103501"/>
            <a:ext cx="1903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900" dirty="0"/>
          </a:p>
        </p:txBody>
      </p:sp>
      <p:sp>
        <p:nvSpPr>
          <p:cNvPr id="15" name="Text 11"/>
          <p:cNvSpPr/>
          <p:nvPr/>
        </p:nvSpPr>
        <p:spPr>
          <a:xfrm>
            <a:off x="1666280" y="60109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Target Variable</a:t>
            </a:r>
            <a:endParaRPr lang="en-US" sz="2400" dirty="0"/>
          </a:p>
        </p:txBody>
      </p:sp>
      <p:sp>
        <p:nvSpPr>
          <p:cNvPr id="16" name="Text 12"/>
          <p:cNvSpPr/>
          <p:nvPr/>
        </p:nvSpPr>
        <p:spPr>
          <a:xfrm>
            <a:off x="1666280" y="6544866"/>
            <a:ext cx="7402416" cy="985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“Accept” –  categorical column describing coupon  accepted by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 or not 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23618" y="1966820"/>
            <a:ext cx="5405911" cy="428190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42248" y="661749"/>
            <a:ext cx="6016109" cy="751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00206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Preprocessing</a:t>
            </a:r>
            <a:endParaRPr lang="en-US" sz="4700" dirty="0">
              <a:solidFill>
                <a:srgbClr val="002060"/>
              </a:solidFill>
            </a:endParaRPr>
          </a:p>
        </p:txBody>
      </p:sp>
      <p:sp>
        <p:nvSpPr>
          <p:cNvPr id="5" name="Shape 1"/>
          <p:cNvSpPr/>
          <p:nvPr/>
        </p:nvSpPr>
        <p:spPr>
          <a:xfrm>
            <a:off x="1187887" y="1774627"/>
            <a:ext cx="30480" cy="5795129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6" name="Shape 2"/>
          <p:cNvSpPr/>
          <p:nvPr/>
        </p:nvSpPr>
        <p:spPr>
          <a:xfrm>
            <a:off x="1443335" y="2300645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7" name="Shape 3"/>
          <p:cNvSpPr/>
          <p:nvPr/>
        </p:nvSpPr>
        <p:spPr>
          <a:xfrm>
            <a:off x="932438" y="2045256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148179" y="2135386"/>
            <a:ext cx="109776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526625" y="2015252"/>
            <a:ext cx="3180159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Handling Missing Values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2526625" y="2535436"/>
            <a:ext cx="57751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Dataset contains missing values in categorical columns . Mode value of the respective column is used for imputation of missing values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1443335" y="4312563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12" name="Shape 8"/>
          <p:cNvSpPr/>
          <p:nvPr/>
        </p:nvSpPr>
        <p:spPr>
          <a:xfrm>
            <a:off x="932438" y="4057174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111746" y="4147304"/>
            <a:ext cx="182642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800" dirty="0"/>
          </a:p>
        </p:txBody>
      </p:sp>
      <p:sp>
        <p:nvSpPr>
          <p:cNvPr id="14" name="Text 10"/>
          <p:cNvSpPr/>
          <p:nvPr/>
        </p:nvSpPr>
        <p:spPr>
          <a:xfrm>
            <a:off x="2526625" y="4027170"/>
            <a:ext cx="300799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Outlier and duplicate values</a:t>
            </a:r>
            <a:endParaRPr lang="en-US" sz="2350" dirty="0"/>
          </a:p>
        </p:txBody>
      </p:sp>
      <p:sp>
        <p:nvSpPr>
          <p:cNvPr id="15" name="Text 11"/>
          <p:cNvSpPr/>
          <p:nvPr/>
        </p:nvSpPr>
        <p:spPr>
          <a:xfrm>
            <a:off x="2526625" y="4547354"/>
            <a:ext cx="57751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Dataset does not contain outliers. Dataset consists of 291 duplicate values which is dropped before preparing a model</a:t>
            </a:r>
            <a:endParaRPr lang="en-US" sz="1850" dirty="0"/>
          </a:p>
        </p:txBody>
      </p:sp>
      <p:sp>
        <p:nvSpPr>
          <p:cNvPr id="16" name="Shape 12"/>
          <p:cNvSpPr/>
          <p:nvPr/>
        </p:nvSpPr>
        <p:spPr>
          <a:xfrm>
            <a:off x="1443335" y="6324481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17" name="Shape 13"/>
          <p:cNvSpPr/>
          <p:nvPr/>
        </p:nvSpPr>
        <p:spPr>
          <a:xfrm>
            <a:off x="932438" y="6069092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110317" y="6159222"/>
            <a:ext cx="185499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800" dirty="0"/>
          </a:p>
        </p:txBody>
      </p:sp>
      <p:sp>
        <p:nvSpPr>
          <p:cNvPr id="19" name="Text 15"/>
          <p:cNvSpPr/>
          <p:nvPr/>
        </p:nvSpPr>
        <p:spPr>
          <a:xfrm>
            <a:off x="2526625" y="6039088"/>
            <a:ext cx="300799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Feature Engineering</a:t>
            </a:r>
            <a:endParaRPr lang="en-US" sz="2350" dirty="0"/>
          </a:p>
        </p:txBody>
      </p:sp>
      <p:sp>
        <p:nvSpPr>
          <p:cNvPr id="20" name="Text 16"/>
          <p:cNvSpPr/>
          <p:nvPr/>
        </p:nvSpPr>
        <p:spPr>
          <a:xfrm>
            <a:off x="2526625" y="6559272"/>
            <a:ext cx="57751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Dataset consists of mostly categorical values hence feature scaling is not required however categorical columns are transferred to numerical values with one hot encoding using pandas.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15628"/>
            <a:ext cx="699932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00206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Exploratory Data Analysis</a:t>
            </a:r>
            <a:endParaRPr lang="en-US" sz="4850" dirty="0">
              <a:solidFill>
                <a:srgbClr val="002060"/>
              </a:solidFill>
            </a:endParaRPr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09403" y="2480905"/>
            <a:ext cx="3163108" cy="25054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529494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Correlation Analysis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864037" y="5828824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Heatmap revealed relationships between variables, guiding feature selection.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5288161" y="529494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Distribution Plots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5288161" y="5828824"/>
            <a:ext cx="405395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Various graphs showed data distributions, helping identify potential issues.</a:t>
            </a:r>
            <a:endParaRPr lang="en-US" sz="1900" dirty="0"/>
          </a:p>
        </p:txBody>
      </p:sp>
      <p:sp>
        <p:nvSpPr>
          <p:cNvPr id="10" name="Text 5"/>
          <p:cNvSpPr/>
          <p:nvPr/>
        </p:nvSpPr>
        <p:spPr>
          <a:xfrm>
            <a:off x="9712404" y="529494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Scatter Plots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2404" y="5828824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Pairwise scatter plots highlighted relationships between features and target variable.</a:t>
            </a:r>
            <a:endParaRPr lang="en-US" sz="1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26ED9D-336D-4CAD-8C2E-4B68E5AA3D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2294" y="2281878"/>
            <a:ext cx="4053840" cy="2655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5C9602-8FA0-4D69-9621-FA68576312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87934" y="2092825"/>
            <a:ext cx="2776033" cy="27760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4BDA-D40B-AFEE-8C9C-1CBC9C95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Observations from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44FFF-F245-5653-CB17-B0ADA173A812}"/>
              </a:ext>
            </a:extLst>
          </p:cNvPr>
          <p:cNvSpPr txBox="1"/>
          <p:nvPr/>
        </p:nvSpPr>
        <p:spPr>
          <a:xfrm>
            <a:off x="4518213" y="2097740"/>
            <a:ext cx="86599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79% of the time weather is Sunny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Coupon acceptance ratio is more for the users below 21 years of age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 the category of passenger, Friends are having highest coupon acceptance percentage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Coupon acceptance ratio is highest if destination is  “No Urgent Place”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Target variable consists of more “ Yes” values however data is not highly imbalanced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During high temperatures users accepted more coupon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“Carryout and Take away” coupon category has highest coupon acceptance and “Bar” is having least coupon acceptance ratio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Users accepted more coupon if the validity of coupon  is 1 day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Male has high percentage of  coupon acceptance than female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Retired employees shows least interest in accepting the coupon in percentage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Less income users accepted more coupons than others in percentage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Users without children have high percentage of coupon acceptance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people who visits Bar between 1 to 3 times in a months is having high coupon acceptance ratio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387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0053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00206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Selection</a:t>
            </a:r>
            <a:endParaRPr lang="en-US" sz="4850" dirty="0">
              <a:solidFill>
                <a:srgbClr val="00206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Linear Models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Logistic Regression  for baseline performance.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Tree-based Models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5372695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Decision Tree and Random Forest for capturing non-linear relationships.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Advanced Models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9881354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Support Vector Classifier and XGBoost for potentially higher accuracy.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108948"/>
            <a:ext cx="815971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00206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Training and Evaluation</a:t>
            </a:r>
            <a:endParaRPr lang="en-US" sz="4850" dirty="0">
              <a:solidFill>
                <a:srgbClr val="002060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864037" y="4685705"/>
            <a:ext cx="12902327" cy="30480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4" name="Shape 2"/>
          <p:cNvSpPr/>
          <p:nvPr/>
        </p:nvSpPr>
        <p:spPr>
          <a:xfrm>
            <a:off x="4012525" y="3821728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5" name="Shape 3"/>
          <p:cNvSpPr/>
          <p:nvPr/>
        </p:nvSpPr>
        <p:spPr>
          <a:xfrm>
            <a:off x="3750112" y="440799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971449" y="4500503"/>
            <a:ext cx="1126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5"/>
          <p:cNvSpPr/>
          <p:nvPr/>
        </p:nvSpPr>
        <p:spPr>
          <a:xfrm>
            <a:off x="2484834" y="225075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Splitting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110853" y="2784634"/>
            <a:ext cx="583406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80% training, 20% testing split for model evaluation.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7299722" y="4685645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7037308" y="440799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1260" y="4500503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900" dirty="0"/>
          </a:p>
        </p:txBody>
      </p:sp>
      <p:sp>
        <p:nvSpPr>
          <p:cNvPr id="12" name="Text 10"/>
          <p:cNvSpPr/>
          <p:nvPr/>
        </p:nvSpPr>
        <p:spPr>
          <a:xfrm>
            <a:off x="5701546" y="5796677"/>
            <a:ext cx="322718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Hyperparameter Tuning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4398050" y="6330553"/>
            <a:ext cx="58341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Used </a:t>
            </a:r>
            <a:r>
              <a:rPr lang="en-US" sz="190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RandomizedSearchCV</a:t>
            </a: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to optimize model parameters.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10587038" y="3821728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10324624" y="440799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507147" y="4500503"/>
            <a:ext cx="1903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900" dirty="0"/>
          </a:p>
        </p:txBody>
      </p:sp>
      <p:sp>
        <p:nvSpPr>
          <p:cNvPr id="17" name="Text 15"/>
          <p:cNvSpPr/>
          <p:nvPr/>
        </p:nvSpPr>
        <p:spPr>
          <a:xfrm>
            <a:off x="9059347" y="225075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Performance Metrics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Text 16"/>
          <p:cNvSpPr/>
          <p:nvPr/>
        </p:nvSpPr>
        <p:spPr>
          <a:xfrm>
            <a:off x="7685365" y="2784634"/>
            <a:ext cx="58341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Evaluated models using Accuracy score, Precision, Recall, F1-Score and Confusion Matrix.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64037" y="3965377"/>
            <a:ext cx="870906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Performance Comparison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864037" y="5107186"/>
            <a:ext cx="4136231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126093" y="536924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Best Performer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126093" y="5903119"/>
            <a:ext cx="36121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Random Forest Classifier achieved highest accuracy score of 76.78%.</a:t>
            </a:r>
            <a:endParaRPr lang="en-US" sz="1900" dirty="0"/>
          </a:p>
        </p:txBody>
      </p:sp>
      <p:sp>
        <p:nvSpPr>
          <p:cNvPr id="8" name="Shape 4"/>
          <p:cNvSpPr/>
          <p:nvPr/>
        </p:nvSpPr>
        <p:spPr>
          <a:xfrm>
            <a:off x="5247084" y="5107186"/>
            <a:ext cx="4136231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509141" y="536924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Runner-up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5509141" y="5903119"/>
            <a:ext cx="36121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XGBoost Regressor came second with 76.27%</a:t>
            </a:r>
            <a:endParaRPr lang="en-US" sz="1900" dirty="0"/>
          </a:p>
        </p:txBody>
      </p:sp>
      <p:sp>
        <p:nvSpPr>
          <p:cNvPr id="11" name="Shape 7"/>
          <p:cNvSpPr/>
          <p:nvPr/>
        </p:nvSpPr>
        <p:spPr>
          <a:xfrm>
            <a:off x="9630132" y="5107186"/>
            <a:ext cx="4136231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892189" y="536924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Worst Performer</a:t>
            </a:r>
            <a:endParaRPr lang="en-US" sz="2400" dirty="0"/>
          </a:p>
        </p:txBody>
      </p:sp>
      <p:sp>
        <p:nvSpPr>
          <p:cNvPr id="13" name="Text 9"/>
          <p:cNvSpPr/>
          <p:nvPr/>
        </p:nvSpPr>
        <p:spPr>
          <a:xfrm>
            <a:off x="9892189" y="5903119"/>
            <a:ext cx="36121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Support Vector Classifier performed poorly .</a:t>
            </a:r>
            <a:endParaRPr lang="en-US" sz="19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A716D3-FFB7-47F0-A414-25033407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32259" y="221156"/>
            <a:ext cx="8860003" cy="3482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80824" y="708183"/>
            <a:ext cx="4414004" cy="551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Feature Importance</a:t>
            </a:r>
            <a:endParaRPr lang="en-US" sz="3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24" y="1524595"/>
            <a:ext cx="882729" cy="141243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028349" y="1701046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cs typeface="Kanit Light" pitchFamily="34" charset="-120"/>
              </a:rPr>
              <a:t>Expiration-2h</a:t>
            </a:r>
            <a:endParaRPr lang="en-US" sz="1700" dirty="0"/>
          </a:p>
        </p:txBody>
      </p:sp>
      <p:sp>
        <p:nvSpPr>
          <p:cNvPr id="7" name="Text 2"/>
          <p:cNvSpPr/>
          <p:nvPr/>
        </p:nvSpPr>
        <p:spPr>
          <a:xfrm>
            <a:off x="2028349" y="2082760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Most important feature with 3.83% importance.</a:t>
            </a:r>
            <a:endParaRPr lang="en-US" sz="13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24" y="2937033"/>
            <a:ext cx="882729" cy="141243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028349" y="3113484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cs typeface="Kanit Light" pitchFamily="34" charset="-120"/>
              </a:rPr>
              <a:t>temperature</a:t>
            </a:r>
            <a:endParaRPr lang="en-US" sz="1700" dirty="0"/>
          </a:p>
        </p:txBody>
      </p:sp>
      <p:sp>
        <p:nvSpPr>
          <p:cNvPr id="10" name="Text 4"/>
          <p:cNvSpPr/>
          <p:nvPr/>
        </p:nvSpPr>
        <p:spPr>
          <a:xfrm>
            <a:off x="2028349" y="3495198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Second most important at 3.67%.</a:t>
            </a:r>
            <a:endParaRPr lang="en-US" sz="13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24" y="4349472"/>
            <a:ext cx="882729" cy="141243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028349" y="4525922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cs typeface="Kanit Light" pitchFamily="34" charset="-120"/>
              </a:rPr>
              <a:t>Coupon coffee house</a:t>
            </a:r>
            <a:endParaRPr lang="en-US" sz="1700" dirty="0"/>
          </a:p>
        </p:txBody>
      </p:sp>
      <p:sp>
        <p:nvSpPr>
          <p:cNvPr id="13" name="Text 6"/>
          <p:cNvSpPr/>
          <p:nvPr/>
        </p:nvSpPr>
        <p:spPr>
          <a:xfrm>
            <a:off x="2028348" y="4863226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Third most important features with 3.39%.</a:t>
            </a:r>
            <a:endParaRPr lang="en-US" sz="13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6491F8-63C9-4CCF-97DD-7D9221C5DD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38605" y="1640560"/>
            <a:ext cx="7224952" cy="2732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638</Words>
  <Application>Microsoft Office PowerPoint</Application>
  <PresentationFormat>Custom</PresentationFormat>
  <Paragraphs>96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Kanit Light</vt:lpstr>
      <vt:lpstr>Corbel</vt:lpstr>
      <vt:lpstr>Martel Sans</vt:lpstr>
      <vt:lpstr>Algerian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Observations from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MUKHTAR AHMAD</cp:lastModifiedBy>
  <cp:revision>10</cp:revision>
  <dcterms:created xsi:type="dcterms:W3CDTF">2024-10-24T13:45:28Z</dcterms:created>
  <dcterms:modified xsi:type="dcterms:W3CDTF">2025-02-08T08:46:02Z</dcterms:modified>
</cp:coreProperties>
</file>