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0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4630400" cy="8229600"/>
  <p:notesSz cx="8229600" cy="14630400"/>
  <p:embeddedFontLst>
    <p:embeddedFont>
      <p:font typeface="Algerian" panose="04020705040A02060702" pitchFamily="82" charset="0"/>
      <p:regular r:id="rId14"/>
    </p:embeddedFont>
    <p:embeddedFont>
      <p:font typeface="Corbel" panose="020B0503020204020204" pitchFamily="34" charset="0"/>
      <p:regular r:id="rId15"/>
      <p:bold r:id="rId16"/>
      <p:italic r:id="rId17"/>
      <p:boldItalic r:id="rId18"/>
    </p:embeddedFont>
    <p:embeddedFont>
      <p:font typeface="Kanit Light" panose="020B0604020202020204" charset="-34"/>
      <p:regular r:id="rId19"/>
    </p:embeddedFont>
    <p:embeddedFont>
      <p:font typeface="Martel Sans" panose="020B0604020202020204" charset="0"/>
      <p:regular r:id="rId20"/>
    </p:embeddedFont>
    <p:embeddedFont>
      <p:font typeface="Wingdings 2" panose="05020102010507070707" pitchFamily="18" charset="2"/>
      <p:regular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KHTAR AHMAD" initials="MA" lastIdx="1" clrIdx="0">
    <p:extLst>
      <p:ext uri="{19B8F6BF-5375-455C-9EA6-DF929625EA0E}">
        <p15:presenceInfo xmlns:p15="http://schemas.microsoft.com/office/powerpoint/2012/main" userId="1f101ec56495f9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84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914400"/>
            <a:ext cx="10969943" cy="64008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124315" y="914400"/>
            <a:ext cx="3510382" cy="64008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3818" y="1558138"/>
            <a:ext cx="8778240" cy="3906317"/>
          </a:xfrm>
        </p:spPr>
        <p:txBody>
          <a:bodyPr anchor="b">
            <a:normAutofit/>
          </a:bodyPr>
          <a:lstStyle>
            <a:lvl1pPr algn="l">
              <a:defRPr sz="708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0018" y="5604295"/>
            <a:ext cx="8778240" cy="1097280"/>
          </a:xfrm>
        </p:spPr>
        <p:txBody>
          <a:bodyPr anchor="t">
            <a:normAutofit/>
          </a:bodyPr>
          <a:lstStyle>
            <a:lvl1pPr marL="0" indent="0" algn="l">
              <a:buNone/>
              <a:defRPr sz="264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55901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20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7200" y="1188720"/>
            <a:ext cx="338328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41494" y="1042416"/>
            <a:ext cx="8778240" cy="6144768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5966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6239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9481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8047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5976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2653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2559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7156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3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12602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32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1494" y="1558138"/>
            <a:ext cx="8778240" cy="3906317"/>
          </a:xfrm>
        </p:spPr>
        <p:txBody>
          <a:bodyPr anchor="b">
            <a:normAutofit/>
          </a:bodyPr>
          <a:lstStyle>
            <a:lvl1pPr>
              <a:defRPr sz="7080" b="0" spc="-12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3440" y="5607101"/>
            <a:ext cx="8778240" cy="1097280"/>
          </a:xfrm>
        </p:spPr>
        <p:txBody>
          <a:bodyPr anchor="t">
            <a:normAutofit/>
          </a:bodyPr>
          <a:lstStyle>
            <a:lvl1pPr marL="0" indent="0">
              <a:buNone/>
              <a:defRPr sz="264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3434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1494" y="1042416"/>
            <a:ext cx="4169664" cy="61447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81744" y="1042416"/>
            <a:ext cx="4169664" cy="61447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2/7/2025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9343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1494" y="1228303"/>
            <a:ext cx="4169664" cy="969264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494" y="2317123"/>
            <a:ext cx="4169664" cy="4828032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82156" y="1228304"/>
            <a:ext cx="4169664" cy="975805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82156" y="2317123"/>
            <a:ext cx="4169664" cy="4828032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2/7/2025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10910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2/7/2025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1677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46038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238" y="1371600"/>
            <a:ext cx="3401568" cy="2852928"/>
          </a:xfrm>
        </p:spPr>
        <p:txBody>
          <a:bodyPr anchor="b">
            <a:normAutofit/>
          </a:bodyPr>
          <a:lstStyle>
            <a:lvl1pPr>
              <a:defRPr sz="384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1494" y="1042416"/>
            <a:ext cx="8778240" cy="61447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7238" y="4193011"/>
            <a:ext cx="3401568" cy="278638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680">
                <a:solidFill>
                  <a:srgbClr val="FFFFFF"/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2/7/2025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9149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238" y="1371600"/>
            <a:ext cx="3401568" cy="2852928"/>
          </a:xfrm>
        </p:spPr>
        <p:txBody>
          <a:bodyPr anchor="b">
            <a:normAutofit/>
          </a:bodyPr>
          <a:lstStyle>
            <a:lvl1pPr>
              <a:defRPr sz="38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773" y="920903"/>
            <a:ext cx="9738276" cy="639714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7238" y="4191610"/>
            <a:ext cx="3401568" cy="2787091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680">
                <a:solidFill>
                  <a:srgbClr val="FFFFFF"/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2/7/2025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198922" y="7627621"/>
            <a:ext cx="7093820" cy="4381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95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910743"/>
            <a:ext cx="4132308" cy="63971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3503" y="1348605"/>
            <a:ext cx="3536978" cy="5521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4179037" y="910743"/>
            <a:ext cx="460858" cy="639714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3122" y="1036930"/>
            <a:ext cx="8778240" cy="6144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958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3122" y="7627621"/>
            <a:ext cx="70938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60963" y="7627621"/>
            <a:ext cx="183711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 b="1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4320" kern="1200" spc="-72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822960" indent="-219456" algn="l" defTabSz="109728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216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371600" indent="-219456" algn="l" defTabSz="109728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92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920240" indent="-219456" algn="l" defTabSz="109728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8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468880" indent="-219456" algn="l" defTabSz="109728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8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8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8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8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8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eb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web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85308" y="3797696"/>
            <a:ext cx="13339483" cy="12476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8350"/>
              </a:lnSpc>
              <a:buNone/>
            </a:pPr>
            <a:r>
              <a:rPr lang="en-US" sz="4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nit Light" pitchFamily="34" charset="0"/>
                <a:cs typeface="Kanit Light" pitchFamily="34" charset="-120"/>
              </a:rPr>
              <a:t>Predicting Coupon Acceptance on E Commerce Platform</a:t>
            </a:r>
            <a:endParaRPr lang="en-US" sz="4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1"/>
          <p:cNvSpPr/>
          <p:nvPr/>
        </p:nvSpPr>
        <p:spPr>
          <a:xfrm>
            <a:off x="785308" y="5332231"/>
            <a:ext cx="13339483" cy="25921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lvl="0" indent="0" algn="just">
              <a:spcBef>
                <a:spcPts val="0"/>
              </a:spcBef>
              <a:buSzPts val="2800"/>
              <a:buNone/>
            </a:pPr>
            <a:r>
              <a:rPr lang="en-US" sz="2400" dirty="0"/>
              <a:t>The goal of this project is to leverage machine learning techniques to analyze driving scenarios and user attributes collected from an e-commerce website. By accurately predicting whether users will accept coupons during their journeys, the aim is to optimize coupon distribution strategies and enhance user engagement with the platform's offerings.</a:t>
            </a:r>
            <a:r>
              <a:rPr lang="en-IN" sz="2400" dirty="0"/>
              <a:t> The survey describes different driving scenarios including the user’s destination,  weather, passenger, coupon attributes, user attributes, and contextual attributes, and then asks the user whether he/she will accept the coupon or not.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6350437" y="6628328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0058400" y="7056597"/>
            <a:ext cx="4504134" cy="431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91BE2A-2DAF-B18E-2648-6F319C15EE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21032" y="0"/>
            <a:ext cx="8988336" cy="367924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441064"/>
            <a:ext cx="5486400" cy="713232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894636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Key Findings</a:t>
            </a:r>
            <a:endParaRPr lang="en-US" sz="4850" dirty="0"/>
          </a:p>
        </p:txBody>
      </p:sp>
      <p:sp>
        <p:nvSpPr>
          <p:cNvPr id="4" name="Shape 1"/>
          <p:cNvSpPr/>
          <p:nvPr/>
        </p:nvSpPr>
        <p:spPr>
          <a:xfrm>
            <a:off x="6350437" y="2314099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71774" y="2406610"/>
            <a:ext cx="112633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1</a:t>
            </a:r>
            <a:endParaRPr lang="en-US" sz="2900" dirty="0"/>
          </a:p>
        </p:txBody>
      </p:sp>
      <p:sp>
        <p:nvSpPr>
          <p:cNvPr id="6" name="Text 3"/>
          <p:cNvSpPr/>
          <p:nvPr/>
        </p:nvSpPr>
        <p:spPr>
          <a:xfrm>
            <a:off x="7152680" y="231409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Best Model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7152680" y="2847975"/>
            <a:ext cx="661368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Random Forest Classifier outperformed other models in predicting coupon acceptance prediction.</a:t>
            </a:r>
            <a:endParaRPr lang="en-US" sz="1900" dirty="0"/>
          </a:p>
        </p:txBody>
      </p:sp>
      <p:sp>
        <p:nvSpPr>
          <p:cNvPr id="8" name="Shape 5"/>
          <p:cNvSpPr/>
          <p:nvPr/>
        </p:nvSpPr>
        <p:spPr>
          <a:xfrm>
            <a:off x="6350437" y="4162544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6534388" y="4255056"/>
            <a:ext cx="187404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2</a:t>
            </a:r>
            <a:endParaRPr lang="en-US" sz="2900" dirty="0"/>
          </a:p>
        </p:txBody>
      </p:sp>
      <p:sp>
        <p:nvSpPr>
          <p:cNvPr id="10" name="Text 7"/>
          <p:cNvSpPr/>
          <p:nvPr/>
        </p:nvSpPr>
        <p:spPr>
          <a:xfrm>
            <a:off x="7152680" y="416254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Important Factors</a:t>
            </a:r>
            <a:endParaRPr lang="en-US" sz="2400" dirty="0"/>
          </a:p>
        </p:txBody>
      </p:sp>
      <p:sp>
        <p:nvSpPr>
          <p:cNvPr id="11" name="Text 8"/>
          <p:cNvSpPr/>
          <p:nvPr/>
        </p:nvSpPr>
        <p:spPr>
          <a:xfrm>
            <a:off x="7152680" y="4696420"/>
            <a:ext cx="661368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Expiry and temperature are most important features in prediction for Random Forest.</a:t>
            </a:r>
            <a:endParaRPr lang="en-US" sz="1900" dirty="0"/>
          </a:p>
        </p:txBody>
      </p:sp>
      <p:sp>
        <p:nvSpPr>
          <p:cNvPr id="12" name="Shape 9"/>
          <p:cNvSpPr/>
          <p:nvPr/>
        </p:nvSpPr>
        <p:spPr>
          <a:xfrm>
            <a:off x="6350437" y="6010989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532959" y="6103501"/>
            <a:ext cx="190381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3</a:t>
            </a:r>
            <a:endParaRPr lang="en-US" sz="2900" dirty="0"/>
          </a:p>
        </p:txBody>
      </p:sp>
      <p:sp>
        <p:nvSpPr>
          <p:cNvPr id="14" name="Text 11"/>
          <p:cNvSpPr/>
          <p:nvPr/>
        </p:nvSpPr>
        <p:spPr>
          <a:xfrm>
            <a:off x="7152680" y="601098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Model Accuracy</a:t>
            </a:r>
            <a:endParaRPr lang="en-US" sz="2400" dirty="0"/>
          </a:p>
        </p:txBody>
      </p:sp>
      <p:sp>
        <p:nvSpPr>
          <p:cNvPr id="15" name="Text 12"/>
          <p:cNvSpPr/>
          <p:nvPr/>
        </p:nvSpPr>
        <p:spPr>
          <a:xfrm>
            <a:off x="7152680" y="6544866"/>
            <a:ext cx="661368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Achieved 76.78% accuracy in predicting coupon acceptance by users.</a:t>
            </a:r>
            <a:endParaRPr lang="en-US" sz="1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E79ED5-B673-4608-A083-E9176D65D1A8}"/>
              </a:ext>
            </a:extLst>
          </p:cNvPr>
          <p:cNvSpPr txBox="1"/>
          <p:nvPr/>
        </p:nvSpPr>
        <p:spPr>
          <a:xfrm>
            <a:off x="3854767" y="3329970"/>
            <a:ext cx="69208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i="1" dirty="0">
                <a:solidFill>
                  <a:schemeClr val="bg2">
                    <a:lumMod val="50000"/>
                  </a:schemeClr>
                </a:solidFill>
                <a:latin typeface="Algerian" panose="04020705040A02060702" pitchFamily="82" charset="0"/>
              </a:rPr>
              <a:t>THANK YOU</a:t>
            </a:r>
            <a:endParaRPr lang="en-IN" sz="9600" i="1" dirty="0">
              <a:solidFill>
                <a:schemeClr val="bg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13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343494"/>
            <a:ext cx="5486400" cy="8229600"/>
          </a:xfrm>
          <a:prstGeom prst="rect">
            <a:avLst/>
          </a:prstGeom>
        </p:spPr>
      </p:pic>
      <p:pic>
        <p:nvPicPr>
          <p:cNvPr id="3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582150" y="1289685"/>
            <a:ext cx="4671060" cy="607930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64037" y="1289685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002060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Data Overview</a:t>
            </a:r>
            <a:endParaRPr lang="en-US" sz="4850" dirty="0">
              <a:solidFill>
                <a:srgbClr val="002060"/>
              </a:solidFill>
            </a:endParaRPr>
          </a:p>
        </p:txBody>
      </p:sp>
      <p:sp>
        <p:nvSpPr>
          <p:cNvPr id="5" name="Shape 1"/>
          <p:cNvSpPr/>
          <p:nvPr/>
        </p:nvSpPr>
        <p:spPr>
          <a:xfrm>
            <a:off x="864037" y="2709148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1085374" y="2801660"/>
            <a:ext cx="112633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1</a:t>
            </a:r>
            <a:endParaRPr lang="en-US" sz="2900" dirty="0"/>
          </a:p>
        </p:txBody>
      </p:sp>
      <p:sp>
        <p:nvSpPr>
          <p:cNvPr id="7" name="Text 3"/>
          <p:cNvSpPr/>
          <p:nvPr/>
        </p:nvSpPr>
        <p:spPr>
          <a:xfrm>
            <a:off x="1666280" y="2709148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Dataset Size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1655522" y="3243024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12,684 rows and 25 columns available in the dataset. Size of 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Martel Sans" pitchFamily="34" charset="0"/>
                <a:cs typeface="Martel Sans" pitchFamily="34" charset="-120"/>
              </a:rPr>
              <a:t>the dataset is 317100</a:t>
            </a:r>
            <a:endParaRPr lang="en-US" sz="1900" dirty="0"/>
          </a:p>
        </p:txBody>
      </p:sp>
      <p:sp>
        <p:nvSpPr>
          <p:cNvPr id="9" name="Shape 5"/>
          <p:cNvSpPr/>
          <p:nvPr/>
        </p:nvSpPr>
        <p:spPr>
          <a:xfrm>
            <a:off x="864037" y="4162544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1047988" y="4255056"/>
            <a:ext cx="187404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2</a:t>
            </a:r>
            <a:endParaRPr lang="en-US" sz="2900" dirty="0"/>
          </a:p>
        </p:txBody>
      </p:sp>
      <p:sp>
        <p:nvSpPr>
          <p:cNvPr id="11" name="Text 7"/>
          <p:cNvSpPr/>
          <p:nvPr/>
        </p:nvSpPr>
        <p:spPr>
          <a:xfrm>
            <a:off x="1666280" y="416254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Key Features</a:t>
            </a:r>
            <a:endParaRPr lang="en-US" sz="2400" dirty="0"/>
          </a:p>
        </p:txBody>
      </p:sp>
      <p:sp>
        <p:nvSpPr>
          <p:cNvPr id="12" name="Text 8"/>
          <p:cNvSpPr/>
          <p:nvPr/>
        </p:nvSpPr>
        <p:spPr>
          <a:xfrm>
            <a:off x="1666280" y="4696420"/>
            <a:ext cx="661368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 err="1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exipry</a:t>
            </a:r>
            <a:r>
              <a:rPr lang="en-US" sz="19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, temperature, coupon coffee house are important features of the dataset</a:t>
            </a:r>
            <a:endParaRPr lang="en-US" sz="1900" dirty="0"/>
          </a:p>
        </p:txBody>
      </p:sp>
      <p:sp>
        <p:nvSpPr>
          <p:cNvPr id="13" name="Shape 9"/>
          <p:cNvSpPr/>
          <p:nvPr/>
        </p:nvSpPr>
        <p:spPr>
          <a:xfrm>
            <a:off x="864037" y="6010989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1046559" y="6103501"/>
            <a:ext cx="190381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3</a:t>
            </a:r>
            <a:endParaRPr lang="en-US" sz="2900" dirty="0"/>
          </a:p>
        </p:txBody>
      </p:sp>
      <p:sp>
        <p:nvSpPr>
          <p:cNvPr id="15" name="Text 11"/>
          <p:cNvSpPr/>
          <p:nvPr/>
        </p:nvSpPr>
        <p:spPr>
          <a:xfrm>
            <a:off x="1666280" y="601098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Target Variable</a:t>
            </a:r>
            <a:endParaRPr lang="en-US" sz="2400" dirty="0"/>
          </a:p>
        </p:txBody>
      </p:sp>
      <p:sp>
        <p:nvSpPr>
          <p:cNvPr id="16" name="Text 12"/>
          <p:cNvSpPr/>
          <p:nvPr/>
        </p:nvSpPr>
        <p:spPr>
          <a:xfrm>
            <a:off x="1666280" y="6544866"/>
            <a:ext cx="7402416" cy="985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“Accept” –  categorical column describing coupon  accepted by 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user or not 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923618" y="1966820"/>
            <a:ext cx="5405911" cy="428190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42248" y="661749"/>
            <a:ext cx="6016109" cy="7519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900"/>
              </a:lnSpc>
              <a:buNone/>
            </a:pPr>
            <a:r>
              <a:rPr lang="en-US" sz="4700" dirty="0">
                <a:solidFill>
                  <a:srgbClr val="002060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Data Preprocessing</a:t>
            </a:r>
            <a:endParaRPr lang="en-US" sz="4700" dirty="0">
              <a:solidFill>
                <a:srgbClr val="002060"/>
              </a:solidFill>
            </a:endParaRPr>
          </a:p>
        </p:txBody>
      </p:sp>
      <p:sp>
        <p:nvSpPr>
          <p:cNvPr id="5" name="Shape 1"/>
          <p:cNvSpPr/>
          <p:nvPr/>
        </p:nvSpPr>
        <p:spPr>
          <a:xfrm>
            <a:off x="1187887" y="1774627"/>
            <a:ext cx="30480" cy="5795129"/>
          </a:xfrm>
          <a:prstGeom prst="roundRect">
            <a:avLst>
              <a:gd name="adj" fmla="val 331602"/>
            </a:avLst>
          </a:prstGeom>
          <a:solidFill>
            <a:srgbClr val="C5D2CF"/>
          </a:solidFill>
          <a:ln/>
        </p:spPr>
      </p:sp>
      <p:sp>
        <p:nvSpPr>
          <p:cNvPr id="6" name="Shape 2"/>
          <p:cNvSpPr/>
          <p:nvPr/>
        </p:nvSpPr>
        <p:spPr>
          <a:xfrm>
            <a:off x="1443335" y="2300645"/>
            <a:ext cx="842248" cy="30480"/>
          </a:xfrm>
          <a:prstGeom prst="roundRect">
            <a:avLst>
              <a:gd name="adj" fmla="val 331602"/>
            </a:avLst>
          </a:prstGeom>
          <a:solidFill>
            <a:srgbClr val="C5D2CF"/>
          </a:solidFill>
          <a:ln/>
        </p:spPr>
      </p:sp>
      <p:sp>
        <p:nvSpPr>
          <p:cNvPr id="7" name="Shape 3"/>
          <p:cNvSpPr/>
          <p:nvPr/>
        </p:nvSpPr>
        <p:spPr>
          <a:xfrm>
            <a:off x="932438" y="2045256"/>
            <a:ext cx="541377" cy="541377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1148179" y="2135386"/>
            <a:ext cx="109776" cy="3609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1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2526625" y="2015252"/>
            <a:ext cx="3180159" cy="3758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3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Handling Missing Values</a:t>
            </a:r>
            <a:endParaRPr lang="en-US" sz="2350" dirty="0"/>
          </a:p>
        </p:txBody>
      </p:sp>
      <p:sp>
        <p:nvSpPr>
          <p:cNvPr id="10" name="Text 6"/>
          <p:cNvSpPr/>
          <p:nvPr/>
        </p:nvSpPr>
        <p:spPr>
          <a:xfrm>
            <a:off x="2526625" y="2535436"/>
            <a:ext cx="5775127" cy="7698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C3249"/>
                </a:solidFill>
                <a:latin typeface="Martel Sans" pitchFamily="34" charset="0"/>
                <a:cs typeface="Martel Sans" pitchFamily="34" charset="-120"/>
              </a:rPr>
              <a:t>Dataset contains missing values in categorical columns . Mode value of the respective column is used for imputation of missing values</a:t>
            </a:r>
            <a:endParaRPr lang="en-US" sz="1850" dirty="0"/>
          </a:p>
        </p:txBody>
      </p:sp>
      <p:sp>
        <p:nvSpPr>
          <p:cNvPr id="11" name="Shape 7"/>
          <p:cNvSpPr/>
          <p:nvPr/>
        </p:nvSpPr>
        <p:spPr>
          <a:xfrm>
            <a:off x="1443335" y="4312563"/>
            <a:ext cx="842248" cy="30480"/>
          </a:xfrm>
          <a:prstGeom prst="roundRect">
            <a:avLst>
              <a:gd name="adj" fmla="val 331602"/>
            </a:avLst>
          </a:prstGeom>
          <a:solidFill>
            <a:srgbClr val="C5D2CF"/>
          </a:solidFill>
          <a:ln/>
        </p:spPr>
      </p:sp>
      <p:sp>
        <p:nvSpPr>
          <p:cNvPr id="12" name="Shape 8"/>
          <p:cNvSpPr/>
          <p:nvPr/>
        </p:nvSpPr>
        <p:spPr>
          <a:xfrm>
            <a:off x="932438" y="4057174"/>
            <a:ext cx="541377" cy="541377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1111746" y="4147304"/>
            <a:ext cx="182642" cy="3609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2</a:t>
            </a:r>
            <a:endParaRPr lang="en-US" sz="2800" dirty="0"/>
          </a:p>
        </p:txBody>
      </p:sp>
      <p:sp>
        <p:nvSpPr>
          <p:cNvPr id="14" name="Text 10"/>
          <p:cNvSpPr/>
          <p:nvPr/>
        </p:nvSpPr>
        <p:spPr>
          <a:xfrm>
            <a:off x="2526625" y="4027170"/>
            <a:ext cx="3007995" cy="3758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3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Outlier and duplicate values</a:t>
            </a:r>
            <a:endParaRPr lang="en-US" sz="2350" dirty="0"/>
          </a:p>
        </p:txBody>
      </p:sp>
      <p:sp>
        <p:nvSpPr>
          <p:cNvPr id="15" name="Text 11"/>
          <p:cNvSpPr/>
          <p:nvPr/>
        </p:nvSpPr>
        <p:spPr>
          <a:xfrm>
            <a:off x="2526625" y="4547354"/>
            <a:ext cx="5775127" cy="7698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Dataset does not contain outliers. Dataset consists of 291 duplicate values which is dropped before preparing a model</a:t>
            </a:r>
            <a:endParaRPr lang="en-US" sz="1850" dirty="0"/>
          </a:p>
        </p:txBody>
      </p:sp>
      <p:sp>
        <p:nvSpPr>
          <p:cNvPr id="16" name="Shape 12"/>
          <p:cNvSpPr/>
          <p:nvPr/>
        </p:nvSpPr>
        <p:spPr>
          <a:xfrm>
            <a:off x="1443335" y="6324481"/>
            <a:ext cx="842248" cy="30480"/>
          </a:xfrm>
          <a:prstGeom prst="roundRect">
            <a:avLst>
              <a:gd name="adj" fmla="val 331602"/>
            </a:avLst>
          </a:prstGeom>
          <a:solidFill>
            <a:srgbClr val="C5D2CF"/>
          </a:solidFill>
          <a:ln/>
        </p:spPr>
      </p:sp>
      <p:sp>
        <p:nvSpPr>
          <p:cNvPr id="17" name="Shape 13"/>
          <p:cNvSpPr/>
          <p:nvPr/>
        </p:nvSpPr>
        <p:spPr>
          <a:xfrm>
            <a:off x="932438" y="6069092"/>
            <a:ext cx="541377" cy="541377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8" name="Text 14"/>
          <p:cNvSpPr/>
          <p:nvPr/>
        </p:nvSpPr>
        <p:spPr>
          <a:xfrm>
            <a:off x="1110317" y="6159222"/>
            <a:ext cx="185499" cy="3609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3</a:t>
            </a:r>
            <a:endParaRPr lang="en-US" sz="2800" dirty="0"/>
          </a:p>
        </p:txBody>
      </p:sp>
      <p:sp>
        <p:nvSpPr>
          <p:cNvPr id="19" name="Text 15"/>
          <p:cNvSpPr/>
          <p:nvPr/>
        </p:nvSpPr>
        <p:spPr>
          <a:xfrm>
            <a:off x="2526625" y="6039088"/>
            <a:ext cx="3007995" cy="3758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3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Feature Engineering</a:t>
            </a:r>
            <a:endParaRPr lang="en-US" sz="2350" dirty="0"/>
          </a:p>
        </p:txBody>
      </p:sp>
      <p:sp>
        <p:nvSpPr>
          <p:cNvPr id="20" name="Text 16"/>
          <p:cNvSpPr/>
          <p:nvPr/>
        </p:nvSpPr>
        <p:spPr>
          <a:xfrm>
            <a:off x="2526625" y="6559272"/>
            <a:ext cx="5775127" cy="7698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C3249"/>
                </a:solidFill>
                <a:latin typeface="Martel Sans" pitchFamily="34" charset="0"/>
                <a:cs typeface="Martel Sans" pitchFamily="34" charset="-120"/>
              </a:rPr>
              <a:t>Dataset consists of mostly categorical values hence feature scaling is not required however categorical columns are transferred to numerical values with one hot encoding using pandas.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215628"/>
            <a:ext cx="6999327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002060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Exploratory Data Analysis</a:t>
            </a:r>
            <a:endParaRPr lang="en-US" sz="4850" dirty="0">
              <a:solidFill>
                <a:srgbClr val="002060"/>
              </a:solidFill>
            </a:endParaRPr>
          </a:p>
        </p:txBody>
      </p:sp>
      <p:pic>
        <p:nvPicPr>
          <p:cNvPr id="3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09403" y="2480905"/>
            <a:ext cx="3163108" cy="250543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64037" y="5294948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0070C0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Correlation Analysis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5" name="Text 2"/>
          <p:cNvSpPr/>
          <p:nvPr/>
        </p:nvSpPr>
        <p:spPr>
          <a:xfrm>
            <a:off x="864037" y="5828824"/>
            <a:ext cx="4053840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Heatmap revealed relationships between variables, guiding feature selection.</a:t>
            </a:r>
            <a:endParaRPr lang="en-US" sz="1900" dirty="0"/>
          </a:p>
        </p:txBody>
      </p:sp>
      <p:sp>
        <p:nvSpPr>
          <p:cNvPr id="7" name="Text 3"/>
          <p:cNvSpPr/>
          <p:nvPr/>
        </p:nvSpPr>
        <p:spPr>
          <a:xfrm>
            <a:off x="5288161" y="5294948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0070C0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Distribution Plots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 4"/>
          <p:cNvSpPr/>
          <p:nvPr/>
        </p:nvSpPr>
        <p:spPr>
          <a:xfrm>
            <a:off x="5288161" y="5828824"/>
            <a:ext cx="4053959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Various graphs showed data distributions, helping identify potential issues.</a:t>
            </a:r>
            <a:endParaRPr lang="en-US" sz="1900" dirty="0"/>
          </a:p>
        </p:txBody>
      </p:sp>
      <p:sp>
        <p:nvSpPr>
          <p:cNvPr id="10" name="Text 5"/>
          <p:cNvSpPr/>
          <p:nvPr/>
        </p:nvSpPr>
        <p:spPr>
          <a:xfrm>
            <a:off x="9712404" y="5294948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0070C0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Scatter Plots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1" name="Text 6"/>
          <p:cNvSpPr/>
          <p:nvPr/>
        </p:nvSpPr>
        <p:spPr>
          <a:xfrm>
            <a:off x="9712404" y="5828824"/>
            <a:ext cx="4053840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Pairwise scatter plots highlighted relationships between features and target variable.</a:t>
            </a:r>
            <a:endParaRPr lang="en-US" sz="19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26ED9D-336D-4CAD-8C2E-4B68E5AA3D5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22294" y="2281878"/>
            <a:ext cx="4053840" cy="26554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5C9602-8FA0-4D69-9621-FA685763127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0187934" y="2092825"/>
            <a:ext cx="2776033" cy="27760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4BDA-D40B-AFEE-8C9C-1CBC9C95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002060"/>
                </a:solidFill>
              </a:rPr>
              <a:t>Observations from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744FFF-F245-5653-CB17-B0ADA173A812}"/>
              </a:ext>
            </a:extLst>
          </p:cNvPr>
          <p:cNvSpPr txBox="1"/>
          <p:nvPr/>
        </p:nvSpPr>
        <p:spPr>
          <a:xfrm>
            <a:off x="4518213" y="2097740"/>
            <a:ext cx="865990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 dirty="0"/>
              <a:t>79% of the time weather is Sunny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Coupon acceptance ratio is more for the users below 21 years of age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In the category of passenger, Friends are having highest coupon acceptance percentage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Coupon acceptance ratio is highest if destination is  “No Urgent Place”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Target variable consists of more “ Yes” values however data is not highly imbalanced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During high temperatures users accepted more coupon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“Carryout and Take away” coupon category has highest coupon acceptance and “Bar” is having least coupon acceptance ratio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Users accepted more coupon if the validity of coupon  is 1 day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Male has high percentage of  coupon acceptance than female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Retired employees shows least interest in accepting the coupon in percentage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Less income users accepted more coupons than others in percentage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Users without children have high percentage of coupon acceptance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people who visits Bar between 1 to 3 times in a months is having high coupon acceptance ratio</a:t>
            </a:r>
            <a:endParaRPr lang="en-IN" b="1" dirty="0"/>
          </a:p>
          <a:p>
            <a:pPr marL="342900" indent="-342900">
              <a:buFont typeface="+mj-lt"/>
              <a:buAutoNum type="arabicPeriod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13870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400538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002060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Model Selection</a:t>
            </a:r>
            <a:endParaRPr lang="en-US" sz="4850" dirty="0">
              <a:solidFill>
                <a:srgbClr val="002060"/>
              </a:soli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864037" y="378916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0070C0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Linear Models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864037" y="4421743"/>
            <a:ext cx="3898821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Logistic Regression  for baseline performance.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372695" y="378916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0070C0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Tree-based Models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6" name="Text 4"/>
          <p:cNvSpPr/>
          <p:nvPr/>
        </p:nvSpPr>
        <p:spPr>
          <a:xfrm>
            <a:off x="5372695" y="4421743"/>
            <a:ext cx="3898821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Decision Tree and Random Forest for capturing non-linear relationships.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81354" y="378916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0070C0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Advanced Models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8" name="Text 6"/>
          <p:cNvSpPr/>
          <p:nvPr/>
        </p:nvSpPr>
        <p:spPr>
          <a:xfrm>
            <a:off x="9881354" y="4421743"/>
            <a:ext cx="3898821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Support Vector Classifier and XGBoost for potentially higher accuracy.</a:t>
            </a:r>
            <a:endParaRPr lang="en-US"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108948"/>
            <a:ext cx="815971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002060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Model Training and Evaluation</a:t>
            </a:r>
            <a:endParaRPr lang="en-US" sz="4850" dirty="0">
              <a:solidFill>
                <a:srgbClr val="002060"/>
              </a:solidFill>
            </a:endParaRPr>
          </a:p>
        </p:txBody>
      </p:sp>
      <p:sp>
        <p:nvSpPr>
          <p:cNvPr id="3" name="Shape 1"/>
          <p:cNvSpPr/>
          <p:nvPr/>
        </p:nvSpPr>
        <p:spPr>
          <a:xfrm>
            <a:off x="864037" y="4685705"/>
            <a:ext cx="12902327" cy="30480"/>
          </a:xfrm>
          <a:prstGeom prst="roundRect">
            <a:avLst>
              <a:gd name="adj" fmla="val 340200"/>
            </a:avLst>
          </a:prstGeom>
          <a:solidFill>
            <a:srgbClr val="C5D2CF"/>
          </a:solidFill>
          <a:ln/>
        </p:spPr>
      </p:sp>
      <p:sp>
        <p:nvSpPr>
          <p:cNvPr id="4" name="Shape 2"/>
          <p:cNvSpPr/>
          <p:nvPr/>
        </p:nvSpPr>
        <p:spPr>
          <a:xfrm>
            <a:off x="4012525" y="3821728"/>
            <a:ext cx="30480" cy="864037"/>
          </a:xfrm>
          <a:prstGeom prst="roundRect">
            <a:avLst>
              <a:gd name="adj" fmla="val 340200"/>
            </a:avLst>
          </a:prstGeom>
          <a:solidFill>
            <a:srgbClr val="C5D2CF"/>
          </a:solidFill>
          <a:ln/>
        </p:spPr>
      </p:sp>
      <p:sp>
        <p:nvSpPr>
          <p:cNvPr id="5" name="Shape 3"/>
          <p:cNvSpPr/>
          <p:nvPr/>
        </p:nvSpPr>
        <p:spPr>
          <a:xfrm>
            <a:off x="3750112" y="4407991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3971449" y="4500503"/>
            <a:ext cx="112633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1</a:t>
            </a:r>
            <a:endParaRPr lang="en-US" sz="2900" dirty="0"/>
          </a:p>
        </p:txBody>
      </p:sp>
      <p:sp>
        <p:nvSpPr>
          <p:cNvPr id="7" name="Text 5"/>
          <p:cNvSpPr/>
          <p:nvPr/>
        </p:nvSpPr>
        <p:spPr>
          <a:xfrm>
            <a:off x="2484834" y="2250758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2400" dirty="0">
                <a:solidFill>
                  <a:srgbClr val="0070C0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Data Splitting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 6"/>
          <p:cNvSpPr/>
          <p:nvPr/>
        </p:nvSpPr>
        <p:spPr>
          <a:xfrm>
            <a:off x="1110853" y="2784634"/>
            <a:ext cx="5834063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80% training, 20% testing split for model evaluation.</a:t>
            </a:r>
            <a:endParaRPr lang="en-US" sz="1900" dirty="0"/>
          </a:p>
        </p:txBody>
      </p:sp>
      <p:sp>
        <p:nvSpPr>
          <p:cNvPr id="9" name="Shape 7"/>
          <p:cNvSpPr/>
          <p:nvPr/>
        </p:nvSpPr>
        <p:spPr>
          <a:xfrm>
            <a:off x="7299722" y="4685645"/>
            <a:ext cx="30480" cy="864037"/>
          </a:xfrm>
          <a:prstGeom prst="roundRect">
            <a:avLst>
              <a:gd name="adj" fmla="val 340200"/>
            </a:avLst>
          </a:prstGeom>
          <a:solidFill>
            <a:srgbClr val="C5D2CF"/>
          </a:solidFill>
          <a:ln/>
        </p:spPr>
      </p:sp>
      <p:sp>
        <p:nvSpPr>
          <p:cNvPr id="10" name="Shape 8"/>
          <p:cNvSpPr/>
          <p:nvPr/>
        </p:nvSpPr>
        <p:spPr>
          <a:xfrm>
            <a:off x="7037308" y="4407991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221260" y="4500503"/>
            <a:ext cx="187404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2</a:t>
            </a:r>
            <a:endParaRPr lang="en-US" sz="2900" dirty="0"/>
          </a:p>
        </p:txBody>
      </p:sp>
      <p:sp>
        <p:nvSpPr>
          <p:cNvPr id="12" name="Text 10"/>
          <p:cNvSpPr/>
          <p:nvPr/>
        </p:nvSpPr>
        <p:spPr>
          <a:xfrm>
            <a:off x="5701546" y="5796677"/>
            <a:ext cx="3227189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2400" dirty="0">
                <a:solidFill>
                  <a:srgbClr val="0070C0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Hyperparameter Tuning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3" name="Text 11"/>
          <p:cNvSpPr/>
          <p:nvPr/>
        </p:nvSpPr>
        <p:spPr>
          <a:xfrm>
            <a:off x="4398050" y="6330553"/>
            <a:ext cx="583418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Used </a:t>
            </a:r>
            <a:r>
              <a:rPr lang="en-US" sz="1900" dirty="0" err="1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RandomizedSearchCV</a:t>
            </a:r>
            <a:r>
              <a:rPr lang="en-US" sz="19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to optimize model parameters.</a:t>
            </a:r>
            <a:endParaRPr lang="en-US" sz="1900" dirty="0"/>
          </a:p>
        </p:txBody>
      </p:sp>
      <p:sp>
        <p:nvSpPr>
          <p:cNvPr id="14" name="Shape 12"/>
          <p:cNvSpPr/>
          <p:nvPr/>
        </p:nvSpPr>
        <p:spPr>
          <a:xfrm>
            <a:off x="10587038" y="3821728"/>
            <a:ext cx="30480" cy="864037"/>
          </a:xfrm>
          <a:prstGeom prst="roundRect">
            <a:avLst>
              <a:gd name="adj" fmla="val 340200"/>
            </a:avLst>
          </a:prstGeom>
          <a:solidFill>
            <a:srgbClr val="C5D2CF"/>
          </a:solidFill>
          <a:ln/>
        </p:spPr>
      </p:sp>
      <p:sp>
        <p:nvSpPr>
          <p:cNvPr id="15" name="Shape 13"/>
          <p:cNvSpPr/>
          <p:nvPr/>
        </p:nvSpPr>
        <p:spPr>
          <a:xfrm>
            <a:off x="10324624" y="4407991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0507147" y="4500503"/>
            <a:ext cx="190381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3</a:t>
            </a:r>
            <a:endParaRPr lang="en-US" sz="2900" dirty="0"/>
          </a:p>
        </p:txBody>
      </p:sp>
      <p:sp>
        <p:nvSpPr>
          <p:cNvPr id="17" name="Text 15"/>
          <p:cNvSpPr/>
          <p:nvPr/>
        </p:nvSpPr>
        <p:spPr>
          <a:xfrm>
            <a:off x="9059347" y="2250758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2400" dirty="0">
                <a:solidFill>
                  <a:srgbClr val="0070C0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Performance Metrics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8" name="Text 16"/>
          <p:cNvSpPr/>
          <p:nvPr/>
        </p:nvSpPr>
        <p:spPr>
          <a:xfrm>
            <a:off x="7685365" y="2784634"/>
            <a:ext cx="583418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Evaluated models using Accuracy score, Precision, Recall, F1-Score and Confusion Matrix.</a:t>
            </a:r>
            <a:endParaRPr lang="en-US"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864037" y="3965377"/>
            <a:ext cx="8709065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Model Performance Comparison</a:t>
            </a:r>
            <a:endParaRPr lang="en-US" sz="4850" dirty="0"/>
          </a:p>
        </p:txBody>
      </p:sp>
      <p:sp>
        <p:nvSpPr>
          <p:cNvPr id="5" name="Shape 1"/>
          <p:cNvSpPr/>
          <p:nvPr/>
        </p:nvSpPr>
        <p:spPr>
          <a:xfrm>
            <a:off x="864037" y="5107186"/>
            <a:ext cx="4136231" cy="2243138"/>
          </a:xfrm>
          <a:prstGeom prst="roundRect">
            <a:avLst>
              <a:gd name="adj" fmla="val 4623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1126093" y="5369243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Best Performer</a:t>
            </a:r>
            <a:endParaRPr lang="en-US" sz="2400" dirty="0"/>
          </a:p>
        </p:txBody>
      </p:sp>
      <p:sp>
        <p:nvSpPr>
          <p:cNvPr id="7" name="Text 3"/>
          <p:cNvSpPr/>
          <p:nvPr/>
        </p:nvSpPr>
        <p:spPr>
          <a:xfrm>
            <a:off x="1126093" y="5903119"/>
            <a:ext cx="361211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Random Forest Classifier achieved highest accuracy score of 76.35%.</a:t>
            </a:r>
            <a:endParaRPr lang="en-US" sz="1900" dirty="0"/>
          </a:p>
        </p:txBody>
      </p:sp>
      <p:sp>
        <p:nvSpPr>
          <p:cNvPr id="8" name="Shape 4"/>
          <p:cNvSpPr/>
          <p:nvPr/>
        </p:nvSpPr>
        <p:spPr>
          <a:xfrm>
            <a:off x="5247084" y="5107186"/>
            <a:ext cx="4136231" cy="2243138"/>
          </a:xfrm>
          <a:prstGeom prst="roundRect">
            <a:avLst>
              <a:gd name="adj" fmla="val 4623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5509141" y="5369243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Runner-up</a:t>
            </a:r>
            <a:endParaRPr lang="en-US" sz="2400" dirty="0"/>
          </a:p>
        </p:txBody>
      </p:sp>
      <p:sp>
        <p:nvSpPr>
          <p:cNvPr id="10" name="Text 6"/>
          <p:cNvSpPr/>
          <p:nvPr/>
        </p:nvSpPr>
        <p:spPr>
          <a:xfrm>
            <a:off x="5509141" y="5903119"/>
            <a:ext cx="361211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XGBoost Regressor came second with 76.27%</a:t>
            </a:r>
            <a:endParaRPr lang="en-US" sz="1900" dirty="0"/>
          </a:p>
        </p:txBody>
      </p:sp>
      <p:sp>
        <p:nvSpPr>
          <p:cNvPr id="11" name="Shape 7"/>
          <p:cNvSpPr/>
          <p:nvPr/>
        </p:nvSpPr>
        <p:spPr>
          <a:xfrm>
            <a:off x="9630132" y="5107186"/>
            <a:ext cx="4136231" cy="2243138"/>
          </a:xfrm>
          <a:prstGeom prst="roundRect">
            <a:avLst>
              <a:gd name="adj" fmla="val 4623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9892189" y="5369243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Worst Performer</a:t>
            </a:r>
            <a:endParaRPr lang="en-US" sz="2400" dirty="0"/>
          </a:p>
        </p:txBody>
      </p:sp>
      <p:sp>
        <p:nvSpPr>
          <p:cNvPr id="13" name="Text 9"/>
          <p:cNvSpPr/>
          <p:nvPr/>
        </p:nvSpPr>
        <p:spPr>
          <a:xfrm>
            <a:off x="9892189" y="5903119"/>
            <a:ext cx="361211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Support Vector Classifier performed poorly .</a:t>
            </a:r>
            <a:endParaRPr lang="en-US" sz="19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A716D3-FFB7-47F0-A414-25033407AA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32259" y="221156"/>
            <a:ext cx="8860003" cy="34821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880824" y="708183"/>
            <a:ext cx="4414004" cy="5516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300"/>
              </a:lnSpc>
              <a:buNone/>
            </a:pPr>
            <a:r>
              <a:rPr lang="en-US" sz="3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Feature Importance</a:t>
            </a:r>
            <a:endParaRPr lang="en-US" sz="345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24" y="1524595"/>
            <a:ext cx="882729" cy="1412438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2028349" y="1701046"/>
            <a:ext cx="2206943" cy="2758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2C3249"/>
                </a:solidFill>
                <a:latin typeface="Kanit Light" pitchFamily="34" charset="0"/>
                <a:cs typeface="Kanit Light" pitchFamily="34" charset="-120"/>
              </a:rPr>
              <a:t>Expiration-2h</a:t>
            </a:r>
            <a:endParaRPr lang="en-US" sz="1700" dirty="0"/>
          </a:p>
        </p:txBody>
      </p:sp>
      <p:sp>
        <p:nvSpPr>
          <p:cNvPr id="7" name="Text 2"/>
          <p:cNvSpPr/>
          <p:nvPr/>
        </p:nvSpPr>
        <p:spPr>
          <a:xfrm>
            <a:off x="2028349" y="2082760"/>
            <a:ext cx="12247007" cy="282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Most important feature with 3.83% importance.</a:t>
            </a:r>
            <a:endParaRPr lang="en-US" sz="135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24" y="2937033"/>
            <a:ext cx="882729" cy="1412438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2028349" y="3113484"/>
            <a:ext cx="2206943" cy="2758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2C3249"/>
                </a:solidFill>
                <a:latin typeface="Kanit Light" pitchFamily="34" charset="0"/>
                <a:cs typeface="Kanit Light" pitchFamily="34" charset="-120"/>
              </a:rPr>
              <a:t>temperature</a:t>
            </a:r>
            <a:endParaRPr lang="en-US" sz="1700" dirty="0"/>
          </a:p>
        </p:txBody>
      </p:sp>
      <p:sp>
        <p:nvSpPr>
          <p:cNvPr id="10" name="Text 4"/>
          <p:cNvSpPr/>
          <p:nvPr/>
        </p:nvSpPr>
        <p:spPr>
          <a:xfrm>
            <a:off x="2028349" y="3495198"/>
            <a:ext cx="12247007" cy="282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Second most important at 3.67%.</a:t>
            </a:r>
            <a:endParaRPr lang="en-US" sz="135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824" y="4349472"/>
            <a:ext cx="882729" cy="1412438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2028349" y="4525922"/>
            <a:ext cx="2206943" cy="2758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2C3249"/>
                </a:solidFill>
                <a:latin typeface="Kanit Light" pitchFamily="34" charset="0"/>
                <a:cs typeface="Kanit Light" pitchFamily="34" charset="-120"/>
              </a:rPr>
              <a:t>Coupon coffee house</a:t>
            </a:r>
            <a:endParaRPr lang="en-US" sz="1700" dirty="0"/>
          </a:p>
        </p:txBody>
      </p:sp>
      <p:sp>
        <p:nvSpPr>
          <p:cNvPr id="13" name="Text 6"/>
          <p:cNvSpPr/>
          <p:nvPr/>
        </p:nvSpPr>
        <p:spPr>
          <a:xfrm>
            <a:off x="2028348" y="4863226"/>
            <a:ext cx="12247007" cy="282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Third most important features with 3.39%.</a:t>
            </a:r>
            <a:endParaRPr lang="en-US" sz="135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86491F8-63C9-4CCF-97DD-7D9221C5DD3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538605" y="1640560"/>
            <a:ext cx="7224952" cy="27323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</TotalTime>
  <Words>638</Words>
  <Application>Microsoft Office PowerPoint</Application>
  <PresentationFormat>Custom</PresentationFormat>
  <Paragraphs>96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Wingdings 2</vt:lpstr>
      <vt:lpstr>Kanit Light</vt:lpstr>
      <vt:lpstr>Corbel</vt:lpstr>
      <vt:lpstr>Martel Sans</vt:lpstr>
      <vt:lpstr>Frame</vt:lpstr>
      <vt:lpstr>PowerPoint Presentation</vt:lpstr>
      <vt:lpstr>PowerPoint Presentation</vt:lpstr>
      <vt:lpstr>PowerPoint Presentation</vt:lpstr>
      <vt:lpstr>PowerPoint Presentation</vt:lpstr>
      <vt:lpstr>Observations from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MUKHTAR AHMAD</cp:lastModifiedBy>
  <cp:revision>9</cp:revision>
  <dcterms:created xsi:type="dcterms:W3CDTF">2024-10-24T13:45:28Z</dcterms:created>
  <dcterms:modified xsi:type="dcterms:W3CDTF">2025-02-07T16:13:18Z</dcterms:modified>
</cp:coreProperties>
</file>