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2" r:id="rId6"/>
    <p:sldId id="281" r:id="rId7"/>
    <p:sldId id="278" r:id="rId8"/>
    <p:sldId id="264" r:id="rId9"/>
    <p:sldId id="267" r:id="rId10"/>
    <p:sldId id="268" r:id="rId11"/>
    <p:sldId id="261" r:id="rId12"/>
    <p:sldId id="283" r:id="rId13"/>
    <p:sldId id="275" r:id="rId14"/>
    <p:sldId id="282" r:id="rId15"/>
    <p:sldId id="284" r:id="rId16"/>
    <p:sldId id="285" r:id="rId17"/>
    <p:sldId id="269" r:id="rId18"/>
    <p:sldId id="270" r:id="rId19"/>
    <p:sldId id="271" r:id="rId20"/>
    <p:sldId id="266" r:id="rId21"/>
    <p:sldId id="263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87C"/>
    <a:srgbClr val="F7FDF9"/>
    <a:srgbClr val="2866C4"/>
    <a:srgbClr val="F7F9FD"/>
    <a:srgbClr val="FFFFFF"/>
    <a:srgbClr val="C43DCF"/>
    <a:srgbClr val="FCF7FD"/>
    <a:srgbClr val="DFBF8D"/>
    <a:srgbClr val="FDFBF6"/>
    <a:srgbClr val="C0E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63" y="9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1A4B-36E3-4977-8066-FE9A9B06563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D244A-56BA-4D61-BA20-77AAD5975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62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632AD-E1EF-A15C-72B8-E15DCACD2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585E7-CFA9-2BCC-B0E0-8F9384D5F7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44DFD6-A8EE-A479-22C1-D55CA2A1D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E47E5-726F-1FBD-D0FB-76B4E49FA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D244A-56BA-4D61-BA20-77AAD5975FE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19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D244A-56BA-4D61-BA20-77AAD5975FE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74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4EA94-9C8F-55AA-8AA5-8B96BBB41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E73E8D-5965-BACA-DD87-AC01C200B2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56028C-37D8-B938-FE8D-F6B7A929C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56CDB-60AC-E785-2B30-6CAA242E3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D244A-56BA-4D61-BA20-77AAD5975FE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64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1D029-8C9E-A652-CE6E-39CD47269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159C6E-68F5-44AC-DFC8-96F1F85ED6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5EB902-0FA5-E7EB-4189-D824504F8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72725-338D-58ED-50D0-E7BF240BC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D244A-56BA-4D61-BA20-77AAD5975FE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1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F6C22-7E7F-7466-C322-EE58D73BE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BD2AB1-0344-76E3-AC7C-B35CE3908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5F22A-C284-CFF4-461C-E8E81C900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18997-DAE1-EE3F-BE30-3C40F932A1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D244A-56BA-4D61-BA20-77AAD5975FE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4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3233" y="237871"/>
            <a:ext cx="7685532" cy="1081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204" y="1479444"/>
            <a:ext cx="10424795" cy="4634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328" y="4724400"/>
            <a:ext cx="9579864" cy="6097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900" b="1" dirty="0">
                <a:solidFill>
                  <a:srgbClr val="00A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sz="1900" b="1" spc="-80" dirty="0">
                <a:solidFill>
                  <a:srgbClr val="00A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b="1" spc="-25" dirty="0">
                <a:solidFill>
                  <a:srgbClr val="00A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sz="1900" b="1" spc="-25" dirty="0">
              <a:solidFill>
                <a:srgbClr val="00AF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lang="en-IN" sz="1900" b="1" spc="-25" dirty="0">
                <a:solidFill>
                  <a:srgbClr val="00A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MUKILAN K - ADB23072</a:t>
            </a:r>
            <a:endParaRPr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53234" y="517017"/>
            <a:ext cx="7685532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06320" marR="5080" indent="-1417955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K.RAMAKRISHNAN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(AUTONOMOUS),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</a:t>
            </a: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6632" y="1698193"/>
            <a:ext cx="98705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0" marR="5080" indent="-1899285" algn="just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76CB27-6084-1003-8A54-C0ACDFB54BB0}"/>
              </a:ext>
            </a:extLst>
          </p:cNvPr>
          <p:cNvSpPr/>
          <p:nvPr/>
        </p:nvSpPr>
        <p:spPr>
          <a:xfrm>
            <a:off x="1720642" y="2343104"/>
            <a:ext cx="875071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AND PLOTING EXAM RESULTS FOR A COLLEGE CLASS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0D4E3D6-F5D7-AD86-79B0-CE253D64B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DDBBA44-E5A9-1B96-175C-F26F6DE25C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152400"/>
            <a:ext cx="6629400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IMPLEMENTATION</a:t>
            </a:r>
            <a:endParaRPr lang="en-IN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618DF948-0964-A111-8314-2D5458F8011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EA9A052E-6FE2-7D76-43A3-820CDC6E562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9A2648-5D9E-E653-FA46-C486E64F99F9}"/>
              </a:ext>
            </a:extLst>
          </p:cNvPr>
          <p:cNvSpPr txBox="1"/>
          <p:nvPr/>
        </p:nvSpPr>
        <p:spPr>
          <a:xfrm>
            <a:off x="1219200" y="2133600"/>
            <a:ext cx="9372600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5. Login &amp; Navigation: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authenticated users can access the analysis and prediction features.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UI follows a real website structure with tabs for Home, Login, Dashboard, Upload, and Logout.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9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9938" y="0"/>
            <a:ext cx="8612124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PROGRAMMING IMPLEMENTATION</a:t>
            </a:r>
            <a:endParaRPr lang="en-IN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8098B56A-2CD1-80AD-5443-D3A9126CE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493903"/>
            <a:ext cx="9525000" cy="501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built using R Shiny with a dashboard layout styled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shinydashboard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shinyjs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is handled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 are built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interactivity and clarity.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includes:</a:t>
            </a:r>
          </a:p>
          <a:p>
            <a:pPr lvl="7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Login panel with basic authentication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Dashboard for analysis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Upload panel for CSV files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Prediction page with recommendation logic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FA91665-A285-801C-8DDC-4735B2A59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F706FD1-8663-03D7-8EF5-18EDF07CBC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7600" y="47397"/>
            <a:ext cx="461086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IN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D404668-5BD0-9EE5-0BD4-6B6DC5EAC70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DB767ECF-22A9-2EBE-0C42-8B8DC3B7B08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CE5173-BECF-73DB-AC2B-4D0349E3B4A9}"/>
              </a:ext>
            </a:extLst>
          </p:cNvPr>
          <p:cNvSpPr txBox="1"/>
          <p:nvPr/>
        </p:nvSpPr>
        <p:spPr>
          <a:xfrm>
            <a:off x="457200" y="1563709"/>
            <a:ext cx="487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library(shiny)</a:t>
            </a:r>
          </a:p>
          <a:p>
            <a:r>
              <a:rPr lang="en-IN" sz="1400" dirty="0"/>
              <a:t>library(</a:t>
            </a:r>
            <a:r>
              <a:rPr lang="en-IN" sz="1400" dirty="0" err="1"/>
              <a:t>shinydashboard</a:t>
            </a:r>
            <a:r>
              <a:rPr lang="en-IN" sz="1400" dirty="0"/>
              <a:t>)</a:t>
            </a:r>
          </a:p>
          <a:p>
            <a:r>
              <a:rPr lang="en-IN" sz="1400" dirty="0"/>
              <a:t>library(</a:t>
            </a:r>
            <a:r>
              <a:rPr lang="en-IN" sz="1400" dirty="0" err="1"/>
              <a:t>plotly</a:t>
            </a:r>
            <a:r>
              <a:rPr lang="en-IN" sz="1400" dirty="0"/>
              <a:t>)</a:t>
            </a:r>
          </a:p>
          <a:p>
            <a:r>
              <a:rPr lang="en-IN" sz="1400" dirty="0"/>
              <a:t>library(DT)</a:t>
            </a:r>
          </a:p>
          <a:p>
            <a:r>
              <a:rPr lang="en-IN" sz="1400" dirty="0"/>
              <a:t>library(</a:t>
            </a:r>
            <a:r>
              <a:rPr lang="en-IN" sz="1400" dirty="0" err="1"/>
              <a:t>dplyr</a:t>
            </a:r>
            <a:r>
              <a:rPr lang="en-IN" sz="1400" dirty="0"/>
              <a:t>)</a:t>
            </a:r>
          </a:p>
          <a:p>
            <a:r>
              <a:rPr lang="en-IN" sz="1400" dirty="0"/>
              <a:t>library(</a:t>
            </a:r>
            <a:r>
              <a:rPr lang="en-IN" sz="1400" dirty="0" err="1"/>
              <a:t>shinyjs</a:t>
            </a:r>
            <a:r>
              <a:rPr lang="en-IN" sz="1400" dirty="0"/>
              <a:t>)</a:t>
            </a:r>
          </a:p>
          <a:p>
            <a:r>
              <a:rPr lang="en-IN" sz="1400" dirty="0"/>
              <a:t>library(</a:t>
            </a:r>
            <a:r>
              <a:rPr lang="en-IN" sz="1400" dirty="0" err="1"/>
              <a:t>bslib</a:t>
            </a:r>
            <a:r>
              <a:rPr lang="en-IN" sz="1400" dirty="0"/>
              <a:t>)</a:t>
            </a:r>
          </a:p>
          <a:p>
            <a:r>
              <a:rPr lang="en-IN" sz="1400" dirty="0" err="1"/>
              <a:t>custom_theme</a:t>
            </a:r>
            <a:r>
              <a:rPr lang="en-IN" sz="1400" dirty="0"/>
              <a:t> &lt;- </a:t>
            </a:r>
            <a:r>
              <a:rPr lang="en-IN" sz="1400" dirty="0" err="1"/>
              <a:t>bs_theme</a:t>
            </a:r>
            <a:r>
              <a:rPr lang="en-IN" sz="1400" dirty="0"/>
              <a:t>(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bootswatch</a:t>
            </a:r>
            <a:r>
              <a:rPr lang="en-IN" sz="1400" dirty="0"/>
              <a:t> = "minty",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base_font</a:t>
            </a:r>
            <a:r>
              <a:rPr lang="en-IN" sz="1400" dirty="0"/>
              <a:t> = </a:t>
            </a:r>
            <a:r>
              <a:rPr lang="en-IN" sz="1400" dirty="0" err="1"/>
              <a:t>font_google</a:t>
            </a:r>
            <a:r>
              <a:rPr lang="en-IN" sz="1400" dirty="0"/>
              <a:t>("Poppins"),</a:t>
            </a:r>
          </a:p>
          <a:p>
            <a:r>
              <a:rPr lang="en-IN" sz="1400" dirty="0"/>
              <a:t>  version = 5,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bg</a:t>
            </a:r>
            <a:r>
              <a:rPr lang="en-IN" sz="1400" dirty="0"/>
              <a:t> = "#f8f9fa",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fg</a:t>
            </a:r>
            <a:r>
              <a:rPr lang="en-IN" sz="1400" dirty="0"/>
              <a:t> = "#343a40"</a:t>
            </a:r>
          </a:p>
          <a:p>
            <a:r>
              <a:rPr lang="en-IN" sz="1400" dirty="0"/>
              <a:t>)</a:t>
            </a:r>
          </a:p>
          <a:p>
            <a:endParaRPr lang="en-IN" sz="1400" dirty="0"/>
          </a:p>
          <a:p>
            <a:r>
              <a:rPr lang="en-IN" sz="1400" dirty="0" err="1"/>
              <a:t>ui</a:t>
            </a:r>
            <a:r>
              <a:rPr lang="en-IN" sz="1400" dirty="0"/>
              <a:t> &lt;- </a:t>
            </a:r>
            <a:r>
              <a:rPr lang="en-IN" sz="1400" dirty="0" err="1"/>
              <a:t>dashboardPage</a:t>
            </a:r>
            <a:r>
              <a:rPr lang="en-IN" sz="1400" dirty="0"/>
              <a:t>(</a:t>
            </a:r>
          </a:p>
          <a:p>
            <a:r>
              <a:rPr lang="en-IN" sz="1400" dirty="0"/>
              <a:t>  title = "LAN - Student Performance Portal",</a:t>
            </a:r>
          </a:p>
          <a:p>
            <a:r>
              <a:rPr lang="en-IN" sz="1400" dirty="0"/>
              <a:t>  header = </a:t>
            </a:r>
            <a:r>
              <a:rPr lang="en-IN" sz="1400" dirty="0" err="1"/>
              <a:t>dashboardHeader</a:t>
            </a:r>
            <a:r>
              <a:rPr lang="en-IN" sz="1400" dirty="0"/>
              <a:t>(</a:t>
            </a:r>
          </a:p>
          <a:p>
            <a:r>
              <a:rPr lang="en-IN" sz="1400" dirty="0"/>
              <a:t>    title = span("Student Performance Portal", style = "font-family: 'Poppins', sans-serif; font-weight: bold;"),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tags$li</a:t>
            </a:r>
            <a:r>
              <a:rPr lang="en-IN" sz="1400" dirty="0"/>
              <a:t>(class = "dropdown",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actionButton</a:t>
            </a:r>
            <a:r>
              <a:rPr lang="en-IN" sz="1400" dirty="0"/>
              <a:t>("</a:t>
            </a:r>
            <a:r>
              <a:rPr lang="en-IN" sz="1400" dirty="0" err="1"/>
              <a:t>logout_btn</a:t>
            </a:r>
            <a:r>
              <a:rPr lang="en-IN" sz="1400" dirty="0"/>
              <a:t>", "Logout", class = "</a:t>
            </a:r>
            <a:r>
              <a:rPr lang="en-IN" sz="1400" dirty="0" err="1"/>
              <a:t>btn</a:t>
            </a:r>
            <a:r>
              <a:rPr lang="en-IN" sz="1400" dirty="0"/>
              <a:t> </a:t>
            </a:r>
            <a:r>
              <a:rPr lang="en-IN" sz="1400" dirty="0" err="1"/>
              <a:t>btn</a:t>
            </a:r>
            <a:r>
              <a:rPr lang="en-IN" sz="1400" dirty="0"/>
              <a:t>-danger", style = "margin-top: 10px;") )),</a:t>
            </a:r>
          </a:p>
          <a:p>
            <a:r>
              <a:rPr lang="en-IN" sz="1400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B50F7-825A-EC9E-F950-C8491876BF9E}"/>
              </a:ext>
            </a:extLst>
          </p:cNvPr>
          <p:cNvSpPr txBox="1"/>
          <p:nvPr/>
        </p:nvSpPr>
        <p:spPr>
          <a:xfrm>
            <a:off x="5976886" y="1533145"/>
            <a:ext cx="551407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sidebar = </a:t>
            </a:r>
            <a:r>
              <a:rPr lang="en-IN" sz="1400" dirty="0" err="1"/>
              <a:t>dashboardSidebar</a:t>
            </a:r>
            <a:r>
              <a:rPr lang="en-IN" sz="1400" dirty="0"/>
              <a:t>(</a:t>
            </a:r>
          </a:p>
          <a:p>
            <a:r>
              <a:rPr lang="en-IN" sz="1400" dirty="0"/>
              <a:t>    width = 250,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sidebarMenu</a:t>
            </a:r>
            <a:r>
              <a:rPr lang="en-IN" sz="1400" dirty="0"/>
              <a:t>(id = "tabs",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menuItem</a:t>
            </a:r>
            <a:r>
              <a:rPr lang="en-IN" sz="1400" dirty="0"/>
              <a:t>("Home", </a:t>
            </a:r>
            <a:r>
              <a:rPr lang="en-IN" sz="1400" dirty="0" err="1"/>
              <a:t>tabName</a:t>
            </a:r>
            <a:r>
              <a:rPr lang="en-IN" sz="1400" dirty="0"/>
              <a:t> = "home", icon = icon("home")),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menuItem</a:t>
            </a:r>
            <a:r>
              <a:rPr lang="en-IN" sz="1400" dirty="0"/>
              <a:t>("Login", </a:t>
            </a:r>
            <a:r>
              <a:rPr lang="en-IN" sz="1400" dirty="0" err="1"/>
              <a:t>tabName</a:t>
            </a:r>
            <a:r>
              <a:rPr lang="en-IN" sz="1400" dirty="0"/>
              <a:t> = "login", icon = icon("sign-in-alt")),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menuItem</a:t>
            </a:r>
            <a:r>
              <a:rPr lang="en-IN" sz="1400" dirty="0"/>
              <a:t>("Dashboard", </a:t>
            </a:r>
            <a:r>
              <a:rPr lang="en-IN" sz="1400" dirty="0" err="1"/>
              <a:t>tabName</a:t>
            </a:r>
            <a:r>
              <a:rPr lang="en-IN" sz="1400" dirty="0"/>
              <a:t> = "dashboard", icon = icon("chart-bar")),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menuItem</a:t>
            </a:r>
            <a:r>
              <a:rPr lang="en-IN" sz="1400" dirty="0"/>
              <a:t>("Upload Results", </a:t>
            </a:r>
            <a:r>
              <a:rPr lang="en-IN" sz="1400" dirty="0" err="1"/>
              <a:t>tabName</a:t>
            </a:r>
            <a:r>
              <a:rPr lang="en-IN" sz="1400" dirty="0"/>
              <a:t> = "upload", icon = icon("upload")),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menuItem</a:t>
            </a:r>
            <a:r>
              <a:rPr lang="en-IN" sz="1400" dirty="0"/>
              <a:t>("Prediction", </a:t>
            </a:r>
            <a:r>
              <a:rPr lang="en-IN" sz="1400" dirty="0" err="1"/>
              <a:t>tabName</a:t>
            </a:r>
            <a:r>
              <a:rPr lang="en-IN" sz="1400" dirty="0"/>
              <a:t> = "prediction", icon = icon("magic")),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menuItem</a:t>
            </a:r>
            <a:r>
              <a:rPr lang="en-IN" sz="1400" dirty="0"/>
              <a:t>("Logout", </a:t>
            </a:r>
            <a:r>
              <a:rPr lang="en-IN" sz="1400" dirty="0" err="1"/>
              <a:t>tabName</a:t>
            </a:r>
            <a:r>
              <a:rPr lang="en-IN" sz="1400" dirty="0"/>
              <a:t> = "logout", icon = icon("sign-out-alt"))</a:t>
            </a:r>
          </a:p>
          <a:p>
            <a:r>
              <a:rPr lang="en-IN" sz="1400" dirty="0"/>
              <a:t>    )</a:t>
            </a:r>
          </a:p>
          <a:p>
            <a:r>
              <a:rPr lang="en-IN" sz="1400" dirty="0"/>
              <a:t>  ),</a:t>
            </a:r>
          </a:p>
          <a:p>
            <a:r>
              <a:rPr lang="en-IN" sz="1400" dirty="0"/>
              <a:t>  body = </a:t>
            </a:r>
            <a:r>
              <a:rPr lang="en-IN" sz="1400" dirty="0" err="1"/>
              <a:t>dashboardBody</a:t>
            </a:r>
            <a:r>
              <a:rPr lang="en-IN" sz="1400" dirty="0"/>
              <a:t>(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useShinyjs</a:t>
            </a:r>
            <a:r>
              <a:rPr lang="en-IN" sz="1400" dirty="0"/>
              <a:t>(),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tags$head</a:t>
            </a:r>
            <a:r>
              <a:rPr lang="en-IN" sz="1400" dirty="0"/>
              <a:t>(</a:t>
            </a:r>
          </a:p>
          <a:p>
            <a:r>
              <a:rPr lang="en-IN" sz="1400" dirty="0"/>
              <a:t>      </a:t>
            </a:r>
            <a:r>
              <a:rPr lang="en-IN" sz="1400" dirty="0" err="1"/>
              <a:t>tags$style</a:t>
            </a:r>
            <a:r>
              <a:rPr lang="en-IN" sz="1400" dirty="0"/>
              <a:t>(HTML("</a:t>
            </a:r>
          </a:p>
          <a:p>
            <a:r>
              <a:rPr lang="en-IN" sz="1400" dirty="0"/>
              <a:t>        .main-header { background-</a:t>
            </a:r>
            <a:r>
              <a:rPr lang="en-IN" sz="1400" dirty="0" err="1"/>
              <a:t>color</a:t>
            </a:r>
            <a:r>
              <a:rPr lang="en-IN" sz="1400" dirty="0"/>
              <a:t>: #28a745 !important; }</a:t>
            </a:r>
          </a:p>
          <a:p>
            <a:r>
              <a:rPr lang="en-IN" sz="1400" dirty="0"/>
              <a:t>        .sidebar-menu &gt; li &gt; a { font-size: 14px; font-family: 'Poppins', sans-serif; }</a:t>
            </a:r>
          </a:p>
          <a:p>
            <a:r>
              <a:rPr lang="en-IN" sz="1400" dirty="0"/>
              <a:t>      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63DF1E-3CF1-FF32-3E74-E67ADB70CF15}"/>
              </a:ext>
            </a:extLst>
          </p:cNvPr>
          <p:cNvCxnSpPr/>
          <p:nvPr/>
        </p:nvCxnSpPr>
        <p:spPr>
          <a:xfrm>
            <a:off x="5638800" y="1533145"/>
            <a:ext cx="0" cy="49438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00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F05F6AE-3EA0-024E-6435-0C856FCB7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8611834-B604-5052-6A15-5745139EEF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7600" y="47397"/>
            <a:ext cx="461086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IN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056CBA43-24D2-1608-3676-CAAEE9A8255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2086850C-AC65-5829-D0C7-9EA8D3A52CE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0EBB3D-6FD2-6EB0-1F30-97597DE8426C}"/>
              </a:ext>
            </a:extLst>
          </p:cNvPr>
          <p:cNvSpPr txBox="1"/>
          <p:nvPr/>
        </p:nvSpPr>
        <p:spPr>
          <a:xfrm>
            <a:off x="228600" y="1524000"/>
            <a:ext cx="51815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.content-wrapper { background-</a:t>
            </a:r>
            <a:r>
              <a:rPr lang="en-IN" sz="1400" dirty="0" err="1"/>
              <a:t>color</a:t>
            </a:r>
            <a:r>
              <a:rPr lang="en-IN" sz="1400" dirty="0"/>
              <a:t>: #f8f9fa; padding: 20px; }</a:t>
            </a:r>
          </a:p>
          <a:p>
            <a:r>
              <a:rPr lang="en-IN" sz="1400" dirty="0"/>
              <a:t>        .well { background-</a:t>
            </a:r>
            <a:r>
              <a:rPr lang="en-IN" sz="1400" dirty="0" err="1"/>
              <a:t>color</a:t>
            </a:r>
            <a:r>
              <a:rPr lang="en-IN" sz="1400" dirty="0"/>
              <a:t>: #ffffff; border-radius: 10px; box-shadow: 0 4px 6px </a:t>
            </a:r>
            <a:r>
              <a:rPr lang="en-IN" sz="1400" dirty="0" err="1"/>
              <a:t>rgba</a:t>
            </a:r>
            <a:r>
              <a:rPr lang="en-IN" sz="1400" dirty="0"/>
              <a:t>(0,0,0,0.1); }</a:t>
            </a:r>
          </a:p>
          <a:p>
            <a:r>
              <a:rPr lang="en-IN" sz="1400" dirty="0"/>
              <a:t>        .</a:t>
            </a:r>
            <a:r>
              <a:rPr lang="en-IN" sz="1400" dirty="0" err="1"/>
              <a:t>btn</a:t>
            </a:r>
            <a:r>
              <a:rPr lang="en-IN" sz="1400" dirty="0"/>
              <a:t>-primary { background-</a:t>
            </a:r>
            <a:r>
              <a:rPr lang="en-IN" sz="1400" dirty="0" err="1"/>
              <a:t>color</a:t>
            </a:r>
            <a:r>
              <a:rPr lang="en-IN" sz="1400" dirty="0"/>
              <a:t>: #28a745; border-</a:t>
            </a:r>
            <a:r>
              <a:rPr lang="en-IN" sz="1400" dirty="0" err="1"/>
              <a:t>color</a:t>
            </a:r>
            <a:r>
              <a:rPr lang="en-IN" sz="1400" dirty="0"/>
              <a:t>: #28a745; }</a:t>
            </a:r>
          </a:p>
          <a:p>
            <a:r>
              <a:rPr lang="en-IN" sz="1400" dirty="0"/>
              <a:t>        .</a:t>
            </a:r>
            <a:r>
              <a:rPr lang="en-IN" sz="1400" dirty="0" err="1"/>
              <a:t>btn-primary:hover</a:t>
            </a:r>
            <a:r>
              <a:rPr lang="en-IN" sz="1400" dirty="0"/>
              <a:t> { background-</a:t>
            </a:r>
            <a:r>
              <a:rPr lang="en-IN" sz="1400" dirty="0" err="1"/>
              <a:t>color</a:t>
            </a:r>
            <a:r>
              <a:rPr lang="en-IN" sz="1400" dirty="0"/>
              <a:t>: #218838; border-</a:t>
            </a:r>
            <a:r>
              <a:rPr lang="en-IN" sz="1400" dirty="0" err="1"/>
              <a:t>color</a:t>
            </a:r>
            <a:r>
              <a:rPr lang="en-IN" sz="1400" dirty="0"/>
              <a:t>: #1e7e34; }</a:t>
            </a:r>
          </a:p>
          <a:p>
            <a:r>
              <a:rPr lang="en-IN" sz="1400" dirty="0"/>
              <a:t>        .</a:t>
            </a:r>
            <a:r>
              <a:rPr lang="en-IN" sz="1400" dirty="0" err="1"/>
              <a:t>btn</a:t>
            </a:r>
            <a:r>
              <a:rPr lang="en-IN" sz="1400" dirty="0"/>
              <a:t>-danger { background-</a:t>
            </a:r>
            <a:r>
              <a:rPr lang="en-IN" sz="1400" dirty="0" err="1"/>
              <a:t>color</a:t>
            </a:r>
            <a:r>
              <a:rPr lang="en-IN" sz="1400" dirty="0"/>
              <a:t>: #dc3545; border-</a:t>
            </a:r>
            <a:r>
              <a:rPr lang="en-IN" sz="1400" dirty="0" err="1"/>
              <a:t>color</a:t>
            </a:r>
            <a:r>
              <a:rPr lang="en-IN" sz="1400" dirty="0"/>
              <a:t>: #dc3545; }</a:t>
            </a:r>
          </a:p>
          <a:p>
            <a:r>
              <a:rPr lang="en-IN" sz="1400" dirty="0"/>
              <a:t>        .</a:t>
            </a:r>
            <a:r>
              <a:rPr lang="en-IN" sz="1400" dirty="0" err="1"/>
              <a:t>btn-danger:hover</a:t>
            </a:r>
            <a:r>
              <a:rPr lang="en-IN" sz="1400" dirty="0"/>
              <a:t> { background-</a:t>
            </a:r>
            <a:r>
              <a:rPr lang="en-IN" sz="1400" dirty="0" err="1"/>
              <a:t>color</a:t>
            </a:r>
            <a:r>
              <a:rPr lang="en-IN" sz="1400" dirty="0"/>
              <a:t>: #c82333; border-</a:t>
            </a:r>
            <a:r>
              <a:rPr lang="en-IN" sz="1400" dirty="0" err="1"/>
              <a:t>color</a:t>
            </a:r>
            <a:r>
              <a:rPr lang="en-IN" sz="1400" dirty="0"/>
              <a:t>: #bd2130; }</a:t>
            </a:r>
          </a:p>
          <a:p>
            <a:r>
              <a:rPr lang="en-IN" sz="1400" dirty="0"/>
              <a:t>        h3 { font-family: 'Poppins', sans-serif; </a:t>
            </a:r>
            <a:r>
              <a:rPr lang="en-IN" sz="1400" dirty="0" err="1"/>
              <a:t>color</a:t>
            </a:r>
            <a:r>
              <a:rPr lang="en-IN" sz="1400" dirty="0"/>
              <a:t>: #343a40; }</a:t>
            </a:r>
          </a:p>
          <a:p>
            <a:r>
              <a:rPr lang="en-IN" sz="1400" dirty="0"/>
              <a:t>        p { font-family: 'Poppins', sans-serif; </a:t>
            </a:r>
            <a:r>
              <a:rPr lang="en-IN" sz="1400" dirty="0" err="1"/>
              <a:t>color</a:t>
            </a:r>
            <a:r>
              <a:rPr lang="en-IN" sz="1400" dirty="0"/>
              <a:t>: #6c757d; }</a:t>
            </a:r>
          </a:p>
          <a:p>
            <a:r>
              <a:rPr lang="en-IN" sz="1400" dirty="0"/>
              <a:t>        .shiny-</a:t>
            </a:r>
            <a:r>
              <a:rPr lang="en-IN" sz="1400" dirty="0" err="1"/>
              <a:t>plotly</a:t>
            </a:r>
            <a:r>
              <a:rPr lang="en-IN" sz="1400" dirty="0"/>
              <a:t> { border-radius: 10px; box-shadow: 0 4px 6px </a:t>
            </a:r>
            <a:r>
              <a:rPr lang="en-IN" sz="1400" dirty="0" err="1"/>
              <a:t>rgba</a:t>
            </a:r>
            <a:r>
              <a:rPr lang="en-IN" sz="1400" dirty="0"/>
              <a:t>(0,0,0,0.1); }</a:t>
            </a:r>
          </a:p>
          <a:p>
            <a:r>
              <a:rPr lang="en-IN" sz="1400" dirty="0"/>
              <a:t>      ")) ),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tabItems</a:t>
            </a:r>
            <a:r>
              <a:rPr lang="en-IN" sz="1400" dirty="0"/>
              <a:t>(</a:t>
            </a:r>
          </a:p>
          <a:p>
            <a:r>
              <a:rPr lang="en-IN" sz="1400" dirty="0"/>
              <a:t>      </a:t>
            </a:r>
            <a:r>
              <a:rPr lang="en-IN" sz="1400" dirty="0" err="1"/>
              <a:t>tabItem</a:t>
            </a:r>
            <a:r>
              <a:rPr lang="en-IN" sz="1400" dirty="0"/>
              <a:t>(</a:t>
            </a:r>
            <a:r>
              <a:rPr lang="en-IN" sz="1400" dirty="0" err="1"/>
              <a:t>tabName</a:t>
            </a:r>
            <a:r>
              <a:rPr lang="en-IN" sz="1400" dirty="0"/>
              <a:t> = "home",</a:t>
            </a:r>
          </a:p>
          <a:p>
            <a:r>
              <a:rPr lang="en-IN" sz="1400" dirty="0"/>
              <a:t>              </a:t>
            </a:r>
            <a:r>
              <a:rPr lang="en-IN" sz="1400" dirty="0" err="1"/>
              <a:t>fluidRow</a:t>
            </a:r>
            <a:r>
              <a:rPr lang="en-IN" sz="1400" dirty="0"/>
              <a:t>(</a:t>
            </a:r>
          </a:p>
          <a:p>
            <a:r>
              <a:rPr lang="en-IN" sz="1400" dirty="0"/>
              <a:t>                column(12,</a:t>
            </a:r>
          </a:p>
          <a:p>
            <a:r>
              <a:rPr lang="en-IN" sz="1400" dirty="0"/>
              <a:t>                       </a:t>
            </a:r>
            <a:r>
              <a:rPr lang="en-IN" sz="1400" dirty="0" err="1"/>
              <a:t>br</a:t>
            </a:r>
            <a:r>
              <a:rPr lang="en-IN" sz="1400" dirty="0"/>
              <a:t>(),</a:t>
            </a:r>
          </a:p>
          <a:p>
            <a:r>
              <a:rPr lang="en-IN" sz="1400" dirty="0"/>
              <a:t>                       h2("Welcome to the Student Exam Dashboard", align = "</a:t>
            </a:r>
            <a:r>
              <a:rPr lang="en-IN" sz="1400" dirty="0" err="1"/>
              <a:t>center</a:t>
            </a:r>
            <a:r>
              <a:rPr lang="en-IN" sz="1400" dirty="0"/>
              <a:t>"),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73E59-3C16-B94A-402C-737963767AC7}"/>
              </a:ext>
            </a:extLst>
          </p:cNvPr>
          <p:cNvSpPr txBox="1"/>
          <p:nvPr/>
        </p:nvSpPr>
        <p:spPr>
          <a:xfrm>
            <a:off x="6324600" y="1524000"/>
            <a:ext cx="5486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p("</a:t>
            </a:r>
            <a:r>
              <a:rPr lang="en-IN" sz="1400" dirty="0" err="1"/>
              <a:t>Analyze</a:t>
            </a:r>
            <a:r>
              <a:rPr lang="en-IN" sz="1400" dirty="0"/>
              <a:t>, visualize, and get recommendations on student performance in just a few clicks!",</a:t>
            </a:r>
          </a:p>
          <a:p>
            <a:r>
              <a:rPr lang="en-IN" sz="1400" dirty="0"/>
              <a:t>                         align = "</a:t>
            </a:r>
            <a:r>
              <a:rPr lang="en-IN" sz="1400" dirty="0" err="1"/>
              <a:t>center</a:t>
            </a:r>
            <a:r>
              <a:rPr lang="en-IN" sz="1400" dirty="0"/>
              <a:t>", style = "font-size: 16px;"),</a:t>
            </a:r>
          </a:p>
          <a:p>
            <a:r>
              <a:rPr lang="en-IN" sz="1400" dirty="0"/>
              <a:t>                       </a:t>
            </a:r>
            <a:r>
              <a:rPr lang="en-IN" sz="1400" dirty="0" err="1"/>
              <a:t>br</a:t>
            </a:r>
            <a:r>
              <a:rPr lang="en-IN" sz="1400" dirty="0"/>
              <a:t>(),</a:t>
            </a:r>
          </a:p>
          <a:p>
            <a:r>
              <a:rPr lang="en-IN" sz="1400" dirty="0"/>
              <a:t>                       </a:t>
            </a:r>
            <a:r>
              <a:rPr lang="en-IN" sz="1400" dirty="0" err="1"/>
              <a:t>img</a:t>
            </a:r>
            <a:r>
              <a:rPr lang="en-IN" sz="1400" dirty="0"/>
              <a:t>(</a:t>
            </a:r>
          </a:p>
          <a:p>
            <a:r>
              <a:rPr lang="en-IN" sz="1400" dirty="0"/>
              <a:t>                         </a:t>
            </a:r>
            <a:r>
              <a:rPr lang="en-IN" sz="1400" dirty="0" err="1"/>
              <a:t>src</a:t>
            </a:r>
            <a:r>
              <a:rPr lang="en-IN" sz="1400" dirty="0"/>
              <a:t> = "https://res.cloudinary.com/dpdz5uwvf/image/upload/v1745511056/ac2cb122-7c0a-49f7-8465-fccb71377fc0_wsbcxb.png",   </a:t>
            </a:r>
          </a:p>
          <a:p>
            <a:r>
              <a:rPr lang="en-IN" sz="1400" dirty="0"/>
              <a:t>                         height = "300px",</a:t>
            </a:r>
          </a:p>
          <a:p>
            <a:r>
              <a:rPr lang="en-IN" sz="1400" dirty="0"/>
              <a:t>                         style = "</a:t>
            </a:r>
            <a:r>
              <a:rPr lang="en-IN" sz="1400" dirty="0" err="1"/>
              <a:t>display:block</a:t>
            </a:r>
            <a:r>
              <a:rPr lang="en-IN" sz="1400" dirty="0"/>
              <a:t>; </a:t>
            </a:r>
            <a:r>
              <a:rPr lang="en-IN" sz="1400" dirty="0" err="1"/>
              <a:t>margin:auto</a:t>
            </a:r>
            <a:r>
              <a:rPr lang="en-IN" sz="1400" dirty="0"/>
              <a:t>;"</a:t>
            </a:r>
          </a:p>
          <a:p>
            <a:r>
              <a:rPr lang="en-IN" sz="1400" dirty="0"/>
              <a:t>                       ) )  )</a:t>
            </a:r>
          </a:p>
          <a:p>
            <a:r>
              <a:rPr lang="en-IN" sz="1400" dirty="0"/>
              <a:t>      ),</a:t>
            </a:r>
          </a:p>
          <a:p>
            <a:r>
              <a:rPr lang="en-IN" sz="1400" dirty="0"/>
              <a:t>      </a:t>
            </a:r>
            <a:r>
              <a:rPr lang="en-IN" sz="1400" dirty="0" err="1"/>
              <a:t>tabItem</a:t>
            </a:r>
            <a:r>
              <a:rPr lang="en-IN" sz="1400" dirty="0"/>
              <a:t>(</a:t>
            </a:r>
            <a:r>
              <a:rPr lang="en-IN" sz="1400" dirty="0" err="1"/>
              <a:t>tabName</a:t>
            </a:r>
            <a:r>
              <a:rPr lang="en-IN" sz="1400" dirty="0"/>
              <a:t> = "login",</a:t>
            </a:r>
          </a:p>
          <a:p>
            <a:r>
              <a:rPr lang="en-IN" sz="1400" dirty="0"/>
              <a:t>              </a:t>
            </a:r>
            <a:r>
              <a:rPr lang="en-IN" sz="1400" dirty="0" err="1"/>
              <a:t>fluidRow</a:t>
            </a:r>
            <a:r>
              <a:rPr lang="en-IN" sz="1400" dirty="0"/>
              <a:t>(</a:t>
            </a:r>
          </a:p>
          <a:p>
            <a:r>
              <a:rPr lang="en-IN" sz="1400" dirty="0"/>
              <a:t>                column(4, offset = 4,</a:t>
            </a:r>
          </a:p>
          <a:p>
            <a:r>
              <a:rPr lang="en-IN" sz="1400" dirty="0"/>
              <a:t>                       </a:t>
            </a:r>
            <a:r>
              <a:rPr lang="en-IN" sz="1400" dirty="0" err="1"/>
              <a:t>br</a:t>
            </a:r>
            <a:r>
              <a:rPr lang="en-IN" sz="1400" dirty="0"/>
              <a:t>(),</a:t>
            </a:r>
          </a:p>
          <a:p>
            <a:r>
              <a:rPr lang="en-IN" sz="1400" dirty="0"/>
              <a:t>                       </a:t>
            </a:r>
            <a:r>
              <a:rPr lang="en-IN" sz="1400" dirty="0" err="1"/>
              <a:t>wellPanel</a:t>
            </a:r>
            <a:r>
              <a:rPr lang="en-IN" sz="1400" dirty="0"/>
              <a:t>(</a:t>
            </a:r>
          </a:p>
          <a:p>
            <a:r>
              <a:rPr lang="en-IN" sz="1400" dirty="0"/>
              <a:t>                         h3("🔐 Login"),</a:t>
            </a:r>
          </a:p>
          <a:p>
            <a:r>
              <a:rPr lang="en-IN" sz="1400" dirty="0"/>
              <a:t>                         </a:t>
            </a:r>
            <a:r>
              <a:rPr lang="en-IN" sz="1400" dirty="0" err="1"/>
              <a:t>textInput</a:t>
            </a:r>
            <a:r>
              <a:rPr lang="en-IN" sz="1400" dirty="0"/>
              <a:t>("username", "Username"),</a:t>
            </a:r>
          </a:p>
          <a:p>
            <a:r>
              <a:rPr lang="en-IN" sz="1400" dirty="0"/>
              <a:t>                         </a:t>
            </a:r>
            <a:r>
              <a:rPr lang="en-IN" sz="1400" dirty="0" err="1"/>
              <a:t>passwordInput</a:t>
            </a:r>
            <a:r>
              <a:rPr lang="en-IN" sz="1400" dirty="0"/>
              <a:t>("password", "Password"),</a:t>
            </a:r>
          </a:p>
          <a:p>
            <a:r>
              <a:rPr lang="en-IN" sz="1400" dirty="0"/>
              <a:t>                         </a:t>
            </a:r>
            <a:r>
              <a:rPr lang="en-IN" sz="1400" dirty="0" err="1"/>
              <a:t>actionButton</a:t>
            </a:r>
            <a:r>
              <a:rPr lang="en-IN" sz="1400" dirty="0"/>
              <a:t>("</a:t>
            </a:r>
            <a:r>
              <a:rPr lang="en-IN" sz="1400" dirty="0" err="1"/>
              <a:t>login_btn</a:t>
            </a:r>
            <a:r>
              <a:rPr lang="en-IN" sz="1400" dirty="0"/>
              <a:t>", "Login", class = "</a:t>
            </a:r>
            <a:r>
              <a:rPr lang="en-IN" sz="1400" dirty="0" err="1"/>
              <a:t>btn</a:t>
            </a:r>
            <a:r>
              <a:rPr lang="en-IN" sz="1400" dirty="0"/>
              <a:t> </a:t>
            </a:r>
            <a:r>
              <a:rPr lang="en-IN" sz="1400" dirty="0" err="1"/>
              <a:t>btn</a:t>
            </a:r>
            <a:r>
              <a:rPr lang="en-IN" sz="1400" dirty="0"/>
              <a:t>-primary w-100"),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1E611A-311E-763A-AE29-3AD3C2BCDF29}"/>
              </a:ext>
            </a:extLst>
          </p:cNvPr>
          <p:cNvCxnSpPr/>
          <p:nvPr/>
        </p:nvCxnSpPr>
        <p:spPr>
          <a:xfrm>
            <a:off x="5867400" y="1524000"/>
            <a:ext cx="0" cy="49438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1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9011B07-8FCA-2C23-32BE-EA34E862D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E2E2B8-BFC9-2EA1-FE57-16450A5B64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7600" y="47397"/>
            <a:ext cx="461086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IN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BA510C36-EFF2-A6A2-CE0C-31C4737CBB1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1D3AC919-4B8C-FB6E-9FB2-4DE60794CB7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43B5B9-5F50-BAC9-4759-685F29122557}"/>
              </a:ext>
            </a:extLst>
          </p:cNvPr>
          <p:cNvSpPr txBox="1"/>
          <p:nvPr/>
        </p:nvSpPr>
        <p:spPr>
          <a:xfrm>
            <a:off x="228600" y="1600200"/>
            <a:ext cx="54102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div(style = "</a:t>
            </a:r>
            <a:r>
              <a:rPr lang="en-IN" sz="1400" dirty="0" err="1"/>
              <a:t>color:red</a:t>
            </a:r>
            <a:r>
              <a:rPr lang="en-IN" sz="1400" dirty="0"/>
              <a:t>;", </a:t>
            </a:r>
            <a:r>
              <a:rPr lang="en-IN" sz="1400" dirty="0" err="1"/>
              <a:t>textOutput</a:t>
            </a:r>
            <a:r>
              <a:rPr lang="en-IN" sz="1400" dirty="0"/>
              <a:t>("</a:t>
            </a:r>
            <a:r>
              <a:rPr lang="en-IN" sz="1400" dirty="0" err="1"/>
              <a:t>login_status</a:t>
            </a:r>
            <a:r>
              <a:rPr lang="en-IN" sz="1400" dirty="0"/>
              <a:t>")) )))),</a:t>
            </a:r>
          </a:p>
          <a:p>
            <a:r>
              <a:rPr lang="en-IN" sz="1400" dirty="0"/>
              <a:t>      </a:t>
            </a:r>
            <a:r>
              <a:rPr lang="en-IN" sz="1400" dirty="0" err="1"/>
              <a:t>tabItem</a:t>
            </a:r>
            <a:r>
              <a:rPr lang="en-IN" sz="1400" dirty="0"/>
              <a:t>(</a:t>
            </a:r>
            <a:r>
              <a:rPr lang="en-IN" sz="1400" dirty="0" err="1"/>
              <a:t>tabName</a:t>
            </a:r>
            <a:r>
              <a:rPr lang="en-IN" sz="1400" dirty="0"/>
              <a:t> = "dashboard",</a:t>
            </a:r>
          </a:p>
          <a:p>
            <a:r>
              <a:rPr lang="en-IN" sz="1400" dirty="0"/>
              <a:t>              </a:t>
            </a:r>
            <a:r>
              <a:rPr lang="en-IN" sz="1400" dirty="0" err="1"/>
              <a:t>conditionalPanel</a:t>
            </a:r>
            <a:r>
              <a:rPr lang="en-IN" sz="1400" dirty="0"/>
              <a:t>(</a:t>
            </a:r>
          </a:p>
          <a:p>
            <a:r>
              <a:rPr lang="en-IN" sz="1400" dirty="0"/>
              <a:t>                condition = "</a:t>
            </a:r>
            <a:r>
              <a:rPr lang="en-IN" sz="1400" dirty="0" err="1"/>
              <a:t>output.loggedIn</a:t>
            </a:r>
            <a:r>
              <a:rPr lang="en-IN" sz="1400" dirty="0"/>
              <a:t> == true",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fluidRow</a:t>
            </a:r>
            <a:r>
              <a:rPr lang="en-IN" sz="1400" dirty="0"/>
              <a:t>(column(12, h3("📊 Dashboard Overview", align = "</a:t>
            </a:r>
            <a:r>
              <a:rPr lang="en-IN" sz="1400" dirty="0" err="1"/>
              <a:t>center</a:t>
            </a:r>
            <a:r>
              <a:rPr lang="en-IN" sz="1400" dirty="0"/>
              <a:t>"))),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fluidRow</a:t>
            </a:r>
            <a:r>
              <a:rPr lang="en-IN" sz="1400" dirty="0"/>
              <a:t>(</a:t>
            </a:r>
          </a:p>
          <a:p>
            <a:r>
              <a:rPr lang="en-IN" sz="1400" dirty="0"/>
              <a:t>                  column(6, </a:t>
            </a:r>
            <a:r>
              <a:rPr lang="en-IN" sz="1400" dirty="0" err="1"/>
              <a:t>plotlyOutput</a:t>
            </a:r>
            <a:r>
              <a:rPr lang="en-IN" sz="1400" dirty="0"/>
              <a:t>("</a:t>
            </a:r>
            <a:r>
              <a:rPr lang="en-IN" sz="1400" dirty="0" err="1"/>
              <a:t>pass_plot</a:t>
            </a:r>
            <a:r>
              <a:rPr lang="en-IN" sz="1400" dirty="0"/>
              <a:t>")),</a:t>
            </a:r>
          </a:p>
          <a:p>
            <a:r>
              <a:rPr lang="en-IN" sz="1400" dirty="0"/>
              <a:t>                  column(6, </a:t>
            </a:r>
            <a:r>
              <a:rPr lang="en-IN" sz="1400" dirty="0" err="1"/>
              <a:t>plotlyOutput</a:t>
            </a:r>
            <a:r>
              <a:rPr lang="en-IN" sz="1400" dirty="0"/>
              <a:t>("</a:t>
            </a:r>
            <a:r>
              <a:rPr lang="en-IN" sz="1400" dirty="0" err="1"/>
              <a:t>fail_plot</a:t>
            </a:r>
            <a:r>
              <a:rPr lang="en-IN" sz="1400" dirty="0"/>
              <a:t>"))),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fluidRow</a:t>
            </a:r>
            <a:r>
              <a:rPr lang="en-IN" sz="1400" dirty="0"/>
              <a:t>(</a:t>
            </a:r>
          </a:p>
          <a:p>
            <a:r>
              <a:rPr lang="en-IN" sz="1400" dirty="0"/>
              <a:t>                  column(6, </a:t>
            </a:r>
            <a:r>
              <a:rPr lang="en-IN" sz="1400" dirty="0" err="1"/>
              <a:t>plotlyOutput</a:t>
            </a:r>
            <a:r>
              <a:rPr lang="en-IN" sz="1400" dirty="0"/>
              <a:t>("</a:t>
            </a:r>
            <a:r>
              <a:rPr lang="en-IN" sz="1400" dirty="0" err="1"/>
              <a:t>grade_plot</a:t>
            </a:r>
            <a:r>
              <a:rPr lang="en-IN" sz="1400" dirty="0"/>
              <a:t>")),</a:t>
            </a:r>
          </a:p>
          <a:p>
            <a:r>
              <a:rPr lang="en-IN" sz="1400" dirty="0"/>
              <a:t>                  column(6, </a:t>
            </a:r>
            <a:r>
              <a:rPr lang="en-IN" sz="1400" dirty="0" err="1"/>
              <a:t>plotlyOutput</a:t>
            </a:r>
            <a:r>
              <a:rPr lang="en-IN" sz="1400" dirty="0"/>
              <a:t>("</a:t>
            </a:r>
            <a:r>
              <a:rPr lang="en-IN" sz="1400" dirty="0" err="1"/>
              <a:t>average_plot</a:t>
            </a:r>
            <a:r>
              <a:rPr lang="en-IN" sz="1400" dirty="0"/>
              <a:t>")))),</a:t>
            </a:r>
          </a:p>
          <a:p>
            <a:r>
              <a:rPr lang="en-IN" sz="1400" dirty="0"/>
              <a:t>      </a:t>
            </a:r>
            <a:r>
              <a:rPr lang="en-IN" sz="1400" dirty="0" err="1"/>
              <a:t>tabItem</a:t>
            </a:r>
            <a:r>
              <a:rPr lang="en-IN" sz="1400" dirty="0"/>
              <a:t>(</a:t>
            </a:r>
            <a:r>
              <a:rPr lang="en-IN" sz="1400" dirty="0" err="1"/>
              <a:t>tabName</a:t>
            </a:r>
            <a:r>
              <a:rPr lang="en-IN" sz="1400" dirty="0"/>
              <a:t> = "upload",</a:t>
            </a:r>
          </a:p>
          <a:p>
            <a:r>
              <a:rPr lang="en-IN" sz="1400" dirty="0"/>
              <a:t>              </a:t>
            </a:r>
            <a:r>
              <a:rPr lang="en-IN" sz="1400" dirty="0" err="1"/>
              <a:t>conditionalPanel</a:t>
            </a:r>
            <a:r>
              <a:rPr lang="en-IN" sz="1400" dirty="0"/>
              <a:t>(</a:t>
            </a:r>
          </a:p>
          <a:p>
            <a:r>
              <a:rPr lang="en-IN" sz="1400" dirty="0"/>
              <a:t>                condition = "</a:t>
            </a:r>
            <a:r>
              <a:rPr lang="en-IN" sz="1400" dirty="0" err="1"/>
              <a:t>output.loggedIn</a:t>
            </a:r>
            <a:r>
              <a:rPr lang="en-IN" sz="1400" dirty="0"/>
              <a:t> == true",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fluidRow</a:t>
            </a:r>
            <a:r>
              <a:rPr lang="en-IN" sz="1400" dirty="0"/>
              <a:t>(</a:t>
            </a:r>
          </a:p>
          <a:p>
            <a:r>
              <a:rPr lang="en-IN" sz="1400" dirty="0"/>
              <a:t>                  column(6, </a:t>
            </a:r>
            <a:r>
              <a:rPr lang="en-IN" sz="1400" dirty="0" err="1"/>
              <a:t>fileInput</a:t>
            </a:r>
            <a:r>
              <a:rPr lang="en-IN" sz="1400" dirty="0"/>
              <a:t>("file", "Upload CSV File", </a:t>
            </a:r>
          </a:p>
          <a:p>
            <a:r>
              <a:rPr lang="en-IN" sz="1400" dirty="0"/>
              <a:t>accept = ".csv"))))),</a:t>
            </a:r>
          </a:p>
          <a:p>
            <a:r>
              <a:rPr lang="en-IN" sz="1400" dirty="0"/>
              <a:t>      </a:t>
            </a:r>
            <a:r>
              <a:rPr lang="en-IN" sz="1400" dirty="0" err="1"/>
              <a:t>tabItem</a:t>
            </a:r>
            <a:r>
              <a:rPr lang="en-IN" sz="1400" dirty="0"/>
              <a:t>(</a:t>
            </a:r>
            <a:r>
              <a:rPr lang="en-IN" sz="1400" dirty="0" err="1"/>
              <a:t>tabName</a:t>
            </a:r>
            <a:r>
              <a:rPr lang="en-IN" sz="1400" dirty="0"/>
              <a:t> = "prediction",</a:t>
            </a:r>
          </a:p>
          <a:p>
            <a:r>
              <a:rPr lang="en-IN" sz="1400" dirty="0"/>
              <a:t>              </a:t>
            </a:r>
            <a:r>
              <a:rPr lang="en-IN" sz="1400" dirty="0" err="1"/>
              <a:t>conditionalPanel</a:t>
            </a:r>
            <a:r>
              <a:rPr lang="en-IN" sz="1400" dirty="0"/>
              <a:t>(</a:t>
            </a:r>
          </a:p>
          <a:p>
            <a:r>
              <a:rPr lang="en-IN" sz="1400" dirty="0"/>
              <a:t>                condition = "</a:t>
            </a:r>
            <a:r>
              <a:rPr lang="en-IN" sz="1400" dirty="0" err="1"/>
              <a:t>output.loggedIn</a:t>
            </a:r>
            <a:r>
              <a:rPr lang="en-IN" sz="1400" dirty="0"/>
              <a:t> == true",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fluidRow</a:t>
            </a:r>
            <a:r>
              <a:rPr lang="en-IN" sz="1400" dirty="0"/>
              <a:t>(</a:t>
            </a:r>
          </a:p>
          <a:p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65AC9-A1BA-B335-BFD7-EA6B4241CB54}"/>
              </a:ext>
            </a:extLst>
          </p:cNvPr>
          <p:cNvSpPr txBox="1"/>
          <p:nvPr/>
        </p:nvSpPr>
        <p:spPr>
          <a:xfrm>
            <a:off x="6151418" y="1447800"/>
            <a:ext cx="520238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column(12,</a:t>
            </a:r>
          </a:p>
          <a:p>
            <a:r>
              <a:rPr lang="en-IN" sz="1400" dirty="0"/>
              <a:t>                         h4("🔮 Subject Recommendations"),</a:t>
            </a:r>
          </a:p>
          <a:p>
            <a:r>
              <a:rPr lang="en-IN" sz="1400" dirty="0"/>
              <a:t>                      </a:t>
            </a:r>
            <a:r>
              <a:rPr lang="en-IN" sz="1400" dirty="0" err="1"/>
              <a:t>verbatimTextOutput</a:t>
            </a:r>
            <a:r>
              <a:rPr lang="en-IN" sz="1400" dirty="0"/>
              <a:t>("prediction"),</a:t>
            </a:r>
          </a:p>
          <a:p>
            <a:r>
              <a:rPr lang="en-IN" sz="1400" dirty="0"/>
              <a:t>                        </a:t>
            </a:r>
            <a:r>
              <a:rPr lang="en-IN" sz="1400" dirty="0" err="1"/>
              <a:t>plotlyOutput</a:t>
            </a:r>
            <a:r>
              <a:rPr lang="en-IN" sz="1400" dirty="0"/>
              <a:t>("</a:t>
            </a:r>
            <a:r>
              <a:rPr lang="en-IN" sz="1400" dirty="0" err="1"/>
              <a:t>focus_plot</a:t>
            </a:r>
            <a:r>
              <a:rPr lang="en-IN" sz="1400" dirty="0"/>
              <a:t>"))))),</a:t>
            </a:r>
          </a:p>
          <a:p>
            <a:r>
              <a:rPr lang="en-IN" sz="1400" dirty="0"/>
              <a:t>      </a:t>
            </a:r>
            <a:r>
              <a:rPr lang="en-IN" sz="1400" dirty="0" err="1"/>
              <a:t>tabItem</a:t>
            </a:r>
            <a:r>
              <a:rPr lang="en-IN" sz="1400" dirty="0"/>
              <a:t>(</a:t>
            </a:r>
            <a:r>
              <a:rPr lang="en-IN" sz="1400" dirty="0" err="1"/>
              <a:t>tabName</a:t>
            </a:r>
            <a:r>
              <a:rPr lang="en-IN" sz="1400" dirty="0"/>
              <a:t> = "logout",</a:t>
            </a:r>
          </a:p>
          <a:p>
            <a:r>
              <a:rPr lang="en-IN" sz="1400" dirty="0"/>
              <a:t>              </a:t>
            </a:r>
            <a:r>
              <a:rPr lang="en-IN" sz="1400" dirty="0" err="1"/>
              <a:t>fluidRow</a:t>
            </a:r>
            <a:r>
              <a:rPr lang="en-IN" sz="1400" dirty="0"/>
              <a:t>(</a:t>
            </a:r>
          </a:p>
          <a:p>
            <a:r>
              <a:rPr lang="en-IN" sz="1400" dirty="0"/>
              <a:t>                column(12,</a:t>
            </a:r>
          </a:p>
          <a:p>
            <a:r>
              <a:rPr lang="en-IN" sz="1400" dirty="0"/>
              <a:t>                       h4("You have been logged out."),</a:t>
            </a:r>
          </a:p>
          <a:p>
            <a:r>
              <a:rPr lang="en-IN" sz="1400" dirty="0"/>
              <a:t>                       </a:t>
            </a:r>
            <a:r>
              <a:rPr lang="en-IN" sz="1400" dirty="0" err="1"/>
              <a:t>actionLink</a:t>
            </a:r>
            <a:r>
              <a:rPr lang="en-IN" sz="1400" dirty="0"/>
              <a:t>("</a:t>
            </a:r>
            <a:r>
              <a:rPr lang="en-IN" sz="1400" dirty="0" err="1"/>
              <a:t>go_home</a:t>
            </a:r>
            <a:r>
              <a:rPr lang="en-IN" sz="1400" dirty="0"/>
              <a:t>", "Return to Home", class = "</a:t>
            </a:r>
            <a:r>
              <a:rPr lang="en-IN" sz="1400" dirty="0" err="1"/>
              <a:t>btn</a:t>
            </a:r>
            <a:r>
              <a:rPr lang="en-IN" sz="1400" dirty="0"/>
              <a:t> </a:t>
            </a:r>
            <a:r>
              <a:rPr lang="en-IN" sz="1400" dirty="0" err="1"/>
              <a:t>btn</a:t>
            </a:r>
            <a:r>
              <a:rPr lang="en-IN" sz="1400" dirty="0"/>
              <a:t>-secondary"))))))</a:t>
            </a:r>
          </a:p>
          <a:p>
            <a:endParaRPr lang="en-IN" sz="1400" dirty="0"/>
          </a:p>
          <a:p>
            <a:r>
              <a:rPr lang="en-IN" sz="1400" dirty="0"/>
              <a:t>server &lt;- function(input, output, session) {</a:t>
            </a:r>
          </a:p>
          <a:p>
            <a:r>
              <a:rPr lang="en-IN" sz="1400" dirty="0"/>
              <a:t>  credentials &lt;- list(username = "student", password = "123")</a:t>
            </a:r>
          </a:p>
          <a:p>
            <a:r>
              <a:rPr lang="en-IN" sz="1400" dirty="0" err="1"/>
              <a:t>user_logged_in</a:t>
            </a:r>
            <a:r>
              <a:rPr lang="en-IN" sz="1400" dirty="0"/>
              <a:t> &lt;- </a:t>
            </a:r>
            <a:r>
              <a:rPr lang="en-IN" sz="1400" dirty="0" err="1"/>
              <a:t>reactiveVal</a:t>
            </a:r>
            <a:r>
              <a:rPr lang="en-IN" sz="1400" dirty="0"/>
              <a:t>(FALSE)</a:t>
            </a:r>
          </a:p>
          <a:p>
            <a:r>
              <a:rPr lang="en-IN" sz="1400" dirty="0"/>
              <a:t>  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output$loggedIn</a:t>
            </a:r>
            <a:r>
              <a:rPr lang="en-IN" sz="1400" dirty="0"/>
              <a:t> &lt;- reactive({ </a:t>
            </a:r>
            <a:r>
              <a:rPr lang="en-IN" sz="1400" dirty="0" err="1"/>
              <a:t>user_logged_in</a:t>
            </a:r>
            <a:r>
              <a:rPr lang="en-IN" sz="1400" dirty="0"/>
              <a:t>() })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outputOptions</a:t>
            </a:r>
            <a:r>
              <a:rPr lang="en-IN" sz="1400" dirty="0"/>
              <a:t>(output, "</a:t>
            </a:r>
            <a:r>
              <a:rPr lang="en-IN" sz="1400" dirty="0" err="1"/>
              <a:t>loggedIn</a:t>
            </a:r>
            <a:r>
              <a:rPr lang="en-IN" sz="1400" dirty="0"/>
              <a:t>", </a:t>
            </a:r>
            <a:r>
              <a:rPr lang="en-IN" sz="1400" dirty="0" err="1"/>
              <a:t>suspendWhenHidden</a:t>
            </a:r>
            <a:r>
              <a:rPr lang="en-IN" sz="1400" dirty="0"/>
              <a:t> = FALSE)</a:t>
            </a:r>
          </a:p>
          <a:p>
            <a:r>
              <a:rPr lang="en-IN" sz="1400" dirty="0"/>
              <a:t> </a:t>
            </a:r>
            <a:r>
              <a:rPr lang="en-IN" sz="1400" dirty="0" err="1"/>
              <a:t>observeEvent</a:t>
            </a:r>
            <a:r>
              <a:rPr lang="en-IN" sz="1400" dirty="0"/>
              <a:t>(</a:t>
            </a:r>
            <a:r>
              <a:rPr lang="en-IN" sz="1400" dirty="0" err="1"/>
              <a:t>input$login_btn</a:t>
            </a:r>
            <a:r>
              <a:rPr lang="en-IN" sz="1400" dirty="0"/>
              <a:t>, {</a:t>
            </a:r>
          </a:p>
          <a:p>
            <a:r>
              <a:rPr lang="en-IN" sz="1400" dirty="0"/>
              <a:t>    if (</a:t>
            </a:r>
            <a:r>
              <a:rPr lang="en-IN" sz="1400" dirty="0" err="1"/>
              <a:t>input$username</a:t>
            </a:r>
            <a:r>
              <a:rPr lang="en-IN" sz="1400" dirty="0"/>
              <a:t> == </a:t>
            </a:r>
            <a:r>
              <a:rPr lang="en-IN" sz="1400" dirty="0" err="1"/>
              <a:t>credentials$username</a:t>
            </a:r>
            <a:r>
              <a:rPr lang="en-IN" sz="1400" dirty="0"/>
              <a:t> &amp;&amp; </a:t>
            </a:r>
            <a:r>
              <a:rPr lang="en-IN" sz="1400" dirty="0" err="1"/>
              <a:t>input$password</a:t>
            </a:r>
            <a:r>
              <a:rPr lang="en-IN" sz="1400" dirty="0"/>
              <a:t> == </a:t>
            </a:r>
            <a:r>
              <a:rPr lang="en-IN" sz="1400" dirty="0" err="1"/>
              <a:t>credentials$password</a:t>
            </a:r>
            <a:r>
              <a:rPr lang="en-IN" sz="1400" dirty="0"/>
              <a:t>) </a:t>
            </a:r>
          </a:p>
          <a:p>
            <a:endParaRPr lang="en-IN" sz="1400" dirty="0"/>
          </a:p>
          <a:p>
            <a:r>
              <a:rPr lang="en-IN" sz="1400" dirty="0"/>
              <a:t> 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5503CD-CA34-C421-DF00-B934AFE227D4}"/>
              </a:ext>
            </a:extLst>
          </p:cNvPr>
          <p:cNvCxnSpPr/>
          <p:nvPr/>
        </p:nvCxnSpPr>
        <p:spPr>
          <a:xfrm>
            <a:off x="5638800" y="1551481"/>
            <a:ext cx="0" cy="49438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4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66C9961-2C73-D8AB-4B53-1B129B726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82C43A4-4F46-5EDE-B907-9F91C78A27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7600" y="47397"/>
            <a:ext cx="461086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IN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35EF267-505E-6197-76F8-90E0BCD9047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1FF566BF-25DB-96B4-7659-D1ACDCDDBE3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CDF1B8-214C-0C58-B31B-42169AC4F7A6}"/>
              </a:ext>
            </a:extLst>
          </p:cNvPr>
          <p:cNvSpPr txBox="1"/>
          <p:nvPr/>
        </p:nvSpPr>
        <p:spPr>
          <a:xfrm>
            <a:off x="442423" y="1546104"/>
            <a:ext cx="521161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{</a:t>
            </a:r>
          </a:p>
          <a:p>
            <a:r>
              <a:rPr lang="en-IN" sz="1400" dirty="0"/>
              <a:t>      </a:t>
            </a:r>
            <a:r>
              <a:rPr lang="en-IN" sz="1400" dirty="0" err="1"/>
              <a:t>user_logged_in</a:t>
            </a:r>
            <a:r>
              <a:rPr lang="en-IN" sz="1400" dirty="0"/>
              <a:t>(TRUE)</a:t>
            </a:r>
          </a:p>
          <a:p>
            <a:r>
              <a:rPr lang="en-IN" sz="1400" dirty="0"/>
              <a:t>      </a:t>
            </a:r>
            <a:r>
              <a:rPr lang="en-IN" sz="1400" dirty="0" err="1"/>
              <a:t>updateTabItems</a:t>
            </a:r>
            <a:r>
              <a:rPr lang="en-IN" sz="1400" dirty="0"/>
              <a:t>(session, "tabs", selected = "dashboard")</a:t>
            </a:r>
          </a:p>
          <a:p>
            <a:r>
              <a:rPr lang="en-IN" sz="1400" dirty="0"/>
              <a:t>    } else {</a:t>
            </a:r>
          </a:p>
          <a:p>
            <a:r>
              <a:rPr lang="en-IN" sz="1400" dirty="0"/>
              <a:t>      </a:t>
            </a:r>
            <a:r>
              <a:rPr lang="en-IN" sz="1400" dirty="0" err="1"/>
              <a:t>output$login_status</a:t>
            </a:r>
            <a:r>
              <a:rPr lang="en-IN" sz="1400" dirty="0"/>
              <a:t> &lt;- </a:t>
            </a:r>
            <a:r>
              <a:rPr lang="en-IN" sz="1400" dirty="0" err="1"/>
              <a:t>renderText</a:t>
            </a:r>
            <a:r>
              <a:rPr lang="en-IN" sz="1400" dirty="0"/>
              <a:t>("❌ Invalid username or password.") }})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observeEvent</a:t>
            </a:r>
            <a:r>
              <a:rPr lang="en-IN" sz="1400" dirty="0"/>
              <a:t>(</a:t>
            </a:r>
            <a:r>
              <a:rPr lang="en-IN" sz="1400" dirty="0" err="1"/>
              <a:t>input$logout_btn</a:t>
            </a:r>
            <a:r>
              <a:rPr lang="en-IN" sz="1400" dirty="0"/>
              <a:t>, {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user_logged_in</a:t>
            </a:r>
            <a:r>
              <a:rPr lang="en-IN" sz="1400" dirty="0"/>
              <a:t>(FALSE)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updateTabItems</a:t>
            </a:r>
            <a:r>
              <a:rPr lang="en-IN" sz="1400" dirty="0"/>
              <a:t>(session, "tabs", selected = "home")</a:t>
            </a:r>
          </a:p>
          <a:p>
            <a:r>
              <a:rPr lang="en-IN" sz="1400" dirty="0"/>
              <a:t>  })</a:t>
            </a:r>
          </a:p>
          <a:p>
            <a:r>
              <a:rPr lang="en-IN" sz="1400" dirty="0"/>
              <a:t>  dataset &lt;- reactive({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req</a:t>
            </a:r>
            <a:r>
              <a:rPr lang="en-IN" sz="1400" dirty="0"/>
              <a:t>(</a:t>
            </a:r>
            <a:r>
              <a:rPr lang="en-IN" sz="1400" dirty="0" err="1"/>
              <a:t>input$file</a:t>
            </a:r>
            <a:r>
              <a:rPr lang="en-IN" sz="1400" dirty="0"/>
              <a:t>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df</a:t>
            </a:r>
            <a:r>
              <a:rPr lang="en-IN" sz="1400" dirty="0"/>
              <a:t> &lt;- read.csv(</a:t>
            </a:r>
            <a:r>
              <a:rPr lang="en-IN" sz="1400" dirty="0" err="1"/>
              <a:t>input$file$datapath</a:t>
            </a:r>
            <a:r>
              <a:rPr lang="en-IN" sz="1400" dirty="0"/>
              <a:t>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df</a:t>
            </a:r>
            <a:r>
              <a:rPr lang="en-IN" sz="1400" dirty="0"/>
              <a:t> &lt;- </a:t>
            </a:r>
            <a:r>
              <a:rPr lang="en-IN" sz="1400" dirty="0" err="1"/>
              <a:t>df</a:t>
            </a:r>
            <a:r>
              <a:rPr lang="en-IN" sz="1400" dirty="0"/>
              <a:t> %&gt;% select(-c(</a:t>
            </a:r>
            <a:r>
              <a:rPr lang="en-IN" sz="1400" dirty="0" err="1"/>
              <a:t>Student_ID</a:t>
            </a:r>
            <a:r>
              <a:rPr lang="en-IN" sz="1400" dirty="0"/>
              <a:t>, Total))</a:t>
            </a:r>
          </a:p>
          <a:p>
            <a:r>
              <a:rPr lang="en-IN" sz="1400" dirty="0"/>
              <a:t>    return(</a:t>
            </a:r>
            <a:r>
              <a:rPr lang="en-IN" sz="1400" dirty="0" err="1"/>
              <a:t>df</a:t>
            </a:r>
            <a:r>
              <a:rPr lang="en-IN" sz="1400" dirty="0"/>
              <a:t>)  })</a:t>
            </a:r>
          </a:p>
          <a:p>
            <a:r>
              <a:rPr lang="en-IN" sz="1400" dirty="0"/>
              <a:t> </a:t>
            </a:r>
            <a:r>
              <a:rPr lang="en-IN" sz="1400" dirty="0" err="1"/>
              <a:t>output$pass_plot</a:t>
            </a:r>
            <a:r>
              <a:rPr lang="en-IN" sz="1400" dirty="0"/>
              <a:t> &lt;- </a:t>
            </a:r>
            <a:r>
              <a:rPr lang="en-IN" sz="1400" dirty="0" err="1"/>
              <a:t>renderPlotly</a:t>
            </a:r>
            <a:r>
              <a:rPr lang="en-IN" sz="1400" dirty="0"/>
              <a:t>({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df</a:t>
            </a:r>
            <a:r>
              <a:rPr lang="en-IN" sz="1400" dirty="0"/>
              <a:t> &lt;- dataset()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pass_rate</a:t>
            </a:r>
            <a:r>
              <a:rPr lang="en-IN" sz="1400" dirty="0"/>
              <a:t> &lt;- </a:t>
            </a:r>
            <a:r>
              <a:rPr lang="en-IN" sz="1400" dirty="0" err="1"/>
              <a:t>colMeans</a:t>
            </a:r>
            <a:r>
              <a:rPr lang="en-IN" sz="1400" dirty="0"/>
              <a:t>(</a:t>
            </a:r>
            <a:r>
              <a:rPr lang="en-IN" sz="1400" dirty="0" err="1"/>
              <a:t>df</a:t>
            </a:r>
            <a:r>
              <a:rPr lang="en-IN" sz="1400" dirty="0"/>
              <a:t> &gt;= 40, na.rm = TRUE) * 100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plot_ly</a:t>
            </a:r>
            <a:r>
              <a:rPr lang="en-IN" sz="1400" dirty="0"/>
              <a:t>(x = names(</a:t>
            </a:r>
            <a:r>
              <a:rPr lang="en-IN" sz="1400" dirty="0" err="1"/>
              <a:t>pass_rate</a:t>
            </a:r>
            <a:r>
              <a:rPr lang="en-IN" sz="1400" dirty="0"/>
              <a:t>), y = </a:t>
            </a:r>
            <a:r>
              <a:rPr lang="en-IN" sz="1400" dirty="0" err="1"/>
              <a:t>pass_rate</a:t>
            </a:r>
            <a:r>
              <a:rPr lang="en-IN" sz="1400" dirty="0"/>
              <a:t>, type = 'bar', name = 'Pass %') %&gt;%</a:t>
            </a:r>
          </a:p>
          <a:p>
            <a:r>
              <a:rPr lang="en-IN" sz="1400" dirty="0"/>
              <a:t>      layout(title = "Pass Percentage per Subject")</a:t>
            </a:r>
          </a:p>
          <a:p>
            <a:r>
              <a:rPr lang="en-IN" sz="1400" dirty="0"/>
              <a:t>  })</a:t>
            </a:r>
          </a:p>
          <a:p>
            <a:r>
              <a:rPr lang="en-IN" sz="1400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EDC74-ECC5-0DB2-0711-98B3002B2A13}"/>
              </a:ext>
            </a:extLst>
          </p:cNvPr>
          <p:cNvSpPr txBox="1"/>
          <p:nvPr/>
        </p:nvSpPr>
        <p:spPr>
          <a:xfrm>
            <a:off x="6537960" y="1332800"/>
            <a:ext cx="4953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</a:t>
            </a:r>
          </a:p>
          <a:p>
            <a:r>
              <a:rPr lang="en-IN" sz="1400" dirty="0"/>
              <a:t>  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output$fail_plot</a:t>
            </a:r>
            <a:r>
              <a:rPr lang="en-IN" sz="1400" dirty="0"/>
              <a:t> &lt;- </a:t>
            </a:r>
            <a:r>
              <a:rPr lang="en-IN" sz="1400" dirty="0" err="1"/>
              <a:t>renderPlotly</a:t>
            </a:r>
            <a:r>
              <a:rPr lang="en-IN" sz="1400" dirty="0"/>
              <a:t>({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df</a:t>
            </a:r>
            <a:r>
              <a:rPr lang="en-IN" sz="1400" dirty="0"/>
              <a:t> &lt;- dataset()</a:t>
            </a:r>
          </a:p>
          <a:p>
            <a:r>
              <a:rPr lang="en-IN" sz="1400" dirty="0"/>
              <a:t> </a:t>
            </a:r>
            <a:r>
              <a:rPr lang="en-IN" sz="1400" dirty="0" err="1"/>
              <a:t>fail_rate</a:t>
            </a:r>
            <a:r>
              <a:rPr lang="en-IN" sz="1400" dirty="0"/>
              <a:t> &lt;- </a:t>
            </a:r>
            <a:r>
              <a:rPr lang="en-IN" sz="1400" dirty="0" err="1"/>
              <a:t>colMeans</a:t>
            </a:r>
            <a:r>
              <a:rPr lang="en-IN" sz="1400" dirty="0"/>
              <a:t>(</a:t>
            </a:r>
            <a:r>
              <a:rPr lang="en-IN" sz="1400" dirty="0" err="1"/>
              <a:t>df</a:t>
            </a:r>
            <a:r>
              <a:rPr lang="en-IN" sz="1400" dirty="0"/>
              <a:t> &lt; 40, na.rm = TRUE) * 100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plot_ly</a:t>
            </a:r>
            <a:r>
              <a:rPr lang="en-IN" sz="1400" dirty="0"/>
              <a:t>(x = names(</a:t>
            </a:r>
            <a:r>
              <a:rPr lang="en-IN" sz="1400" dirty="0" err="1"/>
              <a:t>fail_rate</a:t>
            </a:r>
            <a:r>
              <a:rPr lang="en-IN" sz="1400" dirty="0"/>
              <a:t>), y = </a:t>
            </a:r>
            <a:r>
              <a:rPr lang="en-IN" sz="1400" dirty="0" err="1"/>
              <a:t>fail_rate</a:t>
            </a:r>
            <a:r>
              <a:rPr lang="en-IN" sz="1400" dirty="0"/>
              <a:t>, type = 'bar', name = 'Fail %') %&gt;%</a:t>
            </a:r>
          </a:p>
          <a:p>
            <a:r>
              <a:rPr lang="en-IN" sz="1400" dirty="0"/>
              <a:t>      layout(title = "Failure Rate per Subject")</a:t>
            </a:r>
          </a:p>
          <a:p>
            <a:r>
              <a:rPr lang="en-IN" sz="1400" dirty="0"/>
              <a:t>  })</a:t>
            </a:r>
          </a:p>
          <a:p>
            <a:r>
              <a:rPr lang="en-IN" sz="1400" dirty="0"/>
              <a:t>  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output$grade_plot</a:t>
            </a:r>
            <a:r>
              <a:rPr lang="en-IN" sz="1400" dirty="0"/>
              <a:t> &lt;- </a:t>
            </a:r>
            <a:r>
              <a:rPr lang="en-IN" sz="1400" dirty="0" err="1"/>
              <a:t>renderPlotly</a:t>
            </a:r>
            <a:r>
              <a:rPr lang="en-IN" sz="1400" dirty="0"/>
              <a:t>({</a:t>
            </a:r>
          </a:p>
          <a:p>
            <a:r>
              <a:rPr lang="en-IN" sz="1400" dirty="0" err="1"/>
              <a:t>df</a:t>
            </a:r>
            <a:r>
              <a:rPr lang="en-IN" sz="1400" dirty="0"/>
              <a:t> &lt;- dataset()</a:t>
            </a:r>
          </a:p>
          <a:p>
            <a:r>
              <a:rPr lang="en-IN" sz="1400" dirty="0"/>
              <a:t>    grades &lt;- cut(</a:t>
            </a:r>
            <a:r>
              <a:rPr lang="en-IN" sz="1400" dirty="0" err="1"/>
              <a:t>rowMeans</a:t>
            </a:r>
            <a:r>
              <a:rPr lang="en-IN" sz="1400" dirty="0"/>
              <a:t>(</a:t>
            </a:r>
            <a:r>
              <a:rPr lang="en-IN" sz="1400" dirty="0" err="1"/>
              <a:t>df</a:t>
            </a:r>
            <a:r>
              <a:rPr lang="en-IN" sz="1400" dirty="0"/>
              <a:t>), breaks = c(0, 40, 50, 60, 70, 80, 100), labels = c("F", "D", "C", "B", "A", "A+"))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grade_data</a:t>
            </a:r>
            <a:r>
              <a:rPr lang="en-IN" sz="1400" dirty="0"/>
              <a:t> &lt;- table(grades)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plot_ly</a:t>
            </a:r>
            <a:r>
              <a:rPr lang="en-IN" sz="1400" dirty="0"/>
              <a:t>(labels = names(</a:t>
            </a:r>
            <a:r>
              <a:rPr lang="en-IN" sz="1400" dirty="0" err="1"/>
              <a:t>grade_data</a:t>
            </a:r>
            <a:r>
              <a:rPr lang="en-IN" sz="1400" dirty="0"/>
              <a:t>), values = </a:t>
            </a:r>
            <a:r>
              <a:rPr lang="en-IN" sz="1400" dirty="0" err="1"/>
              <a:t>as.numeric</a:t>
            </a:r>
            <a:r>
              <a:rPr lang="en-IN" sz="1400" dirty="0"/>
              <a:t>(</a:t>
            </a:r>
            <a:r>
              <a:rPr lang="en-IN" sz="1400" dirty="0" err="1"/>
              <a:t>grade_data</a:t>
            </a:r>
            <a:r>
              <a:rPr lang="en-IN" sz="1400" dirty="0"/>
              <a:t>), type = 'pie') %&gt;%</a:t>
            </a:r>
          </a:p>
          <a:p>
            <a:r>
              <a:rPr lang="en-IN" sz="1400" dirty="0"/>
              <a:t>      layout(title = "Grade Distribution")</a:t>
            </a:r>
          </a:p>
          <a:p>
            <a:r>
              <a:rPr lang="en-IN" sz="1400" dirty="0"/>
              <a:t>  })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5BAB2A-18CC-90E4-8FC5-94A1B0F43B95}"/>
              </a:ext>
            </a:extLst>
          </p:cNvPr>
          <p:cNvCxnSpPr/>
          <p:nvPr/>
        </p:nvCxnSpPr>
        <p:spPr>
          <a:xfrm>
            <a:off x="6019800" y="1546104"/>
            <a:ext cx="0" cy="49438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801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4F64221-7154-930A-4BB9-4C4B7DD30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AE13DC8-31B8-A751-9D9D-7F1E798310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7600" y="47397"/>
            <a:ext cx="461086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IN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EC774CE3-072D-61B0-257B-0E22A49579D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775CFBD4-7D82-04F7-A95C-6857DC51AB0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F8FFED-84AC-FCE5-6C50-4B84AC3E4A89}"/>
              </a:ext>
            </a:extLst>
          </p:cNvPr>
          <p:cNvSpPr txBox="1"/>
          <p:nvPr/>
        </p:nvSpPr>
        <p:spPr>
          <a:xfrm>
            <a:off x="609600" y="1981200"/>
            <a:ext cx="52116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output$average_plot</a:t>
            </a:r>
            <a:r>
              <a:rPr lang="en-IN" sz="1400" dirty="0"/>
              <a:t> &lt;- </a:t>
            </a:r>
            <a:r>
              <a:rPr lang="en-IN" sz="1400" dirty="0" err="1"/>
              <a:t>renderPlotly</a:t>
            </a:r>
            <a:r>
              <a:rPr lang="en-IN" sz="1400" dirty="0"/>
              <a:t>({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df</a:t>
            </a:r>
            <a:r>
              <a:rPr lang="en-IN" sz="1400" dirty="0"/>
              <a:t> &lt;- dataset()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avg_scores</a:t>
            </a:r>
            <a:r>
              <a:rPr lang="en-IN" sz="1400" dirty="0"/>
              <a:t> &lt;- </a:t>
            </a:r>
            <a:r>
              <a:rPr lang="en-IN" sz="1400" dirty="0" err="1"/>
              <a:t>colMeans</a:t>
            </a:r>
            <a:r>
              <a:rPr lang="en-IN" sz="1400" dirty="0"/>
              <a:t>(</a:t>
            </a:r>
            <a:r>
              <a:rPr lang="en-IN" sz="1400" dirty="0" err="1"/>
              <a:t>df</a:t>
            </a:r>
            <a:r>
              <a:rPr lang="en-IN" sz="1400" dirty="0"/>
              <a:t>, na.rm = TRUE)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plot_ly</a:t>
            </a:r>
            <a:r>
              <a:rPr lang="en-IN" sz="1400" dirty="0"/>
              <a:t>(x = names(</a:t>
            </a:r>
            <a:r>
              <a:rPr lang="en-IN" sz="1400" dirty="0" err="1"/>
              <a:t>avg_scores</a:t>
            </a:r>
            <a:r>
              <a:rPr lang="en-IN" sz="1400" dirty="0"/>
              <a:t>), y = </a:t>
            </a:r>
            <a:r>
              <a:rPr lang="en-IN" sz="1400" dirty="0" err="1"/>
              <a:t>avg_scores</a:t>
            </a:r>
            <a:r>
              <a:rPr lang="en-IN" sz="1400" dirty="0"/>
              <a:t>, type = 'bar') %&gt;%</a:t>
            </a:r>
          </a:p>
          <a:p>
            <a:r>
              <a:rPr lang="en-IN" sz="1400" dirty="0"/>
              <a:t>      layout(title = "Average Score per Subject")</a:t>
            </a:r>
          </a:p>
          <a:p>
            <a:r>
              <a:rPr lang="en-IN" sz="1400" dirty="0"/>
              <a:t>  })</a:t>
            </a:r>
          </a:p>
          <a:p>
            <a:r>
              <a:rPr lang="en-IN" sz="1400" dirty="0"/>
              <a:t> </a:t>
            </a:r>
            <a:r>
              <a:rPr lang="en-IN" sz="1400" dirty="0" err="1"/>
              <a:t>output$prediction</a:t>
            </a:r>
            <a:r>
              <a:rPr lang="en-IN" sz="1400" dirty="0"/>
              <a:t> &lt;- </a:t>
            </a:r>
            <a:r>
              <a:rPr lang="en-IN" sz="1400" dirty="0" err="1"/>
              <a:t>renderPrint</a:t>
            </a:r>
            <a:r>
              <a:rPr lang="en-IN" sz="1400" dirty="0"/>
              <a:t>({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df</a:t>
            </a:r>
            <a:r>
              <a:rPr lang="en-IN" sz="1400" dirty="0"/>
              <a:t> &lt;- dataset()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avg</a:t>
            </a:r>
            <a:r>
              <a:rPr lang="en-IN" sz="1400" dirty="0"/>
              <a:t> &lt;- </a:t>
            </a:r>
            <a:r>
              <a:rPr lang="en-IN" sz="1400" dirty="0" err="1"/>
              <a:t>colMeans</a:t>
            </a:r>
            <a:r>
              <a:rPr lang="en-IN" sz="1400" dirty="0"/>
              <a:t>(</a:t>
            </a:r>
            <a:r>
              <a:rPr lang="en-IN" sz="1400" dirty="0" err="1"/>
              <a:t>df</a:t>
            </a:r>
            <a:r>
              <a:rPr lang="en-IN" sz="1400" dirty="0"/>
              <a:t>, na.rm = TRUE)</a:t>
            </a:r>
          </a:p>
          <a:p>
            <a:r>
              <a:rPr lang="en-IN" sz="1400" dirty="0"/>
              <a:t>    cat("📌 Subjects that need focus (</a:t>
            </a:r>
            <a:r>
              <a:rPr lang="en-IN" sz="1400" dirty="0" err="1"/>
              <a:t>avg</a:t>
            </a:r>
            <a:r>
              <a:rPr lang="en-IN" sz="1400" dirty="0"/>
              <a:t> &lt; 40):\n")</a:t>
            </a:r>
          </a:p>
          <a:p>
            <a:r>
              <a:rPr lang="en-IN" sz="1400" dirty="0"/>
              <a:t>    print(names(</a:t>
            </a:r>
            <a:r>
              <a:rPr lang="en-IN" sz="1400" dirty="0" err="1"/>
              <a:t>avg</a:t>
            </a:r>
            <a:r>
              <a:rPr lang="en-IN" sz="1400" dirty="0"/>
              <a:t>[</a:t>
            </a:r>
            <a:r>
              <a:rPr lang="en-IN" sz="1400" dirty="0" err="1"/>
              <a:t>avg</a:t>
            </a:r>
            <a:r>
              <a:rPr lang="en-IN" sz="1400" dirty="0"/>
              <a:t> &lt; 40]))</a:t>
            </a:r>
          </a:p>
          <a:p>
            <a:endParaRPr lang="en-IN" sz="1400" dirty="0"/>
          </a:p>
          <a:p>
            <a:r>
              <a:rPr lang="en-IN" sz="1400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574A8-F36C-8A92-068F-E74BB6761A7C}"/>
              </a:ext>
            </a:extLst>
          </p:cNvPr>
          <p:cNvSpPr txBox="1"/>
          <p:nvPr/>
        </p:nvSpPr>
        <p:spPr>
          <a:xfrm>
            <a:off x="6547196" y="2004382"/>
            <a:ext cx="4953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cat("\n🏆 Strong Subjects (</a:t>
            </a:r>
            <a:r>
              <a:rPr lang="en-IN" sz="1400" dirty="0" err="1"/>
              <a:t>avg</a:t>
            </a:r>
            <a:r>
              <a:rPr lang="en-IN" sz="1400" dirty="0"/>
              <a:t> &gt; 70):\n")</a:t>
            </a:r>
          </a:p>
          <a:p>
            <a:r>
              <a:rPr lang="en-IN" sz="1400" dirty="0"/>
              <a:t>    print(names(</a:t>
            </a:r>
            <a:r>
              <a:rPr lang="en-IN" sz="1400" dirty="0" err="1"/>
              <a:t>avg</a:t>
            </a:r>
            <a:r>
              <a:rPr lang="en-IN" sz="1400" dirty="0"/>
              <a:t>[</a:t>
            </a:r>
            <a:r>
              <a:rPr lang="en-IN" sz="1400" dirty="0" err="1"/>
              <a:t>avg</a:t>
            </a:r>
            <a:r>
              <a:rPr lang="en-IN" sz="1400" dirty="0"/>
              <a:t> &gt; 70]))</a:t>
            </a:r>
          </a:p>
          <a:p>
            <a:r>
              <a:rPr lang="en-IN" sz="1400" dirty="0"/>
              <a:t>  })</a:t>
            </a:r>
          </a:p>
          <a:p>
            <a:r>
              <a:rPr lang="en-IN" sz="1400" dirty="0"/>
              <a:t>  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output$focus_plot</a:t>
            </a:r>
            <a:r>
              <a:rPr lang="en-IN" sz="1400" dirty="0"/>
              <a:t> &lt;- </a:t>
            </a:r>
            <a:r>
              <a:rPr lang="en-IN" sz="1400" dirty="0" err="1"/>
              <a:t>renderPlotly</a:t>
            </a:r>
            <a:r>
              <a:rPr lang="en-IN" sz="1400" dirty="0"/>
              <a:t>({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df</a:t>
            </a:r>
            <a:r>
              <a:rPr lang="en-IN" sz="1400" dirty="0"/>
              <a:t> &lt;- dataset()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avg_scores</a:t>
            </a:r>
            <a:r>
              <a:rPr lang="en-IN" sz="1400" dirty="0"/>
              <a:t> &lt;- </a:t>
            </a:r>
            <a:r>
              <a:rPr lang="en-IN" sz="1400" dirty="0" err="1"/>
              <a:t>colMeans</a:t>
            </a:r>
            <a:r>
              <a:rPr lang="en-IN" sz="1400" dirty="0"/>
              <a:t>(</a:t>
            </a:r>
            <a:r>
              <a:rPr lang="en-IN" sz="1400" dirty="0" err="1"/>
              <a:t>df</a:t>
            </a:r>
            <a:r>
              <a:rPr lang="en-IN" sz="1400" dirty="0"/>
              <a:t>, na.rm = TRUE)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plot_ly</a:t>
            </a:r>
            <a:r>
              <a:rPr lang="en-IN" sz="1400" dirty="0"/>
              <a:t>(x = names(</a:t>
            </a:r>
            <a:r>
              <a:rPr lang="en-IN" sz="1400" dirty="0" err="1"/>
              <a:t>avg_scores</a:t>
            </a:r>
            <a:r>
              <a:rPr lang="en-IN" sz="1400" dirty="0"/>
              <a:t>), y = </a:t>
            </a:r>
            <a:r>
              <a:rPr lang="en-IN" sz="1400" dirty="0" err="1"/>
              <a:t>avg_scores</a:t>
            </a:r>
            <a:r>
              <a:rPr lang="en-IN" sz="1400" dirty="0"/>
              <a:t>, type = 'bar', marker = list(</a:t>
            </a:r>
            <a:r>
              <a:rPr lang="en-IN" sz="1400" dirty="0" err="1"/>
              <a:t>color</a:t>
            </a:r>
            <a:r>
              <a:rPr lang="en-IN" sz="1400" dirty="0"/>
              <a:t> = </a:t>
            </a:r>
            <a:r>
              <a:rPr lang="en-IN" sz="1400" dirty="0" err="1"/>
              <a:t>avg_scores</a:t>
            </a:r>
            <a:r>
              <a:rPr lang="en-IN" sz="1400" dirty="0"/>
              <a:t>)) %&gt;%</a:t>
            </a:r>
          </a:p>
          <a:p>
            <a:r>
              <a:rPr lang="en-IN" sz="1400" dirty="0"/>
              <a:t>      layout(title = "📊 Subject Performance Overview")</a:t>
            </a:r>
          </a:p>
          <a:p>
            <a:r>
              <a:rPr lang="en-IN" sz="1400" dirty="0"/>
              <a:t>  })</a:t>
            </a:r>
          </a:p>
          <a:p>
            <a:r>
              <a:rPr lang="en-IN" sz="1400" dirty="0"/>
              <a:t>}</a:t>
            </a:r>
          </a:p>
          <a:p>
            <a:endParaRPr lang="en-IN" sz="1400" dirty="0"/>
          </a:p>
          <a:p>
            <a:r>
              <a:rPr lang="en-IN" sz="1400" dirty="0"/>
              <a:t># Run the application</a:t>
            </a:r>
          </a:p>
          <a:p>
            <a:r>
              <a:rPr lang="en-IN" sz="1400" dirty="0" err="1"/>
              <a:t>shinyApp</a:t>
            </a:r>
            <a:r>
              <a:rPr lang="en-IN" sz="1400" dirty="0"/>
              <a:t>(</a:t>
            </a:r>
            <a:r>
              <a:rPr lang="en-IN" sz="1400" dirty="0" err="1"/>
              <a:t>ui</a:t>
            </a:r>
            <a:r>
              <a:rPr lang="en-IN" sz="1400" dirty="0"/>
              <a:t> = </a:t>
            </a:r>
            <a:r>
              <a:rPr lang="en-IN" sz="1400" dirty="0" err="1"/>
              <a:t>ui</a:t>
            </a:r>
            <a:r>
              <a:rPr lang="en-IN" sz="1400" dirty="0"/>
              <a:t>, server = server)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D9B959-0047-9892-43B4-B3AFF090E18D}"/>
              </a:ext>
            </a:extLst>
          </p:cNvPr>
          <p:cNvCxnSpPr/>
          <p:nvPr/>
        </p:nvCxnSpPr>
        <p:spPr>
          <a:xfrm>
            <a:off x="5999018" y="1600200"/>
            <a:ext cx="0" cy="49438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79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3274E41-0D84-FD0D-D72E-6793782F6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FE29B70-DD73-734E-92BC-4FD9C9157C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4300" y="0"/>
            <a:ext cx="3962400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</a:t>
            </a:r>
            <a:endParaRPr lang="en-IN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61F280F9-5BF3-01A7-1529-C0136EF1FA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F75D0FCB-A7C5-4A33-14C4-CD1AFE806DE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A8FD2E-EE2C-FDCA-B485-CDE439D918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6667"/>
          <a:stretch/>
        </p:blipFill>
        <p:spPr>
          <a:xfrm>
            <a:off x="304800" y="1905000"/>
            <a:ext cx="5638800" cy="381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AAB547-47D9-2547-5B15-2729904A232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778" b="5555"/>
          <a:stretch/>
        </p:blipFill>
        <p:spPr>
          <a:xfrm>
            <a:off x="6096000" y="1905000"/>
            <a:ext cx="5791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85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3156BA8-A951-5130-2837-44C2EE6BD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C42E0F2-C8A8-0C4F-B77F-8C7FB6E415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4300" y="0"/>
            <a:ext cx="3962400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</a:t>
            </a:r>
            <a:endParaRPr lang="en-IN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425FA89-C598-B96C-D083-479B48B9755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572A07A7-DB85-31A8-AA44-0A7AD1A5147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70744C-D8A2-305F-B6D0-81A229AA10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934" b="4788"/>
          <a:stretch/>
        </p:blipFill>
        <p:spPr>
          <a:xfrm>
            <a:off x="1219200" y="1362455"/>
            <a:ext cx="10110682" cy="457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5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83DE7B5-9EF3-0A1A-F5C3-3D5BC7A0D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A317914-457F-F70E-1AD1-CCB66C3919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4300" y="0"/>
            <a:ext cx="3962400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</a:t>
            </a:r>
            <a:endParaRPr lang="en-IN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D0D0385-3116-1CD0-91BA-ECDA0177F6C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2E961FFC-7027-D8F3-30EA-6E033021D7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0D64E-D49A-4C1E-C16A-DCD42394B9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250" t="7778" r="1250" b="5556"/>
          <a:stretch/>
        </p:blipFill>
        <p:spPr>
          <a:xfrm>
            <a:off x="1143000" y="1676400"/>
            <a:ext cx="9372600" cy="45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1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3233" y="237871"/>
            <a:ext cx="7685532" cy="813299"/>
          </a:xfrm>
          <a:prstGeom prst="rect">
            <a:avLst/>
          </a:prstGeom>
        </p:spPr>
        <p:txBody>
          <a:bodyPr vert="horz" wrap="square" lIns="0" tIns="348233" rIns="0" bIns="0" rtlCol="0">
            <a:spAutoFit/>
          </a:bodyPr>
          <a:lstStyle/>
          <a:p>
            <a:pPr marL="1304925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sz="3000" spc="-1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3233" y="1676400"/>
            <a:ext cx="7976617" cy="45985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50000"/>
              </a:lnSpc>
              <a:spcBef>
                <a:spcPts val="90"/>
              </a:spcBef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 and Analysis</a:t>
            </a:r>
          </a:p>
          <a:p>
            <a:pPr marL="356870" indent="-344170">
              <a:lnSpc>
                <a:spcPct val="150000"/>
              </a:lnSpc>
              <a:spcBef>
                <a:spcPts val="90"/>
              </a:spcBef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IN" sz="20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56870" indent="-344170">
              <a:lnSpc>
                <a:spcPct val="150000"/>
              </a:lnSpc>
              <a:spcBef>
                <a:spcPts val="90"/>
              </a:spcBef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 Architecture &amp; Module Design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50000"/>
              </a:lnSpc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sz="2000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sz="20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US" sz="20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356870" indent="-344170">
              <a:lnSpc>
                <a:spcPct val="150000"/>
              </a:lnSpc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marL="356870" indent="-344170">
              <a:lnSpc>
                <a:spcPct val="150000"/>
              </a:lnSpc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Implementation</a:t>
            </a:r>
          </a:p>
          <a:p>
            <a:pPr marL="356870" indent="-344170">
              <a:lnSpc>
                <a:spcPct val="150000"/>
              </a:lnSpc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Programming Implementation</a:t>
            </a:r>
            <a:r>
              <a:rPr lang="en-US" sz="20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6870" indent="-344170">
              <a:lnSpc>
                <a:spcPct val="150000"/>
              </a:lnSpc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  <a:p>
            <a:pPr marL="356870" indent="-344170">
              <a:lnSpc>
                <a:spcPct val="150000"/>
              </a:lnSpc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</a:t>
            </a:r>
          </a:p>
          <a:p>
            <a:pPr marL="356870" indent="-344170">
              <a:lnSpc>
                <a:spcPct val="150000"/>
              </a:lnSpc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D608FDE-7386-9DF1-CEFC-44F472CC5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1E24F45-1E31-7643-D256-E0F7AE2A2F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9429" y="222888"/>
            <a:ext cx="396157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E2F04AC-1AD4-99EA-69BB-169D11F236F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EB53BADB-DAFE-193D-CC35-F1A8D4E9748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EF6595-8484-9041-6D35-A2DEA992CD23}"/>
              </a:ext>
            </a:extLst>
          </p:cNvPr>
          <p:cNvSpPr txBox="1"/>
          <p:nvPr/>
        </p:nvSpPr>
        <p:spPr>
          <a:xfrm>
            <a:off x="1219200" y="1676400"/>
            <a:ext cx="9982200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provides a web-like dashboard for colleges to analyze student marks efficiently.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eliminates manual processing and provides data-driven recommendations.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is scalable, easy to use, and visually rich.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includes: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Role-based login system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Exportable performance reports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68545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567016A-2E85-86DF-C158-1C2437525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BAF2E285-E6E6-697C-F4E9-1EB1DF867A1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609CFB69-54AC-80CF-359F-6EA0430E1AF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636873-D880-D059-C50F-5CEC13FE1A12}"/>
              </a:ext>
            </a:extLst>
          </p:cNvPr>
          <p:cNvSpPr txBox="1"/>
          <p:nvPr/>
        </p:nvSpPr>
        <p:spPr>
          <a:xfrm>
            <a:off x="4267200" y="3013501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0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3233" y="237871"/>
            <a:ext cx="7685532" cy="856387"/>
          </a:xfrm>
          <a:prstGeom prst="rect">
            <a:avLst/>
          </a:prstGeom>
        </p:spPr>
        <p:txBody>
          <a:bodyPr vert="horz" wrap="square" lIns="0" tIns="360425" rIns="0" bIns="0" rtlCol="0">
            <a:spAutoFit/>
          </a:bodyPr>
          <a:lstStyle/>
          <a:p>
            <a:pPr marL="1034415">
              <a:lnSpc>
                <a:spcPct val="100000"/>
              </a:lnSpc>
              <a:spcBef>
                <a:spcPts val="9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pc="-125" dirty="0"/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4338D7-891B-580B-A012-CF96CD42BD5D}"/>
              </a:ext>
            </a:extLst>
          </p:cNvPr>
          <p:cNvSpPr txBox="1"/>
          <p:nvPr/>
        </p:nvSpPr>
        <p:spPr>
          <a:xfrm>
            <a:off x="685800" y="1752600"/>
            <a:ext cx="1108710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</a:p>
          <a:p>
            <a:pPr lvl="3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-Manual result analysis is time-consuming and error-prone.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-Teachers and institutions lack interactive tools for visualizing student performance.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-Difficulty in identifying weak and strong subjects across a class.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-Limited insights for academic improvement using traditional methods.</a:t>
            </a:r>
          </a:p>
          <a:p>
            <a:pPr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Analysis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-A need exists for a user-friendly, data-driven portal to analyze exam results.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-Real-time visualization and subject-wise insights can improve decision-making.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-Predictive suggestions can help students focus on weak areas.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3233" y="237871"/>
            <a:ext cx="7685532" cy="825866"/>
          </a:xfrm>
          <a:prstGeom prst="rect">
            <a:avLst/>
          </a:prstGeom>
        </p:spPr>
        <p:txBody>
          <a:bodyPr vert="horz" wrap="square" lIns="0" tIns="330199" rIns="0" bIns="0" rtlCol="0">
            <a:spAutoFit/>
          </a:bodyPr>
          <a:lstStyle/>
          <a:p>
            <a:pPr marL="269494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CDE854-E243-985C-7878-195AD236ED8F}"/>
              </a:ext>
            </a:extLst>
          </p:cNvPr>
          <p:cNvSpPr txBox="1"/>
          <p:nvPr/>
        </p:nvSpPr>
        <p:spPr>
          <a:xfrm>
            <a:off x="1370308" y="2031021"/>
            <a:ext cx="9069092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interactive web portal using R Shiny.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upload and processing of exam results in CSV format.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pass/fail rates, average scores, and grade distribution dynamically.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subject-wise performance predictions and recommendations.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4CFB873-55DE-D14D-474D-3FA9363AF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2A67C387-3ED1-94A7-9018-3B4B6B277A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20C5D5FF-9228-5120-2859-E4EB93860E6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118D4-1F67-6D73-5769-7D1BAE975F76}"/>
              </a:ext>
            </a:extLst>
          </p:cNvPr>
          <p:cNvSpPr txBox="1"/>
          <p:nvPr/>
        </p:nvSpPr>
        <p:spPr>
          <a:xfrm>
            <a:off x="1661160" y="1524000"/>
            <a:ext cx="9829800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pPr lvl="2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Built with R Shiny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shinydashboard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interactive UI.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Uses R functions to process data and manage user sessions.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Data handling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cleaning and summarizing.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Interactive graphs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pass/fail rates, grades, averages.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Home, Login, Dashboard, Upload Results, Prediction.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Basic login/logout using reactive session management.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71E519-6B22-97C2-A906-2F98EE99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233" y="237871"/>
            <a:ext cx="7685532" cy="147732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 Architecture &amp; Module Design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72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35D4416-9E0B-D2C8-2F21-FCC5A3368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B86A7C0-B976-84A1-AB3E-CB938E3DB6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5315" y="271309"/>
            <a:ext cx="4110354" cy="500137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13664" algn="ctr">
              <a:lnSpc>
                <a:spcPct val="100000"/>
              </a:lnSpc>
              <a:spcBef>
                <a:spcPts val="400"/>
              </a:spcBef>
              <a:tabLst>
                <a:tab pos="1675764" algn="l"/>
              </a:tabLst>
            </a:pP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B3E06D8-F5ED-281B-1E4D-176EC65474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F3059115-6B54-EA07-8662-7099266390E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F171730-49C2-B840-D64E-B38793E35931}"/>
              </a:ext>
            </a:extLst>
          </p:cNvPr>
          <p:cNvGrpSpPr/>
          <p:nvPr/>
        </p:nvGrpSpPr>
        <p:grpSpPr>
          <a:xfrm>
            <a:off x="4199558" y="1374023"/>
            <a:ext cx="1639508" cy="1555854"/>
            <a:chOff x="3484042" y="1540868"/>
            <a:chExt cx="1447800" cy="135404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8F1D197-B246-50B8-C6B0-F1A36E1E2B4B}"/>
                </a:ext>
              </a:extLst>
            </p:cNvPr>
            <p:cNvSpPr/>
            <p:nvPr/>
          </p:nvSpPr>
          <p:spPr>
            <a:xfrm>
              <a:off x="3484042" y="1540868"/>
              <a:ext cx="1447800" cy="1354042"/>
            </a:xfrm>
            <a:prstGeom prst="roundRect">
              <a:avLst/>
            </a:prstGeom>
            <a:solidFill>
              <a:srgbClr val="FDFBF6"/>
            </a:solidFill>
            <a:ln>
              <a:solidFill>
                <a:srgbClr val="DFBF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BE1181A-DDB0-CEDE-80CE-FA8985787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600" y="1707886"/>
              <a:ext cx="1100683" cy="102000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6CAEA9-B362-B449-7A56-B3E4A157F9BE}"/>
              </a:ext>
            </a:extLst>
          </p:cNvPr>
          <p:cNvGrpSpPr/>
          <p:nvPr/>
        </p:nvGrpSpPr>
        <p:grpSpPr>
          <a:xfrm>
            <a:off x="6697739" y="1027301"/>
            <a:ext cx="2522462" cy="2249299"/>
            <a:chOff x="5714999" y="1447800"/>
            <a:chExt cx="2987097" cy="25908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6A02CBA-2A52-D699-B115-BB241142DB23}"/>
                </a:ext>
              </a:extLst>
            </p:cNvPr>
            <p:cNvSpPr/>
            <p:nvPr/>
          </p:nvSpPr>
          <p:spPr>
            <a:xfrm>
              <a:off x="5714999" y="1447800"/>
              <a:ext cx="2987097" cy="2590800"/>
            </a:xfrm>
            <a:prstGeom prst="roundRect">
              <a:avLst/>
            </a:prstGeom>
            <a:solidFill>
              <a:srgbClr val="FCF7FD"/>
            </a:solidFill>
            <a:ln>
              <a:solidFill>
                <a:srgbClr val="C43D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C414C8-431B-DDA2-6E5F-138A0BED2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51426" y="1721381"/>
              <a:ext cx="2314973" cy="201302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3413CC-77F1-AC56-3E6B-D22D69FBBBEC}"/>
              </a:ext>
            </a:extLst>
          </p:cNvPr>
          <p:cNvGrpSpPr/>
          <p:nvPr/>
        </p:nvGrpSpPr>
        <p:grpSpPr>
          <a:xfrm>
            <a:off x="2825885" y="3861951"/>
            <a:ext cx="2433948" cy="2524649"/>
            <a:chOff x="1299853" y="3273653"/>
            <a:chExt cx="2433948" cy="252464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AA0DB1D-7CD8-5340-36D0-FCB4645291CE}"/>
                </a:ext>
              </a:extLst>
            </p:cNvPr>
            <p:cNvSpPr/>
            <p:nvPr/>
          </p:nvSpPr>
          <p:spPr>
            <a:xfrm>
              <a:off x="1299853" y="3273653"/>
              <a:ext cx="2433948" cy="2524649"/>
            </a:xfrm>
            <a:prstGeom prst="roundRect">
              <a:avLst/>
            </a:prstGeom>
            <a:solidFill>
              <a:srgbClr val="F7F9FD"/>
            </a:solidFill>
            <a:ln>
              <a:solidFill>
                <a:srgbClr val="2866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7F18B7F-D2DD-7E90-41D6-A8BEFAD15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4457" y="3476669"/>
              <a:ext cx="2140123" cy="207761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5D86D0-5542-A289-644B-0778334D7BB8}"/>
              </a:ext>
            </a:extLst>
          </p:cNvPr>
          <p:cNvGrpSpPr/>
          <p:nvPr/>
        </p:nvGrpSpPr>
        <p:grpSpPr>
          <a:xfrm>
            <a:off x="6918313" y="3853339"/>
            <a:ext cx="2128865" cy="2541874"/>
            <a:chOff x="9356282" y="3429000"/>
            <a:chExt cx="2136987" cy="280264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B3900FD-76C6-620F-077C-2C27520A51E7}"/>
                </a:ext>
              </a:extLst>
            </p:cNvPr>
            <p:cNvSpPr/>
            <p:nvPr/>
          </p:nvSpPr>
          <p:spPr>
            <a:xfrm>
              <a:off x="9356282" y="3429000"/>
              <a:ext cx="2136987" cy="2802647"/>
            </a:xfrm>
            <a:prstGeom prst="roundRect">
              <a:avLst/>
            </a:prstGeom>
            <a:solidFill>
              <a:srgbClr val="F7FDF9"/>
            </a:solidFill>
            <a:ln>
              <a:solidFill>
                <a:srgbClr val="64B87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97AD084-1010-9E52-CED4-D402869F5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53335" y="3662339"/>
              <a:ext cx="1742883" cy="2308257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C11494-185F-D0E3-BCC8-955D68BB8B18}"/>
              </a:ext>
            </a:extLst>
          </p:cNvPr>
          <p:cNvGrpSpPr/>
          <p:nvPr/>
        </p:nvGrpSpPr>
        <p:grpSpPr>
          <a:xfrm>
            <a:off x="2057400" y="1374023"/>
            <a:ext cx="1639508" cy="1555854"/>
            <a:chOff x="1757948" y="1727622"/>
            <a:chExt cx="1447800" cy="1291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D0D02D-D644-5B01-3EC8-8ADFD829488B}"/>
                </a:ext>
              </a:extLst>
            </p:cNvPr>
            <p:cNvSpPr/>
            <p:nvPr/>
          </p:nvSpPr>
          <p:spPr>
            <a:xfrm>
              <a:off x="1757948" y="1727622"/>
              <a:ext cx="1447800" cy="1291289"/>
            </a:xfrm>
            <a:prstGeom prst="roundRect">
              <a:avLst/>
            </a:prstGeom>
            <a:solidFill>
              <a:srgbClr val="F7FBFD"/>
            </a:solidFill>
            <a:ln>
              <a:solidFill>
                <a:srgbClr val="C0E1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2E6EE03-FDAA-EDA6-1E21-23F7F1BA8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29122" y="1848761"/>
              <a:ext cx="1180818" cy="1122239"/>
            </a:xfrm>
            <a:prstGeom prst="rect">
              <a:avLst/>
            </a:prstGeom>
          </p:spPr>
        </p:pic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388EAC-C263-F282-3090-BD542B2B627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696908" y="2151950"/>
            <a:ext cx="50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AEFD8A-35A2-7A0B-90DE-F58D994CD2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839066" y="2151950"/>
            <a:ext cx="858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F02584-22FE-DA84-98FA-39D5D12E559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958970" y="3276600"/>
            <a:ext cx="23776" cy="57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036729-6654-C267-91DD-284BD05F0DC5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>
            <a:off x="5259833" y="5124276"/>
            <a:ext cx="1658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1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8362B0-F1A3-A662-070D-F0FF0FA50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8335A52-5267-F6BF-4B57-78E127E191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107908"/>
            <a:ext cx="6019800" cy="1502155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DESCRIPTION</a:t>
            </a:r>
            <a:b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4AEEC4C-89A7-206F-67C7-377BE329BE8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8EDFA304-95AE-E2FA-5F1E-4DB6D61A32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5CB4470-5288-0BFB-C9D0-C3B3BD544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33600"/>
            <a:ext cx="6019800" cy="556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Import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Processing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Performance Analysis 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5. Login &amp; Navigation: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27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0744C2B-C415-9C07-F703-CF8748315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2B18E01-6FA6-C3B5-61DC-A6724F4DAF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107908"/>
            <a:ext cx="6477000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IMPLEMENTATION</a:t>
            </a:r>
            <a:endParaRPr lang="en-IN" sz="3200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F228D75-90D7-B2C8-5B9B-D7922B5E9A4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5A775E73-C5C0-D9B6-659B-FD3C45C7E65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AD160E1-BBDD-1612-2FA0-E528B83D7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308" y="1586972"/>
            <a:ext cx="9592057" cy="501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Import – Reading student marks from CSV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upload a CSV file containing student marks.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file is read and processed, removing non-subject columns.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cleaned data is stored for analysis.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Processing – Calculating total marks and percentage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marks and percentage are calculated for each student.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 percentage and failure rates are determined.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is prepared for visualization.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6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A390802-9CBB-5DB0-C65E-7DD04CBF7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32F5695-E7FB-4D52-EAE2-AFA2E4DB1C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9400" y="152400"/>
            <a:ext cx="6400800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IMPLEMENTATION</a:t>
            </a:r>
            <a:endParaRPr lang="en-IN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E412A01-86C7-D01E-9908-89B78497E9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3B31E10F-EE8C-969D-EF04-A2033690F27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8BB49E-6954-4B9C-3598-0FB41EDE112B}"/>
              </a:ext>
            </a:extLst>
          </p:cNvPr>
          <p:cNvSpPr txBox="1"/>
          <p:nvPr/>
        </p:nvSpPr>
        <p:spPr>
          <a:xfrm>
            <a:off x="1370308" y="1362455"/>
            <a:ext cx="10591800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Visualization Representation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plot of pass percentage per subject.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plot showing failure rate.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 chart for grade distribution.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score bar chart for all subjects.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Performance Analysis 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Identifies top-performing and weak subjects.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Categorizes students into grades (A+, A, B, C, D, F).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educators improve student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88889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2252</Words>
  <Application>Microsoft Office PowerPoint</Application>
  <PresentationFormat>Widescreen</PresentationFormat>
  <Paragraphs>289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K.RAMAKRISHNAN COLLEGE OF TECHNOLOGY (AUTONOMOUS), TRICHY</vt:lpstr>
      <vt:lpstr>PRESENTATION OVERVIEW</vt:lpstr>
      <vt:lpstr>PROBLEM IDENTIFICATION</vt:lpstr>
      <vt:lpstr>OBJECTIVE</vt:lpstr>
      <vt:lpstr>Proposed Work Architecture &amp; Module Design </vt:lpstr>
      <vt:lpstr>BLOCK DIAGRAM</vt:lpstr>
      <vt:lpstr>MODULES DESCRIPTION </vt:lpstr>
      <vt:lpstr>MODULE IMPLEMENTATION</vt:lpstr>
      <vt:lpstr>MODULE IMPLEMENTATION</vt:lpstr>
      <vt:lpstr>MODULE IMPLEMENTATION</vt:lpstr>
      <vt:lpstr>R PROGRAMMING IMPLEMENTATION</vt:lpstr>
      <vt:lpstr>SOURCE CODE</vt:lpstr>
      <vt:lpstr>SOURCE CODE</vt:lpstr>
      <vt:lpstr>SOURCE CODE</vt:lpstr>
      <vt:lpstr>SOURCE CODE</vt:lpstr>
      <vt:lpstr>SOURCE CODE</vt:lpstr>
      <vt:lpstr>Output Snapshots</vt:lpstr>
      <vt:lpstr>Output Snapshots</vt:lpstr>
      <vt:lpstr>Output Snapshots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K.RAMAKRISHNAN COLLEGE OF TECHNOLOGY (AUTONOMOUS), TRICHY</dc:title>
  <dc:creator>AJMAL AHAMED</dc:creator>
  <cp:lastModifiedBy>MUKILAN K</cp:lastModifiedBy>
  <cp:revision>68</cp:revision>
  <dcterms:created xsi:type="dcterms:W3CDTF">2024-06-16T11:32:42Z</dcterms:created>
  <dcterms:modified xsi:type="dcterms:W3CDTF">2025-05-30T04:26:37Z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2024-06-16T00:00:00Z</vt:filetime>
  </property>
  <property fmtid="{D5CDD505-2E9C-101B-9397-08002B2CF9AE}" pid="3" name="Producer">
    <vt:lpwstr>iLovePDF</vt:lpwstr>
  </property>
</Properties>
</file>