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3"/>
  </p:sldMasterIdLst>
  <p:notesMasterIdLst>
    <p:notesMasterId r:id="rId21"/>
  </p:notesMasterIdLst>
  <p:handoutMasterIdLst>
    <p:handoutMasterId r:id="rId22"/>
  </p:handoutMasterIdLst>
  <p:sldIdLst>
    <p:sldId id="1593" r:id="rId4"/>
    <p:sldId id="1578" r:id="rId5"/>
    <p:sldId id="1594" r:id="rId6"/>
    <p:sldId id="1595" r:id="rId7"/>
    <p:sldId id="1596" r:id="rId8"/>
    <p:sldId id="1598" r:id="rId9"/>
    <p:sldId id="1597" r:id="rId10"/>
    <p:sldId id="1599" r:id="rId11"/>
    <p:sldId id="1603" r:id="rId12"/>
    <p:sldId id="1604" r:id="rId13"/>
    <p:sldId id="1605" r:id="rId14"/>
    <p:sldId id="1608" r:id="rId15"/>
    <p:sldId id="1610" r:id="rId16"/>
    <p:sldId id="1612" r:id="rId17"/>
    <p:sldId id="1607" r:id="rId18"/>
    <p:sldId id="1606" r:id="rId19"/>
    <p:sldId id="16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3"/>
    <a:srgbClr val="91B5A9"/>
    <a:srgbClr val="EDCA7F"/>
    <a:srgbClr val="8CB9C0"/>
    <a:srgbClr val="FBE0AF"/>
    <a:srgbClr val="FFCCCC"/>
    <a:srgbClr val="017E97"/>
    <a:srgbClr val="D62728"/>
    <a:srgbClr val="0E8088"/>
    <a:srgbClr val="DB4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90A7-1309-4B5D-9392-4545D760B9F0}" v="1" dt="2024-10-18T20:27:4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626"/>
  </p:normalViewPr>
  <p:slideViewPr>
    <p:cSldViewPr snapToGrid="0">
      <p:cViewPr varScale="1">
        <p:scale>
          <a:sx n="121" d="100"/>
          <a:sy n="121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B5162-31D5-D27B-CB8B-8469F66660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8204-F427-3587-2023-45F3DF3CA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B005-AE3F-4DA2-9559-980D1360C114}" type="datetimeFigureOut">
              <a:rPr lang="en-SG" smtClean="0"/>
              <a:t>4/12/24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F136A-E7CF-98B4-480E-A32119CB16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7F81-B274-2766-0143-5AF2148974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2E51-4BA4-41E8-8E38-E80BA45B0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89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547B-158A-49BE-8714-80B0BEEFC392}" type="datetimeFigureOut">
              <a:rPr lang="en-SG" smtClean="0"/>
              <a:t>4/12/24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C9C6-E11A-4277-9787-7297B88DF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60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C9C6-E11A-4277-9787-7297B88DF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31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0" i="1" cap="none" spc="200" baseline="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27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2191986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7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81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414779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2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1C70ED-94CA-A642-FD1E-522A6990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4EF858-2983-E647-2178-E92591E7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483A77-9139-666A-419A-D5D0E83B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6604"/>
            <a:ext cx="10612756" cy="1000608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549400"/>
            <a:ext cx="10612756" cy="464819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83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raphik Light" panose="020B040303020206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1" y="286604"/>
            <a:ext cx="11134725" cy="968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31407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590" y="1531408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0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6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89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2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2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257800"/>
          </a:xfrm>
        </p:spPr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1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6" y="18156"/>
            <a:ext cx="11229975" cy="994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6" y="1217451"/>
            <a:ext cx="11229975" cy="5074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accent2"/>
                </a:solidFill>
                <a:latin typeface="Graphik Regular" panose="020B0503030202060203" pitchFamily="34" charset="0"/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459785"/>
            <a:ext cx="13120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Graphik Thin" panose="020B0203030202060203" pitchFamily="34" charset="0"/>
              </a:defRPr>
            </a:lvl1pPr>
          </a:lstStyle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E8407-8833-884C-F17D-0F63CE5ECA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67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-50" baseline="0">
          <a:solidFill>
            <a:schemeClr val="accent2"/>
          </a:solidFill>
          <a:latin typeface="Graphik Semibold" panose="020B0703030202060203" pitchFamily="34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listbr/brazilian-ecommerce/data?select=olist_customers_dataset.csv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FB357-27F2-CAB3-DB8A-349B06BE1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117" y="1692998"/>
            <a:ext cx="9357735" cy="250556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SG" sz="2800" i="1" dirty="0">
                <a:latin typeface="Graphik Bold" panose="020B0803030202060203" pitchFamily="34" charset="0"/>
              </a:rPr>
              <a:t>DA 204o: </a:t>
            </a:r>
            <a:r>
              <a:rPr lang="en-SG" sz="28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800" b="1" dirty="0">
                <a:latin typeface="Graphik Bold" panose="020B0803030202060203" pitchFamily="34" charset="0"/>
              </a:rPr>
            </a:br>
            <a:r>
              <a:rPr lang="en-US" sz="2800" i="1" dirty="0">
                <a:latin typeface="Graphik Regular" panose="020B0503030202060203" pitchFamily="34" charset="0"/>
              </a:rPr>
              <a:t>Course Project Proposal</a:t>
            </a:r>
            <a:br>
              <a:rPr lang="en-US" sz="2800" i="1" dirty="0">
                <a:latin typeface="Graphik Regular" panose="020B0503030202060203" pitchFamily="34" charset="0"/>
              </a:rPr>
            </a:br>
            <a:br>
              <a:rPr lang="en-US" sz="2400" i="1" dirty="0">
                <a:latin typeface="Graphik Regular" panose="020B0503030202060203" pitchFamily="34" charset="0"/>
              </a:rPr>
            </a:br>
            <a:r>
              <a:rPr lang="en-US" sz="2400" b="1" i="0" dirty="0">
                <a:effectLst/>
                <a:latin typeface="+mn-lt"/>
              </a:rPr>
              <a:t>Predicting Customer Satisfaction </a:t>
            </a:r>
            <a:r>
              <a:rPr lang="en-US" sz="2400" b="1" dirty="0">
                <a:latin typeface="+mn-lt"/>
              </a:rPr>
              <a:t>based on various parameters present </a:t>
            </a:r>
            <a:r>
              <a:rPr lang="en-US" sz="2400" b="1" i="0" dirty="0">
                <a:effectLst/>
                <a:latin typeface="+mn-lt"/>
              </a:rPr>
              <a:t>in E-Commerce dataset</a:t>
            </a:r>
            <a:endParaRPr lang="en-SG" sz="2400" b="1" dirty="0">
              <a:latin typeface="+mn-l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DA5462-5AF1-0B45-7440-020F4F040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116" y="4519118"/>
            <a:ext cx="8184836" cy="20568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sz="2000" b="1" spc="10" dirty="0">
                <a:latin typeface="+mn-lt"/>
              </a:rPr>
              <a:t>Rahul Rai, CISCO-IISC, </a:t>
            </a: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rahulrai@iisc.ac.in</a:t>
            </a:r>
            <a:r>
              <a:rPr lang="en-US" sz="2000" b="1" dirty="0">
                <a:effectLst/>
                <a:latin typeface="+mn-lt"/>
              </a:rPr>
              <a:t> 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+mn-lt"/>
              </a:rPr>
              <a:t>Mukunda Saiteja Annam, CISCO-IISC, </a:t>
            </a:r>
            <a:r>
              <a:rPr lang="en-US" sz="20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mukundaannam@iisc.ac.in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Manoj Kumar Yelamarthi</a:t>
            </a:r>
            <a:r>
              <a:rPr lang="en-SG" sz="2000" b="1" spc="10" dirty="0">
                <a:latin typeface="+mn-lt"/>
              </a:rPr>
              <a:t>, CISCO-IISC, </a:t>
            </a:r>
            <a:r>
              <a:rPr lang="en-US" sz="2000" b="1" dirty="0" err="1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manojyk@iisc.ac.in</a:t>
            </a:r>
            <a:r>
              <a:rPr lang="en-US" sz="2000" b="1" dirty="0">
                <a:effectLst/>
                <a:latin typeface="+mn-lt"/>
              </a:rPr>
              <a:t> 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 Senthilkumar</a:t>
            </a:r>
            <a:r>
              <a:rPr lang="en-SG" sz="2000" b="1" spc="10" dirty="0">
                <a:latin typeface="+mn-lt"/>
              </a:rPr>
              <a:t>, CISCO-IISC, </a:t>
            </a:r>
            <a:r>
              <a:rPr lang="en-US" sz="2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senthilkuma1@iisc.ac.in</a:t>
            </a:r>
            <a:r>
              <a:rPr lang="en-US" sz="2000" b="1" dirty="0">
                <a:effectLst/>
                <a:latin typeface="+mn-lt"/>
              </a:rPr>
              <a:t> </a:t>
            </a:r>
            <a:endParaRPr lang="en-SG" sz="2000" b="1" spc="10" dirty="0">
              <a:latin typeface="+mn-lt"/>
            </a:endParaRPr>
          </a:p>
          <a:p>
            <a:pPr>
              <a:spcBef>
                <a:spcPts val="0"/>
              </a:spcBef>
            </a:pPr>
            <a:endParaRPr lang="en-SG" spc="10" dirty="0">
              <a:latin typeface="Graphik Regular" panose="020B050303020206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3E81A4C-F5FA-837F-A4BE-59A4EBDF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cxnSpLocks/>
          </p:cNvCxnSpPr>
          <p:nvPr/>
        </p:nvCxnSpPr>
        <p:spPr>
          <a:xfrm>
            <a:off x="702117" y="4358839"/>
            <a:ext cx="7476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9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6878F-6FFC-FAE5-07B1-73AB5479E4B6}"/>
              </a:ext>
            </a:extLst>
          </p:cNvPr>
          <p:cNvSpPr/>
          <p:nvPr/>
        </p:nvSpPr>
        <p:spPr>
          <a:xfrm rot="18513442">
            <a:off x="10813103" y="-475685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3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0920B-79FB-6857-F3B1-ECD8CE96BE76}"/>
              </a:ext>
            </a:extLst>
          </p:cNvPr>
          <p:cNvSpPr/>
          <p:nvPr/>
        </p:nvSpPr>
        <p:spPr>
          <a:xfrm rot="18513442">
            <a:off x="9749882" y="3320943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4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1C19-3F78-4E5A-C0F6-96A2C7CB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058333"/>
            <a:ext cx="3200400" cy="182202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effectLst/>
                <a:latin typeface="Helvetica" pitchFamily="2" charset="0"/>
              </a:rPr>
              <a:t>Data Cleaning and</a:t>
            </a:r>
            <a:br>
              <a:rPr lang="en-IN" sz="2800" b="1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IN" sz="2800" b="1" dirty="0">
                <a:solidFill>
                  <a:srgbClr val="FFFFFF"/>
                </a:solidFill>
                <a:effectLst/>
                <a:latin typeface="Helvetica" pitchFamily="2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DC3C-A9B0-C9C3-4522-FE2322BD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Removed Missing Values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Used .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dropna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 to remove rows with missing values in the orders.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Removed Duplicates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Used .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drop_duplicates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 on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</a:t>
            </a:r>
            <a:r>
              <a:rPr lang="en-IN" sz="1800" dirty="0" err="1">
                <a:solidFill>
                  <a:srgbClr val="000000"/>
                </a:solidFill>
                <a:latin typeface="Helvetica" pitchFamily="2" charset="0"/>
              </a:rPr>
              <a:t>items</a:t>
            </a:r>
            <a:r>
              <a:rPr lang="en-IN" sz="1800" dirty="0">
                <a:solidFill>
                  <a:srgbClr val="000000"/>
                </a:solidFill>
                <a:latin typeface="Helvetica" pitchFamily="2" charset="0"/>
              </a:rPr>
              <a:t> &amp; reviews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ensure each order ID has unique entries.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Filled Missing Values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Replaced null values in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review</a:t>
            </a:r>
            <a:r>
              <a:rPr lang="en-IN" sz="1800" dirty="0" err="1">
                <a:solidFill>
                  <a:srgbClr val="000000"/>
                </a:solidFill>
                <a:latin typeface="Helvetica" pitchFamily="2" charset="0"/>
              </a:rPr>
              <a:t>_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comment</a:t>
            </a:r>
            <a:r>
              <a:rPr lang="en-IN" sz="1800" dirty="0" err="1">
                <a:solidFill>
                  <a:srgbClr val="000000"/>
                </a:solidFill>
                <a:latin typeface="Helvetica" pitchFamily="2" charset="0"/>
              </a:rPr>
              <a:t>_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message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column with an empty string '' using .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fillna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Converted Date Columns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Transformed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order_purchase_timestamp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order_delivered_customer_date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order_delivered_carrier_date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order_estimated_delivery_date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columns to a uniform date format for consistency using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to_datetime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().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Created Positive Review Indicator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Added a column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is_reviewed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identify reviews with a score of 5 and a non-empty review comment.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Encoded Customer Satisfaction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Introduced a binary target column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customer_satisfaction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label scores above 4 as satisfied (1), otherwise not satisfied (0).</a:t>
            </a:r>
          </a:p>
          <a:p>
            <a:endParaRPr lang="en-IN" sz="11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2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sz="17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5F01-EA3C-826C-28E2-3237C4294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E046-F28F-95F4-287C-1DD95829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EE5D-E6D7-18BD-757F-7DE8DC34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53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1C23-B0E4-5CEE-6D09-33D4BDDD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7B07-B6E1-94DE-BB02-52D26EEA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Delivery Time Calculation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Added a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delivery_time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column to compute the difference (in days) between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order_delivered_customer_date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order_purchase_timestamp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On-Time Delivery Indicator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Created a binary feature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delivered_on_time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indicate whether the delivery occurred on or before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order_estimated_delivery_date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Shipped on 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Added a column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shipped_on_time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to check if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order_delivered_carrier_date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was before or equal to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shipping_limit_date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Joined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DataFrames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: Combined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order_reviews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orders,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order_items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order_payments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 using successive .merge() operations on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order_id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FA34A-E96C-812B-A916-302A3344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4D63-84B0-B8F0-088D-539ACE07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541C-D18B-3262-55DA-2B777EC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0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4EFB-66B9-1606-949B-7BD5151F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2BE7-63AD-A82E-37B1-D3175825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Below are the features that are used for customer satisfaction: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shipped_on_time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delivered_on_time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delivery_time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payment_value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freight_value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price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is_reviewed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payment_value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freight_value</a:t>
            </a:r>
            <a:r>
              <a:rPr lang="en-US" sz="1800" dirty="0">
                <a:solidFill>
                  <a:schemeClr val="tx1"/>
                </a:solidFill>
              </a:rPr>
              <a:t> are continuous variables which we analyzed using binning methods, but it did not improve performance so we used the same continuous values in our model.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E9B2D-B174-C75D-B6A4-9040377F0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BAC9-1992-0F05-1342-8155C054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B13D-E63C-649E-A745-93F94FBB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12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C86BA-952E-5AF7-C5A8-A74FC050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90" y="4875809"/>
            <a:ext cx="7772400" cy="18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E4FA-0AC5-68D7-A9B5-717F711E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43CE-D4F7-130A-6EC0-AE792153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1" y="414867"/>
            <a:ext cx="7230531" cy="604491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Delivery time data was analyzed to understand its relationship with customer satisfaction. The box plot visualizes delivery time distribution by customer satisfaction: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Class 0 (unsatisfied): </a:t>
            </a:r>
            <a:r>
              <a:rPr lang="en-IN" sz="1800" dirty="0">
                <a:solidFill>
                  <a:schemeClr val="tx1"/>
                </a:solidFill>
              </a:rPr>
              <a:t>Higher variability in delivery time, with higher median values.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1 (satisfied): Lower median delivery time, indicating faster delivery leads to satisfaction.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Outlier Found &amp; Removal:</a:t>
            </a:r>
          </a:p>
          <a:p>
            <a:r>
              <a:rPr lang="en-IN" sz="1800" dirty="0">
                <a:solidFill>
                  <a:schemeClr val="tx1"/>
                </a:solidFill>
              </a:rPr>
              <a:t>Delivery time beyond 95</a:t>
            </a:r>
            <a:r>
              <a:rPr lang="en-IN" sz="1800" baseline="30000" dirty="0">
                <a:solidFill>
                  <a:schemeClr val="tx1"/>
                </a:solidFill>
              </a:rPr>
              <a:t>th</a:t>
            </a:r>
            <a:r>
              <a:rPr lang="en-IN" sz="1800" dirty="0">
                <a:solidFill>
                  <a:schemeClr val="tx1"/>
                </a:solidFill>
              </a:rPr>
              <a:t> percentile were identified as outliers.</a:t>
            </a:r>
          </a:p>
          <a:p>
            <a:r>
              <a:rPr lang="en-IN" sz="1800" dirty="0">
                <a:solidFill>
                  <a:schemeClr val="tx1"/>
                </a:solidFill>
              </a:rPr>
              <a:t>These outliers were removed to ensure robust analysis &amp; avoid skewing results.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Key Insight</a:t>
            </a:r>
            <a:r>
              <a:rPr lang="en-IN" sz="1800" dirty="0">
                <a:solidFill>
                  <a:schemeClr val="tx1"/>
                </a:solidFill>
              </a:rPr>
              <a:t>: Shorter and consistent delivery                                                      times strongly correlate with higher customer                                     satisfaction.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1DFF-C46F-0D7B-1F86-49469EE1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0974-E780-F3F8-B427-20610350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0FBA-D088-6D95-A922-40CB7EC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13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98115-A4EE-AA3F-DD96-CA1D7DAE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54" y="4182533"/>
            <a:ext cx="2666945" cy="21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EB48-38DB-291F-9607-819C8DE8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review score per state</a:t>
            </a:r>
          </a:p>
        </p:txBody>
      </p:sp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1ABADDA1-DD47-36C2-2EC9-975600D6C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707865"/>
            <a:ext cx="10892861" cy="472989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3E289-9D85-546A-7C5E-D41BEC99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EC84-4B6F-F3B2-259C-E3C6AE44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30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B3-1765-EFB5-2992-9E04B479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Model Training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C2E7-1895-8423-971F-470D327A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2" y="731519"/>
            <a:ext cx="6492240" cy="572826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This is a classification problem so we used following models to predict customer satisfaction: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Logistic regression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Decision tree classifier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Random forest classifier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Helvetica" pitchFamily="2" charset="0"/>
              </a:rPr>
              <a:t>Gradient boosted classifier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Out of this </a:t>
            </a:r>
            <a:r>
              <a:rPr lang="en-IN" sz="1800" b="1" dirty="0" err="1">
                <a:solidFill>
                  <a:schemeClr val="tx1"/>
                </a:solidFill>
              </a:rPr>
              <a:t>HistGradientBoostingClassifier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was used as it gave us better performance compared to other algorithms. The dataset was split into training and test sets (80%-20%).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tx1"/>
                </a:solidFill>
              </a:rPr>
              <a:t>GridSearchCV</a:t>
            </a:r>
            <a:r>
              <a:rPr lang="en-IN" sz="1800" dirty="0">
                <a:solidFill>
                  <a:schemeClr val="tx1"/>
                </a:solidFill>
              </a:rPr>
              <a:t> was used for hyperparameter tuning with the following parameters: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[100, 200, 300],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[None, 3, 5],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[0.01, 0.1, 0.2],</a:t>
            </a:r>
          </a:p>
          <a:p>
            <a:pPr>
              <a:lnSpc>
                <a:spcPts val="1350"/>
              </a:lnSpc>
            </a:pP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min_samples_leaf</a:t>
            </a:r>
            <a:r>
              <a:rPr lang="en-IN" sz="1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': [10, 20, 30]</a:t>
            </a:r>
          </a:p>
          <a:p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AE560-1342-670A-C212-22E649C83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15AA-0C5B-F22D-F82E-5B57F368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0C39-5227-8F72-675E-8ECBAD47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01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888-ED76-7388-7A16-FB43ED69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ECB8-4AE5-4D2C-48CA-E5216457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Model Accuracy: 68%</a:t>
            </a:r>
          </a:p>
          <a:p>
            <a:r>
              <a:rPr lang="en-IN" sz="1800" dirty="0">
                <a:solidFill>
                  <a:schemeClr val="tx1"/>
                </a:solidFill>
              </a:rPr>
              <a:t>Precision, Recall, and F1-Score for each class: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0 (Unsatisfied): Precision = 0.59, Recall = 0.48, F1-Score = 0.53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1 (Satisfied): Precision = 0.72, Recall = 0.80, F1-Score = 0.75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BB01F-D686-495B-50B8-64B60F2E4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544E-8E7C-67F4-165F-1DD195F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20B1-378A-B1A6-B319-E54050E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25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407D-AC7F-2E01-ED27-BF7361E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Challenges Faced and Solutions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7290-E86E-8BF7-46A2-4DC9A819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Challenge</a:t>
            </a:r>
            <a:r>
              <a:rPr lang="en-US" sz="1800" dirty="0">
                <a:solidFill>
                  <a:schemeClr val="tx1"/>
                </a:solidFill>
              </a:rPr>
              <a:t>: Initially we found there was imbalance between classes 0 (unsatisfied) and 1 (satisfied).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Accuracy with imbalance class: 82%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0: Precision = 0.44, Recall = 0.27, F1-Score = 0.33 (Support: 3276)</a:t>
            </a:r>
          </a:p>
          <a:p>
            <a:r>
              <a:rPr lang="en-IN" sz="1800" dirty="0">
                <a:solidFill>
                  <a:schemeClr val="tx1"/>
                </a:solidFill>
              </a:rPr>
              <a:t>Class 1: Precision = 0.85, Recall = 0.93, F1-Score = 0.89 (Support: 14907)</a:t>
            </a:r>
          </a:p>
          <a:p>
            <a:r>
              <a:rPr lang="en-IN" sz="1800" dirty="0">
                <a:solidFill>
                  <a:schemeClr val="tx1"/>
                </a:solidFill>
              </a:rPr>
              <a:t>This was due to we were considering</a:t>
            </a:r>
            <a:r>
              <a:rPr lang="en-US" sz="1800" dirty="0">
                <a:solidFill>
                  <a:schemeClr val="tx1"/>
                </a:solidFill>
              </a:rPr>
              <a:t> “&gt;=4” review scores as ‘satisfied’, resulting in more samples for class 1.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Solution</a:t>
            </a:r>
            <a:r>
              <a:rPr lang="en-US" sz="1800" dirty="0">
                <a:solidFill>
                  <a:schemeClr val="tx1"/>
                </a:solidFill>
              </a:rPr>
              <a:t>: We updated the threshold to consider only “&gt;4” review scores as ‘satisfied’.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This adjustment significantly reduced the class imbalance and improve model performance.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Resulted in a more balanced distribution and better classification metrics.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6A813-593D-3264-74A3-F0352B28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2A52-F232-C52C-4F7B-5491F833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E92A-EAF3-11ED-7CC7-2832B450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70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Definition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Background of the problem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E-commerce is growing rapidly, and understanding what factors affect customer satisfaction, as expressed in ratings and reviews, is essential for any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reviews are an important part of the customer journey and can influence future purchases.</a:t>
            </a:r>
          </a:p>
          <a:p>
            <a:pPr marL="0" indent="0">
              <a:buNone/>
            </a:pPr>
            <a:r>
              <a:rPr lang="en-US" b="1" dirty="0"/>
              <a:t>Why is it important?</a:t>
            </a:r>
          </a:p>
          <a:p>
            <a:r>
              <a:rPr lang="en-US" dirty="0"/>
              <a:t>Customer Satisfaction has direct implication towards company sales. By improving customer satisfaction there will be increase in </a:t>
            </a:r>
            <a:r>
              <a:rPr lang="en-US" b="1" dirty="0"/>
              <a:t>company future sales.</a:t>
            </a:r>
          </a:p>
          <a:p>
            <a:pPr marL="0" indent="0">
              <a:buNone/>
            </a:pPr>
            <a:r>
              <a:rPr lang="en-US" b="1" dirty="0"/>
              <a:t>Objectives of the project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objective of this project is to analyze the Brazilian E-Commerce Public Dataset on Kaggle to determine customer satisfaction.</a:t>
            </a:r>
          </a:p>
          <a:p>
            <a:pPr marL="0" indent="0">
              <a:buNone/>
            </a:pPr>
            <a:r>
              <a:rPr lang="en-US" b="1" dirty="0"/>
              <a:t>How can Data Science solve the problem?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science can be used to analyze the relationship between various parameters like delivery time, price, product </a:t>
            </a:r>
            <a:r>
              <a:rPr lang="en-US" dirty="0" err="1"/>
              <a:t>etc</a:t>
            </a:r>
            <a:r>
              <a:rPr lang="en-US" dirty="0"/>
              <a:t>… against customer ratings. This can be done by using techniques of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identifying the factors that most influence customer ratings, businesses can take steps to improve and increase customer satisfaction.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project seeks to investigate the relationship between various parameters (like delivery time, price, product </a:t>
            </a:r>
            <a:r>
              <a:rPr lang="en-US" dirty="0" err="1"/>
              <a:t>etc</a:t>
            </a:r>
            <a:r>
              <a:rPr lang="en-US" dirty="0"/>
              <a:t>) against customer satisfaction within the e-commerce landscape.</a:t>
            </a:r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3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Collection and Preparation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 and Data Models: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Data: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Brazilian e-commerce dataset provided by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kaggle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.(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Dataset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Model: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olist_customers_dataset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product_category_name_translation,olist_sellers_dataset,olist_products_dataset,olist_orders_dataset,olist_order_reviews_dataset,olist_order_payments_dataset,olist_order_items_dataset,olist_geolocation_dataset,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olist_customers_dataset</a:t>
            </a:r>
            <a:endParaRPr lang="en-US" sz="1800" kern="1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45MB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Records- </a:t>
            </a:r>
            <a:r>
              <a:rPr lang="en-US" sz="18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Around 95K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Years – 2 years</a:t>
            </a:r>
          </a:p>
          <a:p>
            <a:r>
              <a:rPr lang="en-US" dirty="0">
                <a:solidFill>
                  <a:schemeClr val="tx1"/>
                </a:solidFill>
              </a:rPr>
              <a:t>Any preprocessing steps required- not required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Proposed Methodology</a:t>
            </a:r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Overview of methods or models used:</a:t>
            </a:r>
          </a:p>
          <a:p>
            <a:pPr lvl="2"/>
            <a:r>
              <a:rPr lang="en-IN" sz="1200" dirty="0">
                <a:solidFill>
                  <a:schemeClr val="tx1"/>
                </a:solidFill>
              </a:rPr>
              <a:t>Logistic Regression</a:t>
            </a:r>
          </a:p>
          <a:p>
            <a:pPr lvl="2"/>
            <a:r>
              <a:rPr lang="en-IN" sz="1200" dirty="0">
                <a:solidFill>
                  <a:schemeClr val="tx1"/>
                </a:solidFill>
              </a:rPr>
              <a:t>Decision Tree</a:t>
            </a:r>
          </a:p>
          <a:p>
            <a:pPr lvl="2"/>
            <a:r>
              <a:rPr lang="en-IN" sz="1200" dirty="0" err="1">
                <a:solidFill>
                  <a:schemeClr val="tx1"/>
                </a:solidFill>
              </a:rPr>
              <a:t>RandomForest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Justification for choosing these methods: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It's well-suited for binary classification tasks.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handles complex and non-linear data relationships.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manages high-dimensional data effectively.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provides feature importance to help understand the drivers of satisfaction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It is robust to missing and noisy data, ensuring good performance and generalization</a:t>
            </a:r>
            <a:r>
              <a:rPr lang="en-IN" sz="1600" dirty="0"/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Python, Libraries: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Pandas,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,  Seaborn, matplotlib, </a:t>
            </a:r>
            <a:r>
              <a:rPr lang="en-US" sz="1600" dirty="0" err="1">
                <a:solidFill>
                  <a:schemeClr val="tx1"/>
                </a:solidFill>
              </a:rPr>
              <a:t>sklearn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statsmodels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7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Implementation Plan</a:t>
            </a:r>
            <a:endParaRPr lang="en-SG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5736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Project phases (data collection, model building, testing) 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Data Collection and Preprocessing : </a:t>
            </a:r>
            <a:r>
              <a:rPr lang="en-IN" sz="1600" dirty="0">
                <a:solidFill>
                  <a:schemeClr val="tx1"/>
                </a:solidFill>
              </a:rPr>
              <a:t>Collect, clean, and prepare the data for model building.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Exploratory Data Analysis (EDA) : </a:t>
            </a:r>
            <a:r>
              <a:rPr lang="en-IN" sz="1600" dirty="0">
                <a:solidFill>
                  <a:schemeClr val="tx1"/>
                </a:solidFill>
              </a:rPr>
              <a:t>Explore the dataset to understand relationships between features and target variables</a:t>
            </a:r>
            <a:r>
              <a:rPr lang="en-IN" sz="1600" dirty="0"/>
              <a:t>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Model Building : </a:t>
            </a:r>
            <a:r>
              <a:rPr lang="en-IN" sz="1600" dirty="0">
                <a:solidFill>
                  <a:schemeClr val="tx1"/>
                </a:solidFill>
              </a:rPr>
              <a:t>Train machine learning models and fine-tune hyperparameters if any</a:t>
            </a:r>
            <a:r>
              <a:rPr lang="en-IN" sz="1600" dirty="0"/>
              <a:t>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Testing and Model Evaluation :</a:t>
            </a:r>
            <a:r>
              <a:rPr lang="en-IN" sz="1600" b="1" dirty="0"/>
              <a:t> </a:t>
            </a:r>
            <a:r>
              <a:rPr lang="en-IN" sz="1600" dirty="0">
                <a:solidFill>
                  <a:schemeClr val="tx1"/>
                </a:solidFill>
              </a:rPr>
              <a:t>Test the model on unseen data and validate its performance.</a:t>
            </a:r>
          </a:p>
          <a:p>
            <a:pPr lvl="1"/>
            <a:r>
              <a:rPr lang="en-IN" sz="1600" b="1" dirty="0">
                <a:solidFill>
                  <a:schemeClr val="accent2"/>
                </a:solidFill>
              </a:rPr>
              <a:t>Deployment and Reporting : </a:t>
            </a:r>
            <a:r>
              <a:rPr lang="en-IN" sz="1600" dirty="0">
                <a:solidFill>
                  <a:schemeClr val="tx1"/>
                </a:solidFill>
              </a:rPr>
              <a:t>Deploy the model and report key findings.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Timeline and milestones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Data Collection and preprocessing : 1-2 weeks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Exploratory Data Analysis : 1 week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Model building : 1-2 weeks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Testing and model evaluation : 1 week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Deployment and reporting : 1 week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accent2"/>
                </a:solidFill>
              </a:rPr>
              <a:t>Resources required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Python environment with libraries (pandas, scikit-learn), compute resources (local/cloud), data sources (e-commerce dataset).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0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Challenges and Risks</a:t>
            </a:r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Potential difficulties you might face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Identifying features that determine target variable.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Imbalance in classes</a:t>
            </a:r>
          </a:p>
          <a:p>
            <a:r>
              <a:rPr lang="en-US" dirty="0">
                <a:solidFill>
                  <a:schemeClr val="tx1"/>
                </a:solidFill>
              </a:rPr>
              <a:t>How you plan to mitigate them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By correlating the features with target variable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4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Expected Outcome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1" y="731520"/>
            <a:ext cx="6727369" cy="5257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What do you expect to achieve? 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The goal is to build a predictive model that accurately classifies customer satisfaction based on various factors like payment value, delivery time, and product price, leading to actionable insights for improving customer service.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How will you measure success?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Success will be measured by the model’s accuracy, precision, recall, and F1-score on the test dataset.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6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Role and Responsibilities</a:t>
            </a:r>
            <a:endParaRPr lang="en-SG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1: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Methods of ML models to apply, Model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Student 2: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Data Preparation and pre-processing, Model development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 3: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Analysis and increasing the F1 score Validation &amp; Model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Student 4: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Validation &amp; Model development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Note: More than one student may be responsible to handle an activity, e.g., Model development.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8</a:t>
            </a:fld>
            <a:endParaRPr lang="en-SG"/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C62A9250-7802-8E1D-00D1-8F38B0EEF78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2646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33763"/>
              </p:ext>
            </p:extLst>
          </p:nvPr>
        </p:nvGraphicFramePr>
        <p:xfrm>
          <a:off x="80682" y="71719"/>
          <a:ext cx="12003744" cy="6778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400" b="1" i="0" dirty="0">
                          <a:effectLst/>
                          <a:latin typeface="+mn-lt"/>
                        </a:rPr>
                        <a:t>Predicting Customer Satisfaction </a:t>
                      </a:r>
                      <a:r>
                        <a:rPr lang="en-US" sz="1400" b="1" dirty="0">
                          <a:latin typeface="+mn-lt"/>
                        </a:rPr>
                        <a:t>based on various parameters present 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in E-Commerce dataset</a:t>
                      </a:r>
                      <a:endParaRPr lang="en-SG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SG" sz="1400" b="1" spc="10" dirty="0">
                          <a:latin typeface="+mn-lt"/>
                        </a:rPr>
                        <a:t>Rahul Rai, Mukunda </a:t>
                      </a:r>
                      <a:r>
                        <a:rPr lang="en-SG" sz="1400" b="1" spc="10" dirty="0" err="1">
                          <a:latin typeface="+mn-lt"/>
                        </a:rPr>
                        <a:t>Saiteja</a:t>
                      </a:r>
                      <a:r>
                        <a:rPr lang="en-SG" sz="1400" b="1" spc="10" dirty="0">
                          <a:latin typeface="+mn-lt"/>
                        </a:rPr>
                        <a:t> Annam, </a:t>
                      </a:r>
                      <a:r>
                        <a:rPr lang="en-US" sz="1400" b="1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Manoj Kumar </a:t>
                      </a:r>
                      <a:r>
                        <a:rPr lang="en-US" sz="1400" b="1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Yelamarthi</a:t>
                      </a:r>
                      <a:r>
                        <a:rPr lang="en-SG" sz="1400" b="1" spc="10" dirty="0">
                          <a:latin typeface="+mn-lt"/>
                        </a:rPr>
                        <a:t>, </a:t>
                      </a:r>
                      <a:r>
                        <a:rPr lang="en-US" sz="1400" b="1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400" b="1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Senthilkumar</a:t>
                      </a:r>
                      <a:r>
                        <a:rPr lang="en-SG" sz="1400" b="1" spc="1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business case should be  analyzed and what added value  does it generate?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– Customer Satisfaction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customer satisfaction will help company to increase their sales.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analysis methods can be  considered on the basis of the  specific data landscape and the  business case?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Classification Problem.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model requirements must be  complied with in order to obtain a  valid model?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b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skills are needed to provide  the data and model development?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cleaning, data transformation, exploratory data analysis.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engineering, model selection, hyperparameter tuning.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libraries like pandas,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matplot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seaborn, scikit-learn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indicators require quality  control and validation and how  should they be interpreted? Is  real-time monitoring necessary?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measured by the model’s accuracy, precision, recall, and F1-score on the test dataset.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requirements does the target  group have for the presentation of  the results and how do I effectively  communicate this data?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dirty="0"/>
                        <a:t>Clear insights, actionable recommendations, and simple visuals to support decision-making.</a:t>
                      </a:r>
                    </a:p>
                    <a:p>
                      <a:endPara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communication: use visuals (box plot, graphs) to highlight key relationships.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of the available data is  relevant? Do the data have to  be cleaned up?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Relevant data: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delivery_time,payment_value,freight_value,price,is_reviewed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cleaning: null &amp; duplicate rows removed. Outliers removed from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and with which methods  should additionally required data  be collected? What properties has  this data to fulfil?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Methods: used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to_datetime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to convert date field into datetime.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this we got additional fields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delivered_on_time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feature.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data is required for this and  which is already available? Which  additional data has to be collected?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–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customer_satisfaction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 –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payment_value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freight_value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–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delivered_on_time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software should be used? Is  there already a standard solution?  Which libraries are used?</a:t>
                      </a: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– python, </a:t>
                      </a:r>
                      <a:r>
                        <a:rPr lang="en-SG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jupyter</a:t>
                      </a:r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notebook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standard solution.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Libraries – </a:t>
                      </a:r>
                      <a:r>
                        <a:rPr lang="en-IN" sz="1000" dirty="0"/>
                        <a:t>matplotlib, seaborn, scikit-learn, pandas, </a:t>
                      </a:r>
                      <a:r>
                        <a:rPr lang="en-IN" sz="1000" dirty="0" err="1"/>
                        <a:t>numpy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which system should the data  from different sources be migrated?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SG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there was outliers in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delivery_time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which was removed using 95</a:t>
                      </a:r>
                      <a:r>
                        <a:rPr lang="en-US" sz="10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percentile.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3135591EE7B4E9CE8953A9769B5AA" ma:contentTypeVersion="12" ma:contentTypeDescription="Create a new document." ma:contentTypeScope="" ma:versionID="afb94ed0df6a5bee95e9e8580897838e">
  <xsd:schema xmlns:xsd="http://www.w3.org/2001/XMLSchema" xmlns:xs="http://www.w3.org/2001/XMLSchema" xmlns:p="http://schemas.microsoft.com/office/2006/metadata/properties" xmlns:ns2="b7c451f6-4087-4943-817c-671de9753aab" xmlns:ns3="74614dcc-efbe-4eda-b10f-2861d891d30c" targetNamespace="http://schemas.microsoft.com/office/2006/metadata/properties" ma:root="true" ma:fieldsID="4255e306cc058a65fd4c867a9bd11979" ns2:_="" ns3:_="">
    <xsd:import namespace="b7c451f6-4087-4943-817c-671de9753aab"/>
    <xsd:import namespace="74614dcc-efbe-4eda-b10f-2861d891d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451f6-4087-4943-817c-671de9753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14dcc-efbe-4eda-b10f-2861d891d30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5ff3b26-431b-4afd-a3ac-de5f0170074b}" ma:internalName="TaxCatchAll" ma:showField="CatchAllData" ma:web="74614dcc-efbe-4eda-b10f-2861d891d3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FC100-CD6E-40CC-858F-9DDB4630395F}">
  <ds:schemaRefs>
    <ds:schemaRef ds:uri="74614dcc-efbe-4eda-b10f-2861d891d30c"/>
    <ds:schemaRef ds:uri="b7c451f6-4087-4943-817c-671de9753a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114682-BC25-4105-89B6-5A10279B5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2231</TotalTime>
  <Words>2205</Words>
  <Application>Microsoft Macintosh PowerPoint</Application>
  <PresentationFormat>Widescreen</PresentationFormat>
  <Paragraphs>247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Aptos</vt:lpstr>
      <vt:lpstr>Arial</vt:lpstr>
      <vt:lpstr>Calibri</vt:lpstr>
      <vt:lpstr>Graphik Bold</vt:lpstr>
      <vt:lpstr>Graphik Light</vt:lpstr>
      <vt:lpstr>Graphik Regular</vt:lpstr>
      <vt:lpstr>Graphik Semibold</vt:lpstr>
      <vt:lpstr>Graphik Thin</vt:lpstr>
      <vt:lpstr>Helvetica</vt:lpstr>
      <vt:lpstr>Menlo</vt:lpstr>
      <vt:lpstr>Symbol</vt:lpstr>
      <vt:lpstr>Retrospect</vt:lpstr>
      <vt:lpstr>DA 204o: Data Science in Practice  Course Project Proposal  Predicting Customer Satisfaction based on various parameters present in E-Commerce dataset</vt:lpstr>
      <vt:lpstr>Problem Definition</vt:lpstr>
      <vt:lpstr>Data Collection and Preparation</vt:lpstr>
      <vt:lpstr>Proposed Methodology</vt:lpstr>
      <vt:lpstr>Implementation Plan</vt:lpstr>
      <vt:lpstr>Challenges and Risks</vt:lpstr>
      <vt:lpstr>Expected Outcome</vt:lpstr>
      <vt:lpstr>Role and Responsibilities</vt:lpstr>
      <vt:lpstr>PowerPoint Presentation</vt:lpstr>
      <vt:lpstr>Data Cleaning and Preprocessing</vt:lpstr>
      <vt:lpstr>Feature Engineering</vt:lpstr>
      <vt:lpstr>Feature Selection</vt:lpstr>
      <vt:lpstr>Delivery Time Analysis</vt:lpstr>
      <vt:lpstr>Average review score per state</vt:lpstr>
      <vt:lpstr>Model Training and Optimization</vt:lpstr>
      <vt:lpstr>Results</vt:lpstr>
      <vt:lpstr>Challenges Faced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Pandarasamy Arjunan</dc:creator>
  <cp:lastModifiedBy>Manoj Kumar Yelamarthi (myelamar)</cp:lastModifiedBy>
  <cp:revision>26</cp:revision>
  <dcterms:created xsi:type="dcterms:W3CDTF">2023-08-01T07:21:01Z</dcterms:created>
  <dcterms:modified xsi:type="dcterms:W3CDTF">2024-12-04T12:03:02Z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2024-10-20T07:29:34Z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cb7ea218-0b96-4610-8636-0166ccf8ccdf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Retrospect:7</vt:lpwstr>
  </property>
  <property fmtid="{D5CDD505-2E9C-101B-9397-08002B2CF9AE}" pid="10" name="ClassificationContentMarkingFooterText">
    <vt:lpwstr>Cisco Confidential</vt:lpwstr>
  </property>
</Properties>
</file>