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4"/>
  </p:sldMasterIdLst>
  <p:notesMasterIdLst>
    <p:notesMasterId r:id="rId32"/>
  </p:notesMasterIdLst>
  <p:handoutMasterIdLst>
    <p:handoutMasterId r:id="rId33"/>
  </p:handoutMasterIdLst>
  <p:sldIdLst>
    <p:sldId id="262" r:id="rId5"/>
    <p:sldId id="264" r:id="rId6"/>
    <p:sldId id="265" r:id="rId7"/>
    <p:sldId id="266" r:id="rId8"/>
    <p:sldId id="271" r:id="rId9"/>
    <p:sldId id="272" r:id="rId10"/>
    <p:sldId id="273" r:id="rId11"/>
    <p:sldId id="267" r:id="rId12"/>
    <p:sldId id="269" r:id="rId13"/>
    <p:sldId id="270" r:id="rId14"/>
    <p:sldId id="280" r:id="rId15"/>
    <p:sldId id="281" r:id="rId16"/>
    <p:sldId id="282" r:id="rId17"/>
    <p:sldId id="283" r:id="rId18"/>
    <p:sldId id="284" r:id="rId19"/>
    <p:sldId id="285" r:id="rId20"/>
    <p:sldId id="274" r:id="rId21"/>
    <p:sldId id="288" r:id="rId22"/>
    <p:sldId id="286" r:id="rId23"/>
    <p:sldId id="287" r:id="rId24"/>
    <p:sldId id="289" r:id="rId25"/>
    <p:sldId id="275" r:id="rId26"/>
    <p:sldId id="276" r:id="rId27"/>
    <p:sldId id="277" r:id="rId28"/>
    <p:sldId id="279" r:id="rId29"/>
    <p:sldId id="290" r:id="rId30"/>
    <p:sldId id="27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NI"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6600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C1EB44-7295-47B7-9347-D58EB27895DB}" v="12" dt="2023-09-25T08:39:17.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autoAdjust="0"/>
  </p:normalViewPr>
  <p:slideViewPr>
    <p:cSldViewPr snapToGrid="0">
      <p:cViewPr varScale="1">
        <p:scale>
          <a:sx n="72" d="100"/>
          <a:sy n="72" d="100"/>
        </p:scale>
        <p:origin x="-660" y="-96"/>
      </p:cViewPr>
      <p:guideLst>
        <p:guide orient="horz" pos="2160"/>
        <p:guide pos="3840"/>
      </p:guideLst>
    </p:cSldViewPr>
  </p:slideViewPr>
  <p:outlineViewPr>
    <p:cViewPr>
      <p:scale>
        <a:sx n="33" d="100"/>
        <a:sy n="33" d="100"/>
      </p:scale>
      <p:origin x="0" y="-3206"/>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11-01T23:07:52.662"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pPr/>
              <a:t>11/8/2023</a:t>
            </a:fld>
            <a:endParaRPr lang="en-US" dirty="0"/>
          </a:p>
        </p:txBody>
      </p:sp>
      <p:sp>
        <p:nvSpPr>
          <p:cNvPr id="4" name="Footer Placeholder 3">
            <a:extLst>
              <a:ext uri="{FF2B5EF4-FFF2-40B4-BE49-F238E27FC236}">
                <a16:creationId xmlns=""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pPr/>
              <a:t>‹#›</a:t>
            </a:fld>
            <a:endParaRPr lang="en-US" dirty="0"/>
          </a:p>
        </p:txBody>
      </p:sp>
    </p:spTree>
    <p:extLst>
      <p:ext uri="{BB962C8B-B14F-4D97-AF65-F5344CB8AC3E}">
        <p14:creationId xmlns=""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pPr/>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pPr/>
              <a:t>‹#›</a:t>
            </a:fld>
            <a:endParaRPr lang="en-US" dirty="0"/>
          </a:p>
        </p:txBody>
      </p:sp>
    </p:spTree>
    <p:extLst>
      <p:ext uri="{BB962C8B-B14F-4D97-AF65-F5344CB8AC3E}">
        <p14:creationId xmlns=""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48A87A34-81AB-432B-8DAE-1953F412C126}" type="datetimeFigureOut">
              <a:rPr lang="en-US" smtClean="0"/>
              <a:pPr/>
              <a:t>11/8/2023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11/8/2023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11/8/2023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11/8/2023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11/8/2023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pPr/>
              <a:t>11/8/2023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A87A34-81AB-432B-8DAE-1953F412C126}" type="datetimeFigureOut">
              <a:rPr lang="en-US" smtClean="0"/>
              <a:pPr/>
              <a:t>11/8/2023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8A87A34-81AB-432B-8DAE-1953F412C126}" type="datetimeFigureOut">
              <a:rPr lang="en-US" smtClean="0"/>
              <a:pPr/>
              <a:t>11/8/2023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8A87A34-81AB-432B-8DAE-1953F412C126}" type="datetimeFigureOut">
              <a:rPr lang="en-US" smtClean="0"/>
              <a:pPr/>
              <a:t>11/8/2023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pPr/>
              <a:t>11/8/2023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pPr/>
              <a:t>11/8/2023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8A87A34-81AB-432B-8DAE-1953F412C126}" type="datetimeFigureOut">
              <a:rPr lang="en-US" smtClean="0"/>
              <a:pPr/>
              <a:t>11/8/2023</a:t>
            </a:fld>
            <a:endParaRPr lang="en-US" dirty="0"/>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adityakadiwal/water-potabilit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085A2B-0794-424D-A22C-7CBBBC2DF672}"/>
              </a:ext>
            </a:extLst>
          </p:cNvPr>
          <p:cNvSpPr>
            <a:spLocks noGrp="1"/>
          </p:cNvSpPr>
          <p:nvPr>
            <p:ph type="ctrTitle"/>
          </p:nvPr>
        </p:nvSpPr>
        <p:spPr>
          <a:xfrm>
            <a:off x="873457" y="697919"/>
            <a:ext cx="10508776" cy="2195513"/>
          </a:xfrm>
        </p:spPr>
        <p:txBody>
          <a:bodyPr>
            <a:normAutofit/>
          </a:bodyPr>
          <a:lstStyle/>
          <a:p>
            <a:pPr algn="ctr"/>
            <a:r>
              <a:rPr lang="en-IN" sz="6000" b="1" dirty="0" smtClean="0">
                <a:solidFill>
                  <a:schemeClr val="tx1"/>
                </a:solidFill>
                <a:effectLst>
                  <a:outerShdw blurRad="38100" dist="38100" dir="2700000" algn="tl">
                    <a:srgbClr val="000000">
                      <a:alpha val="43137"/>
                    </a:srgbClr>
                  </a:outerShdw>
                </a:effectLst>
              </a:rPr>
              <a:t>WATER QUALITY PREDICTION</a:t>
            </a:r>
            <a:endParaRPr lang="en-IN" sz="6000" b="1" dirty="0">
              <a:solidFill>
                <a:schemeClr val="tx1"/>
              </a:solidFill>
              <a:effectLst>
                <a:outerShdw blurRad="38100" dist="38100" dir="2700000" algn="tl">
                  <a:srgbClr val="000000">
                    <a:alpha val="43137"/>
                  </a:srgbClr>
                </a:outerShdw>
              </a:effectLst>
            </a:endParaRPr>
          </a:p>
        </p:txBody>
      </p:sp>
      <p:sp>
        <p:nvSpPr>
          <p:cNvPr id="3" name="Subtitle 2">
            <a:extLst>
              <a:ext uri="{FF2B5EF4-FFF2-40B4-BE49-F238E27FC236}">
                <a16:creationId xmlns="" xmlns:a16="http://schemas.microsoft.com/office/drawing/2014/main" id="{EB0750DF-B56C-35DF-5CE2-7E341FF049D5}"/>
              </a:ext>
            </a:extLst>
          </p:cNvPr>
          <p:cNvSpPr>
            <a:spLocks noGrp="1"/>
          </p:cNvSpPr>
          <p:nvPr>
            <p:ph type="subTitle" idx="1"/>
          </p:nvPr>
        </p:nvSpPr>
        <p:spPr>
          <a:xfrm>
            <a:off x="1996779" y="3833229"/>
            <a:ext cx="9280821" cy="2417445"/>
          </a:xfrm>
        </p:spPr>
        <p:txBody>
          <a:bodyPr>
            <a:normAutofit/>
          </a:bodyPr>
          <a:lstStyle/>
          <a:p>
            <a:endParaRPr lang="en-US" dirty="0"/>
          </a:p>
          <a:p>
            <a:r>
              <a:rPr lang="en-IN" dirty="0"/>
              <a:t>          </a:t>
            </a:r>
          </a:p>
          <a:p>
            <a:pPr algn="l"/>
            <a:r>
              <a:rPr lang="en-IN" dirty="0"/>
              <a:t>    </a:t>
            </a:r>
            <a:r>
              <a:rPr lang="en-IN" b="1" dirty="0" smtClean="0">
                <a:solidFill>
                  <a:schemeClr val="tx1"/>
                </a:solidFill>
              </a:rPr>
              <a:t>presented</a:t>
            </a:r>
            <a:r>
              <a:rPr lang="en-IN" dirty="0" smtClean="0">
                <a:solidFill>
                  <a:schemeClr val="tx1"/>
                </a:solidFill>
              </a:rPr>
              <a:t> </a:t>
            </a:r>
            <a:r>
              <a:rPr lang="en-IN" b="1" dirty="0">
                <a:solidFill>
                  <a:schemeClr val="tx1"/>
                </a:solidFill>
              </a:rPr>
              <a:t>by</a:t>
            </a:r>
            <a:r>
              <a:rPr lang="en-IN" dirty="0">
                <a:solidFill>
                  <a:schemeClr val="tx1"/>
                </a:solidFill>
              </a:rPr>
              <a:t> </a:t>
            </a:r>
            <a:r>
              <a:rPr lang="en-IN" dirty="0" smtClean="0">
                <a:solidFill>
                  <a:schemeClr val="tx1"/>
                </a:solidFill>
              </a:rPr>
              <a:t>                                     </a:t>
            </a:r>
            <a:r>
              <a:rPr lang="en-IN" b="1" dirty="0" smtClean="0">
                <a:solidFill>
                  <a:schemeClr val="tx1"/>
                </a:solidFill>
              </a:rPr>
              <a:t>trainer</a:t>
            </a:r>
          </a:p>
          <a:p>
            <a:pPr algn="l"/>
            <a:endParaRPr lang="en-IN" b="1" dirty="0" smtClean="0">
              <a:solidFill>
                <a:schemeClr val="tx1"/>
              </a:solidFill>
            </a:endParaRPr>
          </a:p>
          <a:p>
            <a:pPr algn="l"/>
            <a:r>
              <a:rPr lang="en-IN" sz="1800" dirty="0" smtClean="0">
                <a:solidFill>
                  <a:schemeClr val="tx1"/>
                </a:solidFill>
              </a:rPr>
              <a:t>         AVINASH REDDY MULA                                   RAMESH.D</a:t>
            </a:r>
            <a:endParaRPr lang="en-IN" dirty="0" smtClean="0">
              <a:solidFill>
                <a:schemeClr val="tx1"/>
              </a:solidFill>
            </a:endParaRPr>
          </a:p>
          <a:p>
            <a:pPr algn="l"/>
            <a:r>
              <a:rPr lang="en-IN" dirty="0" smtClean="0">
                <a:solidFill>
                  <a:schemeClr val="tx1"/>
                </a:solidFill>
              </a:rPr>
              <a:t>        2203A52227                                           </a:t>
            </a:r>
            <a:r>
              <a:rPr lang="en-IN" dirty="0" smtClean="0">
                <a:solidFill>
                  <a:schemeClr val="tx1"/>
                </a:solidFill>
              </a:rPr>
              <a:t> </a:t>
            </a:r>
            <a:r>
              <a:rPr lang="en-IN" dirty="0" err="1" smtClean="0">
                <a:solidFill>
                  <a:schemeClr val="tx1"/>
                </a:solidFill>
              </a:rPr>
              <a:t>asst.prof</a:t>
            </a:r>
            <a:r>
              <a:rPr lang="en-IN" dirty="0" smtClean="0">
                <a:solidFill>
                  <a:schemeClr val="tx1"/>
                </a:solidFill>
              </a:rPr>
              <a:t>(</a:t>
            </a:r>
            <a:r>
              <a:rPr lang="en-IN" dirty="0" err="1" smtClean="0">
                <a:solidFill>
                  <a:schemeClr val="tx1"/>
                </a:solidFill>
              </a:rPr>
              <a:t>cse-ai&amp;ml</a:t>
            </a:r>
            <a:r>
              <a:rPr lang="en-IN" dirty="0" smtClean="0">
                <a:solidFill>
                  <a:schemeClr val="tx1"/>
                </a:solidFill>
              </a:rPr>
              <a:t>)</a:t>
            </a:r>
          </a:p>
          <a:p>
            <a:pPr algn="l"/>
            <a:endParaRPr lang="en-IN" dirty="0" smtClean="0">
              <a:solidFill>
                <a:schemeClr val="tx1"/>
              </a:solidFill>
            </a:endParaRPr>
          </a:p>
        </p:txBody>
      </p:sp>
    </p:spTree>
    <p:extLst>
      <p:ext uri="{BB962C8B-B14F-4D97-AF65-F5344CB8AC3E}">
        <p14:creationId xmlns="" xmlns:p14="http://schemas.microsoft.com/office/powerpoint/2010/main" val="2970090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76AF80-C7AB-79D4-0156-4E10709BDF68}"/>
              </a:ext>
            </a:extLst>
          </p:cNvPr>
          <p:cNvSpPr>
            <a:spLocks noGrp="1"/>
          </p:cNvSpPr>
          <p:nvPr>
            <p:ph type="title"/>
          </p:nvPr>
        </p:nvSpPr>
        <p:spPr>
          <a:xfrm>
            <a:off x="1612046" y="0"/>
            <a:ext cx="11398865" cy="1639884"/>
          </a:xfrm>
        </p:spPr>
        <p:txBody>
          <a:bodyPr>
            <a:normAutofit/>
          </a:bodyPr>
          <a:lstStyle/>
          <a:p>
            <a:pPr marL="457200" indent="-457200">
              <a:lnSpc>
                <a:spcPct val="100000"/>
              </a:lnSpc>
              <a:buFont typeface="Wingdings" panose="05000000000000000000" pitchFamily="2" charset="2"/>
              <a:buChar char="v"/>
            </a:pPr>
            <a:r>
              <a:rPr lang="en-US" sz="3200" b="1" u="sng" dirty="0">
                <a:solidFill>
                  <a:schemeClr val="bg1"/>
                </a:solidFill>
                <a:effectLst>
                  <a:outerShdw blurRad="38100" dist="38100" dir="2700000" algn="tl">
                    <a:srgbClr val="000000">
                      <a:alpha val="43137"/>
                    </a:srgbClr>
                  </a:outerShdw>
                </a:effectLst>
                <a:latin typeface="Oswald Bold"/>
              </a:rPr>
              <a:t>SUPPORT VECTOR MACHINE ALGORITHM</a:t>
            </a:r>
            <a:r>
              <a:rPr lang="en-US" sz="3200" spc="924" dirty="0">
                <a:solidFill>
                  <a:srgbClr val="231F20"/>
                </a:solidFill>
                <a:latin typeface="Oswald Bold"/>
              </a:rPr>
              <a:t/>
            </a:r>
            <a:br>
              <a:rPr lang="en-US" sz="3200" spc="924" dirty="0">
                <a:solidFill>
                  <a:srgbClr val="231F20"/>
                </a:solidFill>
                <a:latin typeface="Oswald Bold"/>
              </a:rPr>
            </a:br>
            <a:endParaRPr lang="en-IN" dirty="0"/>
          </a:p>
        </p:txBody>
      </p:sp>
      <p:sp>
        <p:nvSpPr>
          <p:cNvPr id="4" name="Text Placeholder 3">
            <a:extLst>
              <a:ext uri="{FF2B5EF4-FFF2-40B4-BE49-F238E27FC236}">
                <a16:creationId xmlns="" xmlns:a16="http://schemas.microsoft.com/office/drawing/2014/main" id="{666BAC48-1D6C-2C8E-B16A-4240FB3D56C0}"/>
              </a:ext>
            </a:extLst>
          </p:cNvPr>
          <p:cNvSpPr>
            <a:spLocks noGrp="1"/>
          </p:cNvSpPr>
          <p:nvPr>
            <p:ph type="body" idx="2"/>
          </p:nvPr>
        </p:nvSpPr>
        <p:spPr>
          <a:xfrm>
            <a:off x="942392" y="1325755"/>
            <a:ext cx="4786604" cy="4253951"/>
          </a:xfrm>
        </p:spPr>
        <p:txBody>
          <a:bodyPr>
            <a:normAutofit/>
          </a:bodyPr>
          <a:lstStyle/>
          <a:p>
            <a:pPr marL="285750" indent="-285750" algn="just">
              <a:buFont typeface="Wingdings" panose="05000000000000000000" pitchFamily="2" charset="2"/>
              <a:buChar char="Ø"/>
            </a:pPr>
            <a:r>
              <a:rPr lang="en-US" sz="1600" b="0" i="0" dirty="0">
                <a:effectLst/>
                <a:latin typeface="inter-regular"/>
              </a:rPr>
              <a:t>Support Vector Machine or SVM is one of the most popular Supervised Learning algorithms, which is used for Classification as well as Regression problems. However, primarily, it is used for Classification problems in Machine Learning.</a:t>
            </a:r>
          </a:p>
          <a:p>
            <a:pPr marL="285750" indent="-285750">
              <a:buFont typeface="Wingdings" panose="05000000000000000000" pitchFamily="2" charset="2"/>
              <a:buChar char="Ø"/>
            </a:pPr>
            <a:endParaRPr lang="en-US" sz="1600" b="0" i="0" dirty="0">
              <a:effectLst/>
              <a:latin typeface="inter-regular"/>
            </a:endParaRPr>
          </a:p>
          <a:p>
            <a:pPr marL="285750" indent="-285750" algn="just">
              <a:buFont typeface="Wingdings" panose="05000000000000000000" pitchFamily="2" charset="2"/>
              <a:buChar char="Ø"/>
            </a:pPr>
            <a:r>
              <a:rPr lang="en-US" sz="1600" b="0" i="0" dirty="0">
                <a:effectLst/>
                <a:latin typeface="inter-regular"/>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marL="285750" indent="-285750">
              <a:buFont typeface="Wingdings" panose="05000000000000000000" pitchFamily="2" charset="2"/>
              <a:buChar char="Ø"/>
            </a:pPr>
            <a:endParaRPr lang="en-US" sz="1600" b="0" i="0" dirty="0">
              <a:effectLst/>
              <a:latin typeface="inter-regular"/>
            </a:endParaRPr>
          </a:p>
          <a:p>
            <a:endParaRPr lang="en-IN" dirty="0"/>
          </a:p>
        </p:txBody>
      </p:sp>
      <p:pic>
        <p:nvPicPr>
          <p:cNvPr id="6" name="Content Placeholder 5">
            <a:extLst>
              <a:ext uri="{FF2B5EF4-FFF2-40B4-BE49-F238E27FC236}">
                <a16:creationId xmlns="" xmlns:a16="http://schemas.microsoft.com/office/drawing/2014/main" id="{F9684F0E-DB64-9B30-63FF-FF5EC54A0424}"/>
              </a:ext>
            </a:extLst>
          </p:cNvPr>
          <p:cNvPicPr>
            <a:picLocks noGrp="1" noChangeAspect="1"/>
          </p:cNvPicPr>
          <p:nvPr>
            <p:ph sz="half" idx="1"/>
          </p:nvPr>
        </p:nvPicPr>
        <p:blipFill>
          <a:blip r:embed="rId2"/>
          <a:stretch>
            <a:fillRect/>
          </a:stretch>
        </p:blipFill>
        <p:spPr>
          <a:xfrm>
            <a:off x="6141492" y="1460042"/>
            <a:ext cx="5240741" cy="4047001"/>
          </a:xfrm>
        </p:spPr>
      </p:pic>
    </p:spTree>
    <p:extLst>
      <p:ext uri="{BB962C8B-B14F-4D97-AF65-F5344CB8AC3E}">
        <p14:creationId xmlns="" xmlns:p14="http://schemas.microsoft.com/office/powerpoint/2010/main" val="2943252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994" y="830554"/>
            <a:ext cx="9905998" cy="905482"/>
          </a:xfrm>
        </p:spPr>
        <p:txBody>
          <a:bodyPr>
            <a:normAutofit fontScale="90000"/>
          </a:bodyPr>
          <a:lstStyle/>
          <a:p>
            <a:r>
              <a:rPr lang="en-US" sz="4400" b="1" u="sng" dirty="0" smtClean="0">
                <a:solidFill>
                  <a:schemeClr val="bg1"/>
                </a:solidFill>
              </a:rPr>
              <a:t>K-NEAREST NEIGHBOURS(K-NN)</a:t>
            </a:r>
            <a:r>
              <a:rPr lang="en-US" dirty="0" smtClean="0"/>
              <a:t>		</a:t>
            </a:r>
            <a:endParaRPr lang="en-US" dirty="0"/>
          </a:p>
        </p:txBody>
      </p:sp>
      <p:sp>
        <p:nvSpPr>
          <p:cNvPr id="3" name="Content Placeholder 2"/>
          <p:cNvSpPr>
            <a:spLocks noGrp="1"/>
          </p:cNvSpPr>
          <p:nvPr>
            <p:ph idx="1"/>
          </p:nvPr>
        </p:nvSpPr>
        <p:spPr>
          <a:xfrm>
            <a:off x="1141412" y="1391478"/>
            <a:ext cx="9905999" cy="5466522"/>
          </a:xfrm>
        </p:spPr>
        <p:txBody>
          <a:bodyPr>
            <a:normAutofit fontScale="70000" lnSpcReduction="20000"/>
          </a:bodyPr>
          <a:lstStyle/>
          <a:p>
            <a:pPr algn="just">
              <a:buNone/>
            </a:pPr>
            <a:r>
              <a:rPr lang="en-US" sz="3000" dirty="0" smtClean="0"/>
              <a:t>   K-Nearest Neighbors (K-NN) is a simple and effective machine learning algorithm used for both classification and regression tasks. It operates on the principle that similar data points are located near each other in a feature space. Here's how it works:</a:t>
            </a:r>
          </a:p>
          <a:p>
            <a:pPr marL="514350" indent="-514350" algn="just">
              <a:buNone/>
            </a:pPr>
            <a:r>
              <a:rPr lang="en-US" sz="3400" b="1" dirty="0" smtClean="0"/>
              <a:t>1.Training</a:t>
            </a:r>
            <a:r>
              <a:rPr lang="en-US" sz="3000" b="1" dirty="0" smtClean="0"/>
              <a:t>:</a:t>
            </a:r>
            <a:r>
              <a:rPr lang="en-US" sz="3000" dirty="0" smtClean="0"/>
              <a:t> K-NN doesn't have a traditional training phase. Instead, it memorizes the entire dataset, creating a reference for future predictions.</a:t>
            </a:r>
          </a:p>
          <a:p>
            <a:pPr marL="514350" indent="-514350">
              <a:buNone/>
            </a:pPr>
            <a:endParaRPr lang="en-US" sz="3000" dirty="0" smtClean="0"/>
          </a:p>
          <a:p>
            <a:pPr algn="just">
              <a:buNone/>
            </a:pPr>
            <a:r>
              <a:rPr lang="en-US" sz="3000" dirty="0" smtClean="0"/>
              <a:t>2.</a:t>
            </a:r>
            <a:r>
              <a:rPr lang="en-US" sz="3000" b="1" dirty="0" smtClean="0"/>
              <a:t> </a:t>
            </a:r>
            <a:r>
              <a:rPr lang="en-US" sz="3200" b="1" dirty="0" smtClean="0"/>
              <a:t>Prediction: </a:t>
            </a:r>
            <a:r>
              <a:rPr lang="en-US" sz="3000" dirty="0" smtClean="0"/>
              <a:t>To classify a new data point, K-NN calculates the distance (typically Euclidean distance) between the point and its K nearest neighbors in the training dataset.</a:t>
            </a:r>
          </a:p>
          <a:p>
            <a:pPr>
              <a:buNone/>
            </a:pPr>
            <a:endParaRPr lang="en-US" sz="3000" dirty="0" smtClean="0"/>
          </a:p>
          <a:p>
            <a:pPr algn="just">
              <a:buNone/>
            </a:pPr>
            <a:r>
              <a:rPr lang="en-US" sz="3000" dirty="0" smtClean="0"/>
              <a:t>3. </a:t>
            </a:r>
            <a:r>
              <a:rPr lang="en-US" sz="3200" b="1" dirty="0" smtClean="0"/>
              <a:t>Voting: </a:t>
            </a:r>
            <a:r>
              <a:rPr lang="en-US" sz="3000" dirty="0" smtClean="0"/>
              <a:t>For classification, it counts the number of data points in each class among the K neighbors. The class with the highest count becomes the predicted class. For regression, it averages the values of the K nearest neighbors.</a:t>
            </a:r>
          </a:p>
          <a:p>
            <a:pPr>
              <a:buNone/>
            </a:pP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97494" y="1232451"/>
            <a:ext cx="9819861" cy="2831544"/>
          </a:xfrm>
          <a:prstGeom prst="rect">
            <a:avLst/>
          </a:prstGeom>
        </p:spPr>
        <p:txBody>
          <a:bodyPr wrap="square">
            <a:spAutoFit/>
          </a:bodyPr>
          <a:lstStyle/>
          <a:p>
            <a:pPr algn="just"/>
            <a:r>
              <a:rPr lang="en-US" dirty="0" smtClean="0"/>
              <a:t>4.</a:t>
            </a:r>
            <a:r>
              <a:rPr lang="en-US" b="1" dirty="0" smtClean="0"/>
              <a:t> </a:t>
            </a:r>
            <a:r>
              <a:rPr lang="en-US" sz="2000" b="1" dirty="0" smtClean="0"/>
              <a:t>Choosing K</a:t>
            </a:r>
            <a:r>
              <a:rPr lang="en-US" sz="2000" dirty="0" smtClean="0"/>
              <a:t>:The </a:t>
            </a:r>
            <a:r>
              <a:rPr lang="en-US" dirty="0" smtClean="0"/>
              <a:t> </a:t>
            </a:r>
            <a:r>
              <a:rPr lang="en-US" sz="2000" dirty="0" smtClean="0"/>
              <a:t>choice of K is a critical </a:t>
            </a:r>
            <a:r>
              <a:rPr lang="en-US" sz="2000" dirty="0" err="1" smtClean="0"/>
              <a:t>hyperparameter</a:t>
            </a:r>
            <a:r>
              <a:rPr lang="en-US" sz="2000" dirty="0" smtClean="0"/>
              <a:t>. A smaller K makes the model sensitive to noise, while a larger K might over smooth the decision boundaries.</a:t>
            </a:r>
          </a:p>
          <a:p>
            <a:endParaRPr lang="en-US" sz="2000" dirty="0" smtClean="0"/>
          </a:p>
          <a:p>
            <a:pPr marL="457200" indent="-457200" algn="just">
              <a:buFont typeface="Wingdings" pitchFamily="2" charset="2"/>
              <a:buChar char="Ø"/>
            </a:pPr>
            <a:r>
              <a:rPr lang="en-US" sz="2000" dirty="0" smtClean="0"/>
              <a:t>K-NN is simple to understand and implement, but its performance depends heavily on the choice of K, the distance metric, and the quality of the training data. It's a non-parametric and instance-based algorithm, making it robust to changes in the data distribution. However, it can be computationally expensive for large datasets since it requires calculating distances to all data points during prediction.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196"/>
            <a:ext cx="9905998" cy="1478570"/>
          </a:xfrm>
        </p:spPr>
        <p:txBody>
          <a:bodyPr/>
          <a:lstStyle/>
          <a:p>
            <a:r>
              <a:rPr lang="en-US" b="1" dirty="0" smtClean="0">
                <a:solidFill>
                  <a:schemeClr val="bg1"/>
                </a:solidFill>
              </a:rPr>
              <a:t>                    </a:t>
            </a:r>
            <a:r>
              <a:rPr lang="en-US" sz="4400" b="1" u="sng" dirty="0" smtClean="0">
                <a:solidFill>
                  <a:schemeClr val="bg1"/>
                </a:solidFill>
              </a:rPr>
              <a:t>BOOT STRAPPING</a:t>
            </a:r>
            <a:endParaRPr lang="en-US" b="1" u="sng" dirty="0">
              <a:solidFill>
                <a:schemeClr val="bg1"/>
              </a:solidFill>
            </a:endParaRPr>
          </a:p>
        </p:txBody>
      </p:sp>
      <p:sp>
        <p:nvSpPr>
          <p:cNvPr id="3" name="Content Placeholder 2"/>
          <p:cNvSpPr>
            <a:spLocks noGrp="1"/>
          </p:cNvSpPr>
          <p:nvPr>
            <p:ph idx="1"/>
          </p:nvPr>
        </p:nvSpPr>
        <p:spPr>
          <a:xfrm>
            <a:off x="1154664" y="1997694"/>
            <a:ext cx="9905999" cy="4151313"/>
          </a:xfrm>
        </p:spPr>
        <p:txBody>
          <a:bodyPr>
            <a:normAutofit fontScale="77500" lnSpcReduction="20000"/>
          </a:bodyPr>
          <a:lstStyle/>
          <a:p>
            <a:pPr algn="just">
              <a:buNone/>
            </a:pPr>
            <a:r>
              <a:rPr lang="en-US" dirty="0" smtClean="0"/>
              <a:t>    </a:t>
            </a:r>
            <a:r>
              <a:rPr lang="en-US" sz="2600" dirty="0" smtClean="0"/>
              <a:t>Bootstrapping is a </a:t>
            </a:r>
            <a:r>
              <a:rPr lang="en-US" sz="2600" dirty="0" err="1" smtClean="0"/>
              <a:t>resampling</a:t>
            </a:r>
            <a:r>
              <a:rPr lang="en-US" sz="2600" dirty="0" smtClean="0"/>
              <a:t> technique widely used in statistics and machine learning to estimate the sampling distribution of a statistic, construct confidence intervals, and make robust predictions. The key idea behind bootstrapping is to create multiple </a:t>
            </a:r>
            <a:r>
              <a:rPr lang="en-US" sz="2600" dirty="0" err="1" smtClean="0"/>
              <a:t>resamples</a:t>
            </a:r>
            <a:r>
              <a:rPr lang="en-US" sz="2600" dirty="0" smtClean="0"/>
              <a:t> (bootstrap samples) from a single dataset, allowing for statistical inference without making strong parametric assumptions.</a:t>
            </a:r>
          </a:p>
          <a:p>
            <a:pPr>
              <a:buNone/>
            </a:pPr>
            <a:endParaRPr lang="en-US" sz="2600" dirty="0" smtClean="0"/>
          </a:p>
          <a:p>
            <a:pPr>
              <a:buNone/>
            </a:pPr>
            <a:r>
              <a:rPr lang="en-US" sz="2600" dirty="0" smtClean="0"/>
              <a:t>      Here's how bootstrapping works:</a:t>
            </a:r>
          </a:p>
          <a:p>
            <a:endParaRPr lang="en-US" sz="2600" dirty="0" smtClean="0"/>
          </a:p>
          <a:p>
            <a:pPr algn="just">
              <a:buNone/>
            </a:pPr>
            <a:r>
              <a:rPr lang="en-US" sz="2600" dirty="0" smtClean="0"/>
              <a:t>1. </a:t>
            </a:r>
            <a:r>
              <a:rPr lang="en-US" sz="2600" b="1" dirty="0" err="1" smtClean="0"/>
              <a:t>Resampling</a:t>
            </a:r>
            <a:r>
              <a:rPr lang="en-US" sz="2600" b="1" dirty="0" smtClean="0"/>
              <a:t>: </a:t>
            </a:r>
            <a:r>
              <a:rPr lang="en-US" sz="2600" dirty="0" smtClean="0"/>
              <a:t>Given a dataset with n observations, bootstrapping involves randomly drawing n samples with replacement from the original dataset to create a bootstrap sample. This process is repeated to generate a large number of bootstrap samples (typically thousands).</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141412" y="954157"/>
            <a:ext cx="9905999" cy="4837044"/>
          </a:xfrm>
        </p:spPr>
        <p:txBody>
          <a:bodyPr>
            <a:normAutofit fontScale="70000" lnSpcReduction="20000"/>
          </a:bodyPr>
          <a:lstStyle/>
          <a:p>
            <a:pPr algn="just">
              <a:buNone/>
            </a:pPr>
            <a:r>
              <a:rPr lang="en-US" dirty="0" smtClean="0"/>
              <a:t>2. </a:t>
            </a:r>
            <a:r>
              <a:rPr lang="en-US" b="1" dirty="0" smtClean="0"/>
              <a:t>Estimation: </a:t>
            </a:r>
            <a:r>
              <a:rPr lang="en-US" dirty="0" smtClean="0"/>
              <a:t>With the obtained bootstrap samples, you can compute statistics of interest, such as means, medians, variances, and confidence intervals. These statistics represent estimates of the population parameters based on the observed data.</a:t>
            </a:r>
          </a:p>
          <a:p>
            <a:pPr algn="just">
              <a:buNone/>
            </a:pPr>
            <a:r>
              <a:rPr lang="en-US" dirty="0" smtClean="0"/>
              <a:t>3. </a:t>
            </a:r>
            <a:r>
              <a:rPr lang="en-US" b="1" dirty="0" smtClean="0"/>
              <a:t>Inference: </a:t>
            </a:r>
            <a:r>
              <a:rPr lang="en-US" dirty="0" smtClean="0"/>
              <a:t>Bootstrapping provides a way to quantify the uncertainty associated with your estimates. It allows you to construct confidence intervals by assessing the distribution of the statistic across the bootstrap samples.</a:t>
            </a:r>
          </a:p>
          <a:p>
            <a:endParaRPr lang="en-US" dirty="0" smtClean="0"/>
          </a:p>
          <a:p>
            <a:pPr marL="457200" indent="-457200" algn="just">
              <a:buFont typeface="Wingdings" panose="05000000000000000000" pitchFamily="2" charset="2"/>
              <a:buChar char="Ø"/>
            </a:pPr>
            <a:r>
              <a:rPr lang="en-US" dirty="0" smtClean="0"/>
              <a:t>Bootstrapping is particularly valuable when dealing with small sample sizes or when the underlying data distribution is unknown or complex. It doesn't assume specific parametric models, making it a versatile tool for a wide range of statistical analyses. It also helps to identify outliers, assess model stability, and improve the reliability of machine learning algorithms by estimating prediction error more accurately. However, it can be computationally intensive when a large number of bootstrap samples are required for robust results.</a:t>
            </a:r>
          </a:p>
          <a:p>
            <a:pPr>
              <a:buNone/>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026"/>
            <a:ext cx="9905998" cy="1342804"/>
          </a:xfrm>
        </p:spPr>
        <p:txBody>
          <a:bodyPr/>
          <a:lstStyle/>
          <a:p>
            <a:r>
              <a:rPr lang="en-US" b="1" dirty="0" smtClean="0">
                <a:solidFill>
                  <a:schemeClr val="bg1"/>
                </a:solidFill>
              </a:rPr>
              <a:t>                </a:t>
            </a:r>
            <a:r>
              <a:rPr lang="en-US" sz="4000" b="1" u="sng" dirty="0" smtClean="0">
                <a:solidFill>
                  <a:schemeClr val="bg1"/>
                </a:solidFill>
              </a:rPr>
              <a:t>PRINCIPAL COMPONENT</a:t>
            </a:r>
            <a:endParaRPr lang="en-US" sz="4000" b="1" u="sng" dirty="0">
              <a:solidFill>
                <a:schemeClr val="bg1"/>
              </a:solidFill>
            </a:endParaRPr>
          </a:p>
        </p:txBody>
      </p:sp>
      <p:sp>
        <p:nvSpPr>
          <p:cNvPr id="3" name="Content Placeholder 2"/>
          <p:cNvSpPr>
            <a:spLocks noGrp="1"/>
          </p:cNvSpPr>
          <p:nvPr>
            <p:ph idx="1"/>
          </p:nvPr>
        </p:nvSpPr>
        <p:spPr>
          <a:xfrm>
            <a:off x="1141412" y="1497496"/>
            <a:ext cx="9905999" cy="4293705"/>
          </a:xfrm>
        </p:spPr>
        <p:txBody>
          <a:bodyPr>
            <a:normAutofit fontScale="70000" lnSpcReduction="20000"/>
          </a:bodyPr>
          <a:lstStyle/>
          <a:p>
            <a:pPr algn="just"/>
            <a:r>
              <a:rPr lang="en-US" dirty="0" smtClean="0"/>
              <a:t>Principal Component Analysis (PCA) is a dimensionality reduction technique used in data analysis and machine learning to simplify complex datasets while preserving essential information. It identifies and extracts the most influential patterns, reducing data dimensions and aiding visualization, noise reduction, and improved model performance.</a:t>
            </a:r>
          </a:p>
          <a:p>
            <a:endParaRPr lang="en-US" dirty="0" smtClean="0"/>
          </a:p>
          <a:p>
            <a:pPr>
              <a:buNone/>
            </a:pPr>
            <a:r>
              <a:rPr lang="en-US" dirty="0" smtClean="0"/>
              <a:t>    Here's how PCA works:</a:t>
            </a:r>
          </a:p>
          <a:p>
            <a:endParaRPr lang="en-US" dirty="0" smtClean="0"/>
          </a:p>
          <a:p>
            <a:pPr algn="just">
              <a:buNone/>
            </a:pPr>
            <a:r>
              <a:rPr lang="en-US" dirty="0" smtClean="0"/>
              <a:t>   1. </a:t>
            </a:r>
            <a:r>
              <a:rPr lang="en-US" b="1" dirty="0" smtClean="0"/>
              <a:t>Data Transformation:</a:t>
            </a:r>
            <a:r>
              <a:rPr lang="en-US" dirty="0" smtClean="0"/>
              <a:t> PCA takes a dataset with multiple correlated features and transforms it into a new coordinate system, represented by orthogonal axes called principal components. The first principal component (PC1) explains the most variance in the data, the second (PC2) explains the second most, and so on.</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141412" y="583096"/>
            <a:ext cx="9905999" cy="5208104"/>
          </a:xfrm>
        </p:spPr>
        <p:txBody>
          <a:bodyPr>
            <a:normAutofit fontScale="85000" lnSpcReduction="20000"/>
          </a:bodyPr>
          <a:lstStyle/>
          <a:p>
            <a:pPr>
              <a:buNone/>
            </a:pPr>
            <a:r>
              <a:rPr lang="en-US" dirty="0" smtClean="0"/>
              <a:t>2. </a:t>
            </a:r>
            <a:r>
              <a:rPr lang="en-US" b="1" dirty="0" smtClean="0"/>
              <a:t>Variance Maximization:</a:t>
            </a:r>
            <a:r>
              <a:rPr lang="en-US" dirty="0" smtClean="0"/>
              <a:t> PCA calculates these principal components such that PC1 explains the maximum variance, PC2 explains the maximum remaining variance orthogonal to PC1, and so on. This helps to capture the most critical information in the data.</a:t>
            </a:r>
          </a:p>
          <a:p>
            <a:pPr>
              <a:buNone/>
            </a:pPr>
            <a:endParaRPr lang="en-US" dirty="0" smtClean="0"/>
          </a:p>
          <a:p>
            <a:pPr>
              <a:buNone/>
            </a:pPr>
            <a:r>
              <a:rPr lang="en-US" dirty="0" smtClean="0"/>
              <a:t>3. </a:t>
            </a:r>
            <a:r>
              <a:rPr lang="en-US" b="1" dirty="0" smtClean="0"/>
              <a:t>Dimension Reduction:</a:t>
            </a:r>
            <a:r>
              <a:rPr lang="en-US" dirty="0" smtClean="0"/>
              <a:t> Researchers often retain a subset of the top principal components, reducing the dataset's dimensionality while retaining a significant portion of the original data's variance. This simplifies subsequent analysis.</a:t>
            </a:r>
          </a:p>
          <a:p>
            <a:endParaRPr lang="en-US" dirty="0" smtClean="0"/>
          </a:p>
          <a:p>
            <a:pPr>
              <a:buNone/>
            </a:pPr>
            <a:r>
              <a:rPr lang="en-US" dirty="0" smtClean="0"/>
              <a:t>4. </a:t>
            </a:r>
            <a:r>
              <a:rPr lang="en-US" b="1" dirty="0" smtClean="0"/>
              <a:t>Visualization and Compression:</a:t>
            </a:r>
            <a:r>
              <a:rPr lang="en-US" dirty="0" smtClean="0"/>
              <a:t> PCA can help visualize high-dimensional data in a lower-dimensional space. It's also used for data compression, as it retains most of the relevant information with fewer features.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9BA966-ADB5-860D-98C4-86B02E65D2F0}"/>
              </a:ext>
            </a:extLst>
          </p:cNvPr>
          <p:cNvSpPr>
            <a:spLocks noGrp="1"/>
          </p:cNvSpPr>
          <p:nvPr>
            <p:ph type="title"/>
          </p:nvPr>
        </p:nvSpPr>
        <p:spPr>
          <a:xfrm>
            <a:off x="763325" y="650019"/>
            <a:ext cx="10911840" cy="1051560"/>
          </a:xfrm>
        </p:spPr>
        <p:txBody>
          <a:bodyPr>
            <a:normAutofit/>
          </a:bodyPr>
          <a:lstStyle/>
          <a:p>
            <a:r>
              <a:rPr lang="en-US" sz="6000" b="1" u="sng" spc="600" dirty="0">
                <a:solidFill>
                  <a:schemeClr val="bg1"/>
                </a:solidFill>
              </a:rPr>
              <a:t>RESULT</a:t>
            </a:r>
            <a:endParaRPr lang="en-IN" sz="6000" b="1" u="sng" spc="600" dirty="0">
              <a:solidFill>
                <a:schemeClr val="bg1"/>
              </a:solidFill>
            </a:endParaRPr>
          </a:p>
        </p:txBody>
      </p:sp>
      <p:sp>
        <p:nvSpPr>
          <p:cNvPr id="9" name="Content Placeholder 8"/>
          <p:cNvSpPr>
            <a:spLocks noGrp="1"/>
          </p:cNvSpPr>
          <p:nvPr>
            <p:ph idx="1"/>
          </p:nvPr>
        </p:nvSpPr>
        <p:spPr/>
        <p:txBody>
          <a:bodyPr/>
          <a:lstStyle/>
          <a:p>
            <a:r>
              <a:rPr lang="en-IN" dirty="0" smtClean="0"/>
              <a:t>  </a:t>
            </a:r>
            <a:endParaRPr lang="en-US" dirty="0"/>
          </a:p>
        </p:txBody>
      </p:sp>
      <p:graphicFrame>
        <p:nvGraphicFramePr>
          <p:cNvPr id="7" name="Table 6"/>
          <p:cNvGraphicFramePr>
            <a:graphicFrameLocks noGrp="1"/>
          </p:cNvGraphicFramePr>
          <p:nvPr/>
        </p:nvGraphicFramePr>
        <p:xfrm>
          <a:off x="1683025" y="1987825"/>
          <a:ext cx="7885044" cy="3339413"/>
        </p:xfrm>
        <a:graphic>
          <a:graphicData uri="http://schemas.openxmlformats.org/drawingml/2006/table">
            <a:tbl>
              <a:tblPr firstRow="1" bandRow="1">
                <a:tableStyleId>{073A0DAA-6AF3-43AB-8588-CEC1D06C72B9}</a:tableStyleId>
              </a:tblPr>
              <a:tblGrid>
                <a:gridCol w="2345636"/>
                <a:gridCol w="2835965"/>
                <a:gridCol w="2703443"/>
              </a:tblGrid>
              <a:tr h="834888">
                <a:tc>
                  <a:txBody>
                    <a:bodyPr/>
                    <a:lstStyle/>
                    <a:p>
                      <a:r>
                        <a:rPr lang="en-IN" sz="2400" b="1" dirty="0" smtClean="0"/>
                        <a:t>          S.NO</a:t>
                      </a:r>
                      <a:endParaRPr lang="en-US" sz="2400" b="1" dirty="0"/>
                    </a:p>
                  </a:txBody>
                  <a:tcPr/>
                </a:tc>
                <a:tc>
                  <a:txBody>
                    <a:bodyPr/>
                    <a:lstStyle/>
                    <a:p>
                      <a:pPr algn="ctr"/>
                      <a:r>
                        <a:rPr lang="en-IN" sz="2400" dirty="0" smtClean="0"/>
                        <a:t>   MODEL</a:t>
                      </a:r>
                      <a:endParaRPr lang="en-US" sz="2400" dirty="0"/>
                    </a:p>
                  </a:txBody>
                  <a:tcPr/>
                </a:tc>
                <a:tc>
                  <a:txBody>
                    <a:bodyPr/>
                    <a:lstStyle/>
                    <a:p>
                      <a:pPr lvl="0" algn="ctr">
                        <a:lnSpc>
                          <a:spcPct val="100000"/>
                        </a:lnSpc>
                      </a:pPr>
                      <a:r>
                        <a:rPr lang="en-IN" sz="2400" b="1" dirty="0" smtClean="0"/>
                        <a:t>       ACCURACY</a:t>
                      </a:r>
                      <a:endParaRPr lang="en-US" sz="2400" b="1" dirty="0"/>
                    </a:p>
                  </a:txBody>
                  <a:tcPr/>
                </a:tc>
              </a:tr>
              <a:tr h="500384">
                <a:tc>
                  <a:txBody>
                    <a:bodyPr/>
                    <a:lstStyle/>
                    <a:p>
                      <a:r>
                        <a:rPr lang="en-IN" b="1" dirty="0" smtClean="0"/>
                        <a:t>                1</a:t>
                      </a:r>
                      <a:endParaRPr lang="en-US" b="1" dirty="0"/>
                    </a:p>
                  </a:txBody>
                  <a:tcPr/>
                </a:tc>
                <a:tc>
                  <a:txBody>
                    <a:bodyPr/>
                    <a:lstStyle/>
                    <a:p>
                      <a:pPr algn="ctr"/>
                      <a:r>
                        <a:rPr lang="en-IN" b="1" dirty="0" smtClean="0"/>
                        <a:t>                                  PERCEPTRON</a:t>
                      </a:r>
                      <a:endParaRPr lang="en-US" b="1" dirty="0"/>
                    </a:p>
                  </a:txBody>
                  <a:tcPr/>
                </a:tc>
                <a:tc>
                  <a:txBody>
                    <a:bodyPr/>
                    <a:lstStyle/>
                    <a:p>
                      <a:r>
                        <a:rPr lang="en-IN" b="1" dirty="0" smtClean="0"/>
                        <a:t>               37%</a:t>
                      </a:r>
                      <a:endParaRPr lang="en-US" b="1" dirty="0"/>
                    </a:p>
                  </a:txBody>
                  <a:tcPr/>
                </a:tc>
              </a:tr>
              <a:tr h="863677">
                <a:tc>
                  <a:txBody>
                    <a:bodyPr/>
                    <a:lstStyle/>
                    <a:p>
                      <a:r>
                        <a:rPr lang="en-IN" b="1" dirty="0" smtClean="0"/>
                        <a:t>                2</a:t>
                      </a:r>
                      <a:endParaRPr lang="en-US" b="1" dirty="0"/>
                    </a:p>
                  </a:txBody>
                  <a:tcPr/>
                </a:tc>
                <a:tc>
                  <a:txBody>
                    <a:bodyPr/>
                    <a:lstStyle/>
                    <a:p>
                      <a:pPr algn="ctr"/>
                      <a:r>
                        <a:rPr lang="en-IN" b="1" dirty="0" smtClean="0"/>
                        <a:t> LOGISTIC</a:t>
                      </a:r>
                      <a:r>
                        <a:rPr lang="en-IN" b="1" baseline="0" dirty="0" smtClean="0"/>
                        <a:t>        REGRESSION</a:t>
                      </a:r>
                      <a:endParaRPr lang="en-US" b="1" dirty="0"/>
                    </a:p>
                  </a:txBody>
                  <a:tcPr/>
                </a:tc>
                <a:tc>
                  <a:txBody>
                    <a:bodyPr/>
                    <a:lstStyle/>
                    <a:p>
                      <a:r>
                        <a:rPr lang="en-IN" b="1" dirty="0" smtClean="0"/>
                        <a:t>              0.63</a:t>
                      </a:r>
                      <a:endParaRPr lang="en-US" b="1" dirty="0"/>
                    </a:p>
                  </a:txBody>
                  <a:tcPr/>
                </a:tc>
              </a:tr>
              <a:tr h="500384">
                <a:tc>
                  <a:txBody>
                    <a:bodyPr/>
                    <a:lstStyle/>
                    <a:p>
                      <a:r>
                        <a:rPr lang="en-IN" b="1" dirty="0" smtClean="0"/>
                        <a:t>                3</a:t>
                      </a:r>
                      <a:endParaRPr lang="en-US" b="1" dirty="0"/>
                    </a:p>
                  </a:txBody>
                  <a:tcPr/>
                </a:tc>
                <a:tc>
                  <a:txBody>
                    <a:bodyPr/>
                    <a:lstStyle/>
                    <a:p>
                      <a:r>
                        <a:rPr lang="en-IN" b="1" dirty="0" smtClean="0"/>
                        <a:t>            SVM</a:t>
                      </a:r>
                      <a:endParaRPr lang="en-US" b="1" dirty="0"/>
                    </a:p>
                  </a:txBody>
                  <a:tcPr/>
                </a:tc>
                <a:tc>
                  <a:txBody>
                    <a:bodyPr/>
                    <a:lstStyle/>
                    <a:p>
                      <a:r>
                        <a:rPr lang="en-IN" dirty="0" smtClean="0"/>
                        <a:t>             </a:t>
                      </a:r>
                      <a:r>
                        <a:rPr lang="en-IN" b="1" dirty="0" smtClean="0"/>
                        <a:t> 0.57</a:t>
                      </a:r>
                      <a:endParaRPr lang="en-US" b="1" dirty="0"/>
                    </a:p>
                  </a:txBody>
                  <a:tcPr/>
                </a:tc>
              </a:tr>
              <a:tr h="500384">
                <a:tc>
                  <a:txBody>
                    <a:bodyPr/>
                    <a:lstStyle/>
                    <a:p>
                      <a:r>
                        <a:rPr lang="en-IN" dirty="0" smtClean="0"/>
                        <a:t>               </a:t>
                      </a:r>
                      <a:r>
                        <a:rPr lang="en-IN" b="1" dirty="0" smtClean="0"/>
                        <a:t>4</a:t>
                      </a:r>
                      <a:endParaRPr lang="en-US" b="1" dirty="0"/>
                    </a:p>
                  </a:txBody>
                  <a:tcPr/>
                </a:tc>
                <a:tc>
                  <a:txBody>
                    <a:bodyPr/>
                    <a:lstStyle/>
                    <a:p>
                      <a:r>
                        <a:rPr lang="en-IN" b="1" dirty="0" smtClean="0"/>
                        <a:t>             KNN</a:t>
                      </a:r>
                      <a:endParaRPr lang="en-US" b="1" dirty="0"/>
                    </a:p>
                  </a:txBody>
                  <a:tcPr/>
                </a:tc>
                <a:tc>
                  <a:txBody>
                    <a:bodyPr/>
                    <a:lstStyle/>
                    <a:p>
                      <a:r>
                        <a:rPr lang="en-IN" dirty="0" smtClean="0"/>
                        <a:t>              </a:t>
                      </a:r>
                      <a:r>
                        <a:rPr lang="en-IN" b="1" dirty="0" smtClean="0"/>
                        <a:t>0.58</a:t>
                      </a:r>
                      <a:endParaRPr lang="en-US" b="1" dirty="0"/>
                    </a:p>
                  </a:txBody>
                  <a:tcPr/>
                </a:tc>
              </a:tr>
            </a:tbl>
          </a:graphicData>
        </a:graphic>
      </p:graphicFrame>
    </p:spTree>
    <p:extLst>
      <p:ext uri="{BB962C8B-B14F-4D97-AF65-F5344CB8AC3E}">
        <p14:creationId xmlns="" xmlns:p14="http://schemas.microsoft.com/office/powerpoint/2010/main" val="2009602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55).png"/>
          <p:cNvPicPr>
            <a:picLocks noChangeAspect="1"/>
          </p:cNvPicPr>
          <p:nvPr/>
        </p:nvPicPr>
        <p:blipFill>
          <a:blip r:embed="rId2"/>
          <a:stretch>
            <a:fillRect/>
          </a:stretch>
        </p:blipFill>
        <p:spPr>
          <a:xfrm>
            <a:off x="2592150" y="1391478"/>
            <a:ext cx="7325748" cy="4572000"/>
          </a:xfrm>
          <a:prstGeom prst="rect">
            <a:avLst/>
          </a:prstGeom>
        </p:spPr>
      </p:pic>
      <p:sp>
        <p:nvSpPr>
          <p:cNvPr id="3" name="Rectangle 2"/>
          <p:cNvSpPr/>
          <p:nvPr/>
        </p:nvSpPr>
        <p:spPr>
          <a:xfrm>
            <a:off x="1388959" y="752926"/>
            <a:ext cx="7211702" cy="400110"/>
          </a:xfrm>
          <a:prstGeom prst="rect">
            <a:avLst/>
          </a:prstGeom>
        </p:spPr>
        <p:txBody>
          <a:bodyPr wrap="square">
            <a:spAutoFit/>
          </a:bodyPr>
          <a:lstStyle/>
          <a:p>
            <a:pPr>
              <a:buFont typeface="Wingdings" pitchFamily="2" charset="2"/>
              <a:buChar char="Ø"/>
            </a:pPr>
            <a:r>
              <a:rPr lang="en-US" sz="2000" b="1" dirty="0" smtClean="0"/>
              <a:t>Boot  Strapping for </a:t>
            </a:r>
            <a:r>
              <a:rPr lang="en-US" sz="2000" b="1" dirty="0" err="1" smtClean="0"/>
              <a:t>perceptron</a:t>
            </a:r>
            <a:r>
              <a:rPr lang="en-US" sz="2000" b="1" dirty="0" smtClean="0"/>
              <a:t>:</a:t>
            </a:r>
            <a:endParaRPr lang="en-US" sz="2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53).png"/>
          <p:cNvPicPr>
            <a:picLocks noChangeAspect="1"/>
          </p:cNvPicPr>
          <p:nvPr/>
        </p:nvPicPr>
        <p:blipFill>
          <a:blip r:embed="rId2"/>
          <a:stretch>
            <a:fillRect/>
          </a:stretch>
        </p:blipFill>
        <p:spPr>
          <a:xfrm>
            <a:off x="2739811" y="1789042"/>
            <a:ext cx="7030432" cy="4545495"/>
          </a:xfrm>
          <a:prstGeom prst="rect">
            <a:avLst/>
          </a:prstGeom>
        </p:spPr>
      </p:pic>
      <p:sp>
        <p:nvSpPr>
          <p:cNvPr id="3" name="Rectangle 2"/>
          <p:cNvSpPr/>
          <p:nvPr/>
        </p:nvSpPr>
        <p:spPr>
          <a:xfrm>
            <a:off x="1550503" y="1283012"/>
            <a:ext cx="7394714" cy="400110"/>
          </a:xfrm>
          <a:prstGeom prst="rect">
            <a:avLst/>
          </a:prstGeom>
        </p:spPr>
        <p:txBody>
          <a:bodyPr wrap="square">
            <a:spAutoFit/>
          </a:bodyPr>
          <a:lstStyle/>
          <a:p>
            <a:pPr>
              <a:buFont typeface="Wingdings" pitchFamily="2" charset="2"/>
              <a:buChar char="Ø"/>
            </a:pPr>
            <a:r>
              <a:rPr lang="en-US" sz="2000" b="1" dirty="0" smtClean="0"/>
              <a:t>Boot  Strapping for Logistic regression:</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F589D5-D7A6-9987-1C91-0FC0543985C0}"/>
              </a:ext>
            </a:extLst>
          </p:cNvPr>
          <p:cNvSpPr>
            <a:spLocks noGrp="1"/>
          </p:cNvSpPr>
          <p:nvPr>
            <p:ph type="title"/>
          </p:nvPr>
        </p:nvSpPr>
        <p:spPr>
          <a:xfrm>
            <a:off x="3135086" y="233264"/>
            <a:ext cx="9909076" cy="1434615"/>
          </a:xfrm>
        </p:spPr>
        <p:txBody>
          <a:bodyPr>
            <a:normAutofit/>
          </a:bodyPr>
          <a:lstStyle/>
          <a:p>
            <a:r>
              <a:rPr lang="en-US" sz="6600" b="1" dirty="0">
                <a:solidFill>
                  <a:schemeClr val="bg1"/>
                </a:solidFill>
              </a:rPr>
              <a:t>content</a:t>
            </a:r>
            <a:endParaRPr lang="en-IN" sz="6600" b="1" dirty="0">
              <a:solidFill>
                <a:schemeClr val="bg1"/>
              </a:solidFill>
            </a:endParaRPr>
          </a:p>
        </p:txBody>
      </p:sp>
      <p:sp>
        <p:nvSpPr>
          <p:cNvPr id="3" name="Content Placeholder 2">
            <a:extLst>
              <a:ext uri="{FF2B5EF4-FFF2-40B4-BE49-F238E27FC236}">
                <a16:creationId xmlns="" xmlns:a16="http://schemas.microsoft.com/office/drawing/2014/main" id="{DE990EE7-D7F7-0EF4-4638-50B484CC10F9}"/>
              </a:ext>
            </a:extLst>
          </p:cNvPr>
          <p:cNvSpPr>
            <a:spLocks noGrp="1"/>
          </p:cNvSpPr>
          <p:nvPr>
            <p:ph idx="1"/>
          </p:nvPr>
        </p:nvSpPr>
        <p:spPr>
          <a:xfrm>
            <a:off x="1225387" y="1829609"/>
            <a:ext cx="9905999" cy="3541714"/>
          </a:xfrm>
        </p:spPr>
        <p:txBody>
          <a:bodyPr>
            <a:normAutofit/>
          </a:bodyPr>
          <a:lstStyle/>
          <a:p>
            <a:pPr marL="514350" indent="-514350">
              <a:buAutoNum type="arabicParenR"/>
            </a:pPr>
            <a:r>
              <a:rPr lang="en-US" sz="2800" dirty="0"/>
              <a:t>PROBLEM STATEMENT</a:t>
            </a:r>
          </a:p>
          <a:p>
            <a:pPr marL="514350" indent="-514350">
              <a:buAutoNum type="arabicParenR"/>
            </a:pPr>
            <a:r>
              <a:rPr lang="en-US" sz="2800" dirty="0"/>
              <a:t>INTRODUCTION</a:t>
            </a:r>
          </a:p>
          <a:p>
            <a:pPr marL="514350" indent="-514350">
              <a:buAutoNum type="arabicParenR"/>
            </a:pPr>
            <a:r>
              <a:rPr lang="en-US" sz="2800" dirty="0"/>
              <a:t>DATASET</a:t>
            </a:r>
          </a:p>
          <a:p>
            <a:pPr marL="514350" indent="-514350">
              <a:buAutoNum type="arabicParenR"/>
            </a:pPr>
            <a:r>
              <a:rPr lang="en-US" sz="2800" dirty="0"/>
              <a:t>IMPLEMENTATION</a:t>
            </a:r>
          </a:p>
          <a:p>
            <a:pPr marL="514350" indent="-514350">
              <a:buAutoNum type="arabicParenR"/>
            </a:pPr>
            <a:r>
              <a:rPr lang="en-US" sz="2800" dirty="0"/>
              <a:t>RESULT &amp; COMPARISION</a:t>
            </a:r>
          </a:p>
          <a:p>
            <a:pPr marL="514350" indent="-514350">
              <a:buAutoNum type="arabicParenR"/>
            </a:pPr>
            <a:r>
              <a:rPr lang="en-US" sz="2800" dirty="0" smtClean="0"/>
              <a:t>CONCLUSION</a:t>
            </a:r>
            <a:endParaRPr lang="en-US" sz="2800" dirty="0"/>
          </a:p>
          <a:p>
            <a:pPr marL="0" indent="0">
              <a:buNone/>
            </a:pPr>
            <a:r>
              <a:rPr lang="en-US" sz="2800" dirty="0">
                <a:solidFill>
                  <a:schemeClr val="bg1"/>
                </a:solidFill>
              </a:rPr>
              <a:t>            </a:t>
            </a:r>
          </a:p>
        </p:txBody>
      </p:sp>
    </p:spTree>
    <p:extLst>
      <p:ext uri="{BB962C8B-B14F-4D97-AF65-F5344CB8AC3E}">
        <p14:creationId xmlns="" xmlns:p14="http://schemas.microsoft.com/office/powerpoint/2010/main" val="309369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54).png"/>
          <p:cNvPicPr>
            <a:picLocks noChangeAspect="1"/>
          </p:cNvPicPr>
          <p:nvPr/>
        </p:nvPicPr>
        <p:blipFill>
          <a:blip r:embed="rId2"/>
          <a:stretch>
            <a:fillRect/>
          </a:stretch>
        </p:blipFill>
        <p:spPr>
          <a:xfrm>
            <a:off x="2753867" y="1775791"/>
            <a:ext cx="7373380" cy="4522243"/>
          </a:xfrm>
          <a:prstGeom prst="rect">
            <a:avLst/>
          </a:prstGeom>
        </p:spPr>
      </p:pic>
      <p:sp>
        <p:nvSpPr>
          <p:cNvPr id="3" name="Rectangle 2"/>
          <p:cNvSpPr/>
          <p:nvPr/>
        </p:nvSpPr>
        <p:spPr>
          <a:xfrm>
            <a:off x="1663118" y="1150491"/>
            <a:ext cx="6977299" cy="400110"/>
          </a:xfrm>
          <a:prstGeom prst="rect">
            <a:avLst/>
          </a:prstGeom>
        </p:spPr>
        <p:txBody>
          <a:bodyPr wrap="square">
            <a:spAutoFit/>
          </a:bodyPr>
          <a:lstStyle/>
          <a:p>
            <a:pPr>
              <a:buFont typeface="Wingdings" pitchFamily="2" charset="2"/>
              <a:buChar char="Ø"/>
            </a:pPr>
            <a:r>
              <a:rPr lang="en-US" sz="2000" b="1" dirty="0" smtClean="0"/>
              <a:t>Boot  Strapping for SVM:</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image/png;base64,iVBORw0KGgoAAAANSUhEUgAAA2kAAAIxCAYAAADXIvCIAAAAOXRFWHRTb2Z0d2FyZQBNYXRwbG90bGliIHZlcnNpb24zLjcuMSwgaHR0cHM6Ly9tYXRwbG90bGliLm9yZy/bCgiHAAAACXBIWXMAAA9hAAAPYQGoP6dpAADh00lEQVR4nOzdeXhU5dk/8O9s2fd9DxAyAZIoEBYFEdkFxIKKoFWrdakVa63a2r5dbG2ttlp/r29datVqFUVFxQ0EZHFBZAtbwpJACNkz2ZfJMuv5/TFzhoSsM5nlzOT7ua5ebc+cOeeemcxw7vPcz/3IBEEQQERERERERJIg93QAREREREREdAGTNCIiIiIiIglhkkZERERERCQhTNKIiIiIiIgkhEkaERERERGRhDBJIyIiIiIikhAmaURERERERBLCJI2IiIiIiEhCmKQRERERERFJCJM0IiIiJ5g/fz7mz5/v6TCcqqCgAHfccQdmzpyJrKws/OAHP/B0SL046z3/9a9/jaysLFRWVrr93FKxb98+ZGVlYcuWLb222/M6t2/fjqysLHz//feuCJFoVGGSRkSS8NJLLyErKwtZWVk4d+6cp8MhD6isrLT9DaxevXrA/bKysnDllVe6MbLRSavV4ic/+QmOHz+O5cuX4/7778fatWsHfQ4/Q+9kNpvx5JNPYsKECVi6dKnDx1m0aBGys7Px5JNPwmw2OzFCotGHSRoReZwgCNi4cSNkMhkAYOPGjR6OiDzt+PHj2Lx5s6fDGNWOHz+OxsZG3H333fjDH/6An/3sZ7jpppvser6rP8M33ngDb7zxhkvPMRps3rwZp0+fxl133WX7HXaETCbDXXfdhaKiIn5/iUaISRoRedyePXtQVVWFVatWITY2Fps2bYJer/d0WOQhSUlJUKlUePbZZ/l34EF1dXUAgLi4OLuf667PMC0tDWlpaS47/mjx9ttvIyQkBIsWLRrxsRYsWICwsDC88847ToiMaPRikkZEHieOnK1evRorVqxAc3MzduzYMeD+tbW1+Mtf/oLFixfjkksuwYwZM3DDDTfghRdecHjfrKws3Hrrrf2er7/5KmJZ169//WuUlpbiwQcfxOWXX44JEyZg//79AIDCwkL85S9/wbXXXosZM2YgNzcXixcvxlNPPYXW1tYBX9+WLVvwox/9yPac+fPn46GHHkJBQQEA4N1330VWVhaef/75fp9fX1+P7OxsrFixYsBzAMDRo0eRlZWFdevWDbjP0qVLkZOTg5aWFgCWUc9NmzZh7dq1uOyyy5Cbm4u5c+fizjvv7DOXxVEJCQm46aabUFlZifXr1w/rOR999BGysrLw0Ucf9ft4f5/vP//5T2RlZWH//v34/PPPcd111+HSSy/FFVdcgSeffNKWXHz//fe49dZbMXXqVEyfPh2//OUv0dzcPGAs7e3tePzxxzFnzhzk5uZi2bJlePPNNyEIQr/7Hzt2DA888ABmz56NnJwczJ07F3/4wx+g0Wj67HvrrbciKysLer0ezz//PJYsWYKcnBz8+te/Htb79P333+POO+/EjBkzkJOTgyVLluCZZ55Be3u7bR/xb/vRRx8FAPzmN7+xlTAO9P5ezJHPUPTtt9/i7rvvxsyZM5GTk4OFCxfib3/7G9ra2vrsO9B8qfb2djzxxBO48sorkZubi6uvvhqvv/46KioqbN/bgbz77rtYsWIFcnNzMWvWLPz+97/v9f70dy57Pu8tW7bghz/8IfLy8nDJJZdgxYoVePnll/tNZsXXp9Vq8eSTT2L+/PnIzs7GP//5TwCWktQXXngB11xzDaZOnYopU6Zg4cKFePDBB1FYWDhgzD2VlJTgyJEjmD9/PgICAob1HAD47LPPkJOTg6VLl/b6bfT398fChQtx+PBhlJSUDPt4RNSb0tMBENHo1tDQgF27dmHMmDGYOnUqQkJC8J///Afvvfceli1b1mf/goIC3HXXXWhpacH06dOxaNEidHd34+zZs3j++ed7JRz27Ouo8vJy3HjjjRgzZgxWrFiB7u5uhISEAADef/997NixA9OnT8esWbNgNptx4sQJvP766/jmm2/w/vvv2/YFLAnQb37zG2zatAmRkZFYtGgRoqKiUFtbi/3792Ps2LHIzc3FihUr8PTTT+ODDz7AT3/6UygUil4xffjhhzAajVizZs2gsU+ePBljx47F119/jebmZkRGRvZ6/Pjx4zh37hyWLFmCiIgIAMD/+3//Dy+//DJSUlKwdOlShIaGor6+HgUFBdi6dWu/n5kj1q1bh48//hj/+te/cN1119nO7wrr16/HN998g4ULF2LGjBn47rvv8MYbb6C1tRULFizAL37xC1x11VVYs2YNjhw5gk8//RTNzc149dVX+xxLr9fj9ttvR3t7O5YvXw6DwYBt27bhiSeeQGlpKR577LFe+3/wwQf4wx/+AD8/P8yfPx8JCQkoKyvDxo0bsWvXLrz//vtISkrqc54HHngABQUFuPLKK7Fw4UJER0cP+Trfffdd/PGPf0RgYCCuvvpqREdH48CBA3jllVewe/dubNiwAWFhYQgLC8P999+PU6dOYefOnViwYAEmTpwIALb/Hg5HPsPnn38e//znPxEREYGrrroKUVFRKC4uxn/+8x988803eO+993p9Z/qj0+nwox/9CCdOnMCkSZOwYsUKtLe341//+hcOHTo06HOffvpp7NmzB/PmzcPs2bOxf/9+vP/++ygrK8Obb77ZZ397P+9nn30WL7/8MiIjI3HNNdcgKCgI3377LZ599lns2bMHr732Gvz8/Pqc47bbbkNraytmz56NkJAQpKSkQBAE3HXXXThy5AimTJmC1atXQ6FQQKPRYP/+/Zg2bRpycnKGfM/FJh95eXlD7it65ZVX8I9//ANTpkzBSy+91OeznTp1Kj766CN8//33yMjIGPZxiagHgYjIg15++WVBrVYL//rXv2zbVq1aJWRlZQnnz5/vta9OpxPmzZsnqNVq4dNPP+1zrJqaGof2FQRBUKvVwi233NJvjI8++qigVquFiooK27aKigpBrVYLarVa+Mc//tHv8yorKwWj0dhn+/vvvy+o1Wrh5Zdf7rX93XffFdRqtXD99dcLbW1tvR4zGo2CRqOx/f8//elPglqtFnbt2tVrP7PZLMyfP1+49NJL+xyjP//6178EtVotvPXWW30e++Mf/yio1Wph586dtm0zZswQ5syZI3R2dvbZv7GxccjzDUZ8T9euXSsIgiC8+uqrglqtFv7617/22k+tVgtz5szpte3DDz8U1Gq18OGHH/Z77P4+3//7v/8T1Gq1MHXqVOHs2bO27TqdTli2bJkwYcIEYcaMGcL+/fttj5lMJuH2228X1Gq1cPLkyV7HE//e1q5dK+h0Otv25uZmYcGCBYJarRYOHDhg237u3DkhOztbWLhwoVBbW9vrWHv37hUmTJgg3Hfffb2233LLLYJarRauueYau97vyspKITs7W5gyZUqv1yoIgvDYY48JarVa+N3vftdr+1DvaX9G8hl+//33glqtFtasWSO0trb2G8sTTzzRa/u8efOEefPm9dr2/PPPC2q1WvjFL34hmM1m2/bq6mph5syZglqtFh599NFezxG/43PnzhWqqqps2w0Gg3DzzTcLarVaOHbsWJ9z2/N5Hz582HaOurq6Xuf4yU9+IqjVauGll17q9xw/+tGPhI6Ojl6PnT59WlCr1X3+RgTB8nfa0tLSZ3t/HnzwQUGtVgsFBQX9Pt7zPTaZTMLjjz8uqNVq4f777xe6u7v7fc6pU6cEtVotPPDAA8OKgYj6YrkjEXmMYG0YIpfLsXLlStv26667DoIg4P333++1/+7du1FVVYX58+f3W8qXkJDg0L4jERMTg/vvv7/fx5KTk/uMcgHADTfcgJCQEOzZs6fXdrEs7PHHH0doaGivxxQKRa+5QWIDh/fee6/Xfnv27EFlZaVtlGsoP/jBDyCXy7Fp06Ze2/V6PbZs2YLo6Og+XfiUSmW/rysqKmrI89nj1ltvRXJyMt5++21UVFQ49dgXn6fn3X4/Pz8sXboUZrMZc+fOxYwZM2yPyeVyXHvttQCA06dP93u8hx9+uNdoSEREBO677z4A6FUuuGHDBhgMBvz2t79FfHx8r2NcfvnlmD9/Pnbv3g2tVtvnHD//+c/ter8//fRTGAwG3HLLLX1GNn7xi18gODgYn3zyidPnj9nzGb711lsAgD//+c8ICwvr9dh1112HiRMn4rPPPhvynB9//DHkcjkeeuihXk0wEhMT8aMf/WjQ565bt67XyKVSqcR1110HwDKy3J/hft4ffvghAOCnP/0pYmNje53j0UcfhVwuH7Bp0q9//WsEBQX1+1h/JYpyuRzh4eH97n+xmpoaAOgVU390Oh0eeOABrF+/Hrfeeiuee+45+Pv797tvTExMr2MTkf1Y7khEHrNv3z6Ul5fjiiuu6HWRes011+Cpp57Cpk2b8OCDD0KlUgGwzKECMKzW3fbsOxITJkzoU54kMhgMeO+997B582aUlJSgvb29V1vqnnOOOjs7UVxcjJiYGEyaNGnI82ZmZmL69On45ptvUFNTg8TERACwJbbD7cKXkJCAyy+/HN999x3Onj2L8ePHA7AkuS0tLbj99tuhVF74p2LFihV46623sGzZMixduhTTp0/HlClThpUQ2svPzw8PPfQQHn74YTzzzDN47rnnnH4OAP2WhIl/j9nZ2QM+Vltb2+cxpVKJKVOm9NkuJnonT560bRP/Rg8cOGCbb9hTY2MjTCYTzp8/3yfGSy65ZKCX0y/xvJdddlmfx8LDwzFp0iQcPHgQ586dw4QJE+w69mDs+QyPHj0KlUqFrVu3YuvWrX0eNxgMaGpq6rc0V6TValFeXo7ExESkpKT0eXyokr7+/hbE71Z/80jt+bwH+wzGjh2LhIQEVFZWor29vdf3yd/fH1lZWX2eM378eEycOBGff/45qqqqsGDBAuTl5SEnJ2fA36T+iPMrB0vquru78aMf/QhHjx7FI488grvvvnvQY4rHGmzuJhENjkkaEXmMOAok3qkWRUREYP78+di2bRt27tyJq6++GgBsk/cvHnXojz37joR4x7g/v/jFL/Dll18iNTUVCxYsQExMjO3i6b///S8MBsOI4r355ptx8OBBbNy4EQ888ADq6+uxa9cuTJw40a6L+FWrVuG7777Dpk2b8Mtf/hIAbCNrq1at6rXvb37zG6SkpOCjjz7Cv//9b/z73/+GUqnElVdeiV//+tdIT08f9nmHY/ny5XjjjTewdetWHD16FJMnT3bq8QH0m2CKI4WDPWY0Gvs8FhkZ2e8oozhK0bMBhdiM5bXXXhs0vs7OzgGPN1zieQd6nri9v+YcIzXcz7ClpQVGo3HAhjiizs7OQZM0AAPO0Rtq7t5gn3d/637Z83kP5zOorq5GW1tbrziio6P7bYuvUCjw3//+Fy+88AK2bduGZ555BgAQHByMVatW4aGHHkJwcPCAr1UkjsTpdLoBG4d0dHTg5MmTCAkJwZw5c4Y8pk6n63VsIrIfkzQi8oimpiZbB8eHHnoIDz30UL/7vf/++7YkTbxw6a/r3cXs2RewrO/T30U3MPiF60BrChUUFODLL7/ErFmz8Morr/QajTKbzX2aTtgbL2BZODYmJgYffPAB1q1bN+yGIf0dJyQkBJ9++ikeeughtLS04Ntvv8WECRP6jKooFArcfvvtuP3229HY2Ij8/Hxs3rwZW7duxdmzZ7F582a77uIPRSaT4dFHH8Utt9yCv/3tb9iwYUO/+8nllup9k8nU5zFXJB4DaW5uhslk6nPhXl9fD6B3EiA2wMjPzx+yGcbF7F3LSjxvQ0MDMjMz+zzeX3zOMtzPMCQkBIIg4MCBAw6fS3wfGxsb+318oO2Osufz7vkZ9LdswECfwWCfdXh4OP7nf/4H//M//4OysjIcOHAA7733HtavX4+2tjY8/fTTQ74GMXFtaWkZcDQtOjoaTzzxBH7605/itttuw2uvvYbc3NwBjymOoDm7BJpoNOGcNCLyiE2bNsFgMCA7Oxs33HBDv/+JiorC3r17bXNZxDvw33zzzZDHt2dfwHKx01/5mslkGnDu0WDKy8sBWFpo90zQAMvclu7u7l7bgoKCoFar0dDQ0KtEajAqlQo33HADNBoNdu/ejY0bNyIoKGjI1vsXCwgIwNKlS1FXV4e9e/fis88+g9Fo7DOKdrHo6GgsXrwYzz33HC677DKUl5ejuLjYrnMPx/Tp07FgwQIcPnwY27Zt63cfcQ5Tf3NghtuK3BmMRiOOHDnSZ7uYePQsZRX/RofqOOgMYldGcXmIntra2nDq1Cn4+/u7rBPfcD7DyZMno7W1FWfOnHH4PCEhIUhNTYVGo+nVFl6Un5/v8LH7Y8/nPdhnUFZWhtraWqSkpPSZjzdc6enpWL16NdavX4+goCDs3LlzWM8TSynPnTs36H6XX345Xn31VRiNRtxxxx39vm6ReCx7uoESUW9M0ojII8S5U3/84x/xxBNP9PufNWvWQBAEfPDBBwCAefPmITk5Gbt27cLnn3/e55g9kyx79gWA3NxcVFdX92nm8dJLL6Gqqsru15ecnAwAfUYFGhsb8fjjj/f7HHEdrz/84Q991mUym822xYV7WrNmDRQKBR5//HFUVlZixYoVdo/KABfKGj/++GN88sknUCqVfZI9vV7f70WuwWCwzdcJDAy0ba+rq7PNxRupRx55BEqlEv/4xz/6fTwnJwdyuRyff/45urq6bNtbWlqGNZrgTP/4xz96NeBoaWnBSy+9BKB3ae8Pf/hDqFQqPPnkkygtLe1zHL1e77QE7tprr4VKpcL69etRVlbW67HnnnsOWq0W1157rVNHQS821Gd4++23AwB+//vf9zui3NnZaZvHN5iVK1fCbDbj2Wef7bVWWU1NDf773/86FPtghvt5X3/99QAsvylNTU227SaTCX/7299gNptxww03DPu8FRUV/TZjaW1thcFgGHapoTh/bjjv7bRp0/D6669DJpPhxz/+8YCjnseOHQMAzJw5c1gxEFFfLHckIrfbv38/zp8/D7VaPejcqRtuuAH/+te/8OGHH+JnP/sZ/Pz88Nxzz+HOO+/Eww8/jPfeew+XXnopdDodzp07h++//942CmXPvgBw5513Ys+ePbjvvvuwbNkyhIeH48iRI6isrMSMGTPsLsHKzc3F1KlTsX37dqxduxZTp05FY2MjvvnmG4wdO7ZXp0bR6tWrcejQIXzyySdYvHgxFixYgKioKNTV1WHfvn24/vrr8bOf/azXc5KSkjB37lzs2rULAOwudRTl5eUhPT0d27Ztg8FgwLx58/rM3+nu7sbNN9+M9PR0ZGdnIykpCTqdDnv37kVJSQnmz5/fayTm2WefxaZNm/Dkk0/2mXdor3HjxuHGG2/EO++80+/jcXFxWLFiBT755BOsXLkSc+fOhVarxTfffINp06YNe3RypGJjY6HX63HNNddg/vz5MBqN2Lp1K+rr63HzzTdj+vTptn0zMjLwxBNP4Le//S2uueYazJkzB2PGjIHRaER1dTXy8/MRGRnZbxMNe6WkpOA3v/kNHn/8caxatQpLly5FVFQUDh48iCNHjmDcuHF45JFHRnyewQz1GV5++eV4+OGH8eyzz2LJkiW48sorkZKSgs7OTlRXV+PgwYOYOnXqkHP47rrrLuzYsQObN29GaWkpZs+ejfb2dmzduhXTpk3Djh077C4XHYg9n/fUqVNx11134dVXX8U111yDJUuWIDAwEN9++y2Ki4uRl5eHO++8c9jnLioqwv3334/c3FxkZGQgLi4OTU1N2LlzJwwGw5DNPUSXXXYZwsLCsGfPHvziF78Ycv9LL70U//3vf3HHHXfgnnvuwQsvvIDZs2f32ue7775DWFhYv01SiGh4OJJGRG4njqKtXr160P1SUlIwa9Ys1NfXY/fu3QAsyc/HH3+Mm266CVVVVXjjjTfw6aefoq2tDQ888ECv59uz7+WXX44XXngB48ePx+bNm/Hxxx8jOTkZGzdutI2K2UOhUOCll17CTTfdhLq6Orz11lvIz8/H6tWr8dprr9k6VvYkk8nw97//HU8//TQyMjLwxRdf4PXXX8eBAweQl5eH+fPn93su8Q59Tk5Ov90Ih2vlypW2Zib9lToGBgbikUceQVpaGo4cOYI333wTn3/+OUJCQvDHP/7RZd0XRT/72c8GHSX8y1/+gh//+Mfo6urCO++8g4MHD+LWW2+1NVRwBz8/P7zxxhuYPXs2Nm/ejHfffRehoaH47W9/iz/84Q999v/BD36ADz/8ECtWrEBRURHWr1+PTz/9FOXl5ViyZEmfxZBH4oc//CFee+01TJ48Gdu3b8frr7+OxsZG3HnnnXjvvfdcumC4aKjP8J577sH69esxd+5cHD58GG+++Sa2bt0KjUaDG2+8EQ8++OCQ5wgICMCbb76JW2+9FfX19XjjjTewf/9+/OQnP8FPfvITAHBotLk/9n7ev/zlL/Hss88iPT0dH3/8Md566y2YzWY8+OCDeP311+0ayczJycE999wDhUKBb7/91rbgd3Z2Nv7973/jjjvuGNZxAgMDsWrVKhQWFqKkpGRYz5k0aRLeeustBAcH495778VXX31le6y0tBRHjx7FypUre42sE5F9ZELPWgAiIvI6//znP/H888/jL3/5y5CJL9Fo9v777+P3v/89/vSnP2Ht2rWeDkcyKioqsHTpUqxduxa/+93vRnSsp556CuvXr8cXX3yB1NRUJ0VINPpwJI2IyItptVq8++67iIiIwDXXXOPpcIgkob85bdXV1XjxxRehVCoxb948D0QlXampqbjtttvw/vvv29Vh9mJ1dXXYsGEDbr31ViZoRCPEOWlERF7oq6++wokTJ7B79240NDTg0UcfZWkRkdUDDzwAg8GAnJwchIaGoqqqCl999RW6urrw8MMPu3z9RG903333ISgoCJWVlQ6/P1VVVbj77rtx2223OTk6otGH5Y5ERF7o17/+NTZt2oSYmBhcf/31ePDBB21rhRGNdm+//TY+/fRTnD9/HlqtFkFBQZg4cSJuueUWLF682NPhERENiUkaERERERGRhPC2KxERERERkYQwSSMiIiIiIpIQJmlEREREREQSwu6ObiAIAsxmaUz9k8tlkonlYozNcVKOj7E5hrE5hrE5TsrxMTbHMDbHMDbHSTk+qcQml8sgk8mG3I9JmhuYzQKamjo8HQaUSjkiI4PR1tYJo9Hs6XB6YWyOk3J8jM0xjM0xjM1xUo6PsTmGsTmGsTlOyvFJKbaoqGAoFEMnaSx3JCIiIiIikhAmaURERERERBLCJI2IiIiIiEhCmKQRERERERFJCJM0IiIiIiIiCWGSRkREREREJCFM0oiIiIiIiCSESRoREREREZGEMEkjIiIiIiKSECZpREREREREEsIkjYiIiIiISEKYpBEREREREUkIkzQiIiIiIiIJYZJGREREREQkIUpPB0BEREREROQKZrOAU+ebYChthkomICMpHHK5zNNhDYlJGhERERER+Zz8ojq8s+MMmtt1tm2Rof64eWEm8rLiPBjZ0FjuSEREREREPiW/qA4vbCrslaABQHO7Di9sKkR+UZ2HIhseJmlEREREROQzzGYB7+w4M+g+G3acgdksuCki+zFJIyIiIiIin1Fc0dJnBO1iTe06FFe0uCcgB0h2Ttr27dvx6quvori4GCqVCnl5eXjooYegVquHfO5HH32E3/zmN/0+lp2djY8++qjfx7Zu3Yq3334bp06dgl6vR3x8PPLy8vDUU0+N6LUQEREREZF7tHQMnqDZu58nSDJJ27hxI373u99BrVbjkUcegU6nw/r167F27Vps2LABWVlZwzrOvffei3HjxvXaFhER0e++f/rTn7BhwwbMmzcPP//5zxEQEICamhocOXJkpC+HiIiIiIjcJCLY36n7eYLkkrTW1lY89dRTSEhIwIYNGxASEgIAWLp0KZYvX44nnngCb7755rCONWvWLMycOXPI/T7++GO88847+POf/4wbb7xxRPETEREREZHnqFMjEBnqP2jJY1SoP9SpEe4Lyk6Sm5O2c+dOaLVarF692pagAUBSUhKWLFmC/fv3o6amZtjH6+jogF6vH3Sfl156CRMmTLAlaFqtFmaz2bEXQEREREREHiOXy3DjvIxB97lpYaak10uTXJJ27NgxAMCUKVP6PCZuKygoGNax7rvvPkydOhW5ublYvHgxXnnlFRiNxl77lJaW4vz588jLy8O///1vzJo1C3l5eZg8eTLuv/9+VFZWjvAVERERERGRO3XpTQCAi/OwqFB/rFuVI/l10iRX7qjRaAAACQkJfR4Tt9XW1g56jICAACxduhSzZs1CbGwsNBoNPvnkEzzzzDPIz8/Hiy++CLnckp+WlJQAAL744gvodDrce++9GDt2LPbv34/169fj2LFj+OSTTxAVFTWi16VUej4fVijkvf5bShib46QcH2NzDGNzDGNznJTjY2yOYWyOYWyOk1J8ZkHAlwcrAAA3LshERnI4dEYB/koZMpPDJT2CJpJcktbV1QUA8PPz6/OYuK27u3vQYyxbtgzLli3rtW3NmjV4+OGHsXnzZnzxxRdYvnw5AEs5JAA0NTXhtddewxVXXAEAWLRoEUJCQvDSSy/hjTfewEMPPeTwa5LLZYiMDHb4+c4WFhbo6RAGxNgcJ+X4GJtjGJtjGJvjpBwfY3MMY3MMY3OcFOI7eLIWNY2dCApQYtW8TAQFqDwdkt0kl6QFBlo+2P7mkYnbAgIC7D6uTCbDunXrsHnzZuzevduWpInHiouLsyVoouuvvx4vvfQS9u3bZ/f5ejKbBbS1dY7oGM6gUMgRFhaItrYumEzSmnPH2Bwn5fgYm2MYm2MYm+OkHB9jcwxjcwxjc5yU4tu4oxgAMHdyMnRdehj1RsnEFhYWOKzRRsklafHx8QAsJY0ZGb0n/Illjv2VQg5HamoqAMuomSgxMREAEBsb22f/uDhLrWpra6tD5+vJaJTOl8lkMksqnp4Ym+OkHB9jcwxjcwxjc5yU42NsjmFsjmFsjvN0fGW17ThV1gy5TIb5U5J7xeLp2Ozh+aLRi1xyySUA0O/6ZEePHgUA5ObmOnTs0tJSAEBMTIxtm1qtRmBgoG0uXE9iF8no6GiHzkdERERERO6z/WA5AGD6xDhEh9tffScVkkvSFi5ciODgYGzcuBFarda2vbq6Glu3bsWMGTNso19dXV0oKSlBXV1dr2M0Nzf3Oa7RaMSzzz5rO4dIbDLS0NCArVu39nrO22+/DQC46qqrnPLaiIiIiIjINZrbdThwypIXLJ6e6uFoRkZy5Y7h4eH41a9+hcceeww33XQT1qxZA71ej/Xr1wMAfvvb39r2PX78OG677TasWrUKTz31lG37ihUrkJeXB7Vajbi4OGg0GmzZsgUlJSVYvnw5Fi1a1Oucv/jFL7B371488sgjOHLkCMaMGYMDBw5gy5YtmDhxIm699Vb3vHgiIiIiInLIjvwKmMwC1KkRGJsY5ulwRkRySRoArF27FhEREXjttdfw9NNPQ6VSYdq0aXjwwQcxYcKEIZ+/YsUKHDhwAPv27YNWq0VgYCCysrLw5JNPYtWqVZDJerfdjIuLw/vvv4/nnnsOn3/+OVpbWxEXF4c77rgD999/v62ZCRERERERSU+33oivj1QDAJZ4+SgaINEkDQCuvvpqXH311YPuM3PmTBQVFfXZ/uijj9p9vvj4ePz1r3+1+3lEROR5ZrOAU+ebYChthkomICPJO9bBIRpt+F11DN+3oe05XoNOnRFxkYG4NDNm6CdInGSTNCIiouHIL6rDOzvOoLldZ9sWGeqPmxdmIi8rzoOREVFP/K46hu/b0MxmAV8esixevXh6KuQy709gJdc4hIiIaLjyi+rwwqbCXhcvgGXy+AubCpFfVDfAM4nInfhddQzft+E5cqYe9S3dCA5QYnZOoqfDcQomaURE5JXMZgHv7Dgz6D4bdpyB2Sy4KSIi6g+/q47h+zZ82w5aRtGumpIMfz+Fh6NxDiZpRETklYorWvrcXb5YU7sOxRUt7gmIiPrF76pj+L4NT0l1K85WtkIhl2FBXoqnw3EaJmlEROSVWjoGv3ixdz8icg1+Vx3D9214th+wjKJdNikeESH+Ho7GeZikERGRV4oIHt4/xsPdj4hcg99Vx/B9G1pDSxcOWeflLZ6R5uFonItJGhEReSV1agQiQwe/OIkK9Yc6NcI9ARFRv/hddQzft6HtyK+EIACTxkQiNS7E0+E4FZM0IiLySnK5DDcvzBx0n5sWZnItISIP43fVMXzfBtfZbcQ3x6yLV/vYKBrAJI2IiLxYXlYc1swf32d7ZIg/1q3K4RpCRBKRlxWHKeq+CwwH+in4XR1EXlYc7rpm4oCP+9IcLHt9c6wa3XoTkmKCkTM2ytPhOB2TNCIi8mpmwdJ+OiMpDEEBSgDAfbzoI5IUQRBQVd8BAFg5ZywWz7SMfCTFBPO7OgQ/paWlfHRYAB75YR5+c8tUzM5JAAC8u+sMBGH0teA3mszYkX9h8WqZDyxefTEmaURE5NUKzzUBAC7PSUBGcgQAoLap04MREdHFqho6UNfcBaVCjqWXpWPNoiwAwLmaNnR0GzwcnbQVljYCAKZNiMXcqSmYOCYK183NgJ9KjpKqNhwqqvdwhO6XX1SPpjYdwoJUuDw73tPhuASTNCIi8lrdeqNtjaDcjGikxFsmjtc0MkkjkpLDxZZEIntMJAL9lYiLDEJSTDAEATh5vtnD0UmXIAgosN6Iys24UC4aGeqPq63zsDbuPguD0eyR+DxBEARsO1AOAJg/NQUqpW8sXn0xJmlEROS1Tpe3wGQWEBMegISoIKTGhQIAaho7PBwZEfV02DraMzUr1rYtNyMaAFB4rtEjMXmD6sZONLfroFLKMSEtotdjS2emIzzEDw2t3diZX+mZAD3gTGUrzte2Q6WU46qpyZ4Ox2WYpBERkdcSL+5yxkVDJpMhlSNpRJJT19KF8jot5DIZJo+/MBqUO86apJU2jcp5VcMh/sZlpUbAT9V7xMjfT4HrrhwHAPh873lou0ZH2ag4ijYrJwFhQX4ejsZ1mKQREZHXKiy1lgFZO3ulxltG0uqau2A0jZ7yHyIpE0fRstIiENrjonpCWgRUSjma23WobuDod3/E37gca0J7sdk5iUiNC0GnzohP95S6MzSP0DR14uiZBgCWhiG+jEkaERF5pbrmTtQ1d0Ehl2FCeiQAICosAAF+CpgFAZrmLg9HSETAhfloU9Wxvbb7qRTIsi7ELM67ogt0BhOKylsAYMAW83K5zLYMye4jVT7fNGn7oQoIAC7JiEZidLCnw3EpJmlEROSVxDvM45PDEehvab0vk8mQFGP5h7uGd+aJPK5Fq0NJVSuAvkkacGGE6EQp56VdrLiiBUaTGdFh/kiMDhpwv0ljonBJRjRMZgEbd591Y4Tupe0y4LvjNQB8c/HqizFJIyIiryS23s8Z1/sOsy1JY/MQIo87cqYBAoBxSWGIDO278HKu9ftbVNEKncHk5uikrcA6Hy17bPSQ64DdOG885DIZjpxpQFG5b3bL/OpIFfRGM9LiQvo0UfFFTNKIiMjrGE1mnCqzXIjkjO09V0MsgWHzECLPO1xUBwDI62cUDQASooIQHeYPo8lsK+0jC/FGVO64/ksde0qKCcbcyUkAgHd3noXZxxqxGIxmWwfLJTPSfHLx6osxSSMiIq9zptJy1z0s2M/W0VGUFGMpC6rmSBqRR2m7DDhtTbz6K3UELCXKYskjW/Ff0NDShdqmTshlMkxMHzpJA4AfXDEWgf4KlGnase9ErYsjdK8DpzRo7dAjIsQP0yfGeToct2CSRkREXke8mMseEwX5RXdUxXLH2sZOn7ubTORNjp1tgMksICU2GPFRA8+pEptiFJSyeYhInHObkRyGoADlsJ4TFuyH5ZePAQB8+PU5nykf7bl49cJpqVAqRkf6MjpeJRER+RRb6/1+yoDiIgOhVMigN5rR1Nrt7tCIyGqgro4Xm5huudmiaepEfQu7sgJDt94fyKJpKYgOC0Bzuw7brYmNtztZ1ozK+g74qxS2ks7RgEkaERF5lRatDhV1WsgATOqnLbVCLkd8pFjyyHlpRJ6g05tsicZQSVpQgBIZyWEALiQno5nRZMbJ89YkbYDW+wNRKRW4/irLAtdb9pWjVatzenzuJo6iXXFJIoIDVB6Oxn2YpBERkVc5Yb2IS08IRViPhXF7EttV13JeGpFHFJxrhMFoRmxEAFLjQobcn/PSLjhX3YZuvQkhgSqkJ4Ta/fyZE+MxNjEMOoMJm7717gWuq+q1KDzXBBkso4SjCZM0IiLyKmJb6otb7/ckdnjkSBqRZ4iljnnquGF14hNLl0+VNcNoMrs0Nqmz/caN7TvndjhkMhnWLrAscP3t8WpU1mudGp87bT9YAcAyGhsXOfC8Rl/EJI2IiLyG2Szg5Pn+W+/3lGjt8Mi10ojcz2gy41hJAwBgatbgpY6itPhQhAap0K032Ra/Hq0GWgPSHpkpEcjLioUgAO/v8s4Frls79Pj+hAYAsHhGqoejcT8maURE5DXO17ZD22VAoP+FOSz9SeJaaUQec6qsGV06E8JD/DAuaeDvaU9ymQzZ1vlXo3leWluHHmWadgCWRaxHYvVVGVDIZSgsbfLKMtLdhythNJkxLikM45PDPR2O2zFJIyIiryFeaExKj4RCPvA/YfFRQZDBsk5TW6feTdEREQDkF1m7OmbG2lWuZ2vF74UJhbOIc27T4kMQHtz/nNvhiosMwoI8yzyu93adhcnsPWWkeoMJuw5XAQAWT08dFYtXX4xJGhEReY0LbakHLwPyVykQHR4AAKhpYMkjkbuYzQKOnLEmacMsdRSJI0flGi1aO0bnzZXCUkuCmmtn6/2BrJg9BsEBSlQ1dODb4zVOOaY77D1RC22XAdFhAciz8+/IVzBJIyIir9DRbUBJtWWuymDz0USJLHkkcrszlS1o7zQgOECJrNQIu54bHuyHtHhLJ8gTpaNvNM0sCBduRNnZen8gwQEqXDt7LADg42/OoUtndMpxXcksCPjS2jBk0bSUQasmfNnofNVEROR1Tp1vhiBY2uuLo2SDEdvwV7N5CJHbHC62NAyZPD4GSoX9l5niCNJonJdWrmlHe6cBAX4KZDhxDta8qcmIiwxEW6cBX+wvc9pxXaWgpBE1jZ0I9FdgzqWjZ/HqizFJIyIir3ChLfXwyoCSYjiSRuROgiDgcHEdgKEXsB6IOIJUeK4JZkFwWmzeQOzqODE90qEEdyBKhRyrr7K05N92oAJNbd1OO7YriG33r7w0CYH+Sg9H4zlM0oiISPKEHmVAucNsSy2OpLENP5F7lGna0dimg59KbuvUaK+M5HAE+Cmg7TKg3NrlcLQotK0B6Zz5aD1NVcdAnRoBg9GMD78+5/TjO0u5ph2nypohl8mwMG/0td3viUkaERFJXnVDB5rbdVAp5VAPc56LOCetqU2Hbr3052EQeTuxq+Ml46Lhp1I4dAylQo6J6ZEAgIJzo6fksbPbiJLqNgDOm4/Wk0wmw5r5ltG070/U4nxtm9PP4QzbDlhG0aZNiB1WWbsvY5JGRESSJ16sZaVGDPviLyRQhbAgFQCgtoklj0SudrjYsa6OFxNHkrxxbS9HnSprhsksID4qCLERgS45x9jEMFyeHQ8AeG/nWQgSKydtbtfhwCnL4tVLZqR5OBrPY5JGRESSJ3Z6s7cMyNbhsYFJGpErVTd0oKaxE0qFDJdmxIzoWOJIUklVGzq7R8couPgbl+uCUbSerp+bAZVSjqKKFhw50+DSc9lrZ34lTGYB6pRwjE0c3iLovoxJGhERSZrOYEJRhdh6374LmERr8xB2eCRyLXEUbWJ61IibPcRGBCI+KghmQcCpMt8veRQEwVYtMNQakCMVFRaAxdMtc7027j4Lo0kaC1x364346ohl8WqOolkwSSMiIkkrKm+B0WRGdJi/rRnIcCVGic1DOJJG5Er51iTNWQsPiyNKo6EVf21TJxrbuqFUyJGVGuny8y27LB1hQSpomruw25oYedp3BbXo1BkRFxmIS8ePbCTWVzBJIyIiSevZ8Uwmk9n13MQYdngkcrWG1i6U1bZDJrOsj+YMPeelSW3ulLOJrffVqeHw93Os4Yo9Av2VWDlnHADg0z2l6Og2uPycgzGbBWw/WA4AWDw9FXK5fb/zvopJGhERSZp4J92RjmdJ1jlpdc1dkinrIfI14gLW6pQIhAX7OeWYWWkRUCrkaGzT+Xzjn4JS+9aAdIY5lyYiOSYYHd1GfL73vNvO258jZxpQ39KN4AAlZuckejQWKWGSRkREklXf0oXapk7IZTJMTLc/SYsM9Ye/nwIms4C65i4XREhEzurq2JO/SoGs1HAAvt2KX28wobi8BYDr56P1pJDLcaO1Jf/O/ErUNXsuEd5mHUW7akqyW0YSvQWTNCIikixxFC0jOQxBAfY3I5DJZD3mpbHkkcjZWjv0OFPRAgCYmum8JA0Assf6fiv+4soW6I1mRIb6I9na6MhdcsdFI3tsFIwmAR98VeLWc4tKqltxtrIVCrkM86emeCQGqWKSRkREktVzPpqjxDb81WweQuR0R8/UQwAwJiHU6YsP51pHlooqWqA3mJx6bKkQ56PljI2ye86tM6yZNx4yGXCoqB5nKlvcfv7t1sWrL5sUj8hQf7efX8qYpBERkSQZTWacKmsG4Nh8NFGStXlILUfSiJzO2V0de0qKCUZkqD8MRjOKraN1vsY253YEN6JGIiUuBHMuscwDe2+Xexe4bmjpwqGiOgDAIuuyAHQBkzQiIpKkkqpWdOtNCAlUIT0h1OHjcCSNyDU6u404dd5yI2Wq2vlJmkwms92g8cVW/E1t3ahu6IBMBkwa4/rW+wNZNWcc/FUKnKtuw4FTdW477478SgiC5bWnxTv+G++rmKQREZEkXbjDHAX5CMqAxLXVahs7YfbxVt5E7nS8pAEms4CkmGDbzRBny7WOMBX44Lw08TduXFIYggNUHosjPMQfSy+zLCD9wVclMBhdX1ra2W3EN8eqAQCLp3Px6v4wSSMiIknqOVdjJGIjAqGQy6AzmNDcpnNGaESEC6WOU9WuW3x44phIyGSWBekbW7tddh5PEBPPXDe23h/IkhlpiAz1R2NbN3YcqnT5+b45Vo1uvQlJMcG2uYfUG5M0IiKSnNYOPco07QAudHhzlFIhR1xkIAB2eCRyFp3BZEsy8tRxLjtPcIAKGUmWVvyFpb4zmmYym3HSWiqaLYEkxV+lwHVXWha4/vz782jr1LvsXCazGTvyLQ1DFk9P9UjDFG/AJI2IiCTnhPViLC0+BOFOWBw3ifPSiJzqRGkT9AYzosMCkBYf4tJz2eal+dB6aeeq29ClMyI4QImxCWGeDgcAcHlOAtLjQ9GlM+GTPaUuO8+h0/VoatMhLEiFy7PjXXYeb8ckjYiIJEecq5HrpI5niTFcK43ImfKLLnR1dPVIiNj58GRZE4wms0vP5S5iwpk9NgpyuTRGkuQyGdZYF7j++kg1qhuc/3spCAK2HbAsXj1/agpUSi5ePRAmaUREJClmQXDafDSR2NSgxgUXHUSjjdFkxrGzDQBc09XxYmMSQhEcoESXzoRz1W0uP587iKWbORKYj9bThPRITB4fA7MgYOPus04//pnKVpyvbYdKKcdVU5OdfnxfwiSNiEhCzGYBp8434evDlTh1vglm8+jrRliuaYe2y4AAPwUyksOdckyWOxI5T1F5Czp1RoQFqTDeSd/RwcjlMmT7UCv+9k49ztdY5tzmSGA+2sVWz8uAQi7DsZJGnDrv3PdbHEWblZOAsKCRl7L7MqWnAyAiIov8ojq8s+MMmtsvdCCMDPXHzQszkZfluon5UlNgHUWbmB4JpcI59xIToizljtouA9o79QjlxQGRw8SujlPUsW4r1csdF40Dp+pQeK7R1uDCW5043wQBQEpsCCJC/D0dTh+J0cG4anIydh6uxHu7zuIPt093yuesaerE0TOWEdjFXLx6SBxJIyKSgPyiOrywqbBXggYAze06vLCpEPlF7ltg1NNOWDvG5ThpPhoA+PspEB0WAMDSypuIHGM2CzhsTdLy3FDqKBJH0spq213aedAdxHJuKbeev/aKMQj0V6K8Tou9hbVOOeb2QxUQAFySEe2ydfV8CZM0IiIPM5sFvLPjzKD7bNhxZlSUPnZ2G3G2yjLnxFnz0URsHkI0ciXVrWjr0CPQX4kJ6ZFuO29EiD9S40IgADjpxSWPZkGwlWw6+zfOmUKD/LBi1hgAwEfflECnH9kC19ouA747XgMAWMJRtGFhkkZE5GHFFS19RtAu1tSuQ3FFi3sC8qBTZU0wCwLio4IQGxHo1GOL89I4kkbkOHEU7dLx0U4rRx4uMakp8OJW/JV1WrR16OGvUmB8SoSnwxnUgrwUxIQHoEWrx1brXDJHfXWkCnqjGWlxIW5N7r2ZZJO07du348Ybb8TkyZMxffp03HvvvSguLh7Wcz/66CNkZWX1+5/rrruuz/6//vWvB9z/b3/7m7NfGhFRLy0dgydo9u7nzWyt911whzkx2jKSVs2RNCKHCIJwofW+G0sdRWIJ9Inzlps53kj8jZuYHgmVUrKX4QAAlVKOG67KAAB8sb9syJuJAzEYzdiZXwkAWDyDi1cPlyQbh2zcuBG/+93voFar8cgjj0Cn02H9+vVYu3YtNmzYgKysrGEd595778W4cb0nl0ZERAy4/9///vc+28aPH29X7ERE9ooIHt7E8eHu560EQUChC+ajiS604edIGpEjKuq0aGjthp9S7pHW8Zkp4fBXKdDWoUeFRov0hFC3xzBS4m9ctoRLHXuaPiEOXx6qQElVGzZ9ew4/XjbR7mMcOKVBa4ceESF+mDGRi1cPl+SStNbWVjz11FNISEjAhg0bEBJiWcV+6dKlWL58OZ544gm8+eabwzrWrFmzMHPmzGGf+wc/+IFDMRMRjYQ6NQKRof6D3qWMCvWHOjXCfUF5QG1TJxrbdFAq5MhKi3D68cWRtMa2buj0Jvj7cRFVInuIo2g546I98v1RKuSYmB6Jo2cbUFja6HVJWpfOiDOVrQCk3TSkJ5lMhjXzM/HXt/Lx3fEaLMxLQVr88N93y+LVFQAs5ZPuLpH1ZpJ7p3bu3AmtVovVq1fbEjQASEpKwpIlS7B//37U1NQM+3gdHR3Q64fXBUgQBGi1WphMI5scSURkD7lchpsXZg66z00LM93W6tpTxHkmWamWu+XOFhrkh5BAFQBLQkhE9vFEV8eLieuKFXrhvLTT5c0wmQXERQQiLjLI0+EM2/jkcMyYGAcBwPu7z0Kwo9T0ZFkzKuu18FPJcdUULl5tD8klaceOHQMATJkypc9j4raCgoJhHeu+++7D1KlTkZubi8WLF+OVV16B0WgccP9p06YhLy8Pubm5uPHGG/Hll1868AqIiOyXlxWHdaty0F+p/t3XTBoV66QVloplQK4ro0rivDQih9Q2daKqoQMKuQyXjHd/qaNIbB5ytqoVXbqBr+mkSEwspbiA9VCun5sBpUKGk+ebUWAt2RyO7dZRtDm5SQgOULkqPJ8kuXJHjUYDAEhISOjzmLittnbw9RoCAgKwdOlSzJo1C7GxsdBoNPjkk0/wzDPPID8/Hy+++CLk8gv5aXR0NG699Vbk5OQgNDQU58+fx/r163H//ffjl7/8Je66664Rvy6lBCaHKqxDzAoJDjUzNsdJOT7GZp+s9EiINygfWDMZb39xGo1t3ejQGSTxGwK47n3TG0woKm8BAExWxzj0eocTW3JsCIorW6Fp6nTreyrFv7eepBwfY3OMs2M7etayCPHEMZEIH+ECzCOJLSk2BPGRgdA0d6G4ssXpN7Bc9ZkKPVrvXzredb9xrpIYE4zFM9Kw5fsyvL+7BJdmxkAh7x3HxfFV1WtRcK4RMgBXX5bm0X/HpPxdHYjkkrSuri4AgJ+fX5/HxG3d3d2DHmPZsmVYtmxZr21r1qzBww8/jM2bN+OLL77A8uXLbY/98pe/7HOMtWvXYtWqVfjf//1fLF++HImJiXa/FpFcLkNkpHQW7QsLc25ba2dibI6TcnyMbXhKNZbRneTYECyakQ6TScALHxzDjkOVuHHRBEn94+Ls9+3w6ToYjGZEhwcgJzNuRN2/BostIy0Su49Uob5N55HfZSn9vfVHyvExNsc4KzYxSbtyaqrTvjuOxjZtUgI2f1eK4so2LLxsrFNiuZizP9Pqei3qW7qgVMhw+eQUBPo7fgnuqb+3W5dn49tjNahu6MCBogYsm9X/ey/Gt/5Ly/qfl+UmYkKG50pke5Lyd/VikkvSAgMtb15/88jEbQEBAXYfVyaTYd26ddi8eTN2797dK0nrT3BwMO644w788Y9/xJ49e7B69Wq7zykymwW0tXl+/oNCIUdYWCDa2rpgMpk9HU4vjM1xUo6PsdnnRIllvkdqnGU+7jR1DEKDVKhr7sKX+85j5iTPd8Vy1fu293gVAEspU0uLY7+Xw4ktIshSblNW04bmZveVPErx760nKcfH2BzjzNgaW7tRXN4CGYAJKWEj/u6MNDZ1Shg2Azh4shZNTRlObenuqs/02yOWsj91agS6O3Xo7rS/nb0U/t5WzhmLt7YVYf0XpzB5XFSvZLNnfE2tXdh9yNowZGqyW39v+yOF904UFhY4rJuukkvS4uMtFyG1tbXIyMjo9ZhY5thfKeRwpKZaVjhvahreZNOUlBQAQGPj8GtvB2I0SufH22QySyqenhib46QcH2MbnrLadgBAapzlLrVCLsO8Kcn49Lvz2PJ9GaZmxkhmfRlnv2/HrXfps8dEjfi4g8UWb10gW9PUiW6d0e2dxqT099YfKcfH2BzjjNgOnrJMRRmfEo6QAJXTXqujsWUmh0Mhl6GhtRtV9R1IiHJ+Ew7n/8ZZ59y6+DfO1eZckogvD1agtqkTn3xbaltHrSeTyYwvD1bAYDJjbGIYxiaESub7IeXv6sWkUztjdckllwAAjhw50uexo0ePAgByc3MdOnZpaSkAICYmZlj7nz9/3q79iYhGolxjSdJ6tjeeN9XSsri0pg1nq1o9FZpLNbZ2o6axEzKZZb6LK0WF+cNfpYDJLKC+pcul5yLyFWJXx6ke7OrYU4Cf0rYkSaEdTSw8xWA043R5MwDXrAHpTkqFHKvnWRKz7Qcr0NDa93dUbzBh12FLdcQSLl7tMMklaQsXLkRwcDA2btwIrVZr215dXY2tW7dixowZtvlhXV1dKCkpQV1dXa9jNDc39zmu0WjEs88+azuHqLOzEzpd3yHnpqYmvPrqq/Dz88OcOXOc8tqIiAaiM5hsbeHTeyRp4cF+uDzbUmEgdsnyNWJXx4ykcJd3/5LJZEiwdnisafR8GTqR1LV36lFU0QJAOkkacKHLo9iMQ8rOVLZAbzAjPMQPKbHS6VHgqMnjYzAhLQJGkxkffX2uz+PfFdRC22VAdFgA8rKk8zfjbSRX7hgeHo5f/epXeOyxx3DTTTdhzZo10Ov1WL9+PQDgt7/9rW3f48eP47bbbsOqVavw1FNP2bavWLECeXl5UKvViIuLg0ajwZYtW1BSUoLly5dj0aJFtn3Lyspw5513YsGCBUhPT0dYWBhKS0vx0UcfobW1Fb///e9tJZhERK5SVd8BQQBCg1QID+ndOGnx9FR8e7wGh4vrUdfc6VXr6wyHeJElXnS5WmJ0EMpq21HT2AGAFxBEgzl6pgGCAKTFhyA2QjpNF3LGRWPjVyU4Xd4Mg9EElVK6i9PbWu+PjfKJUSVxgevH3ziIfSc1WDgtFeOSwgBY+jBs3V8GAFg0LaVPB0gaPsklaYCls2JERARee+01PP3001CpVJg2bRoefPBBTJgwYcjnr1ixAgcOHMC+ffug1WoRGBiIrKwsPPnkk1i1alWvL0hMTAyuuOIK5Ofn44svvkBXVxciIiIwbdo03H777Zg+fborXyoREQCgos5a6hgX0ucf8eTYEOSMi0LhuSZ8eagSP1yk9kSILmE0mXHyvLh2kHvKgBKjLXeyqxs4kkY0lHwJLGDdn5TYYISH+KFVq0dxZSuyx0h37TGxWiDHhWtAult6Qihm5STgu8JavLvrDH7zw6kAgMNFdahp7ESgvwJzLk3ycJTeTZJJGgBcffXVuPrqqwfdZ+bMmSgqKuqz/dFHHx32eWJjY/H3v//d7viIiJypvM5S3p3ao9SxpyUz0lB4rgl7jtdg5ZyxPrMo6LnqNnTpTAgOUGJMQv+v3dmSbOWOXNCaHGc2Czh1vgmG0maoZAIyksIhl3v/KElPXTqj7SbKVCevRzZSMpkMOWOj8F1BLU6ca5JsktbcrkNlfQdkALLdVC3gLtfNzcDB03U4W9mKg6frEBnqb2u7P+eSxBEtM0ASTtKIiEaTCo0lSUuztt+/2KT0SKTEhqCyXouvj1Zj2WXp7gzPZcRSx+yxUW67wBVH0mqaOiEIgk+UH5F75RfV4Z0dZ9DcfmFOe2SoP25emOn0xZU9qeBcI4wmAfFRQbabG1KSOy4a3xXUoqC0ETdivKfD6ZfY2GRsUhhCAn3j5pooMtQfS2ak4bO95/HvT0/ALFx4bP/JOmSmRPjU98HdWChKRORhZkFARb11JG2AJE0mk2HJDMsyIjsOVcAosTWZHCVewOS6seNZXGQgFHIZdHpTr4tsouHIL6rDC5sK+/ztNLfr8MKmQuQX1Q3wTO+TX3Sh1FGKNzMmjYmCDJY5vU1t3Z4Op1/unnPrbmIjpp4JGgC0duh97vvgbkzSiIg8rL6lCzq9CUqF3PYPXn9mTIxHeLAfWrR6HDzl/f/wtXXqbWvDubMMSKmQIy7S0gChmiWPZAezWcA7O84Mus+GHWdgvviK1QsZjCYcL7HcRJFqh76QQBXGWhtWnJBgl0ezWXD7nFt3MpsFfPBVyaD7+Mr3wROYpBEReZhY6pgSGzxoJyyVUo4FeSkAgG0HyiEI3v0P38nSJgiwjB5GhPi79dy2kkc2DyE7FFe0DDn62tSuQ7G1Zb03O1HaDJ3BhMhQf7fNF3WEOEJVIMEkrbSmDR3dRgT5KzE2UbrvoaNG0/fBE5ikERF5WLm1s+NApY49XTUlGX5KOcrrtDhd1ndNSG/iyTKgRLF5SBOTNBq+lo7hlccOdz8pO1ws7VJHkThCdep8E0xmaZWBF1jLuSeNjfLJVvSj6fvgCb73F0NE5GVsTUMG6OzYU0igCrMvSQQAbDvovYtbmwXhQpLmgTKgJNtIGssdafgigoc34jvc/aTKZDbjyBlLkialBaz7MzYxFMEBSnR0G1Fa0+7pcHo54ePz0UbL98FTmKQREXmYrf3+MEbSAGDxtFTIABwvaUS1lyYZFRot2jr08FcpkJkS7vbzJ8awDT/ZT50agcjQwS84o0L9oU6NcE9ALlJc3oKObiNCAlXITHX/99MeCrkcE63t98VGRFKg7TLgXE0bAN9N0kbL98FTmKQREXmQtstgq+kfbpIWHxWEyZkxAIAvD3nnaJq4uOvE9EgoFe7/pyghypKktXUaoO0yuP385J3kchmuu3LcoPtcf1WG16+XJi5gPSUzxivK9HKtSVChhOalnTzfBEEAkmODERUW4OlwXEIul+HmhZmD7nPTwkyv/z54ivS/eUREPqxCYynPiY0IsGvhz8XTLe349xbWoq1T75LYXKnwnFjq6Jk7zAF+SkSFWe4AczSN7NGitdxUUVx04SlO2yo81+jVTX3MgnBhPppEuzpeTOwOW1rdJpmbLrbfOB8dRRPlZcVh3aqcPiNqUaH+WLcqh+ukjQAXsyYi8iCx1DEtzr7OX+rUCIxJCMX52nZ8dbgK114x1hXhuUSXzoizVa0APHsBkxgdjKY2HWoaO5GZEuGxOMh7GE1m7MyvBADcdnUWEqKCYBBkUMkEmEwCnnn3KL4/ocGEtEjMuTTJw9E6prSmDS1aPQL8FJiY7h0JRlRYAJJjg1FV34GT55swY2K8R+MRBMFWLeCLrfcvlpcVhymZsSipbrV9HzKSwjmCNkIcSSMi8qBya9OQ1PjhlTqKLItbpwEAdh2uhMFocnpsrnK6rBkms4C4yEDERQ68LpyriR0evXVeH7nfgVMatGj1CA/xw+XZCZg4Jgpzp6Zg4pgoTEiPxKorLTdL3v6yGFXWBeq9zWHrAtaXZERDpfSey0RbK34JzEurqu9Ai1YPP6Ucag/MufUEuVzW6/vABG3kvOfbR0Tkgyqs7fftHUkDLKVIUWH+aOs04PsTGmeH5jKebL3fk63DYyPb8NPQBEHAtgOWOaAL81L6nUu59LJ05IyNgt5oxosfF0Kn956bJ4DlNebbSh29q0xNHLEqLG3yeLlpgXUUbUJ6JFRKhUdjIe/FJI2IyEMMRrMtQRhu05CelAo5FuZZ5qZtP1jh8QuT4RAEwXan29NlQLa10jgnjYbhdFkzKuq08FPJMXdycr/7yGUy3HXNJISH+KGmsRPrvyxyc5QjU1XfgbrmLigVcuR6aL6oo9Qp4fBTydGq1aOy3rPfaXE+WraPz0cj12KSRkTkIdUNHTCZBQQHXGhiYa8rL01CgJ8C1Q0dkupsNhBNcxcaWruhVMgwIS3Co7EkxlhG0hpbu6EzeNeIB7mfuC7hFbmJCAlUDbhfWLAffrIiGzIZ8F1BLb4rqHFXiCMmjqLljI1CgJ93tS1QKRWYkBYJ4EL3WE/o1htxprIFAJA7CuajkeswSSMi8pBya6ljalwIZDLH6veDApS40tqgYNuBcqfF5iriOkaZKREevwgMC/JDSKAKAgBNE0seaWDVDR04XtIIGYBF1s6qg5mQHokfzLbMT3tre5HXjNZ6W1fHi4kl1OJIliecLm+B0SQgJjwA8ZGBHouDvB+TNCIiD6mwLWJt/3y0nhbmpUAmA06eb7YdU6ps89EkUkplax7iJRfR5BnbraNokzNjED/MZjfXzBqDiemR0BvMeOnjQuglPlpb19yJijot5DIZLh0f4+lwHCKWUBdXtKBbb/RIDCdsy4tEO3zzjQhgkkZE5DEV1s6OaXZ2drxYTEQgplkn+W+X8GiawWjC6fJmAEDOWGmUASWKzUMaOJJG/Wvr0GNvYS0A2DqqDodcLsM9KyYhLNgPlfUdeGfHGVeF6BSHixsAAFlpEYOWc0pZfGQgYsIDYDILOF3e4pEYxKYhuZyPRiPEJI2IyAMEQbCtkeZI05CLLZ5hKcHad1JjW2xXaoorW6E3mBEe4oeU2GBPhwOAzUNoaLuPVMFoMmNsYigy7WynHh7ij3tWTIIMwDfHqrHvZK1rgnSC/OI6AN5b6ghYliaxdXn0QCv+uuZO1DV3QSGXYUJ6pNvPT76FSRoRkQc0tnajS2eEQi5DUszIE5aMpHCMTwmHySzYFtuVGlsZ0NgoyZQBJbINPw1CbzBh12HL92nJjDSH/m4njYnCNbPGAAD+u7UItRKc/9jcrkNJVRsAYEqm9yZpwIURLE80UhLPOT45HIH+3tV4haSHSRoRkQeIc8eSYoL7XW/JEUusDQ2+OlIlyfWZbGVAEup4lmQdSatt6oTJbPZwNCQ1+05q0N5pQHSY/4hGmH5wxVhkpUZApzfhpY8LJbf4/NEzloYhGclhiAx1rNOsVExIj4RCLkNdcxfqmt2bEBeek9acW/JuTNKIiDxALHVMc0Kpo2hKZixiIwLQ0W3Ed4XSavvd1NaNqvoOyGSWkQWpiAoPgJ9KDpNZQH1Lt6fDIQkxC4KtY+rCaalQyB2/ZJLLZbjn2myEBKpQUafFuzvPOitMpxBb709Ve/coGgAE+isxPtlSlurO0TSjyYxTZdKac0vejUkaEZEHlGus7ffjR9bZsSe5XIZF0y4sbm2W0OLWJ6wXS2MTwyTVlEAukyEhyjovrYHz0uiCwnNNqGnsRICfAnMuSRrx8SJD/XH3ikkALPPcDpzSjPiYzqDtMuB0WQsA30jSgAsjWe5sxX+mshU6gwlhwX5IHWEzKCKASRoRkUdUOLFpSE9XXJKIIH8l6pq7cOxMg1OPPRIFpRfmo0lNknVeGtvwU0/iKNqVlyYhKMA584tyx0Vj2WXpAID/bj3t9nK8/hw72wCzICAlNmTYywtInTiSdaqsGUaTe8qYxQW0s8dEQS6RObfk3ZikERG5WWe3AQ2tltI6ZydpAX5KzJ1iXdzauraTp5nMZpw6f2HtIKm50OHR8xfMJA3lmnacKmuGXCbDwmkpTj32qivHYnxKOLp0Jrz0yQkYjJ6dC5lf5N0LWPcnNT4EYcF+0BlMOFPZ6pZziqN2uZyPRk7CJI2IyM3EUbToMH+XlP4tzEuFQi5DcUULSmvanH58e5XWtKOj24jgACXGJjqvvNNZ2OGRLiYuXj1tQixiwgOdemyFXI57r81GcIASZbXt2Ljbc/PTuvVGnLDeQMnzkVJHwFLGnD1GLHl0fSv+Fq0OFXVayABMkmC1AHknJmlERG52YX001yQskaH+mDHRuri1BEbTxIukSWOiRtR8wVUSY8QkrQOChObxkWc0t+uw/6Rlvtji6cNfvNoeUWEBuOsay/y0HfmVttEsdys81wSD0Yy4iEAkS2TtQmcRR7Tc0TxEnHObnhCKsCA/l5+PRgfp/WtJROTjXDUfrSfx4vLgqTo0tnq2a2GhhOejAUB8ZCDkMhm69Sa0aPWeDoc8bNfhSpjMAjJTwjEuKcxl57l0fAyunmH5nr6+5RQaWrpcdq6B2Lo6ZsVKZu1CZ5k0NgoyWH5vW7Q6l56rwHojiq33yZmYpBERuVmFxtp+34UdwNITQjEhLQJmwbOLW2u7DCittpRcSnE+GgAoFXLERlpK2tg8ZHTT6U346kgVANeNovV03dxxyEgKQ6fOiJc+OeG2JhcAYDCaceyspbmQL5U6isKC/JCeYKlWOOHC0TSzWcDJ82y9T87HJI2IyI2MJjOqGqwjaU5sv9+fJda79F8fq0KXzujScw3k5PkmCACSY4MlvUiuuKg12/CPbnsKatDRbURcRCCmZMa4/HxKhRw/+UE2gvyVKK1pwwdflbj8nKJTZU3o1psQEeKHsS4cMfQk8cZQgQvnpZ2vbYe2y4BAfyUykn3zfSTPYJJGRORGtU2dMJoEBPgpEBMe4NJz5WZEIyEqCF06E749Vu3Scw1EvDjKlfgdZjYPIbNZwJeHLHM4F01PhVzunvK/mPBA/Hj5RACWOaRH3bR0xmFrqeMUdazPtowXS6xPlDbBbHbNfFOx9f6k9EhJzrkl78W/JiIiNxJLHVPjQlx+YSSXybB4hmVx6y8PVcJkdm+rb0EQbPPRsiU+V+NCG36OpI1WR882oK65C8EBSlyRm+jWc09Vx9pa/b+2+aTL55GazQIOF/tuqaMoIzkMgf5KdHQbcb623SXnEFvvcz4aORuTNCIiNyqvs1wopLmos+PFZmUnICRQhca2brd3kKus70CrVg8/lRzqlHC3ntteSTHigtYcSRuttlsXr75qSjL8/RRuP/+N88ZjTEIoOrqNePlT185PO1PZAm2XAcEBSqhTI1x2Hk9TyOWYlB4JwDWt+Du6DSiptqzDxvlo5GxM0oiI3KhcHElzYdOQnvxUCsyfmgwA2Hagwq0t5sUyoAlpkVAp3X/Ra4+EKMtIWluHHh3dBg9HQ+5WWtOG4spWKOQyzJ/q3MWrh0upkOPelTkI9FfgbFUrNn17zmXnEm/YTM6MgVLh25eCOS5sxX/qfDMEwTISH+3i8nUafXz7m0lEJCGCILil/f7F5k1NgVIhR2lNG85WtbrtvLYyIIm23u8p0F9pa2xS08DRtNFmm3UUbeakeI82uImLCMQdSy3z077YV47jJc4f/REEAYfPWJK0PHWc048vNeIIV0l1q9NvwNha73MUjVyASRoRkZu0aPXQdhkgl8mQHOO+hWPDg/1weXY8AGD7Afcsbt2tN6K4ogUAkCvR1vsXS+K8tFGpsbUbh05bkpbF01M9HA0wbUKcbfT71c9PornduWt8na9tR1ObDv4qBbLHRjr12FIUHR6AxOggCIJl5MtZes65zeV8NHIBJmlERG5SrrHMR0uMDoKfyr3lf+LF5+HietQ1u36k6HR5C0xmATHhAYizrkEmdezwODrtyK+AWRAwMT0SaS5eFmO41swfj7T4EGi7DHj5k0KnNv0RuzrmZkRLvgzZWXJd0Iq/uqEDze06qJRyn57XR57DJI2IyE08UeooSo4NQc64KAiwdHp0NXGSfu64aMi8pL232OGRC1qPHl06I76xLk+xZIbnR9FEKqUCP12ZgwA/BYorW/HJnlKnHFcQBBwqEksdfber48XEkuvC0ianzcsVR9GyUiPcftONRgcmaUREblJe596mIRdbMt2yuPWe4zUub44hXsB4w3w00YWRNCZpo8W3x6rRpTMhMTrItvCxVMRHBuFHV08AAGzeW4YTTmh8Ud3YCU1TJ5QKGS7JkNbrdSV1agRUSjma23WodtKC9eKNKKn93ZDvYJJGROQmFRr3tt+/2KQxkUiJDYbOYMLXR123uHVdcyfqmrugkMswId175rwkWucJNrR0Q28weTgacjWT2WwbVV48PVWSCzrPnBSPuZOTIAD492cn0KId2fw0sdRx0pgoBPornRChd/BTKZBlLUksODfyZFdnMKGoQmy97z03osi7MEkjInKDbr0Rdc1dADxT7ggAMpkMi62jaTsOVbhsHSZxFC0zJdyrLgTDglQIDlBCAFDbxHlpvi6/qB6Nbd0IDVLh8uwET4czoJsWZCIlNgTtnQb8+9MTMJsdL9c7bC11nDqKSh1F4ojXidKRz0srKm+B0WRGdJi/rUyayNmYpBERuUFlfQcEAOEhfggL9vNYHDMnxSM82A8tWj0OnqpzyTnE1vvZXnaHWSaTsXnIKCEIArZZO53Om5Is6TlFfioFfroyG/4qBU6Xt+CzvecdOk5DSxfKNO2QySzro402YgfGoopW6EY4Ui6WOmaP9Z45t+R9mKQREbmBp0sdRSqlHPPzLIv1bjtQ7vTFrY0mM06VWdpce0vr/Z4S2YZ/VDhb1YrSmjYoFXKPLV5tj8ToYNy2JAsA8OmeUtt3zB5iqWNWagTCgjx3o8hTEqKCEB3mD6PJjKLylhEdi633yR2YpBERuYHYNCTNQ01Depo3JRl+SjnK67Q4PcKLlYudqbTcpQ4L9kOKh8o6R0IcSavmSJpPE0fRZuXEe3Rk2x6X5yTgiksSLfPTPj2B1g69Xc/PLx69pY6AZaRcLHksHEEr/oaWLtQ2dUIuk2FiOpM0ch0maUREbuDJ9vsXCwlUYXZuIgDLaJoz2TqejY2SZCOGoSTFcCTN19U1d+KINWFZZJ2j6S1+uEiN5JhgtHbo8epnJ2Ae5kh4a4ceZystjS5Ga5IGXGjyUTCCTpniKFpGchiCArxnzi15HyZpREQuZjYLqJRQkgYAi6anQgbgeEmjUxMSb2y935M4kqZp6hxRgwaSri8PVkKApRw32drR01v4qxS4d2UO/FRynDjfjM3flw3reUfO1EMAMDYxFFFhAa4NUsImpltuHmmaOlHf0uXQMQrYep/chEkaEZGLaZo7oTea4aeSIz5SGp3AEqKCcOl4S/OA7QcrnHLMFq0OFXVayABM8tIkLTo8ACqlHEaTgPpWxy7iSLo6ug34tkB6i1fbIzkmGLcsssxP+/jbcygqH3p+2mju6thTUIASGclhAC7cULJHzzm33nojirwHkzQiIhcr11hH0WJDIJdLpwRQvEjdW1iLtk775rf0R1xsd0xiqNc2JpDLZEiIspY8NnBemq/56kgV9AYzUmJDMNGL1vC72OzcBFyenQBBAF7+9MSg39+OboMtscjLinNXiJI1knlpJVWt6NabEBKoQnqCZ5tAke9jkkZE5GJSmo/Wkzo1AmMSQmEwmvHV4aoRH6+gR1tqb8YOj77JaDJjZ75l8eolM1K9unW6TCbDrUvUSIwOQotWj9c+PzXg/LSjZxpgMgtIjgm23YAYzcQRsFNlzXavFdmznNsb59ySd2GSRkTkYuV1lvb7qfHSuvMqk8mw2DqatutwJQxGx9cOMpsFnDwvtt737jKgJFuHRyZpvuTAKQ1atHqEh/hh5qR4T4czYgF+Svz0BzlQKeUoONeIbfv7bwKUX2RZD3G0lzqK0hNCERKoQrfehJKqVrueK64BmePlv3HkHZikERG5WIW13DFNYiNpADAtKw5RYf5o6zTg+xMah49zvrYd2i4DAv2VGJcU5sQI3S8xhgta+xpBELDd2nZ/YV4KlArfuPxJiQvBzQszAQAffn3O1sFR1K034vhZywg3kzQLuUxmS7LsmZfW2qFHmXW9S2+vFiDv4Bu/UkREEtXaoUdrhx4yACmx0kvSlAo5FuZZRtO2H6xweHFrcX7HpDGRUMi9+5+WnuWOzl7smzzjdFkzyuu08FPJMXdysqfDcaorL03CzEnxMAsC/vVpIbRdBttjR4rqoDeaERMeIIk1GqXC1orfjnlpJ60JXVp8CMK9ZG098m7e/S8pEZHEVVhLHeOiguDvp/BwNP278tIk+PspUN3Q4VDHM+DCHelcH2hLHR8ZBJkM6NKZ0KIdeUMV8rxt1g6mV+QmIiRQ5eFonEsmk+G2JVmIjwxEU5sO/9l8CiaTGafON2HT1yUAgCmZMV49B8/ZxJGwco122IuCF5RaEjpf+I0j78AkjYjIhaRc6igKClDiykuSAADbHVjcuqPbgJJqS5mVL7SlVinliIsIBMDmIb6guqEDx0saIYNlfUBfFOivxE9X5kCpkOPo2QY88H/f4sn1h3HKevNk30mNbW4aAeHBfraRxROlQ4+mmQXhwnw0H/iNI+/AJI2IyIXKrZ0dpV5qtGhaCmQy4MT5Zls3yuE6db4ZggAkxQT7zEK54qLWnJfm/b48ZBlFm5wZI5l1Cl0hLT4Us3MsDVG6dL2bALV3GvDCpkImaj2II2LDqR4o11jm3Ab4KZCRHO7q0IgAMEkjInIpqbbfv1hMRKBtDSV7R9PEeR2+dIc5MYZt+H1BW6ceewtrAQBLZqR5OBrXMpsFHD83eMKxYccZmM2cZwlc+L0qPNc04PIFogLr+zoxPdJnms6Q9PEvjYjIRfQGk+0iPzVOWu33+yMubr3vpAYtWt2wniMIwoW1g3yoLXUSR9J8wleHq2AwmjE2MRSZKb49AlJc0YLm9sG/t03tOhRXtLgnIInLSA5HgJ8C2i4Dyq1dGwdyQrwRxflo5EZM0oiIXKSqoQOCAIQGqRARIv1uYBlJ4RifHA6TWbAt+juU6oYONLfroFLKoU6JcG2AbpRg7fDItdK8l8Fowq7Dlr/jxdPTfL5xRkvH8G6sDHc/X6dUyDExPRLAhZGy/nR2G3G2qg2Ab1ULkPRJNknbvn07brzxRkyePBnTp0/Hvffei+Li4mE996OPPkJWVla//7nuuuuGfP7bb79t27+2tnakL4WIRqmepY7ecoEojqZ9daQKOv3Qi1uLFzdZaRHwU0mze6UjEqMsI2mtWj06u40ejoYc8f0JDdo6DYgO88e0Cb6/RlhEsL9T9xsNxJGxE4O04j9V1gyzICA+Kgix1oZCRO6g9HQA/dm4cSN+97vfQa1W45FHHoFOp8P69euxdu1abNiwAVlZWcM6zr333otx48b12hYRETHoc6qrq/HMM88gKCgInZ0scyEix4klNGleUOoompIZi9iIANS3dOO7whrMn5oy6P5iZ7RcH1vcNShAiYgQP7Ro9ahp7GCzAC8jCAK2W9vuL8hL9fq1+4ZDnRqByFD/QUseo0L9oU6NcF9QEieOjJ2takNntxFBAX0viwttv3EcRSP3klyS1traiqeeegoJCQnYsGEDQkIsk+2XLl2K5cuX44knnsCbb745rGPNmjULM2fOtOv8f/jDHzBu3DiMGzcOn376qd3xExGJxM6OqRLv7NiTXC7DommpeGfHGWw/WIGrpiRDPsAooM5gQlGFtfW+D81HEyVGB6NFq0c1kzSvU1jahOqGDgT4KXDlpUmeDsct5HIZbl6YiRc2FQ64z00LMyGXe8eovjvERgQiPioImqZOnCprsjVPEgmCgELbfDTf+40jaZPcraWdO3dCq9Vi9erVtgQNAJKSkrBkyRLs378fNTU1wz5eR0cH9PrhLVT48ccfY+/evfjzn/8MhcJ3ynaIyP3MgmArd5TyGmn9ueKSRAT5K1HX3IVjZxoG3K+ovAVGkxnRYQFIiPK91uZsHuK9tlk7lF55aVK/oyO+Ki8rDutW5SAytHdJY1SoP9atyumThNCFEbL+WvHXNnWisU0HpUKOrNRId4dGo5zkfrmOHTsGAJgyZUqfx6ZMmYJNmzahoKAAiYmJQx7rvvvug1ZruUhKT0/H6tWrcccdd0Cp7PuyGxoa8OSTT+JHP/oRJk2aNMJXQUSjXUNLF3R6E5QKua0JhbcI8FNi7pQkfLGvHNsOVmCKuv/5PD3vMHvLnDt72NrwN7B5iDcp17Tj5PlmyGTAwmmDl+v6orysOEzJjEVJdSsMggwqmYCMpHCOoA0gZ1wUduRXovBcI4SLWvGLc27VqeHw9+PNe3IvySVpGo0GAJCQkNDnMXHbUM08AgICsHTpUsyaNQuxsbHQaDT45JNP8MwzzyA/Px8vvvgi5BfVpz/++OMICQnBAw884KRX0ptS6flBS4V1bQ+FBNf4YGyOk3J8ozm2KuuFfUpcMPz97PuplcL7tmRGGrYfqEBxRQvK67QYlxTWJ7YT5y0XMJeOj/HJ37gU6whoTVPniF+fFD7TwUg5Pntj22HtTDp9YjwSrKOhriLl9y0nIwZhYYFoa+uCyWT2dDi9SOl9yx4bDZVCjsY2Hepbu5Eab5lDrFDIcdLHf+OcTcrxSTm2gUguSevq6gIA+Pn1bVctbuvu7h70GMuWLcOyZct6bVuzZg0efvhhbN68GV988QWWL19ue+zLL7/Etm3b8NprryEw0Pmde+RyGSIjXfsPhT3CwqTbnYixOU7K8Y3G2OpaLZP3M1MjHf7+e/J9i4wMxpwpyfgqvxK7jlQhL7t39UKnwYyaxk7I5TLMmpyC4ECVhyLty1nv2yRr2XtDSxeCQwKc0r1Syt8FQNrxDSe2xtYu7DthuZG7ZlGW2/7t9fb3zVOkElt2RjSOFtfjbE07sjMtJaH+gX44XdYMAJg9JYXXcXaQcnxSju1ikkvSxCSpv3lk4raAgAC7jyuTybBu3Tps3rwZu3fvtiVpbW1t+NOf/oQVK1bgiiuuGEHkAzObBbS1eX5Og0Ihl/RdNcbmGCnHN5pjKy6z3IFNiAxEc7N95XJSed/mT0nCV/mV2HO0GiuvaERMeIAttr3HqgAAmcnh0Hfroe8e3txfV3L2+yYIAoIClOjsNuL0uQakjmBuoVQ+04FIOT57Yvtw91kYTQIyU8IRG+pn93fPlbG5G2MbvolpEThaXI8DhTWYNzkJYWGBOFhYDb3RjMhQf4T6yV3+tzQcUnvfLibl+KQUW1hY4LBG9CSXpMXHxwOwlDRmZGT0ekwsc+yvFHI4UlMt6/80NV2YHPp///d/aG9vxw9/+EOUlZXZtnd0WL6MlZWV0Ol0SEsb2UKYRqN0/lhNJrOk4umJsTlOyvGNxtjKrO33k2OCHT6+p9+3lJgQTEiLwOnyFmzfX44b54+3PXb8rKWhSPbYKMl9ts583xKjg1BS1YYKTTsSndAcxdOf6VCkHN9Qsen0JuzKv7B4tTtfhze/b54kldgmWRe1PlXWjK5uA8LCAnHU2jQpZ2wUTCYBgDDIEdxLKu/bQKQcn5Rju5jkkrRLLrkE7777Lo4cOYLZs2f3euzo0aMAgNzcXIeOXVpaCgCIiYmxbauurkZ3dzfWrl3b73N++MMfAgCOHz8Of38uAElEQ9N2GdDUZil3TIn1rs6OF1s8Iw2ny1vw9bEqrJg9BqFKPxhNZpywdkLz9bbUiVHBKKlqY4dHL/BdYQ06uo2IiwjElMyYoZ9AZJUUE2xbY+50eQvi48JQUCI2RvKtNSDJe0guSVu4cCGeeOIJbNy4EbfffrutDX91dTW2bt2KGTNm2Do7dnV1obq6GqGhoYiLu9BWtrm5GZGRvVulGo1GPPvss7ZziO6++25ce+21feJ4++23ceDAATz++OMIDw+HSiWd+RZEJG0V1lG02IgAr2//fUlGNBKiglDb1Ilvj9dg2eXpOH2+Cd16E0KDVEiL956Fuh1h6/DY6PlSJxqY2Xxh8epF01PZyZDsIpPJkDM2Ct8er0HBuUZMzIhBdUMHZDJg0hi23ifPkNzVQ3h4OH71q1/hsccew0033YQ1a9ZAr9dj/fr1AIDf/va3tn2PHz+O2267DatWrcJTTz1l275ixQrk5eVBrVYjLi4OGo0GW7ZsQUlJCZYvX45FixbZ9u2v1T8AfPXVVwCAuXPnOlxeSUSjk7g+Wmqc9ycwcpkMi6en4s1tRfjyYAWWzEzF4aI6AJZSx4EWuvYVidbugNUNHEmTsmNnG1DX3IUgfyVm5/LfbLJfzrhoS5JW0ojMNMtv3LikMAQH8CY9eYbkkjQAWLt2LSIiIvDaa6/h6aefhkqlwrRp0/Dggw9iwoQJQz5/xYoVOHDgAPbt2wetVovAwEBkZWXhySefxKpVq3xyPR8iko5yL13EeiCzchLw0Tfn0NjWjU++LcVea/e87DG+XeoIAEnWNe5qmzphNgs+OUJjNgs4db4JhtJmr11TS1y8+qopyQiwc8kLIuDCiFl1Qwc+2HUGAJAzCn7jSLok+0t29dVX4+qrrx50n5kzZ6KoqKjP9kcffXTE53/qqad6jc4REQ1XucY6khbvG0man0qBCWkROFRUj4+/LbVt//DrEgT4KZCXFTfIs71bTHgglAo5jCYzGlq7EBfpXQuTDyW/qA7v7DiD5nadbVtkqD9uXpjpNZ9raU0biitboZDLsCBv9C1eTc5xuqwZCrkMJrOAWusc1F1HqpASF+I13wXyLd6zohsRkRcwmsy2+UtpPlDuCFgu5A8V1ffZ3qLV44VNhci3lj/6IrlchgRrV8dqH2sekl9Uhxc2FfZK0ACguV3nVZ+rOIo2Y2I8IkPZ4IvsJ34XTObeHRzbOw1e9V0g38IkjYjIiaobOmAyCwjyVyIqzPsvGM1mAe/sODPoPht2nIHZLJ321M6W5IPNQ3zlc21s7cah05YbCEtmpHo4GvJGvvJdIN/DJI2IyInEUse0+BCfmP9aXNHSZ6TlYk3tOhRXtLgnIA8Qm4fU+FDzEF/5XHfkV8AsCJiYHunznUbJNXzlu0C+h0kaEZETlddZ2u/7QmdHAGjpGPzixd79vFGitXlITZPvjKT5wufapTPim2PVAIDF0zmKRo7xhe8C+SYmaURETlRpa7/vG01DIoKHV7I53P28UVKPkTRB8I2Sp+F+XtsPVuBEaZMkX/e3x6rRpTMhMToIuRlccJgcw984kiomaURETiIIQq9yR1+gTo0YshlDVKg/1KkR7gnIA+KjAiGTAZ06I9o69J4OxymG87kCwPmadvzjvaN47D8HsOd4DQxGsxuiG5rJbMaXhyoBWBev9oHSYvIM/saRVDFJIyJyksa2bnTqjFDIZUiKCfZ0OE4hl8tw88LMQfe5aWGm162rZQ+VUoHY8EAAvtPhUS6X4YarMgbd55bFaiyclgJ/lQKV9R34z5ZT+NVLe/HZ3vPQdhncFGn/8ovq0djWjZBAFWZlc/Fqchx/40iqmKQRETlJhbXUMSkmGEqF7/y85mXFYd2qnD53m6NC/bFuVc6oWEPINi/Nxzo8AsDF157i5zp/agpuXqjGP9bNwup5GYgM9Udrhx6bvjmHR174Dm9tK0Jtk/uTVkEQsO1ABQBg/tRk+KkUbo+BfAt/40iKJLuYNRGRt6nQ+NZ8tJ7ysuIwJTMWJdWtMAgyqGQCMpLCR83d5cSYYBwrafSpDo/fFdQAAK6dPQYTx0QN+LkGBaiwdGY6Fk1LxaHTddh2oAJlmnbsPlKFr45U4dLxMVgyIxXq1Ai3dDQ9W9WK0po2KBVyzJ/KxavJOUb7bxxJD5M0IiInKbeOpKX5YJIGWMqCJo6JQmRkMJqbO2CUyPwkdxBH0qp9ZCStoaULp8tbIAMwOzcJ8dFBQ36uSoUcl2UnYOakeBRXtGDbgQocPdtg+096QiiWTE/FtAlxLh1J3m4dRZuVE4+wYD+XnYdGn9H8G0fSwySNiMhJKsT2+1yvyefYOjz6SJK290QtAGBCeiSiwwPseq5MJkNWWiSy0iJR29SJ7QcrsLegBmW17fj3Zyex8asSLJyWgrmXJiEoQOXUuOuaO3G42LJ49aLpaU49NhGRlDBJIyJygs5uI+pbugH4ZrnjaCcuaN2i1aOz24igAO/951MQBOwtsCRps3JG1nQjISoIty3Jwqo5Y/HV0WrszK9Ec7sOG3eX4NPvzmPOJYlYNC0VsRGBzggdXx6qhAAgd1w0kn2kOQ8RUX8cqke49tpr8c4770Cr1To7HiIir1RZb/k9jArzR0igc0cPyPOCApQID7GU1nn7otZnKltR19IFfz8FpjmpIUJokB9WzBqDp386Cz9eNhEpscHQ6U3YcagSv375e7y4qQBnq1pHdI6OLgP2HLfMo1s8g4tXE5FvcyhJKykpwZ///GfMmTMHv/vd71BQUODsuIiIvEq5xlLqmBbHUkdf1XNRa2+2t9CS6EzLioW/n3M7I6qUclxxSSL+9OMZeHjNZOSMjYIgAIeK6vHXt/LxxFuHcOh0na2zpD12H6mCzmBCSmwIJqVHOjVuIiKpcahe4+uvv8YHH3yAjRs34oMPPsCHH36IiRMnYu3atbjmmmsQFBTk7DiJiCRNbL/PUkfflRgdhFNlzV49kqYzmHDgVB0A4IrcRJedRyaTIXtsFLLHRqGyXovtByuw70QtSqra8GJVIWLCA7BoWiquuCQRgf5DX4oYjGZ8edDSMGTJjFS3dJEkIvIkh0bSYmJicO+992Lnzp145ZVXsHDhQhQXF+Oxxx7DnDlz8Mc//hGnTp1ydqxERJJVziTN5yX6wEjakeJ6dOtNiAkPQGZqhFvOmRIbgh8vm4in75uNFbPGICRQhYbWbmzYeQaPvLgX7+8+i6a27n6fazYLOHW+Ca9+UoDmdh3CglWYOSneLXETEXnSiGc+z5kzB3PmzEFDQwM++OADfPDBB3jvvffw3nvvITc3F2vXrsXy5cvh7+8/9MGIiLyQyWxGVb1ldCUtnkmar/KFBa3FtdFm5SRA7ubRqPBgP6y6chyWX56OvSdqsf1ABWqbOrF1fzm+PFiB6RPisHhGKsYkhAEA8ovq8M6OM2hu19mOYTCYcexsAxcXJiKf57T2VDExMfjJT36C8ePH489//jM0Gg2OHz+OgoIC/P3vf8e9996L22+/3VmnIyKSjNrGThhNZgT4KRDjpC52JD3iSFpdSxcMRjNUStetBeYKTW3dOHm+GQAwy4WljkPxUylw1eRkXHlpEgpKGrHtQDlOl7dg30kN9p3UICs1AuOSw/DFvvI+z+3Sm/DCpkKsW5XDRI2IfJpTkjSNRmObn6bRaCCXyzF//nxcf/31OHnyJN5991387W9/Q0tLCx588EFnnJKISDLEUseUuBC3j06Q+0SE+CHQX4EunQma5k6kxHrXqOn3J2ohAFCnhCNOAjcT5DIZLh0fg0vHx6Csth3bD5bjwKk6FFW0oKiiZdDnbthxBlMyYyGX8/tGRL7J4duAgiDg66+/xk9/+lMsWLAAzz//PIxGI37yk59gx44dePHFF7FgwQL87Gc/w7Zt25CdnY0PPvjAmbETEUlChcaSpKVxPppPk8lkF+alNXrXvDRBEPCddW202R4cRRtIekIo7l6Rjb//dBZmTBx6hKypXYfiIRI5IiJv5tBI2gsvvIAPP/wQNTU1EAQB06dPx0033YTFixdDqex7yJCQEMybNw/PP//8iAMmIpKa8jpr+/14tt/3dYnRQThX3YaaBu+al3aupg21TZ3wU8oxbYJ0ywQjQ/0xOTPG1oFyMC0duiH3ISLyVg4laf/85z8REhKCm2++GTfddBPGjx8/5HNycnKwcuVKR05HRCRZgiCw/f4oIq6VVu1lzUPEUbS8rNhhtbz3pIjg4TUaG+5+RETeyKFf6j/96U9YsWKFXeuhzZ07F3PnznXkdEREktWi1aO90wCZDEiOCfZ0OORi3ljuaDCacOCkBoBnG4YMlzo1ApGh/r26Ol4sKtQfajctIUBE5AkOzUlbs2YNF6wmIgJQYS11TIwOhp9K4eFoyNUSYyz/9tU2dcJsFjwczfAcOdOATp0RUWH+mJgW6elwhiSXy3DzwsxB97lpYSabhhCRT3MoSTtx4gSef/55NDQ09Pt4fX09nn/+eS5oTUQ+Tyx1ZNOQ0SE2PBBKhQwGoxmNAyzALDV7Cy2ljpdnJ3hNYpOXFYd1q3IQGdq7pDEq1J/t94loVHCo3PE///kP8vPzsW7dun4fj4mJwYcffojy8nL8/e9/H1GARERSVq7hfLTRRC6XIT4qCFX1Hahp7ECsBFrZD6ZFq0PhuSYAlgWsvUleVhymZMaipLoVBkEGlUxARlK41ySaREQj4dBI2pEjRzBz5kzIBlgPSCaT4bLLLsPhw4dHFBwRkdSJa6SlxjNJGy3EeWnVDdKfl7bvhAZmQUBGcpgtbm8il8swcUwU5k5NwcQxUUzQiGjUcChJa2hoQELC4Hfk4uLiUF9f71BQRETeQKc3oa7JcqGeGsf2+6NFUrRlXlqNxDs8CoKA7wprAACzc6TfMISIiC5wKEkLDAxEU1PToPs0NTXBz8/PoaCIiLxBZb0WAoDwED+EB/P3brTwlg6PZZp2VNV3QKmQD2uBaCIikg6HkrQJEyZg586d6Ojo/y6iVqvFzp07MWHChBEFR0QkZeVcH21USuwxkiYI0u3wKK6NNlUdg6AAlYejISIiezjcgr+pqQk//vGPcfr06V6PnT59Gj/+8Y/R3NyMNWvWOCVIIiIpqtBY2u+nsdRxVEmICoIMQEe3EW2dBk+H0y+jyYz91rXRZnvB2mhERNSbQ90dly1bhm+++QYff/wxVq1ahejoaMTHx0Oj0aCxsRGCIGDlypW45pprnB0vEZFk2Nrvs2nIqOKnUiAmIgD1Ld2oaeiQZKnrsbON0HYZEB7ih+wxUZ4Oh4iI7ORQkgYATz31FKZMmYL169fjzJkztjXTMjMzcdttt2H16tVOC5KISGrMZgEV9Sx3HK0So4MtSVpjByakS2+B6L3WhiHetDYaERFd4HCSBljKHtesWYOuri60tbUhLCwMgYHSXjOGiMgZNM2d0BvM8FPKER8Z5OlwyM2SooNxvKQR1RJsHtLWqcfxkkYAwGwvWxuNiIgsRpSkiQIDA5mcEdGoIpY6psSFcKRiFBKbh9RKsA3//hMamMwCxiSEIjmWo7xERN7IocYhRESjnW0+GksdRyXbgtYSHEn7rsC6NhobhhAReS2HR9I6OzvxzjvvYM+ePdBoNNDr9X32kclk2LFjx4gCJCKSonIN56ONZokxlpG05nYdunRGBPo7pTBlxMo17Siv00Ihl2HmpHhPh0NERA5y6F+VtrY23HzzzTh79ixCQkKg1WoRGhoKg8GA7u5uAEBcXByUSmn8o0VE5GzldZb2+6nxbL8/GgUHqBAW7Ie2Dj1qmzoxNjHM0yEBAPYWWtZGm5wZg5BAro1GROStHCp3fOmll3D27Fk88cQTOHjwIADgRz/6EY4cOYJ3330XkyZNQlpaGr744gunBktEJAVtHXq0avWQAUiJDfZ0OOQhSdZ5adUN0piXZjSZse+EJUmbncNSRyIib+ZQkrZr1y5Mnz4d119/PWSyCxPmZTIZJk+ejFdeeQXnzp3DSy+95LRAiYikQpyPFhcZiAA/VgyMVuK8tBqJzEsrLG1CW6cBoUEq5Izj2mhERN7MoSStpqYG2dnZFw4il8NgMNj+f3R0NK688kps2bJl5BESEUkMSx0JuNDhsUYiHR7FhiGXZydAqWBfMCIib+bQr3hgYGCvEbTQ0FDU19f32ic6OhoajWZk0RERSVCFhp0dCUiMkU6HR22XAcfONgAAZnFtNCIir+dQkpaQkIDa2lrb/8/IyMChQ4dgNptt2/Lz8xETEzPyCImIJMbWfj+eSdpolmQtd6xv7oLRZB5ib9faf1IDo0lAWlwI0jjCS0Tk9RxK0qZPn46DBw9CEAQAwLJly1BeXo67774bb7/9Nh544AEcO3YMc+fOdWqwRESepjeYbHOQUuN4MTyaRYT4IcBPAbMgQNPk2dG0vYWWUsdZXBuNiMgnODTjfdWqVTAYDKitrUViYiLWrl2Lffv2YceOHfjuu+8AAFOnTsWDDz7ozFiJiDyuqqEDZkFASKAKESF+ng6HPEgmkyExOgilNe2oaexEcqxnRlarGjpQWtMOhVyGy7g2GhGRT3AoScvOzsaf/vSnCwdRKvH888+jsLAQ5eXlSE5ORm5uLuRyTlwmIt/Ss9Sx59xcGp0So4OtSZrnmofstTYMyR0XjbBg3jggIvIFDiVpBw8eREhICCZOnNhre05ODnJycpwSGBGRFF1oGsJSR+rZ4dEz5Y5ms4DvxbXRctkwhIjIVzg01HXbbbfhvffec3YsRESSZ2u/z86OhAvNQ6o9NJJ24nwTWrR6hASqcOl4NusiIvIVDiVpkZGRCAgIcHYsRESSZhYEW7ljKjs7Ei604a9t7ITZ2kzLncS10WZOjOfaaEREPsShX/QZM2bgyJEjzo6FiEjSGlq70a03QamQIyEqyNPhkATERgRAqZBBbzSjqbXbrefu7DbgcLFlbbTZl7DUkYjIlziUpD344IMoLS3F//7v/8JgMDg7JiIiSarQWEodk2OCOWpBAACFXI74SEvC7u5FrQ+croPRZEZyTDDSuTYaEZFPcahxyMsvv4zMzEy8/PLL+OCDDzBhwgTExsb22U8mk+Gvf/3riIMkIpKCcg1LHamvxOggVDV0oKaxA5dkRLvtvHsLxIYhiew0SkTkYxxK0jZt2mT73w0NDdizZ0+/+zFJIyJfYmu/z6Yh1ENidDCAere24a9t6sTZqlbIZMBl2VwbjYjI1ziUpO3cudPZcRARSV6FtbNjGkvLqIfEGPeXO+4ttDQMyRkbjYgQf7edl4iI3MOhJC05OdnZcRARSZq2y4DGNh0AICWWI2l0QWLUhQ6P7mAWBOwt5NpoRES+jDPfiYiGQSx1jAkPQFCAQ/e3yEclRAdBBksi39apd/n5Tpc1o6lNhyB/JaZkcm00IiJf5NCVRnV19bD3TUpKcuQURESSYpuPxlJHuoi/SoHo8AA0tHajpqEDYWl+Lj2fuDbajEnxUCkVLj0XERF5hkNJ2vz584fVSUomk+HkyZOOnALbt2/Hq6++iuLiYqhUKuTl5eGhhx6CWq0e8rkfffQRfvOb3/T7WHZ2Nj766KNe29544w3s2rUL586dQ2trK0JCQpCeno7Vq1dj5cqVUCj4jyDRaCe2309l0xDqR2J0sCVJa+xEVlqky87TpTMiv7geADA7h6WORES+yqEkbeXKlf0maW1tbTh16hSqq6sxY8YMh+eubdy4Eb/73e+gVqvxyCOPQKfTYf369Vi7di02bNiArKysYR3n3nvvxbhx43pti4iI6LNfQUEBEhISMGfOHERGRkKr1eKrr77C//zP/2Dfvn14+umnHXodROQ7ytnZkQaRGB2EgnONqHZxh8dDRXXQG8xIiArCuKQwl56LiIg8x6Ek7amnnhrwMbPZjBdffBHvvvsu/va3v9l97NbWVjz11FNISEjAhg0bEBJiuSBaunQpli9fjieeeAJvvvnmsI41a9YszJw5c8j9/vGPf/TZdvvtt+Puu+/Gp59+il/84hcs2yQaxYwmM6obLBffXCON+pMUY2keUuPi5iHfFVxoGMK10YiIfJfTG4fI5XLcf//9SE5OxjPPPGP383fu3AmtVovVq1fbEjTAMrdtyZIl2L9/P2pqaoZ9vI6ODuj1jk3kFkcC29raHHo+EfmG6oYOmMwCgvyViA4L8HQ4JEGJ0ZY2/K5cK62upQvFFS2QAbg8m6WORES+zGUtyqZMmYKPP/7Y7ucdO3bM9vz+jrlp0yYUFBQgMTFxyGPdd9990GotJUriHLM77rgDSmX/L7u1tRUmkwmtra3Ys2cPPvzwQ6SmpiIjI8Pu13ExpdLzjTQVCnmv/5YSxuY4KcfnK7FVWUfR0uJDoFK5fo6qr7xv7ubJ2FKtDWWa2nQwms0I8Ov974wzYtt3wjKKlj02CnFRQQ4fpz/8XB3D2BzD2Bwj5dgAaccn5dgG4rIkrbW1FV1dXXY/T6PRAAASEvreJRS31dbWDnqMgIAALF26FLNmzUJsbCw0Gg0++eQTPPPMM8jPz8eLL74Iubzvh7Rq1SpUVVUBsDQ9mTVrFh577DGoVCq7X0dPcrkMkZHBIzqGM4WFBXo6hAExNsdJOT5vj03T2g0AUKdHufW77O3vm6d4IrbISCAixB8tWh20ejMS4/v/O3E0NrNZwPcnLP8+Lrl8jMv+Dvm5OoaxOYaxOUbKsQHSjk/KsV3MJUna3r17sWXLFmRmZtr9XDGx8/Pr28JY3Nbd3T3oMZYtW4Zly5b12rZmzRo8/PDD2Lx5M7744gssX768z/OefvppdHd3o66uDjt37kRrayva29vtfg0XM5sFtLW5Z5HTwSgUcoSFBaKtrQsmk9nT4fTC2Bwn5fh8JbYzZc0AgPiIADQ3u7YxhL2xuRtjG1hCVCBatDoUnWtETEjvf8NGGtvpsmZomjoR4KfAhNRwp/8devq9Gwxjcwxjcwxjc5yU45NSbGFhgcMa0XMoSbvtttv63W4ymVBTU2ObM7Zu3Tq7jx0YaMlw+5tHJm4LCLB/TohMJsO6deuwefNm7N69u98kLS8vz/a/V61ahT//+c+45ZZb8NlnnyE1NdXuc/ZkNErnj9VkMksqnp4Ym+OkHJ83xyYIAsqt7feTooPd+jq8+X3zJE/FlhAVhNPlLais1w54fkdj++aoZX3S6RPioJDJXPb6+Lk6hrE5hrE5RsqxAdKOT8qxXcyhJO3AgQP9bpfJZAgLC8MVV1yBH//4x7j88svtPnZ8fDwAS0njxXPBxDLH/kohh0NMtJqamoa1/8qVK7F+/Xp8/PHH+NnPfubQOYnIuzW16dDRbYRCLrN18CPqT2K0azo86vQmHCyqAwDMzh16PjYREXk/h5K006dPOzsOm0suuQTvvvsujhw5gtmzZ/d67OjRowCA3Nxch45dWloKAIiJiRnW/jqdDoBlfh0RjU4V1vXREqODoZJAAyCSrsQY13R4zC+ug05vQlxEIDJTwp16bCIikibJXXEsXLgQwcHB2Lhxo60zIwBUV1dj69atmDFjhq2zY1dXF0pKSlBXV9frGM3NzX2OazQa8eyzz9rOIers7ERHR99/UAVBsK3H1l+nSSIaHcrrLKWOaVwfjYaQZB1Jq2vugtGJcx7EtdFm5XBtNCKi0cJl3R0dFR4ejl/96ld47LHHcNNNN2HNmjXQ6/VYv349AOC3v/2tbd/jx4/jtttuw6pVq3otsL1ixQrk5eVBrVYjLi4OGo0GW7ZsQUlJCZYvX45FixbZ9i0rK8Mtt9yCxYsXY+zYsYiMjERdXR22bt2K4uJizJkzB0uXLnXfG+AiZrOAU+ebYChthkomICMpHHI5/7EnGkqFxnKzKDWOSRoNLjLUH/5+Cuj0JtQ1dzmlPLaxtRunrY1rZuVwbTQiotHCoSTtxRdfxAsvvIBdu3bZ5pD1pNFosGDBAjzwwAO455577D7+2rVrERERgddeew1PP/00VCoVpk2bhgcffBATJkwY8vkrVqzAgQMHsG/fPmi1WgQGBiIrKwtPPvkkVq1a1etOZHx8PFauXIn8/HzbQtqhoaFQq9V4/PHHccMNN/Tbrt+b5BfV4Z0dZ9DcrrNtiwz1x80LM5GXFefByIikzzaSxiSNhiCTyZAYFYTzte2oaexwSpK290QtBAAT0iIQE+E9raOJiGhkHErSdu/ejRkzZvSboAGWxGfmzJnYuXOnQ0kaAFx99dW4+uqrB91n5syZKCoq6rP90UcfHfZ5oqKi8Pvf/97u+LxFflEdXthU2Gd7c7sOL2wqxLpVOUzUiAbQpTOivsWy5Ie4WDHRYBKjg3G+th3VjZ3IG3r3QQmCgL0Flm7JbBhCRDS6ODREVF5e3qfz4sUyMjJQVlbmUFDkHGazgHd2nBl0nw07zsBsFtwUEZF3EZuGRIb6IyRwZIva0+iQ5MTmISVVbdA0d8FfpUBeVuyIj0dERN7DoSStu7vbtp7ZQPz9/fttyEHuU1zR0qvEsT9N7ToUV7S4JyAiLyMmaSx1pOGyteFvGHkb/u8KLaNo07JiEeAnuSnkRETkQg4laQkJCbZ2+AM5evTogOWQ5B4tHYMnaPbuRzTaVFjno7HUkYYrMdo6ktbUAbPgeJWC3mDCgVMaAMAsljoSEY06DiVpc+bMwaFDh7Bly5Z+H9+8eTMOHjyIK6+8ckTB0chEBPs7dT+i0aZcw5E0sk9sRCAUchn0BjOa2xy/AXbkTAO6dCZEhwUgKy3CeQESEZFXcKh+4u6778Znn32Ghx9+GFu2bMGcOXMQHx8PjUaDb775Brt27UJ4eLjDTUPIOdSpEYgM9R+05DEq1B/q1Aj3BUXkJUxmMyrrLSXbqVwjjYZJqZAjLjIQNY2dqGnsQHR4gEPH+c7aMGRWTgLkXBuNiGjUcShJi4+Px6uvvoqf//zn2LFjB3bu3Gl7TBAEJCcn47nnnkNCAtd08SS5XIabF2b2291RdNPCTK6XRtSP2sZOGE1m+PspEMvW52SHpOhg1DR2orqxEznjou1+fnO7DifONwEAZuXy31EiotHI4ZnIubm52LZtG3bv3o2jR4+ivb0doaGhmDx5MubNmweVip3QpCAvKw7rVuX0WSctPNgPtyxWs/0+0QDEpiGpcSEcySC7JMYEAcWOd3j8/kQtBAHITAlHfGSQk6MjIiJvMKJ2USqVCosXL8bixYudFQ+5QF5WHKZkxqKkuhX/2XIamqZOrFkwngka0SDKeyRpRPa40OHR/iRNEARbqSPXRiMiGr0cahxC3kcul2HimChMtSZmYkMEIupfhcbS2ZFNQ8heSdYkrbrR/jb852vbUdPYCT+lHNN4I42IaNRyKEl78cUXkZ2dDY1G0+/jGo0GOTk5+Pe//z2i4Mj5xlubhJyvafNsIEQSJgiCbSQtje33yU4JUZYSRW2XAe2derueu8c6ijZVHYugAK6NRkQ0WjmUpO3evRszZswYcB20+Ph4zJw5s1dDEZKGTGuSVqZpH9EaPkS+rLVDj/ZOA2QyIDkm2NPhkJfx91MgOszS1bHGjtE0g9GMAyctNz9Z6khENLo5lKSVl5cjIyNj0H0yMjJQVlbmUFDkOqnxoVAp5ejSmVDX3OXpcIgkSSwHTogKgp9K4eFoyBslxlhG06rtaB5y7GwDOrqNiAz1x8T0SFeFRkREXsChJK27uxuBgYO3pPb390dHh2Odrch1lAq5rXyLJY9E/auos85HY6kjOSjJ1jxk+CNpYsOQy7MTuDQKEdEo51CSlpCQgKNHjw66z9GjRwcshyTPGptoTdJq2z0cCZE0ie332TSEHJUQbRlJq2ka3s3K1g49Cs5Z1kabzbXRiIhGPYeStDlz5uDQoUPYsmVLv49v3rwZBw8exJVXXjmi4Mg1xiaGAeBIGrmW2Szg1PkmfH24EqfON8Fs9p45kGK5I9vvk6PsHUnbd6IWZkHAuKQwWwt/IiIavRxqHXX33Xfjs88+w8MPP4wtW7Zgzpw5iI+Ph0ajwTfffINdu3YhPDwc99xzj7PjJScYm2RJ0so0WpjNAstqyOnyi+r6LKAeGeqPmxdmSn59Pp3eBE2T5cI6leWO5KBE60haY1s3dHoTlMqB74lybTQiIrqYQ0lafHw8Xn31Vfz85z/Hjh07enVxFAQBycnJeO6555CQwJINKUqKDoa/SgGdwYSapk52ryOnyi+qwwubCvtsb27X4YVNhVi3KkfSiVplgxYCgPBgP4QH+3k6HPJSoUF+CAlUQdtlQG1TJzKCwgfct1yjRWV9B5QKOWZMlO53g4iI3MfhRVhyc3Oxbds27N69G0ePHkV7eztCQ0MxefJkzJs3DwqFAjt27MDChQudGS85gVwuQ3p8CIorW3G+po1JGjmN2SzgnR1nBt1nw44zmJIZK9kR3Aqx1DGepY40MknRQSiubEV1YwcyUgZO0r4rtIyiTcmMQXCAyl3hERGRhI1opUyVSoXFixdj8eLFtm1VVVV44YUX8NFHH6G+vh6nTp0acZDkfGMSwyxJWm07y2vIaYorWnqVOPanqV2H4ooWTJBoi3FxEWvOR6ORSowJRnFlK2oGacNvNJmx74S4NhqrT4iIyGJESZrIZDJh586deO+99/D999/DbDZDJpNh1qxZzjg8ucCYBLHDI5uHkPO0dAyeoNm7nydUaKzt9+M4H41GJnEYzUMKShqh7TIgPNgP2WOj3BUaERFJ3IiStIqKCrz//vvYtGkTGhsbAQCRkZFYs2YNbrjhBiQnJzslSHK+MdYOj+UaLUxmMxRyhxp9EvUSEezv1P3czWwWUFlvGfVIY7kjjVBS9NALWu/psTYaf4eJiEhkd5JmNBrx5Zdf4v3338f+/fthNpuhUqmwaNEibN++HQsWLMDPf/5zV8RKThQXGYhAfwW6dCZUN3SytIucQp0agchQ/0FLHiND/aFOjXBfUHaoa+mCzmCCn1KO+MggT4dDXk4cSatr7oLRZO7zeHunHsdLLDc4Z7HUkYiIehh2knb+/Hm8//77+Pjjj9Hc3AxBEJCdnY3rrrsO11xzDcLDwzFhwgRXxkpOJJfJkB4fitPlLThf08YkjZxCLpfh5oWZ/XZ3FKkUMmi7DQgLkl7nxHJrqWNybIhkG5uQ94gM87d10q1r7kJsTO8S2v0nNTCZBaQnhCIllr/BRER0wbBrK66++mq8/vrrkMvluP322/HZZ5/hww8/xA9/+EOEhw/ctYqkSyx5PF/b7uFIyJfkZcXh8uz4PtvDglTwV8lR19KNv76Vj7qWLg9EN7gKa9MQljqSM8hlMiREWUZk+2se8l1BLQBgdg5H0YiIqDe7yh1lMhmuvPJKLFmyBJmZma6KidyEzUPIVdq7DACAhdNSMDkrHiqZgIykcGiaO/Hse8dQ19yFv755CA/eeCnGJIR5ONoLbEkaR5bJSRJjglCmaUd1Q+8krbJOizJNOxRyGWZO6ntTg4iIRrdhj6T9/Oc/R2JiIj766CPcdNNNWLZsGV555RXU1dW5Mj5yIXEkraJO2+98CSJHmMxmnKlsBQDMnZyMuVNTMHFMFORyGRKjg/E/t+YhNS4EbZ0G/O2dIygsbfRwxBeI5Y6p7OxITiLOS7s4SRPXRrt0fAxCJVj6S0REnjXsJO2nP/0pdu7ciVdeeQWLFi1CeXk5/vGPf2DevHm45557sGXLFlfGSS4QGx6A4AAljCYBlfVaT4dDPqKsVgud3oTgAGW/C0JHhvrj0ZunYmJ6JHR6E57beBx7rResntTWqUeLVg8ZgORYLvBOzmHr8NijDb/JbMb34tpoLHUkIqJ+2N3vd86cOfi///s/fP3113jooYeQlJSEb775Bg8//DBkMhlOnTqFwsKBmwaQdMhksgsljzWcl0bOUVTRDADITImAXNZ/842gACV+ceOlmDkpHiazgFc/P4Ut+8ogCII7Q+1FLHW0dD51yhKSRBfWSmvssP19F55rQluHHqFBKuRmRHsyPCIikiiHF2WJjo7GPffcgy+//BKvv/46lixZAqVSicLCQqxevRorV67E22+/7cxYyQUuNA/hvDRyjqLyFgDAhLSIQfdTKuS4e8UkLJmRCgD44KsSvLPjDMxmzyRqFRpLkpYaz1JHcp64yEAo5DJ0601oaOkGAHxXaGkYMnNSPJQKro1GRER9OeVfh8svvxz/+7//i6+//hq//OUvkZ6ejtOnT+Mvf/mLMw5PLsSRNHImk9mM4ooWAEBWWuSQ+8tlMqyZn4k188cDAHbmV+JfnxTCYDS5Msx+ldeJ89HYNIScR6mQIy4yEABQUdeOji4Djp6pBwBckZvoydCIiEjCnHoLLyoqCnfeeSe2bt2K//73v1i+fLkzD08uIHbWq2rogN7g/gtj8i3lGi269SYE+ivtSnaWzEjDT67NhkIuw6GievzjvWPo7Da4MNK+2NmRXEUseazUtGPfSQ2MJgEpsSFI46gtERENwGV1FjNnzsQzzzzjqsOTk0SF+SM0SAWTWUAFm4fQCImljlmpEXYvBj1zUjweuvFSBPgpUFzRgiffPoymtm4XRNmXwWhCjbWxAy+cydkSrc1DKuq02HO8GgBwRS4bhhAR0cBYDD/KWZqHWOelseSRRuh0uaVpiDo1wqHnTxwThV//cCrCQ/xQVd+BJ97KR5Ubbh5UNXTALAgICVQhIoTt0Mm5xAWtvztWhZKqNsgAzMxmkkZERANjkkZc1JqcwmwWcKayBQAwIT3C4eOkxYfit7fkISEqCM3tOjy5/rBtnpurlItNQ+JCIBugIyWRI/KL6vD+7rMAgPZOSwmvUiHHWet3hYiIqD9M0ghjEsUkjSNp5LjyunZ06UwI9FcgbYSLQcdEBOJ/bs1DRnIYOnVGPPPuUeQX1Tkp0r5s89H6WdeNyFH5RXV4YVOhLTkTGUxmvLCp0KV/00RE5N2YpJGt3LG6oQM6PZuHkGPE+WiZKfbPR+tPSKAKj6ydgsnjY2A0mfHipkLszK8c8XH7U6Gx3KAYaXJJJDKbBbyz48yg+2zw4JITREQkbUzSCJGh/ogI8YMgXGhDTmSvC+ujDd16f7j8VQqsuy4HcycnQQDw9pfF+PDrEqcuei0IF5rmsP0+OUtxRQua23WD7tPUrnN5KS8REXknJmkEAGweQiNiNgsosq2PFuHUYyvkcty2JAsr54wFAGz+vgz/2XwKRpPZKcdvaOlGl84EpUKGBGsXPqKRaukYPEGzdz8iIhpdmKQRgJ7z0tg8hOxXUadFl86IAD+FS+Z1yWQyXDt7LG5fOgFymQzfFdbi/z48jm69ccTHLrOWOibHhECp4E8iOUdEsL9T9yMiotGFVyQEoMdIGpuHkAOKerTeV8hd97Ny5aVJuP/6XPgp5Sg814S/v3MEbR36ER2z3JqksdSRnEmdGoHI0METsKhQf4eXqyAiIt/GJI0AXGjDX9vYiS7dyEcnaHSxlTq64YJz8vgY/PLmKQgJVOF8bTv++lY+NM2dDh9PHElLZWdHciK5XIabF2YOus9NCzOd0mSHiIh8D5M0AgCEBfshOswfAi6MLBANh1kQbM0PspzYNGQwGUnh+J9b8xATHoC6li789a18lNY4VqpbYV0jLY0jaeRkeVlxWLcqp8+IWlSoP9atykFeVpyHIiMiIqlTejoAko4xCWFobKtHaU272y62yftV1mnR0W2Ev58C6QnuS3QSooLw21vz8P82HkO5Rou/v3MEP12Zg0syood9DG2nHg2t3QCAVLbfp//f3n3HN1Xv/wN/Jd10QzctlJWUTSlDcABlFCgF6kWWDHEggjiAKyL+1K9XlKuoF1FAEBAZRcEiU0CGypBh2atAKdA96ExXmub8/iiJhKYrpDmn9PV8PO7D6zkn57yS1Cbvns/n/akDIUovBLfxRFxyLkoFGWxkAlr5ufIOGhERVYl30kiPzUPIFP+sj+Zap/PRjHF1ssPc8V3RLtAdJaVl+GrLeRw5n1Ljx8cnl/+se7jao5E9/2ZFdUMul6FtYGP06eqPtoGNWaAREVG1WKSRHpuHkCmu3msaYs710WrDwc4abzzTGY+194ZWELB69xXsPHarRmupxSfnAmDTECIiIpIWFmmk1/xe85D07CIUFJeKnIbqA8P5aG6i5bC2kuPFYe0wuGczAED0nzex/rdr0GqrLtRu3ivSmnlzqCMRERFJB4s00nNysIGnmz0A3k2jmknKKCifj2ZjheYiFzpymQyj+7XGuP5tIANw6HQSlv1yEerSskofE59UPtyRd9KIiIhISlikkQH9kEcTO+VRw6Ib6tjG31UyC0EP7B6Al0e0h7WVDDHXMvD5j2eN3hnWlGlxJ63855ydHYmIiEhKpPGtiiTjn+YhvJNG1bt2r2mImEMdjenR1huzRneBg50Vrifm4pP1p5GVV2xwTHJmATRlAhrZWaOJq71ISYmIiIgqYpFGBv65k8YijaqmFYR/FrGW4JINQc3d8fazIXBzskVyZgEWrItBYnr5mmharYDjl1IBAE1c7VCDHiNEREREFsMijQzo5hXdzStGXqFa5DQkZckZBVAVlcLWRo5AH2k23gjwcsL8id3g26QRsvNL8MmG09h+NB7/XnYMO4/dBgAkpBfg38uOISY2XeS0REREROVYpJGBRvbW8G7cCABwm0MeqQq6u2htmkpnPpoxTVztMW9CCFr7u6KoRINfDscjO7/E4Jjs/BJ8s/UiCzUiIiKSBOl+syLRtLh3V4TNQ6gquqYhUhzq+CAnBxvMeqYzbKyr/pUXtf96tW37iYiIiOoaizSqQDd0jc1DqDKCICBWok1DKnMrNR+lGm2Vx2Tll+jXfSMiIiISC4s0qiDQ917zEBZpVInkzHvz0azlaHHv50XqcgpKqj+oFscRERER1RUWaVRBM28nyGTl83RyVPzCShVdvXcXrbWE1kerjpujnVmPIyIiIqor1mIHqMy+ffvw3Xff4dq1a7CxsUFISAhmzZoFhUJR7WOjo6Mxb948o/vat2+P6Oho/b+XlJRg+/bt+OOPP3D16lWkp6fD3d0dCoUCL7zwAh577DGzPaf6wt7WGn5NHJGUWYBbqfno0ppfWsmQvvV+gJuoOWpDEeAGd2e7Ck1D7tfY2Q6KevSciIiI6NEkySJt8+bNePfdd6FQKDBnzhyUlJRg/fr1GDt2LKKioqBUKmt0nmnTpqFly5YG29zc3Az+PTExEe+++y6Cg4MxcuRI+Pj4IDU1FZs2bcLkyZMxZ84cvPTSS+Z6avVGoI9zeZGWkocurT3EjkMSUj4frf40DdGRy2UYP6ANvtl6sdJjxg1oA7lcZsFURERERBVJrkjLzc3FwoUL4ePjg6ioKDg5OQEAhgwZgvDwcCxYsAA//PBDjc7Vu3dv9OzZs8pjGjdujOjoaLRv395g++jRoxEREYHFixdj9OjRcHV1Ne0J1VOBvi44ejGV89KoguS7hcgvrF/z0XRClF6YEdkBG/dfN7ij1tjZDuMGtEGI0kvEdERERETlJFekHThwACqVClOmTNEXaADg5+eHsLAwbN26FSkpKfD19a3R+QoKCmBjYwNbW1uj+93d3eHuXvFugJeXF7p3747ffvsN8fHx6NKli0nPp766v8OjIAiQyXh3gcpdu3cXrVVT12pb2ktRiNILwW08EZeci1JBBhuZgFZ+rryDRkRERJIhuW9Y586dAwAEBwdX2KfbduHChRqda/r06ejatSs6duyIQYMGYeXKldBoNDXOkpaWBgBo0qRJjR/zqAjwcoJcJkNegbrKOTzU8FytZ633jZHLZWgb2Bh9uvqjbWBjFmhEREQkKZK7k6YrjHx8fCrs021LTU2t8hz29vYYMmQIevfuDU9PT6SlpWHbtm1YtGgRYmJisHTpUsjlVdenBw8exPnz59GjRw8EBASY+Gz+YS2BOw5W97rwWdWgG5+1tRz+Xo64k6ZCQoYKXo0bSSabpUk5G2DZfIIg6NcRaxfYuNqfaym/dsxmGmYzjZSzAdLOx2ymYTbTMJvppJxPytkqI7kiraioCACMDk/UbSsuLq7yHEOHDsXQoUMNto0ZMwazZ8/Grl278OuvvyI8PLzSx9+4cQNz586Fq6srPv7449o+hQrkchnc3R0f+jzm4uLiUKPjlM0b406aCinZxRbLX9NsYpByNsAy+RLS8pFboIattRwh7X1ha2NVo8dJ+bVjNtMwm2mknA2Qdj5mMw2zmYbZTCflfFLO9iDJFWkODuUvnlqtrrBPt83e3r7W55XJZJgxYwZ27dqFQ4cOVVqk3bx5E8899xy0Wi1WrVpllrtoWq2AvLzChz7Pw7KyksPFxQF5eUUoK9NWe3zTJuV3z67cvIvs7AJJZbMkKWcDLJvv5IVkAOXz0QpUxajup0LKrx2zmYbZTCPlbIC08zGbaZjNNMxmOinnk1I2FxeHmo1qs0CWWvH29gZQPqSxVatWBvt0wxyNDYWsCV3BlZWVZXT/jRs38Nxzz6GkpARr1qxBp06dTLqOMRqNdH5Yy8q0NcoT4FXeuCU+JQ+lpWUWaR5S02xikHI2wDL5Lt8q/29HEeBWq2tJ+bVjNtMwm2mknA2Qdj5mMw2zmYbZTCflfFLO9iDJDczUFUZnzpypsO/s2bMAgI4dO5p07vj4eACAh0fFdb+uXbuGSZMmobS0FN9//71ZC7T6yt/TCVZyGVRFpcjMrXqIKT36ytdHywEABNXjpiFEREREUie5Im3AgAFwdHTE5s2boVKp9NuTk5OxZ88e9OjRQ99+v6ioCHFxcUhPTzc4R3Z2doXzajQafPHFF/pr3O/q1auYNGkStFot1q5dW2HNtIbKxloO/3t307heGqVmFSK3QA1rKzla+tWv9dGIiIiI6hPJDXd0dXXFW2+9hffffx/jxo3DmDFjoFarsX79egDA/Pnz9ceeP38ekyZNQmRkJBYuXKjfHhERgZCQECgUCnh5eSEtLQ27d+9GXFwcwsPDMXDgQP2xycnJmDx5MnJycjB16lTExsYiNjbWINPjjz9u9O5bQ9DCxxm3U/NxKyUP3YO40G9DFnuvq2MrPxfYWNesYQgRERER1Z7kijQAGDt2LNzc3LBq1Sp89tlnsLGxQbdu3fDGG28gKCio2sdHRETg5MmTOH78OFQqFRwcHKBUKvHJJ58gMjLSYG5VQkICcnJyAAArVqwwer4ffvihwRZpgb4uwNlk3kkj/VDH+rw+GhEREVF9IMkiDQAGDx6MwYMHV3lMz549K9z1AoC5c+fW+DqVnYPKBfo4Aygf7qgVBMgt0DyEpKd8Plr5MGJlM3eR0xARERE92iQ3J42kxc/DEdZWchSVaJCRXSR2HBJJenYRclRqWFvJ0Irz0YiIiIjqFIs0qpK1lRzNvO+14k/NEzkNieXqvbtoLf1ca7yANRERERGZhkUaVUs/5DGF89IaKl3TEGWAm6g5iIiIiBoCFmlUrUCf8uFtbB7SMHF9NCIiIiLLYpFG1Qr0Lb+TdjstH1qtIHIasrSMnCJk55fASi5Dy6auYschIiIieuSxSKNq+TVxhK2NHCXqMqRmFYodhyzs6r27aC39XGDH+WhEREREdY5FGlVLLpehubeuFT+bhzQ0bL1PREREZFks0qhG9PPS2DykQREE4Z+mIZyPRkRERGQRLNKoRnTz0tg8pGHJyC1GVl75fLTWfpyPRkRERGQJLNKoRnRt+O+k5aNMqxU5DVlK7O3yoY4t/FxgZ8v5aERERESWwCKNasS7cSPY21pBrdEiJZPNQxoKro9GREREZHks0qhG5DKZ/m5aPJuHNBi6piFBbBpCREREZDEs0qjGuKh1w5KZU4S7uvloXB+NiIiIyGJYpFGN6ZuHsMNjg6BbHy3Q15nz0YiIiIgsiEUa1ZhuuGNCugqaMjYPedRxqCMRERGROFikUY15ujmgkZ01NGVaJGUUiB2H6hibhhARERGJg0Ua1ZhMJtMPeWTzkEdbZk4RMnOLIZfJ0Nqf89GIiIiILIlFGtWKvnkI56U90nR30QJ9nWFvay1uGCIiIqIGhkUa1YpuXtot3kl7pMXeaxqibOYmag4iIiKihohFGtWKbrhjUkYBSjVlIqehunKVTUOIiIiIRMMijWqliYs9nBxsUKYVkJDO5iGPoru5xf/MR+P6aEREREQWxyKNauX+5iEc8vhoik0ov4vW3McZDnacj0ZERERkaSzSqNbYPOTRplvEOojz0YiIiIhEwSKNaq0Fm4c80q6xaQgRERGRqFikUa0F+pbfSUvKLEBJKZuHPEqy8oqRnlMEmQxo4+8mdhwiIiKiBolFGtWau7MdXJ1sIQhAQppK7DhkRrr10Zp7cz4aERERkVhYpJFJWtyblxbPIY+PlFi23iciIiISHYs0Mol+UWs2D3mkXOV8NCIiIiLRsUgjk7AN/6MnO78E6dmcj0ZEREQkNhZpZJLm94Y7pt4tRFGJRuQ0ZA66oY7NvJ3RyJ7z0YiIiIjEwiKNTOLqaIvGLnYQANxJ45DHRwHXRyMiIiKSBhZpZDL9otapLNIeBbrOjsoANg0hIiIiEhOLNDKZvnkIi7R6L0dVgrSsQsgAKAJcxY5DRERE1KCxSCOT6ZuHpLB5SH0Xe2+oY4C3ExrZ24gbhoiIiKiBY5FGJtMNd0zLLkJhcanIaehhcH00IiIiIulgkUYmc3KwgYerPQAOeazvuD4aERERkXSwSKOHEujL5iH1Xa6qBKn6+WhuYschIiIiavBYpNFDaeHDeWn1na6rY4CXExw5H42IiIhIdCzS6KGww2P9pxvqqOBQRyIiIiJJYJFGD6X5vSItM7cY+YVqkdOQKdg0hIiIiEhaWKTRQ2lkbwNvdwcAwG3eTat3cgvUSLnL+WhEREREUsIijR6arnlIPIu0eufavfloTT2d4OTA+WhEREREUsAijR5aIJuH1FtX9UMd3cQNQkRERER6LNLoobVgG/56K1a/PhrnoxERERFJBYs0emjNvJ0gA5CdX4JcVYnYcaiG8grUSM4sAAAoAlxFTkNEREREOizS6KHZ21rD18MRAO+m1Se6+Wj+no5wbmQrbhgiIiIi0mORRmbB9dLqH/1QxwAOdSQiIiKSEhZpZBZsHlL/XE0obxqiZNMQIiIiIklhkUZmEXhf8xBBEEROQ9XJL1QjKePefDQWaURERESSwiKNzCLAywlymQy5BWrkqNRix6Fq6NdH83CEC+ejEREREUkKizQyCzsbK/jpmodwyKPkXdW33ncTNQcRERERVcQijcwm0Ld8Xlo8m4dIXqx+EWs2DSEiIiKSGhZpZDYt9B0eeSdNylRFpUjUzUcLcBM3DBERERFVwCKNzEbfPCSFzUOkTNd638/DES6OnI9GREREJDUs0shs/D2dYCWXQVVUiru5xWLHoUrE6lrv8y4aERERkSSxSCOzsbGWw9/TCQAXtZayWDYNISIiIpI0FmlkVv80D+G8NClSFZUiMV0FAFCyaQgRERGRJFmLHaAy+/btw3fffYdr167BxsYGISEhmDVrFhQKRbWPjY6Oxrx584zua9++PaKjow22HT16FPv27cOVK1cQGxuL4uJifPrppxgxYoRZnktDEujjjD9QPi+NpOd6Qg4EAL5NGsGV89GIiIiIJEmSRdrmzZvx7rvvQqFQYM6cOSgpKcH69esxduxYREVFQalU1ug806ZNQ8uWLQ22ubm5VThux44d2LFjB1q1agWFQoHz58+b42k0SIE+95qHpJY3D5HJZCInovv9sz4a76IRERERSZXkirTc3FwsXLgQPj4+iIqKgpNT+RynIUOGIDw8HAsWLMAPP/xQo3P17t0bPXv2rPa4N998E//3f/8HOzs7REdHs0h7CE09HWFtJUdRiQbpOUXwdm8kdiS6D5uGEBEREUmf5OakHThwACqVCs8884y+QAMAPz8/hIWF4cSJE0hJSanx+QoKCqBWq6s8xtvbG3Z2diZnpn9YW8kR4HWveQiHPEpKQXEpEtJ089HcxA1DRERERJWS3J20c+fOAQCCg4Mr7AsODsbWrVtx4cIF+Pr6Vnuu6dOnQ6Uq/1LavHlzPPPMM5gyZQqsrS3/tK2txa+HrazkBv+sKy39XBCfkoc76fl4vFP179P9meo6mymknA2oeb645Dz9fDQPNwcLJJP2a8dspmE200g5GyDtfMxmGmYzDbOZTsr5pJytMpIr0tLS0gAAPj4+FfbptqWmplZ5Dnt7ewwZMgS9e/eGp6cn0tLSsG3bNixatAgxMTFYunQp5HLLvUlyuQzu7o4Wu151XFzq9gt6h9YeOBCTiISMglo/77rO9jCknA2oPt+ttHgAQKc2nhb/eZTya8dspmE200g5GyDtfMxmGmYzDbOZTsr5pJztQZIr0oqKigAAtrYVO8/pthUXV71Q8tChQzF06FCDbWPGjMHs2bOxa9cu/PrrrwgPDzdT4upptQLy8gotdr3KWFnJ4eLigLy8IpSVaevsOt6u9gCAGwk5uJulgrwGzUMslc0UUs4G1Dzf2dh0AEBLH2dkZxdIKpsYmM00zGYaKWcDpJ2P2UzDbKZhNtNJOZ+Usrm4ONTojp7kijQHh/IK19g8Mt02e3v7Wp9XJpNhxowZ2LVrFw4dOmTRIg0ANBrp/LCWlWnrNI+nmz1sbeQoVpchKV0F3yY1v2tT19kehpSzAVXnKywuxe17C4y3bupq8ech5deO2UzDbKaRcjZA2vmYzTTMZhpmM52U80k524MkNzDT29sbgPEhjbptxoZC1kRAQAAAICsry8R0VBNWcjmaeZcvas3mIdJwLTEXAgBvdwe4O7NJDhEREZGUSa5I69SpEwDgzJkzFfadPXsWANCxY0eTzh0fXz4nx8PDw7RwVGOBPuVFWnxqnshJCABi79xrvc/10YiIiIgkT3JF2oABA+Do6IjNmzfrOzMCQHJyMvbs2YMePXroOzsWFRUhLi4O6enpBufIzs6ucF6NRoMvvvhCfw2qWy3uW9S6PtNqBVy5lYU/Tifiyq0saLWC2JFMEqtfxNpN1BxEREREVD3JzUlzdXXFW2+9hffffx/jxo3DmDFjoFarsX79egDA/Pnz9ceeP38ekyZNQmRkJBYuXKjfHhERgZCQECgUCnh5eSEtLQ27d+9GXFwcwsPDMXDgQINrXr16FQcPHgQAXLlyBUD5em1JSUkAgNDQUAQFBdXp837UBPqW30m7k5aPMq0WVhbspmkuMbHp2Lj/OrLzS/Tb3J3tMH5AG4QovURMVjuFxRrcTisvlrmINREREZH0Sa5IA4CxY8fCzc0Nq1atwmeffQYbGxt069YNb7zxRo2KpYiICJw8eRLHjx+HSqWCg4MDlEolPvnkE0RGRkL2QLfBy5cvY/HixQbb9u7di7179wIonwPHIq12vBs3gp2tFUrUZUi5Wwh/T6fqHyQhMbHp+GbrxQrbs/NL8M3Wi5gR2aHeFGrXE3MgCICXuwMau9S+6Q4RERERWZYkizQAGDx4MAYPHlzlMT179kRsbGyF7XPnzq3VtZ5++mk8/fTTtXoMVU0ukyHQ2xmxCTm4lZJfr4o0rVbAxv3Xqzwmav91BLfxhFxe/fICYotNyAHAu2hERERE9UX9G4NG9YZuyOOtetY85FpCjsEQR2Oy8ktw7V7xI3W6piFBbBpCREREVC+wSKM6E1hPm4fkFFRdoNX2ODEVlWj0rz+bhhARERHVDyzSqM780zxEBY3EVp6viptjzdYRq+lxYrqemAtBKF9gnPPRiIiIiOoHFmlUZ7zcHOBgZw1NmRZJGQVix6kxRYAb3JxsqzxGLgOcG9lYKJHpuD4aERERUf3DIo3qjEwm0y9qXa/mpckAV8eqizStACzccBo3knItFMo0bBpCREREVP+wSKM69U/zkPozL23vyTu4naaClVwGl0aGxVpjZztMGRqEFr7OKCjWYFHUGZy9nilS0qoVlWhwK4Xz0YiIiIjqG8m24KdHQwtd85CU+lGk3UjKxc+/3wQATBikwJOd/BCXnItSQQYbmYBWfq6Qy2XoEeSNZdsu4nzcXSyJPo9JYUr06dJU5PSGbiTlQisI8HC1h4erg9hxiIiIiKiGeCeN6pRuuGNihgqlmjKR01RNVVSKb7ddhFYQ0KOtF57q7Ae5XIa2gY3Rp6s/2gY21q+LZmdrhVef7ognOvlCEIC1e2Lxy+GbEARB5Gfxj9g7OQB4F42IiIiovmGRRnWqias9nBxsUKYVkCjh5iGCIGD1riu4m1cCL3cHTB4cBJms6oWqra3kmDIkCMN6BwIAth+9hbV7YlGmlUYnS66PRkRERFQ/sUijOmXQPCRFus1DfjuVgLM3MmFtJcMrIzrAwa5mI4FlMhmefqolJoYpIZMBf55LxjfRF1FSKu5dw2L1feujsWkIERERUb3CIo3qnK55SLxEm4fcTM7D5t/jAABj+7dB83tFZW30C26KGZEdYWMtx9kbmVgUdQb5hWpzR62xG0m5KNMKaOJiDw83zkcjIiIiqk9YpFGdk3LzkMLiUizfdhFlWgHdlJ7oF2x684+uCk/MGdsFjvbWiEvOw8frTyMzp8iMaWtONx8tiPPRiIiIiOodFmlU5wJ9y4u05MwC0YcB3k8QBKzZfRWZucXwdLPHc0PaVjsPrTpt/N0wb0IImrjYIS2rEAvWxeBOmuWLU12RpmCRRkRERFTvsEijOufmZAtXR1toBQEJ6Sqx4+gdPJ2EmGsZsJLLMG1EBzSyN8+KFH4ejnhnYjf4ezoit0CNhRtO4/KtLLOcuyZK1GWIvzf/j01DiIiIiOofFmlU56TYPOR2aj5+PHgdADC6X2u0uHe3z1zcne3w9rMhCGrmhmJ1Gb786RyOX0o16zUq8898NDt4uNpb5JpEREREZD4s0sgidEMeb0mgeUhRiQbLfrkITZmA4DYeGNDNv06u08jeGm+O7oLuQV4o0wpYseMy9py4UyfXul9sQnnrfUWA+0MP3yQiIiIiy2ORRhahv5MmcpEmCAK+//Uq0nOK0MTFHs+HP/w8tKrYWMvx8oj2GNgtAADw06Eb2HTgOrR1uOj1VTYNISIiIqrXWKSRReiKtJTMAhSrNaLl+ONsMk5dTS+fhzayPRztber8mnKZDGP7t8bofq0BAPtOJWDF9kso1Zh/0euS0jLEJ5cPKVWySCMiIiKql1ikkUW4OtnB3dkOAoA7aeI0D7mTlo+N+8vnof2rTyu08nO12LVlMhkG92yGlyLawUouw8kr6fjyp7MoLDZvwRp3bz6au7MdPLk+GhEREVG9xCKNLEbM5iFFJRos23YJmjItOrdqgrAeARbPAAC92vvgjdGdYWdrhat3crBww2lk55eY7fz3D3XkfDQiIiKi+olFGlmMWM1DBEHAun2xSMsqRGMXO7wwrJ2oBUz7wMZ4e3xXuDjaIjFDhY/X/Y3kzAKznPvanfKmIUq23iciIiKqt1ikkcW0uHcnLd7CRdrh8yk4fikNcpkMLw9vDyeHup+HVp3mPs6YPzEE3o0b4W5eCT5ZH4MbibkPdc6S0jLcTOF8NCIiIqL6jkUaWUzze0VaWlah2ediVSYxQ4WNv10DAEQ+1QJt/N0sct2a8HRzwDsTuqKlnwsKijX4bNMZnL6WYfL54hJzoSkT4OZkCy/ORyMiIiKqt1ikkcU4N7LVL658O7Xu56WVqMuw7JeLUGu06NCyMYY81rzOr1lbzo1s8e+xwejcqglKNVp8s/UCDp1JMulcV+8NdQxqxvXRiIiIiOozFmlkUZZcL239vlik3C2Em5MtXhzWDnKJFi52tlZ49V8d8WQnXwgCsG5vLKL/vAmhlmupXbmtm4/mVgcpiYiIiMhSWKSRRemah9T1vLSjF1Jw9GIqZDLg5eHt4dLItk6v97Cs5HI8NyQIwx8PBADsPHYLa369ijJtzdZSU5eW4WaSbj4am4YQERER1Wcs0siiLNGGPzmzAOv2xQIARj7Rot4ULTKZDCOfbIlJg5WQyYAj51Ow5OcLKFGXVfvY2NvZKC3TwtXJFt7unI9GREREVJ+xSCOL0jUPycwthqqo1OznLyktw7JtF6Eu1aJdoDvCewWa/Rp1rW+Xpnj16Y6wsZbjfNxdfBp1BnmF6iofcyEuEwDnoxERERE9ClikkUU52tvA696dnlt10Dwkav81JGUUwMXRFi9FtIdcXj8LluA2nvj3uGA42lsjPiUPn6yLQXpOUaXHX4y7CwBQBrhZKCERERER1RUWaWRx/wx5NO+8tOOXUvHnuRTIAEyNaAdXR2nPQ6tO66aueGdiCJq42CMtuwgfr4vBbSNz+dSaMly9nQWATUOIiIiIHgUs0sjiWtxrHmLODo+pWYVYu7d8HlrE44FoF9jYbOcWk28TR7wzMQQBXk7IK1Bj4cbTuBh/1+CYm0l5KNVo4epoC5/GjURKSkRERETmwiKNLO6fNvzmGe5YqilfD61EXYagZm4Y/ngLs5xXKtyd7TB3fFe0be6OEnUZFm8+j78upgIAtFoBh88lAwD8PBxRy679RERERCRBLNLI4pp5O0MGICuvBLkFVTfEqIlNB24gIV0F50Y29XoeWlUa2VvjjWc6o2c7b5RpBazceRkrd1zCv5cdw+HzKQDK10n797JjiIlNFzktERERET0MFmlkcQ521vBpUj4s7/ZD3k07eSUNh84kQQbgpYh2cHe2M0NCabKxluOliHYI6xEAAPjrUhqy80sMjsnOL8E3Wy+yUCMiIiKqx1ikkSgCfe7NS3uI5iHp2YX4/terAIChvZqjQ4smZskmZXKZDM/0bQ0HO6sqj4vafx1aLcc+EhEREdVHLNJIFIG+unlpphVppRotlv1yCcXqMij8XTHyyUdrHlpVriXkoKik6gWus/JLcC0hxzKBiIiIiMisWKSRKFrcu5MWb+Jwx58O3cDttHw4Odhg6vD2sJI3nB/lnIKS6g+qxXFEREREJC0N55stSUqAtxNkMiBXpa4wr6o6MbHpOBCTCAB4cVhbNHaxr4uIkuXmWLN5dzU9joiIiIikhUUaicLOxgpNPRwB1K4Vf0ZOEVbvLp+HNrhnM3Rq5VEn+aRMEeBWbYOUxs52UAS4WSYQEREREZkVizQSTW2bh2jKtFi+7RKKSjRo1dQFTz/Vsi7jSZZcLsP4AW2qPGbcgDaP5FIERERERA0BizQSTW2bh2z5PQ7xKXlwtLfGtOEdYG3VcH98Q5RemBHZocIdtcbOdpgR2QEhSi+RkhERERHRw7IWOwA1XPo7aal5EISq28WfvZ6JfacSAADPh7dFE9eGNQ/NmBClF4LbeCIuORelggw2MgGt/Fx5B42IiIionmORRqIJ8HKElVyG/MJS3M0rQePGTkaPu5tbjFW7LgMABnUPQHAbT0vGlDS5XIa2gY3h7u6I7OwCaDRasSMRERER0UNquOPFSHQ21lZo6lnePCQ+OdfoMZoyLZZvv4iCYg1a+DpjVN9WloxIRERERGRxLNJIVLohj/GVNA/Z+udNxCXlwcHOGtNGNOx5aERERETUMPAbL4lK1zwkPqViG/7zcZn49cQdAMDzQ4Pg6eZg0WxERERERGJgkUaiaqG/k2bYPCQrrxjf7bwCAOjf1Z/dComIiIiowWCRRqJq6ukIaysZCos1SL1bCAAo02qxYvslqIpK0dzbGaNDW4uckoiIiIjIctjdkURlbSWHv6cjbqWqsP3POHRs4Y7zcZm4lpgLe1srTBvZHjbW/FsCERERETUcLNJIVDGx6Ui5dwdt59F47Dwar9/33JAgeLs3EisaEREREZEoWKSRaGJi0/HN1ouV7rfiosxERERE1ABxHBmJQqsVsHH/9SqPidp/HVqtUOUxRERERESPGhZpJIprCTnIzi+p8pis/BJcS8ixTCAiIiIiIolgkUaiyCmoukCr7XFERERERI8KFmkkCjdHO7MeR0RERET0qGCRRqJQBLjB3bnqAqyxsx0UAW6WCUREREREJBGSLdL27duH0aNHo0uXLujevTumTZuGa9eu1eix0dHRUCqVRv/39NNPG31MUlISZs+ejcceewydOnXCiBEjsHnzZnM+JbqPXC7D+AFtqjxm3IA2kLPDIxERERE1MJJswb9582a8++67UCgUmDNnDkpKSrB+/XqMHTsWUVFRUCqVNTrPtGnT0LJlS4Ntbm5uFY5LTU3FmDFjkJ+fj8mTJ8Pf3x8HDhzAu+++i7S0NLz66qvmeFr0gBClF2ZEdsDG/dcNmog0drbDuAFtEKL0EjEdEREREZE4JFek5ebmYuHChfDx8UFUVBScnJwAAEOGDEF4eDgWLFiAH374oUbn6t27N3r27FntcV988QUyMjKwZMkSDBo0CAAwevRoTJs2DcuWLcOIESMQEBBg+pOiSoUovRDcxhNxybkoFWSwkQlo5efKO2hERERE1GBJbrjjgQMHoFKp8Mwzz+gLNADw8/NDWFgYTpw4gZSUlBqfr6CgAGq1utL9RUVF2Lt3L/z9/fUFms6UKVOg0WiwY8eO2j8RqjG5XIa2gY3Rp6s/2gY2ZoFGRERERA2a5Iq0c+fOAQCCg4Mr7NNtu3DhQo3ONX36dHTt2hUdO3bEoEGDsHLlSmg0GoNjrl27huLiYnTp0sXo9WQyGc6fP1/LZ0FERERERGQayQ13TEtLAwD4+PhU2KfblpqaWuU57O3tMWTIEPTu3Ruenp5IS0vDtm3bsGjRIsTExGDp0qWQy+UG5zJ2PVtbW7i7u+szPQxra/HrYSsrucE/pYTZTCflfMxmGmYzDbOZTsr5mM00zGYaZjOdlPNJOVtlJFekFRUVASgvkB6k21ZcXFzlOYYOHYqhQ4cabBszZgxmz56NXbt24ddff0V4eHi11wMAOzs7/TGmkstlcHd3fKhzmJOLi4PYESrFbKaTcj5mMw2zmYbZTCflfMxmGmYzDbOZTsr5pJztQZIr0hwcyl88Y/PIdNvs7e1rfV6ZTIYZM2Zg165dOHTokL5Iq+p6AFBSUgJ3d/daX+9+Wq2AvLzChzqHOVhZyeHi4oC8vCKUlWnFjmOA2Uwn5XzMZhpmMw2zmU7K+ZjNNMxmGmYznZTzSSmbi4tDje7oSa5I8/b2BlA+DLFVq1YG+6oamlgTug6NWVlZ+m1VDaFUq9XIzs5G586dTbre/TQa6fywlpVpJZXnfsxmOinnYzbTMJtpmM10Us7HbKZhNtMwm+mknE/K2R4kuYGZnTp1AgCcOXOmwr6zZ88CADp27GjSuePj4wEAHh4e+m0KhQJ2dnb6cz94PUEQ9JmIiIiIiIjqmuSKtAEDBsDR0RGbN2+GSqXSb09OTsaePXvQo0cP+Pr6AiifTxYXF4f09HSDc2RnZ1c4r0ajwRdffKG/ho6DgwMGDRqExMRE7Nu3z+Axq1evhrW1NYYNG2a250dERERERFQVyQ13dHV1xVtvvYX3338f48aNw5gxY6BWq7F+/XoAwPz58/XHnj9/HpMmTUJkZCQWLlyo3x4REYGQkBAoFAp4eXkhLS0Nu3fvRlxcHMLDwzFw4ECDa86aNQt//fUX3nrrLVy6dAn+/v44cOAADh06hOnTp6NZs2aWefJERERERNTgSa5IA4CxY8fCzc0Nq1atwmeffQYbGxt069YNb7zxBoKCgqp9fEREBE6ePInjx49DpVLBwcEBSqUSn3zyCSIjIyGTGS6W7Ofnh02bNuHLL7/Epk2bUFhYiMDAQHz44YcYM2ZMXT1NIiIiIiKiCiRZpAHA4MGDMXjw4CqP6dmzJ2JjYytsnzt3bq2vFxAQoB8OSUREREREJBbJzUkjIiIiIiJqyFikERERERERSQiLNCIiIiIiIgmRCYIgiB3iUScIArRaabzMVlZy0VdarwyzmU7K+ZjNNMxmGmYznZTzMZtpmM00zGY6KeeTSja5XFahiaExLNKIiIiIiIgkhMMdiYiIiIiIJIRFGhERERERkYSwSCMiIiIiIpIQFmlEREREREQSwiKNiIiIiIhIQlikERERERERSQiLNCIiIiIiIglhkUZERERERCQhLNKIiIiIiIgkhEUaERERERGRhLBIIyIiIiIikhAWaURERERERBLCIo2IiIiIiEhCWKQRERERERFJiLXYAahu3bp1Czt27MDRo0eRkJCAgoIC+Pn5oXfv3pg6dSq8vLxEy5aVlYXPPvsMly5dQlpaGgoLC+Hp6YnOnTvjxRdfRPv27UXLZoxWq8XYsWNx7tw59OrVC99//71oWZRKZaX7duzYAYVCYcE0FalUKqxcuRL79u1DUlIS7O3t0bx5c0yYMAEjRowQJdOSJUvw9ddfV3nMn3/+CW9vbwslMqRSqbB27Vrs2bMHiYmJsLW1hb+/P55++mmMHj0aNjY2ouQCyv9bXbJkCX7//XdkZGTAzc0Nffv2xeuvvw5PT0+LZFixYgUuX76My5cv486dO5DL5bh8+XKlx2s0GqxevRo///wzkpKS4Obmhv79++ONN96Au7u7qPnS09OxYcMGXL58GVeuXEFGRkad/k6pTbaTJ09i7969OHXqFJKTkwEAzZo1Q0REBMaNGwd7e3vRsp0/fx7fffcdrl69iszMTGi1Wvj6+uKpp57C888/b/b/dmv7M3e/tLQ0hIeHIz8/H6+//jqmT58uWrYTJ05g0qRJRve5ubnhxIkTomXTuX37NpYvX46jR48iKysLLi4uCAoKwqxZs9ChQwdRsk2cOBEnT56s9FzNmzfHvn37zJattvkAICEhAd9++y1OnDiBtLQ0uLi4QKlUYtKkSejTp4+o2a5evYqvv/4ap06dQkFBAZo2bYrhw4fjpZdegq2trdly1fZ7rqU/Gx4Gi7RH3JYtW7Bhwwb069cPQ4YMgb29Pc6ePYuNGzdi+/btiIqKQqtWrUTJlp+fj/j4ePTu3Rt+fn5wcHBAUlIStm7ditGjR2P58uV48sknRclmzNq1a3H9+nWxY+h169YNo0ePrrDd19dXhDT/SEtLw6RJk5CdnY3IyEi0bt0aRUVFuHXrlv5LnxgGDhyIZs2aVdienJyM//3vf2jfvr1oBZpGo8HkyZNx+fJljBw5Es8++yzUajX27duHDz/8EGfOnMGiRYtEyZaVlYVnnnkGSUlJGDlyJLp06YLExERs2LABx44dw+bNm9GkSZM6z/H555/DxcUFbdu2RWFhIbKysqo8ft68edi+fTv69euHF154AYmJiVi7di1Onz6NH3/8EY0aNRItX3x8PJYvXw5vb2907NgRBw8eNGuWh8m2aNEiJCcnY+DAgRg/fjxKS0tx4MABLFy4EDt27EBUVBTs7OxEyXbr1i0UFBQgPDwcnp6ekMvliI2NxY8//oidO3ciOjrarP8N1/Zn7n4ffPABysrKzJbFHNnGjBmDkJAQg23mfC9NzXb8+HG88sor8PLywpgxY+Dj44Pc3FxcunQJGRkZomWbNm0aRo0aVWH74cOHsWPHDoSGhpo1W23zJSYm4umnnwYAjB49GoGBgbh79y62bNmCqVOn4qOPPsIzzzwjSra///4bU6ZMgbW1NZ599ln4+/vj7NmzWLJkCc6fP4/ly5dDJpOZJVdtv+da+rPhoQj0SDt//ryQm5tbYfumTZsEhUIhvPbaayKkqlpqaqrQtm1bYeLEiWJH0btz547QuXNn4fvvvxcUCoUwefJkUfMoFAph7ty5omaozKRJk4THH39cSE5OFjtKjXz55ZeCQqEQoqKiRMtw9OhRQaFQCAsXLjTYrtFohBEjRghBQUFCfn6+KNkWLFggKBQKYfny5QbbY2JiBKVSKbz77rsWyXH79m39/58wYYLQtm3bSo89duyYoFAohGnTphls37Nnj6BQKIQlS5aImi8/P1/IzMzU/3td/06pTbbjx48LpaWlFbbPmjVLUCgUwvr160XLVpldu3bVyftqaradO3cKbdu2FVavXi0oFArhm2++MWuu2mY7fvy4oFAohJ9//tnsOYypTbasrCzhscceEyZNmiQUFxdLKltlxo0bJygUCuHGjRvmjCYIQu3yffHFF4JCoRAOHjxosD0zM1No166d8PTTT4uWbcSIEYJSqRRiYmIMti9fvlxQKBTC9u3bzZarNt9zxfhseBick/aI69ixI1xcXCpsDw8PBwDExsZaOlK1PDw8YGdnh/z8fLGj6L377rto3bo1Jk6cKHYUA6WlpVCpVGLH0IuJicHx48fx4osvwtfXF2VlZSgoKBA7VqXKysoQHR2NRo0aYdiwYaLl0P2sPzgsw8rKCh4eHrCysjLr8JDaOH78OADo/2Kr07VrVzRv3hw7d+5ESUlJnecwdhe0Mtu2bQMATJkyxWB7WFgYmjZtqt9vTrXJ5+TkZJG7jzq1ydazZ09YW1ccZDN06FAA5v/MqE22yvj7+wOA2T8zTMmWlZWFjz76CJMmTUK7du3Mmud+pr5uRUVFKC4uNnMaQ7XJtmnTJmRlZeHtt9+GnZ0dSkpKoFarJZHNmLi4OMTExKBbt251MgqpNvl0n/0Pfm64ubnB1tYWDg4OomTLzc3FlStXEBgYiK5duxrsi4yMBAD8/PPPZstVm++5Ynw2PAwWaQ1UWloagPKCSGylpaXIyspCRkYGzp8/j9mzZ6OwsBB9+/YVOxoA4KeffsLff/+Njz76CHK5dP6T2bt3Lzp37oyQkBB069YNc+bMQWJioqiZ/vjjDwDlv8xnzpyJzp07o2vXrnjiiSewdOnSOh3+Y4o///wTaWlpGDJkCJycnETL0bVrVzRq1AgrVqzA7t27kZycjPj4eCxduhRHjhzB9OnTRSvSdF+YjH3gOzg4oLCwENeuXbN0rCqdO3cOcrkcXbp0qbAvODgYd+7cQU5OjsVz1WdS+swoKipCVlYWUlJScPjwYbz33nsAIInPjAULFsDBwQGvvfaa2FEqWLBgAbp06YLOnTujT58++Pzzz1FUVCRqpj/++AOOjo4oLi7GqFGj0KlTJ3Ts2BERERHYu3evqNmM2bJlCwCYdRihqZ544gkAwPvvv6+fk3bp0iXMmTMHZWVlZp8HWVPVfWYA5b+jBUGo0xzGfmfVt88GzklroBYvXgyg4l/HxXD69GmDSc3Ozs546aWXMGPGDBFTlUtLS8Onn36KKVOmICgoSOw4eh06dEBYWBgCAwOhVqsRExODzZs34/Dhw9i4caNo8wzj4uIAAPPnz4e/vz8++ugjAEBUVBQWL16MlJQU/Oc//xElmzE//fQTgPK5GmLy9PTE0qVL8cEHH+DNN9/Ub7ezs8OCBQvwr3/9S7Rsbdq0QXx8PI4fP44BAwbot6enp+PmzZsAgJSUFHTs2FGsiBWkpqbC3d3daGGrm7OUmpoKNzc3Cyern1QqFb777jvY2NggIiJC7Dj47rvvDJoA+fv747///S969eolYqrygmPnzp1YuXKlpOa1WFtbo2/fvnjqqafg6+uLrKws7N+/HytWrMCxY8ewfv16s991qam4uDhotVo8//zzCA0NxYsvvoi7d+9i2bJleO211/DZZ59h+PDhomR7kFqtxtatW+Hq6oohQ4aIHQf9+vXDvHnzsGzZMoPvUL6+vli/fj06deokSi4PDw+4u7sjLi4OGRkZBs2ldE1qCgsLkZubW6e/g419z61vnw0s0hqg5cuXY+/evRgwYID+1rOYgoKCsGbNGqjVaty6dQvbtm1DQUEB1Gq10WE3lvTBBx/A3d0dr776qqg5HvTgUIFhw4ahb9++mDp1Kj7++GOsWrVKlFy6oY0ODg7YsGGD/hfh0KFDER4ejs2bN2PKlClo2bKlKPnul56ejj/++AMKhQKdO3cWOw6cnJzQokUL9OjRA48//jiKi4uxdetW/L//9/8gk8lE+4PKc889hwMHDuCDDz6AWq1G586dkZycjE8//RRarRYARP9r/IOKi4vh6upqdJ+uUUJdD/l6VGg0Grz55ptISkrCvHnz0KJFC7EjYeTIkQgJCYFKpcKlS5dw8OBB0f/6rVKp8N5772HYsGF46qmnRM3yoJCQEHz77bcG20aNGoVFixZh5cqVWLduHaZOnSpKtoKCApSVlWHYsGH4/PPP9dt79eqFiIgILFq0CBEREWZrMvEw9u/fj+zsbEycOLFOGq6YwtPTE61bt0avXr0QFBSEtLQ0rFmzBlOnTsXq1avrdMhtZWQyGZ5//nl8/vnnmD59Ov7973+jadOmOHfuHD7++GPY2NigtLS0Tn8HV/Y9t759NrBIa2DWrl2LL7/8Ej169MCiRYsk8YvP1dUVvXv31v97ZGQkRowYgYSEBHz33Xei5dq1axcOHjyINWvWmL3tdF3o06cPOnfujOPHj6OkpESUDxHd6xQREWHwlypbW1tERETgm2++wYkTJyRRpEVHR6OsrMxoh0xLu3r1KsaPH4/Jkydjzpw5+u3Dhw/HuHHj8OGHH6Jv375o3LixxbOFhIRg8eLF+M9//qO/yyeTyRAWFoYOHTpg48aNog4VNcbe3r7SeS26+XP14b9psWk0GsyePRt//vknXnzxRTz33HNiRwIABAQEICAgAAAwaNAg9O/fH2PHjoVarRat2Pj0009RXFyMd955R5Trm2L69OlYtWoVDh06JNrrZmdnh8LCwgp/hGrZsiWCg4Nx6tQp3Lx5U7TRIfeT0lBHoHyEygcffICVK1ca/GFg0KBBGDJkCN577z19Zkt76aWXoFarsWrVKv1cfltbW7zyyis4ePAgLly4UGefG1V9z61vnw3SmWBDdW7NmjX4+OOP0atXL6xYsUK04Q3VcXV1RWhoKA4fPizaHCu1Wo2PPvoITzzxBJo2bYrbt2/r/weU/6Xl9u3byMzMFCVfZfz9/aHRaET7q7KPjw8AGF07S7ctNzfXopmMEQQBW7Zsgb29vWjrtt1v7dq1UKvVGDx4sMF2uVyOsLAwFBUV4fz58yKlK1++4NChQ9i+fTvWr1+PP/74A4sXL9a3YJbCF6j7+fj4IDs72+iHsW6egu5nlYwrLS3FrFmzsGfPHrz88sv497//LXakSnXq1AktW7bEpk2bRLn+pUuX8NNPP2H8+PFQqVT6zwrdz1pubi5u374tqSZPANCoUSM0adKkVksLmJtuyRipf2YkJCTg2LFj6NKlS5XrlFrSd999B0dHxwp3bj09PdGtWzdcuHABhYWFomSTyWR49dVX8ddff2Hz5s2IiorCsWPHMH36dCQlJcHLy6tOirTqvufWt88GFmkNxIoVK7Bw4UI8+eST+PbbbyVboOnobjfn5eWJdv2srCwcOXIEgwYNMvgfAJw5cwaDBg3CggULRMlXmVu3bsHGxka0BRl1k3FTUlIq7EtNTQUAi3a1q8xff/2FhIQEhIWFGe0KZWnp6ekAoB8+eD+NRmPwT7FYWVlBqVSie/fu8Pb2hlqtxvHjxxEYGIjAwEBRsz2oU6dO0Gq1OHfuXIV9Z86cQbNmzSQz50CK1Go1Xn/9dezduxevvvoqZs2aJXakahUXF4v2ZT4lJQWCIGDp0qUGnxW6wvb777/HoEGDsGPHDlHyVUalUiEzM1PUZjC6oebGPjN026TQrGbLli0QBEEyd9GA8qJCEASjDTh0nxdiN+uyt7dHp06d0LVrVzg7O+PChQvIysoy+0LbQM2+59a3zwYOd2wAli9fji+//BL9+vXDV199JVqXuAdV9uGQmJiIAwcOwNnZWbS/0Ds4OOgnnT7o9ddfh0KhwIwZM0RZODo7O9toEbZz505cunQJ/fr1E+097t+/P1xcXLBt2za88sor+r+UFRQUYOvWrbCxsdF3pBLT5s2bAUASQx0BoHXr1jhy5Aiio6MNJnuXlpZi586dsLKyklRjDgD44osvkJOTg3nz5okdpYIRI0bgl19+werVq9G9e3f99n379iEpKQkzZ84UMZ20qdVqvPbaazh06BDefPNNTJs2TexIeg82IdA5cOAAEhISRPvd0rFjR6OfFzdu3MCSJUsQHh6OQYMGoX379iKkM/6ZIQgCPv30UwiCYNAQyNIiIyMRHR2NqKgoPPXUU/qhaZcuXcLZs2fRsmVLsyzT8DDKysqwdetWODk56ZeikII2bdrg8uXL+PXXXw1yJSQk4O+//0aLFi3g7OwsYkJDxcXF+Pjjj2FnZ4cXXnjBrOeu6ffc+vbZwCLtEbdhwwZ8+eWX8PDwwMCBA/Hrr78a7Hd0dBTtF/S3336LY8eO4amnntKvc3Pz5k388ssvKCwsxMKFC0WbnGtjY1Nh6Nn9mjRpUuX+urRs2TKcPn0ajz32GHx9fVFaWorTp09j37598PT0xPz580XJBZR35pw/fz7mzp2LUaNGYdSoUZDJZPj555+RlpaGN998U5TC9n5ZWVn47bff0LJlS3Tr1k3ULDqTJ0/Gtm3bEBUVhdTUVDz55JMoKirC9u3bERsbiylTpug7T4lh8ODBCA0NRfPmzVFcXIz9+/fj5MmTGD9+PEaOHGmRDL/88guSk5MBAElJSfo7Fzr3t5vu3bs3hg0bhp07d2LatGno378/EhMT8f3336N169YV1sixdD4ABvt0j9Ft8/PzM+vrWptsc+bMwaFDh9C1a1f4+vpWWDeoWbNmCA4OFiXb1KlT4eLiguDgYPj5+aGwsBDnzp3D3r174ebmhrlz55otV22yeXt7G/080HWya926tdk/L2rzur344ovw8PBAhw4d4OPjg6ysLBw4cADnzp1D9+7d8eyzz4qWrUePHhg1ahS2bNmCF154Af3790dmZibWr18Pa2trvP/++6Jl0/njjz+QlpaGsWPH1nnXztrkmzlzJmbMmIG33noLJ0+eRNu2bZGamoqoqCiUlJQYzG+2dLaYmBh89tlnePLJJ+Ht7Y2MjAxs3boVSUlJ+O9//2vWBkS1+Z4rxmfDw5AJdb1QAYnq7bffxtatWyvd37RpUxw8eNCCif5x7NgxbNq0CRcvXkRWVhY0Gg28vLwQHByMyZMni9Y+tjpKpRK9evXC999/L8r1Dxw4gKioKFy/fh3Z2dkQBAFNmzZF37598dJLL0liOOEff/yBlStX4tKlS9BqtVAoFHjuuef0i0uKac2aNVi4cCHefvttSf1CTkxMxNKlS3Hs2DFkZGTAxsYGbdq0wejRo/XFrljefvttxMTEIC0tDTY2NmjXrh3Gjx9v0TbUEydOxMmTJyvd/+Aiy6WlpVi9ejWio6ORlJQENzc3hIaG4o033qiTBiy1zVfVvJYePXpg3bp1omQLDQ1FUlJSpcdGRkZi4cKFomTbuHEjfvvtN1y/fh05OTmwsrJC06ZN8cQTT+CFF14w+x8yavuePujEiROYNGkSXn/9dbOvWVWbbCtWrMChQ4dw+/Zt5OXlwcbGBq1atcKwYcPw7LPPwsbGRrRsQPmdqvXr12PLli24desW7OzsEBISghkzZpj9e4Ap7+m0adNw6NAhREdH1/nd0NrmO3XqFFatWoWzZ88iLy8PTk5O6Ny5M1566SX06NFDtGyJiYn46KOPcPHiReTk5MDFxQXdunXDyy+/bPbXsLbfcy392fAwWKQRERERERFJCBuHEBERERERSQiLNCIiIiIiIglhkUZERERERCQhLNKIiIiIiIgkhEUaERERERGRhLBIIyIiIiIikhAWaURERERERBLCIo2IiIiIiEhCWKQREZHJJk6cCKVSKXYMs7p16xZmzJiBxx9/HEqlEt26dRM7kgFzveZLliyBUqnEiRMnLH5tqYiPj0eHDh2wcuVKg+21eZ4XL16EUqnE5s2b6yIiETVQ1mIHICJq6HRfBv38/LBnzx7Y2dlVOCY0NBRJSUm4dOkSrK35q7uulJWVYcaMGbh9+zZGjBgBHx8fo+/Hg/ge1k8LFy6Em5sbJkyYYPI5OnTogAEDBmDx4sUYOnQoHB0dzZiQiBoq3kkjIpKI5ORkrF27VuwYDVpiYiJu3LiByMhILFiwADNnzsTUqVNr/HhLvIf//e9/sXv37jq9RkNw+vRp/P7775gwYQIcHBwe6lwvv/wyMjIysG7dOjOlI6KGjkUaEZEEuLq6ws3NDStWrEBWVpbYcRqs9PR0AICXl1etH2up99DPzw+tWrWqs/M3FBs2bIBcLsfIkSMf+lydOnVCy5Yt8eOPP0Kr1T58OCJq8FikERFJgL29PV555RXk5+fjm2++qdFjTpw4AaVSiSVLlhjdHxoaitDQUINt0dHRUCqViI6OxtGjRzF+/HgEBwfjsccew7x585CXlwcAuHz5Ml5++WV0794dwcHBmDZtGhITEyvNolar8eWXXyI0NFQ//Ovrr7+GWq02enxcXBzefvtt9OnTBx06dEDv3r0xe/Zs3Lx5s8Kxb7/9NpRKJRISErBu3TpERESgU6dOmDhxYo1ep4sXL2LmzJno1asXOnTogH79+uGDDz7QF2Q6SqVSP+zt66+/hlKprPL1fZAp76HOuXPn8Nprr+Hxxx9Hhw4d0KdPH7z33ntIS0urcGxl86XUajWWLFmC/v37o0OHDggNDcWXX34JtVoNpVJZ5eu1Z88ejBo1Cp07d0aPHj3w5ptvGr32/deqzfv9119/4YUXXkCPHj3QoUMHhIWFYdGiRcjPz6/0+anVanz99dcICwtDhw4d8Pbbb+uv/cMPPyAyMhLdu3dH586dERoaildeeQXHjh2rNPP9VCoV9u7di+DgYPj4+NToMbrnERISgieeeAJXrlwx2BceHo7k5GQcPXq0xucjIqoMB8UTEUnEs88+iw0bNuDHH3/ExIkTERgYWGfXOnjwIH7//Xf07dsXY8eOxZkzZxAdHY3ExETMnj0bzz33HEJCQjBq1Chcu3YNhw4dQmJiIrZv3w65vOLf915//XVcuHABgwcPhrW1NQ4cOIAlS5bg4sWLWLZsGWQymf7YP//8EzNnzoRGo0G/fv3QrFkzpKWlYd++ffj999/xww8/oH379hWusWDBAvz999/o06cP+vTpAysrq2qf56FDhzBz5kwAQFhYGPz8/HDp0iVERUXhwIED2LhxIwICAgAAr776KpKSkrB161b06NEDPXr0AAD9P2vClPdwy5YteO+992Bra4vQ0FD4+Pjg9u3b2Lx5Mw4ePIiffvoJfn5+VZ5DEATMnDkTv//+OwIDAzFhwgRoNBps3boVN27cqPKxGzduxMGDBxEaGoru3bvj/Pnz2L17N65evYpt27bB1ta2wmNq835v2rQJH3zwARwcHDB48GA0adIEJ0+exMqVK3Ho0CFERUXBxcWlwjVee+01XLhwAU899RQGDBiAJk2aAADmzZuHnTt3QqFQYMSIEbC3t0d6ejpiYmJw+PBh9O7du9rX/NSpUygtLUVISEi1x+ps374d77zzDgICAvDdd9+hadOmBvu7du0KADh27BiefPLJGp+XiMgogYiIRKVQKIQnn3xSEARB+PXXXwWFQiHMmDHD4Jh+/foJCoVCKC0t1W87fvy4oFAohK+++sroefv16yf069fPYNvPP/8sKBQKoW3btsKJEyf028vKyoTnnntOUCgUQvfu3YVt27YZPG7evHmCQqEQfvvtN4PtEyZMEBQKhTBo0CAhJydHv724uFgYPXq0oFAohK1bt+q35+TkCN26dRN69OghXL9+3eBcsbGxQpcuXYSRI0cabJ87d66gUCiEJ554Qrhz547R52qMSqUSevToIQQFBQmnTp0y2Pftt98KCoVCmDJlisH26l7Typj6Ht68eVNo3769MGDAACE1NdXg+GPHjglBQUHC9OnTDbbrXvP7bd26VVAoFML48eOFkpIS/fbc3FwhLCxMUCgUwoQJEwwe89VXXwkKhUIIDg4Wrl69arBv1qxZgkKhEHbt2mX02jV9vxMTE4X27dsLwcHBwo0bNwzO9f777wsKhUJ49913jV5j2LBhwt27dw325eXlCUqlUoiMjBQ0Go3woKysrArbjPnss88EhUIh7Nmzx+j+B1/jb7/9VlAqlcK4ceOE7Oxso4/Jy8sTFAqF8K9//atGGYiIqsLhjkREEjJ48GAEBwfjt99+w99//11n1wkPDze4QySXyzFixAgAQJs2bTB8+HCD43Xzdq5evWr0fK+88gpcXV31/25nZ4dZs2YBAH7++Wf99l9++QV5eXl47bXX0Lp1a4NzKBQKPPPMM7h8+bLRuz8vvvii/q5XTRw4cAA5OTkYOnRohTb6zz//PJo2bYqjR48iOTm5xuesidq8h1FRUSgtLcX8+fPh7e1tsK9Xr14IDQ3FoUOHoFKpqjzPL7/8AgB44403DO58ubi4YPr06VU+1tjwyWeeeQYAcOHCBaOPqen7vX37dpSWlmLChAkV5tG9+eabcHR0xLZt24wOk3z99dfRuHFjg20ymQyCIMDW1tboHV13d/eqnqpeSkoKAMDT07PK47RaLT788EN8/vnnGDhwINasWQM3Nzejxzo7O8POzk5/biKih8HhjkREEjN37lyMHTsWn376KX766ac6uUaHDh0qbNM1yzA21FBXQKSmpho9n7EhgSEhIbCysjKYu3P27FkA5cWesblet27dAlA+Z+3BIq5Tp05Gr12Zy5cvAwAee+yxCvusra3RvXt3JCUl4fLly9UOJ6ytmr6Hutfj5MmTRguiu3fvoqysDLdu3TL6nulcuXIFcrkcwcHBFfZVN6SvY8eOFbb5+voCAHJzc40+pqbvd1XvgaurK9q1a4dTp07h5s2bCAoKMthv7P12cnJCv379cOjQIYwYMQKDBg1Ct27d0Llz51p1aMzJydFnqMrMmTOxf/9+TJw4Ee+8847RwvDB53T37t0a5yAiqgyLNCIiiQkODkZYWBj27t2L3bt3Y+jQoWa/hrOzc4VtujleVe3TaDRGz+fh4VFhm7W1Ndzd3Q2+tOq+HFdXfBYWFtboGlXRNaWo7G6Jbrux5hUPq6bvoe71WLVqVZXnM/Z63C8/Px+urq5G11+r7nWr6v2urFNhTd/vmr4HuoY1xvY96H//+x9WrlyJnTt36gt9Ozs7hIWFYe7cuTX6OdGtY1dSUlLlcX///Tesra3Rr1+/ags03flqsq4eEVF1WKQREUnQ7NmzcfDgQXz++ecYMGCA0WN0XxorK5zy8vKMNmSoC5mZmRXuRmk0GmRnZ8PJyUm/TVcQbNu2rcKdk+rc34yiJnTXysjIMLpft91YkWIONXkPda9NTEyMwetUW05OTsjNzYVGo6lQqGVmZpp83srU9v3OzMxEmzZtKpynqvegsvfb3t4eM2fOxMyZM5GSkoJTp05h69at2L59O5KSkrBx48Zq8+uakOiK5MqsXbsWU6ZMwSuvvIIlS5agT58+lR6r1WqRl5cHf3//aq9PRFQdzkkjIpKg5s2bY9y4cUhMTMT69euNHqMrwIwNQbx9+3ad3CGqzMmTJytsi4mJQVlZGdq2bavf1rlzZ/2+uqa7rrFsGo1GP1+sXbt2dXL9mryHXbp0AYCHnn/Ytm1baLVanDlzpsK+unita/p+6/7/iRMnKhyfl5eHK1euwM7OzuR133x9fTF8+HCsWrUKzZs3R0xMDLKzs6t9nG4OnrElH+4XFBSE9evXw8XFBTNmzMD+/fsrPTY+Ph6CIBg8fyIiU7FIIyKSqBkzZsDFxQXLly9HQUFBhf0tW7aEk5MTDhw4YDDErLi4GB999JElo2LZsmUG85dKSkrwxRdfAAD+9a9/6bc//fTTcHFxwddff43z589XOI9WqzX6hd4UAwYMgJubG3bt2qWf+6Wzdu1aJCYmonfv3mafj3a/6t7DZ599FjY2Nvjkk08QHx9fYb9ara5RAadr7PK///3PoAlHfn4+li5davoTqERN3+/hw4fDxsYG69evx+3btw3OsXjxYqhUKgwfPtxom39jsrKyEBsbW2F7YWEhCgsLYW1tDRsbm2rPo5tT9+DPhTGtWrXChg0b4OHhgddffx27d+82epzuXD179qz2nERE1eFwRyIiiXJzc8PLL7+Mzz77zOh+GxsbTJo0CUuXLsXIkSMxcOBAaDQaHDt2DF5eXvpGIJbQsmVLhIeHG6ybdefOHfTt21ffNRIo77731VdfYcaMGRg9ejR69eqF1q1bQyaTITU1FWfOnEFOTk6lXQVrw9HREQsWLMAbb7yBCRMmYPDgwfp10o4cOQJPT098+OGHD32dqlT3HrZq1QoLFizA/PnzMWzYMDz55JMIDAyERqNBcnIyYmJi4O7ujj179lR5nZEjR2LXrl04fPgwIiIiEBoaitLSUuzbtw8dO3ZEfHx8rYeLVqWm77e/vz/mzZuHDz/8EJGRkRgyZAgaN26MU6dO4cyZM2jZsiXmzJlT4+umpaVh5MiRUCgUUCqV8PX1hUqlwu+//46MjAxMnDixRsNGFQoFWrRogePHj6OsrKzaNfeaN2+ODRs2YPLkyZgzZw7UarW+MNY5evQorKys0L9//xo/HyKiyrBIIyKSsEmTJmHjxo1ISkoyuv+1116Dg4MDfvrpJ/z000/w8PDA0KFDMXPmTISHh1ss5+LFi/HNN99gx44dSE9Ph7e3N2bOnImpU6dWKA569eqF7du3Y/Xq1Thy5Aj+/vtv2NjYwMvLC4899hjCwsLMlmvAgAHYuHEjvv32Wxw5cgQqlQoeHh4YO3Yspk+fXqHtfV2o7j0cMWIEgoKCsGbNGpw4cQJHjhxBo0aN4OXlhbCwMAwZMqTaa8hkMnzzzTdYvnw5tm3bhnXr1sHLywuRkZEYP3489u/f/1Bz3h5Um/f72WefRfPmzbF69Wrs27cPRUVF8PX1xQsvvIBp06bVat5k06ZNMXPmTJw8eRInTpxAdnY23Nzc0KJFC8yePbtWP/Pjxo3Dxx9/jCNHjlQ51+z+a+sKtXnz5kGtVmP06NEAyu9Y7t+/H3379tV3xiQiehgyQRAEsUMQERFR3Th69Cief/55TJ06FbNnzxY7jmSoVCoMGDAAwcHBWLZs2UOda926dfjoo4+wYcOGCmvyERGZgnPSiIiIHgFpaWkVtmVnZ+Pzzz8HAAwcONDSkSTNyckJM2fOxMGDB3Hx4kWTz1NcXIxvv/0WYWFhLNCIyGw43JGIiOgRsHDhQly9ehXBwcFo3LgxUlNTcfjwYeTk5GDMmDG1Xgy8IRg7dizy8/MfapmCpKQkjBkzBpGRkWZMRkQNHYc7EhERPQJ2796NqKgo3LhxA/n5+bC1tUWbNm0watQojBo1yqyNQ4iIqG6xSCMiIiIiIpIQzkkjIiIiIiKSEBZpREREREREEsIijYiIiIiISEJYpBEREREREUkIizQiIiIiIiIJYZFGREREREQkISzSiIiIiIiIJIRFGhERERERkYSwSCMiIiIiIpKQ/w/X6hlBkkzE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A2kAAAIxCAYAAADXIvCIAAAAOXRFWHRTb2Z0d2FyZQBNYXRwbG90bGliIHZlcnNpb24zLjcuMSwgaHR0cHM6Ly9tYXRwbG90bGliLm9yZy/bCgiHAAAACXBIWXMAAA9hAAAPYQGoP6dpAADh00lEQVR4nOzdeXhU5dk/8O9s2fd9DxAyAZIoEBYFEdkFxIKKoFWrdakVa63a2r5dbG2ttlp/r29datVqFUVFxQ0EZHFBZAtbwpJACNkz2ZfJMuv5/TFzhoSsM5nlzOT7ua5ebc+cOeeemcxw7vPcz/3IBEEQQERERERERJIg93QAREREREREdAGTNCIiIiIiIglhkkZERERERCQhTNKIiIiIiIgkhEkaERERERGRhDBJIyIiIiIikhAmaURERERERBLCJI2IiIiIiEhCmKQRERERERFJCJM0IiIiJ5g/fz7mz5/v6TCcqqCgAHfccQdmzpyJrKws/OAHP/B0SL046z3/9a9/jaysLFRWVrr93FKxb98+ZGVlYcuWLb222/M6t2/fjqysLHz//feuCJFoVGGSRkSS8NJLLyErKwtZWVk4d+6cp8MhD6isrLT9DaxevXrA/bKysnDllVe6MbLRSavV4ic/+QmOHz+O5cuX4/7778fatWsHfQ4/Q+9kNpvx5JNPYsKECVi6dKnDx1m0aBGys7Px5JNPwmw2OzFCotGHSRoReZwgCNi4cSNkMhkAYOPGjR6OiDzt+PHj2Lx5s6fDGNWOHz+OxsZG3H333fjDH/6An/3sZ7jpppvser6rP8M33ngDb7zxhkvPMRps3rwZp0+fxl133WX7HXaETCbDXXfdhaKiIn5/iUaISRoRedyePXtQVVWFVatWITY2Fps2bYJer/d0WOQhSUlJUKlUePbZZ/l34EF1dXUAgLi4OLuf667PMC0tDWlpaS47/mjx9ttvIyQkBIsWLRrxsRYsWICwsDC88847ToiMaPRikkZEHieOnK1evRorVqxAc3MzduzYMeD+tbW1+Mtf/oLFixfjkksuwYwZM3DDDTfghRdecHjfrKws3Hrrrf2er7/5KmJZ169//WuUlpbiwQcfxOWXX44JEyZg//79AIDCwkL85S9/wbXXXosZM2YgNzcXixcvxlNPPYXW1tYBX9+WLVvwox/9yPac+fPn46GHHkJBQQEA4N1330VWVhaef/75fp9fX1+P7OxsrFixYsBzAMDRo0eRlZWFdevWDbjP0qVLkZOTg5aWFgCWUc9NmzZh7dq1uOyyy5Cbm4u5c+fizjvv7DOXxVEJCQm46aabUFlZifXr1w/rOR999BGysrLw0Ucf9ft4f5/vP//5T2RlZWH//v34/PPPcd111+HSSy/FFVdcgSeffNKWXHz//fe49dZbMXXqVEyfPh2//OUv0dzcPGAs7e3tePzxxzFnzhzk5uZi2bJlePPNNyEIQr/7Hzt2DA888ABmz56NnJwczJ07F3/4wx+g0Wj67HvrrbciKysLer0ezz//PJYsWYKcnBz8+te/Htb79P333+POO+/EjBkzkJOTgyVLluCZZ55Be3u7bR/xb/vRRx8FAPzmN7+xlTAO9P5ezJHPUPTtt9/i7rvvxsyZM5GTk4OFCxfib3/7G9ra2vrsO9B8qfb2djzxxBO48sorkZubi6uvvhqvv/46KioqbN/bgbz77rtYsWIFcnNzMWvWLPz+97/v9f70dy57Pu8tW7bghz/8IfLy8nDJJZdgxYoVePnll/tNZsXXp9Vq8eSTT2L+/PnIzs7GP//5TwCWktQXXngB11xzDaZOnYopU6Zg4cKFePDBB1FYWDhgzD2VlJTgyJEjmD9/PgICAob1HAD47LPPkJOTg6VLl/b6bfT398fChQtx+PBhlJSUDPt4RNSb0tMBENHo1tDQgF27dmHMmDGYOnUqQkJC8J///Afvvfceli1b1mf/goIC3HXXXWhpacH06dOxaNEidHd34+zZs3j++ed7JRz27Ouo8vJy3HjjjRgzZgxWrFiB7u5uhISEAADef/997NixA9OnT8esWbNgNptx4sQJvP766/jmm2/w/vvv2/YFLAnQb37zG2zatAmRkZFYtGgRoqKiUFtbi/3792Ps2LHIzc3FihUr8PTTT+ODDz7AT3/6UygUil4xffjhhzAajVizZs2gsU+ePBljx47F119/jebmZkRGRvZ6/Pjx4zh37hyWLFmCiIgIAMD/+3//Dy+//DJSUlKwdOlShIaGor6+HgUFBdi6dWu/n5kj1q1bh48//hj/+te/cN1119nO7wrr16/HN998g4ULF2LGjBn47rvv8MYbb6C1tRULFizAL37xC1x11VVYs2YNjhw5gk8//RTNzc149dVX+xxLr9fj9ttvR3t7O5YvXw6DwYBt27bhiSeeQGlpKR577LFe+3/wwQf4wx/+AD8/P8yfPx8JCQkoKyvDxo0bsWvXLrz//vtISkrqc54HHngABQUFuPLKK7Fw4UJER0cP+Trfffdd/PGPf0RgYCCuvvpqREdH48CBA3jllVewe/dubNiwAWFhYQgLC8P999+PU6dOYefOnViwYAEmTpwIALb/Hg5HPsPnn38e//znPxEREYGrrroKUVFRKC4uxn/+8x988803eO+993p9Z/qj0+nwox/9CCdOnMCkSZOwYsUKtLe341//+hcOHTo06HOffvpp7NmzB/PmzcPs2bOxf/9+vP/++ygrK8Obb77ZZ397P+9nn30WL7/8MiIjI3HNNdcgKCgI3377LZ599lns2bMHr732Gvz8/Pqc47bbbkNraytmz56NkJAQpKSkQBAE3HXXXThy5AimTJmC1atXQ6FQQKPRYP/+/Zg2bRpycnKGfM/FJh95eXlD7it65ZVX8I9//ANTpkzBSy+91OeznTp1Kj766CN8//33yMjIGPZxiagHgYjIg15++WVBrVYL//rXv2zbVq1aJWRlZQnnz5/vta9OpxPmzZsnqNVq4dNPP+1zrJqaGof2FQRBUKvVwi233NJvjI8++qigVquFiooK27aKigpBrVYLarVa+Mc//tHv8yorKwWj0dhn+/vvvy+o1Wrh5Zdf7rX93XffFdRqtXD99dcLbW1tvR4zGo2CRqOx/f8//elPglqtFnbt2tVrP7PZLMyfP1+49NJL+xyjP//6178EtVotvPXWW30e++Mf/yio1Wph586dtm0zZswQ5syZI3R2dvbZv7GxccjzDUZ8T9euXSsIgiC8+uqrglqtFv7617/22k+tVgtz5szpte3DDz8U1Gq18OGHH/Z77P4+3//7v/8T1Gq1MHXqVOHs2bO27TqdTli2bJkwYcIEYcaMGcL+/fttj5lMJuH2228X1Gq1cPLkyV7HE//e1q5dK+h0Otv25uZmYcGCBYJarRYOHDhg237u3DkhOztbWLhwoVBbW9vrWHv37hUmTJgg3Hfffb2233LLLYJarRauueYau97vyspKITs7W5gyZUqv1yoIgvDYY48JarVa+N3vftdr+1DvaX9G8hl+//33glqtFtasWSO0trb2G8sTTzzRa/u8efOEefPm9dr2/PPPC2q1WvjFL34hmM1m2/bq6mph5syZglqtFh599NFezxG/43PnzhWqqqps2w0Gg3DzzTcLarVaOHbsWJ9z2/N5Hz582HaOurq6Xuf4yU9+IqjVauGll17q9xw/+tGPhI6Ojl6PnT59WlCr1X3+RgTB8nfa0tLSZ3t/HnzwQUGtVgsFBQX9Pt7zPTaZTMLjjz8uqNVq4f777xe6u7v7fc6pU6cEtVotPPDAA8OKgYj6YrkjEXmMYG0YIpfLsXLlStv26667DoIg4P333++1/+7du1FVVYX58+f3W8qXkJDg0L4jERMTg/vvv7/fx5KTk/uMcgHADTfcgJCQEOzZs6fXdrEs7PHHH0doaGivxxQKRa+5QWIDh/fee6/Xfnv27EFlZaVtlGsoP/jBDyCXy7Fp06Ze2/V6PbZs2YLo6Og+XfiUSmW/rysqKmrI89nj1ltvRXJyMt5++21UVFQ49dgXn6fn3X4/Pz8sXboUZrMZc+fOxYwZM2yPyeVyXHvttQCA06dP93u8hx9+uNdoSEREBO677z4A6FUuuGHDBhgMBvz2t79FfHx8r2NcfvnlmD9/Pnbv3g2tVtvnHD//+c/ter8//fRTGAwG3HLLLX1GNn7xi18gODgYn3zyidPnj9nzGb711lsAgD//+c8ICwvr9dh1112HiRMn4rPPPhvynB9//DHkcjkeeuihXk0wEhMT8aMf/WjQ565bt67XyKVSqcR1110HwDKy3J/hft4ffvghAOCnP/0pYmNje53j0UcfhVwuH7Bp0q9//WsEBQX1+1h/JYpyuRzh4eH97n+xmpoaAOgVU390Oh0eeOABrF+/Hrfeeiuee+45+Pv797tvTExMr2MTkf1Y7khEHrNv3z6Ul5fjiiuu6HWRes011+Cpp57Cpk2b8OCDD0KlUgGwzKECMKzW3fbsOxITJkzoU54kMhgMeO+997B582aUlJSgvb29V1vqnnOOOjs7UVxcjJiYGEyaNGnI82ZmZmL69On45ptvUFNTg8TERACwJbbD7cKXkJCAyy+/HN999x3Onj2L8ePHA7AkuS0tLbj99tuhVF74p2LFihV46623sGzZMixduhTTp0/HlClThpUQ2svPzw8PPfQQHn74YTzzzDN47rnnnH4OAP2WhIl/j9nZ2QM+Vltb2+cxpVKJKVOm9NkuJnonT560bRP/Rg8cOGCbb9hTY2MjTCYTzp8/3yfGSy65ZKCX0y/xvJdddlmfx8LDwzFp0iQcPHgQ586dw4QJE+w69mDs+QyPHj0KlUqFrVu3YuvWrX0eNxgMaGpq6rc0V6TValFeXo7ExESkpKT0eXyokr7+/hbE71Z/80jt+bwH+wzGjh2LhIQEVFZWor29vdf3yd/fH1lZWX2eM378eEycOBGff/45qqqqsGDBAuTl5SEnJ2fA36T+iPMrB0vquru78aMf/QhHjx7FI488grvvvnvQY4rHGmzuJhENjkkaEXmMOAok3qkWRUREYP78+di2bRt27tyJq6++GgBsk/cvHnXojz37joR4x7g/v/jFL/Dll18iNTUVCxYsQExMjO3i6b///S8MBsOI4r355ptx8OBBbNy4EQ888ADq6+uxa9cuTJw40a6L+FWrVuG7777Dpk2b8Mtf/hIAbCNrq1at6rXvb37zG6SkpOCjjz7Cv//9b/z73/+GUqnElVdeiV//+tdIT08f9nmHY/ny5XjjjTewdetWHD16FJMnT3bq8QH0m2CKI4WDPWY0Gvs8FhkZ2e8oozhK0bMBhdiM5bXXXhs0vs7OzgGPN1zieQd6nri9v+YcIzXcz7ClpQVGo3HAhjiizs7OQZM0AAPO0Rtq7t5gn3d/637Z83kP5zOorq5GW1tbrziio6P7bYuvUCjw3//+Fy+88AK2bduGZ555BgAQHByMVatW4aGHHkJwcPCAr1UkjsTpdLoBG4d0dHTg5MmTCAkJwZw5c4Y8pk6n63VsIrIfkzQi8oimpiZbB8eHHnoIDz30UL/7vf/++7YkTbxw6a/r3cXs2RewrO/T30U3MPiF60BrChUUFODLL7/ErFmz8Morr/QajTKbzX2aTtgbL2BZODYmJgYffPAB1q1bN+yGIf0dJyQkBJ9++ikeeughtLS04Ntvv8WECRP6jKooFArcfvvtuP3229HY2Ij8/Hxs3rwZW7duxdmzZ7F582a77uIPRSaT4dFHH8Utt9yCv/3tb9iwYUO/+8nllup9k8nU5zFXJB4DaW5uhslk6nPhXl9fD6B3EiA2wMjPzx+yGcbF7F3LSjxvQ0MDMjMz+zzeX3zOMtzPMCQkBIIg4MCBAw6fS3wfGxsb+318oO2Osufz7vkZ9LdswECfwWCfdXh4OP7nf/4H//M//4OysjIcOHAA7733HtavX4+2tjY8/fTTQ74GMXFtaWkZcDQtOjoaTzzxBH7605/itttuw2uvvYbc3NwBjymOoDm7BJpoNOGcNCLyiE2bNsFgMCA7Oxs33HBDv/+JiorC3r17bXNZxDvw33zzzZDHt2dfwHKx01/5mslkGnDu0WDKy8sBWFpo90zQAMvclu7u7l7bgoKCoFar0dDQ0KtEajAqlQo33HADNBoNdu/ejY0bNyIoKGjI1vsXCwgIwNKlS1FXV4e9e/fis88+g9Fo7DOKdrHo6GgsXrwYzz33HC677DKUl5ejuLjYrnMPx/Tp07FgwQIcPnwY27Zt63cfcQ5Tf3NghtuK3BmMRiOOHDnSZ7uYePQsZRX/RofqOOgMYldGcXmIntra2nDq1Cn4+/u7rBPfcD7DyZMno7W1FWfOnHH4PCEhIUhNTYVGo+nVFl6Un5/v8LH7Y8/nPdhnUFZWhtraWqSkpPSZjzdc6enpWL16NdavX4+goCDs3LlzWM8TSynPnTs36H6XX345Xn31VRiNRtxxxx39vm6ReCx7uoESUW9M0ojII8S5U3/84x/xxBNP9PufNWvWQBAEfPDBBwCAefPmITk5Gbt27cLnn3/e55g9kyx79gWA3NxcVFdX92nm8dJLL6Gqqsru15ecnAwAfUYFGhsb8fjjj/f7HHEdrz/84Q991mUym822xYV7WrNmDRQKBR5//HFUVlZixYoVdo/KABfKGj/++GN88sknUCqVfZI9vV7f70WuwWCwzdcJDAy0ba+rq7PNxRupRx55BEqlEv/4xz/6fTwnJwdyuRyff/45urq6bNtbWlqGNZrgTP/4xz96NeBoaWnBSy+9BKB3ae8Pf/hDqFQqPPnkkygtLe1zHL1e77QE7tprr4VKpcL69etRVlbW67HnnnsOWq0W1157rVNHQS821Gd4++23AwB+//vf9zui3NnZaZvHN5iVK1fCbDbj2Wef7bVWWU1NDf773/86FPtghvt5X3/99QAsvylNTU227SaTCX/7299gNptxww03DPu8FRUV/TZjaW1thcFgGHapoTh/bjjv7bRp0/D6669DJpPhxz/+8YCjnseOHQMAzJw5c1gxEFFfLHckIrfbv38/zp8/D7VaPejcqRtuuAH/+te/8OGHH+JnP/sZ/Pz88Nxzz+HOO+/Eww8/jPfeew+XXnopdDodzp07h++//942CmXPvgBw5513Ys+ePbjvvvuwbNkyhIeH48iRI6isrMSMGTPsLsHKzc3F1KlTsX37dqxduxZTp05FY2MjvvnmG4wdO7ZXp0bR6tWrcejQIXzyySdYvHgxFixYgKioKNTV1WHfvn24/vrr8bOf/azXc5KSkjB37lzs2rULAOwudRTl5eUhPT0d27Ztg8FgwLx58/rM3+nu7sbNN9+M9PR0ZGdnIykpCTqdDnv37kVJSQnmz5/fayTm2WefxaZNm/Dkk0/2mXdor3HjxuHGG2/EO++80+/jcXFxWLFiBT755BOsXLkSc+fOhVarxTfffINp06YNe3RypGJjY6HX63HNNddg/vz5MBqN2Lp1K+rr63HzzTdj+vTptn0zMjLwxBNP4Le//S2uueYazJkzB2PGjIHRaER1dTXy8/MRGRnZbxMNe6WkpOA3v/kNHn/8caxatQpLly5FVFQUDh48iCNHjmDcuHF45JFHRnyewQz1GV5++eV4+OGH8eyzz2LJkiW48sorkZKSgs7OTlRXV+PgwYOYOnXqkHP47rrrLuzYsQObN29GaWkpZs+ejfb2dmzduhXTpk3Djh077C4XHYg9n/fUqVNx11134dVXX8U111yDJUuWIDAwEN9++y2Ki4uRl5eHO++8c9jnLioqwv3334/c3FxkZGQgLi4OTU1N2LlzJwwGw5DNPUSXXXYZwsLCsGfPHvziF78Ycv9LL70U//3vf3HHHXfgnnvuwQsvvIDZs2f32ue7775DWFhYv01SiGh4OJJGRG4njqKtXr160P1SUlIwa9Ys1NfXY/fu3QAsyc/HH3+Mm266CVVVVXjjjTfw6aefoq2tDQ888ECv59uz7+WXX44XXngB48ePx+bNm/Hxxx8jOTkZGzdutI2K2UOhUOCll17CTTfdhLq6Orz11lvIz8/H6tWr8dprr9k6VvYkk8nw97//HU8//TQyMjLwxRdf4PXXX8eBAweQl5eH+fPn93su8Q59Tk5Ov90Ih2vlypW2Zib9lToGBgbikUceQVpaGo4cOYI333wTn3/+OUJCQvDHP/7RZd0XRT/72c8GHSX8y1/+gh//+Mfo6urCO++8g4MHD+LWW2+1NVRwBz8/P7zxxhuYPXs2Nm/ejHfffRehoaH47W9/iz/84Q999v/BD36ADz/8ECtWrEBRURHWr1+PTz/9FOXl5ViyZEmfxZBH4oc//CFee+01TJ48Gdu3b8frr7+OxsZG3HnnnXjvvfdcumC4aKjP8J577sH69esxd+5cHD58GG+++Sa2bt0KjUaDG2+8EQ8++OCQ5wgICMCbb76JW2+9FfX19XjjjTewf/9+/OQnP8FPfvITAHBotLk/9n7ev/zlL/Hss88iPT0dH3/8Md566y2YzWY8+OCDeP311+0ayczJycE999wDhUKBb7/91rbgd3Z2Nv7973/jjjvuGNZxAgMDsWrVKhQWFqKkpGRYz5k0aRLeeustBAcH495778VXX31le6y0tBRHjx7FypUre42sE5F9ZELPWgAiIvI6//znP/H888/jL3/5y5CJL9Fo9v777+P3v/89/vSnP2Ht2rWeDkcyKioqsHTpUqxduxa/+93vRnSsp556CuvXr8cXX3yB1NRUJ0VINPpwJI2IyItptVq8++67iIiIwDXXXOPpcIgkob85bdXV1XjxxRehVCoxb948D0QlXampqbjtttvw/vvv29Vh9mJ1dXXYsGEDbr31ViZoRCPEOWlERF7oq6++wokTJ7B79240NDTg0UcfZWkRkdUDDzwAg8GAnJwchIaGoqqqCl999RW6urrw8MMPu3z9RG903333ISgoCJWVlQ6/P1VVVbj77rtx2223OTk6otGH5Y5ERF7o17/+NTZt2oSYmBhcf/31ePDBB21rhRGNdm+//TY+/fRTnD9/HlqtFkFBQZg4cSJuueUWLF682NPhERENiUkaERERERGRhPC2KxERERERkYQwSSMiIiIiIpIQJmlEREREREQSwu6ObiAIAsxmaUz9k8tlkonlYozNcVKOj7E5hrE5hrE5TsrxMTbHMDbHMDbHSTk+qcQml8sgk8mG3I9JmhuYzQKamjo8HQaUSjkiI4PR1tYJo9Hs6XB6YWyOk3J8jM0xjM0xjM1xUo6PsTmGsTmGsTlOyvFJKbaoqGAoFEMnaSx3JCIiIiIikhAmaURERERERBLCJI2IiIiIiEhCmKQRERERERFJCJM0IiIiIiIiCWGSRkREREREJCFM0oiIiIiIiCSESRoREREREZGEMEkjIiIiIiKSECZpREREREREEsIkjYiIiIiISEKYpBEREREREUkIkzQiIiIiIiIJYZJGREREREQkIUpPB0BEREREROQKZrOAU+ebYChthkomICMpHHK5zNNhDYlJGhERERER+Zz8ojq8s+MMmtt1tm2Rof64eWEm8rLiPBjZ0FjuSEREREREPiW/qA4vbCrslaABQHO7Di9sKkR+UZ2HIhseJmlEREREROQzzGYB7+w4M+g+G3acgdksuCki+zFJIyIiIiIin1Fc0dJnBO1iTe06FFe0uCcgB0h2Ttr27dvx6quvori4GCqVCnl5eXjooYegVquHfO5HH32E3/zmN/0+lp2djY8++qjfx7Zu3Yq3334bp06dgl6vR3x8PPLy8vDUU0+N6LUQEREREZF7tHQMnqDZu58nSDJJ27hxI373u99BrVbjkUcegU6nw/r167F27Vps2LABWVlZwzrOvffei3HjxvXaFhER0e++f/rTn7BhwwbMmzcPP//5zxEQEICamhocOXJkpC+HiIiIiIjcJCLY36n7eYLkkrTW1lY89dRTSEhIwIYNGxASEgIAWLp0KZYvX44nnngCb7755rCONWvWLMycOXPI/T7++GO88847+POf/4wbb7xxRPETEREREZHnqFMjEBnqP2jJY1SoP9SpEe4Lyk6Sm5O2c+dOaLVarF692pagAUBSUhKWLFmC/fv3o6amZtjH6+jogF6vH3Sfl156CRMmTLAlaFqtFmaz2bEXQEREREREHiOXy3DjvIxB97lpYaak10uTXJJ27NgxAMCUKVP6PCZuKygoGNax7rvvPkydOhW5ublYvHgxXnnlFRiNxl77lJaW4vz588jLy8O///1vzJo1C3l5eZg8eTLuv/9+VFZWjvAVERERERGRO3XpTQCAi/OwqFB/rFuVI/l10iRX7qjRaAAACQkJfR4Tt9XW1g56jICAACxduhSzZs1CbGwsNBoNPvnkEzzzzDPIz8/Hiy++CLnckp+WlJQAAL744gvodDrce++9GDt2LPbv34/169fj2LFj+OSTTxAVFTWi16VUej4fVijkvf5bShib46QcH2NzDGNzDGNznJTjY2yOYWyOYWyOk1J8ZkHAlwcrAAA3LshERnI4dEYB/koZMpPDJT2CJpJcktbV1QUA8PPz6/OYuK27u3vQYyxbtgzLli3rtW3NmjV4+OGHsXnzZnzxxRdYvnw5AEs5JAA0NTXhtddewxVXXAEAWLRoEUJCQvDSSy/hjTfewEMPPeTwa5LLZYiMDHb4+c4WFhbo6RAGxNgcJ+X4GJtjGJtjGJvjpBwfY3MMY3MMY3OcFOI7eLIWNY2dCApQYtW8TAQFqDwdkt0kl6QFBlo+2P7mkYnbAgIC7D6uTCbDunXrsHnzZuzevduWpInHiouLsyVoouuvvx4vvfQS9u3bZ/f5ejKbBbS1dY7oGM6gUMgRFhaItrYumEzSmnPH2Bwn5fgYm2MYm2MYm+OkHB9jcwxjcwxjc5yU4tu4oxgAMHdyMnRdehj1RsnEFhYWOKzRRsklafHx8QAsJY0ZGb0n/Illjv2VQg5HamoqAMuomSgxMREAEBsb22f/uDhLrWpra6tD5+vJaJTOl8lkMksqnp4Ym+OkHB9jcwxjcwxjc5yU42NsjmFsjmFsjvN0fGW17ThV1gy5TIb5U5J7xeLp2Ozh+aLRi1xyySUA0O/6ZEePHgUA5ObmOnTs0tJSAEBMTIxtm1qtRmBgoG0uXE9iF8no6GiHzkdERERERO6z/WA5AGD6xDhEh9tffScVkkvSFi5ciODgYGzcuBFarda2vbq6Glu3bsWMGTNso19dXV0oKSlBXV1dr2M0Nzf3Oa7RaMSzzz5rO4dIbDLS0NCArVu39nrO22+/DQC46qqrnPLaiIiIiIjINZrbdThwypIXLJ6e6uFoRkZy5Y7h4eH41a9+hcceeww33XQT1qxZA71ej/Xr1wMAfvvb39r2PX78OG677TasWrUKTz31lG37ihUrkJeXB7Vajbi4OGg0GmzZsgUlJSVYvnw5Fi1a1Oucv/jFL7B371488sgjOHLkCMaMGYMDBw5gy5YtmDhxIm699Vb3vHgiIiIiInLIjvwKmMwC1KkRGJsY5ulwRkRySRoArF27FhEREXjttdfw9NNPQ6VSYdq0aXjwwQcxYcKEIZ+/YsUKHDhwAPv27YNWq0VgYCCysrLw5JNPYtWqVZDJerfdjIuLw/vvv4/nnnsOn3/+OVpbWxEXF4c77rgD999/v62ZCRERERERSU+33oivj1QDAJZ4+SgaINEkDQCuvvpqXH311YPuM3PmTBQVFfXZ/uijj9p9vvj4ePz1r3+1+3lEROR5ZrOAU+ebYChthkomICPJO9bBIRpt+F11DN+3oe05XoNOnRFxkYG4NDNm6CdInGSTNCIiouHIL6rDOzvOoLldZ9sWGeqPmxdmIi8rzoOREVFP/K46hu/b0MxmAV8esixevXh6KuQy709gJdc4hIiIaLjyi+rwwqbCXhcvgGXy+AubCpFfVDfAM4nInfhddQzft+E5cqYe9S3dCA5QYnZOoqfDcQomaURE5JXMZgHv7Dgz6D4bdpyB2Sy4KSIi6g+/q47h+zZ82w5aRtGumpIMfz+Fh6NxDiZpRETklYorWvrcXb5YU7sOxRUt7gmIiPrF76pj+L4NT0l1K85WtkIhl2FBXoqnw3EaJmlEROSVWjoGv3ixdz8icg1+Vx3D9214th+wjKJdNikeESH+Ho7GeZikERGRV4oIHt4/xsPdj4hcg99Vx/B9G1pDSxcOWeflLZ6R5uFonItJGhEReSV1agQiQwe/OIkK9Yc6NcI9ARFRv/hddQzft6HtyK+EIACTxkQiNS7E0+E4FZM0IiLySnK5DDcvzBx0n5sWZnItISIP43fVMXzfBtfZbcQ3x6yLV/vYKBrAJI2IiLxYXlYc1swf32d7ZIg/1q3K4RpCRBKRlxWHKeq+CwwH+in4XR1EXlYc7rpm4oCP+9IcLHt9c6wa3XoTkmKCkTM2ytPhOB2TNCIi8mpmwdJ+OiMpDEEBSgDAfbzoI5IUQRBQVd8BAFg5ZywWz7SMfCTFBPO7OgQ/paWlfHRYAB75YR5+c8tUzM5JAAC8u+sMBGH0teA3mszYkX9h8WqZDyxefTEmaURE5NUKzzUBAC7PSUBGcgQAoLap04MREdHFqho6UNfcBaVCjqWXpWPNoiwAwLmaNnR0GzwcnbQVljYCAKZNiMXcqSmYOCYK183NgJ9KjpKqNhwqqvdwhO6XX1SPpjYdwoJUuDw73tPhuASTNCIi8lrdeqNtjaDcjGikxFsmjtc0MkkjkpLDxZZEIntMJAL9lYiLDEJSTDAEATh5vtnD0UmXIAgosN6Iys24UC4aGeqPq63zsDbuPguD0eyR+DxBEARsO1AOAJg/NQUqpW8sXn0xJmlEROS1Tpe3wGQWEBMegISoIKTGhQIAaho7PBwZEfV02DraMzUr1rYtNyMaAFB4rtEjMXmD6sZONLfroFLKMSEtotdjS2emIzzEDw2t3diZX+mZAD3gTGUrzte2Q6WU46qpyZ4Ox2WYpBERkdcSL+5yxkVDJpMhlSNpRJJT19KF8jot5DIZJo+/MBqUO86apJU2jcp5VcMh/sZlpUbAT9V7xMjfT4HrrhwHAPh873lou0ZH2ag4ijYrJwFhQX4ejsZ1mKQREZHXKiy1lgFZO3ulxltG0uqau2A0jZ7yHyIpE0fRstIiENrjonpCWgRUSjma23WobuDod3/E37gca0J7sdk5iUiNC0GnzohP95S6MzSP0DR14uiZBgCWhiG+jEkaERF5pbrmTtQ1d0Ehl2FCeiQAICosAAF+CpgFAZrmLg9HSETAhfloU9Wxvbb7qRTIsi7ELM67ogt0BhOKylsAYMAW83K5zLYMye4jVT7fNGn7oQoIAC7JiEZidLCnw3EpJmlEROSVxDvM45PDEehvab0vk8mQFGP5h7uGd+aJPK5Fq0NJVSuAvkkacGGE6EQp56VdrLiiBUaTGdFh/kiMDhpwv0ljonBJRjRMZgEbd591Y4Tupe0y4LvjNQB8c/HqizFJIyIiryS23s8Z1/sOsy1JY/MQIo87cqYBAoBxSWGIDO278HKu9ftbVNEKncHk5uikrcA6Hy17bPSQ64DdOG885DIZjpxpQFG5b3bL/OpIFfRGM9LiQvo0UfFFTNKIiMjrGE1mnCqzXIjkjO09V0MsgWHzECLPO1xUBwDI62cUDQASooIQHeYPo8lsK+0jC/FGVO64/ksde0qKCcbcyUkAgHd3noXZxxqxGIxmWwfLJTPSfHLx6osxSSMiIq9zptJy1z0s2M/W0VGUFGMpC6rmSBqRR2m7DDhtTbz6K3UELCXKYskjW/Ff0NDShdqmTshlMkxMHzpJA4AfXDEWgf4KlGnase9ErYsjdK8DpzRo7dAjIsQP0yfGeToct2CSRkREXke8mMseEwX5RXdUxXLH2sZOn7ubTORNjp1tgMksICU2GPFRA8+pEptiFJSyeYhInHObkRyGoADlsJ4TFuyH5ZePAQB8+PU5nykf7bl49cJpqVAqRkf6MjpeJRER+RRb6/1+yoDiIgOhVMigN5rR1Nrt7tCIyGqgro4Xm5huudmiaepEfQu7sgJDt94fyKJpKYgOC0Bzuw7brYmNtztZ1ozK+g74qxS2ks7RgEkaERF5lRatDhV1WsgATOqnLbVCLkd8pFjyyHlpRJ6g05tsicZQSVpQgBIZyWEALiQno5nRZMbJ89YkbYDW+wNRKRW4/irLAtdb9pWjVatzenzuJo6iXXFJIoIDVB6Oxn2YpBERkVc5Yb2IS08IRViPhXF7EttV13JeGpFHFJxrhMFoRmxEAFLjQobcn/PSLjhX3YZuvQkhgSqkJ4Ta/fyZE+MxNjEMOoMJm7717gWuq+q1KDzXBBkso4SjCZM0IiLyKmJb6otb7/ckdnjkSBqRZ4iljnnquGF14hNLl0+VNcNoMrs0Nqmz/caN7TvndjhkMhnWLrAscP3t8WpU1mudGp87bT9YAcAyGhsXOfC8Rl/EJI2IiLyG2Szg5Pn+W+/3lGjt8Mi10ojcz2gy41hJAwBgatbgpY6itPhQhAap0K032Ra/Hq0GWgPSHpkpEcjLioUgAO/v8s4Frls79Pj+hAYAsHhGqoejcT8maURE5DXO17ZD22VAoP+FOSz9SeJaaUQec6qsGV06E8JD/DAuaeDvaU9ymQzZ1vlXo3leWluHHmWadgCWRaxHYvVVGVDIZSgsbfLKMtLdhythNJkxLikM45PDPR2O2zFJIyIiryFeaExKj4RCPvA/YfFRQZDBsk5TW6feTdEREQDkF1m7OmbG2lWuZ2vF74UJhbOIc27T4kMQHtz/nNvhiosMwoI8yzyu93adhcnsPWWkeoMJuw5XAQAWT08dFYtXX4xJGhEReY0LbakHLwPyVykQHR4AAKhpYMkjkbuYzQKOnLEmacMsdRSJI0flGi1aO0bnzZXCUkuCmmtn6/2BrJg9BsEBSlQ1dODb4zVOOaY77D1RC22XAdFhAciz8+/IVzBJIyIir9DRbUBJtWWuymDz0USJLHkkcrszlS1o7zQgOECJrNQIu54bHuyHtHhLJ8gTpaNvNM0sCBduRNnZen8gwQEqXDt7LADg42/OoUtndMpxXcksCPjS2jBk0bSUQasmfNnofNVEROR1Tp1vhiBY2uuLo2SDEdvwV7N5CJHbHC62NAyZPD4GSoX9l5niCNJonJdWrmlHe6cBAX4KZDhxDta8qcmIiwxEW6cBX+wvc9pxXaWgpBE1jZ0I9FdgzqWjZ/HqizFJIyIir3ChLfXwyoCSYjiSRuROgiDgcHEdgKEXsB6IOIJUeK4JZkFwWmzeQOzqODE90qEEdyBKhRyrr7K05N92oAJNbd1OO7YriG33r7w0CYH+Sg9H4zlM0oiISPKEHmVAucNsSy2OpLENP5F7lGna0dimg59KbuvUaK+M5HAE+Cmg7TKg3NrlcLQotK0B6Zz5aD1NVcdAnRoBg9GMD78+5/TjO0u5ph2nypohl8mwMG/0td3viUkaERFJXnVDB5rbdVAp5VAPc56LOCetqU2Hbr3052EQeTuxq+Ml46Lhp1I4dAylQo6J6ZEAgIJzo6fksbPbiJLqNgDOm4/Wk0wmw5r5ltG070/U4nxtm9PP4QzbDlhG0aZNiB1WWbsvY5JGRESSJ16sZaVGDPviLyRQhbAgFQCgtoklj0SudrjYsa6OFxNHkrxxbS9HnSprhsksID4qCLERgS45x9jEMFyeHQ8AeG/nWQgSKydtbtfhwCnL4tVLZqR5OBrPY5JGRESSJ3Z6s7cMyNbhsYFJGpErVTd0oKaxE0qFDJdmxIzoWOJIUklVGzq7R8couPgbl+uCUbSerp+bAZVSjqKKFhw50+DSc9lrZ34lTGYB6pRwjE0c3iLovoxJGhERSZrOYEJRhdh6374LmERr8xB2eCRyLXEUbWJ61IibPcRGBCI+KghmQcCpMt8veRQEwVYtMNQakCMVFRaAxdMtc7027j4Lo0kaC1x364346ohl8WqOolkwSSMiIkkrKm+B0WRGdJi/rRnIcCVGic1DOJJG5Er51iTNWQsPiyNKo6EVf21TJxrbuqFUyJGVGuny8y27LB1hQSpomruw25oYedp3BbXo1BkRFxmIS8ePbCTWVzBJIyIiSevZ8Uwmk9n13MQYdngkcrWG1i6U1bZDJrOsj+YMPeelSW3ulLOJrffVqeHw93Os4Yo9Av2VWDlnHADg0z2l6Og2uPycgzGbBWw/WA4AWDw9FXK5fb/zvopJGhERSZp4J92RjmdJ1jlpdc1dkinrIfI14gLW6pQIhAX7OeWYWWkRUCrkaGzT+Xzjn4JS+9aAdIY5lyYiOSYYHd1GfL73vNvO258jZxpQ39KN4AAlZuckejQWKWGSRkREklXf0oXapk7IZTJMTLc/SYsM9Ye/nwIms4C65i4XREhEzurq2JO/SoGs1HAAvt2KX28wobi8BYDr56P1pJDLcaO1Jf/O/ErUNXsuEd5mHUW7akqyW0YSvQWTNCIikixxFC0jOQxBAfY3I5DJZD3mpbHkkcjZWjv0OFPRAgCYmum8JA0Assf6fiv+4soW6I1mRIb6I9na6MhdcsdFI3tsFIwmAR98VeLWc4tKqltxtrIVCrkM86emeCQGqWKSRkREktVzPpqjxDb81WweQuR0R8/UQwAwJiHU6YsP51pHlooqWqA3mJx6bKkQ56PljI2ye86tM6yZNx4yGXCoqB5nKlvcfv7t1sWrL5sUj8hQf7efX8qYpBERkSQZTWacKmsG4Nh8NFGStXlILUfSiJzO2V0de0qKCUZkqD8MRjOKraN1vsY253YEN6JGIiUuBHMuscwDe2+Xexe4bmjpwqGiOgDAIuuyAHQBkzQiIpKkkqpWdOtNCAlUIT0h1OHjcCSNyDU6u404dd5yI2Wq2vlJmkwms92g8cVW/E1t3ahu6IBMBkwa4/rW+wNZNWcc/FUKnKtuw4FTdW477478SgiC5bWnxTv+G++rmKQREZEkXbjDHAX5CMqAxLXVahs7YfbxVt5E7nS8pAEms4CkmGDbzRBny7WOMBX44Lw08TduXFIYggNUHosjPMQfSy+zLCD9wVclMBhdX1ra2W3EN8eqAQCLp3Px6v4wSSMiIknqOVdjJGIjAqGQy6AzmNDcpnNGaESEC6WOU9WuW3x44phIyGSWBekbW7tddh5PEBPPXDe23h/IkhlpiAz1R2NbN3YcqnT5+b45Vo1uvQlJMcG2uYfUG5M0IiKSnNYOPco07QAudHhzlFIhR1xkIAB2eCRyFp3BZEsy8tRxLjtPcIAKGUmWVvyFpb4zmmYym3HSWiqaLYEkxV+lwHVXWha4/vz782jr1LvsXCazGTvyLQ1DFk9P9UjDFG/AJI2IiCTnhPViLC0+BOFOWBw3ifPSiJzqRGkT9AYzosMCkBYf4tJz2eal+dB6aeeq29ClMyI4QImxCWGeDgcAcHlOAtLjQ9GlM+GTPaUuO8+h0/VoatMhLEiFy7PjXXYeb8ckjYiIJEecq5HrpI5niTFcK43ImfKLLnR1dPVIiNj58GRZE4wms0vP5S5iwpk9NgpyuTRGkuQyGdZYF7j++kg1qhuc/3spCAK2HbAsXj1/agpUSi5ePRAmaUREJClmQXDafDSR2NSgxgUXHUSjjdFkxrGzDQBc09XxYmMSQhEcoESXzoRz1W0uP587iKWbORKYj9bThPRITB4fA7MgYOPus04//pnKVpyvbYdKKcdVU5OdfnxfwiSNiEhCzGYBp8434evDlTh1vglm8+jrRliuaYe2y4AAPwUyksOdckyWOxI5T1F5Czp1RoQFqTDeSd/RwcjlMmT7UCv+9k49ztdY5tzmSGA+2sVWz8uAQi7DsZJGnDrv3PdbHEWblZOAsKCRl7L7MqWnAyAiIov8ojq8s+MMmtsvdCCMDPXHzQszkZfluon5UlNgHUWbmB4JpcI59xIToizljtouA9o79QjlxQGRw8SujlPUsW4r1csdF40Dp+pQeK7R1uDCW5043wQBQEpsCCJC/D0dTh+J0cG4anIydh6uxHu7zuIPt093yuesaerE0TOWEdjFXLx6SBxJIyKSgPyiOrywqbBXggYAze06vLCpEPlF7ltg1NNOWDvG5ThpPhoA+PspEB0WAMDSypuIHGM2CzhsTdLy3FDqKBJH0spq213aedAdxHJuKbeev/aKMQj0V6K8Tou9hbVOOeb2QxUQAFySEe2ydfV8CZM0IiIPM5sFvLPjzKD7bNhxZlSUPnZ2G3G2yjLnxFnz0URsHkI0ciXVrWjr0CPQX4kJ6ZFuO29EiD9S40IgADjpxSWPZkGwlWw6+zfOmUKD/LBi1hgAwEfflECnH9kC19ouA747XgMAWMJRtGFhkkZE5GHFFS19RtAu1tSuQ3FFi3sC8qBTZU0wCwLio4IQGxHo1GOL89I4kkbkOHEU7dLx0U4rRx4uMakp8OJW/JV1WrR16OGvUmB8SoSnwxnUgrwUxIQHoEWrx1brXDJHfXWkCnqjGWlxIW5N7r2ZZJO07du348Ybb8TkyZMxffp03HvvvSguLh7Wcz/66CNkZWX1+5/rrruuz/6//vWvB9z/b3/7m7NfGhFRLy0dgydo9u7nzWyt911whzkx2jKSVs2RNCKHCIJwofW+G0sdRWIJ9Inzlps53kj8jZuYHgmVUrKX4QAAlVKOG67KAAB8sb9syJuJAzEYzdiZXwkAWDyDi1cPlyQbh2zcuBG/+93voFar8cgjj0Cn02H9+vVYu3YtNmzYgKysrGEd595778W4cb0nl0ZERAy4/9///vc+28aPH29X7ERE9ooIHt7E8eHu560EQUChC+ajiS604edIGpEjKuq0aGjthp9S7pHW8Zkp4fBXKdDWoUeFRov0hFC3xzBS4m9ctoRLHXuaPiEOXx6qQElVGzZ9ew4/XjbR7mMcOKVBa4ceESF+mDGRi1cPl+SStNbWVjz11FNISEjAhg0bEBJiWcV+6dKlWL58OZ544gm8+eabwzrWrFmzMHPmzGGf+wc/+IFDMRMRjYQ6NQKRof6D3qWMCvWHOjXCfUF5QG1TJxrbdFAq5MhKi3D68cWRtMa2buj0Jvj7cRFVInuIo2g546I98v1RKuSYmB6Jo2cbUFja6HVJWpfOiDOVrQCk3TSkJ5lMhjXzM/HXt/Lx3fEaLMxLQVr88N93y+LVFQAs5ZPuLpH1ZpJ7p3bu3AmtVovVq1fbEjQASEpKwpIlS7B//37U1NQM+3gdHR3Q64fXBUgQBGi1WphMI5scSURkD7lchpsXZg66z00LM93W6tpTxHkmWamWu+XOFhrkh5BAFQBLQkhE9vFEV8eLieuKFXrhvLTT5c0wmQXERQQiLjLI0+EM2/jkcMyYGAcBwPu7z0Kwo9T0ZFkzKuu18FPJcdUULl5tD8klaceOHQMATJkypc9j4raCgoJhHeu+++7D1KlTkZubi8WLF+OVV16B0WgccP9p06YhLy8Pubm5uPHGG/Hll1868AqIiOyXlxWHdaty0F+p/t3XTBoV66QVloplQK4ro0rivDQih9Q2daKqoQMKuQyXjHd/qaNIbB5ytqoVXbqBr+mkSEwspbiA9VCun5sBpUKGk+ebUWAt2RyO7dZRtDm5SQgOULkqPJ8kuXJHjUYDAEhISOjzmLittnbw9RoCAgKwdOlSzJo1C7GxsdBoNPjkk0/wzDPPID8/Hy+++CLk8gv5aXR0NG699Vbk5OQgNDQU58+fx/r163H//ffjl7/8Je66664Rvy6lBCaHKqxDzAoJDjUzNsdJOT7GZp+s9EiINygfWDMZb39xGo1t3ejQGSTxGwK47n3TG0woKm8BAExWxzj0eocTW3JsCIorW6Fp6nTreyrFv7eepBwfY3OMs2M7etayCPHEMZEIH+ECzCOJLSk2BPGRgdA0d6G4ssXpN7Bc9ZkKPVrvXzredb9xrpIYE4zFM9Kw5fsyvL+7BJdmxkAh7x3HxfFV1WtRcK4RMgBXX5bm0X/HpPxdHYjkkrSuri4AgJ+fX5/HxG3d3d2DHmPZsmVYtmxZr21r1qzBww8/jM2bN+OLL77A8uXLbY/98pe/7HOMtWvXYtWqVfjf//1fLF++HImJiXa/FpFcLkNkpHQW7QsLc25ba2dibI6TcnyMbXhKNZbRneTYECyakQ6TScALHxzDjkOVuHHRBEn94+Ls9+3w6ToYjGZEhwcgJzNuRN2/BostIy0Su49Uob5N55HfZSn9vfVHyvExNsc4KzYxSbtyaqrTvjuOxjZtUgI2f1eK4so2LLxsrFNiuZizP9Pqei3qW7qgVMhw+eQUBPo7fgnuqb+3W5dn49tjNahu6MCBogYsm9X/ey/Gt/5Ly/qfl+UmYkKG50pke5Lyd/VikkvSAgMtb15/88jEbQEBAXYfVyaTYd26ddi8eTN2797dK0nrT3BwMO644w788Y9/xJ49e7B69Wq7zykymwW0tXl+/oNCIUdYWCDa2rpgMpk9HU4vjM1xUo6PsdnnRIllvkdqnGU+7jR1DEKDVKhr7sKX+85j5iTPd8Vy1fu293gVAEspU0uLY7+Xw4ktIshSblNW04bmZveVPErx760nKcfH2BzjzNgaW7tRXN4CGYAJKWEj/u6MNDZ1Shg2Azh4shZNTRlObenuqs/02yOWsj91agS6O3Xo7rS/nb0U/t5WzhmLt7YVYf0XpzB5XFSvZLNnfE2tXdh9yNowZGqyW39v+yOF904UFhY4rJuukkvS4uMtFyG1tbXIyMjo9ZhY5thfKeRwpKZaVjhvahreZNOUlBQAQGPj8GtvB2I0SufH22QySyqenhib46QcH2MbnrLadgBAapzlLrVCLsO8Kcn49Lvz2PJ9GaZmxkhmfRlnv2/HrXfps8dEjfi4g8UWb10gW9PUiW6d0e2dxqT099YfKcfH2BzjjNgOnrJMRRmfEo6QAJXTXqujsWUmh0Mhl6GhtRtV9R1IiHJ+Ew7n/8ZZ59y6+DfO1eZckogvD1agtqkTn3xbaltHrSeTyYwvD1bAYDJjbGIYxiaESub7IeXv6sWkUztjdckllwAAjhw50uexo0ePAgByc3MdOnZpaSkAICYmZlj7nz9/3q79iYhGolxjSdJ6tjeeN9XSsri0pg1nq1o9FZpLNbZ2o6axEzKZZb6LK0WF+cNfpYDJLKC+pcul5yLyFWJXx6ke7OrYU4Cf0rYkSaEdTSw8xWA043R5MwDXrAHpTkqFHKvnWRKz7Qcr0NDa93dUbzBh12FLdcQSLl7tMMklaQsXLkRwcDA2btwIrVZr215dXY2tW7dixowZtvlhXV1dKCkpQV1dXa9jNDc39zmu0WjEs88+azuHqLOzEzpd3yHnpqYmvPrqq/Dz88OcOXOc8tqIiAaiM5hsbeHTeyRp4cF+uDzbUmEgdsnyNWJXx4ykcJd3/5LJZEiwdnisafR8GTqR1LV36lFU0QJAOkkacKHLo9iMQ8rOVLZAbzAjPMQPKbHS6VHgqMnjYzAhLQJGkxkffX2uz+PfFdRC22VAdFgA8rKk8zfjbSRX7hgeHo5f/epXeOyxx3DTTTdhzZo10Ov1WL9+PQDgt7/9rW3f48eP47bbbsOqVavw1FNP2bavWLECeXl5UKvViIuLg0ajwZYtW1BSUoLly5dj0aJFtn3Lyspw5513YsGCBUhPT0dYWBhKS0vx0UcfobW1Fb///e9tJZhERK5SVd8BQQBCg1QID+ndOGnx9FR8e7wGh4vrUdfc6VXr6wyHeJElXnS5WmJ0EMpq21HT2AGAFxBEgzl6pgGCAKTFhyA2QjpNF3LGRWPjVyU4Xd4Mg9EElVK6i9PbWu+PjfKJUSVxgevH3ziIfSc1WDgtFeOSwgBY+jBs3V8GAFg0LaVPB0gaPsklaYCls2JERARee+01PP3001CpVJg2bRoefPBBTJgwYcjnr1ixAgcOHMC+ffug1WoRGBiIrKwsPPnkk1i1alWvL0hMTAyuuOIK5Ofn44svvkBXVxciIiIwbdo03H777Zg+fborXyoREQCgos5a6hgX0ucf8eTYEOSMi0LhuSZ8eagSP1yk9kSILmE0mXHyvLh2kHvKgBKjLXeyqxs4kkY0lHwJLGDdn5TYYISH+KFVq0dxZSuyx0h37TGxWiDHhWtAult6Qihm5STgu8JavLvrDH7zw6kAgMNFdahp7ESgvwJzLk3ycJTeTZJJGgBcffXVuPrqqwfdZ+bMmSgqKuqz/dFHHx32eWJjY/H3v//d7viIiJypvM5S3p3ao9SxpyUz0lB4rgl7jtdg5ZyxPrMo6LnqNnTpTAgOUGJMQv+v3dmSbOWOXNCaHGc2Czh1vgmG0maoZAIyksIhl3v/KElPXTqj7SbKVCevRzZSMpkMOWOj8F1BLU6ca5JsktbcrkNlfQdkALLdVC3gLtfNzcDB03U4W9mKg6frEBnqb2u7P+eSxBEtM0ASTtKIiEaTCo0lSUuztt+/2KT0SKTEhqCyXouvj1Zj2WXp7gzPZcRSx+yxUW67wBVH0mqaOiEIgk+UH5F75RfV4Z0dZ9DcfmFOe2SoP25emOn0xZU9qeBcI4wmAfFRQbabG1KSOy4a3xXUoqC0ETdivKfD6ZfY2GRsUhhCAn3j5pooMtQfS2ak4bO95/HvT0/ALFx4bP/JOmSmRPjU98HdWChKRORhZkFARb11JG2AJE0mk2HJDMsyIjsOVcAosTWZHCVewOS6seNZXGQgFHIZdHpTr4tsouHIL6rDC5sK+/ztNLfr8MKmQuQX1Q3wTO+TX3Sh1FGKNzMmjYmCDJY5vU1t3Z4Op1/unnPrbmIjpp4JGgC0duh97vvgbkzSiIg8rL6lCzq9CUqF3PYPXn9mTIxHeLAfWrR6HDzl/f/wtXXqbWvDubMMSKmQIy7S0gChmiWPZAezWcA7O84Mus+GHWdgvviK1QsZjCYcL7HcRJFqh76QQBXGWhtWnJBgl0ezWXD7nFt3MpsFfPBVyaD7+Mr3wROYpBEReZhY6pgSGzxoJyyVUo4FeSkAgG0HyiEI3v0P38nSJgiwjB5GhPi79dy2kkc2DyE7FFe0DDn62tSuQ7G1Zb03O1HaDJ3BhMhQf7fNF3WEOEJVIMEkrbSmDR3dRgT5KzE2UbrvoaNG0/fBE5ikERF5WLm1s+NApY49XTUlGX5KOcrrtDhd1ndNSG/iyTKgRLF5SBOTNBq+lo7hlccOdz8pO1ws7VJHkThCdep8E0xmaZWBF1jLuSeNjfLJVvSj6fvgCb73F0NE5GVsTUMG6OzYU0igCrMvSQQAbDvovYtbmwXhQpLmgTKgJNtIGssdafgigoc34jvc/aTKZDbjyBlLkialBaz7MzYxFMEBSnR0G1Fa0+7pcHo54ePz0UbL98FTmKQREXmYrf3+MEbSAGDxtFTIABwvaUS1lyYZFRot2jr08FcpkJkS7vbzJ8awDT/ZT50agcjQwS84o0L9oU6NcE9ALlJc3oKObiNCAlXITHX/99MeCrkcE63t98VGRFKg7TLgXE0bAN9N0kbL98FTmKQREXmQtstgq+kfbpIWHxWEyZkxAIAvD3nnaJq4uOvE9EgoFe7/pyghypKktXUaoO0yuP385J3kchmuu3LcoPtcf1WG16+XJi5gPSUzxivK9HKtSVChhOalnTzfBEEAkmODERUW4OlwXEIul+HmhZmD7nPTwkyv/z54ivS/eUREPqxCYynPiY0IsGvhz8XTLe349xbWoq1T75LYXKnwnFjq6Jk7zAF+SkSFWe4AczSN7NGitdxUUVx04SlO2yo81+jVTX3MgnBhPppEuzpeTOwOW1rdJpmbLrbfOB8dRRPlZcVh3aqcPiNqUaH+WLcqh+ukjQAXsyYi8iCx1DEtzr7OX+rUCIxJCMX52nZ8dbgK114x1hXhuUSXzoizVa0APHsBkxgdjKY2HWoaO5GZEuGxOMh7GE1m7MyvBADcdnUWEqKCYBBkUMkEmEwCnnn3KL4/ocGEtEjMuTTJw9E6prSmDS1aPQL8FJiY7h0JRlRYAJJjg1FV34GT55swY2K8R+MRBMFWLeCLrfcvlpcVhymZsSipbrV9HzKSwjmCNkIcSSMi8qBya9OQ1PjhlTqKLItbpwEAdh2uhMFocnpsrnK6rBkms4C4yEDERQ68LpyriR0evXVeH7nfgVMatGj1CA/xw+XZCZg4Jgpzp6Zg4pgoTEiPxKorLTdL3v6yGFXWBeq9zWHrAtaXZERDpfSey0RbK34JzEurqu9Ai1YPP6Ucag/MufUEuVzW6/vABG3kvOfbR0Tkgyqs7fftHUkDLKVIUWH+aOs04PsTGmeH5jKebL3fk63DYyPb8NPQBEHAtgOWOaAL81L6nUu59LJ05IyNgt5oxosfF0Kn956bJ4DlNebbSh29q0xNHLEqLG3yeLlpgXUUbUJ6JFRKhUdjIe/FJI2IyEMMRrMtQRhu05CelAo5FuZZ5qZtP1jh8QuT4RAEwXan29NlQLa10jgnjYbhdFkzKuq08FPJMXdycr/7yGUy3HXNJISH+KGmsRPrvyxyc5QjU1XfgbrmLigVcuR6aL6oo9Qp4fBTydGq1aOy3rPfaXE+WraPz0cj12KSRkTkIdUNHTCZBQQHXGhiYa8rL01CgJ8C1Q0dkupsNhBNcxcaWruhVMgwIS3Co7EkxlhG0hpbu6EzeNeIB7mfuC7hFbmJCAlUDbhfWLAffrIiGzIZ8F1BLb4rqHFXiCMmjqLljI1CgJ93tS1QKRWYkBYJ4EL3WE/o1htxprIFAJA7CuajkeswSSMi8pBya6ljalwIZDLH6veDApS40tqgYNuBcqfF5iriOkaZKREevwgMC/JDSKAKAgBNE0seaWDVDR04XtIIGYBF1s6qg5mQHokfzLbMT3tre5HXjNZ6W1fHi4kl1OJIliecLm+B0SQgJjwA8ZGBHouDvB+TNCIiD6mwLWJt/3y0nhbmpUAmA06eb7YdU6ps89EkUkplax7iJRfR5BnbraNokzNjED/MZjfXzBqDiemR0BvMeOnjQuglPlpb19yJijot5DIZLh0f4+lwHCKWUBdXtKBbb/RIDCdsy4tEO3zzjQhgkkZE5DEV1s6OaXZ2drxYTEQgplkn+W+X8GiawWjC6fJmAEDOWGmUASWKzUMaOJJG/Wvr0GNvYS0A2DqqDodcLsM9KyYhLNgPlfUdeGfHGVeF6BSHixsAAFlpEYOWc0pZfGQgYsIDYDILOF3e4pEYxKYhuZyPRiPEJI2IyAMEQbCtkeZI05CLLZ5hKcHad1JjW2xXaoorW6E3mBEe4oeU2GBPhwOAzUNoaLuPVMFoMmNsYigy7WynHh7ij3tWTIIMwDfHqrHvZK1rgnSC/OI6AN5b6ghYliaxdXn0QCv+uuZO1DV3QSGXYUJ6pNvPT76FSRoRkQc0tnajS2eEQi5DUszIE5aMpHCMTwmHySzYFtuVGlsZ0NgoyZQBJbINPw1CbzBh12HL92nJjDSH/m4njYnCNbPGAAD+u7UItRKc/9jcrkNJVRsAYEqm9yZpwIURLE80UhLPOT45HIH+3tV4haSHSRoRkQeIc8eSYoL7XW/JEUusDQ2+OlIlyfWZbGVAEup4lmQdSatt6oTJbPZwNCQ1+05q0N5pQHSY/4hGmH5wxVhkpUZApzfhpY8LJbf4/NEzloYhGclhiAx1rNOsVExIj4RCLkNdcxfqmt2bEBeek9acW/JuTNKIiDxALHVMc0Kpo2hKZixiIwLQ0W3Ed4XSavvd1NaNqvoOyGSWkQWpiAoPgJ9KDpNZQH1Lt6fDIQkxC4KtY+rCaalQyB2/ZJLLZbjn2myEBKpQUafFuzvPOitMpxBb709Ve/coGgAE+isxPtlSlurO0TSjyYxTZdKac0vejUkaEZEHlGus7ffjR9bZsSe5XIZF0y4sbm2W0OLWJ6wXS2MTwyTVlEAukyEhyjovrYHz0uiCwnNNqGnsRICfAnMuSRrx8SJD/XH3ikkALPPcDpzSjPiYzqDtMuB0WQsA30jSgAsjWe5sxX+mshU6gwlhwX5IHWEzKCKASRoRkUdUOLFpSE9XXJKIIH8l6pq7cOxMg1OPPRIFpRfmo0lNknVeGtvwU0/iKNqVlyYhKMA584tyx0Vj2WXpAID/bj3t9nK8/hw72wCzICAlNmTYywtInTiSdaqsGUaTe8qYxQW0s8dEQS6RObfk3ZikERG5WWe3AQ2tltI6ZydpAX5KzJ1iXdzauraTp5nMZpw6f2HtIKm50OHR8xfMJA3lmnacKmuGXCbDwmkpTj32qivHYnxKOLp0Jrz0yQkYjJ6dC5lf5N0LWPcnNT4EYcF+0BlMOFPZ6pZziqN2uZyPRk7CJI2IyM3EUbToMH+XlP4tzEuFQi5DcUULSmvanH58e5XWtKOj24jgACXGJjqvvNNZ2OGRLiYuXj1tQixiwgOdemyFXI57r81GcIASZbXt2Ljbc/PTuvVGnLDeQMnzkVJHwFLGnD1GLHl0fSv+Fq0OFXVayABMkmC1AHknJmlERG52YX001yQskaH+mDHRuri1BEbTxIukSWOiRtR8wVUSY8QkrQOChObxkWc0t+uw/6Rlvtji6cNfvNoeUWEBuOsay/y0HfmVttEsdys81wSD0Yy4iEAkS2TtQmcRR7Tc0TxEnHObnhCKsCA/l5+PRgfp/WtJROTjXDUfrSfx4vLgqTo0tnq2a2GhhOejAUB8ZCDkMhm69Sa0aPWeDoc8bNfhSpjMAjJTwjEuKcxl57l0fAyunmH5nr6+5RQaWrpcdq6B2Lo6ZsVKZu1CZ5k0NgoyWH5vW7Q6l56rwHojiq33yZmYpBERuVmFxtp+34UdwNITQjEhLQJmwbOLW2u7DCittpRcSnE+GgAoFXLERlpK2tg8ZHTT6U346kgVANeNovV03dxxyEgKQ6fOiJc+OeG2JhcAYDCaceyspbmQL5U6isKC/JCeYKlWOOHC0TSzWcDJ82y9T87HJI2IyI2MJjOqGqwjaU5sv9+fJda79F8fq0KXzujScw3k5PkmCACSY4MlvUiuuKg12/CPbnsKatDRbURcRCCmZMa4/HxKhRw/+UE2gvyVKK1pwwdflbj8nKJTZU3o1psQEeKHsS4cMfQk8cZQgQvnpZ2vbYe2y4BAfyUykn3zfSTPYJJGRORGtU2dMJoEBPgpEBMe4NJz5WZEIyEqCF06E749Vu3Scw1EvDjKlfgdZjYPIbNZwJeHLHM4F01PhVzunvK/mPBA/Hj5RACWOaRH3bR0xmFrqeMUdazPtowXS6xPlDbBbHbNfFOx9f6k9EhJzrkl78W/JiIiNxJLHVPjQlx+YSSXybB4hmVx6y8PVcJkdm+rb0EQbPPRsiU+V+NCG36OpI1WR882oK65C8EBSlyRm+jWc09Vx9pa/b+2+aTL55GazQIOF/tuqaMoIzkMgf5KdHQbcb623SXnEFvvcz4aORuTNCIiNyqvs1wopLmos+PFZmUnICRQhca2brd3kKus70CrVg8/lRzqlHC3ntteSTHigtYcSRuttlsXr75qSjL8/RRuP/+N88ZjTEIoOrqNePlT185PO1PZAm2XAcEBSqhTI1x2Hk9TyOWYlB4JwDWt+Du6DSiptqzDxvlo5GxM0oiI3KhcHElzYdOQnvxUCsyfmgwA2Hagwq0t5sUyoAlpkVAp3X/Ra4+EKMtIWluHHh3dBg9HQ+5WWtOG4spWKOQyzJ/q3MWrh0upkOPelTkI9FfgbFUrNn17zmXnEm/YTM6MgVLh25eCOS5sxX/qfDMEwTISH+3i8nUafXz7m0lEJCGCILil/f7F5k1NgVIhR2lNG85WtbrtvLYyIIm23u8p0F9pa2xS08DRtNFmm3UUbeakeI82uImLCMQdSy3z077YV47jJc4f/REEAYfPWJK0PHWc048vNeIIV0l1q9NvwNha73MUjVyASRoRkZu0aPXQdhkgl8mQHOO+hWPDg/1weXY8AGD7Afcsbt2tN6K4ogUAkCvR1vsXS+K8tFGpsbUbh05bkpbF01M9HA0wbUKcbfT71c9PornduWt8na9tR1ObDv4qBbLHRjr12FIUHR6AxOggCIJl5MtZes65zeV8NHIBJmlERG5SrrHMR0uMDoKfyr3lf+LF5+HietQ1u36k6HR5C0xmATHhAYizrkEmdezwODrtyK+AWRAwMT0SaS5eFmO41swfj7T4EGi7DHj5k0KnNv0RuzrmZkRLvgzZWXJd0Iq/uqEDze06qJRyn57XR57DJI2IyE08UeooSo4NQc64KAiwdHp0NXGSfu64aMi8pL232OGRC1qPHl06I76xLk+xZIbnR9FEKqUCP12ZgwA/BYorW/HJnlKnHFcQBBwqEksdfber48XEkuvC0ianzcsVR9GyUiPcftONRgcmaUREblJe596mIRdbMt2yuPWe4zUub44hXsB4w3w00YWRNCZpo8W3x6rRpTMhMTrItvCxVMRHBuFHV08AAGzeW4YTTmh8Ud3YCU1TJ5QKGS7JkNbrdSV1agRUSjma23WodtKC9eKNKKn93ZDvYJJGROQmFRr3tt+/2KQxkUiJDYbOYMLXR123uHVdcyfqmrugkMswId175rwkWucJNrR0Q28weTgacjWT2WwbVV48PVWSCzrPnBSPuZOTIAD492cn0KId2fw0sdRx0pgoBPornRChd/BTKZBlLUksODfyZFdnMKGoQmy97z03osi7MEkjInKDbr0Rdc1dADxT7ggAMpkMi62jaTsOVbhsHSZxFC0zJdyrLgTDglQIDlBCAFDbxHlpvi6/qB6Nbd0IDVLh8uwET4czoJsWZCIlNgTtnQb8+9MTMJsdL9c7bC11nDqKSh1F4ojXidKRz0srKm+B0WRGdJi/rUyayNmYpBERuUFlfQcEAOEhfggL9vNYHDMnxSM82A8tWj0OnqpzyTnE1vvZXnaHWSaTsXnIKCEIArZZO53Om5Is6TlFfioFfroyG/4qBU6Xt+CzvecdOk5DSxfKNO2QySzro402YgfGoopW6EY4Ui6WOmaP9Z45t+R9mKQREbmBp0sdRSqlHPPzLIv1bjtQ7vTFrY0mM06VWdpce0vr/Z4S2YZ/VDhb1YrSmjYoFXKPLV5tj8ToYNy2JAsA8OmeUtt3zB5iqWNWagTCgjx3o8hTEqKCEB3mD6PJjKLylhEdi633yR2YpBERuYHYNCTNQ01Depo3JRl+SjnK67Q4PcKLlYudqbTcpQ4L9kOKh8o6R0IcSavmSJpPE0fRZuXEe3Rk2x6X5yTgiksSLfPTPj2B1g69Xc/PLx69pY6AZaRcLHksHEEr/oaWLtQ2dUIuk2FiOpM0ch0maUREbuDJ9vsXCwlUYXZuIgDLaJoz2TqejY2SZCOGoSTFcCTN19U1d+KINWFZZJ2j6S1+uEiN5JhgtHbo8epnJ2Ae5kh4a4ceZystjS5Ga5IGXGjyUTCCTpniKFpGchiCArxnzi15HyZpREQuZjYLqJRQkgYAi6anQgbgeEmjUxMSb2y935M4kqZp6hxRgwaSri8PVkKApRw32drR01v4qxS4d2UO/FRynDjfjM3flw3reUfO1EMAMDYxFFFhAa4NUsImpltuHmmaOlHf0uXQMQrYep/chEkaEZGLaZo7oTea4aeSIz5SGp3AEqKCcOl4S/OA7QcrnHLMFq0OFXVayABM8tIkLTo8ACqlHEaTgPpWxy7iSLo6ug34tkB6i1fbIzkmGLcsssxP+/jbcygqH3p+2mju6thTUIASGclhAC7cULJHzzm33nojirwHkzQiIhcr11hH0WJDIJdLpwRQvEjdW1iLtk775rf0R1xsd0xiqNc2JpDLZEiIspY8NnBemq/56kgV9AYzUmJDMNGL1vC72OzcBFyenQBBAF7+9MSg39+OboMtscjLinNXiJI1knlpJVWt6NabEBKoQnqCZ5tAke9jkkZE5GJSmo/Wkzo1AmMSQmEwmvHV4aoRH6+gR1tqb8YOj77JaDJjZ75l8eolM1K9unW6TCbDrUvUSIwOQotWj9c+PzXg/LSjZxpgMgtIjgm23YAYzcQRsFNlzXavFdmznNsb59ySd2GSRkTkYuV1lvb7qfHSuvMqk8mw2DqatutwJQxGx9cOMpsFnDwvtt737jKgJFuHRyZpvuTAKQ1atHqEh/hh5qR4T4czYgF+Svz0BzlQKeUoONeIbfv7bwKUX2RZD3G0lzqK0hNCERKoQrfehJKqVrueK64BmePlv3HkHZikERG5WIW13DFNYiNpADAtKw5RYf5o6zTg+xMah49zvrYd2i4DAv2VGJcU5sQI3S8xhgta+xpBELDd2nZ/YV4KlArfuPxJiQvBzQszAQAffn3O1sFR1K034vhZywg3kzQLuUxmS7LsmZfW2qFHmXW9S2+vFiDv4Bu/UkREEtXaoUdrhx4yACmx0kvSlAo5FuZZRtO2H6xweHFrcX7HpDGRUMi9+5+WnuWOzl7smzzjdFkzyuu08FPJMXdysqfDcaorL03CzEnxMAsC/vVpIbRdBttjR4rqoDeaERMeIIk1GqXC1orfjnlpJ60JXVp8CMK9ZG098m7e/S8pEZHEVVhLHeOiguDvp/BwNP278tIk+PspUN3Q4VDHM+DCHelcH2hLHR8ZBJkM6NKZ0KIdeUMV8rxt1g6mV+QmIiRQ5eFonEsmk+G2JVmIjwxEU5sO/9l8CiaTGafON2HT1yUAgCmZMV49B8/ZxJGwco122IuCF5RaEjpf+I0j78AkjYjIhaRc6igKClDiykuSAADbHVjcuqPbgJJqS5mVL7SlVinliIsIBMDmIb6guqEDx0saIYNlfUBfFOivxE9X5kCpkOPo2QY88H/f4sn1h3HKevNk30mNbW4aAeHBfraRxROlQ4+mmQXhwnw0H/iNI+/AJI2IyIXKrZ0dpV5qtGhaCmQy4MT5Zls3yuE6db4ZggAkxQT7zEK54qLWnJfm/b48ZBlFm5wZI5l1Cl0hLT4Us3MsDVG6dL2bALV3GvDCpkImaj2II2LDqR4o11jm3Ab4KZCRHO7q0IgAMEkjInIpqbbfv1hMRKBtDSV7R9PEeR2+dIc5MYZt+H1BW6ceewtrAQBLZqR5OBrXMpsFHD83eMKxYccZmM2cZwlc+L0qPNc04PIFogLr+zoxPdJnms6Q9PEvjYjIRfQGk+0iPzVOWu33+yMubr3vpAYtWt2wniMIwoW1g3yoLXUSR9J8wleHq2AwmjE2MRSZKb49AlJc0YLm9sG/t03tOhRXtLgnIInLSA5HgJ8C2i4Dyq1dGwdyQrwRxflo5EZM0oiIXKSqoQOCAIQGqRARIv1uYBlJ4RifHA6TWbAt+juU6oYONLfroFLKoU6JcG2AbpRg7fDItdK8l8Fowq7Dlr/jxdPTfL5xRkvH8G6sDHc/X6dUyDExPRLAhZGy/nR2G3G2qg2Ab1ULkPRJNknbvn07brzxRkyePBnTp0/Hvffei+Li4mE996OPPkJWVla//7nuuuuGfP7bb79t27+2tnakL4WIRqmepY7ecoEojqZ9daQKOv3Qi1uLFzdZaRHwU0mze6UjEqMsI2mtWj06u40ejoYc8f0JDdo6DYgO88e0Cb6/RlhEsL9T9xsNxJGxE4O04j9V1gyzICA+Kgix1oZCRO6g9HQA/dm4cSN+97vfQa1W45FHHoFOp8P69euxdu1abNiwAVlZWcM6zr333otx48b12hYRETHoc6qrq/HMM88gKCgInZ0scyEix4klNGleUOoompIZi9iIANS3dOO7whrMn5oy6P5iZ7RcH1vcNShAiYgQP7Ro9ahp7GCzAC8jCAK2W9vuL8hL9fq1+4ZDnRqByFD/QUseo0L9oU6NcF9QEieOjJ2takNntxFBAX0viwttv3EcRSP3klyS1traiqeeegoJCQnYsGEDQkIsk+2XLl2K5cuX44knnsCbb745rGPNmjULM2fOtOv8f/jDHzBu3DiMGzcOn376qd3xExGJxM6OqRLv7NiTXC7DommpeGfHGWw/WIGrpiRDPsAooM5gQlGFtfW+D81HEyVGB6NFq0c1kzSvU1jahOqGDgT4KXDlpUmeDsct5HIZbl6YiRc2FQ64z00LMyGXe8eovjvERgQiPioImqZOnCprsjVPEgmCgELbfDTf+40jaZPcraWdO3dCq9Vi9erVtgQNAJKSkrBkyRLs378fNTU1wz5eR0cH9PrhLVT48ccfY+/evfjzn/8MhcJ3ynaIyP3MgmArd5TyGmn9ueKSRAT5K1HX3IVjZxoG3K+ovAVGkxnRYQFIiPK91uZsHuK9tlk7lF55aVK/oyO+Ki8rDutW5SAytHdJY1SoP9atyumThNCFEbL+WvHXNnWisU0HpUKOrNRId4dGo5zkfrmOHTsGAJgyZUqfx6ZMmYJNmzahoKAAiYmJQx7rvvvug1ZruUhKT0/H6tWrcccdd0Cp7PuyGxoa8OSTT+JHP/oRJk2aNMJXQUSjXUNLF3R6E5QKua0JhbcI8FNi7pQkfLGvHNsOVmCKuv/5PD3vMHvLnDt72NrwN7B5iDcp17Tj5PlmyGTAwmmDl+v6orysOEzJjEVJdSsMggwqmYCMpHCOoA0gZ1wUduRXovBcI4SLWvGLc27VqeHw9+PNe3IvySVpGo0GAJCQkNDnMXHbUM08AgICsHTpUsyaNQuxsbHQaDT45JNP8MwzzyA/Px8vvvgi5BfVpz/++OMICQnBAw884KRX0ptS6flBS4V1bQ+FBNf4YGyOk3J8ozm2KuuFfUpcMPz97PuplcL7tmRGGrYfqEBxRQvK67QYlxTWJ7YT5y0XMJeOj/HJ37gU6whoTVPniF+fFD7TwUg5Pntj22HtTDp9YjwSrKOhriLl9y0nIwZhYYFoa+uCyWT2dDi9SOl9yx4bDZVCjsY2Hepbu5Eab5lDrFDIcdLHf+OcTcrxSTm2gUguSevq6gIA+Pn1bVctbuvu7h70GMuWLcOyZct6bVuzZg0efvhhbN68GV988QWWL19ue+zLL7/Etm3b8NprryEw0Pmde+RyGSIjXfsPhT3CwqTbnYixOU7K8Y3G2OpaLZP3M1MjHf7+e/J9i4wMxpwpyfgqvxK7jlQhL7t39UKnwYyaxk7I5TLMmpyC4ECVhyLty1nv2yRr2XtDSxeCQwKc0r1Syt8FQNrxDSe2xtYu7DthuZG7ZlGW2/7t9fb3zVOkElt2RjSOFtfjbE07sjMtJaH+gX44XdYMAJg9JYXXcXaQcnxSju1ikkvSxCSpv3lk4raAgAC7jyuTybBu3Tps3rwZu3fvtiVpbW1t+NOf/oQVK1bgiiuuGEHkAzObBbS1eX5Og0Ihl/RdNcbmGCnHN5pjKy6z3IFNiAxEc7N95XJSed/mT0nCV/mV2HO0GiuvaERMeIAttr3HqgAAmcnh0Hfroe8e3txfV3L2+yYIAoIClOjsNuL0uQakjmBuoVQ+04FIOT57Yvtw91kYTQIyU8IRG+pn93fPlbG5G2MbvolpEThaXI8DhTWYNzkJYWGBOFhYDb3RjMhQf4T6yV3+tzQcUnvfLibl+KQUW1hY4LBG9CSXpMXHxwOwlDRmZGT0ekwsc+yvFHI4UlMt6/80NV2YHPp///d/aG9vxw9/+EOUlZXZtnd0WL6MlZWV0Ol0SEsb2UKYRqN0/lhNJrOk4umJsTlOyvGNxtjKrO33k2OCHT6+p9+3lJgQTEiLwOnyFmzfX44b54+3PXb8rKWhSPbYKMl9ts583xKjg1BS1YYKTTsSndAcxdOf6VCkHN9Qsen0JuzKv7B4tTtfhze/b54kldgmWRe1PlXWjK5uA8LCAnHU2jQpZ2wUTCYBgDDIEdxLKu/bQKQcn5Rju5jkkrRLLrkE7777Lo4cOYLZs2f3euzo0aMAgNzcXIeOXVpaCgCIiYmxbauurkZ3dzfWrl3b73N++MMfAgCOHz8Of38uAElEQ9N2GdDUZil3TIn1rs6OF1s8Iw2ny1vw9bEqrJg9BqFKPxhNZpywdkLz9bbUiVHBKKlqY4dHL/BdYQ06uo2IiwjElMyYoZ9AZJUUE2xbY+50eQvi48JQUCI2RvKtNSDJe0guSVu4cCGeeOIJbNy4EbfffrutDX91dTW2bt2KGTNm2Do7dnV1obq6GqGhoYiLu9BWtrm5GZGRvVulGo1GPPvss7ZziO6++25ce+21feJ4++23ceDAATz++OMIDw+HSiWd+RZEJG0V1lG02IgAr2//fUlGNBKiglDb1Ilvj9dg2eXpOH2+Cd16E0KDVEiL956Fuh1h6/DY6PlSJxqY2Xxh8epF01PZyZDsIpPJkDM2Ct8er0HBuUZMzIhBdUMHZDJg0hi23ifPkNzVQ3h4OH71q1/hsccew0033YQ1a9ZAr9dj/fr1AIDf/va3tn2PHz+O2267DatWrcJTTz1l275ixQrk5eVBrVYjLi4OGo0GW7ZsQUlJCZYvX45FixbZ9u2v1T8AfPXVVwCAuXPnOlxeSUSjk7g+Wmqc9ycwcpkMi6en4s1tRfjyYAWWzEzF4aI6AJZSx4EWuvYVidbugNUNHEmTsmNnG1DX3IUgfyVm5/LfbLJfzrhoS5JW0ojMNMtv3LikMAQH8CY9eYbkkjQAWLt2LSIiIvDaa6/h6aefhkqlwrRp0/Dggw9iwoQJQz5/xYoVOHDgAPbt2wetVovAwEBkZWXhySefxKpVq3xyPR8iko5yL13EeiCzchLw0Tfn0NjWjU++LcVea/e87DG+XeoIAEnWNe5qmzphNgs+OUJjNgs4db4JhtJmr11TS1y8+qopyQiwc8kLIuDCiFl1Qwc+2HUGAJAzCn7jSLok+0t29dVX4+qrrx50n5kzZ6KoqKjP9kcffXTE53/qqad6jc4REQ1XucY6khbvG0man0qBCWkROFRUj4+/LbVt//DrEgT4KZCXFTfIs71bTHgglAo5jCYzGlq7EBfpXQuTDyW/qA7v7DiD5nadbVtkqD9uXpjpNZ9raU0biitboZDLsCBv9C1eTc5xuqwZCrkMJrOAWusc1F1HqpASF+I13wXyLd6zohsRkRcwmsy2+UtpPlDuCFgu5A8V1ffZ3qLV44VNhci3lj/6IrlchgRrV8dqH2sekl9Uhxc2FfZK0ACguV3nVZ+rOIo2Y2I8IkPZ4IvsJ34XTObeHRzbOw1e9V0g38IkjYjIiaobOmAyCwjyVyIqzPsvGM1mAe/sODPoPht2nIHZLJ321M6W5IPNQ3zlc21s7cah05YbCEtmpHo4GvJGvvJdIN/DJI2IyInEUse0+BCfmP9aXNHSZ6TlYk3tOhRXtLgnIA8Qm4fU+FDzEF/5XHfkV8AsCJiYHunznUbJNXzlu0C+h0kaEZETlddZ2u/7QmdHAGjpGPzixd79vFGitXlITZPvjKT5wufapTPim2PVAIDF0zmKRo7xhe8C+SYmaURETlRpa7/vG01DIoKHV7I53P28UVKPkTRB8I2Sp+F+XtsPVuBEaZMkX/e3x6rRpTMhMToIuRlccJgcw984kiomaURETiIIQq9yR1+gTo0YshlDVKg/1KkR7gnIA+KjAiGTAZ06I9o69J4OxymG87kCwPmadvzjvaN47D8HsOd4DQxGsxuiG5rJbMaXhyoBWBev9oHSYvIM/saRVDFJIyJyksa2bnTqjFDIZUiKCfZ0OE4hl8tw88LMQfe5aWGm162rZQ+VUoHY8EAAvtPhUS6X4YarMgbd55bFaiyclgJ/lQKV9R34z5ZT+NVLe/HZ3vPQdhncFGn/8ovq0djWjZBAFWZlc/Fqchx/40iqmKQRETlJhbXUMSkmGEqF7/y85mXFYd2qnD53m6NC/bFuVc6oWEPINi/Nxzo8AsDF157i5zp/agpuXqjGP9bNwup5GYgM9Udrhx6bvjmHR174Dm9tK0Jtk/uTVkEQsO1ABQBg/tRk+KkUbo+BfAt/40iKJLuYNRGRt6nQ+NZ8tJ7ysuIwJTMWJdWtMAgyqGQCMpLCR83d5cSYYBwrafSpDo/fFdQAAK6dPQYTx0QN+LkGBaiwdGY6Fk1LxaHTddh2oAJlmnbsPlKFr45U4dLxMVgyIxXq1Ai3dDQ9W9WK0po2KBVyzJ/KxavJOUb7bxxJD5M0IiInKbeOpKX5YJIGWMqCJo6JQmRkMJqbO2CUyPwkdxBH0qp9ZCStoaULp8tbIAMwOzcJ8dFBQ36uSoUcl2UnYOakeBRXtGDbgQocPdtg+096QiiWTE/FtAlxLh1J3m4dRZuVE4+wYD+XnYdGn9H8G0fSwySNiMhJKsT2+1yvyefYOjz6SJK290QtAGBCeiSiwwPseq5MJkNWWiSy0iJR29SJ7QcrsLegBmW17fj3Zyex8asSLJyWgrmXJiEoQOXUuOuaO3G42LJ49aLpaU49NhGRlDBJIyJygs5uI+pbugH4ZrnjaCcuaN2i1aOz24igAO/951MQBOwtsCRps3JG1nQjISoIty3Jwqo5Y/HV0WrszK9Ec7sOG3eX4NPvzmPOJYlYNC0VsRGBzggdXx6qhAAgd1w0kn2kOQ8RUX8cqke49tpr8c4770Cr1To7HiIir1RZb/k9jArzR0igc0cPyPOCApQID7GU1nn7otZnKltR19IFfz8FpjmpIUJokB9WzBqDp386Cz9eNhEpscHQ6U3YcagSv375e7y4qQBnq1pHdI6OLgP2HLfMo1s8g4tXE5FvcyhJKykpwZ///GfMmTMHv/vd71BQUODsuIiIvEq5xlLqmBbHUkdf1XNRa2+2t9CS6EzLioW/n3M7I6qUclxxSSL+9OMZeHjNZOSMjYIgAIeK6vHXt/LxxFuHcOh0na2zpD12H6mCzmBCSmwIJqVHOjVuIiKpcahe4+uvv8YHH3yAjRs34oMPPsCHH36IiRMnYu3atbjmmmsQFBTk7DiJiCRNbL/PUkfflRgdhFNlzV49kqYzmHDgVB0A4IrcRJedRyaTIXtsFLLHRqGyXovtByuw70QtSqra8GJVIWLCA7BoWiquuCQRgf5DX4oYjGZ8edDSMGTJjFS3dJEkIvIkh0bSYmJicO+992Lnzp145ZVXsHDhQhQXF+Oxxx7DnDlz8Mc//hGnTp1ydqxERJJVziTN5yX6wEjakeJ6dOtNiAkPQGZqhFvOmRIbgh8vm4in75uNFbPGICRQhYbWbmzYeQaPvLgX7+8+i6a27n6fazYLOHW+Ca9+UoDmdh3CglWYOSneLXETEXnSiGc+z5kzB3PmzEFDQwM++OADfPDBB3jvvffw3nvvITc3F2vXrsXy5cvh7+8/9MGIiLyQyWxGVb1ldCUtnkmar/KFBa3FtdFm5SRA7ubRqPBgP6y6chyWX56OvSdqsf1ABWqbOrF1fzm+PFiB6RPisHhGKsYkhAEA8ovq8M6OM2hu19mOYTCYcexsAxcXJiKf57T2VDExMfjJT36C8ePH489//jM0Gg2OHz+OgoIC/P3vf8e9996L22+/3VmnIyKSjNrGThhNZgT4KRDjpC52JD3iSFpdSxcMRjNUStetBeYKTW3dOHm+GQAwy4WljkPxUylw1eRkXHlpEgpKGrHtQDlOl7dg30kN9p3UICs1AuOSw/DFvvI+z+3Sm/DCpkKsW5XDRI2IfJpTkjSNRmObn6bRaCCXyzF//nxcf/31OHnyJN5991387W9/Q0tLCx588EFnnJKISDLEUseUuBC3j06Q+0SE+CHQX4EunQma5k6kxHrXqOn3J2ohAFCnhCNOAjcT5DIZLh0fg0vHx6Csth3bD5bjwKk6FFW0oKiiZdDnbthxBlMyYyGX8/tGRL7J4duAgiDg66+/xk9/+lMsWLAAzz//PIxGI37yk59gx44dePHFF7FgwQL87Gc/w7Zt25CdnY0PPvjAmbETEUlChcaSpKVxPppPk8lkF+alNXrXvDRBEPCddW202R4cRRtIekIo7l6Rjb//dBZmTBx6hKypXYfiIRI5IiJv5tBI2gsvvIAPP/wQNTU1EAQB06dPx0033YTFixdDqex7yJCQEMybNw/PP//8iAMmIpKa8jpr+/14tt/3dYnRQThX3YaaBu+al3aupg21TZ3wU8oxbYJ0ywQjQ/0xOTPG1oFyMC0duiH3ISLyVg4laf/85z8REhKCm2++GTfddBPGjx8/5HNycnKwcuVKR05HRCRZgiCw/f4oIq6VVu1lzUPEUbS8rNhhtbz3pIjg4TUaG+5+RETeyKFf6j/96U9YsWKFXeuhzZ07F3PnznXkdEREktWi1aO90wCZDEiOCfZ0OORi3ljuaDCacOCkBoBnG4YMlzo1ApGh/r26Ol4sKtQfajctIUBE5AkOzUlbs2YNF6wmIgJQYS11TIwOhp9K4eFoyNUSYyz/9tU2dcJsFjwczfAcOdOATp0RUWH+mJgW6elwhiSXy3DzwsxB97lpYSabhhCRT3MoSTtx4gSef/55NDQ09Pt4fX09nn/+eS5oTUQ+Tyx1ZNOQ0SE2PBBKhQwGoxmNAyzALDV7Cy2ljpdnJ3hNYpOXFYd1q3IQGdq7pDEq1J/t94loVHCo3PE///kP8vPzsW7dun4fj4mJwYcffojy8nL8/e9/H1GARERSVq7hfLTRRC6XIT4qCFX1Hahp7ECsBFrZD6ZFq0PhuSYAlgWsvUleVhymZMaipLoVBkEGlUxARlK41ySaREQj4dBI2pEjRzBz5kzIBlgPSCaT4bLLLsPhw4dHFBwRkdSJa6SlxjNJGy3EeWnVDdKfl7bvhAZmQUBGcpgtbm8il8swcUwU5k5NwcQxUUzQiGjUcChJa2hoQELC4Hfk4uLiUF9f71BQRETeQKc3oa7JcqGeGsf2+6NFUrRlXlqNxDs8CoKA7wprAACzc6TfMISIiC5wKEkLDAxEU1PToPs0NTXBz8/PoaCIiLxBZb0WAoDwED+EB/P3brTwlg6PZZp2VNV3QKmQD2uBaCIikg6HkrQJEyZg586d6Ojo/y6iVqvFzp07MWHChBEFR0QkZeVcH21USuwxkiYI0u3wKK6NNlUdg6AAlYejISIiezjcgr+pqQk//vGPcfr06V6PnT59Gj/+8Y/R3NyMNWvWOCVIIiIpqtBY2u+nsdRxVEmICoIMQEe3EW2dBk+H0y+jyYz91rXRZnvB2mhERNSbQ90dly1bhm+++QYff/wxVq1ahejoaMTHx0Oj0aCxsRGCIGDlypW45pprnB0vEZFk2Nrvs2nIqOKnUiAmIgD1Ld2oaeiQZKnrsbON0HYZEB7ih+wxUZ4Oh4iI7ORQkgYATz31FKZMmYL169fjzJkztjXTMjMzcdttt2H16tVOC5KISGrMZgEV9Sx3HK0So4MtSVpjByakS2+B6L3WhiHetDYaERFd4HCSBljKHtesWYOuri60tbUhLCwMgYHSXjOGiMgZNM2d0BvM8FPKER8Z5OlwyM2SooNxvKQR1RJsHtLWqcfxkkYAwGwvWxuNiIgsRpSkiQIDA5mcEdGoIpY6psSFcKRiFBKbh9RKsA3//hMamMwCxiSEIjmWo7xERN7IocYhRESjnW0+GksdRyXbgtYSHEn7rsC6NhobhhAReS2HR9I6OzvxzjvvYM+ePdBoNNDr9X32kclk2LFjx4gCJCKSonIN56ONZokxlpG05nYdunRGBPo7pTBlxMo17Siv00Ihl2HmpHhPh0NERA5y6F+VtrY23HzzzTh79ixCQkKg1WoRGhoKg8GA7u5uAEBcXByUSmn8o0VE5GzldZb2+6nxbL8/GgUHqBAW7Ie2Dj1qmzoxNjHM0yEBAPYWWtZGm5wZg5BAro1GROStHCp3fOmll3D27Fk88cQTOHjwIADgRz/6EY4cOYJ3330XkyZNQlpaGr744gunBktEJAVtHXq0avWQAUiJDfZ0OOQhSdZ5adUN0piXZjSZse+EJUmbncNSRyIib+ZQkrZr1y5Mnz4d119/PWSyCxPmZTIZJk+ejFdeeQXnzp3DSy+95LRAiYikQpyPFhcZiAA/VgyMVuK8tBqJzEsrLG1CW6cBoUEq5Izj2mhERN7MoSStpqYG2dnZFw4il8NgMNj+f3R0NK688kps2bJl5BESEUkMSx0JuNDhsUYiHR7FhiGXZydAqWBfMCIib+bQr3hgYGCvEbTQ0FDU19f32ic6OhoajWZk0RERSVCFhp0dCUiMkU6HR22XAcfONgAAZnFtNCIir+dQkpaQkIDa2lrb/8/IyMChQ4dgNptt2/Lz8xETEzPyCImIJMbWfj+eSdpolmQtd6xv7oLRZB5ib9faf1IDo0lAWlwI0jjCS0Tk9RxK0qZPn46DBw9CEAQAwLJly1BeXo67774bb7/9Nh544AEcO3YMc+fOdWqwRESepjeYbHOQUuN4MTyaRYT4IcBPAbMgQNPk2dG0vYWWUsdZXBuNiMgnODTjfdWqVTAYDKitrUViYiLWrl2Lffv2YceOHfjuu+8AAFOnTsWDDz7ozFiJiDyuqqEDZkFASKAKESF+ng6HPEgmkyExOgilNe2oaexEcqxnRlarGjpQWtMOhVyGy7g2GhGRT3AoScvOzsaf/vSnCwdRKvH888+jsLAQ5eXlSE5ORm5uLuRyTlwmIt/Ss9Sx59xcGp0So4OtSZrnmofstTYMyR0XjbBg3jggIvIFDiVpBw8eREhICCZOnNhre05ODnJycpwSGBGRFF1oGsJSR+rZ4dEz5Y5ms4DvxbXRctkwhIjIVzg01HXbbbfhvffec3YsRESSZ2u/z86OhAvNQ6o9NJJ24nwTWrR6hASqcOl4NusiIvIVDiVpkZGRCAgIcHYsRESSZhYEW7ljKjs7Ei604a9t7ITZ2kzLncS10WZOjOfaaEREPsShX/QZM2bgyJEjzo6FiEjSGlq70a03QamQIyEqyNPhkATERgRAqZBBbzSjqbXbrefu7DbgcLFlbbTZl7DUkYjIlziUpD344IMoLS3F//7v/8JgMDg7JiIiSarQWEodk2OCOWpBAACFXI74SEvC7u5FrQ+croPRZEZyTDDSuTYaEZFPcahxyMsvv4zMzEy8/PLL+OCDDzBhwgTExsb22U8mk+Gvf/3riIMkIpKCcg1LHamvxOggVDV0oKaxA5dkRLvtvHsLxIYhiew0SkTkYxxK0jZt2mT73w0NDdizZ0+/+zFJIyJfYmu/z6Yh1ENidDCAere24a9t6sTZqlbIZMBl2VwbjYjI1ziUpO3cudPZcRARSV6FtbNjGkvLqIfEGPeXO+4ttDQMyRkbjYgQf7edl4iI3MOhJC05OdnZcRARSZq2y4DGNh0AICWWI2l0QWLUhQ6P7mAWBOwt5NpoRES+jDPfiYiGQSx1jAkPQFCAQ/e3yEclRAdBBksi39apd/n5Tpc1o6lNhyB/JaZkcm00IiJf5NCVRnV19bD3TUpKcuQURESSYpuPxlJHuoi/SoHo8AA0tHajpqEDYWl+Lj2fuDbajEnxUCkVLj0XERF5hkNJ2vz584fVSUomk+HkyZOOnALbt2/Hq6++iuLiYqhUKuTl5eGhhx6CWq0e8rkfffQRfvOb3/T7WHZ2Nj766KNe29544w3s2rUL586dQ2trK0JCQpCeno7Vq1dj5cqVUCj4jyDRaCe2309l0xDqR2J0sCVJa+xEVlqky87TpTMiv7geADA7h6WORES+yqEkbeXKlf0maW1tbTh16hSqq6sxY8YMh+eubdy4Eb/73e+gVqvxyCOPQKfTYf369Vi7di02bNiArKysYR3n3nvvxbhx43pti4iI6LNfQUEBEhISMGfOHERGRkKr1eKrr77C//zP/2Dfvn14+umnHXodROQ7ytnZkQaRGB2EgnONqHZxh8dDRXXQG8xIiArCuKQwl56LiIg8x6Ek7amnnhrwMbPZjBdffBHvvvsu/va3v9l97NbWVjz11FNISEjAhg0bEBJiuSBaunQpli9fjieeeAJvvvnmsI41a9YszJw5c8j9/vGPf/TZdvvtt+Puu+/Gp59+il/84hcs2yQaxYwmM6obLBffXCON+pMUY2keUuPi5iHfFVxoGMK10YiIfJfTG4fI5XLcf//9SE5OxjPPPGP383fu3AmtVovVq1fbEjTAMrdtyZIl2L9/P2pqaoZ9vI6ODuj1jk3kFkcC29raHHo+EfmG6oYOmMwCgvyViA4L8HQ4JEGJ0ZY2/K5cK62upQvFFS2QAbg8m6WORES+zGUtyqZMmYKPP/7Y7ucdO3bM9vz+jrlp0yYUFBQgMTFxyGPdd9990GotJUriHLM77rgDSmX/L7u1tRUmkwmtra3Ys2cPPvzwQ6SmpiIjI8Pu13ExpdLzjTQVCnmv/5YSxuY4KcfnK7FVWUfR0uJDoFK5fo6qr7xv7ubJ2FKtDWWa2nQwms0I8Ov974wzYtt3wjKKlj02CnFRQQ4fpz/8XB3D2BzD2Bwj5dgAaccn5dgG4rIkrbW1FV1dXXY/T6PRAAASEvreJRS31dbWDnqMgIAALF26FLNmzUJsbCw0Gg0++eQTPPPMM8jPz8eLL74Iubzvh7Rq1SpUVVUBsDQ9mTVrFh577DGoVCq7X0dPcrkMkZHBIzqGM4WFBXo6hAExNsdJOT5vj03T2g0AUKdHufW77O3vm6d4IrbISCAixB8tWh20ejMS4/v/O3E0NrNZwPcnLP8+Lrl8jMv+Dvm5OoaxOYaxOUbKsQHSjk/KsV3MJUna3r17sWXLFmRmZtr9XDGx8/Pr28JY3Nbd3T3oMZYtW4Zly5b12rZmzRo8/PDD2Lx5M7744gssX768z/OefvppdHd3o66uDjt37kRrayva29vtfg0XM5sFtLW5Z5HTwSgUcoSFBaKtrQsmk9nT4fTC2Bwn5fh8JbYzZc0AgPiIADQ3u7YxhL2xuRtjG1hCVCBatDoUnWtETEjvf8NGGtvpsmZomjoR4KfAhNRwp/8devq9Gwxjcwxjcwxjc5yU45NSbGFhgcMa0XMoSbvtttv63W4ymVBTU2ObM7Zu3Tq7jx0YaMlw+5tHJm4LCLB/TohMJsO6deuwefNm7N69u98kLS8vz/a/V61ahT//+c+45ZZb8NlnnyE1NdXuc/ZkNErnj9VkMksqnp4Ym+OkHJ83xyYIAsqt7feTooPd+jq8+X3zJE/FlhAVhNPlLais1w54fkdj++aoZX3S6RPioJDJXPb6+Lk6hrE5hrE5RsqxAdKOT8qxXcyhJO3AgQP9bpfJZAgLC8MVV1yBH//4x7j88svtPnZ8fDwAS0njxXPBxDLH/kohh0NMtJqamoa1/8qVK7F+/Xp8/PHH+NnPfubQOYnIuzW16dDRbYRCLrN18CPqT2K0azo86vQmHCyqAwDMzh16PjYREXk/h5K006dPOzsOm0suuQTvvvsujhw5gtmzZ/d67OjRowCA3Nxch45dWloKAIiJiRnW/jqdDoBlfh0RjU4V1vXREqODoZJAAyCSrsQY13R4zC+ug05vQlxEIDJTwp16bCIikibJXXEsXLgQwcHB2Lhxo60zIwBUV1dj69atmDFjhq2zY1dXF0pKSlBXV9frGM3NzX2OazQa8eyzz9rOIers7ERHR99/UAVBsK3H1l+nSSIaHcrrLKWOaVwfjYaQZB1Jq2vugtGJcx7EtdFm5XBtNCKi0cJl3R0dFR4ejl/96ld47LHHcNNNN2HNmjXQ6/VYv349AOC3v/2tbd/jx4/jtttuw6pVq3otsL1ixQrk5eVBrVYjLi4OGo0GW7ZsQUlJCZYvX45FixbZ9i0rK8Mtt9yCxYsXY+zYsYiMjERdXR22bt2K4uJizJkzB0uXLnXfG+AiZrOAU+ebYChthkomICMpHHI5/7EnGkqFxnKzKDWOSRoNLjLUH/5+Cuj0JtQ1dzmlPLaxtRunrY1rZuVwbTQiotHCoSTtxRdfxAsvvIBdu3bZ5pD1pNFosGDBAjzwwAO455577D7+2rVrERERgddeew1PP/00VCoVpk2bhgcffBATJkwY8vkrVqzAgQMHsG/fPmi1WgQGBiIrKwtPPvkkVq1a1etOZHx8PFauXIn8/HzbQtqhoaFQq9V4/PHHccMNN/Tbrt+b5BfV4Z0dZ9DcrrNtiwz1x80LM5GXFefByIikzzaSxiSNhiCTyZAYFYTzte2oaexwSpK290QtBAAT0iIQE+E9raOJiGhkHErSdu/ejRkzZvSboAGWxGfmzJnYuXOnQ0kaAFx99dW4+uqrB91n5syZKCoq6rP90UcfHfZ5oqKi8Pvf/97u+LxFflEdXthU2Gd7c7sOL2wqxLpVOUzUiAbQpTOivsWy5Ie4WDHRYBKjg3G+th3VjZ3IG3r3QQmCgL0Flm7JbBhCRDS6ODREVF5e3qfz4sUyMjJQVlbmUFDkHGazgHd2nBl0nw07zsBsFtwUEZF3EZuGRIb6IyRwZIva0+iQ5MTmISVVbdA0d8FfpUBeVuyIj0dERN7DoSStu7vbtp7ZQPz9/fttyEHuU1zR0qvEsT9N7ToUV7S4JyAiLyMmaSx1pOGyteFvGHkb/u8KLaNo07JiEeAnuSnkRETkQg4laQkJCbZ2+AM5evTogOWQ5B4tHYMnaPbuRzTaVFjno7HUkYYrMdo6ktbUAbPgeJWC3mDCgVMaAMAsljoSEY06DiVpc+bMwaFDh7Bly5Z+H9+8eTMOHjyIK6+8ckTB0chEBPs7dT+i0aZcw5E0sk9sRCAUchn0BjOa2xy/AXbkTAO6dCZEhwUgKy3CeQESEZFXcKh+4u6778Znn32Ghx9+GFu2bMGcOXMQHx8PjUaDb775Brt27UJ4eLjDTUPIOdSpEYgM9R+05DEq1B/q1Aj3BUXkJUxmMyrrLSXbqVwjjYZJqZAjLjIQNY2dqGnsQHR4gEPH+c7aMGRWTgLkXBuNiGjUcShJi4+Px6uvvoqf//zn2LFjB3bu3Gl7TBAEJCcn47nnnkNCAtd08SS5XIabF2b2291RdNPCTK6XRtSP2sZOGE1m+PspEMvW52SHpOhg1DR2orqxEznjou1+fnO7DifONwEAZuXy31EiotHI4ZnIubm52LZtG3bv3o2jR4+ivb0doaGhmDx5MubNmweVip3QpCAvKw7rVuX0WSctPNgPtyxWs/0+0QDEpiGpcSEcySC7JMYEAcWOd3j8/kQtBAHITAlHfGSQk6MjIiJvMKJ2USqVCosXL8bixYudFQ+5QF5WHKZkxqKkuhX/2XIamqZOrFkwngka0SDKeyRpRPa40OHR/iRNEARbqSPXRiMiGr0cahxC3kcul2HimChMtSZmYkMEIupfhcbS2ZFNQ8heSdYkrbrR/jb852vbUdPYCT+lHNN4I42IaNRyKEl78cUXkZ2dDY1G0+/jGo0GOTk5+Pe//z2i4Mj5xlubhJyvafNsIEQSJgiCbSQtje33yU4JUZYSRW2XAe2derueu8c6ijZVHYugAK6NRkQ0WjmUpO3evRszZswYcB20+Ph4zJw5s1dDEZKGTGuSVqZpH9EaPkS+rLVDj/ZOA2QyIDkm2NPhkJfx91MgOszS1bHGjtE0g9GMAyctNz9Z6khENLo5lKSVl5cjIyNj0H0yMjJQVlbmUFDkOqnxoVAp5ejSmVDX3OXpcIgkSSwHTogKgp9K4eFoyBslxlhG06rtaB5y7GwDOrqNiAz1x8T0SFeFRkREXsChJK27uxuBgYO3pPb390dHh2Odrch1lAq5rXyLJY9E/auos85HY6kjOSjJ1jxk+CNpYsOQy7MTuDQKEdEo51CSlpCQgKNHjw66z9GjRwcshyTPGptoTdJq2z0cCZE0ie332TSEHJUQbRlJq2ka3s3K1g49Cs5Z1kabzbXRiIhGPYeStDlz5uDQoUPYsmVLv49v3rwZBw8exJVXXjmi4Mg1xiaGAeBIGrmW2Szg1PkmfH24EqfON8Fs9p45kGK5I9vvk6PsHUnbd6IWZkHAuKQwWwt/IiIavRxqHXX33Xfjs88+w8MPP4wtW7Zgzpw5iI+Ph0ajwTfffINdu3YhPDwc99xzj7PjJScYm2RJ0so0WpjNAstqyOnyi+r6LKAeGeqPmxdmSn59Pp3eBE2T5cI6leWO5KBE60haY1s3dHoTlMqB74lybTQiIrqYQ0lafHw8Xn31Vfz85z/Hjh07enVxFAQBycnJeO6555CQwJINKUqKDoa/SgGdwYSapk52ryOnyi+qwwubCvtsb27X4YVNhVi3KkfSiVplgxYCgPBgP4QH+3k6HPJSoUF+CAlUQdtlQG1TJzKCwgfct1yjRWV9B5QKOWZMlO53g4iI3MfhRVhyc3Oxbds27N69G0ePHkV7eztCQ0MxefJkzJs3DwqFAjt27MDChQudGS85gVwuQ3p8CIorW3G+po1JGjmN2SzgnR1nBt1nw44zmJIZK9kR3Aqx1DGepY40MknRQSiubEV1YwcyUgZO0r4rtIyiTcmMQXCAyl3hERGRhI1opUyVSoXFixdj8eLFtm1VVVV44YUX8NFHH6G+vh6nTp0acZDkfGMSwyxJWm07y2vIaYorWnqVOPanqV2H4ooWTJBoi3FxEWvOR6ORSowJRnFlK2oGacNvNJmx74S4NhqrT4iIyGJESZrIZDJh586deO+99/D999/DbDZDJpNh1qxZzjg8ucCYBLHDI5uHkPO0dAyeoNm7nydUaKzt9+M4H41GJnEYzUMKShqh7TIgPNgP2WOj3BUaERFJ3IiStIqKCrz//vvYtGkTGhsbAQCRkZFYs2YNbrjhBiQnJzslSHK+MdYOj+UaLUxmMxRyhxp9EvUSEezv1P3czWwWUFlvGfVIY7kjjVBS9NALWu/psTYaf4eJiEhkd5JmNBrx5Zdf4v3338f+/fthNpuhUqmwaNEibN++HQsWLMDPf/5zV8RKThQXGYhAfwW6dCZUN3SytIucQp0agchQ/0FLHiND/aFOjXBfUHaoa+mCzmCCn1KO+MggT4dDXk4cSatr7oLRZO7zeHunHsdLLDc4Z7HUkYiIehh2knb+/Hm8//77+Pjjj9Hc3AxBEJCdnY3rrrsO11xzDcLDwzFhwgRXxkpOJJfJkB4fitPlLThf08YkjZxCLpfh5oWZ/XZ3FKkUMmi7DQgLkl7nxHJrqWNybIhkG5uQ94gM87d10q1r7kJsTO8S2v0nNTCZBaQnhCIllr/BRER0wbBrK66++mq8/vrrkMvluP322/HZZ5/hww8/xA9/+EOEhw/ctYqkSyx5PF/b7uFIyJfkZcXh8uz4PtvDglTwV8lR19KNv76Vj7qWLg9EN7gKa9MQljqSM8hlMiREWUZk+2se8l1BLQBgdg5H0YiIqDe7yh1lMhmuvPJKLFmyBJmZma6KidyEzUPIVdq7DACAhdNSMDkrHiqZgIykcGiaO/Hse8dQ19yFv755CA/eeCnGJIR5ONoLbEkaR5bJSRJjglCmaUd1Q+8krbJOizJNOxRyGWZO6ntTg4iIRrdhj6T9/Oc/R2JiIj766CPcdNNNWLZsGV555RXU1dW5Mj5yIXEkraJO2+98CSJHmMxmnKlsBQDMnZyMuVNTMHFMFORyGRKjg/E/t+YhNS4EbZ0G/O2dIygsbfRwxBeI5Y6p7OxITiLOS7s4SRPXRrt0fAxCJVj6S0REnjXsJO2nP/0pdu7ciVdeeQWLFi1CeXk5/vGPf2DevHm45557sGXLFlfGSS4QGx6A4AAljCYBlfVaT4dDPqKsVgud3oTgAGW/C0JHhvrj0ZunYmJ6JHR6E57beBx7rResntTWqUeLVg8ZgORYLvBOzmHr8NijDb/JbMb34tpoLHUkIqJ+2N3vd86cOfi///s/fP3113jooYeQlJSEb775Bg8//DBkMhlOnTqFwsKBmwaQdMhksgsljzWcl0bOUVTRDADITImAXNZ/842gACV+ceOlmDkpHiazgFc/P4Ut+8ogCII7Q+1FLHW0dD51yhKSRBfWSmvssP19F55rQluHHqFBKuRmRHsyPCIikiiHF2WJjo7GPffcgy+//BKvv/46lixZAqVSicLCQqxevRorV67E22+/7cxYyQUuNA/hvDRyjqLyFgDAhLSIQfdTKuS4e8UkLJmRCgD44KsSvLPjDMxmzyRqFRpLkpYaz1JHcp64yEAo5DJ0601oaOkGAHxXaGkYMnNSPJQKro1GRER9OeVfh8svvxz/+7//i6+//hq//OUvkZ6ejtOnT+Mvf/mLMw5PLsSRNHImk9mM4ooWAEBWWuSQ+8tlMqyZn4k188cDAHbmV+JfnxTCYDS5Msx+ldeJ89HYNIScR6mQIy4yEABQUdeOji4Djp6pBwBckZvoydCIiEjCnHoLLyoqCnfeeSe2bt2K//73v1i+fLkzD08uIHbWq2rogN7g/gtj8i3lGi269SYE+ivtSnaWzEjDT67NhkIuw6GievzjvWPo7Da4MNK+2NmRXEUseazUtGPfSQ2MJgEpsSFI46gtERENwGV1FjNnzsQzzzzjqsOTk0SF+SM0SAWTWUAFm4fQCImljlmpEXYvBj1zUjweuvFSBPgpUFzRgiffPoymtm4XRNmXwWhCjbWxAy+cydkSrc1DKuq02HO8GgBwRS4bhhAR0cBYDD/KWZqHWOelseSRRuh0uaVpiDo1wqHnTxwThV//cCrCQ/xQVd+BJ97KR5Ubbh5UNXTALAgICVQhIoTt0Mm5xAWtvztWhZKqNsgAzMxmkkZERANjkkZc1JqcwmwWcKayBQAwIT3C4eOkxYfit7fkISEqCM3tOjy5/rBtnpurlItNQ+JCIBugIyWRI/KL6vD+7rMAgPZOSwmvUiHHWet3hYiIqD9M0ghjEsUkjSNp5LjyunZ06UwI9FcgbYSLQcdEBOJ/bs1DRnIYOnVGPPPuUeQX1Tkp0r5s89H6WdeNyFH5RXV4YVOhLTkTGUxmvLCp0KV/00RE5N2YpJGt3LG6oQM6PZuHkGPE+WiZKfbPR+tPSKAKj6ydgsnjY2A0mfHipkLszK8c8XH7U6Gx3KAYaXJJJDKbBbyz48yg+2zw4JITREQkbUzSCJGh/ogI8YMgXGhDTmSvC+ujDd16f7j8VQqsuy4HcycnQQDw9pfF+PDrEqcuei0IF5rmsP0+OUtxRQua23WD7tPUrnN5KS8REXknJmkEAGweQiNiNgsosq2PFuHUYyvkcty2JAsr54wFAGz+vgz/2XwKRpPZKcdvaOlGl84EpUKGBGsXPqKRaukYPEGzdz8iIhpdmKQRgJ7z0tg8hOxXUadFl86IAD+FS+Z1yWQyXDt7LG5fOgFymQzfFdbi/z48jm69ccTHLrOWOibHhECp4E8iOUdEsL9T9yMiotGFVyQEoMdIGpuHkAOKerTeV8hd97Ny5aVJuP/6XPgp5Sg814S/v3MEbR36ER2z3JqksdSRnEmdGoHI0METsKhQf4eXqyAiIt/GJI0AXGjDX9vYiS7dyEcnaHSxlTq64YJz8vgY/PLmKQgJVOF8bTv++lY+NM2dDh9PHElLZWdHciK5XIabF2YOus9NCzOd0mSHiIh8D5M0AgCEBfshOswfAi6MLBANh1kQbM0PspzYNGQwGUnh+J9b8xATHoC6li789a18lNY4VqpbYV0jLY0jaeRkeVlxWLcqp8+IWlSoP9atykFeVpyHIiMiIqlTejoAko4xCWFobKtHaU272y62yftV1mnR0W2Ev58C6QnuS3QSooLw21vz8P82HkO5Rou/v3MEP12Zg0syood9DG2nHg2t3QCAVLbfp//f3n3HN1Xv/wN/Jd10QzctlJWUTSlDcABlFCgF6kWWDHEggjiAKyL+1K9XlKuoF1FAEBAZRcEiU0CGypBh2atAKdA96ExXmub8/iiJhKYrpDmn9PV8PO7D6zkn57yS1Cbvns/n/akDIUovBLfxRFxyLkoFGWxkAlr5ufIOGhERVYl30kiPzUPIFP+sj+Zap/PRjHF1ssPc8V3RLtAdJaVl+GrLeRw5n1Ljx8cnl/+se7jao5E9/2ZFdUMul6FtYGP06eqPtoGNWaAREVG1WKSRHpuHkCmu3msaYs710WrDwc4abzzTGY+194ZWELB69xXsPHarRmupxSfnAmDTECIiIpIWFmmk1/xe85D07CIUFJeKnIbqA8P5aG6i5bC2kuPFYe0wuGczAED0nzex/rdr0GqrLtRu3ivSmnlzqCMRERFJB4s00nNysIGnmz0A3k2jmknKKCifj2ZjheYiFzpymQyj+7XGuP5tIANw6HQSlv1yEerSskofE59UPtyRd9KIiIhISlikkQH9kEcTO+VRw6Ib6tjG31UyC0EP7B6Al0e0h7WVDDHXMvD5j2eN3hnWlGlxJ63855ydHYmIiEhKpPGtiiTjn+YhvJNG1bt2r2mImEMdjenR1huzRneBg50Vrifm4pP1p5GVV2xwTHJmATRlAhrZWaOJq71ISYmIiIgqYpFGBv65k8YijaqmFYR/FrGW4JINQc3d8fazIXBzskVyZgEWrItBYnr5mmharYDjl1IBAE1c7VCDHiNEREREFsMijQzo5hXdzStGXqFa5DQkZckZBVAVlcLWRo5AH2k23gjwcsL8id3g26QRsvNL8MmG09h+NB7/XnYMO4/dBgAkpBfg38uOISY2XeS0REREROVYpJGBRvbW8G7cCABwm0MeqQq6u2htmkpnPpoxTVztMW9CCFr7u6KoRINfDscjO7/E4Jjs/BJ8s/UiCzUiIiKSBOl+syLRtLh3V4TNQ6gquqYhUhzq+CAnBxvMeqYzbKyr/pUXtf96tW37iYiIiOoaizSqQDd0jc1DqDKCICBWok1DKnMrNR+lGm2Vx2Tll+jXfSMiIiISC4s0qiDQ917zEBZpVInkzHvz0azlaHHv50XqcgpKqj+oFscRERER1RUWaVRBM28nyGTl83RyVPzCShVdvXcXrbWE1kerjpujnVmPIyIiIqor1mIHqMy+ffvw3Xff4dq1a7CxsUFISAhmzZoFhUJR7WOjo6Mxb948o/vat2+P6Oho/b+XlJRg+/bt+OOPP3D16lWkp6fD3d0dCoUCL7zwAh577DGzPaf6wt7WGn5NHJGUWYBbqfno0ppfWsmQvvV+gJuoOWpDEeAGd2e7Ck1D7tfY2Q6KevSciIiI6NEkySJt8+bNePfdd6FQKDBnzhyUlJRg/fr1GDt2LKKioqBUKmt0nmnTpqFly5YG29zc3Az+PTExEe+++y6Cg4MxcuRI+Pj4IDU1FZs2bcLkyZMxZ84cvPTSS+Z6avVGoI9zeZGWkocurT3EjkMSUj4frf40DdGRy2UYP6ANvtl6sdJjxg1oA7lcZsFURERERBVJrkjLzc3FwoUL4ePjg6ioKDg5OQEAhgwZgvDwcCxYsAA//PBDjc7Vu3dv9OzZs8pjGjdujOjoaLRv395g++jRoxEREYHFixdj9OjRcHV1Ne0J1VOBvi44ejGV89KoguS7hcgvrF/z0XRClF6YEdkBG/dfN7ij1tjZDuMGtEGI0kvEdERERETlJFekHThwACqVClOmTNEXaADg5+eHsLAwbN26FSkpKfD19a3R+QoKCmBjYwNbW1uj+93d3eHuXvFugJeXF7p3747ffvsN8fHx6NKli0nPp766v8OjIAiQyXh3gcpdu3cXrVVT12pb2ktRiNILwW08EZeci1JBBhuZgFZ+rryDRkRERJIhuW9Y586dAwAEBwdX2KfbduHChRqda/r06ejatSs6duyIQYMGYeXKldBoNDXOkpaWBgBo0qRJjR/zqAjwcoJcJkNegbrKOTzU8FytZ633jZHLZWgb2Bh9uvqjbWBjFmhEREQkKZK7k6YrjHx8fCrs021LTU2t8hz29vYYMmQIevfuDU9PT6SlpWHbtm1YtGgRYmJisHTpUsjlVdenBw8exPnz59GjRw8EBASY+Gz+YS2BOw5W97rwWdWgG5+1tRz+Xo64k6ZCQoYKXo0bSSabpUk5G2DZfIIg6NcRaxfYuNqfaym/dsxmGmYzjZSzAdLOx2ymYTbTMJvppJxPytkqI7kiraioCACMDk/UbSsuLq7yHEOHDsXQoUMNto0ZMwazZ8/Grl278OuvvyI8PLzSx9+4cQNz586Fq6srPv7449o+hQrkchnc3R0f+jzm4uLiUKPjlM0b406aCinZxRbLX9NsYpByNsAy+RLS8pFboIattRwh7X1ha2NVo8dJ+bVjNtMwm2mknA2Qdj5mMw2zmYbZTCflfFLO9iDJFWkODuUvnlqtrrBPt83e3r7W55XJZJgxYwZ27dqFQ4cOVVqk3bx5E8899xy0Wi1WrVpllrtoWq2AvLzChz7Pw7KyksPFxQF5eUUoK9NWe3zTJuV3z67cvIvs7AJJZbMkKWcDLJvv5IVkAOXz0QpUxajup0LKrx2zmYbZTCPlbIC08zGbaZjNNMxmOinnk1I2FxeHmo1qs0CWWvH29gZQPqSxVatWBvt0wxyNDYWsCV3BlZWVZXT/jRs38Nxzz6GkpARr1qxBp06dTLqOMRqNdH5Yy8q0NcoT4FXeuCU+JQ+lpWUWaR5S02xikHI2wDL5Lt8q/29HEeBWq2tJ+bVjNtMwm2mknA2Qdj5mMw2zmYbZTCflfFLO9iDJDczUFUZnzpypsO/s2bMAgI4dO5p07vj4eACAh0fFdb+uXbuGSZMmobS0FN9//71ZC7T6yt/TCVZyGVRFpcjMrXqIKT36ytdHywEABNXjpiFEREREUie5Im3AgAFwdHTE5s2boVKp9NuTk5OxZ88e9OjRQ99+v6ioCHFxcUhPTzc4R3Z2doXzajQafPHFF/pr3O/q1auYNGkStFot1q5dW2HNtIbKxloO/3t307heGqVmFSK3QA1rKzla+tWv9dGIiIiI6hPJDXd0dXXFW2+9hffffx/jxo3DmDFjoFarsX79egDA/Pnz9ceeP38ekyZNQmRkJBYuXKjfHhERgZCQECgUCnh5eSEtLQ27d+9GXFwcwsPDMXDgQP2xycnJmDx5MnJycjB16lTExsYiNjbWINPjjz9u9O5bQ9DCxxm3U/NxKyUP3YO40G9DFnuvq2MrPxfYWNesYQgRERER1Z7kijQAGDt2LNzc3LBq1Sp89tlnsLGxQbdu3fDGG28gKCio2sdHRETg5MmTOH78OFQqFRwcHKBUKvHJJ58gMjLSYG5VQkICcnJyAAArVqwwer4ffvihwRZpgb4uwNlk3kkj/VDH+rw+GhEREVF9IMkiDQAGDx6MwYMHV3lMz549K9z1AoC5c+fW+DqVnYPKBfo4Aygf7qgVBMgt0DyEpKd8Plr5MGJlM3eR0xARERE92iQ3J42kxc/DEdZWchSVaJCRXSR2HBJJenYRclRqWFvJ0Irz0YiIiIjqFIs0qpK1lRzNvO+14k/NEzkNieXqvbtoLf1ca7yANRERERGZhkUaVUs/5DGF89IaKl3TEGWAm6g5iIiIiBoCFmlUrUCf8uFtbB7SMHF9NCIiIiLLYpFG1Qr0Lb+TdjstH1qtIHIasrSMnCJk55fASi5Dy6auYschIiIieuSxSKNq+TVxhK2NHCXqMqRmFYodhyzs6r27aC39XGDH+WhEREREdY5FGlVLLpehubeuFT+bhzQ0bL1PREREZFks0qhG9PPS2DykQREE4Z+mIZyPRkRERGQRLNKoRnTz0tg8pGHJyC1GVl75fLTWfpyPRkRERGQJLNKoRnRt+O+k5aNMqxU5DVlK7O3yoY4t/FxgZ8v5aERERESWwCKNasS7cSPY21pBrdEiJZPNQxoKro9GREREZHks0qhG5DKZ/m5aPJuHNBi6piFBbBpCREREZDEs0qjGuKh1w5KZU4S7uvloXB+NiIiIyGJYpFGN6ZuHsMNjg6BbHy3Q15nz0YiIiIgsiEUa1ZhuuGNCugqaMjYPedRxqCMRERGROFikUY15ujmgkZ01NGVaJGUUiB2H6hibhhARERGJg0Ua1ZhMJtMPeWTzkEdbZk4RMnOLIZfJ0Nqf89GIiIiILIlFGtWKvnkI56U90nR30QJ9nWFvay1uGCIiIqIGhkUa1YpuXtot3kl7pMXeaxqibOYmag4iIiKihohFGtWKbrhjUkYBSjVlIqehunKVTUOIiIiIRMMijWqliYs9nBxsUKYVkJDO5iGPoru5xf/MR+P6aEREREQWxyKNauX+5iEc8vhoik0ov4vW3McZDnacj0ZERERkaSzSqNbYPOTRplvEOojz0YiIiIhEwSKNaq0Fm4c80q6xaQgRERGRqFikUa0F+pbfSUvKLEBJKZuHPEqy8oqRnlMEmQxo4+8mdhwiIiKiBolFGtWau7MdXJ1sIQhAQppK7DhkRrr10Zp7cz4aERERkVhYpJFJWtyblxbPIY+PlFi23iciIiISHYs0Mol+UWs2D3mkXOV8NCIiIiLRsUgjk7AN/6MnO78E6dmcj0ZEREQkNhZpZJLm94Y7pt4tRFGJRuQ0ZA66oY7NvJ3RyJ7z0YiIiIjEwiKNTOLqaIvGLnYQANxJ45DHRwHXRyMiIiKSBhZpZDL9otapLNIeBbrOjsoANg0hIiIiEhOLNDKZvnkIi7R6L0dVgrSsQsgAKAJcxY5DRERE1KCxSCOT6ZuHpLB5SH0Xe2+oY4C3ExrZ24gbhoiIiKiBY5FGJtMNd0zLLkJhcanIaehhcH00IiIiIulgkUYmc3KwgYerPQAOeazvuD4aERERkXSwSKOHEujL5iH1Xa6qBKn6+WhuYschIiIiavBYpNFDaeHDeWn1na6rY4CXExw5H42IiIhIdCzS6KGww2P9pxvqqOBQRyIiIiJJYJFGD6X5vSItM7cY+YVqkdOQKdg0hIiIiEhaWKTRQ2lkbwNvdwcAwG3eTat3cgvUSLnL+WhEREREUsIijR6arnlIPIu0eufavfloTT2d4OTA+WhEREREUsAijR5aIJuH1FtX9UMd3cQNQkRERER6LNLoobVgG/56K1a/PhrnoxERERFJBYs0emjNvJ0gA5CdX4JcVYnYcaiG8grUSM4sAAAoAlxFTkNEREREOizS6KHZ21rD18MRAO+m1Se6+Wj+no5wbmQrbhgiIiIi0mORRmbB9dLqH/1QxwAOdSQiIiKSEhZpZBZsHlL/XE0obxqiZNMQIiIiIklhkUZmEXhf8xBBEEROQ9XJL1QjKePefDQWaURERESSwiKNzCLAywlymQy5BWrkqNRix6Fq6NdH83CEC+ejEREREUkKizQyCzsbK/jpmodwyKPkXdW33ncTNQcRERERVcQijcwm0Ld8Xlo8m4dIXqx+EWs2DSEiIiKSGhZpZDYt9B0eeSdNylRFpUjUzUcLcBM3DBERERFVwCKNzEbfPCSFzUOkTNd638/DES6OnI9GREREJDUs0shs/D2dYCWXQVVUiru5xWLHoUrE6lrv8y4aERERkSSxSCOzsbGWw9/TCQAXtZayWDYNISIiIpI0FmlkVv80D+G8NClSFZUiMV0FAFCyaQgRERGRJFmLHaAy+/btw3fffYdr167BxsYGISEhmDVrFhQKRbWPjY6Oxrx584zua9++PaKjow22HT16FPv27cOVK1cQGxuL4uJifPrppxgxYoRZnktDEujjjD9QPi+NpOd6Qg4EAL5NGsGV89GIiIiIJEmSRdrmzZvx7rvvQqFQYM6cOSgpKcH69esxduxYREVFQalU1ug806ZNQ8uWLQ22ubm5VThux44d2LFjB1q1agWFQoHz58+b42k0SIE+95qHpJY3D5HJZCInovv9sz4a76IRERERSZXkirTc3FwsXLgQPj4+iIqKgpNT+RynIUOGIDw8HAsWLMAPP/xQo3P17t0bPXv2rPa4N998E//3f/8HOzs7REdHs0h7CE09HWFtJUdRiQbpOUXwdm8kdiS6D5uGEBEREUmf5OakHThwACqVCs8884y+QAMAPz8/hIWF4cSJE0hJSanx+QoKCqBWq6s8xtvbG3Z2diZnpn9YW8kR4HWveQiHPEpKQXEpEtJ089HcxA1DRERERJWS3J20c+fOAQCCg4Mr7AsODsbWrVtx4cIF+Pr6Vnuu6dOnQ6Uq/1LavHlzPPPMM5gyZQqsrS3/tK2txa+HrazkBv+sKy39XBCfkoc76fl4vFP179P9meo6mymknA2oeb645Dz9fDQPNwcLJJP2a8dspmE200g5GyDtfMxmGmYzDbOZTsr5pJytMpIr0tLS0gAAPj4+FfbptqWmplZ5Dnt7ewwZMgS9e/eGp6cn0tLSsG3bNixatAgxMTFYunQp5HLLvUlyuQzu7o4Wu151XFzq9gt6h9YeOBCTiISMglo/77rO9jCknA2oPt+ttHgAQKc2nhb/eZTya8dspmE200g5GyDtfMxmGmYzDbOZTsr5pJztQZIr0oqKigAAtrYVO8/pthUXV71Q8tChQzF06FCDbWPGjMHs2bOxa9cu/PrrrwgPDzdT4upptQLy8gotdr3KWFnJ4eLigLy8IpSVaevsOt6u9gCAGwk5uJulgrwGzUMslc0UUs4G1Dzf2dh0AEBLH2dkZxdIKpsYmM00zGYaKWcDpJ2P2UzDbKZhNtNJOZ+Usrm4ONTojp7kijQHh/IK19g8Mt02e3v7Wp9XJpNhxowZ2LVrFw4dOmTRIg0ANBrp/LCWlWnrNI+nmz1sbeQoVpchKV0F3yY1v2tT19kehpSzAVXnKywuxe17C4y3bupq8ech5deO2UzDbKaRcjZA2vmYzTTMZhpmM52U80k524MkNzDT29sbgPEhjbptxoZC1kRAQAAAICsry8R0VBNWcjmaeZcvas3mIdJwLTEXAgBvdwe4O7NJDhEREZGUSa5I69SpEwDgzJkzFfadPXsWANCxY0eTzh0fXz4nx8PDw7RwVGOBPuVFWnxqnshJCABi79xrvc/10YiIiIgkT3JF2oABA+Do6IjNmzfrOzMCQHJyMvbs2YMePXroOzsWFRUhLi4O6enpBufIzs6ucF6NRoMvvvhCfw2qWy3uW9S6PtNqBVy5lYU/Tifiyq0saLWC2JFMEqtfxNpN1BxEREREVD3JzUlzdXXFW2+9hffffx/jxo3DmDFjoFarsX79egDA/Pnz9ceeP38ekyZNQmRkJBYuXKjfHhERgZCQECgUCnh5eSEtLQ27d+9GXFwcwsPDMXDgQINrXr16FQcPHgQAXLlyBUD5em1JSUkAgNDQUAQFBdXp837UBPqW30m7k5aPMq0WVhbspmkuMbHp2Lj/OrLzS/Tb3J3tMH5AG4QovURMVjuFxRrcTisvlrmINREREZH0Sa5IA4CxY8fCzc0Nq1atwmeffQYbGxt069YNb7zxRo2KpYiICJw8eRLHjx+HSqWCg4MDlEolPvnkE0RGRkL2QLfBy5cvY/HixQbb9u7di7179wIonwPHIq12vBs3gp2tFUrUZUi5Wwh/T6fqHyQhMbHp+GbrxQrbs/NL8M3Wi5gR2aHeFGrXE3MgCICXuwMau9S+6Q4RERERWZYkizQAGDx4MAYPHlzlMT179kRsbGyF7XPnzq3VtZ5++mk8/fTTtXoMVU0ukyHQ2xmxCTm4lZJfr4o0rVbAxv3Xqzwmav91BLfxhFxe/fICYotNyAHAu2hERERE9UX9G4NG9YZuyOOtetY85FpCjsEQR2Oy8ktw7V7xI3W6piFBbBpCREREVC+wSKM6E1hPm4fkFFRdoNX2ODEVlWj0rz+bhhARERHVDyzSqM780zxEBY3EVp6viptjzdYRq+lxYrqemAtBKF9gnPPRiIiIiOoHFmlUZ7zcHOBgZw1NmRZJGQVix6kxRYAb3JxsqzxGLgOcG9lYKJHpuD4aERERUf3DIo3qjEwm0y9qXa/mpckAV8eqizStACzccBo3knItFMo0bBpCREREVP+wSKM69U/zkPozL23vyTu4naaClVwGl0aGxVpjZztMGRqEFr7OKCjWYFHUGZy9nilS0qoVlWhwK4Xz0YiIiIjqG8m24KdHQwtd85CU+lGk3UjKxc+/3wQATBikwJOd/BCXnItSQQYbmYBWfq6Qy2XoEeSNZdsu4nzcXSyJPo9JYUr06dJU5PSGbiTlQisI8HC1h4erg9hxiIiIiKiGeCeN6pRuuGNihgqlmjKR01RNVVSKb7ddhFYQ0KOtF57q7Ae5XIa2gY3Rp6s/2gY21q+LZmdrhVef7ognOvlCEIC1e2Lxy+GbEARB5Gfxj9g7OQB4F42IiIiovmGRRnWqias9nBxsUKYVkCjh5iGCIGD1riu4m1cCL3cHTB4cBJms6oWqra3kmDIkCMN6BwIAth+9hbV7YlGmlUYnS66PRkRERFQ/sUijOmXQPCRFus1DfjuVgLM3MmFtJcMrIzrAwa5mI4FlMhmefqolJoYpIZMBf55LxjfRF1FSKu5dw2L1feujsWkIERERUb3CIo3qnK55SLxEm4fcTM7D5t/jAABj+7dB83tFZW30C26KGZEdYWMtx9kbmVgUdQb5hWpzR62xG0m5KNMKaOJiDw83zkcjIiIiqk9YpFGdk3LzkMLiUizfdhFlWgHdlJ7oF2x684+uCk/MGdsFjvbWiEvOw8frTyMzp8iMaWtONx8tiPPRiIiIiOodFmlU5wJ9y4u05MwC0YcB3k8QBKzZfRWZucXwdLPHc0PaVjsPrTpt/N0wb0IImrjYIS2rEAvWxeBOmuWLU12RpmCRRkRERFTvsEijOufmZAtXR1toBQEJ6Sqx4+gdPJ2EmGsZsJLLMG1EBzSyN8+KFH4ejnhnYjf4ezoit0CNhRtO4/KtLLOcuyZK1GWIvzf/j01DiIiIiOofFmlU56TYPOR2aj5+PHgdADC6X2u0uHe3z1zcne3w9rMhCGrmhmJ1Gb786RyOX0o16zUq8898NDt4uNpb5JpEREREZD4s0sgidEMeb0mgeUhRiQbLfrkITZmA4DYeGNDNv06u08jeGm+O7oLuQV4o0wpYseMy9py4UyfXul9sQnnrfUWA+0MP3yQiIiIiy2ORRhahv5MmcpEmCAK+//Uq0nOK0MTFHs+HP/w8tKrYWMvx8oj2GNgtAADw06Eb2HTgOrR1uOj1VTYNISIiIqrXWKSRReiKtJTMAhSrNaLl+ONsMk5dTS+fhzayPRztber8mnKZDGP7t8bofq0BAPtOJWDF9kso1Zh/0euS0jLEJ5cPKVWySCMiIiKql1ikkUW4OtnB3dkOAoA7aeI0D7mTlo+N+8vnof2rTyu08nO12LVlMhkG92yGlyLawUouw8kr6fjyp7MoLDZvwRp3bz6au7MdPLk+GhEREVG9xCKNLEbM5iFFJRos23YJmjItOrdqgrAeARbPAAC92vvgjdGdYWdrhat3crBww2lk55eY7fz3D3XkfDQiIiKi+olFGlmMWM1DBEHAun2xSMsqRGMXO7wwrJ2oBUz7wMZ4e3xXuDjaIjFDhY/X/Y3kzAKznPvanfKmIUq23iciIiKqt1ikkcW0uHcnLd7CRdrh8yk4fikNcpkMLw9vDyeHup+HVp3mPs6YPzEE3o0b4W5eCT5ZH4MbibkPdc6S0jLcTOF8NCIiIqL6jkUaWUzze0VaWlah2ediVSYxQ4WNv10DAEQ+1QJt/N0sct2a8HRzwDsTuqKlnwsKijX4bNMZnL6WYfL54hJzoSkT4OZkCy/ORyMiIiKqt1ikkcU4N7LVL658O7Xu56WVqMuw7JeLUGu06NCyMYY81rzOr1lbzo1s8e+xwejcqglKNVp8s/UCDp1JMulcV+8NdQxqxvXRiIiIiOozFmlkUZZcL239vlik3C2Em5MtXhzWDnKJFi52tlZ49V8d8WQnXwgCsG5vLKL/vAmhlmupXbmtm4/mVgcpiYiIiMhSWKSRRemah9T1vLSjF1Jw9GIqZDLg5eHt4dLItk6v97Cs5HI8NyQIwx8PBADsPHYLa369ijJtzdZSU5eW4WaSbj4am4YQERER1Wcs0siiLNGGPzmzAOv2xQIARj7Rot4ULTKZDCOfbIlJg5WQyYAj51Ow5OcLKFGXVfvY2NvZKC3TwtXJFt7unI9GREREVJ+xSCOL0jUPycwthqqo1OznLyktw7JtF6Eu1aJdoDvCewWa/Rp1rW+Xpnj16Y6wsZbjfNxdfBp1BnmF6iofcyEuEwDnoxERERE9ClikkUU52tvA696dnlt10Dwkav81JGUUwMXRFi9FtIdcXj8LluA2nvj3uGA42lsjPiUPn6yLQXpOUaXHX4y7CwBQBrhZKCERERER1RUWaWRx/wx5NO+8tOOXUvHnuRTIAEyNaAdXR2nPQ6tO66aueGdiCJq42CMtuwgfr4vBbSNz+dSaMly9nQWATUOIiIiIHgUs0sjiWtxrHmLODo+pWYVYu7d8HlrE44FoF9jYbOcWk28TR7wzMQQBXk7IK1Bj4cbTuBh/1+CYm0l5KNVo4epoC5/GjURKSkRERETmwiKNLO6fNvzmGe5YqilfD61EXYagZm4Y/ngLs5xXKtyd7TB3fFe0be6OEnUZFm8+j78upgIAtFoBh88lAwD8PBxRy679RERERCRBLNLI4pp5O0MGICuvBLkFVTfEqIlNB24gIV0F50Y29XoeWlUa2VvjjWc6o2c7b5RpBazceRkrd1zCv5cdw+HzKQDK10n797JjiIlNFzktERERET0MFmlkcQ521vBpUj4s7/ZD3k07eSUNh84kQQbgpYh2cHe2M0NCabKxluOliHYI6xEAAPjrUhqy80sMjsnOL8E3Wy+yUCMiIiKqx1ikkSgCfe7NS3uI5iHp2YX4/terAIChvZqjQ4smZskmZXKZDM/0bQ0HO6sqj4vafx1aLcc+EhEREdVHLNJIFIG+unlpphVppRotlv1yCcXqMij8XTHyyUdrHlpVriXkoKik6gWus/JLcC0hxzKBiIiIiMisWKSRKFrcu5MWb+Jwx58O3cDttHw4Odhg6vD2sJI3nB/lnIKS6g+qxXFEREREJC0N55stSUqAtxNkMiBXpa4wr6o6MbHpOBCTCAB4cVhbNHaxr4uIkuXmWLN5dzU9joiIiIikhUUaicLOxgpNPRwB1K4Vf0ZOEVbvLp+HNrhnM3Rq5VEn+aRMEeBWbYOUxs52UAS4WSYQEREREZkVizQSTW2bh2jKtFi+7RKKSjRo1dQFTz/Vsi7jSZZcLsP4AW2qPGbcgDaP5FIERERERA0BizQSTW2bh2z5PQ7xKXlwtLfGtOEdYG3VcH98Q5RemBHZocIdtcbOdpgR2QEhSi+RkhERERHRw7IWOwA1XPo7aal5EISq28WfvZ6JfacSAADPh7dFE9eGNQ/NmBClF4LbeCIuORelggw2MgGt/Fx5B42IiIionmORRqIJ8HKElVyG/MJS3M0rQePGTkaPu5tbjFW7LgMABnUPQHAbT0vGlDS5XIa2gY3h7u6I7OwCaDRasSMRERER0UNquOPFSHQ21lZo6lnePCQ+OdfoMZoyLZZvv4iCYg1a+DpjVN9WloxIRERERGRxLNJIVLohj/GVNA/Z+udNxCXlwcHOGtNGNOx5aERERETUMPAbL4lK1zwkPqViG/7zcZn49cQdAMDzQ4Pg6eZg0WxERERERGJgkUaiaqG/k2bYPCQrrxjf7bwCAOjf1Z/dComIiIiowWCRRqJq6ukIaysZCos1SL1bCAAo02qxYvslqIpK0dzbGaNDW4uckoiIiIjIctjdkURlbSWHv6cjbqWqsP3POHRs4Y7zcZm4lpgLe1srTBvZHjbW/FsCERERETUcLNJIVDGx6Ui5dwdt59F47Dwar9/33JAgeLs3EisaEREREZEoWKSRaGJi0/HN1ouV7rfiosxERERE1ABxHBmJQqsVsHH/9SqPidp/HVqtUOUxRERERESPGhZpJIprCTnIzi+p8pis/BJcS8ixTCAiIiIiIolgkUaiyCmoukCr7XFERERERI8KFmkkCjdHO7MeR0RERET0qGCRRqJQBLjB3bnqAqyxsx0UAW6WCUREREREJBGSLdL27duH0aNHo0uXLujevTumTZuGa9eu1eix0dHRUCqVRv/39NNPG31MUlISZs+ejcceewydOnXCiBEjsHnzZnM+JbqPXC7D+AFtqjxm3IA2kLPDIxERERE1MJJswb9582a8++67UCgUmDNnDkpKSrB+/XqMHTsWUVFRUCqVNTrPtGnT0LJlS4Ntbm5uFY5LTU3FmDFjkJ+fj8mTJ8Pf3x8HDhzAu+++i7S0NLz66qvmeFr0gBClF2ZEdsDG/dcNmog0drbDuAFtEKL0EjEdEREREZE4JFek5ebmYuHChfDx8UFUVBScnJwAAEOGDEF4eDgWLFiAH374oUbn6t27N3r27FntcV988QUyMjKwZMkSDBo0CAAwevRoTJs2DcuWLcOIESMQEBBg+pOiSoUovRDcxhNxybkoFWSwkQlo5efKO2hERERE1GBJbrjjgQMHoFKp8Mwzz+gLNADw8/NDWFgYTpw4gZSUlBqfr6CgAGq1utL9RUVF2Lt3L/z9/fUFms6UKVOg0WiwY8eO2j8RqjG5XIa2gY3Rp6s/2gY2ZoFGRERERA2a5Iq0c+fOAQCCg4Mr7NNtu3DhQo3ONX36dHTt2hUdO3bEoEGDsHLlSmg0GoNjrl27huLiYnTp0sXo9WQyGc6fP1/LZ0FERERERGQayQ13TEtLAwD4+PhU2KfblpqaWuU57O3tMWTIEPTu3Ruenp5IS0vDtm3bsGjRIsTExGDp0qWQy+UG5zJ2PVtbW7i7u+szPQxra/HrYSsrucE/pYTZTCflfMxmGmYzDbOZTsr5mM00zGYaZjOdlPNJOVtlJFekFRUVASgvkB6k21ZcXFzlOYYOHYqhQ4cabBszZgxmz56NXbt24ddff0V4eHi11wMAOzs7/TGmkstlcHd3fKhzmJOLi4PYESrFbKaTcj5mMw2zmYbZTCflfMxmGmYzDbOZTsr5pJztQZIr0hwcyl88Y/PIdNvs7e1rfV6ZTIYZM2Zg165dOHTokL5Iq+p6AFBSUgJ3d/daX+9+Wq2AvLzChzqHOVhZyeHi4oC8vCKUlWnFjmOA2Uwn5XzMZhpmMw2zmU7K+ZjNNMxmGmYznZTzSSmbi4tDje7oSa5I8/b2BlA+DLFVq1YG+6oamlgTug6NWVlZ+m1VDaFUq9XIzs5G586dTbre/TQa6fywlpVpJZXnfsxmOinnYzbTMJtpmM10Us7HbKZhNtMwm+mknE/K2R4kuYGZnTp1AgCcOXOmwr6zZ88CADp27GjSuePj4wEAHh4e+m0KhQJ2dnb6cz94PUEQ9JmIiIiIiIjqmuSKtAEDBsDR0RGbN2+GSqXSb09OTsaePXvQo0cP+Pr6AiifTxYXF4f09HSDc2RnZ1c4r0ajwRdffKG/ho6DgwMGDRqExMRE7Nu3z+Axq1evhrW1NYYNG2a250dERERERFQVyQ13dHV1xVtvvYX3338f48aNw5gxY6BWq7F+/XoAwPz58/XHnj9/HpMmTUJkZCQWLlyo3x4REYGQkBAoFAp4eXkhLS0Nu3fvRlxcHMLDwzFw4ECDa86aNQt//fUX3nrrLVy6dAn+/v44cOAADh06hOnTp6NZs2aWefJERERERNTgSa5IA4CxY8fCzc0Nq1atwmeffQYbGxt069YNb7zxBoKCgqp9fEREBE6ePInjx49DpVLBwcEBSqUSn3zyCSIjIyGTGS6W7Ofnh02bNuHLL7/Epk2bUFhYiMDAQHz44YcYM2ZMXT1NIiIiIiKiCiRZpAHA4MGDMXjw4CqP6dmzJ2JjYytsnzt3bq2vFxAQoB8OSUREREREJBbJzUkjIiIiIiJqyFikERERERERSQiLNCIiIiIiIgmRCYIgiB3iUScIArRaabzMVlZy0VdarwyzmU7K+ZjNNMxmGmYznZTzMZtpmM00zGY6KeeTSja5XFahiaExLNKIiIiIiIgkhMMdiYiIiIiIJIRFGhERERERkYSwSCMiIiIiIpIQFmlEREREREQSwiKNiIiIiIhIQlikERERERERSQiLNCIiIiIiIglhkUZERERERCQhLNKIiIiIiIgkhEUaERERERGRhLBIIyIiIiIikhAWaURERERERBLCIo2IiIiIiEhCWKQRERERERFJiLXYAahu3bp1Czt27MDRo0eRkJCAgoIC+Pn5oXfv3pg6dSq8vLxEy5aVlYXPPvsMly5dQlpaGgoLC+Hp6YnOnTvjxRdfRPv27UXLZoxWq8XYsWNx7tw59OrVC99//71oWZRKZaX7duzYAYVCYcE0FalUKqxcuRL79u1DUlIS7O3t0bx5c0yYMAEjRowQJdOSJUvw9ddfV3nMn3/+CW9vbwslMqRSqbB27Vrs2bMHiYmJsLW1hb+/P55++mmMHj0aNjY2ouQCyv9bXbJkCX7//XdkZGTAzc0Nffv2xeuvvw5PT0+LZFixYgUuX76My5cv486dO5DL5bh8+XKlx2s0GqxevRo///wzkpKS4Obmhv79++ONN96Au7u7qPnS09OxYcMGXL58GVeuXEFGRkad/k6pTbaTJ09i7969OHXqFJKTkwEAzZo1Q0REBMaNGwd7e3vRsp0/fx7fffcdrl69iszMTGi1Wvj6+uKpp57C888/b/b/dmv7M3e/tLQ0hIeHIz8/H6+//jqmT58uWrYTJ05g0qRJRve5ubnhxIkTomXTuX37NpYvX46jR48iKysLLi4uCAoKwqxZs9ChQwdRsk2cOBEnT56s9FzNmzfHvn37zJattvkAICEhAd9++y1OnDiBtLQ0uLi4QKlUYtKkSejTp4+o2a5evYqvv/4ap06dQkFBAZo2bYrhw4fjpZdegq2trdly1fZ7rqU/Gx4Gi7RH3JYtW7Bhwwb069cPQ4YMgb29Pc6ePYuNGzdi+/btiIqKQqtWrUTJlp+fj/j4ePTu3Rt+fn5wcHBAUlIStm7ditGjR2P58uV48sknRclmzNq1a3H9+nWxY+h169YNo0ePrrDd19dXhDT/SEtLw6RJk5CdnY3IyEi0bt0aRUVFuHXrlv5LnxgGDhyIZs2aVdienJyM//3vf2jfvr1oBZpGo8HkyZNx+fJljBw5Es8++yzUajX27duHDz/8EGfOnMGiRYtEyZaVlYVnnnkGSUlJGDlyJLp06YLExERs2LABx44dw+bNm9GkSZM6z/H555/DxcUFbdu2RWFhIbKysqo8ft68edi+fTv69euHF154AYmJiVi7di1Onz6NH3/8EY0aNRItX3x8PJYvXw5vb2907NgRBw8eNGuWh8m2aNEiJCcnY+DAgRg/fjxKS0tx4MABLFy4EDt27EBUVBTs7OxEyXbr1i0UFBQgPDwcnp6ekMvliI2NxY8//oidO3ciOjrarP8N1/Zn7n4ffPABysrKzJbFHNnGjBmDkJAQg23mfC9NzXb8+HG88sor8PLywpgxY+Dj44Pc3FxcunQJGRkZomWbNm0aRo0aVWH74cOHsWPHDoSGhpo1W23zJSYm4umnnwYAjB49GoGBgbh79y62bNmCqVOn4qOPPsIzzzwjSra///4bU6ZMgbW1NZ599ln4+/vj7NmzWLJkCc6fP4/ly5dDJpOZJVdtv+da+rPhoQj0SDt//ryQm5tbYfumTZsEhUIhvPbaayKkqlpqaqrQtm1bYeLEiWJH0btz547QuXNn4fvvvxcUCoUwefJkUfMoFAph7ty5omaozKRJk4THH39cSE5OFjtKjXz55ZeCQqEQoqKiRMtw9OhRQaFQCAsXLjTYrtFohBEjRghBQUFCfn6+KNkWLFggKBQKYfny5QbbY2JiBKVSKbz77rsWyXH79m39/58wYYLQtm3bSo89duyYoFAohGnTphls37Nnj6BQKIQlS5aImi8/P1/IzMzU/3td/06pTbbjx48LpaWlFbbPmjVLUCgUwvr160XLVpldu3bVyftqaradO3cKbdu2FVavXi0oFArhm2++MWuu2mY7fvy4oFAohJ9//tnsOYypTbasrCzhscceEyZNmiQUFxdLKltlxo0bJygUCuHGjRvmjCYIQu3yffHFF4JCoRAOHjxosD0zM1No166d8PTTT4uWbcSIEYJSqRRiYmIMti9fvlxQKBTC9u3bzZarNt9zxfhseBick/aI69ixI1xcXCpsDw8PBwDExsZaOlK1PDw8YGdnh/z8fLGj6L377rto3bo1Jk6cKHYUA6WlpVCpVGLH0IuJicHx48fx4osvwtfXF2VlZSgoKBA7VqXKysoQHR2NRo0aYdiwYaLl0P2sPzgsw8rKCh4eHrCysjLr8JDaOH78OADo/2Kr07VrVzRv3hw7d+5ESUlJnecwdhe0Mtu2bQMATJkyxWB7WFgYmjZtqt9vTrXJ5+TkZJG7jzq1ydazZ09YW1ccZDN06FAA5v/MqE22yvj7+wOA2T8zTMmWlZWFjz76CJMmTUK7du3Mmud+pr5uRUVFKC4uNnMaQ7XJtmnTJmRlZeHtt9+GnZ0dSkpKoFarJZHNmLi4OMTExKBbt251MgqpNvl0n/0Pfm64ubnB1tYWDg4OomTLzc3FlStXEBgYiK5duxrsi4yMBAD8/PPPZstVm++5Ynw2PAwWaQ1UWloagPKCSGylpaXIyspCRkYGzp8/j9mzZ6OwsBB9+/YVOxoA4KeffsLff/+Njz76CHK5dP6T2bt3Lzp37oyQkBB069YNc+bMQWJioqiZ/vjjDwDlv8xnzpyJzp07o2vXrnjiiSewdOnSOh3+Y4o///wTaWlpGDJkCJycnETL0bVrVzRq1AgrVqzA7t27kZycjPj4eCxduhRHjhzB9OnTRSvSdF+YjH3gOzg4oLCwENeuXbN0rCqdO3cOcrkcXbp0qbAvODgYd+7cQU5OjsVz1WdS+swoKipCVlYWUlJScPjwYbz33nsAIInPjAULFsDBwQGvvfaa2FEqWLBgAbp06YLOnTujT58++Pzzz1FUVCRqpj/++AOOjo4oLi7GqFGj0KlTJ3Ts2BERERHYu3evqNmM2bJlCwCYdRihqZ544gkAwPvvv6+fk3bp0iXMmTMHZWVlZp8HWVPVfWYA5b+jBUGo0xzGfmfVt88GzklroBYvXgyg4l/HxXD69GmDSc3Ozs546aWXMGPGDBFTlUtLS8Onn36KKVOmICgoSOw4eh06dEBYWBgCAwOhVqsRExODzZs34/Dhw9i4caNo8wzj4uIAAPPnz4e/vz8++ugjAEBUVBQWL16MlJQU/Oc//xElmzE//fQTgPK5GmLy9PTE0qVL8cEHH+DNN9/Ub7ezs8OCBQvwr3/9S7Rsbdq0QXx8PI4fP44BAwbot6enp+PmzZsAgJSUFHTs2FGsiBWkpqbC3d3daGGrm7OUmpoKNzc3Cyern1QqFb777jvY2NggIiJC7Dj47rvvDJoA+fv747///S969eolYqrygmPnzp1YuXKlpOa1WFtbo2/fvnjqqafg6+uLrKws7N+/HytWrMCxY8ewfv16s991qam4uDhotVo8//zzCA0NxYsvvoi7d+9i2bJleO211/DZZ59h+PDhomR7kFqtxtatW+Hq6oohQ4aIHQf9+vXDvHnzsGzZMoPvUL6+vli/fj06deokSi4PDw+4u7sjLi4OGRkZBs2ldE1qCgsLkZubW6e/g419z61vnw0s0hqg5cuXY+/evRgwYID+1rOYgoKCsGbNGqjVaty6dQvbtm1DQUEB1Gq10WE3lvTBBx/A3d0dr776qqg5HvTgUIFhw4ahb9++mDp1Kj7++GOsWrVKlFy6oY0ODg7YsGGD/hfh0KFDER4ejs2bN2PKlClo2bKlKPnul56ejj/++AMKhQKdO3cWOw6cnJzQokUL9OjRA48//jiKi4uxdetW/L//9/8gk8lE+4PKc889hwMHDuCDDz6AWq1G586dkZycjE8//RRarRYARP9r/IOKi4vh6upqdJ+uUUJdD/l6VGg0Grz55ptISkrCvHnz0KJFC7EjYeTIkQgJCYFKpcKlS5dw8OBB0f/6rVKp8N5772HYsGF46qmnRM3yoJCQEHz77bcG20aNGoVFixZh5cqVWLduHaZOnSpKtoKCApSVlWHYsGH4/PPP9dt79eqFiIgILFq0CBEREWZrMvEw9u/fj+zsbEycOLFOGq6YwtPTE61bt0avXr0QFBSEtLQ0rFmzBlOnTsXq1avrdMhtZWQyGZ5//nl8/vnnmD59Ov7973+jadOmOHfuHD7++GPY2NigtLS0Tn8HV/Y9t759NrBIa2DWrl2LL7/8Ej169MCiRYsk8YvP1dUVvXv31v97ZGQkRowYgYSEBHz33Xei5dq1axcOHjyINWvWmL3tdF3o06cPOnfujOPHj6OkpESUDxHd6xQREWHwlypbW1tERETgm2++wYkTJyRRpEVHR6OsrMxoh0xLu3r1KsaPH4/Jkydjzpw5+u3Dhw/HuHHj8OGHH6Jv375o3LixxbOFhIRg8eLF+M9//qO/yyeTyRAWFoYOHTpg48aNog4VNcbe3r7SeS26+XP14b9psWk0GsyePRt//vknXnzxRTz33HNiRwIABAQEICAgAAAwaNAg9O/fH2PHjoVarRat2Pj0009RXFyMd955R5Trm2L69OlYtWoVDh06JNrrZmdnh8LCwgp/hGrZsiWCg4Nx6tQp3Lx5U7TRIfeT0lBHoHyEygcffICVK1ca/GFg0KBBGDJkCN577z19Zkt76aWXoFarsWrVKv1cfltbW7zyyis4ePAgLly4UGefG1V9z61vnw3SmWBDdW7NmjX4+OOP0atXL6xYsUK04Q3VcXV1RWhoKA4fPizaHCu1Wo2PPvoITzzxBJo2bYrbt2/r/weU/6Xl9u3byMzMFCVfZfz9/aHRaET7q7KPjw8AGF07S7ctNzfXopmMEQQBW7Zsgb29vWjrtt1v7dq1UKvVGDx4sMF2uVyOsLAwFBUV4fz58yKlK1++4NChQ9i+fTvWr1+PP/74A4sXL9a3YJbCF6j7+fj4IDs72+iHsW6egu5nlYwrLS3FrFmzsGfPHrz88sv497//LXakSnXq1AktW7bEpk2bRLn+pUuX8NNPP2H8+PFQqVT6zwrdz1pubi5u374tqSZPANCoUSM0adKkVksLmJtuyRipf2YkJCTg2LFj6NKlS5XrlFrSd999B0dHxwp3bj09PdGtWzdcuHABhYWFomSTyWR49dVX8ddff2Hz5s2IiorCsWPHMH36dCQlJcHLy6tOirTqvufWt88GFmkNxIoVK7Bw4UI8+eST+PbbbyVboOnobjfn5eWJdv2srCwcOXIEgwYNMvgfAJw5cwaDBg3CggULRMlXmVu3bsHGxka0BRl1k3FTUlIq7EtNTQUAi3a1q8xff/2FhIQEhIWFGe0KZWnp6ekAoB8+eD+NRmPwT7FYWVlBqVSie/fu8Pb2hlqtxvHjxxEYGIjAwEBRsz2oU6dO0Gq1OHfuXIV9Z86cQbNmzSQz50CK1Go1Xn/9dezduxevvvoqZs2aJXakahUXF4v2ZT4lJQWCIGDp0qUGnxW6wvb777/HoEGDsGPHDlHyVUalUiEzM1PUZjC6oebGPjN026TQrGbLli0QBEEyd9GA8qJCEASjDTh0nxdiN+uyt7dHp06d0LVrVzg7O+PChQvIysoy+0LbQM2+59a3zwYOd2wAli9fji+//BL9+vXDV199JVqXuAdV9uGQmJiIAwcOwNnZWbS/0Ds4OOgnnT7o9ddfh0KhwIwZM0RZODo7O9toEbZz505cunQJ/fr1E+097t+/P1xcXLBt2za88sor+r+UFRQUYOvWrbCxsdF3pBLT5s2bAUASQx0BoHXr1jhy5Aiio6MNJnuXlpZi586dsLKyklRjDgD44osvkJOTg3nz5okdpYIRI0bgl19+werVq9G9e3f99n379iEpKQkzZ84UMZ20qdVqvPbaazh06BDefPNNTJs2TexIeg82IdA5cOAAEhISRPvd0rFjR6OfFzdu3MCSJUsQHh6OQYMGoX379iKkM/6ZIQgCPv30UwiCYNAQyNIiIyMRHR2NqKgoPPXUU/qhaZcuXcLZs2fRsmVLsyzT8DDKysqwdetWODk56ZeikII2bdrg8uXL+PXXXw1yJSQk4O+//0aLFi3g7OwsYkJDxcXF+Pjjj2FnZ4cXXnjBrOeu6ffc+vbZwCLtEbdhwwZ8+eWX8PDwwMCBA/Hrr78a7Hd0dBTtF/S3336LY8eO4amnntKvc3Pz5k388ssvKCwsxMKFC0WbnGtjY1Nh6Nn9mjRpUuX+urRs2TKcPn0ajz32GHx9fVFaWorTp09j37598PT0xPz580XJBZR35pw/fz7mzp2LUaNGYdSoUZDJZPj555+RlpaGN998U5TC9n5ZWVn47bff0LJlS3Tr1k3ULDqTJ0/Gtm3bEBUVhdTUVDz55JMoKirC9u3bERsbiylTpug7T4lh8ODBCA0NRfPmzVFcXIz9+/fj5MmTGD9+PEaOHGmRDL/88guSk5MBAElJSfo7Fzr3t5vu3bs3hg0bhp07d2LatGno378/EhMT8f3336N169YV1sixdD4ABvt0j9Ft8/PzM+vrWptsc+bMwaFDh9C1a1f4+vpWWDeoWbNmCA4OFiXb1KlT4eLiguDgYPj5+aGwsBDnzp3D3r174ebmhrlz55otV22yeXt7G/080HWya926tdk/L2rzur344ovw8PBAhw4d4OPjg6ysLBw4cADnzp1D9+7d8eyzz4qWrUePHhg1ahS2bNmCF154Af3790dmZibWr18Pa2trvP/++6Jl0/njjz+QlpaGsWPH1nnXztrkmzlzJmbMmIG33noLJ0+eRNu2bZGamoqoqCiUlJQYzG+2dLaYmBh89tlnePLJJ+Ht7Y2MjAxs3boVSUlJ+O9//2vWBkS1+Z4rxmfDw5AJdb1QAYnq7bffxtatWyvd37RpUxw8eNCCif5x7NgxbNq0CRcvXkRWVhY0Gg28vLwQHByMyZMni9Y+tjpKpRK9evXC999/L8r1Dxw4gKioKFy/fh3Z2dkQBAFNmzZF37598dJLL0liOOEff/yBlStX4tKlS9BqtVAoFHjuuef0i0uKac2aNVi4cCHefvttSf1CTkxMxNKlS3Hs2DFkZGTAxsYGbdq0wejRo/XFrljefvttxMTEIC0tDTY2NmjXrh3Gjx9v0TbUEydOxMmTJyvd/+Aiy6WlpVi9ejWio6ORlJQENzc3hIaG4o033qiTBiy1zVfVvJYePXpg3bp1omQLDQ1FUlJSpcdGRkZi4cKFomTbuHEjfvvtN1y/fh05OTmwsrJC06ZN8cQTT+CFF14w+x8yavuePujEiROYNGkSXn/9dbOvWVWbbCtWrMChQ4dw+/Zt5OXlwcbGBq1atcKwYcPw7LPPwsbGRrRsQPmdqvXr12PLli24desW7OzsEBISghkzZpj9e4Ap7+m0adNw6NAhREdH1/nd0NrmO3XqFFatWoWzZ88iLy8PTk5O6Ny5M1566SX06NFDtGyJiYn46KOPcPHiReTk5MDFxQXdunXDyy+/bPbXsLbfcy392fAwWKQRERERERFJCBuHEBERERERSQiLNCIiIiIiIglhkUZERERERCQhLNKIiIiIiIgkhEUaERERERGRhLBIIyIiIiIikhAWaURERERERBLCIo2IiIiIiEhCWKQREZHJJk6cCKVSKXYMs7p16xZmzJiBxx9/HEqlEt26dRM7kgFzveZLliyBUqnEiRMnLH5tqYiPj0eHDh2wcuVKg+21eZ4XL16EUqnE5s2b6yIiETVQ1mIHICJq6HRfBv38/LBnzx7Y2dlVOCY0NBRJSUm4dOkSrK35q7uulJWVYcaMGbh9+zZGjBgBHx8fo+/Hg/ge1k8LFy6Em5sbJkyYYPI5OnTogAEDBmDx4sUYOnQoHB0dzZiQiBoq3kkjIpKI5ORkrF27VuwYDVpiYiJu3LiByMhILFiwADNnzsTUqVNr/HhLvIf//e9/sXv37jq9RkNw+vRp/P7775gwYQIcHBwe6lwvv/wyMjIysG7dOjOlI6KGjkUaEZEEuLq6ws3NDStWrEBWVpbYcRqs9PR0AICXl1etH2up99DPzw+tWrWqs/M3FBs2bIBcLsfIkSMf+lydOnVCy5Yt8eOPP0Kr1T58OCJq8FikERFJgL29PV555RXk5+fjm2++qdFjTpw4AaVSiSVLlhjdHxoaitDQUINt0dHRUCqViI6OxtGjRzF+/HgEBwfjsccew7x585CXlwcAuHz5Ml5++WV0794dwcHBmDZtGhITEyvNolar8eWXXyI0NFQ//Ovrr7+GWq02enxcXBzefvtt9OnTBx06dEDv3r0xe/Zs3Lx5s8Kxb7/9NpRKJRISErBu3TpERESgU6dOmDhxYo1ep4sXL2LmzJno1asXOnTogH79+uGDDz7QF2Q6SqVSP+zt66+/hlKprPL1fZAp76HOuXPn8Nprr+Hxxx9Hhw4d0KdPH7z33ntIS0urcGxl86XUajWWLFmC/v37o0OHDggNDcWXX34JtVoNpVJZ5eu1Z88ejBo1Cp07d0aPHj3w5ptvGr32/deqzfv9119/4YUXXkCPHj3QoUMHhIWFYdGiRcjPz6/0+anVanz99dcICwtDhw4d8Pbbb+uv/cMPPyAyMhLdu3dH586dERoaildeeQXHjh2rNPP9VCoV9u7di+DgYPj4+NToMbrnERISgieeeAJXrlwx2BceHo7k5GQcPXq0xucjIqoMB8UTEUnEs88+iw0bNuDHH3/ExIkTERgYWGfXOnjwIH7//Xf07dsXY8eOxZkzZxAdHY3ExETMnj0bzz33HEJCQjBq1Chcu3YNhw4dQmJiIrZv3w65vOLf915//XVcuHABgwcPhrW1NQ4cOIAlS5bg4sWLWLZsGWQymf7YP//8EzNnzoRGo0G/fv3QrFkzpKWlYd++ffj999/xww8/oH379hWusWDBAvz999/o06cP+vTpAysrq2qf56FDhzBz5kwAQFhYGPz8/HDp0iVERUXhwIED2LhxIwICAgAAr776KpKSkrB161b06NEDPXr0AAD9P2vClPdwy5YteO+992Bra4vQ0FD4+Pjg9u3b2Lx5Mw4ePIiffvoJfn5+VZ5DEATMnDkTv//+OwIDAzFhwgRoNBps3boVN27cqPKxGzduxMGDBxEaGoru3bvj/Pnz2L17N65evYpt27bB1ta2wmNq835v2rQJH3zwARwcHDB48GA0adIEJ0+exMqVK3Ho0CFERUXBxcWlwjVee+01XLhwAU899RQGDBiAJk2aAADmzZuHnTt3QqFQYMSIEbC3t0d6ejpiYmJw+PBh9O7du9rX/NSpUygtLUVISEi1x+ps374d77zzDgICAvDdd9+hadOmBvu7du0KADh27BiefPLJGp+XiMgogYiIRKVQKIQnn3xSEARB+PXXXwWFQiHMmDHD4Jh+/foJCoVCKC0t1W87fvy4oFAohK+++sroefv16yf069fPYNvPP/8sKBQKoW3btsKJEyf028vKyoTnnntOUCgUQvfu3YVt27YZPG7evHmCQqEQfvvtN4PtEyZMEBQKhTBo0CAhJydHv724uFgYPXq0oFAohK1bt+q35+TkCN26dRN69OghXL9+3eBcsbGxQpcuXYSRI0cabJ87d66gUCiEJ554Qrhz547R52qMSqUSevToIQQFBQmnTp0y2Pftt98KCoVCmDJlisH26l7Typj6Ht68eVNo3769MGDAACE1NdXg+GPHjglBQUHC9OnTDbbrXvP7bd26VVAoFML48eOFkpIS/fbc3FwhLCxMUCgUwoQJEwwe89VXXwkKhUIIDg4Wrl69arBv1qxZgkKhEHbt2mX02jV9vxMTE4X27dsLwcHBwo0bNwzO9f777wsKhUJ49913jV5j2LBhwt27dw325eXlCUqlUoiMjBQ0Go3woKysrArbjPnss88EhUIh7Nmzx+j+B1/jb7/9VlAqlcK4ceOE7Oxso4/Jy8sTFAqF8K9//atGGYiIqsLhjkREEjJ48GAEBwfjt99+w99//11n1wkPDze4QySXyzFixAgAQJs2bTB8+HCD43Xzdq5evWr0fK+88gpcXV31/25nZ4dZs2YBAH7++Wf99l9++QV5eXl47bXX0Lp1a4NzKBQKPPPMM7h8+bLRuz8vvvii/q5XTRw4cAA5OTkYOnRohTb6zz//PJo2bYqjR48iOTm5xuesidq8h1FRUSgtLcX8+fPh7e1tsK9Xr14IDQ3FoUOHoFKpqjzPL7/8AgB44403DO58ubi4YPr06VU+1tjwyWeeeQYAcOHCBaOPqen7vX37dpSWlmLChAkV5tG9+eabcHR0xLZt24wOk3z99dfRuHFjg20ymQyCIMDW1tboHV13d/eqnqpeSkoKAMDT07PK47RaLT788EN8/vnnGDhwINasWQM3Nzejxzo7O8POzk5/biKih8HhjkREEjN37lyMHTsWn376KX766ac6uUaHDh0qbNM1yzA21FBXQKSmpho9n7EhgSEhIbCysjKYu3P27FkA5cWesblet27dAlA+Z+3BIq5Tp05Gr12Zy5cvAwAee+yxCvusra3RvXt3JCUl4fLly9UOJ6ytmr6Hutfj5MmTRguiu3fvoqysDLdu3TL6nulcuXIFcrkcwcHBFfZVN6SvY8eOFbb5+voCAHJzc40+pqbvd1XvgaurK9q1a4dTp07h5s2bCAoKMthv7P12cnJCv379cOjQIYwYMQKDBg1Ct27d0Llz51p1aMzJydFnqMrMmTOxf/9+TJw4Ee+8847RwvDB53T37t0a5yAiqgyLNCIiiQkODkZYWBj27t2L3bt3Y+jQoWa/hrOzc4VtujleVe3TaDRGz+fh4VFhm7W1Ndzd3Q2+tOq+HFdXfBYWFtboGlXRNaWo7G6Jbrux5hUPq6bvoe71WLVqVZXnM/Z63C8/Px+urq5G11+r7nWr6v2urFNhTd/vmr4HuoY1xvY96H//+x9WrlyJnTt36gt9Ozs7hIWFYe7cuTX6OdGtY1dSUlLlcX///Tesra3Rr1+/ags03flqsq4eEVF1WKQREUnQ7NmzcfDgQXz++ecYMGCA0WN0XxorK5zy8vKMNmSoC5mZmRXuRmk0GmRnZ8PJyUm/TVcQbNu2rcKdk+rc34yiJnTXysjIMLpft91YkWIONXkPda9NTEyMwetUW05OTsjNzYVGo6lQqGVmZpp83srU9v3OzMxEmzZtKpynqvegsvfb3t4eM2fOxMyZM5GSkoJTp05h69at2L59O5KSkrBx48Zq8+uakOiK5MqsXbsWU6ZMwSuvvIIlS5agT58+lR6r1WqRl5cHf3//aq9PRFQdzkkjIpKg5s2bY9y4cUhMTMT69euNHqMrwIwNQbx9+3ad3CGqzMmTJytsi4mJQVlZGdq2bavf1rlzZ/2+uqa7rrFsGo1GP1+sXbt2dXL9mryHXbp0AYCHnn/Ytm1baLVanDlzpsK+unita/p+6/7/iRMnKhyfl5eHK1euwM7OzuR133x9fTF8+HCsWrUKzZs3R0xMDLKzs6t9nG4OnrElH+4XFBSE9evXw8XFBTNmzMD+/fsrPTY+Ph6CIBg8fyIiU7FIIyKSqBkzZsDFxQXLly9HQUFBhf0tW7aEk5MTDhw4YDDErLi4GB999JElo2LZsmUG85dKSkrwxRdfAAD+9a9/6bc//fTTcHFxwddff43z589XOI9WqzX6hd4UAwYMgJubG3bt2qWf+6Wzdu1aJCYmonfv3mafj3a/6t7DZ599FjY2Nvjkk08QHx9fYb9ara5RAadr7PK///3PoAlHfn4+li5davoTqERN3+/hw4fDxsYG69evx+3btw3OsXjxYqhUKgwfPtxom39jsrKyEBsbW2F7YWEhCgsLYW1tDRsbm2rPo5tT9+DPhTGtWrXChg0b4OHhgddffx27d+82epzuXD179qz2nERE1eFwRyIiiXJzc8PLL7+Mzz77zOh+GxsbTJo0CUuXLsXIkSMxcOBAaDQaHDt2DF5eXvpGIJbQsmVLhIeHG6ybdefOHfTt21ffNRIo77731VdfYcaMGRg9ejR69eqF1q1bQyaTITU1FWfOnEFOTk6lXQVrw9HREQsWLMAbb7yBCRMmYPDgwfp10o4cOQJPT098+OGHD32dqlT3HrZq1QoLFizA/PnzMWzYMDz55JMIDAyERqNBcnIyYmJi4O7ujj179lR5nZEjR2LXrl04fPgwIiIiEBoaitLSUuzbtw8dO3ZEfHx8rYeLVqWm77e/vz/mzZuHDz/8EJGRkRgyZAgaN26MU6dO4cyZM2jZsiXmzJlT4+umpaVh5MiRUCgUUCqV8PX1hUqlwu+//46MjAxMnDixRsNGFQoFWrRogePHj6OsrKzaNfeaN2+ODRs2YPLkyZgzZw7UarW+MNY5evQorKys0L9//xo/HyKiyrBIIyKSsEmTJmHjxo1ISkoyuv+1116Dg4MDfvrpJ/z000/w8PDA0KFDMXPmTISHh1ss5+LFi/HNN99gx44dSE9Ph7e3N2bOnImpU6dWKA569eqF7du3Y/Xq1Thy5Aj+/vtv2NjYwMvLC4899hjCwsLMlmvAgAHYuHEjvv32Wxw5cgQqlQoeHh4YO3Yspk+fXqHtfV2o7j0cMWIEgoKCsGbNGpw4cQJHjhxBo0aN4OXlhbCwMAwZMqTaa8hkMnzzzTdYvnw5tm3bhnXr1sHLywuRkZEYP3489u/f/1Bz3h5Um/f72WefRfPmzbF69Wrs27cPRUVF8PX1xQsvvIBp06bVat5k06ZNMXPmTJw8eRInTpxAdnY23Nzc0KJFC8yePbtWP/Pjxo3Dxx9/jCNHjlQ51+z+a+sKtXnz5kGtVmP06NEAyu9Y7t+/H3379tV3xiQiehgyQRAEsUMQERFR3Th69Cief/55TJ06FbNnzxY7jmSoVCoMGDAAwcHBWLZs2UOda926dfjoo4+wYcOGCmvyERGZgnPSiIiIHgFpaWkVtmVnZ+Pzzz8HAAwcONDSkSTNyckJM2fOxMGDB3Hx4kWTz1NcXIxvv/0WYWFhLNCIyGw43JGIiOgRsHDhQly9ehXBwcFo3LgxUlNTcfjwYeTk5GDMmDG1Xgy8IRg7dizy8/MfapmCpKQkjBkzBpGRkWZMRkQNHYc7EhERPQJ2796NqKgo3LhxA/n5+bC1tUWbNm0watQojBo1yqyNQ4iIqG6xSCMiIiIiIpIQzkkjIiIiIiKSEBZpREREREREEsIijYiIiIiISEJYpBEREREREUkIizQiIiIiIiIJYZFGREREREQkISzSiIiIiIiIJIRFGhERERERkYSwSCMiIiIiIpKQ/w/X6hlBkkzE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png;base64,iVBORw0KGgoAAAANSUhEUgAAA2kAAAIxCAYAAADXIvCIAAAAOXRFWHRTb2Z0d2FyZQBNYXRwbG90bGliIHZlcnNpb24zLjcuMSwgaHR0cHM6Ly9tYXRwbG90bGliLm9yZy/bCgiHAAAACXBIWXMAAA9hAAAPYQGoP6dpAADh00lEQVR4nOzdeXhU5dk/8O9s2fd9DxAyAZIoEBYFEdkFxIKKoFWrdakVa63a2r5dbG2ttlp/r29datVqFUVFxQ0EZHFBZAtbwpJACNkz2ZfJMuv5/TFzhoSsM5nlzOT7ua5ebc+cOeeemcxw7vPcz/3IBEEQQERERERERJIg93QAREREREREdAGTNCIiIiIiIglhkkZERERERCQhTNKIiIiIiIgkhEkaERERERGRhDBJIyIiIiIikhAmaURERERERBLCJI2IiIiIiEhCmKQRERERERFJCJM0IiIiJ5g/fz7mz5/v6TCcqqCgAHfccQdmzpyJrKws/OAHP/B0SL046z3/9a9/jaysLFRWVrr93FKxb98+ZGVlYcuWLb222/M6t2/fjqysLHz//feuCJFoVGGSRkSS8NJLLyErKwtZWVk4d+6cp8MhD6isrLT9DaxevXrA/bKysnDllVe6MbLRSavV4ic/+QmOHz+O5cuX4/7778fatWsHfQ4/Q+9kNpvx5JNPYsKECVi6dKnDx1m0aBGys7Px5JNPwmw2OzFCotGHSRoReZwgCNi4cSNkMhkAYOPGjR6OiDzt+PHj2Lx5s6fDGNWOHz+OxsZG3H333fjDH/6An/3sZ7jpppvser6rP8M33ngDb7zxhkvPMRps3rwZp0+fxl133WX7HXaETCbDXXfdhaKiIn5/iUaISRoRedyePXtQVVWFVatWITY2Fps2bYJer/d0WOQhSUlJUKlUePbZZ/l34EF1dXUAgLi4OLuf667PMC0tDWlpaS47/mjx9ttvIyQkBIsWLRrxsRYsWICwsDC88847ToiMaPRikkZEHieOnK1evRorVqxAc3MzduzYMeD+tbW1+Mtf/oLFixfjkksuwYwZM3DDDTfghRdecHjfrKws3Hrrrf2er7/5KmJZ169//WuUlpbiwQcfxOWXX44JEyZg//79AIDCwkL85S9/wbXXXosZM2YgNzcXixcvxlNPPYXW1tYBX9+WLVvwox/9yPac+fPn46GHHkJBQQEA4N1330VWVhaef/75fp9fX1+P7OxsrFixYsBzAMDRo0eRlZWFdevWDbjP0qVLkZOTg5aWFgCWUc9NmzZh7dq1uOyyy5Cbm4u5c+fizjvv7DOXxVEJCQm46aabUFlZifXr1w/rOR999BGysrLw0Ucf9ft4f5/vP//5T2RlZWH//v34/PPPcd111+HSSy/FFVdcgSeffNKWXHz//fe49dZbMXXqVEyfPh2//OUv0dzcPGAs7e3tePzxxzFnzhzk5uZi2bJlePPNNyEIQr/7Hzt2DA888ABmz56NnJwczJ07F3/4wx+g0Wj67HvrrbciKysLer0ezz//PJYsWYKcnBz8+te/Htb79P333+POO+/EjBkzkJOTgyVLluCZZ55Be3u7bR/xb/vRRx8FAPzmN7+xlTAO9P5ezJHPUPTtt9/i7rvvxsyZM5GTk4OFCxfib3/7G9ra2vrsO9B8qfb2djzxxBO48sorkZubi6uvvhqvv/46KioqbN/bgbz77rtYsWIFcnNzMWvWLPz+97/v9f70dy57Pu8tW7bghz/8IfLy8nDJJZdgxYoVePnll/tNZsXXp9Vq8eSTT2L+/PnIzs7GP//5TwCWktQXXngB11xzDaZOnYopU6Zg4cKFePDBB1FYWDhgzD2VlJTgyJEjmD9/PgICAob1HAD47LPPkJOTg6VLl/b6bfT398fChQtx+PBhlJSUDPt4RNSb0tMBENHo1tDQgF27dmHMmDGYOnUqQkJC8J///Afvvfceli1b1mf/goIC3HXXXWhpacH06dOxaNEidHd34+zZs3j++ed7JRz27Ouo8vJy3HjjjRgzZgxWrFiB7u5uhISEAADef/997NixA9OnT8esWbNgNptx4sQJvP766/jmm2/w/vvv2/YFLAnQb37zG2zatAmRkZFYtGgRoqKiUFtbi/3792Ps2LHIzc3FihUr8PTTT+ODDz7AT3/6UygUil4xffjhhzAajVizZs2gsU+ePBljx47F119/jebmZkRGRvZ6/Pjx4zh37hyWLFmCiIgIAMD/+3//Dy+//DJSUlKwdOlShIaGor6+HgUFBdi6dWu/n5kj1q1bh48//hj/+te/cN1119nO7wrr16/HN998g4ULF2LGjBn47rvv8MYbb6C1tRULFizAL37xC1x11VVYs2YNjhw5gk8//RTNzc149dVX+xxLr9fj9ttvR3t7O5YvXw6DwYBt27bhiSeeQGlpKR577LFe+3/wwQf4wx/+AD8/P8yfPx8JCQkoKyvDxo0bsWvXLrz//vtISkrqc54HHngABQUFuPLKK7Fw4UJER0cP+Trfffdd/PGPf0RgYCCuvvpqREdH48CBA3jllVewe/dubNiwAWFhYQgLC8P999+PU6dOYefOnViwYAEmTpwIALb/Hg5HPsPnn38e//znPxEREYGrrroKUVFRKC4uxn/+8x988803eO+993p9Z/qj0+nwox/9CCdOnMCkSZOwYsUKtLe341//+hcOHTo06HOffvpp7NmzB/PmzcPs2bOxf/9+vP/++ygrK8Obb77ZZ397P+9nn30WL7/8MiIjI3HNNdcgKCgI3377LZ599lns2bMHr732Gvz8/Pqc47bbbkNraytmz56NkJAQpKSkQBAE3HXXXThy5AimTJmC1atXQ6FQQKPRYP/+/Zg2bRpycnKGfM/FJh95eXlD7it65ZVX8I9//ANTpkzBSy+91OeznTp1Kj766CN8//33yMjIGPZxiagHgYjIg15++WVBrVYL//rXv2zbVq1aJWRlZQnnz5/vta9OpxPmzZsnqNVq4dNPP+1zrJqaGof2FQRBUKvVwi233NJvjI8++qigVquFiooK27aKigpBrVYLarVa+Mc//tHv8yorKwWj0dhn+/vvvy+o1Wrh5Zdf7rX93XffFdRqtXD99dcLbW1tvR4zGo2CRqOx/f8//elPglqtFnbt2tVrP7PZLMyfP1+49NJL+xyjP//6178EtVotvPXWW30e++Mf/yio1Wph586dtm0zZswQ5syZI3R2dvbZv7GxccjzDUZ8T9euXSsIgiC8+uqrglqtFv7617/22k+tVgtz5szpte3DDz8U1Gq18OGHH/Z77P4+3//7v/8T1Gq1MHXqVOHs2bO27TqdTli2bJkwYcIEYcaMGcL+/fttj5lMJuH2228X1Gq1cPLkyV7HE//e1q5dK+h0Otv25uZmYcGCBYJarRYOHDhg237u3DkhOztbWLhwoVBbW9vrWHv37hUmTJgg3Hfffb2233LLLYJarRauueYau97vyspKITs7W5gyZUqv1yoIgvDYY48JarVa+N3vftdr+1DvaX9G8hl+//33glqtFtasWSO0trb2G8sTTzzRa/u8efOEefPm9dr2/PPPC2q1WvjFL34hmM1m2/bq6mph5syZglqtFh599NFezxG/43PnzhWqqqps2w0Gg3DzzTcLarVaOHbsWJ9z2/N5Hz582HaOurq6Xuf4yU9+IqjVauGll17q9xw/+tGPhI6Ojl6PnT59WlCr1X3+RgTB8nfa0tLSZ3t/HnzwQUGtVgsFBQX9Pt7zPTaZTMLjjz8uqNVq4f777xe6u7v7fc6pU6cEtVotPPDAA8OKgYj6YrkjEXmMYG0YIpfLsXLlStv26667DoIg4P333++1/+7du1FVVYX58+f3W8qXkJDg0L4jERMTg/vvv7/fx5KTk/uMcgHADTfcgJCQEOzZs6fXdrEs7PHHH0doaGivxxQKRa+5QWIDh/fee6/Xfnv27EFlZaVtlGsoP/jBDyCXy7Fp06Ze2/V6PbZs2YLo6Og+XfiUSmW/rysqKmrI89nj1ltvRXJyMt5++21UVFQ49dgXn6fn3X4/Pz8sXboUZrMZc+fOxYwZM2yPyeVyXHvttQCA06dP93u8hx9+uNdoSEREBO677z4A6FUuuGHDBhgMBvz2t79FfHx8r2NcfvnlmD9/Pnbv3g2tVtvnHD//+c/ter8//fRTGAwG3HLLLX1GNn7xi18gODgYn3zyidPnj9nzGb711lsAgD//+c8ICwvr9dh1112HiRMn4rPPPhvynB9//DHkcjkeeuihXk0wEhMT8aMf/WjQ565bt67XyKVSqcR1110HwDKy3J/hft4ffvghAOCnP/0pYmNje53j0UcfhVwuH7Bp0q9//WsEBQX1+1h/JYpyuRzh4eH97n+xmpoaAOgVU390Oh0eeOABrF+/Hrfeeiuee+45+Pv797tvTExMr2MTkf1Y7khEHrNv3z6Ul5fjiiuu6HWRes011+Cpp57Cpk2b8OCDD0KlUgGwzKECMKzW3fbsOxITJkzoU54kMhgMeO+997B582aUlJSgvb29V1vqnnOOOjs7UVxcjJiYGEyaNGnI82ZmZmL69On45ptvUFNTg8TERACwJbbD7cKXkJCAyy+/HN999x3Onj2L8ePHA7AkuS0tLbj99tuhVF74p2LFihV46623sGzZMixduhTTp0/HlClThpUQ2svPzw8PPfQQHn74YTzzzDN47rnnnH4OAP2WhIl/j9nZ2QM+Vltb2+cxpVKJKVOm9NkuJnonT560bRP/Rg8cOGCbb9hTY2MjTCYTzp8/3yfGSy65ZKCX0y/xvJdddlmfx8LDwzFp0iQcPHgQ586dw4QJE+w69mDs+QyPHj0KlUqFrVu3YuvWrX0eNxgMaGpq6rc0V6TValFeXo7ExESkpKT0eXyokr7+/hbE71Z/80jt+bwH+wzGjh2LhIQEVFZWor29vdf3yd/fH1lZWX2eM378eEycOBGff/45qqqqsGDBAuTl5SEnJ2fA36T+iPMrB0vquru78aMf/QhHjx7FI488grvvvnvQY4rHGmzuJhENjkkaEXmMOAok3qkWRUREYP78+di2bRt27tyJq6++GgBsk/cvHnXojz37joR4x7g/v/jFL/Dll18iNTUVCxYsQExMjO3i6b///S8MBsOI4r355ptx8OBBbNy4EQ888ADq6+uxa9cuTJw40a6L+FWrVuG7777Dpk2b8Mtf/hIAbCNrq1at6rXvb37zG6SkpOCjjz7Cv//9b/z73/+GUqnElVdeiV//+tdIT08f9nmHY/ny5XjjjTewdetWHD16FJMnT3bq8QH0m2CKI4WDPWY0Gvs8FhkZ2e8oozhK0bMBhdiM5bXXXhs0vs7OzgGPN1zieQd6nri9v+YcIzXcz7ClpQVGo3HAhjiizs7OQZM0AAPO0Rtq7t5gn3d/637Z83kP5zOorq5GW1tbrziio6P7bYuvUCjw3//+Fy+88AK2bduGZ555BgAQHByMVatW4aGHHkJwcPCAr1UkjsTpdLoBG4d0dHTg5MmTCAkJwZw5c4Y8pk6n63VsIrIfkzQi8oimpiZbB8eHHnoIDz30UL/7vf/++7YkTbxw6a/r3cXs2RewrO/T30U3MPiF60BrChUUFODLL7/ErFmz8Morr/QajTKbzX2aTtgbL2BZODYmJgYffPAB1q1bN+yGIf0dJyQkBJ9++ikeeughtLS04Ntvv8WECRP6jKooFArcfvvtuP3229HY2Ij8/Hxs3rwZW7duxdmzZ7F582a77uIPRSaT4dFHH8Utt9yCv/3tb9iwYUO/+8nllup9k8nU5zFXJB4DaW5uhslk6nPhXl9fD6B3EiA2wMjPzx+yGcbF7F3LSjxvQ0MDMjMz+zzeX3zOMtzPMCQkBIIg4MCBAw6fS3wfGxsb+318oO2Osufz7vkZ9LdswECfwWCfdXh4OP7nf/4H//M//4OysjIcOHAA7733HtavX4+2tjY8/fTTQ74GMXFtaWkZcDQtOjoaTzzxBH7605/itttuw2uvvYbc3NwBjymOoDm7BJpoNOGcNCLyiE2bNsFgMCA7Oxs33HBDv/+JiorC3r17bXNZxDvw33zzzZDHt2dfwHKx01/5mslkGnDu0WDKy8sBWFpo90zQAMvclu7u7l7bgoKCoFar0dDQ0KtEajAqlQo33HADNBoNdu/ejY0bNyIoKGjI1vsXCwgIwNKlS1FXV4e9e/fis88+g9Fo7DOKdrHo6GgsXrwYzz33HC677DKUl5ejuLjYrnMPx/Tp07FgwQIcPnwY27Zt63cfcQ5Tf3NghtuK3BmMRiOOHDnSZ7uYePQsZRX/RofqOOgMYldGcXmIntra2nDq1Cn4+/u7rBPfcD7DyZMno7W1FWfOnHH4PCEhIUhNTYVGo+nVFl6Un5/v8LH7Y8/nPdhnUFZWhtraWqSkpPSZjzdc6enpWL16NdavX4+goCDs3LlzWM8TSynPnTs36H6XX345Xn31VRiNRtxxxx39vm6ReCx7uoESUW9M0ojII8S5U3/84x/xxBNP9PufNWvWQBAEfPDBBwCAefPmITk5Gbt27cLnn3/e55g9kyx79gWA3NxcVFdX92nm8dJLL6Gqqsru15ecnAwAfUYFGhsb8fjjj/f7HHEdrz/84Q991mUym822xYV7WrNmDRQKBR5//HFUVlZixYoVdo/KABfKGj/++GN88sknUCqVfZI9vV7f70WuwWCwzdcJDAy0ba+rq7PNxRupRx55BEqlEv/4xz/6fTwnJwdyuRyff/45urq6bNtbWlqGNZrgTP/4xz96NeBoaWnBSy+9BKB3ae8Pf/hDqFQqPPnkkygtLe1zHL1e77QE7tprr4VKpcL69etRVlbW67HnnnsOWq0W1157rVNHQS821Gd4++23AwB+//vf9zui3NnZaZvHN5iVK1fCbDbj2Wef7bVWWU1NDf773/86FPtghvt5X3/99QAsvylNTU227SaTCX/7299gNptxww03DPu8FRUV/TZjaW1thcFgGHapoTh/bjjv7bRp0/D6669DJpPhxz/+8YCjnseOHQMAzJw5c1gxEFFfLHckIrfbv38/zp8/D7VaPejcqRtuuAH/+te/8OGHH+JnP/sZ/Pz88Nxzz+HOO+/Eww8/jPfeew+XXnopdDodzp07h++//942CmXPvgBw5513Ys+ePbjvvvuwbNkyhIeH48iRI6isrMSMGTPsLsHKzc3F1KlTsX37dqxduxZTp05FY2MjvvnmG4wdO7ZXp0bR6tWrcejQIXzyySdYvHgxFixYgKioKNTV1WHfvn24/vrr8bOf/azXc5KSkjB37lzs2rULAOwudRTl5eUhPT0d27Ztg8FgwLx58/rM3+nu7sbNN9+M9PR0ZGdnIykpCTqdDnv37kVJSQnmz5/fayTm2WefxaZNm/Dkk0/2mXdor3HjxuHGG2/EO++80+/jcXFxWLFiBT755BOsXLkSc+fOhVarxTfffINp06YNe3RypGJjY6HX63HNNddg/vz5MBqN2Lp1K+rr63HzzTdj+vTptn0zMjLwxBNP4Le//S2uueYazJkzB2PGjIHRaER1dTXy8/MRGRnZbxMNe6WkpOA3v/kNHn/8caxatQpLly5FVFQUDh48iCNHjmDcuHF45JFHRnyewQz1GV5++eV4+OGH8eyzz2LJkiW48sorkZKSgs7OTlRXV+PgwYOYOnXqkHP47rrrLuzYsQObN29GaWkpZs+ejfb2dmzduhXTpk3Djh077C4XHYg9n/fUqVNx11134dVXX8U111yDJUuWIDAwEN9++y2Ki4uRl5eHO++8c9jnLioqwv3334/c3FxkZGQgLi4OTU1N2LlzJwwGw5DNPUSXXXYZwsLCsGfPHvziF78Ycv9LL70U//3vf3HHHXfgnnvuwQsvvIDZs2f32ue7775DWFhYv01SiGh4OJJGRG4njqKtXr160P1SUlIwa9Ys1NfXY/fu3QAsyc/HH3+Mm266CVVVVXjjjTfw6aefoq2tDQ888ECv59uz7+WXX44XXngB48ePx+bNm/Hxxx8jOTkZGzdutI2K2UOhUOCll17CTTfdhLq6Orz11lvIz8/H6tWr8dprr9k6VvYkk8nw97//HU8//TQyMjLwxRdf4PXXX8eBAweQl5eH+fPn93su8Q59Tk5Ov90Ih2vlypW2Zib9lToGBgbikUceQVpaGo4cOYI333wTn3/+OUJCQvDHP/7RZd0XRT/72c8GHSX8y1/+gh//+Mfo6urCO++8g4MHD+LWW2+1NVRwBz8/P7zxxhuYPXs2Nm/ejHfffRehoaH47W9/iz/84Q999v/BD36ADz/8ECtWrEBRURHWr1+PTz/9FOXl5ViyZEmfxZBH4oc//CFee+01TJ48Gdu3b8frr7+OxsZG3HnnnXjvvfdcumC4aKjP8J577sH69esxd+5cHD58GG+++Sa2bt0KjUaDG2+8EQ8++OCQ5wgICMCbb76JW2+9FfX19XjjjTewf/9+/OQnP8FPfvITAHBotLk/9n7ev/zlL/Hss88iPT0dH3/8Md566y2YzWY8+OCDeP311+0ayczJycE999wDhUKBb7/91rbgd3Z2Nv7973/jjjvuGNZxAgMDsWrVKhQWFqKkpGRYz5k0aRLeeustBAcH495778VXX31le6y0tBRHjx7FypUre42sE5F9ZELPWgAiIvI6//znP/H888/jL3/5y5CJL9Fo9v777+P3v/89/vSnP2Ht2rWeDkcyKioqsHTpUqxduxa/+93vRnSsp556CuvXr8cXX3yB1NRUJ0VINPpwJI2IyItptVq8++67iIiIwDXXXOPpcIgkob85bdXV1XjxxRehVCoxb948D0QlXampqbjtttvw/vvv29Vh9mJ1dXXYsGEDbr31ViZoRCPEOWlERF7oq6++wokTJ7B79240NDTg0UcfZWkRkdUDDzwAg8GAnJwchIaGoqqqCl999RW6urrw8MMPu3z9RG903333ISgoCJWVlQ6/P1VVVbj77rtx2223OTk6otGH5Y5ERF7o17/+NTZt2oSYmBhcf/31ePDBB21rhRGNdm+//TY+/fRTnD9/HlqtFkFBQZg4cSJuueUWLF682NPhERENiUkaERERERGRhPC2KxERERERkYQwSSMiIiIiIpIQJmlEREREREQSwu6ObiAIAsxmaUz9k8tlkonlYozNcVKOj7E5hrE5hrE5TsrxMTbHMDbHMDbHSTk+qcQml8sgk8mG3I9JmhuYzQKamjo8HQaUSjkiI4PR1tYJo9Hs6XB6YWyOk3J8jM0xjM0xjM1xUo6PsTmGsTmGsTlOyvFJKbaoqGAoFEMnaSx3JCIiIiIikhAmaURERERERBLCJI2IiIiIiEhCmKQRERERERFJCJM0IiIiIiIiCWGSRkREREREJCFM0oiIiIiIiCSESRoREREREZGEMEkjIiIiIiKSECZpREREREREEsIkjYiIiIiISEKYpBEREREREUkIkzQiIiIiIiIJYZJGREREREQkIUpPB0BEREREROQKZrOAU+ebYChthkomICMpHHK5zNNhDYlJGhERERER+Zz8ojq8s+MMmtt1tm2Rof64eWEm8rLiPBjZ0FjuSEREREREPiW/qA4vbCrslaABQHO7Di9sKkR+UZ2HIhseJmlEREREROQzzGYB7+w4M+g+G3acgdksuCki+zFJIyIiIiIin1Fc0dJnBO1iTe06FFe0uCcgB0h2Ttr27dvx6quvori4GCqVCnl5eXjooYegVquHfO5HH32E3/zmN/0+lp2djY8++qjfx7Zu3Yq3334bp06dgl6vR3x8PPLy8vDUU0+N6LUQEREREZF7tHQMnqDZu58nSDJJ27hxI373u99BrVbjkUcegU6nw/r167F27Vps2LABWVlZwzrOvffei3HjxvXaFhER0e++f/rTn7BhwwbMmzcPP//5zxEQEICamhocOXJkpC+HiIiIiIjcJCLY36n7eYLkkrTW1lY89dRTSEhIwIYNGxASEgIAWLp0KZYvX44nnngCb7755rCONWvWLMycOXPI/T7++GO88847+POf/4wbb7xxRPETEREREZHnqFMjEBnqP2jJY1SoP9SpEe4Lyk6Sm5O2c+dOaLVarF692pagAUBSUhKWLFmC/fv3o6amZtjH6+jogF6vH3Sfl156CRMmTLAlaFqtFmaz2bEXQEREREREHiOXy3DjvIxB97lpYaak10uTXJJ27NgxAMCUKVP6PCZuKygoGNax7rvvPkydOhW5ublYvHgxXnnlFRiNxl77lJaW4vz588jLy8O///1vzJo1C3l5eZg8eTLuv/9+VFZWjvAVERERERGRO3XpTQCAi/OwqFB/rFuVI/l10iRX7qjRaAAACQkJfR4Tt9XW1g56jICAACxduhSzZs1CbGwsNBoNPvnkEzzzzDPIz8/Hiy++CLnckp+WlJQAAL744gvodDrce++9GDt2LPbv34/169fj2LFj+OSTTxAVFTWi16VUej4fVijkvf5bShib46QcH2NzDGNzDGNznJTjY2yOYWyOYWyOk1J8ZkHAlwcrAAA3LshERnI4dEYB/koZMpPDJT2CJpJcktbV1QUA8PPz6/OYuK27u3vQYyxbtgzLli3rtW3NmjV4+OGHsXnzZnzxxRdYvnw5AEs5JAA0NTXhtddewxVXXAEAWLRoEUJCQvDSSy/hjTfewEMPPeTwa5LLZYiMDHb4+c4WFhbo6RAGxNgcJ+X4GJtjGJtjGJvjpBwfY3MMY3MMY3OcFOI7eLIWNY2dCApQYtW8TAQFqDwdkt0kl6QFBlo+2P7mkYnbAgIC7D6uTCbDunXrsHnzZuzevduWpInHiouLsyVoouuvvx4vvfQS9u3bZ/f5ejKbBbS1dY7oGM6gUMgRFhaItrYumEzSmnPH2Bwn5fgYm2MYm2MYm+OkHB9jcwxjcwxjc5yU4tu4oxgAMHdyMnRdehj1RsnEFhYWOKzRRsklafHx8QAsJY0ZGb0n/Illjv2VQg5HamoqAMuomSgxMREAEBsb22f/uDhLrWpra6tD5+vJaJTOl8lkMksqnp4Ym+OkHB9jcwxjcwxjc5yU42NsjmFsjmFsjvN0fGW17ThV1gy5TIb5U5J7xeLp2Ozh+aLRi1xyySUA0O/6ZEePHgUA5ObmOnTs0tJSAEBMTIxtm1qtRmBgoG0uXE9iF8no6GiHzkdERERERO6z/WA5AGD6xDhEh9tffScVkkvSFi5ciODgYGzcuBFarda2vbq6Glu3bsWMGTNso19dXV0oKSlBXV1dr2M0Nzf3Oa7RaMSzzz5rO4dIbDLS0NCArVu39nrO22+/DQC46qqrnPLaiIiIiIjINZrbdThwypIXLJ6e6uFoRkZy5Y7h4eH41a9+hcceeww33XQT1qxZA71ej/Xr1wMAfvvb39r2PX78OG677TasWrUKTz31lG37ihUrkJeXB7Vajbi4OGg0GmzZsgUlJSVYvnw5Fi1a1Oucv/jFL7B371488sgjOHLkCMaMGYMDBw5gy5YtmDhxIm699Vb3vHgiIiIiInLIjvwKmMwC1KkRGJsY5ulwRkRySRoArF27FhEREXjttdfw9NNPQ6VSYdq0aXjwwQcxYcKEIZ+/YsUKHDhwAPv27YNWq0VgYCCysrLw5JNPYtWqVZDJerfdjIuLw/vvv4/nnnsOn3/+OVpbWxEXF4c77rgD999/v62ZCRERERERSU+33oivj1QDAJZ4+SgaINEkDQCuvvpqXH311YPuM3PmTBQVFfXZ/uijj9p9vvj4ePz1r3+1+3lEROR5ZrOAU+ebYChthkomICPJO9bBIRpt+F11DN+3oe05XoNOnRFxkYG4NDNm6CdInGSTNCIiouHIL6rDOzvOoLldZ9sWGeqPmxdmIi8rzoOREVFP/K46hu/b0MxmAV8esixevXh6KuQy709gJdc4hIiIaLjyi+rwwqbCXhcvgGXy+AubCpFfVDfAM4nInfhddQzft+E5cqYe9S3dCA5QYnZOoqfDcQomaURE5JXMZgHv7Dgz6D4bdpyB2Sy4KSIi6g+/q47h+zZ82w5aRtGumpIMfz+Fh6NxDiZpRETklYorWvrcXb5YU7sOxRUt7gmIiPrF76pj+L4NT0l1K85WtkIhl2FBXoqnw3EaJmlEROSVWjoGv3ixdz8icg1+Vx3D9214th+wjKJdNikeESH+Ho7GeZikERGRV4oIHt4/xsPdj4hcg99Vx/B9G1pDSxcOWeflLZ6R5uFonItJGhEReSV1agQiQwe/OIkK9Yc6NcI9ARFRv/hddQzft6HtyK+EIACTxkQiNS7E0+E4FZM0IiLySnK5DDcvzBx0n5sWZnItISIP43fVMXzfBtfZbcQ3x6yLV/vYKBrAJI2IiLxYXlYc1swf32d7ZIg/1q3K4RpCRBKRlxWHKeq+CwwH+in4XR1EXlYc7rpm4oCP+9IcLHt9c6wa3XoTkmKCkTM2ytPhOB2TNCIi8mpmwdJ+OiMpDEEBSgDAfbzoI5IUQRBQVd8BAFg5ZywWz7SMfCTFBPO7OgQ/paWlfHRYAB75YR5+c8tUzM5JAAC8u+sMBGH0teA3mszYkX9h8WqZDyxefTEmaURE5NUKzzUBAC7PSUBGcgQAoLap04MREdHFqho6UNfcBaVCjqWXpWPNoiwAwLmaNnR0GzwcnbQVljYCAKZNiMXcqSmYOCYK183NgJ9KjpKqNhwqqvdwhO6XX1SPpjYdwoJUuDw73tPhuASTNCIi8lrdeqNtjaDcjGikxFsmjtc0MkkjkpLDxZZEIntMJAL9lYiLDEJSTDAEATh5vtnD0UmXIAgosN6Iys24UC4aGeqPq63zsDbuPguD0eyR+DxBEARsO1AOAJg/NQUqpW8sXn0xJmlEROS1Tpe3wGQWEBMegISoIKTGhQIAaho7PBwZEfV02DraMzUr1rYtNyMaAFB4rtEjMXmD6sZONLfroFLKMSEtotdjS2emIzzEDw2t3diZX+mZAD3gTGUrzte2Q6WU46qpyZ4Ox2WYpBERkdcSL+5yxkVDJpMhlSNpRJJT19KF8jot5DIZJo+/MBqUO86apJU2jcp5VcMh/sZlpUbAT9V7xMjfT4HrrhwHAPh873lou0ZH2ag4ijYrJwFhQX4ejsZ1mKQREZHXKiy1lgFZO3ulxltG0uqau2A0jZ7yHyIpE0fRstIiENrjonpCWgRUSjma23WobuDod3/E37gca0J7sdk5iUiNC0GnzohP95S6MzSP0DR14uiZBgCWhiG+jEkaERF5pbrmTtQ1d0Ehl2FCeiQAICosAAF+CpgFAZrmLg9HSETAhfloU9Wxvbb7qRTIsi7ELM67ogt0BhOKylsAYMAW83K5zLYMye4jVT7fNGn7oQoIAC7JiEZidLCnw3EpJmlEROSVxDvM45PDEehvab0vk8mQFGP5h7uGd+aJPK5Fq0NJVSuAvkkacGGE6EQp56VdrLiiBUaTGdFh/kiMDhpwv0ljonBJRjRMZgEbd591Y4Tupe0y4LvjNQB8c/HqizFJIyIiryS23s8Z1/sOsy1JY/MQIo87cqYBAoBxSWGIDO278HKu9ftbVNEKncHk5uikrcA6Hy17bPSQ64DdOG885DIZjpxpQFG5b3bL/OpIFfRGM9LiQvo0UfFFTNKIiMjrGE1mnCqzXIjkjO09V0MsgWHzECLPO1xUBwDI62cUDQASooIQHeYPo8lsK+0jC/FGVO64/ksde0qKCcbcyUkAgHd3noXZxxqxGIxmWwfLJTPSfHLx6osxSSMiIq9zptJy1z0s2M/W0VGUFGMpC6rmSBqRR2m7DDhtTbz6K3UELCXKYskjW/Ff0NDShdqmTshlMkxMHzpJA4AfXDEWgf4KlGnase9ErYsjdK8DpzRo7dAjIsQP0yfGeToct2CSRkREXke8mMseEwX5RXdUxXLH2sZOn7ubTORNjp1tgMksICU2GPFRA8+pEptiFJSyeYhInHObkRyGoADlsJ4TFuyH5ZePAQB8+PU5nykf7bl49cJpqVAqRkf6MjpeJRER+RRb6/1+yoDiIgOhVMigN5rR1Nrt7tCIyGqgro4Xm5huudmiaepEfQu7sgJDt94fyKJpKYgOC0Bzuw7brYmNtztZ1ozK+g74qxS2ks7RgEkaERF5lRatDhV1WsgATOqnLbVCLkd8pFjyyHlpRJ6g05tsicZQSVpQgBIZyWEALiQno5nRZMbJ89YkbYDW+wNRKRW4/irLAtdb9pWjVatzenzuJo6iXXFJIoIDVB6Oxn2YpBERkVc5Yb2IS08IRViPhXF7EttV13JeGpFHFJxrhMFoRmxEAFLjQobcn/PSLjhX3YZuvQkhgSqkJ4Ta/fyZE+MxNjEMOoMJm7717gWuq+q1KDzXBBkso4SjCZM0IiLyKmJb6otb7/ckdnjkSBqRZ4iljnnquGF14hNLl0+VNcNoMrs0Nqmz/caN7TvndjhkMhnWLrAscP3t8WpU1mudGp87bT9YAcAyGhsXOfC8Rl/EJI2IiLyG2Szg5Pn+W+/3lGjt8Mi10ojcz2gy41hJAwBgatbgpY6itPhQhAap0K032Ra/Hq0GWgPSHpkpEcjLioUgAO/v8s4Frls79Pj+hAYAsHhGqoejcT8maURE5DXO17ZD22VAoP+FOSz9SeJaaUQec6qsGV06E8JD/DAuaeDvaU9ymQzZ1vlXo3leWluHHmWadgCWRaxHYvVVGVDIZSgsbfLKMtLdhythNJkxLikM45PDPR2O2zFJIyIiryFeaExKj4RCPvA/YfFRQZDBsk5TW6feTdEREQDkF1m7OmbG2lWuZ2vF74UJhbOIc27T4kMQHtz/nNvhiosMwoI8yzyu93adhcnsPWWkeoMJuw5XAQAWT08dFYtXX4xJGhEReY0LbakHLwPyVykQHR4AAKhpYMkjkbuYzQKOnLEmacMsdRSJI0flGi1aO0bnzZXCUkuCmmtn6/2BrJg9BsEBSlQ1dODb4zVOOaY77D1RC22XAdFhAciz8+/IVzBJIyIir9DRbUBJtWWuymDz0USJLHkkcrszlS1o7zQgOECJrNQIu54bHuyHtHhLJ8gTpaNvNM0sCBduRNnZen8gwQEqXDt7LADg42/OoUtndMpxXcksCPjS2jBk0bSUQasmfNnofNVEROR1Tp1vhiBY2uuLo2SDEdvwV7N5CJHbHC62NAyZPD4GSoX9l5niCNJonJdWrmlHe6cBAX4KZDhxDta8qcmIiwxEW6cBX+wvc9pxXaWgpBE1jZ0I9FdgzqWjZ/HqizFJIyIir3ChLfXwyoCSYjiSRuROgiDgcHEdgKEXsB6IOIJUeK4JZkFwWmzeQOzqODE90qEEdyBKhRyrr7K05N92oAJNbd1OO7YriG33r7w0CYH+Sg9H4zlM0oiISPKEHmVAucNsSy2OpLENP5F7lGna0dimg59KbuvUaK+M5HAE+Cmg7TKg3NrlcLQotK0B6Zz5aD1NVcdAnRoBg9GMD78+5/TjO0u5ph2nypohl8mwMG/0td3viUkaERFJXnVDB5rbdVAp5VAPc56LOCetqU2Hbr3052EQeTuxq+Ml46Lhp1I4dAylQo6J6ZEAgIJzo6fksbPbiJLqNgDOm4/Wk0wmw5r5ltG070/U4nxtm9PP4QzbDlhG0aZNiB1WWbsvY5JGRESSJ16sZaVGDPviLyRQhbAgFQCgtoklj0SudrjYsa6OFxNHkrxxbS9HnSprhsksID4qCLERgS45x9jEMFyeHQ8AeG/nWQgSKydtbtfhwCnL4tVLZqR5OBrPY5JGRESSJ3Z6s7cMyNbhsYFJGpErVTd0oKaxE0qFDJdmxIzoWOJIUklVGzq7R8couPgbl+uCUbSerp+bAZVSjqKKFhw50+DSc9lrZ34lTGYB6pRwjE0c3iLovoxJGhERSZrOYEJRhdh6374LmERr8xB2eCRyLXEUbWJ61IibPcRGBCI+KghmQcCpMt8veRQEwVYtMNQakCMVFRaAxdMtc7027j4Lo0kaC1x364346ohl8WqOolkwSSMiIkkrKm+B0WRGdJi/rRnIcCVGic1DOJJG5Er51iTNWQsPiyNKo6EVf21TJxrbuqFUyJGVGuny8y27LB1hQSpomruw25oYedp3BbXo1BkRFxmIS8ePbCTWVzBJIyIiSevZ8Uwmk9n13MQYdngkcrWG1i6U1bZDJrOsj+YMPeelSW3ulLOJrffVqeHw93Os4Yo9Av2VWDlnHADg0z2l6Og2uPycgzGbBWw/WA4AWDw9FXK5fb/zvopJGhERSZp4J92RjmdJ1jlpdc1dkinrIfI14gLW6pQIhAX7OeWYWWkRUCrkaGzT+Xzjn4JS+9aAdIY5lyYiOSYYHd1GfL73vNvO258jZxpQ39KN4AAlZuckejQWKWGSRkREklXf0oXapk7IZTJMTLc/SYsM9Ye/nwIms4C65i4XREhEzurq2JO/SoGs1HAAvt2KX28wobi8BYDr56P1pJDLcaO1Jf/O/ErUNXsuEd5mHUW7akqyW0YSvQWTNCIikixxFC0jOQxBAfY3I5DJZD3mpbHkkcjZWjv0OFPRAgCYmum8JA0Assf6fiv+4soW6I1mRIb6I9na6MhdcsdFI3tsFIwmAR98VeLWc4tKqltxtrIVCrkM86emeCQGqWKSRkREktVzPpqjxDb81WweQuR0R8/UQwAwJiHU6YsP51pHlooqWqA3mJx6bKkQ56PljI2ye86tM6yZNx4yGXCoqB5nKlvcfv7t1sWrL5sUj8hQf7efX8qYpBERkSQZTWacKmsG4Nh8NFGStXlILUfSiJzO2V0de0qKCUZkqD8MRjOKraN1vsY253YEN6JGIiUuBHMuscwDe2+Xexe4bmjpwqGiOgDAIuuyAHQBkzQiIpKkkqpWdOtNCAlUIT0h1OHjcCSNyDU6u404dd5yI2Wq2vlJmkwms92g8cVW/E1t3ahu6IBMBkwa4/rW+wNZNWcc/FUKnKtuw4FTdW477478SgiC5bWnxTv+G++rmKQREZEkXbjDHAX5CMqAxLXVahs7YfbxVt5E7nS8pAEms4CkmGDbzRBny7WOMBX44Lw08TduXFIYggNUHosjPMQfSy+zLCD9wVclMBhdX1ra2W3EN8eqAQCLp3Px6v4wSSMiIknqOVdjJGIjAqGQy6AzmNDcpnNGaESEC6WOU9WuW3x44phIyGSWBekbW7tddh5PEBPPXDe23h/IkhlpiAz1R2NbN3YcqnT5+b45Vo1uvQlJMcG2uYfUG5M0IiKSnNYOPco07QAudHhzlFIhR1xkIAB2eCRyFp3BZEsy8tRxLjtPcIAKGUmWVvyFpb4zmmYym3HSWiqaLYEkxV+lwHVXWha4/vz782jr1LvsXCazGTvyLQ1DFk9P9UjDFG/AJI2IiCTnhPViLC0+BOFOWBw3ifPSiJzqRGkT9AYzosMCkBYf4tJz2eal+dB6aeeq29ClMyI4QImxCWGeDgcAcHlOAtLjQ9GlM+GTPaUuO8+h0/VoatMhLEiFy7PjXXYeb8ckjYiIJEecq5HrpI5niTFcK43ImfKLLnR1dPVIiNj58GRZE4wms0vP5S5iwpk9NgpyuTRGkuQyGdZYF7j++kg1qhuc/3spCAK2HbAsXj1/agpUSi5ePRAmaUREJClmQXDafDSR2NSgxgUXHUSjjdFkxrGzDQBc09XxYmMSQhEcoESXzoRz1W0uP587iKWbORKYj9bThPRITB4fA7MgYOPus04//pnKVpyvbYdKKcdVU5OdfnxfwiSNiEhCzGYBp8434evDlTh1vglm8+jrRliuaYe2y4AAPwUyksOdckyWOxI5T1F5Czp1RoQFqTDeSd/RwcjlMmT7UCv+9k49ztdY5tzmSGA+2sVWz8uAQi7DsZJGnDrv3PdbHEWblZOAsKCRl7L7MqWnAyAiIov8ojq8s+MMmtsvdCCMDPXHzQszkZfluon5UlNgHUWbmB4JpcI59xIToizljtouA9o79QjlxQGRw8SujlPUsW4r1csdF40Dp+pQeK7R1uDCW5043wQBQEpsCCJC/D0dTh+J0cG4anIydh6uxHu7zuIPt093yuesaerE0TOWEdjFXLx6SBxJIyKSgPyiOrywqbBXggYAze06vLCpEPlF7ltg1NNOWDvG5ThpPhoA+PspEB0WAMDSypuIHGM2CzhsTdLy3FDqKBJH0spq213aedAdxHJuKbeev/aKMQj0V6K8Tou9hbVOOeb2QxUQAFySEe2ydfV8CZM0IiIPM5sFvLPjzKD7bNhxZlSUPnZ2G3G2yjLnxFnz0URsHkI0ciXVrWjr0CPQX4kJ6ZFuO29EiD9S40IgADjpxSWPZkGwlWw6+zfOmUKD/LBi1hgAwEfflECnH9kC19ouA747XgMAWMJRtGFhkkZE5GHFFS19RtAu1tSuQ3FFi3sC8qBTZU0wCwLio4IQGxHo1GOL89I4kkbkOHEU7dLx0U4rRx4uMakp8OJW/JV1WrR16OGvUmB8SoSnwxnUgrwUxIQHoEWrx1brXDJHfXWkCnqjGWlxIW5N7r2ZZJO07du348Ybb8TkyZMxffp03HvvvSguLh7Wcz/66CNkZWX1+5/rrruuz/6//vWvB9z/b3/7m7NfGhFRLy0dgydo9u7nzWyt911whzkx2jKSVs2RNCKHCIJwofW+G0sdRWIJ9Inzlps53kj8jZuYHgmVUrKX4QAAlVKOG67KAAB8sb9syJuJAzEYzdiZXwkAWDyDi1cPlyQbh2zcuBG/+93voFar8cgjj0Cn02H9+vVYu3YtNmzYgKysrGEd595778W4cb0nl0ZERAy4/9///vc+28aPH29X7ERE9ooIHt7E8eHu560EQUChC+ajiS604edIGpEjKuq0aGjthp9S7pHW8Zkp4fBXKdDWoUeFRov0hFC3xzBS4m9ctoRLHXuaPiEOXx6qQElVGzZ9ew4/XjbR7mMcOKVBa4ceESF+mDGRi1cPl+SStNbWVjz11FNISEjAhg0bEBJiWcV+6dKlWL58OZ544gm8+eabwzrWrFmzMHPmzGGf+wc/+IFDMRMRjYQ6NQKRof6D3qWMCvWHOjXCfUF5QG1TJxrbdFAq5MhKi3D68cWRtMa2buj0Jvj7cRFVInuIo2g546I98v1RKuSYmB6Jo2cbUFja6HVJWpfOiDOVrQCk3TSkJ5lMhjXzM/HXt/Lx3fEaLMxLQVr88N93y+LVFQAs5ZPuLpH1ZpJ7p3bu3AmtVovVq1fbEjQASEpKwpIlS7B//37U1NQM+3gdHR3Q64fXBUgQBGi1WphMI5scSURkD7lchpsXZg66z00LM93W6tpTxHkmWamWu+XOFhrkh5BAFQBLQkhE9vFEV8eLieuKFXrhvLTT5c0wmQXERQQiLjLI0+EM2/jkcMyYGAcBwPu7z0Kwo9T0ZFkzKuu18FPJcdUULl5tD8klaceOHQMATJkypc9j4raCgoJhHeu+++7D1KlTkZubi8WLF+OVV16B0WgccP9p06YhLy8Pubm5uPHGG/Hll1868AqIiOyXlxWHdaty0F+p/t3XTBoV66QVloplQK4ro0rivDQih9Q2daKqoQMKuQyXjHd/qaNIbB5ytqoVXbqBr+mkSEwspbiA9VCun5sBpUKGk+ebUWAt2RyO7dZRtDm5SQgOULkqPJ8kuXJHjUYDAEhISOjzmLittnbw9RoCAgKwdOlSzJo1C7GxsdBoNPjkk0/wzDPPID8/Hy+++CLk8gv5aXR0NG699Vbk5OQgNDQU58+fx/r163H//ffjl7/8Je66664Rvy6lBCaHKqxDzAoJDjUzNsdJOT7GZp+s9EiINygfWDMZb39xGo1t3ejQGSTxGwK47n3TG0woKm8BAExWxzj0eocTW3JsCIorW6Fp6nTreyrFv7eepBwfY3OMs2M7etayCPHEMZEIH+ECzCOJLSk2BPGRgdA0d6G4ssXpN7Bc9ZkKPVrvXzredb9xrpIYE4zFM9Kw5fsyvL+7BJdmxkAh7x3HxfFV1WtRcK4RMgBXX5bm0X/HpPxdHYjkkrSuri4AgJ+fX5/HxG3d3d2DHmPZsmVYtmxZr21r1qzBww8/jM2bN+OLL77A8uXLbY/98pe/7HOMtWvXYtWqVfjf//1fLF++HImJiXa/FpFcLkNkpHQW7QsLc25ba2dibI6TcnyMbXhKNZbRneTYECyakQ6TScALHxzDjkOVuHHRBEn94+Ls9+3w6ToYjGZEhwcgJzNuRN2/BostIy0Su49Uob5N55HfZSn9vfVHyvExNsc4KzYxSbtyaqrTvjuOxjZtUgI2f1eK4so2LLxsrFNiuZizP9Pqei3qW7qgVMhw+eQUBPo7fgnuqb+3W5dn49tjNahu6MCBogYsm9X/ey/Gt/5Ly/qfl+UmYkKG50pke5Lyd/VikkvSAgMtb15/88jEbQEBAXYfVyaTYd26ddi8eTN2797dK0nrT3BwMO644w788Y9/xJ49e7B69Wq7zykymwW0tXl+/oNCIUdYWCDa2rpgMpk9HU4vjM1xUo6PsdnnRIllvkdqnGU+7jR1DEKDVKhr7sKX+85j5iTPd8Vy1fu293gVAEspU0uLY7+Xw4ktIshSblNW04bmZveVPErx760nKcfH2BzjzNgaW7tRXN4CGYAJKWEj/u6MNDZ1Shg2Azh4shZNTRlObenuqs/02yOWsj91agS6O3Xo7rS/nb0U/t5WzhmLt7YVYf0XpzB5XFSvZLNnfE2tXdh9yNowZGqyW39v+yOF904UFhY4rJuukkvS4uMtFyG1tbXIyMjo9ZhY5thfKeRwpKZaVjhvahreZNOUlBQAQGPj8GtvB2I0SufH22QySyqenhib46QcH2MbnrLadgBAapzlLrVCLsO8Kcn49Lvz2PJ9GaZmxkhmfRlnv2/HrXfps8dEjfi4g8UWb10gW9PUiW6d0e2dxqT099YfKcfH2BzjjNgOnrJMRRmfEo6QAJXTXqujsWUmh0Mhl6GhtRtV9R1IiHJ+Ew7n/8ZZ59y6+DfO1eZckogvD1agtqkTn3xbaltHrSeTyYwvD1bAYDJjbGIYxiaESub7IeXv6sWkUztjdckllwAAjhw50uexo0ePAgByc3MdOnZpaSkAICYmZlj7nz9/3q79iYhGolxjSdJ6tjeeN9XSsri0pg1nq1o9FZpLNbZ2o6axEzKZZb6LK0WF+cNfpYDJLKC+pcul5yLyFWJXx6ke7OrYU4Cf0rYkSaEdTSw8xWA043R5MwDXrAHpTkqFHKvnWRKz7Qcr0NDa93dUbzBh12FLdcQSLl7tMMklaQsXLkRwcDA2btwIrVZr215dXY2tW7dixowZtvlhXV1dKCkpQV1dXa9jNDc39zmu0WjEs88+azuHqLOzEzpd3yHnpqYmvPrqq/Dz88OcOXOc8tqIiAaiM5hsbeHTeyRp4cF+uDzbUmEgdsnyNWJXx4ykcJd3/5LJZEiwdnisafR8GTqR1LV36lFU0QJAOkkacKHLo9iMQ8rOVLZAbzAjPMQPKbHS6VHgqMnjYzAhLQJGkxkffX2uz+PfFdRC22VAdFgA8rKk8zfjbSRX7hgeHo5f/epXeOyxx3DTTTdhzZo10Ov1WL9+PQDgt7/9rW3f48eP47bbbsOqVavw1FNP2bavWLECeXl5UKvViIuLg0ajwZYtW1BSUoLly5dj0aJFtn3Lyspw5513YsGCBUhPT0dYWBhKS0vx0UcfobW1Fb///e9tJZhERK5SVd8BQQBCg1QID+ndOGnx9FR8e7wGh4vrUdfc6VXr6wyHeJElXnS5WmJ0EMpq21HT2AGAFxBEgzl6pgGCAKTFhyA2QjpNF3LGRWPjVyU4Xd4Mg9EElVK6i9PbWu+PjfKJUSVxgevH3ziIfSc1WDgtFeOSwgBY+jBs3V8GAFg0LaVPB0gaPsklaYCls2JERARee+01PP3001CpVJg2bRoefPBBTJgwYcjnr1ixAgcOHMC+ffug1WoRGBiIrKwsPPnkk1i1alWvL0hMTAyuuOIK5Ofn44svvkBXVxciIiIwbdo03H777Zg+fborXyoREQCgos5a6hgX0ucf8eTYEOSMi0LhuSZ8eagSP1yk9kSILmE0mXHyvLh2kHvKgBKjLXeyqxs4kkY0lHwJLGDdn5TYYISH+KFVq0dxZSuyx0h37TGxWiDHhWtAult6Qihm5STgu8JavLvrDH7zw6kAgMNFdahp7ESgvwJzLk3ycJTeTZJJGgBcffXVuPrqqwfdZ+bMmSgqKuqz/dFHHx32eWJjY/H3v//d7viIiJypvM5S3p3ao9SxpyUz0lB4rgl7jtdg5ZyxPrMo6LnqNnTpTAgOUGJMQv+v3dmSbOWOXNCaHGc2Czh1vgmG0maoZAIyksIhl3v/KElPXTqj7SbKVCevRzZSMpkMOWOj8F1BLU6ca5JsktbcrkNlfQdkALLdVC3gLtfNzcDB03U4W9mKg6frEBnqb2u7P+eSxBEtM0ASTtKIiEaTCo0lSUuztt+/2KT0SKTEhqCyXouvj1Zj2WXp7gzPZcRSx+yxUW67wBVH0mqaOiEIgk+UH5F75RfV4Z0dZ9DcfmFOe2SoP25emOn0xZU9qeBcI4wmAfFRQbabG1KSOy4a3xXUoqC0ETdivKfD6ZfY2GRsUhhCAn3j5pooMtQfS2ak4bO95/HvT0/ALFx4bP/JOmSmRPjU98HdWChKRORhZkFARb11JG2AJE0mk2HJDMsyIjsOVcAosTWZHCVewOS6seNZXGQgFHIZdHpTr4tsouHIL6rDC5sK+/ztNLfr8MKmQuQX1Q3wTO+TX3Sh1FGKNzMmjYmCDJY5vU1t3Z4Op1/unnPrbmIjpp4JGgC0duh97vvgbkzSiIg8rL6lCzq9CUqF3PYPXn9mTIxHeLAfWrR6HDzl/f/wtXXqbWvDubMMSKmQIy7S0gChmiWPZAezWcA7O84Mus+GHWdgvviK1QsZjCYcL7HcRJFqh76QQBXGWhtWnJBgl0ezWXD7nFt3MpsFfPBVyaD7+Mr3wROYpBEReZhY6pgSGzxoJyyVUo4FeSkAgG0HyiEI3v0P38nSJgiwjB5GhPi79dy2kkc2DyE7FFe0DDn62tSuQ7G1Zb03O1HaDJ3BhMhQf7fNF3WEOEJVIMEkrbSmDR3dRgT5KzE2UbrvoaNG0/fBE5ikERF5WLm1s+NApY49XTUlGX5KOcrrtDhd1ndNSG/iyTKgRLF5SBOTNBq+lo7hlccOdz8pO1ws7VJHkThCdep8E0xmaZWBF1jLuSeNjfLJVvSj6fvgCb73F0NE5GVsTUMG6OzYU0igCrMvSQQAbDvovYtbmwXhQpLmgTKgJNtIGssdafgigoc34jvc/aTKZDbjyBlLkialBaz7MzYxFMEBSnR0G1Fa0+7pcHo54ePz0UbL98FTmKQREXmYrf3+MEbSAGDxtFTIABwvaUS1lyYZFRot2jr08FcpkJkS7vbzJ8awDT/ZT50agcjQwS84o0L9oU6NcE9ALlJc3oKObiNCAlXITHX/99MeCrkcE63t98VGRFKg7TLgXE0bAN9N0kbL98FTmKQREXmQtstgq+kfbpIWHxWEyZkxAIAvD3nnaJq4uOvE9EgoFe7/pyghypKktXUaoO0yuP385J3kchmuu3LcoPtcf1WG16+XJi5gPSUzxivK9HKtSVChhOalnTzfBEEAkmODERUW4OlwXEIul+HmhZmD7nPTwkyv/z54ivS/eUREPqxCYynPiY0IsGvhz8XTLe349xbWoq1T75LYXKnwnFjq6Jk7zAF+SkSFWe4AczSN7NGitdxUUVx04SlO2yo81+jVTX3MgnBhPppEuzpeTOwOW1rdJpmbLrbfOB8dRRPlZcVh3aqcPiNqUaH+WLcqh+ukjQAXsyYi8iCx1DEtzr7OX+rUCIxJCMX52nZ8dbgK114x1hXhuUSXzoizVa0APHsBkxgdjKY2HWoaO5GZEuGxOMh7GE1m7MyvBADcdnUWEqKCYBBkUMkEmEwCnnn3KL4/ocGEtEjMuTTJw9E6prSmDS1aPQL8FJiY7h0JRlRYAJJjg1FV34GT55swY2K8R+MRBMFWLeCLrfcvlpcVhymZsSipbrV9HzKSwjmCNkIcSSMi8qBya9OQ1PjhlTqKLItbpwEAdh2uhMFocnpsrnK6rBkms4C4yEDERQ68LpyriR0evXVeH7nfgVMatGj1CA/xw+XZCZg4Jgpzp6Zg4pgoTEiPxKorLTdL3v6yGFXWBeq9zWHrAtaXZERDpfSey0RbK34JzEurqu9Ai1YPP6Ucag/MufUEuVzW6/vABG3kvOfbR0Tkgyqs7fftHUkDLKVIUWH+aOs04PsTGmeH5jKebL3fk63DYyPb8NPQBEHAtgOWOaAL81L6nUu59LJ05IyNgt5oxosfF0Kn956bJ4DlNebbSh29q0xNHLEqLG3yeLlpgXUUbUJ6JFRKhUdjIe/FJI2IyEMMRrMtQRhu05CelAo5FuZZ5qZtP1jh8QuT4RAEwXan29NlQLa10jgnjYbhdFkzKuq08FPJMXdycr/7yGUy3HXNJISH+KGmsRPrvyxyc5QjU1XfgbrmLigVcuR6aL6oo9Qp4fBTydGq1aOy3rPfaXE+WraPz0cj12KSRkTkIdUNHTCZBQQHXGhiYa8rL01CgJ8C1Q0dkupsNhBNcxcaWruhVMgwIS3Co7EkxlhG0hpbu6EzeNeIB7mfuC7hFbmJCAlUDbhfWLAffrIiGzIZ8F1BLb4rqHFXiCMmjqLljI1CgJ93tS1QKRWYkBYJ4EL3WE/o1htxprIFAJA7CuajkeswSSMi8pBya6ljalwIZDLH6veDApS40tqgYNuBcqfF5iriOkaZKREevwgMC/JDSKAKAgBNE0seaWDVDR04XtIIGYBF1s6qg5mQHokfzLbMT3tre5HXjNZ6W1fHi4kl1OJIliecLm+B0SQgJjwA8ZGBHouDvB+TNCIiD6mwLWJt/3y0nhbmpUAmA06eb7YdU6ps89EkUkplax7iJRfR5BnbraNokzNjED/MZjfXzBqDiemR0BvMeOnjQuglPlpb19yJijot5DIZLh0f4+lwHCKWUBdXtKBbb/RIDCdsy4tEO3zzjQhgkkZE5DEV1s6OaXZ2drxYTEQgplkn+W+X8GiawWjC6fJmAEDOWGmUASWKzUMaOJJG/Wvr0GNvYS0A2DqqDodcLsM9KyYhLNgPlfUdeGfHGVeF6BSHixsAAFlpEYOWc0pZfGQgYsIDYDILOF3e4pEYxKYhuZyPRiPEJI2IyAMEQbCtkeZI05CLLZ5hKcHad1JjW2xXaoorW6E3mBEe4oeU2GBPhwOAzUNoaLuPVMFoMmNsYigy7WynHh7ij3tWTIIMwDfHqrHvZK1rgnSC/OI6AN5b6ghYliaxdXn0QCv+uuZO1DV3QSGXYUJ6pNvPT76FSRoRkQc0tnajS2eEQi5DUszIE5aMpHCMTwmHySzYFtuVGlsZ0NgoyZQBJbINPw1CbzBh12HL92nJjDSH/m4njYnCNbPGAAD+u7UItRKc/9jcrkNJVRsAYEqm9yZpwIURLE80UhLPOT45HIH+3tV4haSHSRoRkQeIc8eSYoL7XW/JEUusDQ2+OlIlyfWZbGVAEup4lmQdSatt6oTJbPZwNCQ1+05q0N5pQHSY/4hGmH5wxVhkpUZApzfhpY8LJbf4/NEzloYhGclhiAx1rNOsVExIj4RCLkNdcxfqmt2bEBeek9acW/JuTNKIiDxALHVMc0Kpo2hKZixiIwLQ0W3Ed4XSavvd1NaNqvoOyGSWkQWpiAoPgJ9KDpNZQH1Lt6fDIQkxC4KtY+rCaalQyB2/ZJLLZbjn2myEBKpQUafFuzvPOitMpxBb709Ve/coGgAE+isxPtlSlurO0TSjyYxTZdKac0vejUkaEZEHlGus7ffjR9bZsSe5XIZF0y4sbm2W0OLWJ6wXS2MTwyTVlEAukyEhyjovrYHz0uiCwnNNqGnsRICfAnMuSRrx8SJD/XH3ikkALPPcDpzSjPiYzqDtMuB0WQsA30jSgAsjWe5sxX+mshU6gwlhwX5IHWEzKCKASRoRkUdUOLFpSE9XXJKIIH8l6pq7cOxMg1OPPRIFpRfmo0lNknVeGtvwU0/iKNqVlyYhKMA584tyx0Vj2WXpAID/bj3t9nK8/hw72wCzICAlNmTYywtInTiSdaqsGUaTe8qYxQW0s8dEQS6RObfk3ZikERG5WWe3AQ2tltI6ZydpAX5KzJ1iXdzauraTp5nMZpw6f2HtIKm50OHR8xfMJA3lmnacKmuGXCbDwmkpTj32qivHYnxKOLp0Jrz0yQkYjJ6dC5lf5N0LWPcnNT4EYcF+0BlMOFPZ6pZziqN2uZyPRk7CJI2IyM3EUbToMH+XlP4tzEuFQi5DcUULSmvanH58e5XWtKOj24jgACXGJjqvvNNZ2OGRLiYuXj1tQixiwgOdemyFXI57r81GcIASZbXt2Ljbc/PTuvVGnLDeQMnzkVJHwFLGnD1GLHl0fSv+Fq0OFXVayABMkmC1AHknJmlERG52YX001yQskaH+mDHRuri1BEbTxIukSWOiRtR8wVUSY8QkrQOChObxkWc0t+uw/6Rlvtji6cNfvNoeUWEBuOsay/y0HfmVttEsdys81wSD0Yy4iEAkS2TtQmcRR7Tc0TxEnHObnhCKsCA/l5+PRgfp/WtJROTjXDUfrSfx4vLgqTo0tnq2a2GhhOejAUB8ZCDkMhm69Sa0aPWeDoc8bNfhSpjMAjJTwjEuKcxl57l0fAyunmH5nr6+5RQaWrpcdq6B2Lo6ZsVKZu1CZ5k0NgoyWH5vW7Q6l56rwHojiq33yZmYpBERuVmFxtp+34UdwNITQjEhLQJmwbOLW2u7DCittpRcSnE+GgAoFXLERlpK2tg8ZHTT6U346kgVANeNovV03dxxyEgKQ6fOiJc+OeG2JhcAYDCaceyspbmQL5U6isKC/JCeYKlWOOHC0TSzWcDJ82y9T87HJI2IyI2MJjOqGqwjaU5sv9+fJda79F8fq0KXzujScw3k5PkmCACSY4MlvUiuuKg12/CPbnsKatDRbURcRCCmZMa4/HxKhRw/+UE2gvyVKK1pwwdflbj8nKJTZU3o1psQEeKHsS4cMfQk8cZQgQvnpZ2vbYe2y4BAfyUykn3zfSTPYJJGRORGtU2dMJoEBPgpEBMe4NJz5WZEIyEqCF06E749Vu3Scw1EvDjKlfgdZjYPIbNZwJeHLHM4F01PhVzunvK/mPBA/Hj5RACWOaRH3bR0xmFrqeMUdazPtowXS6xPlDbBbHbNfFOx9f6k9EhJzrkl78W/JiIiNxJLHVPjQlx+YSSXybB4hmVx6y8PVcJkdm+rb0EQbPPRsiU+V+NCG36OpI1WR882oK65C8EBSlyRm+jWc09Vx9pa/b+2+aTL55GazQIOF/tuqaMoIzkMgf5KdHQbcb623SXnEFvvcz4aORuTNCIiNyqvs1wopLmos+PFZmUnICRQhca2brd3kKus70CrVg8/lRzqlHC3ntteSTHigtYcSRuttlsXr75qSjL8/RRuP/+N88ZjTEIoOrqNePlT185PO1PZAm2XAcEBSqhTI1x2Hk9TyOWYlB4JwDWt+Du6DSiptqzDxvlo5GxM0oiI3KhcHElzYdOQnvxUCsyfmgwA2Hagwq0t5sUyoAlpkVAp3X/Ra4+EKMtIWluHHh3dBg9HQ+5WWtOG4spWKOQyzJ/q3MWrh0upkOPelTkI9FfgbFUrNn17zmXnEm/YTM6MgVLh25eCOS5sxX/qfDMEwTISH+3i8nUafXz7m0lEJCGCILil/f7F5k1NgVIhR2lNG85WtbrtvLYyIIm23u8p0F9pa2xS08DRtNFmm3UUbeakeI82uImLCMQdSy3z077YV47jJc4f/REEAYfPWJK0PHWc048vNeIIV0l1q9NvwNha73MUjVyASRoRkZu0aPXQdhkgl8mQHOO+hWPDg/1weXY8AGD7Afcsbt2tN6K4ogUAkCvR1vsXS+K8tFGpsbUbh05bkpbF01M9HA0wbUKcbfT71c9PornduWt8na9tR1ObDv4qBbLHRjr12FIUHR6AxOggCIJl5MtZes65zeV8NHIBJmlERG5SrrHMR0uMDoKfyr3lf+LF5+HietQ1u36k6HR5C0xmATHhAYizrkEmdezwODrtyK+AWRAwMT0SaS5eFmO41swfj7T4EGi7DHj5k0KnNv0RuzrmZkRLvgzZWXJd0Iq/uqEDze06qJRyn57XR57DJI2IyE08UeooSo4NQc64KAiwdHp0NXGSfu64aMi8pL232OGRC1qPHl06I76xLk+xZIbnR9FEKqUCP12ZgwA/BYorW/HJnlKnHFcQBBwqEksdfber48XEkuvC0ianzcsVR9GyUiPcftONRgcmaUREblJe596mIRdbMt2yuPWe4zUub44hXsB4w3w00YWRNCZpo8W3x6rRpTMhMTrItvCxVMRHBuFHV08AAGzeW4YTTmh8Ud3YCU1TJ5QKGS7JkNbrdSV1agRUSjma23WodtKC9eKNKKn93ZDvYJJGROQmFRr3tt+/2KQxkUiJDYbOYMLXR123uHVdcyfqmrugkMswId175rwkWucJNrR0Q28weTgacjWT2WwbVV48PVWSCzrPnBSPuZOTIAD492cn0KId2fw0sdRx0pgoBPornRChd/BTKZBlLUksODfyZFdnMKGoQmy97z03osi7MEkjInKDbr0Rdc1dADxT7ggAMpkMi62jaTsOVbhsHSZxFC0zJdyrLgTDglQIDlBCAFDbxHlpvi6/qB6Nbd0IDVLh8uwET4czoJsWZCIlNgTtnQb8+9MTMJsdL9c7bC11nDqKSh1F4ojXidKRz0srKm+B0WRGdJi/rUyayNmYpBERuUFlfQcEAOEhfggL9vNYHDMnxSM82A8tWj0OnqpzyTnE1vvZXnaHWSaTsXnIKCEIArZZO53Om5Is6TlFfioFfroyG/4qBU6Xt+CzvecdOk5DSxfKNO2QySzro402YgfGoopW6EY4Ui6WOmaP9Z45t+R9mKQREbmBp0sdRSqlHPPzLIv1bjtQ7vTFrY0mM06VWdpce0vr/Z4S2YZ/VDhb1YrSmjYoFXKPLV5tj8ToYNy2JAsA8OmeUtt3zB5iqWNWagTCgjx3o8hTEqKCEB3mD6PJjKLylhEdi633yR2YpBERuYHYNCTNQ01Depo3JRl+SjnK67Q4PcKLlYudqbTcpQ4L9kOKh8o6R0IcSavmSJpPE0fRZuXEe3Rk2x6X5yTgiksSLfPTPj2B1g69Xc/PLx69pY6AZaRcLHksHEEr/oaWLtQ2dUIuk2FiOpM0ch0maUREbuDJ9vsXCwlUYXZuIgDLaJoz2TqejY2SZCOGoSTFcCTN19U1d+KINWFZZJ2j6S1+uEiN5JhgtHbo8epnJ2Ae5kh4a4ceZystjS5Ga5IGXGjyUTCCTpniKFpGchiCArxnzi15HyZpREQuZjYLqJRQkgYAi6anQgbgeEmjUxMSb2y935M4kqZp6hxRgwaSri8PVkKApRw32drR01v4qxS4d2UO/FRynDjfjM3flw3reUfO1EMAMDYxFFFhAa4NUsImpltuHmmaOlHf0uXQMQrYep/chEkaEZGLaZo7oTea4aeSIz5SGp3AEqKCcOl4S/OA7QcrnHLMFq0OFXVayABM8tIkLTo8ACqlHEaTgPpWxy7iSLo6ug34tkB6i1fbIzkmGLcsssxP+/jbcygqH3p+2mju6thTUIASGclhAC7cULJHzzm33nojirwHkzQiIhcr11hH0WJDIJdLpwRQvEjdW1iLtk775rf0R1xsd0xiqNc2JpDLZEiIspY8NnBemq/56kgV9AYzUmJDMNGL1vC72OzcBFyenQBBAF7+9MSg39+OboMtscjLinNXiJI1knlpJVWt6NabEBKoQnqCZ5tAke9jkkZE5GJSmo/Wkzo1AmMSQmEwmvHV4aoRH6+gR1tqb8YOj77JaDJjZ75l8eolM1K9unW6TCbDrUvUSIwOQotWj9c+PzXg/LSjZxpgMgtIjgm23YAYzcQRsFNlzXavFdmznNsb59ySd2GSRkTkYuV1lvb7qfHSuvMqk8mw2DqatutwJQxGx9cOMpsFnDwvtt737jKgJFuHRyZpvuTAKQ1atHqEh/hh5qR4T4czYgF+Svz0BzlQKeUoONeIbfv7bwKUX2RZD3G0lzqK0hNCERKoQrfehJKqVrueK64BmePlv3HkHZikERG5WIW13DFNYiNpADAtKw5RYf5o6zTg+xMah49zvrYd2i4DAv2VGJcU5sQI3S8xhgta+xpBELDd2nZ/YV4KlArfuPxJiQvBzQszAQAffn3O1sFR1K034vhZywg3kzQLuUxmS7LsmZfW2qFHmXW9S2+vFiDv4Bu/UkREEtXaoUdrhx4yACmx0kvSlAo5FuZZRtO2H6xweHFrcX7HpDGRUMi9+5+WnuWOzl7smzzjdFkzyuu08FPJMXdysqfDcaorL03CzEnxMAsC/vVpIbRdBttjR4rqoDeaERMeIIk1GqXC1orfjnlpJ60JXVp8CMK9ZG098m7e/S8pEZHEVVhLHeOiguDvp/BwNP278tIk+PspUN3Q4VDHM+DCHelcH2hLHR8ZBJkM6NKZ0KIdeUMV8rxt1g6mV+QmIiRQ5eFonEsmk+G2JVmIjwxEU5sO/9l8CiaTGafON2HT1yUAgCmZMV49B8/ZxJGwco122IuCF5RaEjpf+I0j78AkjYjIhaRc6igKClDiykuSAADbHVjcuqPbgJJqS5mVL7SlVinliIsIBMDmIb6guqEDx0saIYNlfUBfFOivxE9X5kCpkOPo2QY88H/f4sn1h3HKevNk30mNbW4aAeHBfraRxROlQ4+mmQXhwnw0H/iNI+/AJI2IyIXKrZ0dpV5qtGhaCmQy4MT5Zls3yuE6db4ZggAkxQT7zEK54qLWnJfm/b48ZBlFm5wZI5l1Cl0hLT4Us3MsDVG6dL2bALV3GvDCpkImaj2II2LDqR4o11jm3Ab4KZCRHO7q0IgAMEkjInIpqbbfv1hMRKBtDSV7R9PEeR2+dIc5MYZt+H1BW6ceewtrAQBLZqR5OBrXMpsFHD83eMKxYccZmM2cZwlc+L0qPNc04PIFogLr+zoxPdJnms6Q9PEvjYjIRfQGk+0iPzVOWu33+yMubr3vpAYtWt2wniMIwoW1g3yoLXUSR9J8wleHq2AwmjE2MRSZKb49AlJc0YLm9sG/t03tOhRXtLgnIInLSA5HgJ8C2i4Dyq1dGwdyQrwRxflo5EZM0oiIXKSqoQOCAIQGqRARIv1uYBlJ4RifHA6TWbAt+juU6oYONLfroFLKoU6JcG2AbpRg7fDItdK8l8Fowq7Dlr/jxdPTfL5xRkvH8G6sDHc/X6dUyDExPRLAhZGy/nR2G3G2qg2Ab1ULkPRJNknbvn07brzxRkyePBnTp0/Hvffei+Li4mE996OPPkJWVla//7nuuuuGfP7bb79t27+2tnakL4WIRqmepY7ecoEojqZ9daQKOv3Qi1uLFzdZaRHwU0mze6UjEqMsI2mtWj06u40ejoYc8f0JDdo6DYgO88e0Cb6/RlhEsL9T9xsNxJGxE4O04j9V1gyzICA+Kgix1oZCRO6g9HQA/dm4cSN+97vfQa1W45FHHoFOp8P69euxdu1abNiwAVlZWcM6zr333otx48b12hYRETHoc6qrq/HMM88gKCgInZ0scyEix4klNGleUOoompIZi9iIANS3dOO7whrMn5oy6P5iZ7RcH1vcNShAiYgQP7Ro9ahp7GCzAC8jCAK2W9vuL8hL9fq1+4ZDnRqByFD/QUseo0L9oU6NcF9QEieOjJ2takNntxFBAX0viwttv3EcRSP3klyS1traiqeeegoJCQnYsGEDQkIsk+2XLl2K5cuX44knnsCbb745rGPNmjULM2fOtOv8f/jDHzBu3DiMGzcOn376qd3xExGJxM6OqRLv7NiTXC7DommpeGfHGWw/WIGrpiRDPsAooM5gQlGFtfW+D81HEyVGB6NFq0c1kzSvU1jahOqGDgT4KXDlpUmeDsct5HIZbl6YiRc2FQ64z00LMyGXe8eovjvERgQiPioImqZOnCprsjVPEgmCgELbfDTf+40jaZPcraWdO3dCq9Vi9erVtgQNAJKSkrBkyRLs378fNTU1wz5eR0cH9PrhLVT48ccfY+/evfjzn/8MhcJ3ynaIyP3MgmArd5TyGmn9ueKSRAT5K1HX3IVjZxoG3K+ovAVGkxnRYQFIiPK91uZsHuK9tlk7lF55aVK/oyO+Ki8rDutW5SAytHdJY1SoP9atyumThNCFEbL+WvHXNnWisU0HpUKOrNRId4dGo5zkfrmOHTsGAJgyZUqfx6ZMmYJNmzahoKAAiYmJQx7rvvvug1ZruUhKT0/H6tWrcccdd0Cp7PuyGxoa8OSTT+JHP/oRJk2aNMJXQUSjXUNLF3R6E5QKua0JhbcI8FNi7pQkfLGvHNsOVmCKuv/5PD3vMHvLnDt72NrwN7B5iDcp17Tj5PlmyGTAwmmDl+v6orysOEzJjEVJdSsMggwqmYCMpHCOoA0gZ1wUduRXovBcI4SLWvGLc27VqeHw9+PNe3IvySVpGo0GAJCQkNDnMXHbUM08AgICsHTpUsyaNQuxsbHQaDT45JNP8MwzzyA/Px8vvvgi5BfVpz/++OMICQnBAw884KRX0ptS6flBS4V1bQ+FBNf4YGyOk3J8ozm2KuuFfUpcMPz97PuplcL7tmRGGrYfqEBxRQvK67QYlxTWJ7YT5y0XMJeOj/HJ37gU6whoTVPniF+fFD7TwUg5Pntj22HtTDp9YjwSrKOhriLl9y0nIwZhYYFoa+uCyWT2dDi9SOl9yx4bDZVCjsY2Hepbu5Eab5lDrFDIcdLHf+OcTcrxSTm2gUguSevq6gIA+Pn1bVctbuvu7h70GMuWLcOyZct6bVuzZg0efvhhbN68GV988QWWL19ue+zLL7/Etm3b8NprryEw0Pmde+RyGSIjXfsPhT3CwqTbnYixOU7K8Y3G2OpaLZP3M1MjHf7+e/J9i4wMxpwpyfgqvxK7jlQhL7t39UKnwYyaxk7I5TLMmpyC4ECVhyLty1nv2yRr2XtDSxeCQwKc0r1Syt8FQNrxDSe2xtYu7DthuZG7ZlGW2/7t9fb3zVOkElt2RjSOFtfjbE07sjMtJaH+gX44XdYMAJg9JYXXcXaQcnxSju1ikkvSxCSpv3lk4raAgAC7jyuTybBu3Tps3rwZu3fvtiVpbW1t+NOf/oQVK1bgiiuuGEHkAzObBbS1eX5Og0Ihl/RdNcbmGCnHN5pjKy6z3IFNiAxEc7N95XJSed/mT0nCV/mV2HO0GiuvaERMeIAttr3HqgAAmcnh0Hfroe8e3txfV3L2+yYIAoIClOjsNuL0uQakjmBuoVQ+04FIOT57Yvtw91kYTQIyU8IRG+pn93fPlbG5G2MbvolpEThaXI8DhTWYNzkJYWGBOFhYDb3RjMhQf4T6yV3+tzQcUnvfLibl+KQUW1hY4LBG9CSXpMXHxwOwlDRmZGT0ekwsc+yvFHI4UlMt6/80NV2YHPp///d/aG9vxw9/+EOUlZXZtnd0WL6MlZWV0Ol0SEsb2UKYRqN0/lhNJrOk4umJsTlOyvGNxtjKrO33k2OCHT6+p9+3lJgQTEiLwOnyFmzfX44b54+3PXb8rKWhSPbYKMl9ts583xKjg1BS1YYKTTsSndAcxdOf6VCkHN9Qsen0JuzKv7B4tTtfhze/b54kldgmWRe1PlXWjK5uA8LCAnHU2jQpZ2wUTCYBgDDIEdxLKu/bQKQcn5Rju5jkkrRLLrkE7777Lo4cOYLZs2f3euzo0aMAgNzcXIeOXVpaCgCIiYmxbauurkZ3dzfWrl3b73N++MMfAgCOHz8Of38uAElEQ9N2GdDUZil3TIn1rs6OF1s8Iw2ny1vw9bEqrJg9BqFKPxhNZpywdkLz9bbUiVHBKKlqY4dHL/BdYQ06uo2IiwjElMyYoZ9AZJUUE2xbY+50eQvi48JQUCI2RvKtNSDJe0guSVu4cCGeeOIJbNy4EbfffrutDX91dTW2bt2KGTNm2Do7dnV1obq6GqGhoYiLu9BWtrm5GZGRvVulGo1GPPvss7ZziO6++25ce+21feJ4++23ceDAATz++OMIDw+HSiWd+RZEJG0V1lG02IgAr2//fUlGNBKiglDb1Ilvj9dg2eXpOH2+Cd16E0KDVEiL956Fuh1h6/DY6PlSJxqY2Xxh8epF01PZyZDsIpPJkDM2Ct8er0HBuUZMzIhBdUMHZDJg0hi23ifPkNzVQ3h4OH71q1/hsccew0033YQ1a9ZAr9dj/fr1AIDf/va3tn2PHz+O2267DatWrcJTTz1l275ixQrk5eVBrVYjLi4OGo0GW7ZsQUlJCZYvX45FixbZ9u2v1T8AfPXVVwCAuXPnOlxeSUSjk7g+Wmqc9ycwcpkMi6en4s1tRfjyYAWWzEzF4aI6AJZSx4EWuvYVidbugNUNHEmTsmNnG1DX3IUgfyVm5/LfbLJfzrhoS5JW0ojMNMtv3LikMAQH8CY9eYbkkjQAWLt2LSIiIvDaa6/h6aefhkqlwrRp0/Dggw9iwoQJQz5/xYoVOHDgAPbt2wetVovAwEBkZWXhySefxKpVq3xyPR8iko5yL13EeiCzchLw0Tfn0NjWjU++LcVea/e87DG+XeoIAEnWNe5qmzphNgs+OUJjNgs4db4JhtJmr11TS1y8+qopyQiwc8kLIuDCiFl1Qwc+2HUGAJAzCn7jSLok+0t29dVX4+qrrx50n5kzZ6KoqKjP9kcffXTE53/qqad6jc4REQ1XucY6khbvG0man0qBCWkROFRUj4+/LbVt//DrEgT4KZCXFTfIs71bTHgglAo5jCYzGlq7EBfpXQuTDyW/qA7v7DiD5nadbVtkqD9uXpjpNZ9raU0biitboZDLsCBv9C1eTc5xuqwZCrkMJrOAWusc1F1HqpASF+I13wXyLd6zohsRkRcwmsy2+UtpPlDuCFgu5A8V1ffZ3qLV44VNhci3lj/6IrlchgRrV8dqH2sekl9Uhxc2FfZK0ACguV3nVZ+rOIo2Y2I8IkPZ4IvsJ34XTObeHRzbOw1e9V0g38IkjYjIiaobOmAyCwjyVyIqzPsvGM1mAe/sODPoPht2nIHZLJ321M6W5IPNQ3zlc21s7cah05YbCEtmpHo4GvJGvvJdIN/DJI2IyInEUse0+BCfmP9aXNHSZ6TlYk3tOhRXtLgnIA8Qm4fU+FDzEF/5XHfkV8AsCJiYHunznUbJNXzlu0C+h0kaEZETlddZ2u/7QmdHAGjpGPzixd79vFGitXlITZPvjKT5wufapTPim2PVAIDF0zmKRo7xhe8C+SYmaURETlRpa7/vG01DIoKHV7I53P28UVKPkTRB8I2Sp+F+XtsPVuBEaZMkX/e3x6rRpTMhMToIuRlccJgcw984kiomaURETiIIQq9yR1+gTo0YshlDVKg/1KkR7gnIA+KjAiGTAZ06I9o69J4OxymG87kCwPmadvzjvaN47D8HsOd4DQxGsxuiG5rJbMaXhyoBWBev9oHSYvIM/saRVDFJIyJyksa2bnTqjFDIZUiKCfZ0OE4hl8tw88LMQfe5aWGm162rZQ+VUoHY8EAAvtPhUS6X4YarMgbd55bFaiyclgJ/lQKV9R34z5ZT+NVLe/HZ3vPQdhncFGn/8ovq0djWjZBAFWZlc/Fqchx/40iqmKQRETlJhbXUMSkmGEqF7/y85mXFYd2qnD53m6NC/bFuVc6oWEPINi/Nxzo8AsDF157i5zp/agpuXqjGP9bNwup5GYgM9Udrhx6bvjmHR174Dm9tK0Jtk/uTVkEQsO1ABQBg/tRk+KkUbo+BfAt/40iKJLuYNRGRt6nQ+NZ8tJ7ysuIwJTMWJdWtMAgyqGQCMpLCR83d5cSYYBwrafSpDo/fFdQAAK6dPQYTx0QN+LkGBaiwdGY6Fk1LxaHTddh2oAJlmnbsPlKFr45U4dLxMVgyIxXq1Ai3dDQ9W9WK0po2KBVyzJ/KxavJOUb7bxxJD5M0IiInKbeOpKX5YJIGWMqCJo6JQmRkMJqbO2CUyPwkdxBH0qp9ZCStoaULp8tbIAMwOzcJ8dFBQ36uSoUcl2UnYOakeBRXtGDbgQocPdtg+096QiiWTE/FtAlxLh1J3m4dRZuVE4+wYD+XnYdGn9H8G0fSwySNiMhJKsT2+1yvyefYOjz6SJK290QtAGBCeiSiwwPseq5MJkNWWiSy0iJR29SJ7QcrsLegBmW17fj3Zyex8asSLJyWgrmXJiEoQOXUuOuaO3G42LJ49aLpaU49NhGRlDBJIyJygs5uI+pbugH4ZrnjaCcuaN2i1aOz24igAO/951MQBOwtsCRps3JG1nQjISoIty3Jwqo5Y/HV0WrszK9Ec7sOG3eX4NPvzmPOJYlYNC0VsRGBzggdXx6qhAAgd1w0kn2kOQ8RUX8cqke49tpr8c4770Cr1To7HiIir1RZb/k9jArzR0igc0cPyPOCApQID7GU1nn7otZnKltR19IFfz8FpjmpIUJokB9WzBqDp386Cz9eNhEpscHQ6U3YcagSv375e7y4qQBnq1pHdI6OLgP2HLfMo1s8g4tXE5FvcyhJKykpwZ///GfMmTMHv/vd71BQUODsuIiIvEq5xlLqmBbHUkdf1XNRa2+2t9CS6EzLioW/n3M7I6qUclxxSSL+9OMZeHjNZOSMjYIgAIeK6vHXt/LxxFuHcOh0na2zpD12H6mCzmBCSmwIJqVHOjVuIiKpcahe4+uvv8YHH3yAjRs34oMPPsCHH36IiRMnYu3atbjmmmsQFBTk7DiJiCRNbL/PUkfflRgdhFNlzV49kqYzmHDgVB0A4IrcRJedRyaTIXtsFLLHRqGyXovtByuw70QtSqra8GJVIWLCA7BoWiquuCQRgf5DX4oYjGZ8edDSMGTJjFS3dJEkIvIkh0bSYmJicO+992Lnzp145ZVXsHDhQhQXF+Oxxx7DnDlz8Mc//hGnTp1ydqxERJJVziTN5yX6wEjakeJ6dOtNiAkPQGZqhFvOmRIbgh8vm4in75uNFbPGICRQhYbWbmzYeQaPvLgX7+8+i6a27n6fazYLOHW+Ca9+UoDmdh3CglWYOSneLXETEXnSiGc+z5kzB3PmzEFDQwM++OADfPDBB3jvvffw3nvvITc3F2vXrsXy5cvh7+8/9MGIiLyQyWxGVb1ldCUtnkmar/KFBa3FtdFm5SRA7ubRqPBgP6y6chyWX56OvSdqsf1ABWqbOrF1fzm+PFiB6RPisHhGKsYkhAEA8ovq8M6OM2hu19mOYTCYcexsAxcXJiKf57T2VDExMfjJT36C8ePH489//jM0Gg2OHz+OgoIC/P3vf8e9996L22+/3VmnIyKSjNrGThhNZgT4KRDjpC52JD3iSFpdSxcMRjNUStetBeYKTW3dOHm+GQAwy4WljkPxUylw1eRkXHlpEgpKGrHtQDlOl7dg30kN9p3UICs1AuOSw/DFvvI+z+3Sm/DCpkKsW5XDRI2IfJpTkjSNRmObn6bRaCCXyzF//nxcf/31OHnyJN5991387W9/Q0tLCx588EFnnJKISDLEUseUuBC3j06Q+0SE+CHQX4EunQma5k6kxHrXqOn3J2ohAFCnhCNOAjcT5DIZLh0fg0vHx6Csth3bD5bjwKk6FFW0oKiiZdDnbthxBlMyYyGX8/tGRL7J4duAgiDg66+/xk9/+lMsWLAAzz//PIxGI37yk59gx44dePHFF7FgwQL87Gc/w7Zt25CdnY0PPvjAmbETEUlChcaSpKVxPppPk8lkF+alNXrXvDRBEPCddW202R4cRRtIekIo7l6Rjb//dBZmTBx6hKypXYfiIRI5IiJv5tBI2gsvvIAPP/wQNTU1EAQB06dPx0033YTFixdDqex7yJCQEMybNw/PP//8iAMmIpKa8jpr+/14tt/3dYnRQThX3YaaBu+al3aupg21TZ3wU8oxbYJ0ywQjQ/0xOTPG1oFyMC0duiH3ISLyVg4laf/85z8REhKCm2++GTfddBPGjx8/5HNycnKwcuVKR05HRCRZgiCw/f4oIq6VVu1lzUPEUbS8rNhhtbz3pIjg4TUaG+5+RETeyKFf6j/96U9YsWKFXeuhzZ07F3PnznXkdEREktWi1aO90wCZDEiOCfZ0OORi3ljuaDCacOCkBoBnG4YMlzo1ApGh/r26Ol4sKtQfajctIUBE5AkOzUlbs2YNF6wmIgJQYS11TIwOhp9K4eFoyNUSYyz/9tU2dcJsFjwczfAcOdOATp0RUWH+mJgW6elwhiSXy3DzwsxB97lpYSabhhCRT3MoSTtx4gSef/55NDQ09Pt4fX09nn/+eS5oTUQ+Tyx1ZNOQ0SE2PBBKhQwGoxmNAyzALDV7Cy2ljpdnJ3hNYpOXFYd1q3IQGdq7pDEq1J/t94loVHCo3PE///kP8vPzsW7dun4fj4mJwYcffojy8nL8/e9/H1GARERSVq7hfLTRRC6XIT4qCFX1Hahp7ECsBFrZD6ZFq0PhuSYAlgWsvUleVhymZMaipLoVBkEGlUxARlK41ySaREQj4dBI2pEjRzBz5kzIBlgPSCaT4bLLLsPhw4dHFBwRkdSJa6SlxjNJGy3EeWnVDdKfl7bvhAZmQUBGcpgtbm8il8swcUwU5k5NwcQxUUzQiGjUcChJa2hoQELC4Hfk4uLiUF9f71BQRETeQKc3oa7JcqGeGsf2+6NFUrRlXlqNxDs8CoKA7wprAACzc6TfMISIiC5wKEkLDAxEU1PToPs0NTXBz8/PoaCIiLxBZb0WAoDwED+EB/P3brTwlg6PZZp2VNV3QKmQD2uBaCIikg6HkrQJEyZg586d6Ojo/y6iVqvFzp07MWHChBEFR0QkZeVcH21USuwxkiYI0u3wKK6NNlUdg6AAlYejISIiezjcgr+pqQk//vGPcfr06V6PnT59Gj/+8Y/R3NyMNWvWOCVIIiIpqtBY2u+nsdRxVEmICoIMQEe3EW2dBk+H0y+jyYz91rXRZnvB2mhERNSbQ90dly1bhm+++QYff/wxVq1ahejoaMTHx0Oj0aCxsRGCIGDlypW45pprnB0vEZFk2Nrvs2nIqOKnUiAmIgD1Ld2oaeiQZKnrsbON0HYZEB7ih+wxUZ4Oh4iI7ORQkgYATz31FKZMmYL169fjzJkztjXTMjMzcdttt2H16tVOC5KISGrMZgEV9Sx3HK0So4MtSVpjByakS2+B6L3WhiHetDYaERFd4HCSBljKHtesWYOuri60tbUhLCwMgYHSXjOGiMgZNM2d0BvM8FPKER8Z5OlwyM2SooNxvKQR1RJsHtLWqcfxkkYAwGwvWxuNiIgsRpSkiQIDA5mcEdGoIpY6psSFcKRiFBKbh9RKsA3//hMamMwCxiSEIjmWo7xERN7IocYhRESjnW0+GksdRyXbgtYSHEn7rsC6NhobhhAReS2HR9I6OzvxzjvvYM+ePdBoNNDr9X32kclk2LFjx4gCJCKSonIN56ONZokxlpG05nYdunRGBPo7pTBlxMo17Siv00Ihl2HmpHhPh0NERA5y6F+VtrY23HzzzTh79ixCQkKg1WoRGhoKg8GA7u5uAEBcXByUSmn8o0VE5GzldZb2+6nxbL8/GgUHqBAW7Ie2Dj1qmzoxNjHM0yEBAPYWWtZGm5wZg5BAro1GROStHCp3fOmll3D27Fk88cQTOHjwIADgRz/6EY4cOYJ3330XkyZNQlpaGr744gunBktEJAVtHXq0avWQAUiJDfZ0OOQhSdZ5adUN0piXZjSZse+EJUmbncNSRyIib+ZQkrZr1y5Mnz4d119/PWSyCxPmZTIZJk+ejFdeeQXnzp3DSy+95LRAiYikQpyPFhcZiAA/VgyMVuK8tBqJzEsrLG1CW6cBoUEq5Izj2mhERN7MoSStpqYG2dnZFw4il8NgMNj+f3R0NK688kps2bJl5BESEUkMSx0JuNDhsUYiHR7FhiGXZydAqWBfMCIib+bQr3hgYGCvEbTQ0FDU19f32ic6OhoajWZk0RERSVCFhp0dCUiMkU6HR22XAcfONgAAZnFtNCIir+dQkpaQkIDa2lrb/8/IyMChQ4dgNptt2/Lz8xETEzPyCImIJMbWfj+eSdpolmQtd6xv7oLRZB5ib9faf1IDo0lAWlwI0jjCS0Tk9RxK0qZPn46DBw9CEAQAwLJly1BeXo67774bb7/9Nh544AEcO3YMc+fOdWqwRESepjeYbHOQUuN4MTyaRYT4IcBPAbMgQNPk2dG0vYWWUsdZXBuNiMgnODTjfdWqVTAYDKitrUViYiLWrl2Lffv2YceOHfjuu+8AAFOnTsWDDz7ozFiJiDyuqqEDZkFASKAKESF+ng6HPEgmkyExOgilNe2oaexEcqxnRlarGjpQWtMOhVyGy7g2GhGRT3AoScvOzsaf/vSnCwdRKvH888+jsLAQ5eXlSE5ORm5uLuRyTlwmIt/Ss9Sx59xcGp0So4OtSZrnmofstTYMyR0XjbBg3jggIvIFDiVpBw8eREhICCZOnNhre05ODnJycpwSGBGRFF1oGsJSR+rZ4dEz5Y5ms4DvxbXRctkwhIjIVzg01HXbbbfhvffec3YsRESSZ2u/z86OhAvNQ6o9NJJ24nwTWrR6hASqcOl4NusiIvIVDiVpkZGRCAgIcHYsRESSZhYEW7ljKjs7Ei604a9t7ITZ2kzLncS10WZOjOfaaEREPsShX/QZM2bgyJEjzo6FiEjSGlq70a03QamQIyEqyNPhkATERgRAqZBBbzSjqbXbrefu7DbgcLFlbbTZl7DUkYjIlziUpD344IMoLS3F//7v/8JgMDg7JiIiSarQWEodk2OCOWpBAACFXI74SEvC7u5FrQ+croPRZEZyTDDSuTYaEZFPcahxyMsvv4zMzEy8/PLL+OCDDzBhwgTExsb22U8mk+Gvf/3riIMkIpKCcg1LHamvxOggVDV0oKaxA5dkRLvtvHsLxIYhiew0SkTkYxxK0jZt2mT73w0NDdizZ0+/+zFJIyJfYmu/z6Yh1ENidDCAere24a9t6sTZqlbIZMBl2VwbjYjI1ziUpO3cudPZcRARSV6FtbNjGkvLqIfEGPeXO+4ttDQMyRkbjYgQf7edl4iI3MOhJC05OdnZcRARSZq2y4DGNh0AICWWI2l0QWLUhQ6P7mAWBOwt5NpoRES+jDPfiYiGQSx1jAkPQFCAQ/e3yEclRAdBBksi39apd/n5Tpc1o6lNhyB/JaZkcm00IiJf5NCVRnV19bD3TUpKcuQURESSYpuPxlJHuoi/SoHo8AA0tHajpqEDYWl+Lj2fuDbajEnxUCkVLj0XERF5hkNJ2vz584fVSUomk+HkyZOOnALbt2/Hq6++iuLiYqhUKuTl5eGhhx6CWq0e8rkfffQRfvOb3/T7WHZ2Nj766KNe29544w3s2rUL586dQ2trK0JCQpCeno7Vq1dj5cqVUCj4jyDRaCe2309l0xDqR2J0sCVJa+xEVlqky87TpTMiv7geADA7h6WORES+yqEkbeXKlf0maW1tbTh16hSqq6sxY8YMh+eubdy4Eb/73e+gVqvxyCOPQKfTYf369Vi7di02bNiArKysYR3n3nvvxbhx43pti4iI6LNfQUEBEhISMGfOHERGRkKr1eKrr77C//zP/2Dfvn14+umnHXodROQ7ytnZkQaRGB2EgnONqHZxh8dDRXXQG8xIiArCuKQwl56LiIg8x6Ek7amnnhrwMbPZjBdffBHvvvsu/va3v9l97NbWVjz11FNISEjAhg0bEBJiuSBaunQpli9fjieeeAJvvvnmsI41a9YszJw5c8j9/vGPf/TZdvvtt+Puu+/Gp59+il/84hcs2yQaxYwmM6obLBffXCON+pMUY2keUuPi5iHfFVxoGMK10YiIfJfTG4fI5XLcf//9SE5OxjPPPGP383fu3AmtVovVq1fbEjTAMrdtyZIl2L9/P2pqaoZ9vI6ODuj1jk3kFkcC29raHHo+EfmG6oYOmMwCgvyViA4L8HQ4JEGJ0ZY2/K5cK62upQvFFS2QAbg8m6WORES+zGUtyqZMmYKPP/7Y7ucdO3bM9vz+jrlp0yYUFBQgMTFxyGPdd9990GotJUriHLM77rgDSmX/L7u1tRUmkwmtra3Ys2cPPvzwQ6SmpiIjI8Pu13ExpdLzjTQVCnmv/5YSxuY4KcfnK7FVWUfR0uJDoFK5fo6qr7xv7ubJ2FKtDWWa2nQwms0I8Ov974wzYtt3wjKKlj02CnFRQQ4fpz/8XB3D2BzD2Bwj5dgAaccn5dgG4rIkrbW1FV1dXXY/T6PRAAASEvreJRS31dbWDnqMgIAALF26FLNmzUJsbCw0Gg0++eQTPPPMM8jPz8eLL74Iubzvh7Rq1SpUVVUBsDQ9mTVrFh577DGoVCq7X0dPcrkMkZHBIzqGM4WFBXo6hAExNsdJOT5vj03T2g0AUKdHufW77O3vm6d4IrbISCAixB8tWh20ejMS4/v/O3E0NrNZwPcnLP8+Lrl8jMv+Dvm5OoaxOYaxOUbKsQHSjk/KsV3MJUna3r17sWXLFmRmZtr9XDGx8/Pr28JY3Nbd3T3oMZYtW4Zly5b12rZmzRo8/PDD2Lx5M7744gssX768z/OefvppdHd3o66uDjt37kRrayva29vtfg0XM5sFtLW5Z5HTwSgUcoSFBaKtrQsmk9nT4fTC2Bwn5fh8JbYzZc0AgPiIADQ3u7YxhL2xuRtjG1hCVCBatDoUnWtETEjvf8NGGtvpsmZomjoR4KfAhNRwp/8devq9Gwxjcwxjcwxjc5yU45NSbGFhgcMa0XMoSbvtttv63W4ymVBTU2ObM7Zu3Tq7jx0YaMlw+5tHJm4LCLB/TohMJsO6deuwefNm7N69u98kLS8vz/a/V61ahT//+c+45ZZb8NlnnyE1NdXuc/ZkNErnj9VkMksqnp4Ym+OkHJ83xyYIAsqt7feTooPd+jq8+X3zJE/FlhAVhNPlLais1w54fkdj++aoZX3S6RPioJDJXPb6+Lk6hrE5hrE5RsqxAdKOT8qxXcyhJO3AgQP9bpfJZAgLC8MVV1yBH//4x7j88svtPnZ8fDwAS0njxXPBxDLH/kohh0NMtJqamoa1/8qVK7F+/Xp8/PHH+NnPfubQOYnIuzW16dDRbYRCLrN18CPqT2K0azo86vQmHCyqAwDMzh16PjYREXk/h5K006dPOzsOm0suuQTvvvsujhw5gtmzZ/d67OjRowCA3Nxch45dWloKAIiJiRnW/jqdDoBlfh0RjU4V1vXREqODoZJAAyCSrsQY13R4zC+ug05vQlxEIDJTwp16bCIikibJXXEsXLgQwcHB2Lhxo60zIwBUV1dj69atmDFjhq2zY1dXF0pKSlBXV9frGM3NzX2OazQa8eyzz9rOIers7ERHR99/UAVBsK3H1l+nSSIaHcrrLKWOaVwfjYaQZB1Jq2vugtGJcx7EtdFm5XBtNCKi0cJl3R0dFR4ejl/96ld47LHHcNNNN2HNmjXQ6/VYv349AOC3v/2tbd/jx4/jtttuw6pVq3otsL1ixQrk5eVBrVYjLi4OGo0GW7ZsQUlJCZYvX45FixbZ9i0rK8Mtt9yCxYsXY+zYsYiMjERdXR22bt2K4uJizJkzB0uXLnXfG+AiZrOAU+ebYChthkomICMpHHI5/7EnGkqFxnKzKDWOSRoNLjLUH/5+Cuj0JtQ1dzmlPLaxtRunrY1rZuVwbTQiotHCoSTtxRdfxAsvvIBdu3bZ5pD1pNFosGDBAjzwwAO455577D7+2rVrERERgddeew1PP/00VCoVpk2bhgcffBATJkwY8vkrVqzAgQMHsG/fPmi1WgQGBiIrKwtPPvkkVq1a1etOZHx8PFauXIn8/HzbQtqhoaFQq9V4/PHHccMNN/Tbrt+b5BfV4Z0dZ9DcrrNtiwz1x80LM5GXFefByIikzzaSxiSNhiCTyZAYFYTzte2oaexwSpK290QtBAAT0iIQE+E9raOJiGhkHErSdu/ejRkzZvSboAGWxGfmzJnYuXOnQ0kaAFx99dW4+uqrB91n5syZKCoq6rP90UcfHfZ5oqKi8Pvf/97u+LxFflEdXthU2Gd7c7sOL2wqxLpVOUzUiAbQpTOivsWy5Ie4WDHRYBKjg3G+th3VjZ3IG3r3QQmCgL0Flm7JbBhCRDS6ODREVF5e3qfz4sUyMjJQVlbmUFDkHGazgHd2nBl0nw07zsBsFtwUEZF3EZuGRIb6IyRwZIva0+iQ5MTmISVVbdA0d8FfpUBeVuyIj0dERN7DoSStu7vbtp7ZQPz9/fttyEHuU1zR0qvEsT9N7ToUV7S4JyAiLyMmaSx1pOGyteFvGHkb/u8KLaNo07JiEeAnuSnkRETkQg4laQkJCbZ2+AM5evTogOWQ5B4tHYMnaPbuRzTaVFjno7HUkYYrMdo6ktbUAbPgeJWC3mDCgVMaAMAsljoSEY06DiVpc+bMwaFDh7Bly5Z+H9+8eTMOHjyIK6+8ckTB0chEBPs7dT+i0aZcw5E0sk9sRCAUchn0BjOa2xy/AXbkTAO6dCZEhwUgKy3CeQESEZFXcKh+4u6778Znn32Ghx9+GFu2bMGcOXMQHx8PjUaDb775Brt27UJ4eLjDTUPIOdSpEYgM9R+05DEq1B/q1Aj3BUXkJUxmMyrrLSXbqVwjjYZJqZAjLjIQNY2dqGnsQHR4gEPH+c7aMGRWTgLkXBuNiGjUcShJi4+Px6uvvoqf//zn2LFjB3bu3Gl7TBAEJCcn47nnnkNCAtd08SS5XIabF2b2291RdNPCTK6XRtSP2sZOGE1m+PspEMvW52SHpOhg1DR2orqxEznjou1+fnO7DifONwEAZuXy31EiotHI4ZnIubm52LZtG3bv3o2jR4+ivb0doaGhmDx5MubNmweVip3QpCAvKw7rVuX0WSctPNgPtyxWs/0+0QDEpiGpcSEcySC7JMYEAcWOd3j8/kQtBAHITAlHfGSQk6MjIiJvMKJ2USqVCosXL8bixYudFQ+5QF5WHKZkxqKkuhX/2XIamqZOrFkwngka0SDKeyRpRPa40OHR/iRNEARbqSPXRiMiGr0cahxC3kcul2HimChMtSZmYkMEIupfhcbS2ZFNQ8heSdYkrbrR/jb852vbUdPYCT+lHNN4I42IaNRyKEl78cUXkZ2dDY1G0+/jGo0GOTk5+Pe//z2i4Mj5xlubhJyvafNsIEQSJgiCbSQtje33yU4JUZYSRW2XAe2derueu8c6ijZVHYugAK6NRkQ0WjmUpO3evRszZswYcB20+Ph4zJw5s1dDEZKGTGuSVqZpH9EaPkS+rLVDj/ZOA2QyIDkm2NPhkJfx91MgOszS1bHGjtE0g9GMAyctNz9Z6khENLo5lKSVl5cjIyNj0H0yMjJQVlbmUFDkOqnxoVAp5ejSmVDX3OXpcIgkSSwHTogKgp9K4eFoyBslxlhG06rtaB5y7GwDOrqNiAz1x8T0SFeFRkREXsChJK27uxuBgYO3pPb390dHh2Odrch1lAq5rXyLJY9E/auos85HY6kjOSjJ1jxk+CNpYsOQy7MTuDQKEdEo51CSlpCQgKNHjw66z9GjRwcshyTPGptoTdJq2z0cCZE0ie332TSEHJUQbRlJq2ka3s3K1g49Cs5Z1kabzbXRiIhGPYeStDlz5uDQoUPYsmVLv49v3rwZBw8exJVXXjmi4Mg1xiaGAeBIGrmW2Szg1PkmfH24EqfON8Fs9p45kGK5I9vvk6PsHUnbd6IWZkHAuKQwWwt/IiIavRxqHXX33Xfjs88+w8MPP4wtW7Zgzpw5iI+Ph0ajwTfffINdu3YhPDwc99xzj7PjJScYm2RJ0so0WpjNAstqyOnyi+r6LKAeGeqPmxdmSn59Pp3eBE2T5cI6leWO5KBE60haY1s3dHoTlMqB74lybTQiIrqYQ0lafHw8Xn31Vfz85z/Hjh07enVxFAQBycnJeO6555CQwJINKUqKDoa/SgGdwYSapk52ryOnyi+qwwubCvtsb27X4YVNhVi3KkfSiVplgxYCgPBgP4QH+3k6HPJSoUF+CAlUQdtlQG1TJzKCwgfct1yjRWV9B5QKOWZMlO53g4iI3MfhRVhyc3Oxbds27N69G0ePHkV7eztCQ0MxefJkzJs3DwqFAjt27MDChQudGS85gVwuQ3p8CIorW3G+po1JGjmN2SzgnR1nBt1nw44zmJIZK9kR3Aqx1DGepY40MknRQSiubEV1YwcyUgZO0r4rtIyiTcmMQXCAyl3hERGRhI1opUyVSoXFixdj8eLFtm1VVVV44YUX8NFHH6G+vh6nTp0acZDkfGMSwyxJWm07y2vIaYorWnqVOPanqV2H4ooWTJBoi3FxEWvOR6ORSowJRnFlK2oGacNvNJmx74S4NhqrT4iIyGJESZrIZDJh586deO+99/D999/DbDZDJpNh1qxZzjg8ucCYBLHDI5uHkPO0dAyeoNm7nydUaKzt9+M4H41GJnEYzUMKShqh7TIgPNgP2WOj3BUaERFJ3IiStIqKCrz//vvYtGkTGhsbAQCRkZFYs2YNbrjhBiQnJzslSHK+MdYOj+UaLUxmMxRyhxp9EvUSEezv1P3czWwWUFlvGfVIY7kjjVBS9NALWu/psTYaf4eJiEhkd5JmNBrx5Zdf4v3338f+/fthNpuhUqmwaNEibN++HQsWLMDPf/5zV8RKThQXGYhAfwW6dCZUN3SytIucQp0agchQ/0FLHiND/aFOjXBfUHaoa+mCzmCCn1KO+MggT4dDXk4cSatr7oLRZO7zeHunHsdLLDc4Z7HUkYiIehh2knb+/Hm8//77+Pjjj9Hc3AxBEJCdnY3rrrsO11xzDcLDwzFhwgRXxkpOJJfJkB4fitPlLThf08YkjZxCLpfh5oWZ/XZ3FKkUMmi7DQgLkl7nxHJrqWNybIhkG5uQ94gM87d10q1r7kJsTO8S2v0nNTCZBaQnhCIllr/BRER0wbBrK66++mq8/vrrkMvluP322/HZZ5/hww8/xA9/+EOEhw/ctYqkSyx5PF/b7uFIyJfkZcXh8uz4PtvDglTwV8lR19KNv76Vj7qWLg9EN7gKa9MQljqSM8hlMiREWUZk+2se8l1BLQBgdg5H0YiIqDe7yh1lMhmuvPJKLFmyBJmZma6KidyEzUPIVdq7DACAhdNSMDkrHiqZgIykcGiaO/Hse8dQ19yFv755CA/eeCnGJIR5ONoLbEkaR5bJSRJjglCmaUd1Q+8krbJOizJNOxRyGWZO6ntTg4iIRrdhj6T9/Oc/R2JiIj766CPcdNNNWLZsGV555RXU1dW5Mj5yIXEkraJO2+98CSJHmMxmnKlsBQDMnZyMuVNTMHFMFORyGRKjg/E/t+YhNS4EbZ0G/O2dIygsbfRwxBeI5Y6p7OxITiLOS7s4SRPXRrt0fAxCJVj6S0REnjXsJO2nP/0pdu7ciVdeeQWLFi1CeXk5/vGPf2DevHm45557sGXLFlfGSS4QGx6A4AAljCYBlfVaT4dDPqKsVgud3oTgAGW/C0JHhvrj0ZunYmJ6JHR6E57beBx7rResntTWqUeLVg8ZgORYLvBOzmHr8NijDb/JbMb34tpoLHUkIqJ+2N3vd86cOfi///s/fP3113jooYeQlJSEb775Bg8//DBkMhlOnTqFwsKBmwaQdMhksgsljzWcl0bOUVTRDADITImAXNZ/842gACV+ceOlmDkpHiazgFc/P4Ut+8ogCII7Q+1FLHW0dD51yhKSRBfWSmvssP19F55rQluHHqFBKuRmRHsyPCIikiiHF2WJjo7GPffcgy+//BKvv/46lixZAqVSicLCQqxevRorV67E22+/7cxYyQUuNA/hvDRyjqLyFgDAhLSIQfdTKuS4e8UkLJmRCgD44KsSvLPjDMxmzyRqFRpLkpYaz1JHcp64yEAo5DJ0601oaOkGAHxXaGkYMnNSPJQKro1GRER9OeVfh8svvxz/+7//i6+//hq//OUvkZ6ejtOnT+Mvf/mLMw5PLsSRNHImk9mM4ooWAEBWWuSQ+8tlMqyZn4k188cDAHbmV+JfnxTCYDS5Msx+ldeJ89HYNIScR6mQIy4yEABQUdeOji4Djp6pBwBckZvoydCIiEjCnHoLLyoqCnfeeSe2bt2K//73v1i+fLkzD08uIHbWq2rogN7g/gtj8i3lGi269SYE+ivtSnaWzEjDT67NhkIuw6GievzjvWPo7Da4MNK+2NmRXEUseazUtGPfSQ2MJgEpsSFI46gtERENwGV1FjNnzsQzzzzjqsOTk0SF+SM0SAWTWUAFm4fQCImljlmpEXYvBj1zUjweuvFSBPgpUFzRgiffPoymtm4XRNmXwWhCjbWxAy+cydkSrc1DKuq02HO8GgBwRS4bhhAR0cBYDD/KWZqHWOelseSRRuh0uaVpiDo1wqHnTxwThV//cCrCQ/xQVd+BJ97KR5Ubbh5UNXTALAgICVQhIoTt0Mm5xAWtvztWhZKqNsgAzMxmkkZERANjkkZc1JqcwmwWcKayBQAwIT3C4eOkxYfit7fkISEqCM3tOjy5/rBtnpurlItNQ+JCIBugIyWRI/KL6vD+7rMAgPZOSwmvUiHHWet3hYiIqD9M0ghjEsUkjSNp5LjyunZ06UwI9FcgbYSLQcdEBOJ/bs1DRnIYOnVGPPPuUeQX1Tkp0r5s89H6WdeNyFH5RXV4YVOhLTkTGUxmvLCp0KV/00RE5N2YpJGt3LG6oQM6PZuHkGPE+WiZKfbPR+tPSKAKj6ydgsnjY2A0mfHipkLszK8c8XH7U6Gx3KAYaXJJJDKbBbyz48yg+2zw4JITREQkbUzSCJGh/ogI8YMgXGhDTmSvC+ujDd16f7j8VQqsuy4HcycnQQDw9pfF+PDrEqcuei0IF5rmsP0+OUtxRQua23WD7tPUrnN5KS8REXknJmkEAGweQiNiNgsosq2PFuHUYyvkcty2JAsr54wFAGz+vgz/2XwKRpPZKcdvaOlGl84EpUKGBGsXPqKRaukYPEGzdz8iIhpdmKQRgJ7z0tg8hOxXUadFl86IAD+FS+Z1yWQyXDt7LG5fOgFymQzfFdbi/z48jm69ccTHLrOWOibHhECp4E8iOUdEsL9T9yMiotGFVyQEoMdIGpuHkAOKerTeV8hd97Ny5aVJuP/6XPgp5Sg814S/v3MEbR36ER2z3JqksdSRnEmdGoHI0METsKhQf4eXqyAiIt/GJI0AXGjDX9vYiS7dyEcnaHSxlTq64YJz8vgY/PLmKQgJVOF8bTv++lY+NM2dDh9PHElLZWdHciK5XIabF2YOus9NCzOd0mSHiIh8D5M0AgCEBfshOswfAi6MLBANh1kQbM0PspzYNGQwGUnh+J9b8xATHoC6li789a18lNY4VqpbYV0jLY0jaeRkeVlxWLcqp8+IWlSoP9atykFeVpyHIiMiIqlTejoAko4xCWFobKtHaU272y62yftV1mnR0W2Ev58C6QnuS3QSooLw21vz8P82HkO5Rou/v3MEP12Zg0syood9DG2nHg2t3QCAVLbfp//f3n3HN1Xv/wN/Jd10QzctlJWUTSlDcABlFCgF6kWWDHEggjiAKyL+1K9XlKuoF1FAEBAZRcEiU0CGypBh2atAKdA96ExXmub8/iiJhKYrpDmn9PV8PO7D6zkn57yS1Cbvns/n/akDIUovBLfxRFxyLkoFGWxkAlr5ufIOGhERVYl30kiPzUPIFP+sj+Zap/PRjHF1ssPc8V3RLtAdJaVl+GrLeRw5n1Ljx8cnl/+se7jao5E9/2ZFdUMul6FtYGP06eqPtoGNWaAREVG1WKSRHpuHkCmu3msaYs710WrDwc4abzzTGY+194ZWELB69xXsPHarRmupxSfnAmDTECIiIpIWFmmk1/xe85D07CIUFJeKnIbqA8P5aG6i5bC2kuPFYe0wuGczAED0nzex/rdr0GqrLtRu3ivSmnlzqCMRERFJB4s00nNysIGnmz0A3k2jmknKKCifj2ZjheYiFzpymQyj+7XGuP5tIANw6HQSlv1yEerSskofE59UPtyRd9KIiIhISlikkQH9kEcTO+VRw6Ib6tjG31UyC0EP7B6Al0e0h7WVDDHXMvD5j2eN3hnWlGlxJ63855ydHYmIiEhKpPGtiiTjn+YhvJNG1bt2r2mImEMdjenR1huzRneBg50Vrifm4pP1p5GVV2xwTHJmATRlAhrZWaOJq71ISYmIiIgqYpFGBv65k8YijaqmFYR/FrGW4JINQc3d8fazIXBzskVyZgEWrItBYnr5mmharYDjl1IBAE1c7VCDHiNEREREFsMijQzo5hXdzStGXqFa5DQkZckZBVAVlcLWRo5AH2k23gjwcsL8id3g26QRsvNL8MmG09h+NB7/XnYMO4/dBgAkpBfg38uOISY2XeS0REREROVYpJGBRvbW8G7cCABwm0MeqQq6u2htmkpnPpoxTVztMW9CCFr7u6KoRINfDscjO7/E4Jjs/BJ8s/UiCzUiIiKSBOl+syLRtLh3V4TNQ6gquqYhUhzq+CAnBxvMeqYzbKyr/pUXtf96tW37iYiIiOoaizSqQDd0jc1DqDKCICBWok1DKnMrNR+lGm2Vx2Tll+jXfSMiIiISC4s0qiDQ917zEBZpVInkzHvz0azlaHHv50XqcgpKqj+oFscRERER1RUWaVRBM28nyGTl83RyVPzCShVdvXcXrbWE1kerjpujnVmPIyIiIqor1mIHqMy+ffvw3Xff4dq1a7CxsUFISAhmzZoFhUJR7WOjo6Mxb948o/vat2+P6Oho/b+XlJRg+/bt+OOPP3D16lWkp6fD3d0dCoUCL7zwAh577DGzPaf6wt7WGn5NHJGUWYBbqfno0ppfWsmQvvV+gJuoOWpDEeAGd2e7Ck1D7tfY2Q6KevSciIiI6NEkySJt8+bNePfdd6FQKDBnzhyUlJRg/fr1GDt2LKKioqBUKmt0nmnTpqFly5YG29zc3Az+PTExEe+++y6Cg4MxcuRI+Pj4IDU1FZs2bcLkyZMxZ84cvPTSS+Z6avVGoI9zeZGWkocurT3EjkMSUj4frf40DdGRy2UYP6ANvtl6sdJjxg1oA7lcZsFURERERBVJrkjLzc3FwoUL4ePjg6ioKDg5OQEAhgwZgvDwcCxYsAA//PBDjc7Vu3dv9OzZs8pjGjdujOjoaLRv395g++jRoxEREYHFixdj9OjRcHV1Ne0J1VOBvi44ejGV89KoguS7hcgvrF/z0XRClF6YEdkBG/dfN7ij1tjZDuMGtEGI0kvEdERERETlJFekHThwACqVClOmTNEXaADg5+eHsLAwbN26FSkpKfD19a3R+QoKCmBjYwNbW1uj+93d3eHuXvFugJeXF7p3747ffvsN8fHx6NKli0nPp766v8OjIAiQyXh3gcpdu3cXrVVT12pb2ktRiNILwW08EZeci1JBBhuZgFZ+rryDRkRERJIhuW9Y586dAwAEBwdX2KfbduHChRqda/r06ejatSs6duyIQYMGYeXKldBoNDXOkpaWBgBo0qRJjR/zqAjwcoJcJkNegbrKOTzU8FytZ633jZHLZWgb2Bh9uvqjbWBjFmhEREQkKZK7k6YrjHx8fCrs021LTU2t8hz29vYYMmQIevfuDU9PT6SlpWHbtm1YtGgRYmJisHTpUsjlVdenBw8exPnz59GjRw8EBASY+Gz+YS2BOw5W97rwWdWgG5+1tRz+Xo64k6ZCQoYKXo0bSSabpUk5G2DZfIIg6NcRaxfYuNqfaym/dsxmGmYzjZSzAdLOx2ymYTbTMJvppJxPytkqI7kiraioCACMDk/UbSsuLq7yHEOHDsXQoUMNto0ZMwazZ8/Grl278OuvvyI8PLzSx9+4cQNz586Fq6srPv7449o+hQrkchnc3R0f+jzm4uLiUKPjlM0b406aCinZxRbLX9NsYpByNsAy+RLS8pFboIattRwh7X1ha2NVo8dJ+bVjNtMwm2mknA2Qdj5mMw2zmYbZTCflfFLO9iDJFWkODuUvnlqtrrBPt83e3r7W55XJZJgxYwZ27dqFQ4cOVVqk3bx5E8899xy0Wi1WrVpllrtoWq2AvLzChz7Pw7KyksPFxQF5eUUoK9NWe3zTJuV3z67cvIvs7AJJZbMkKWcDLJvv5IVkAOXz0QpUxajup0LKrx2zmYbZTCPlbIC08zGbaZjNNMxmOinnk1I2FxeHmo1qs0CWWvH29gZQPqSxVatWBvt0wxyNDYWsCV3BlZWVZXT/jRs38Nxzz6GkpARr1qxBp06dTLqOMRqNdH5Yy8q0NcoT4FXeuCU+JQ+lpWUWaR5S02xikHI2wDL5Lt8q/29HEeBWq2tJ+bVjNtMwm2mknA2Qdj5mMw2zmYbZTCflfFLO9iDJDczUFUZnzpypsO/s2bMAgI4dO5p07vj4eACAh0fFdb+uXbuGSZMmobS0FN9//71ZC7T6yt/TCVZyGVRFpcjMrXqIKT36ytdHywEABNXjpiFEREREUie5Im3AgAFwdHTE5s2boVKp9NuTk5OxZ88e9OjRQ99+v6ioCHFxcUhPTzc4R3Z2doXzajQafPHFF/pr3O/q1auYNGkStFot1q5dW2HNtIbKxloO/3t307heGqVmFSK3QA1rKzla+tWv9dGIiIiI6hPJDXd0dXXFW2+9hffffx/jxo3DmDFjoFarsX79egDA/Pnz9ceeP38ekyZNQmRkJBYuXKjfHhERgZCQECgUCnh5eSEtLQ27d+9GXFwcwsPDMXDgQP2xycnJmDx5MnJycjB16lTExsYiNjbWINPjjz9u9O5bQ9DCxxm3U/NxKyUP3YO40G9DFnuvq2MrPxfYWNesYQgRERER1Z7kijQAGDt2LNzc3LBq1Sp89tlnsLGxQbdu3fDGG28gKCio2sdHRETg5MmTOH78OFQqFRwcHKBUKvHJJ58gMjLSYG5VQkICcnJyAAArVqwwer4ffvihwRZpgb4uwNlk3kkj/VDH+rw+GhEREVF9IMkiDQAGDx6MwYMHV3lMz549K9z1AoC5c+fW+DqVnYPKBfo4Aygf7qgVBMgt0DyEpKd8Plr5MGJlM3eR0xARERE92iQ3J42kxc/DEdZWchSVaJCRXSR2HBJJenYRclRqWFvJ0Irz0YiIiIjqFIs0qpK1lRzNvO+14k/NEzkNieXqvbtoLf1ca7yANRERERGZhkUaVUs/5DGF89IaKl3TEGWAm6g5iIiIiBoCFmlUrUCf8uFtbB7SMHF9NCIiIiLLYpFG1Qr0Lb+TdjstH1qtIHIasrSMnCJk55fASi5Dy6auYschIiIieuSxSKNq+TVxhK2NHCXqMqRmFYodhyzs6r27aC39XGDH+WhEREREdY5FGlVLLpehubeuFT+bhzQ0bL1PREREZFks0qhG9PPS2DykQREE4Z+mIZyPRkRERGQRLNKoRnTz0tg8pGHJyC1GVl75fLTWfpyPRkRERGQJLNKoRnRt+O+k5aNMqxU5DVlK7O3yoY4t/FxgZ8v5aERERESWwCKNasS7cSPY21pBrdEiJZPNQxoKro9GREREZHks0qhG5DKZ/m5aPJuHNBi6piFBbBpCREREZDEs0qjGuKh1w5KZU4S7uvloXB+NiIiIyGJYpFGN6ZuHsMNjg6BbHy3Q15nz0YiIiIgsiEUa1ZhuuGNCugqaMjYPedRxqCMRERGROFikUY15ujmgkZ01NGVaJGUUiB2H6hibhhARERGJg0Ua1ZhMJtMPeWTzkEdbZk4RMnOLIZfJ0Nqf89GIiIiILIlFGtWKvnkI56U90nR30QJ9nWFvay1uGCIiIqIGhkUa1YpuXtot3kl7pMXeaxqibOYmag4iIiKihohFGtWKbrhjUkYBSjVlIqehunKVTUOIiIiIRMMijWqliYs9nBxsUKYVkJDO5iGPoru5xf/MR+P6aEREREQWxyKNauX+5iEc8vhoik0ov4vW3McZDnacj0ZERERkaSzSqNbYPOTRplvEOojz0YiIiIhEwSKNaq0Fm4c80q6xaQgRERGRqFikUa0F+pbfSUvKLEBJKZuHPEqy8oqRnlMEmQxo4+8mdhwiIiKiBolFGtWau7MdXJ1sIQhAQppK7DhkRrr10Zp7cz4aERERkVhYpJFJWtyblxbPIY+PlFi23iciIiISHYs0Mol+UWs2D3mkXOV8NCIiIiLRsUgjk7AN/6MnO78E6dmcj0ZEREQkNhZpZJLm94Y7pt4tRFGJRuQ0ZA66oY7NvJ3RyJ7z0YiIiIjEwiKNTOLqaIvGLnYQANxJ45DHRwHXRyMiIiKSBhZpZDL9otapLNIeBbrOjsoANg0hIiIiEhOLNDKZvnkIi7R6L0dVgrSsQsgAKAJcxY5DRERE1KCxSCOT6ZuHpLB5SH0Xe2+oY4C3ExrZ24gbhoiIiKiBY5FGJtMNd0zLLkJhcanIaehhcH00IiIiIulgkUYmc3KwgYerPQAOeazvuD4aERERkXSwSKOHEujL5iH1Xa6qBKn6+WhuYschIiIiavBYpNFDaeHDeWn1na6rY4CXExw5H42IiIhIdCzS6KGww2P9pxvqqOBQRyIiIiJJYJFGD6X5vSItM7cY+YVqkdOQKdg0hIiIiEhaWKTRQ2lkbwNvdwcAwG3eTat3cgvUSLnL+WhEREREUsIijR6arnlIPIu0eufavfloTT2d4OTA+WhEREREUsAijR5aIJuH1FtX9UMd3cQNQkRERER6LNLoobVgG/56K1a/PhrnoxERERFJBYs0emjNvJ0gA5CdX4JcVYnYcaiG8grUSM4sAAAoAlxFTkNEREREOizS6KHZ21rD18MRAO+m1Se6+Wj+no5wbmQrbhgiIiIi0mORRmbB9dLqH/1QxwAOdSQiIiKSEhZpZBZsHlL/XE0obxqiZNMQIiIiIklhkUZmEXhf8xBBEEROQ9XJL1QjKePefDQWaURERESSwiKNzCLAywlymQy5BWrkqNRix6Fq6NdH83CEC+ejEREREUkKizQyCzsbK/jpmodwyKPkXdW33ncTNQcRERERVcQijcwm0Ld8Xlo8m4dIXqx+EWs2DSEiIiKSGhZpZDYt9B0eeSdNylRFpUjUzUcLcBM3DBERERFVwCKNzEbfPCSFzUOkTNd638/DES6OnI9GREREJDUs0shs/D2dYCWXQVVUiru5xWLHoUrE6lrv8y4aERERkSSxSCOzsbGWw9/TCQAXtZayWDYNISIiIpI0FmlkVv80D+G8NClSFZUiMV0FAFCyaQgRERGRJFmLHaAy+/btw3fffYdr167BxsYGISEhmDVrFhQKRbWPjY6Oxrx584zua9++PaKjow22HT16FPv27cOVK1cQGxuL4uJifPrppxgxYoRZnktDEujjjD9QPi+NpOd6Qg4EAL5NGsGV89GIiIiIJEmSRdrmzZvx7rvvQqFQYM6cOSgpKcH69esxduxYREVFQalU1ug806ZNQ8uWLQ22ubm5VThux44d2LFjB1q1agWFQoHz58+b42k0SIE+95qHpJY3D5HJZCInovv9sz4a76IRERERSZXkirTc3FwsXLgQPj4+iIqKgpNT+RynIUOGIDw8HAsWLMAPP/xQo3P17t0bPXv2rPa4N998E//3f/8HOzs7REdHs0h7CE09HWFtJUdRiQbpOUXwdm8kdiS6D5uGEBEREUmf5OakHThwACqVCs8884y+QAMAPz8/hIWF4cSJE0hJSanx+QoKCqBWq6s8xtvbG3Z2diZnpn9YW8kR4HWveQiHPEpKQXEpEtJ089HcxA1DRERERJWS3J20c+fOAQCCg4Mr7AsODsbWrVtx4cIF+Pr6Vnuu6dOnQ6Uq/1LavHlzPPPMM5gyZQqsrS3/tK2txa+HrazkBv+sKy39XBCfkoc76fl4vFP179P9meo6mymknA2oeb645Dz9fDQPNwcLJJP2a8dspmE200g5GyDtfMxmGmYzDbOZTsr5pJytMpIr0tLS0gAAPj4+FfbptqWmplZ5Dnt7ewwZMgS9e/eGp6cn0tLSsG3bNixatAgxMTFYunQp5HLLvUlyuQzu7o4Wu151XFzq9gt6h9YeOBCTiISMglo/77rO9jCknA2oPt+ttHgAQKc2nhb/eZTya8dspmE200g5GyDtfMxmGmYzDbOZTsr5pJztQZIr0oqKigAAtrYVO8/pthUXV71Q8tChQzF06FCDbWPGjMHs2bOxa9cu/PrrrwgPDzdT4upptQLy8gotdr3KWFnJ4eLigLy8IpSVaevsOt6u9gCAGwk5uJulgrwGzUMslc0UUs4G1Dzf2dh0AEBLH2dkZxdIKpsYmM00zGYaKWcDpJ2P2UzDbKZhNtNJOZ+Usrm4ONTojp7kijQHh/IK19g8Mt02e3v7Wp9XJpNhxowZ2LVrFw4dOmTRIg0ANBrp/LCWlWnrNI+nmz1sbeQoVpchKV0F3yY1v2tT19kehpSzAVXnKywuxe17C4y3bupq8ech5deO2UzDbKaRcjZA2vmYzTTMZhpmM52U80k524MkNzDT29sbgPEhjbptxoZC1kRAQAAAICsry8R0VBNWcjmaeZcvas3mIdJwLTEXAgBvdwe4O7NJDhEREZGUSa5I69SpEwDgzJkzFfadPXsWANCxY0eTzh0fXz4nx8PDw7RwVGOBPuVFWnxqnshJCABi79xrvc/10YiIiIgkT3JF2oABA+Do6IjNmzfrOzMCQHJyMvbs2YMePXroOzsWFRUhLi4O6enpBufIzs6ucF6NRoMvvvhCfw2qWy3uW9S6PtNqBVy5lYU/Tifiyq0saLWC2JFMEqtfxNpN1BxEREREVD3JzUlzdXXFW2+9hffffx/jxo3DmDFjoFarsX79egDA/Pnz9ceeP38ekyZNQmRkJBYuXKjfHhERgZCQECgUCnh5eSEtLQ27d+9GXFwcwsPDMXDgQINrXr16FQcPHgQAXLlyBUD5em1JSUkAgNDQUAQFBdXp837UBPqW30m7k5aPMq0WVhbspmkuMbHp2Lj/OrLzS/Tb3J3tMH5AG4QovURMVjuFxRrcTisvlrmINREREZH0Sa5IA4CxY8fCzc0Nq1atwmeffQYbGxt069YNb7zxRo2KpYiICJw8eRLHjx+HSqWCg4MDlEolPvnkE0RGRkL2QLfBy5cvY/HixQbb9u7di7179wIonwPHIq12vBs3gp2tFUrUZUi5Wwh/T6fqHyQhMbHp+GbrxQrbs/NL8M3Wi5gR2aHeFGrXE3MgCICXuwMau9S+6Q4RERERWZYkizQAGDx4MAYPHlzlMT179kRsbGyF7XPnzq3VtZ5++mk8/fTTtXoMVU0ukyHQ2xmxCTm4lZJfr4o0rVbAxv3Xqzwmav91BLfxhFxe/fICYotNyAHAu2hERERE9UX9G4NG9YZuyOOtetY85FpCjsEQR2Oy8ktw7V7xI3W6piFBbBpCREREVC+wSKM6E1hPm4fkFFRdoNX2ODEVlWj0rz+bhhARERHVDyzSqM780zxEBY3EVp6viptjzdYRq+lxYrqemAtBKF9gnPPRiIiIiOoHFmlUZ7zcHOBgZw1NmRZJGQVix6kxRYAb3JxsqzxGLgOcG9lYKJHpuD4aERERUf3DIo3qjEwm0y9qXa/mpckAV8eqizStACzccBo3knItFMo0bBpCREREVP+wSKM69U/zkPozL23vyTu4naaClVwGl0aGxVpjZztMGRqEFr7OKCjWYFHUGZy9nilS0qoVlWhwK4Xz0YiIiIjqG8m24KdHQwtd85CU+lGk3UjKxc+/3wQATBikwJOd/BCXnItSQQYbmYBWfq6Qy2XoEeSNZdsu4nzcXSyJPo9JYUr06dJU5PSGbiTlQisI8HC1h4erg9hxiIiIiKiGeCeN6pRuuGNihgqlmjKR01RNVVSKb7ddhFYQ0KOtF57q7Ae5XIa2gY3Rp6s/2gY21q+LZmdrhVef7ognOvlCEIC1e2Lxy+GbEARB5Gfxj9g7OQB4F42IiIiovmGRRnWqias9nBxsUKYVkCjh5iGCIGD1riu4m1cCL3cHTB4cBJms6oWqra3kmDIkCMN6BwIAth+9hbV7YlGmlUYnS66PRkRERFQ/sUijOmXQPCRFus1DfjuVgLM3MmFtJcMrIzrAwa5mI4FlMhmefqolJoYpIZMBf55LxjfRF1FSKu5dw2L1feujsWkIERERUb3CIo3qnK55SLxEm4fcTM7D5t/jAABj+7dB83tFZW30C26KGZEdYWMtx9kbmVgUdQb5hWpzR62xG0m5KNMKaOJiDw83zkcjIiIiqk9YpFGdk3LzkMLiUizfdhFlWgHdlJ7oF2x684+uCk/MGdsFjvbWiEvOw8frTyMzp8iMaWtONx8tiPPRiIiIiOodFmlU5wJ9y4u05MwC0YcB3k8QBKzZfRWZucXwdLPHc0PaVjsPrTpt/N0wb0IImrjYIS2rEAvWxeBOmuWLU12RpmCRRkRERFTvsEijOufmZAtXR1toBQEJ6Sqx4+gdPJ2EmGsZsJLLMG1EBzSyN8+KFH4ejnhnYjf4ezoit0CNhRtO4/KtLLOcuyZK1GWIvzf/j01DiIiIiOofFmlU56TYPOR2aj5+PHgdADC6X2u0uHe3z1zcne3w9rMhCGrmhmJ1Gb786RyOX0o16zUq8898NDt4uNpb5JpEREREZD4s0sgidEMeb0mgeUhRiQbLfrkITZmA4DYeGNDNv06u08jeGm+O7oLuQV4o0wpYseMy9py4UyfXul9sQnnrfUWA+0MP3yQiIiIiy2ORRhahv5MmcpEmCAK+//Uq0nOK0MTFHs+HP/w8tKrYWMvx8oj2GNgtAADw06Eb2HTgOrR1uOj1VTYNISIiIqrXWKSRReiKtJTMAhSrNaLl+ONsMk5dTS+fhzayPRztber8mnKZDGP7t8bofq0BAPtOJWDF9kso1Zh/0euS0jLEJ5cPKVWySCMiIiKql1ikkUW4OtnB3dkOAoA7aeI0D7mTlo+N+8vnof2rTyu08nO12LVlMhkG92yGlyLawUouw8kr6fjyp7MoLDZvwRp3bz6au7MdPLk+GhEREVG9xCKNLEbM5iFFJRos23YJmjItOrdqgrAeARbPAAC92vvgjdGdYWdrhat3crBww2lk55eY7fz3D3XkfDQiIiKi+olFGlmMWM1DBEHAun2xSMsqRGMXO7wwrJ2oBUz7wMZ4e3xXuDjaIjFDhY/X/Y3kzAKznPvanfKmIUq23iciIiKqt1ikkcW0uHcnLd7CRdrh8yk4fikNcpkMLw9vDyeHup+HVp3mPs6YPzEE3o0b4W5eCT5ZH4MbibkPdc6S0jLcTOF8NCIiIqL6jkUaWUzze0VaWlah2ediVSYxQ4WNv10DAEQ+1QJt/N0sct2a8HRzwDsTuqKlnwsKijX4bNMZnL6WYfL54hJzoSkT4OZkCy/ORyMiIiKqt1ikkcU4N7LVL658O7Xu56WVqMuw7JeLUGu06NCyMYY81rzOr1lbzo1s8e+xwejcqglKNVp8s/UCDp1JMulcV+8NdQxqxvXRiIiIiOozFmlkUZZcL239vlik3C2Em5MtXhzWDnKJFi52tlZ49V8d8WQnXwgCsG5vLKL/vAmhlmupXbmtm4/mVgcpiYiIiMhSWKSRRemah9T1vLSjF1Jw9GIqZDLg5eHt4dLItk6v97Cs5HI8NyQIwx8PBADsPHYLa369ijJtzdZSU5eW4WaSbj4am4YQERER1Wcs0siiLNGGPzmzAOv2xQIARj7Rot4ULTKZDCOfbIlJg5WQyYAj51Ow5OcLKFGXVfvY2NvZKC3TwtXJFt7unI9GREREVJ+xSCOL0jUPycwthqqo1OznLyktw7JtF6Eu1aJdoDvCewWa/Rp1rW+Xpnj16Y6wsZbjfNxdfBp1BnmF6iofcyEuEwDnoxERERE9ClikkUU52tvA696dnlt10Dwkav81JGUUwMXRFi9FtIdcXj8LluA2nvj3uGA42lsjPiUPn6yLQXpOUaXHX4y7CwBQBrhZKCERERER1RUWaWRx/wx5NO+8tOOXUvHnuRTIAEyNaAdXR2nPQ6tO66aueGdiCJq42CMtuwgfr4vBbSNz+dSaMly9nQWATUOIiIiIHgUs0sjiWtxrHmLODo+pWYVYu7d8HlrE44FoF9jYbOcWk28TR7wzMQQBXk7IK1Bj4cbTuBh/1+CYm0l5KNVo4epoC5/GjURKSkRERETmwiKNLO6fNvzmGe5YqilfD61EXYagZm4Y/ngLs5xXKtyd7TB3fFe0be6OEnUZFm8+j78upgIAtFoBh88lAwD8PBxRy679RERERCRBLNLI4pp5O0MGICuvBLkFVTfEqIlNB24gIV0F50Y29XoeWlUa2VvjjWc6o2c7b5RpBazceRkrd1zCv5cdw+HzKQDK10n797JjiIlNFzktERERET0MFmlkcQ521vBpUj4s7/ZD3k07eSUNh84kQQbgpYh2cHe2M0NCabKxluOliHYI6xEAAPjrUhqy80sMjsnOL8E3Wy+yUCMiIiKqx1ikkSgCfe7NS3uI5iHp2YX4/terAIChvZqjQ4smZskmZXKZDM/0bQ0HO6sqj4vafx1aLcc+EhEREdVHLNJIFIG+unlpphVppRotlv1yCcXqMij8XTHyyUdrHlpVriXkoKik6gWus/JLcC0hxzKBiIiIiMisWKSRKFrcu5MWb+Jwx58O3cDttHw4Odhg6vD2sJI3nB/lnIKS6g+qxXFEREREJC0N55stSUqAtxNkMiBXpa4wr6o6MbHpOBCTCAB4cVhbNHaxr4uIkuXmWLN5dzU9joiIiIikhUUaicLOxgpNPRwB1K4Vf0ZOEVbvLp+HNrhnM3Rq5VEn+aRMEeBWbYOUxs52UAS4WSYQEREREZkVizQSTW2bh2jKtFi+7RKKSjRo1dQFTz/Vsi7jSZZcLsP4AW2qPGbcgDaP5FIERERERA0BizQSTW2bh2z5PQ7xKXlwtLfGtOEdYG3VcH98Q5RemBHZocIdtcbOdpgR2QEhSi+RkhERERHRw7IWOwA1XPo7aal5EISq28WfvZ6JfacSAADPh7dFE9eGNQ/NmBClF4LbeCIuORelggw2MgGt/Fx5B42IiIionmORRqIJ8HKElVyG/MJS3M0rQePGTkaPu5tbjFW7LgMABnUPQHAbT0vGlDS5XIa2gY3h7u6I7OwCaDRasSMRERER0UNquOPFSHQ21lZo6lnePCQ+OdfoMZoyLZZvv4iCYg1a+DpjVN9WloxIRERERGRxLNJIVLohj/GVNA/Z+udNxCXlwcHOGtNGNOx5aERERETUMPAbL4lK1zwkPqViG/7zcZn49cQdAMDzQ4Pg6eZg0WxERERERGJgkUaiaqG/k2bYPCQrrxjf7bwCAOjf1Z/dComIiIiowWCRRqJq6ukIaysZCos1SL1bCAAo02qxYvslqIpK0dzbGaNDW4uckoiIiIjIctjdkURlbSWHv6cjbqWqsP3POHRs4Y7zcZm4lpgLe1srTBvZHjbW/FsCERERETUcLNJIVDGx6Ui5dwdt59F47Dwar9/33JAgeLs3EisaEREREZEoWKSRaGJi0/HN1ouV7rfiosxERERE1ABxHBmJQqsVsHH/9SqPidp/HVqtUOUxRERERESPGhZpJIprCTnIzi+p8pis/BJcS8ixTCAiIiIiIolgkUaiyCmoukCr7XFERERERI8KFmkkCjdHO7MeR0RERET0qGCRRqJQBLjB3bnqAqyxsx0UAW6WCUREREREJBGSLdL27duH0aNHo0uXLujevTumTZuGa9eu1eix0dHRUCqVRv/39NNPG31MUlISZs+ejcceewydOnXCiBEjsHnzZnM+JbqPXC7D+AFtqjxm3IA2kLPDIxERERE1MJJswb9582a8++67UCgUmDNnDkpKSrB+/XqMHTsWUVFRUCqVNTrPtGnT0LJlS4Ntbm5uFY5LTU3FmDFjkJ+fj8mTJ8Pf3x8HDhzAu+++i7S0NLz66qvmeFr0gBClF2ZEdsDG/dcNmog0drbDuAFtEKL0EjEdEREREZE4JFek5ebmYuHChfDx8UFUVBScnJwAAEOGDEF4eDgWLFiAH374oUbn6t27N3r27FntcV988QUyMjKwZMkSDBo0CAAwevRoTJs2DcuWLcOIESMQEBBg+pOiSoUovRDcxhNxybkoFWSwkQlo5efKO2hERERE1GBJbrjjgQMHoFKp8Mwzz+gLNADw8/NDWFgYTpw4gZSUlBqfr6CgAGq1utL9RUVF2Lt3L/z9/fUFms6UKVOg0WiwY8eO2j8RqjG5XIa2gY3Rp6s/2gY2ZoFGRERERA2a5Iq0c+fOAQCCg4Mr7NNtu3DhQo3ONX36dHTt2hUdO3bEoEGDsHLlSmg0GoNjrl27huLiYnTp0sXo9WQyGc6fP1/LZ0FERERERGQayQ13TEtLAwD4+PhU2KfblpqaWuU57O3tMWTIEPTu3Ruenp5IS0vDtm3bsGjRIsTExGDp0qWQy+UG5zJ2PVtbW7i7u+szPQxra/HrYSsrucE/pYTZTCflfMxmGmYzDbOZTsr5mM00zGYaZjOdlPNJOVtlJFekFRUVASgvkB6k21ZcXFzlOYYOHYqhQ4cabBszZgxmz56NXbt24ddff0V4eHi11wMAOzs7/TGmkstlcHd3fKhzmJOLi4PYESrFbKaTcj5mMw2zmYbZTCflfMxmGmYzDbOZTsr5pJztQZIr0hwcyl88Y/PIdNvs7e1rfV6ZTIYZM2Zg165dOHTokL5Iq+p6AFBSUgJ3d/daX+9+Wq2AvLzChzqHOVhZyeHi4oC8vCKUlWnFjmOA2Uwn5XzMZhpmMw2zmU7K+ZjNNMxmGmYznZTzSSmbi4tDje7oSa5I8/b2BlA+DLFVq1YG+6oamlgTug6NWVlZ+m1VDaFUq9XIzs5G586dTbre/TQa6fywlpVpJZXnfsxmOinnYzbTMJtpmM10Us7HbKZhNtMwm+mknE/K2R4kuYGZnTp1AgCcOXOmwr6zZ88CADp27GjSuePj4wEAHh4e+m0KhQJ2dnb6cz94PUEQ9JmIiIiIiIjqmuSKtAEDBsDR0RGbN2+GSqXSb09OTsaePXvQo0cP+Pr6AiifTxYXF4f09HSDc2RnZ1c4r0ajwRdffKG/ho6DgwMGDRqExMRE7Nu3z+Axq1evhrW1NYYNG2a250dERERERFQVyQ13dHV1xVtvvYX3338f48aNw5gxY6BWq7F+/XoAwPz58/XHnj9/HpMmTUJkZCQWLlyo3x4REYGQkBAoFAp4eXkhLS0Nu3fvRlxcHMLDwzFw4ECDa86aNQt//fUX3nrrLVy6dAn+/v44cOAADh06hOnTp6NZs2aWefJERERERNTgSa5IA4CxY8fCzc0Nq1atwmeffQYbGxt069YNb7zxBoKCgqp9fEREBE6ePInjx49DpVLBwcEBSqUSn3zyCSIjIyGTGS6W7Ofnh02bNuHLL7/Epk2bUFhYiMDAQHz44YcYM2ZMXT1NIiIiIiKiCiRZpAHA4MGDMXjw4CqP6dmzJ2JjYytsnzt3bq2vFxAQoB8OSUREREREJBbJzUkjIiIiIiJqyFikERERERERSQiLNCIiIiIiIgmRCYIgiB3iUScIArRaabzMVlZy0VdarwyzmU7K+ZjNNMxmGmYznZTzMZtpmM00zGY6KeeTSja5XFahiaExLNKIiIiIiIgkhMMdiYiIiIiIJIRFGhERERERkYSwSCMiIiIiIpIQFmlEREREREQSwiKNiIiIiIhIQlikERERERERSQiLNCIiIiIiIglhkUZERERERCQhLNKIiIiIiIgkhEUaERERERGRhLBIIyIiIiIikhAWaURERERERBLCIo2IiIiIiEhCWKQRERERERFJiLXYAahu3bp1Czt27MDRo0eRkJCAgoIC+Pn5oXfv3pg6dSq8vLxEy5aVlYXPPvsMly5dQlpaGgoLC+Hp6YnOnTvjxRdfRPv27UXLZoxWq8XYsWNx7tw59OrVC99//71oWZRKZaX7duzYAYVCYcE0FalUKqxcuRL79u1DUlIS7O3t0bx5c0yYMAEjRowQJdOSJUvw9ddfV3nMn3/+CW9vbwslMqRSqbB27Vrs2bMHiYmJsLW1hb+/P55++mmMHj0aNjY2ouQCyv9bXbJkCX7//XdkZGTAzc0Nffv2xeuvvw5PT0+LZFixYgUuX76My5cv486dO5DL5bh8+XKlx2s0GqxevRo///wzkpKS4Obmhv79++ONN96Au7u7qPnS09OxYcMGXL58GVeuXEFGRkad/k6pTbaTJ09i7969OHXqFJKTkwEAzZo1Q0REBMaNGwd7e3vRsp0/fx7fffcdrl69iszMTGi1Wvj6+uKpp57C888/b/b/dmv7M3e/tLQ0hIeHIz8/H6+//jqmT58uWrYTJ05g0qRJRve5ubnhxIkTomXTuX37NpYvX46jR48iKysLLi4uCAoKwqxZs9ChQwdRsk2cOBEnT56s9FzNmzfHvn37zJattvkAICEhAd9++y1OnDiBtLQ0uLi4QKlUYtKkSejTp4+o2a5evYqvv/4ap06dQkFBAZo2bYrhw4fjpZdegq2trdly1fZ7rqU/Gx4Gi7RH3JYtW7Bhwwb069cPQ4YMgb29Pc6ePYuNGzdi+/btiIqKQqtWrUTJlp+fj/j4ePTu3Rt+fn5wcHBAUlIStm7ditGjR2P58uV48sknRclmzNq1a3H9+nWxY+h169YNo0ePrrDd19dXhDT/SEtLw6RJk5CdnY3IyEi0bt0aRUVFuHXrlv5LnxgGDhyIZs2aVdienJyM//3vf2jfvr1oBZpGo8HkyZNx+fJljBw5Es8++yzUajX27duHDz/8EGfOnMGiRYtEyZaVlYVnnnkGSUlJGDlyJLp06YLExERs2LABx44dw+bNm9GkSZM6z/H555/DxcUFbdu2RWFhIbKysqo8ft68edi+fTv69euHF154AYmJiVi7di1Onz6NH3/8EY0aNRItX3x8PJYvXw5vb2907NgRBw8eNGuWh8m2aNEiJCcnY+DAgRg/fjxKS0tx4MABLFy4EDt27EBUVBTs7OxEyXbr1i0UFBQgPDwcnp6ekMvliI2NxY8//oidO3ciOjrarP8N1/Zn7n4ffPABysrKzJbFHNnGjBmDkJAQg23mfC9NzXb8+HG88sor8PLywpgxY+Dj44Pc3FxcunQJGRkZomWbNm0aRo0aVWH74cOHsWPHDoSGhpo1W23zJSYm4umnnwYAjB49GoGBgbh79y62bNmCqVOn4qOPPsIzzzwjSra///4bU6ZMgbW1NZ599ln4+/vj7NmzWLJkCc6fP4/ly5dDJpOZJVdtv+da+rPhoQj0SDt//ryQm5tbYfumTZsEhUIhvPbaayKkqlpqaqrQtm1bYeLEiWJH0btz547QuXNn4fvvvxcUCoUwefJkUfMoFAph7ty5omaozKRJk4THH39cSE5OFjtKjXz55ZeCQqEQoqKiRMtw9OhRQaFQCAsXLjTYrtFohBEjRghBQUFCfn6+KNkWLFggKBQKYfny5QbbY2JiBKVSKbz77rsWyXH79m39/58wYYLQtm3bSo89duyYoFAohGnTphls37Nnj6BQKIQlS5aImi8/P1/IzMzU/3td/06pTbbjx48LpaWlFbbPmjVLUCgUwvr160XLVpldu3bVyftqaradO3cKbdu2FVavXi0oFArhm2++MWuu2mY7fvy4oFAohJ9//tnsOYypTbasrCzhscceEyZNmiQUFxdLKltlxo0bJygUCuHGjRvmjCYIQu3yffHFF4JCoRAOHjxosD0zM1No166d8PTTT4uWbcSIEYJSqRRiYmIMti9fvlxQKBTC9u3bzZarNt9zxfhseBick/aI69ixI1xcXCpsDw8PBwDExsZaOlK1PDw8YGdnh/z8fLGj6L377rto3bo1Jk6cKHYUA6WlpVCpVGLH0IuJicHx48fx4osvwtfXF2VlZSgoKBA7VqXKysoQHR2NRo0aYdiwYaLl0P2sPzgsw8rKCh4eHrCysjLr8JDaOH78OADo/2Kr07VrVzRv3hw7d+5ESUlJnecwdhe0Mtu2bQMATJkyxWB7WFgYmjZtqt9vTrXJ5+TkZJG7jzq1ydazZ09YW1ccZDN06FAA5v/MqE22yvj7+wOA2T8zTMmWlZWFjz76CJMmTUK7du3Mmud+pr5uRUVFKC4uNnMaQ7XJtmnTJmRlZeHtt9+GnZ0dSkpKoFarJZHNmLi4OMTExKBbt251MgqpNvl0n/0Pfm64ubnB1tYWDg4OomTLzc3FlStXEBgYiK5duxrsi4yMBAD8/PPPZstVm++5Ynw2PAwWaQ1UWloagPKCSGylpaXIyspCRkYGzp8/j9mzZ6OwsBB9+/YVOxoA4KeffsLff/+Njz76CHK5dP6T2bt3Lzp37oyQkBB069YNc+bMQWJioqiZ/vjjDwDlv8xnzpyJzp07o2vXrnjiiSewdOnSOh3+Y4o///wTaWlpGDJkCJycnETL0bVrVzRq1AgrVqzA7t27kZycjPj4eCxduhRHjhzB9OnTRSvSdF+YjH3gOzg4oLCwENeuXbN0rCqdO3cOcrkcXbp0qbAvODgYd+7cQU5OjsVz1WdS+swoKipCVlYWUlJScPjwYbz33nsAIInPjAULFsDBwQGvvfaa2FEqWLBgAbp06YLOnTujT58++Pzzz1FUVCRqpj/++AOOjo4oLi7GqFGj0KlTJ3Ts2BERERHYu3evqNmM2bJlCwCYdRihqZ544gkAwPvvv6+fk3bp0iXMmTMHZWVlZp8HWVPVfWYA5b+jBUGo0xzGfmfVt88GzklroBYvXgyg4l/HxXD69GmDSc3Ozs546aWXMGPGDBFTlUtLS8Onn36KKVOmICgoSOw4eh06dEBYWBgCAwOhVqsRExODzZs34/Dhw9i4caNo8wzj4uIAAPPnz4e/vz8++ugjAEBUVBQWL16MlJQU/Oc//xElmzE//fQTgPK5GmLy9PTE0qVL8cEHH+DNN9/Ub7ezs8OCBQvwr3/9S7Rsbdq0QXx8PI4fP44BAwbot6enp+PmzZsAgJSUFHTs2FGsiBWkpqbC3d3daGGrm7OUmpoKNzc3Cyern1QqFb777jvY2NggIiJC7Dj47rvvDJoA+fv747///S969eolYqrygmPnzp1YuXKlpOa1WFtbo2/fvnjqqafg6+uLrKws7N+/HytWrMCxY8ewfv16s991qam4uDhotVo8//zzCA0NxYsvvoi7d+9i2bJleO211/DZZ59h+PDhomR7kFqtxtatW+Hq6oohQ4aIHQf9+vXDvHnzsGzZMoPvUL6+vli/fj06deokSi4PDw+4u7sjLi4OGRkZBs2ldE1qCgsLkZubW6e/g419z61vnw0s0hqg5cuXY+/evRgwYID+1rOYgoKCsGbNGqjVaty6dQvbtm1DQUEB1Gq10WE3lvTBBx/A3d0dr776qqg5HvTgUIFhw4ahb9++mDp1Kj7++GOsWrVKlFy6oY0ODg7YsGGD/hfh0KFDER4ejs2bN2PKlClo2bKlKPnul56ejj/++AMKhQKdO3cWOw6cnJzQokUL9OjRA48//jiKi4uxdetW/L//9/8gk8lE+4PKc889hwMHDuCDDz6AWq1G586dkZycjE8//RRarRYARP9r/IOKi4vh6upqdJ+uUUJdD/l6VGg0Grz55ptISkrCvHnz0KJFC7EjYeTIkQgJCYFKpcKlS5dw8OBB0f/6rVKp8N5772HYsGF46qmnRM3yoJCQEHz77bcG20aNGoVFixZh5cqVWLduHaZOnSpKtoKCApSVlWHYsGH4/PPP9dt79eqFiIgILFq0CBEREWZrMvEw9u/fj+zsbEycOLFOGq6YwtPTE61bt0avXr0QFBSEtLQ0rFmzBlOnTsXq1avrdMhtZWQyGZ5//nl8/vnnmD59Ov7973+jadOmOHfuHD7++GPY2NigtLS0Tn8HV/Y9t759NrBIa2DWrl2LL7/8Ej169MCiRYsk8YvP1dUVvXv31v97ZGQkRowYgYSEBHz33Xei5dq1axcOHjyINWvWmL3tdF3o06cPOnfujOPHj6OkpESUDxHd6xQREWHwlypbW1tERETgm2++wYkTJyRRpEVHR6OsrMxoh0xLu3r1KsaPH4/Jkydjzpw5+u3Dhw/HuHHj8OGHH6Jv375o3LixxbOFhIRg8eLF+M9//qO/yyeTyRAWFoYOHTpg48aNog4VNcbe3r7SeS26+XP14b9psWk0GsyePRt//vknXnzxRTz33HNiRwIABAQEICAgAAAwaNAg9O/fH2PHjoVarRat2Pj0009RXFyMd955R5Trm2L69OlYtWoVDh06JNrrZmdnh8LCwgp/hGrZsiWCg4Nx6tQp3Lx5U7TRIfeT0lBHoHyEygcffICVK1ca/GFg0KBBGDJkCN577z19Zkt76aWXoFarsWrVKv1cfltbW7zyyis4ePAgLly4UGefG1V9z61vnw3SmWBDdW7NmjX4+OOP0atXL6xYsUK04Q3VcXV1RWhoKA4fPizaHCu1Wo2PPvoITzzxBJo2bYrbt2/r/weU/6Xl9u3byMzMFCVfZfz9/aHRaET7q7KPjw8AGF07S7ctNzfXopmMEQQBW7Zsgb29vWjrtt1v7dq1UKvVGDx4sMF2uVyOsLAwFBUV4fz58yKlK1++4NChQ9i+fTvWr1+PP/74A4sXL9a3YJbCF6j7+fj4IDs72+iHsW6egu5nlYwrLS3FrFmzsGfPHrz88sv497//LXakSnXq1AktW7bEpk2bRLn+pUuX8NNPP2H8+PFQqVT6zwrdz1pubi5u374tqSZPANCoUSM0adKkVksLmJtuyRipf2YkJCTg2LFj6NKlS5XrlFrSd999B0dHxwp3bj09PdGtWzdcuHABhYWFomSTyWR49dVX8ddff2Hz5s2IiorCsWPHMH36dCQlJcHLy6tOirTqvufWt88GFmkNxIoVK7Bw4UI8+eST+PbbbyVboOnobjfn5eWJdv2srCwcOXIEgwYNMvgfAJw5cwaDBg3CggULRMlXmVu3bsHGxka0BRl1k3FTUlIq7EtNTQUAi3a1q8xff/2FhIQEhIWFGe0KZWnp6ekAoB8+eD+NRmPwT7FYWVlBqVSie/fu8Pb2hlqtxvHjxxEYGIjAwEBRsz2oU6dO0Gq1OHfuXIV9Z86cQbNmzSQz50CK1Go1Xn/9dezduxevvvoqZs2aJXakahUXF4v2ZT4lJQWCIGDp0qUGnxW6wvb777/HoEGDsGPHDlHyVUalUiEzM1PUZjC6oebGPjN026TQrGbLli0QBEEyd9GA8qJCEASjDTh0nxdiN+uyt7dHp06d0LVrVzg7O+PChQvIysoy+0LbQM2+59a3zwYOd2wAli9fji+//BL9+vXDV199JVqXuAdV9uGQmJiIAwcOwNnZWbS/0Ds4OOgnnT7o9ddfh0KhwIwZM0RZODo7O9toEbZz505cunQJ/fr1E+097t+/P1xcXLBt2za88sor+r+UFRQUYOvWrbCxsdF3pBLT5s2bAUASQx0BoHXr1jhy5Aiio6MNJnuXlpZi586dsLKyklRjDgD44osvkJOTg3nz5okdpYIRI0bgl19+werVq9G9e3f99n379iEpKQkzZ84UMZ20qdVqvPbaazh06BDefPNNTJs2TexIeg82IdA5cOAAEhISRPvd0rFjR6OfFzdu3MCSJUsQHh6OQYMGoX379iKkM/6ZIQgCPv30UwiCYNAQyNIiIyMRHR2NqKgoPPXUU/qhaZcuXcLZs2fRsmVLsyzT8DDKysqwdetWODk56ZeikII2bdrg8uXL+PXXXw1yJSQk4O+//0aLFi3g7OwsYkJDxcXF+Pjjj2FnZ4cXXnjBrOeu6ffc+vbZwCLtEbdhwwZ8+eWX8PDwwMCBA/Hrr78a7Hd0dBTtF/S3336LY8eO4amnntKvc3Pz5k388ssvKCwsxMKFC0WbnGtjY1Nh6Nn9mjRpUuX+urRs2TKcPn0ajz32GHx9fVFaWorTp09j37598PT0xPz580XJBZR35pw/fz7mzp2LUaNGYdSoUZDJZPj555+RlpaGN998U5TC9n5ZWVn47bff0LJlS3Tr1k3ULDqTJ0/Gtm3bEBUVhdTUVDz55JMoKirC9u3bERsbiylTpug7T4lh8ODBCA0NRfPmzVFcXIz9+/fj5MmTGD9+PEaOHGmRDL/88guSk5MBAElJSfo7Fzr3t5vu3bs3hg0bhp07d2LatGno378/EhMT8f3336N169YV1sixdD4ABvt0j9Ft8/PzM+vrWptsc+bMwaFDh9C1a1f4+vpWWDeoWbNmCA4OFiXb1KlT4eLiguDgYPj5+aGwsBDnzp3D3r174ebmhrlz55otV22yeXt7G/080HWya926tdk/L2rzur344ovw8PBAhw4d4OPjg6ysLBw4cADnzp1D9+7d8eyzz4qWrUePHhg1ahS2bNmCF154Af3790dmZibWr18Pa2trvP/++6Jl0/njjz+QlpaGsWPH1nnXztrkmzlzJmbMmIG33noLJ0+eRNu2bZGamoqoqCiUlJQYzG+2dLaYmBh89tlnePLJJ+Ht7Y2MjAxs3boVSUlJ+O9//2vWBkS1+Z4rxmfDw5AJdb1QAYnq7bffxtatWyvd37RpUxw8eNCCif5x7NgxbNq0CRcvXkRWVhY0Gg28vLwQHByMyZMni9Y+tjpKpRK9evXC999/L8r1Dxw4gKioKFy/fh3Z2dkQBAFNmzZF37598dJLL0liOOEff/yBlStX4tKlS9BqtVAoFHjuuef0i0uKac2aNVi4cCHefvttSf1CTkxMxNKlS3Hs2DFkZGTAxsYGbdq0wejRo/XFrljefvttxMTEIC0tDTY2NmjXrh3Gjx9v0TbUEydOxMmTJyvd/+Aiy6WlpVi9ejWio6ORlJQENzc3hIaG4o033qiTBiy1zVfVvJYePXpg3bp1omQLDQ1FUlJSpcdGRkZi4cKFomTbuHEjfvvtN1y/fh05OTmwsrJC06ZN8cQTT+CFF14w+x8yavuePujEiROYNGkSXn/9dbOvWVWbbCtWrMChQ4dw+/Zt5OXlwcbGBq1atcKwYcPw7LPPwsbGRrRsQPmdqvXr12PLli24desW7OzsEBISghkzZpj9e4Ap7+m0adNw6NAhREdH1/nd0NrmO3XqFFatWoWzZ88iLy8PTk5O6Ny5M1566SX06NFDtGyJiYn46KOPcPHiReTk5MDFxQXdunXDyy+/bPbXsLbfcy392fAwWKQRERERERFJCBuHEBERERERSQiLNCIiIiIiIglhkUZERERERCQhLNKIiIiIiIgkhEUaERERERGRhLBIIyIiIiIikhAWaURERERERBLCIo2IiIiIiEhCWKQREZHJJk6cCKVSKXYMs7p16xZmzJiBxx9/HEqlEt26dRM7kgFzveZLliyBUqnEiRMnLH5tqYiPj0eHDh2wcuVKg+21eZ4XL16EUqnE5s2b6yIiETVQ1mIHICJq6HRfBv38/LBnzx7Y2dlVOCY0NBRJSUm4dOkSrK35q7uulJWVYcaMGbh9+zZGjBgBHx8fo+/Hg/ge1k8LFy6Em5sbJkyYYPI5OnTogAEDBmDx4sUYOnQoHB0dzZiQiBoq3kkjIpKI5ORkrF27VuwYDVpiYiJu3LiByMhILFiwADNnzsTUqVNr/HhLvIf//e9/sXv37jq9RkNw+vRp/P7775gwYQIcHBwe6lwvv/wyMjIysG7dOjOlI6KGjkUaEZEEuLq6ws3NDStWrEBWVpbYcRqs9PR0AICXl1etH2up99DPzw+tWrWqs/M3FBs2bIBcLsfIkSMf+lydOnVCy5Yt8eOPP0Kr1T58OCJq8FikERFJgL29PV555RXk5+fjm2++qdFjTpw4AaVSiSVLlhjdHxoaitDQUINt0dHRUCqViI6OxtGjRzF+/HgEBwfjsccew7x585CXlwcAuHz5Ml5++WV0794dwcHBmDZtGhITEyvNolar8eWXXyI0NFQ//Ovrr7+GWq02enxcXBzefvtt9OnTBx06dEDv3r0xe/Zs3Lx5s8Kxb7/9NpRKJRISErBu3TpERESgU6dOmDhxYo1ep4sXL2LmzJno1asXOnTogH79+uGDDz7QF2Q6SqVSP+zt66+/hlKprPL1fZAp76HOuXPn8Nprr+Hxxx9Hhw4d0KdPH7z33ntIS0urcGxl86XUajWWLFmC/v37o0OHDggNDcWXX34JtVoNpVJZ5eu1Z88ejBo1Cp07d0aPHj3w5ptvGr32/deqzfv9119/4YUXXkCPHj3QoUMHhIWFYdGiRcjPz6/0+anVanz99dcICwtDhw4d8Pbbb+uv/cMPPyAyMhLdu3dH586dERoaildeeQXHjh2rNPP9VCoV9u7di+DgYPj4+NToMbrnERISgieeeAJXrlwx2BceHo7k5GQcPXq0xucjIqoMB8UTEUnEs88+iw0bNuDHH3/ExIkTERgYWGfXOnjwIH7//Xf07dsXY8eOxZkzZxAdHY3ExETMnj0bzz33HEJCQjBq1Chcu3YNhw4dQmJiIrZv3w65vOLf915//XVcuHABgwcPhrW1NQ4cOIAlS5bg4sWLWLZsGWQymf7YP//8EzNnzoRGo0G/fv3QrFkzpKWlYd++ffj999/xww8/oH379hWusWDBAvz999/o06cP+vTpAysrq2qf56FDhzBz5kwAQFhYGPz8/HDp0iVERUXhwIED2LhxIwICAgAAr776KpKSkrB161b06NEDPXr0AAD9P2vClPdwy5YteO+992Bra4vQ0FD4+Pjg9u3b2Lx5Mw4ePIiffvoJfn5+VZ5DEATMnDkTv//+OwIDAzFhwgRoNBps3boVN27cqPKxGzduxMGDBxEaGoru3bvj/Pnz2L17N65evYpt27bB1ta2wmNq835v2rQJH3zwARwcHDB48GA0adIEJ0+exMqVK3Ho0CFERUXBxcWlwjVee+01XLhwAU899RQGDBiAJk2aAADmzZuHnTt3QqFQYMSIEbC3t0d6ejpiYmJw+PBh9O7du9rX/NSpUygtLUVISEi1x+ps374d77zzDgICAvDdd9+hadOmBvu7du0KADh27BiefPLJGp+XiMgogYiIRKVQKIQnn3xSEARB+PXXXwWFQiHMmDHD4Jh+/foJCoVCKC0t1W87fvy4oFAohK+++sroefv16yf069fPYNvPP/8sKBQKoW3btsKJEyf028vKyoTnnntOUCgUQvfu3YVt27YZPG7evHmCQqEQfvvtN4PtEyZMEBQKhTBo0CAhJydHv724uFgYPXq0oFAohK1bt+q35+TkCN26dRN69OghXL9+3eBcsbGxQpcuXYSRI0cabJ87d66gUCiEJ554Qrhz547R52qMSqUSevToIQQFBQmnTp0y2Pftt98KCoVCmDJlisH26l7Typj6Ht68eVNo3769MGDAACE1NdXg+GPHjglBQUHC9OnTDbbrXvP7bd26VVAoFML48eOFkpIS/fbc3FwhLCxMUCgUwoQJEwwe89VXXwkKhUIIDg4Wrl69arBv1qxZgkKhEHbt2mX02jV9vxMTE4X27dsLwcHBwo0bNwzO9f777wsKhUJ49913jV5j2LBhwt27dw325eXlCUqlUoiMjBQ0Go3woKysrArbjPnss88EhUIh7Nmzx+j+B1/jb7/9VlAqlcK4ceOE7Oxso4/Jy8sTFAqF8K9//atGGYiIqsLhjkREEjJ48GAEBwfjt99+w99//11n1wkPDze4QySXyzFixAgAQJs2bTB8+HCD43Xzdq5evWr0fK+88gpcXV31/25nZ4dZs2YBAH7++Wf99l9++QV5eXl47bXX0Lp1a4NzKBQKPPPMM7h8+bLRuz8vvvii/q5XTRw4cAA5OTkYOnRohTb6zz//PJo2bYqjR48iOTm5xuesidq8h1FRUSgtLcX8+fPh7e1tsK9Xr14IDQ3FoUOHoFKpqjzPL7/8AgB44403DO58ubi4YPr06VU+1tjwyWeeeQYAcOHCBaOPqen7vX37dpSWlmLChAkV5tG9+eabcHR0xLZt24wOk3z99dfRuHFjg20ymQyCIMDW1tboHV13d/eqnqpeSkoKAMDT07PK47RaLT788EN8/vnnGDhwINasWQM3Nzejxzo7O8POzk5/biKih8HhjkREEjN37lyMHTsWn376KX766ac6uUaHDh0qbNM1yzA21FBXQKSmpho9n7EhgSEhIbCysjKYu3P27FkA5cWesblet27dAlA+Z+3BIq5Tp05Gr12Zy5cvAwAee+yxCvusra3RvXt3JCUl4fLly9UOJ6ytmr6Hutfj5MmTRguiu3fvoqysDLdu3TL6nulcuXIFcrkcwcHBFfZVN6SvY8eOFbb5+voCAHJzc40+pqbvd1XvgaurK9q1a4dTp07h5s2bCAoKMthv7P12cnJCv379cOjQIYwYMQKDBg1Ct27d0Llz51p1aMzJydFnqMrMmTOxf/9+TJw4Ee+8847RwvDB53T37t0a5yAiqgyLNCIiiQkODkZYWBj27t2L3bt3Y+jQoWa/hrOzc4VtujleVe3TaDRGz+fh4VFhm7W1Ndzd3Q2+tOq+HFdXfBYWFtboGlXRNaWo7G6Jbrux5hUPq6bvoe71WLVqVZXnM/Z63C8/Px+urq5G11+r7nWr6v2urFNhTd/vmr4HuoY1xvY96H//+x9WrlyJnTt36gt9Ozs7hIWFYe7cuTX6OdGtY1dSUlLlcX///Tesra3Rr1+/ags03flqsq4eEVF1WKQREUnQ7NmzcfDgQXz++ecYMGCA0WN0XxorK5zy8vKMNmSoC5mZmRXuRmk0GmRnZ8PJyUm/TVcQbNu2rcKdk+rc34yiJnTXysjIMLpft91YkWIONXkPda9NTEyMwetUW05OTsjNzYVGo6lQqGVmZpp83srU9v3OzMxEmzZtKpynqvegsvfb3t4eM2fOxMyZM5GSkoJTp05h69at2L59O5KSkrBx48Zq8+uakOiK5MqsXbsWU6ZMwSuvvIIlS5agT58+lR6r1WqRl5cHf3//aq9PRFQdzkkjIpKg5s2bY9y4cUhMTMT69euNHqMrwIwNQbx9+3ad3CGqzMmTJytsi4mJQVlZGdq2bavf1rlzZ/2+uqa7rrFsGo1GP1+sXbt2dXL9mryHXbp0AYCHnn/Ytm1baLVanDlzpsK+unita/p+6/7/iRMnKhyfl5eHK1euwM7OzuR133x9fTF8+HCsWrUKzZs3R0xMDLKzs6t9nG4OnrElH+4XFBSE9evXw8XFBTNmzMD+/fsrPTY+Ph6CIBg8fyIiU7FIIyKSqBkzZsDFxQXLly9HQUFBhf0tW7aEk5MTDhw4YDDErLi4GB999JElo2LZsmUG85dKSkrwxRdfAAD+9a9/6bc//fTTcHFxwddff43z589XOI9WqzX6hd4UAwYMgJubG3bt2qWf+6Wzdu1aJCYmonfv3mafj3a/6t7DZ599FjY2Nvjkk08QHx9fYb9ara5RAadr7PK///3PoAlHfn4+li5davoTqERN3+/hw4fDxsYG69evx+3btw3OsXjxYqhUKgwfPtxom39jsrKyEBsbW2F7YWEhCgsLYW1tDRsbm2rPo5tT9+DPhTGtWrXChg0b4OHhgddffx27d+82epzuXD179qz2nERE1eFwRyIiiXJzc8PLL7+Mzz77zOh+GxsbTJo0CUuXLsXIkSMxcOBAaDQaHDt2DF5eXvpGIJbQsmVLhIeHG6ybdefOHfTt21ffNRIo77731VdfYcaMGRg9ejR69eqF1q1bQyaTITU1FWfOnEFOTk6lXQVrw9HREQsWLMAbb7yBCRMmYPDgwfp10o4cOQJPT098+OGHD32dqlT3HrZq1QoLFizA/PnzMWzYMDz55JMIDAyERqNBcnIyYmJi4O7ujj179lR5nZEjR2LXrl04fPgwIiIiEBoaitLSUuzbtw8dO3ZEfHx8rYeLVqWm77e/vz/mzZuHDz/8EJGRkRgyZAgaN26MU6dO4cyZM2jZsiXmzJlT4+umpaVh5MiRUCgUUCqV8PX1hUqlwu+//46MjAxMnDixRsNGFQoFWrRogePHj6OsrKzaNfeaN2+ODRs2YPLkyZgzZw7UarW+MNY5evQorKys0L9//xo/HyKiyrBIIyKSsEmTJmHjxo1ISkoyuv+1116Dg4MDfvrpJ/z000/w8PDA0KFDMXPmTISHh1ss5+LFi/HNN99gx44dSE9Ph7e3N2bOnImpU6dWKA569eqF7du3Y/Xq1Thy5Aj+/vtv2NjYwMvLC4899hjCwsLMlmvAgAHYuHEjvv32Wxw5cgQqlQoeHh4YO3Yspk+fXqHtfV2o7j0cMWIEgoKCsGbNGpw4cQJHjhxBo0aN4OXlhbCwMAwZMqTaa8hkMnzzzTdYvnw5tm3bhnXr1sHLywuRkZEYP3489u/f/1Bz3h5Um/f72WefRfPmzbF69Wrs27cPRUVF8PX1xQsvvIBp06bVat5k06ZNMXPmTJw8eRInTpxAdnY23Nzc0KJFC8yePbtWP/Pjxo3Dxx9/jCNHjlQ51+z+a+sKtXnz5kGtVmP06NEAyu9Y7t+/H3379tV3xiQiehgyQRAEsUMQERFR3Th69Cief/55TJ06FbNnzxY7jmSoVCoMGDAAwcHBWLZs2UOda926dfjoo4+wYcOGCmvyERGZgnPSiIiIHgFpaWkVtmVnZ+Pzzz8HAAwcONDSkSTNyckJM2fOxMGDB3Hx4kWTz1NcXIxvv/0WYWFhLNCIyGw43JGIiOgRsHDhQly9ehXBwcFo3LgxUlNTcfjwYeTk5GDMmDG1Xgy8IRg7dizy8/MfapmCpKQkjBkzBpGRkWZMRkQNHYc7EhERPQJ2796NqKgo3LhxA/n5+bC1tUWbNm0watQojBo1yqyNQ4iIqG6xSCMiIiIiIpIQzkkjIiIiIiKSEBZpREREREREEsIijYiIiIiISEJYpBEREREREUkIizQiIiIiIiIJYZFGREREREQkISzSiIiIiIiIJIRFGhERERERkYSwSCMiIiIiIpKQ/w/X6hlBkkzES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Screenshot (56).png"/>
          <p:cNvPicPr>
            <a:picLocks noChangeAspect="1"/>
          </p:cNvPicPr>
          <p:nvPr/>
        </p:nvPicPr>
        <p:blipFill>
          <a:blip r:embed="rId2"/>
          <a:stretch>
            <a:fillRect/>
          </a:stretch>
        </p:blipFill>
        <p:spPr>
          <a:xfrm>
            <a:off x="2476523" y="1611448"/>
            <a:ext cx="8164973" cy="4882118"/>
          </a:xfrm>
          <a:prstGeom prst="rect">
            <a:avLst/>
          </a:prstGeom>
        </p:spPr>
      </p:pic>
      <p:sp>
        <p:nvSpPr>
          <p:cNvPr id="6" name="Rectangle 5"/>
          <p:cNvSpPr/>
          <p:nvPr/>
        </p:nvSpPr>
        <p:spPr>
          <a:xfrm>
            <a:off x="1515587" y="1004717"/>
            <a:ext cx="6183926" cy="400110"/>
          </a:xfrm>
          <a:prstGeom prst="rect">
            <a:avLst/>
          </a:prstGeom>
        </p:spPr>
        <p:txBody>
          <a:bodyPr wrap="square">
            <a:spAutoFit/>
          </a:bodyPr>
          <a:lstStyle/>
          <a:p>
            <a:pPr>
              <a:buFont typeface="Wingdings" pitchFamily="2" charset="2"/>
              <a:buChar char="Ø"/>
            </a:pPr>
            <a:r>
              <a:rPr lang="en-US" sz="2000" b="1" dirty="0" smtClean="0"/>
              <a:t>Boot  Strapping for KNN:</a:t>
            </a:r>
            <a:endParaRPr lang="en-US" sz="2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ECD3D5-6413-70DD-E17C-39444EDC706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 xmlns:a16="http://schemas.microsoft.com/office/drawing/2014/main" id="{5D9B15A4-4C37-E89C-C56F-BF48897D5C2B}"/>
              </a:ext>
            </a:extLst>
          </p:cNvPr>
          <p:cNvSpPr>
            <a:spLocks noGrp="1"/>
          </p:cNvSpPr>
          <p:nvPr>
            <p:ph idx="1"/>
          </p:nvPr>
        </p:nvSpPr>
        <p:spPr>
          <a:xfrm>
            <a:off x="657648" y="618518"/>
            <a:ext cx="11136246" cy="3458548"/>
          </a:xfrm>
        </p:spPr>
        <p:txBody>
          <a:bodyPr>
            <a:normAutofit/>
          </a:bodyPr>
          <a:lstStyle/>
          <a:p>
            <a:pPr algn="ctr" rtl="0" fontAlgn="base">
              <a:buFont typeface="Wingdings" panose="05000000000000000000" pitchFamily="2" charset="2"/>
              <a:buChar char="Ø"/>
            </a:pPr>
            <a:r>
              <a:rPr lang="en-GB" b="0" i="0" u="none" strike="noStrike" dirty="0">
                <a:effectLst/>
                <a:latin typeface="Corbel" panose="020B0503020204020204" pitchFamily="34" charset="0"/>
              </a:rPr>
              <a:t> Accuracy is a common evaluation metric used in machine learning and statistics to measure the overall correctness of a model's predictions in a classification task. It quantifies the ratio of correctly predicted instances to the total number of instances in the dataset</a:t>
            </a:r>
            <a:r>
              <a:rPr lang="en-GB" dirty="0">
                <a:latin typeface="Corbel" panose="020B0503020204020204" pitchFamily="34" charset="0"/>
              </a:rPr>
              <a:t>.</a:t>
            </a:r>
            <a:r>
              <a:rPr lang="en-US" b="0" i="0" dirty="0" smtClean="0">
                <a:effectLst/>
                <a:latin typeface="Corbel" panose="020B0503020204020204" pitchFamily="34" charset="0"/>
              </a:rPr>
              <a:t>​</a:t>
            </a:r>
            <a:r>
              <a:rPr lang="en-US" b="0" i="0" dirty="0" smtClean="0">
                <a:solidFill>
                  <a:srgbClr val="000000"/>
                </a:solidFill>
                <a:effectLst/>
                <a:latin typeface="Corbel" panose="020B0503020204020204" pitchFamily="34" charset="0"/>
              </a:rPr>
              <a:t>​</a:t>
            </a:r>
            <a:endParaRPr lang="en-US" b="0" i="0" dirty="0">
              <a:solidFill>
                <a:srgbClr val="000000"/>
              </a:solidFill>
              <a:effectLst/>
              <a:latin typeface="Segoe UI" panose="020B0502040204020203" pitchFamily="34" charset="0"/>
            </a:endParaRPr>
          </a:p>
          <a:p>
            <a:pPr marL="0" indent="0">
              <a:buNone/>
            </a:pPr>
            <a:r>
              <a:rPr lang="en-IN" dirty="0"/>
              <a:t>    </a:t>
            </a:r>
            <a:r>
              <a:rPr lang="en-GB" sz="2800" b="1" i="0" u="sng" dirty="0">
                <a:solidFill>
                  <a:schemeClr val="bg1"/>
                </a:solidFill>
                <a:effectLst/>
                <a:latin typeface="Corbel" panose="020B0503020204020204" pitchFamily="34" charset="0"/>
              </a:rPr>
              <a:t>Accuracy by using  graph</a:t>
            </a:r>
            <a:r>
              <a:rPr lang="en-GB" sz="2800" b="0" i="0" dirty="0">
                <a:solidFill>
                  <a:srgbClr val="00B050"/>
                </a:solidFill>
                <a:effectLst/>
                <a:latin typeface="Corbel" panose="020B0503020204020204" pitchFamily="34" charset="0"/>
              </a:rPr>
              <a:t>                        </a:t>
            </a:r>
            <a:r>
              <a:rPr lang="en-GB" sz="2800" b="1" i="0" u="sng" dirty="0">
                <a:solidFill>
                  <a:schemeClr val="bg1"/>
                </a:solidFill>
                <a:effectLst/>
                <a:latin typeface="Corbel" panose="020B0503020204020204" pitchFamily="34" charset="0"/>
              </a:rPr>
              <a:t>Accuracy by using  Bar-graph</a:t>
            </a:r>
            <a:endParaRPr lang="en-IN" sz="2800" b="1" u="sng" dirty="0">
              <a:solidFill>
                <a:schemeClr val="bg1"/>
              </a:solidFill>
            </a:endParaRPr>
          </a:p>
        </p:txBody>
      </p:sp>
      <p:pic>
        <p:nvPicPr>
          <p:cNvPr id="5" name="Picture 4">
            <a:extLst>
              <a:ext uri="{FF2B5EF4-FFF2-40B4-BE49-F238E27FC236}">
                <a16:creationId xmlns="" xmlns:a16="http://schemas.microsoft.com/office/drawing/2014/main" id="{7FD1E592-365B-753C-3C01-E5EED1D8686F}"/>
              </a:ext>
            </a:extLst>
          </p:cNvPr>
          <p:cNvPicPr>
            <a:picLocks noChangeAspect="1"/>
          </p:cNvPicPr>
          <p:nvPr/>
        </p:nvPicPr>
        <p:blipFill>
          <a:blip r:embed="rId2"/>
          <a:stretch>
            <a:fillRect/>
          </a:stretch>
        </p:blipFill>
        <p:spPr>
          <a:xfrm>
            <a:off x="1323908" y="3066459"/>
            <a:ext cx="3956180" cy="2724742"/>
          </a:xfrm>
          <a:prstGeom prst="rect">
            <a:avLst/>
          </a:prstGeom>
        </p:spPr>
      </p:pic>
      <p:pic>
        <p:nvPicPr>
          <p:cNvPr id="7" name="Picture 6">
            <a:extLst>
              <a:ext uri="{FF2B5EF4-FFF2-40B4-BE49-F238E27FC236}">
                <a16:creationId xmlns="" xmlns:a16="http://schemas.microsoft.com/office/drawing/2014/main" id="{B4FAF984-F566-36AA-AE03-D5B5A8AABC09}"/>
              </a:ext>
            </a:extLst>
          </p:cNvPr>
          <p:cNvPicPr>
            <a:picLocks noChangeAspect="1"/>
          </p:cNvPicPr>
          <p:nvPr/>
        </p:nvPicPr>
        <p:blipFill>
          <a:blip r:embed="rId3"/>
          <a:stretch>
            <a:fillRect/>
          </a:stretch>
        </p:blipFill>
        <p:spPr>
          <a:xfrm>
            <a:off x="6880625" y="3079711"/>
            <a:ext cx="3956180" cy="2698238"/>
          </a:xfrm>
          <a:prstGeom prst="rect">
            <a:avLst/>
          </a:prstGeom>
        </p:spPr>
      </p:pic>
    </p:spTree>
    <p:extLst>
      <p:ext uri="{BB962C8B-B14F-4D97-AF65-F5344CB8AC3E}">
        <p14:creationId xmlns="" xmlns:p14="http://schemas.microsoft.com/office/powerpoint/2010/main" val="2103375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73BF74-F59C-BB78-24CE-7ED6B5509A62}"/>
              </a:ext>
            </a:extLst>
          </p:cNvPr>
          <p:cNvSpPr>
            <a:spLocks noGrp="1"/>
          </p:cNvSpPr>
          <p:nvPr>
            <p:ph type="title"/>
          </p:nvPr>
        </p:nvSpPr>
        <p:spPr>
          <a:xfrm>
            <a:off x="833502" y="877078"/>
            <a:ext cx="4335656" cy="874778"/>
          </a:xfrm>
        </p:spPr>
        <p:txBody>
          <a:bodyPr>
            <a:normAutofit fontScale="90000"/>
          </a:bodyPr>
          <a:lstStyle/>
          <a:p>
            <a:r>
              <a:rPr lang="en-US" b="1" dirty="0">
                <a:solidFill>
                  <a:schemeClr val="bg1"/>
                </a:solidFill>
              </a:rPr>
              <a:t>CONFUSION MATRIX</a:t>
            </a:r>
            <a:endParaRPr lang="en-IN" b="1" dirty="0">
              <a:solidFill>
                <a:schemeClr val="bg1"/>
              </a:solidFill>
            </a:endParaRPr>
          </a:p>
        </p:txBody>
      </p:sp>
      <p:sp>
        <p:nvSpPr>
          <p:cNvPr id="3" name="Content Placeholder 2">
            <a:extLst>
              <a:ext uri="{FF2B5EF4-FFF2-40B4-BE49-F238E27FC236}">
                <a16:creationId xmlns="" xmlns:a16="http://schemas.microsoft.com/office/drawing/2014/main" id="{55F75401-9D62-0C5D-6513-4F4852D0C9F3}"/>
              </a:ext>
            </a:extLst>
          </p:cNvPr>
          <p:cNvSpPr>
            <a:spLocks noGrp="1"/>
          </p:cNvSpPr>
          <p:nvPr>
            <p:ph idx="1"/>
          </p:nvPr>
        </p:nvSpPr>
        <p:spPr>
          <a:xfrm>
            <a:off x="1085429" y="1751856"/>
            <a:ext cx="4736874" cy="3541714"/>
          </a:xfrm>
        </p:spPr>
        <p:txBody>
          <a:bodyPr/>
          <a:lstStyle/>
          <a:p>
            <a:pPr>
              <a:buFont typeface="Wingdings" panose="05000000000000000000" pitchFamily="2" charset="2"/>
              <a:buChar char="Ø"/>
            </a:pPr>
            <a:r>
              <a:rPr lang="en-US" sz="2000" b="0" i="0" u="none" strike="noStrike" dirty="0">
                <a:effectLst/>
                <a:latin typeface="Corbel" panose="020B0503020204020204" pitchFamily="34" charset="0"/>
              </a:rPr>
              <a:t> A confusion matrix is a tool used in the field of machine learning and statistics to evaluate the performance of a classification algorithm, particularly in binary or multiclass classification problems. It provides a tabular representation of the actual and predicted classifications made by the algorithm.</a:t>
            </a:r>
            <a:r>
              <a:rPr lang="en-US" sz="2000" b="0" i="0" dirty="0">
                <a:effectLst/>
                <a:latin typeface="Corbel" panose="020B0503020204020204" pitchFamily="34" charset="0"/>
              </a:rPr>
              <a:t>​</a:t>
            </a:r>
            <a:endParaRPr lang="en-US" sz="2000" b="0" i="0" dirty="0">
              <a:effectLst/>
              <a:latin typeface="Arial" panose="020B0604020202020204" pitchFamily="34" charset="0"/>
            </a:endParaRPr>
          </a:p>
          <a:p>
            <a:endParaRPr lang="en-IN" dirty="0"/>
          </a:p>
        </p:txBody>
      </p:sp>
      <p:pic>
        <p:nvPicPr>
          <p:cNvPr id="5" name="Picture 4">
            <a:extLst>
              <a:ext uri="{FF2B5EF4-FFF2-40B4-BE49-F238E27FC236}">
                <a16:creationId xmlns="" xmlns:a16="http://schemas.microsoft.com/office/drawing/2014/main" id="{6B616445-E246-EEB3-A522-CA5571E22279}"/>
              </a:ext>
            </a:extLst>
          </p:cNvPr>
          <p:cNvPicPr>
            <a:picLocks noChangeAspect="1"/>
          </p:cNvPicPr>
          <p:nvPr/>
        </p:nvPicPr>
        <p:blipFill>
          <a:blip r:embed="rId2"/>
          <a:stretch>
            <a:fillRect/>
          </a:stretch>
        </p:blipFill>
        <p:spPr>
          <a:xfrm>
            <a:off x="5990252" y="951721"/>
            <a:ext cx="5477070" cy="4478695"/>
          </a:xfrm>
          <a:prstGeom prst="rect">
            <a:avLst/>
          </a:prstGeom>
        </p:spPr>
      </p:pic>
    </p:spTree>
    <p:extLst>
      <p:ext uri="{BB962C8B-B14F-4D97-AF65-F5344CB8AC3E}">
        <p14:creationId xmlns="" xmlns:p14="http://schemas.microsoft.com/office/powerpoint/2010/main" val="2997043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FE03078-806B-D3ED-05C8-306D931E74B9}"/>
              </a:ext>
            </a:extLst>
          </p:cNvPr>
          <p:cNvSpPr/>
          <p:nvPr/>
        </p:nvSpPr>
        <p:spPr>
          <a:xfrm>
            <a:off x="1306286" y="933061"/>
            <a:ext cx="9601200" cy="4870580"/>
          </a:xfrm>
          <a:prstGeom prst="rect">
            <a:avLst/>
          </a:prstGeom>
          <a:effectLst>
            <a:glow rad="1397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22225">
                <a:solidFill>
                  <a:schemeClr val="bg1"/>
                </a:solidFill>
                <a:prstDash val="solid"/>
              </a:ln>
              <a:solidFill>
                <a:schemeClr val="bg1"/>
              </a:solidFill>
            </a:endParaRPr>
          </a:p>
        </p:txBody>
      </p:sp>
      <p:pic>
        <p:nvPicPr>
          <p:cNvPr id="4" name="Picture 3">
            <a:extLst>
              <a:ext uri="{FF2B5EF4-FFF2-40B4-BE49-F238E27FC236}">
                <a16:creationId xmlns="" xmlns:a16="http://schemas.microsoft.com/office/drawing/2014/main" id="{FC6EB9D4-0FA1-3266-6783-DE5198DCF4F8}"/>
              </a:ext>
            </a:extLst>
          </p:cNvPr>
          <p:cNvPicPr>
            <a:picLocks noChangeAspect="1"/>
          </p:cNvPicPr>
          <p:nvPr/>
        </p:nvPicPr>
        <p:blipFill>
          <a:blip r:embed="rId2"/>
          <a:stretch>
            <a:fillRect/>
          </a:stretch>
        </p:blipFill>
        <p:spPr>
          <a:xfrm>
            <a:off x="1511559" y="1380932"/>
            <a:ext cx="9190654" cy="1262462"/>
          </a:xfrm>
          <a:prstGeom prst="rect">
            <a:avLst/>
          </a:prstGeom>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 xmlns:p14="http://schemas.microsoft.com/office/powerpoint/2010/main" val="4256025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AE934D-AE3C-6D91-4472-0FCC6D5D3A53}"/>
              </a:ext>
            </a:extLst>
          </p:cNvPr>
          <p:cNvSpPr>
            <a:spLocks noGrp="1"/>
          </p:cNvSpPr>
          <p:nvPr>
            <p:ph type="title"/>
          </p:nvPr>
        </p:nvSpPr>
        <p:spPr>
          <a:xfrm>
            <a:off x="851453" y="280857"/>
            <a:ext cx="9905998" cy="1478570"/>
          </a:xfrm>
        </p:spPr>
        <p:txBody>
          <a:bodyPr>
            <a:normAutofit/>
          </a:bodyPr>
          <a:lstStyle/>
          <a:p>
            <a:pPr marL="685800" indent="-685800">
              <a:buFont typeface="Wingdings" panose="05000000000000000000" pitchFamily="2" charset="2"/>
              <a:buChar char="v"/>
            </a:pPr>
            <a:r>
              <a:rPr lang="en-US" sz="4800" b="1" dirty="0">
                <a:solidFill>
                  <a:schemeClr val="bg1"/>
                </a:solidFill>
              </a:rPr>
              <a:t>CONCLUSION</a:t>
            </a:r>
            <a:endParaRPr lang="en-IN" sz="4800" b="1" dirty="0">
              <a:solidFill>
                <a:schemeClr val="bg1"/>
              </a:solidFill>
            </a:endParaRPr>
          </a:p>
        </p:txBody>
      </p:sp>
      <p:sp>
        <p:nvSpPr>
          <p:cNvPr id="3" name="Content Placeholder 2">
            <a:extLst>
              <a:ext uri="{FF2B5EF4-FFF2-40B4-BE49-F238E27FC236}">
                <a16:creationId xmlns="" xmlns:a16="http://schemas.microsoft.com/office/drawing/2014/main" id="{3AC450E5-7879-456E-1603-5B9A53842334}"/>
              </a:ext>
            </a:extLst>
          </p:cNvPr>
          <p:cNvSpPr>
            <a:spLocks noGrp="1"/>
          </p:cNvSpPr>
          <p:nvPr>
            <p:ph idx="1"/>
          </p:nvPr>
        </p:nvSpPr>
        <p:spPr>
          <a:xfrm>
            <a:off x="1558314" y="1962131"/>
            <a:ext cx="9905999" cy="2729139"/>
          </a:xfrm>
        </p:spPr>
        <p:txBody>
          <a:bodyPr>
            <a:noAutofit/>
          </a:bodyPr>
          <a:lstStyle/>
          <a:p>
            <a:pPr marL="0" indent="0" algn="just">
              <a:buNone/>
            </a:pPr>
            <a:r>
              <a:rPr lang="en-US" sz="2200" dirty="0"/>
              <a:t>Addressing the problem of water potability is of utmost importance to protect public health and promote human development. This comprehensive problem statement outlines the multifaceted challenges and objectives associated with assessing and ensuring the potability of drinking water sources, underscoring the need for interdisciplinary collaboration and concerted efforts by governments, organizations, and communities to secure safe drinking water for all.</a:t>
            </a:r>
            <a:endParaRPr lang="en-IN" sz="2200" dirty="0"/>
          </a:p>
        </p:txBody>
      </p:sp>
    </p:spTree>
    <p:extLst>
      <p:ext uri="{BB962C8B-B14F-4D97-AF65-F5344CB8AC3E}">
        <p14:creationId xmlns="" xmlns:p14="http://schemas.microsoft.com/office/powerpoint/2010/main" val="1917059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952" y="485997"/>
            <a:ext cx="9905998" cy="1478570"/>
          </a:xfrm>
        </p:spPr>
        <p:txBody>
          <a:bodyPr>
            <a:normAutofit/>
          </a:bodyPr>
          <a:lstStyle/>
          <a:p>
            <a:r>
              <a:rPr lang="en-US" sz="2800" b="1" dirty="0" smtClean="0">
                <a:solidFill>
                  <a:schemeClr val="bg1"/>
                </a:solidFill>
              </a:rPr>
              <a:t>GITHUB LINK:</a:t>
            </a:r>
            <a:endParaRPr lang="en-US" sz="2800" b="1" dirty="0">
              <a:solidFill>
                <a:schemeClr val="bg1"/>
              </a:solidFill>
            </a:endParaRPr>
          </a:p>
        </p:txBody>
      </p:sp>
      <p:sp>
        <p:nvSpPr>
          <p:cNvPr id="3" name="Content Placeholder 2"/>
          <p:cNvSpPr>
            <a:spLocks noGrp="1"/>
          </p:cNvSpPr>
          <p:nvPr>
            <p:ph idx="1"/>
          </p:nvPr>
        </p:nvSpPr>
        <p:spPr>
          <a:xfrm>
            <a:off x="2637182" y="2222983"/>
            <a:ext cx="7116417" cy="2812843"/>
          </a:xfrm>
        </p:spPr>
        <p:txBody>
          <a:bodyPr numCol="1">
            <a:normAutofit fontScale="77500" lnSpcReduction="20000"/>
          </a:bodyPr>
          <a:lstStyle/>
          <a:p>
            <a:pPr marL="0" lvl="0" indent="0" algn="ctr">
              <a:lnSpc>
                <a:spcPct val="150000"/>
              </a:lnSpc>
              <a:spcBef>
                <a:spcPts val="0"/>
              </a:spcBef>
              <a:buSzTx/>
              <a:buNone/>
              <a:defRPr/>
            </a:pPr>
            <a:r>
              <a:rPr lang="en-US" i="1" dirty="0" smtClean="0">
                <a:latin typeface="Calibri"/>
              </a:rPr>
              <a:t>I done the total project by using </a:t>
            </a:r>
            <a:r>
              <a:rPr lang="en-US" i="1" dirty="0" err="1" smtClean="0">
                <a:latin typeface="Calibri"/>
              </a:rPr>
              <a:t>google</a:t>
            </a:r>
            <a:r>
              <a:rPr lang="en-US" i="1" dirty="0" smtClean="0">
                <a:latin typeface="Calibri"/>
              </a:rPr>
              <a:t> </a:t>
            </a:r>
            <a:r>
              <a:rPr lang="en-US" i="1" dirty="0" err="1" smtClean="0">
                <a:latin typeface="Calibri"/>
              </a:rPr>
              <a:t>Collaboratory</a:t>
            </a:r>
            <a:r>
              <a:rPr lang="en-US" i="1" dirty="0" smtClean="0">
                <a:latin typeface="Calibri"/>
              </a:rPr>
              <a:t>. The link of the improvement of the data set using parametric methods is given below:</a:t>
            </a:r>
          </a:p>
          <a:p>
            <a:pPr marL="0" lvl="0" indent="0" algn="ctr">
              <a:lnSpc>
                <a:spcPct val="150000"/>
              </a:lnSpc>
              <a:spcBef>
                <a:spcPts val="0"/>
              </a:spcBef>
              <a:buSzTx/>
              <a:buNone/>
              <a:defRPr/>
            </a:pPr>
            <a:endParaRPr lang="en-US" i="1" dirty="0" smtClean="0">
              <a:latin typeface="Calibri"/>
            </a:endParaRPr>
          </a:p>
          <a:p>
            <a:pPr marL="0" lvl="0" indent="0" algn="ctr">
              <a:lnSpc>
                <a:spcPct val="150000"/>
              </a:lnSpc>
              <a:spcBef>
                <a:spcPts val="0"/>
              </a:spcBef>
              <a:buSzTx/>
              <a:buNone/>
              <a:defRPr/>
            </a:pPr>
            <a:r>
              <a:rPr lang="en-US" i="1" dirty="0" smtClean="0">
                <a:solidFill>
                  <a:schemeClr val="accent2"/>
                </a:solidFill>
                <a:latin typeface="Calibri"/>
              </a:rPr>
              <a:t>https://github.com/MULAAVINASHREDDY/WATER-POTABILITY-REVIEW.2-2203A52227.ipynb.git</a:t>
            </a:r>
          </a:p>
          <a:p>
            <a:pPr algn="ct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1B1ECC-3115-90BA-84F8-FED2AC31EA93}"/>
              </a:ext>
            </a:extLst>
          </p:cNvPr>
          <p:cNvSpPr>
            <a:spLocks noGrp="1"/>
          </p:cNvSpPr>
          <p:nvPr>
            <p:ph type="title"/>
          </p:nvPr>
        </p:nvSpPr>
        <p:spPr>
          <a:xfrm>
            <a:off x="3278123" y="2279368"/>
            <a:ext cx="9905998" cy="1478570"/>
          </a:xfrm>
        </p:spPr>
        <p:txBody>
          <a:bodyPr>
            <a:normAutofit/>
          </a:bodyPr>
          <a:lstStyle/>
          <a:p>
            <a:r>
              <a:rPr lang="en-IN" sz="6000" dirty="0" smtClean="0">
                <a:solidFill>
                  <a:schemeClr val="bg1"/>
                </a:solidFill>
                <a:latin typeface="Algerian" pitchFamily="82" charset="0"/>
              </a:rPr>
              <a:t>Thank you !</a:t>
            </a:r>
            <a:endParaRPr lang="en-IN" sz="6000" dirty="0">
              <a:solidFill>
                <a:schemeClr val="bg1"/>
              </a:solidFill>
              <a:latin typeface="Algerian" pitchFamily="82" charset="0"/>
            </a:endParaRPr>
          </a:p>
        </p:txBody>
      </p:sp>
    </p:spTree>
    <p:extLst>
      <p:ext uri="{BB962C8B-B14F-4D97-AF65-F5344CB8AC3E}">
        <p14:creationId xmlns="" xmlns:p14="http://schemas.microsoft.com/office/powerpoint/2010/main" val="3495325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918765-AFF6-FEC0-8641-75BB90FC89A6}"/>
              </a:ext>
            </a:extLst>
          </p:cNvPr>
          <p:cNvSpPr>
            <a:spLocks noGrp="1"/>
          </p:cNvSpPr>
          <p:nvPr>
            <p:ph type="title"/>
          </p:nvPr>
        </p:nvSpPr>
        <p:spPr>
          <a:xfrm>
            <a:off x="530087" y="1248439"/>
            <a:ext cx="10972800" cy="1051560"/>
          </a:xfrm>
        </p:spPr>
        <p:txBody>
          <a:bodyPr>
            <a:normAutofit/>
          </a:bodyPr>
          <a:lstStyle/>
          <a:p>
            <a:r>
              <a:rPr lang="en-US" sz="2800" b="1" cap="none" dirty="0">
                <a:solidFill>
                  <a:schemeClr val="tx1"/>
                </a:solidFill>
              </a:rPr>
              <a:t>PROBLEM STATEMENT</a:t>
            </a:r>
            <a:endParaRPr lang="en-IN" sz="2800" b="1" cap="none" dirty="0">
              <a:solidFill>
                <a:schemeClr val="tx1"/>
              </a:solidFill>
            </a:endParaRPr>
          </a:p>
        </p:txBody>
      </p:sp>
      <p:sp>
        <p:nvSpPr>
          <p:cNvPr id="4" name="Text Placeholder 3">
            <a:extLst>
              <a:ext uri="{FF2B5EF4-FFF2-40B4-BE49-F238E27FC236}">
                <a16:creationId xmlns="" xmlns:a16="http://schemas.microsoft.com/office/drawing/2014/main" id="{1AEB1FEC-4228-A05D-3E7E-2AE5787FBAD3}"/>
              </a:ext>
            </a:extLst>
          </p:cNvPr>
          <p:cNvSpPr>
            <a:spLocks noGrp="1"/>
          </p:cNvSpPr>
          <p:nvPr>
            <p:ph type="body" sz="half" idx="2"/>
          </p:nvPr>
        </p:nvSpPr>
        <p:spPr>
          <a:xfrm>
            <a:off x="1444857" y="2010947"/>
            <a:ext cx="5934511" cy="3541714"/>
          </a:xfrm>
        </p:spPr>
        <p:txBody>
          <a:bodyPr>
            <a:normAutofit/>
          </a:bodyPr>
          <a:lstStyle/>
          <a:p>
            <a:pPr algn="just"/>
            <a:r>
              <a:rPr lang="en-US" sz="1800" dirty="0"/>
              <a:t>Develop a model that can accurately predict the </a:t>
            </a:r>
            <a:r>
              <a:rPr lang="en-US" sz="1800" dirty="0">
                <a:solidFill>
                  <a:schemeClr val="tx1"/>
                </a:solidFill>
              </a:rPr>
              <a:t>potability of water based on various water quality parameters such as pH, hardness, solids, chloramines, and more. The model should be able to classify water samples as potable or non-potable with high accuracy to help ensure safe drinking water for communities</a:t>
            </a:r>
            <a:r>
              <a:rPr lang="en-US" sz="1800" dirty="0"/>
              <a:t>.</a:t>
            </a:r>
            <a:endParaRPr lang="en-IN" sz="1800" dirty="0"/>
          </a:p>
        </p:txBody>
      </p:sp>
      <p:pic>
        <p:nvPicPr>
          <p:cNvPr id="18" name="Picture Placeholder 17">
            <a:extLst>
              <a:ext uri="{FF2B5EF4-FFF2-40B4-BE49-F238E27FC236}">
                <a16:creationId xmlns="" xmlns:a16="http://schemas.microsoft.com/office/drawing/2014/main" id="{3B666084-4980-6F44-1408-D1DD97D781FE}"/>
              </a:ext>
            </a:extLst>
          </p:cNvPr>
          <p:cNvPicPr>
            <a:picLocks noGrp="1" noChangeAspect="1"/>
          </p:cNvPicPr>
          <p:nvPr>
            <p:ph type="pic" idx="1"/>
          </p:nvPr>
        </p:nvPicPr>
        <p:blipFill>
          <a:blip r:embed="rId2"/>
          <a:srcRect t="31709" b="31709"/>
          <a:stretch>
            <a:fillRect/>
          </a:stretch>
        </p:blipFill>
        <p:spPr>
          <a:xfrm>
            <a:off x="8494644" y="437321"/>
            <a:ext cx="3193774" cy="4346712"/>
          </a:xfrm>
        </p:spPr>
      </p:pic>
    </p:spTree>
    <p:extLst>
      <p:ext uri="{BB962C8B-B14F-4D97-AF65-F5344CB8AC3E}">
        <p14:creationId xmlns="" xmlns:p14="http://schemas.microsoft.com/office/powerpoint/2010/main" val="3262953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E7309F-16DA-6C44-A009-A8B0FDECD21D}"/>
              </a:ext>
            </a:extLst>
          </p:cNvPr>
          <p:cNvSpPr>
            <a:spLocks noGrp="1"/>
          </p:cNvSpPr>
          <p:nvPr>
            <p:ph type="title"/>
          </p:nvPr>
        </p:nvSpPr>
        <p:spPr>
          <a:xfrm>
            <a:off x="1557973" y="375920"/>
            <a:ext cx="5066348" cy="1300480"/>
          </a:xfrm>
        </p:spPr>
        <p:txBody>
          <a:bodyPr>
            <a:normAutofit/>
          </a:bodyPr>
          <a:lstStyle/>
          <a:p>
            <a:pPr>
              <a:lnSpc>
                <a:spcPct val="100000"/>
              </a:lnSpc>
            </a:pPr>
            <a:r>
              <a:rPr lang="en-US" sz="5400" u="sng" dirty="0">
                <a:solidFill>
                  <a:schemeClr val="bg1"/>
                </a:solidFill>
                <a:effectLst>
                  <a:outerShdw blurRad="38100" dist="38100" dir="2700000" algn="tl">
                    <a:srgbClr val="000000">
                      <a:alpha val="43137"/>
                    </a:srgbClr>
                  </a:outerShdw>
                </a:effectLst>
              </a:rPr>
              <a:t>I</a:t>
            </a:r>
            <a:r>
              <a:rPr lang="en-US" sz="5400" b="1" u="sng" dirty="0" smtClean="0">
                <a:solidFill>
                  <a:schemeClr val="bg1"/>
                </a:solidFill>
                <a:effectLst>
                  <a:outerShdw blurRad="38100" dist="38100" dir="2700000" algn="tl">
                    <a:srgbClr val="000000">
                      <a:alpha val="43137"/>
                    </a:srgbClr>
                  </a:outerShdw>
                </a:effectLst>
              </a:rPr>
              <a:t>ntroduction</a:t>
            </a:r>
            <a:endParaRPr lang="en-IN" sz="5400" b="1" u="sng"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 xmlns:a16="http://schemas.microsoft.com/office/drawing/2014/main" id="{FE609064-19A6-1A13-C493-62B37738E10B}"/>
              </a:ext>
            </a:extLst>
          </p:cNvPr>
          <p:cNvSpPr>
            <a:spLocks noGrp="1"/>
          </p:cNvSpPr>
          <p:nvPr>
            <p:ph idx="1"/>
          </p:nvPr>
        </p:nvSpPr>
        <p:spPr>
          <a:xfrm>
            <a:off x="1624674" y="1862372"/>
            <a:ext cx="9905999" cy="3434079"/>
          </a:xfrm>
        </p:spPr>
        <p:txBody>
          <a:bodyPr>
            <a:normAutofit/>
          </a:bodyPr>
          <a:lstStyle/>
          <a:p>
            <a:pPr marL="0" indent="0" algn="just">
              <a:buNone/>
            </a:pPr>
            <a:r>
              <a:rPr lang="en-US" sz="2200" dirty="0"/>
              <a:t>Water potability refers to the quality of water that determines its suitability for consumption and everyday use without causing harm to human health access to safe and potable water is a fundamental human right and a crucial component of public health. In this </a:t>
            </a:r>
            <a:r>
              <a:rPr lang="en-US" sz="2200" dirty="0" err="1"/>
              <a:t>context,potable</a:t>
            </a:r>
            <a:r>
              <a:rPr lang="en-US" sz="2200" dirty="0"/>
              <a:t> water is a water means water that is free from </a:t>
            </a:r>
            <a:r>
              <a:rPr lang="en-US" sz="2200" dirty="0" err="1"/>
              <a:t>contaminants,pollutants,and</a:t>
            </a:r>
            <a:r>
              <a:rPr lang="en-US" sz="2200" dirty="0"/>
              <a:t> pathogens that could pose risks to those who consume it.</a:t>
            </a:r>
            <a:endParaRPr lang="en-IN" sz="2200" dirty="0"/>
          </a:p>
          <a:p>
            <a:pPr marL="0" indent="0">
              <a:buNone/>
            </a:pPr>
            <a:endParaRPr lang="en-IN" dirty="0"/>
          </a:p>
        </p:txBody>
      </p:sp>
    </p:spTree>
    <p:extLst>
      <p:ext uri="{BB962C8B-B14F-4D97-AF65-F5344CB8AC3E}">
        <p14:creationId xmlns="" xmlns:p14="http://schemas.microsoft.com/office/powerpoint/2010/main" val="197746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241C04-B0B2-3333-BA79-095B1A3727D5}"/>
              </a:ext>
            </a:extLst>
          </p:cNvPr>
          <p:cNvSpPr>
            <a:spLocks noGrp="1"/>
          </p:cNvSpPr>
          <p:nvPr>
            <p:ph type="title"/>
          </p:nvPr>
        </p:nvSpPr>
        <p:spPr>
          <a:xfrm>
            <a:off x="3561662" y="-163773"/>
            <a:ext cx="9905998" cy="1478570"/>
          </a:xfrm>
        </p:spPr>
        <p:txBody>
          <a:bodyPr>
            <a:normAutofit/>
          </a:bodyPr>
          <a:lstStyle/>
          <a:p>
            <a:r>
              <a:rPr lang="en-US" sz="5400" b="1" dirty="0">
                <a:solidFill>
                  <a:schemeClr val="bg1"/>
                </a:solidFill>
              </a:rPr>
              <a:t>DATASET</a:t>
            </a:r>
            <a:endParaRPr lang="en-IN" sz="5400" b="1" dirty="0">
              <a:solidFill>
                <a:schemeClr val="bg1"/>
              </a:solidFill>
            </a:endParaRPr>
          </a:p>
        </p:txBody>
      </p:sp>
      <p:sp>
        <p:nvSpPr>
          <p:cNvPr id="3" name="Content Placeholder 2">
            <a:extLst>
              <a:ext uri="{FF2B5EF4-FFF2-40B4-BE49-F238E27FC236}">
                <a16:creationId xmlns="" xmlns:a16="http://schemas.microsoft.com/office/drawing/2014/main" id="{7D8FAAD1-00C5-3569-5291-904E4141856C}"/>
              </a:ext>
            </a:extLst>
          </p:cNvPr>
          <p:cNvSpPr>
            <a:spLocks noGrp="1"/>
          </p:cNvSpPr>
          <p:nvPr>
            <p:ph idx="1"/>
          </p:nvPr>
        </p:nvSpPr>
        <p:spPr>
          <a:xfrm>
            <a:off x="1141412" y="1362269"/>
            <a:ext cx="9905999" cy="4428932"/>
          </a:xfrm>
        </p:spPr>
        <p:txBody>
          <a:bodyPr>
            <a:normAutofit fontScale="92500"/>
          </a:bodyPr>
          <a:lstStyle/>
          <a:p>
            <a:pPr algn="just">
              <a:buFont typeface="Wingdings" panose="05000000000000000000" pitchFamily="2" charset="2"/>
              <a:buChar char="Ø"/>
            </a:pPr>
            <a:r>
              <a:rPr lang="en-US" dirty="0"/>
              <a:t>Proposed system is </a:t>
            </a:r>
            <a:r>
              <a:rPr lang="en-US" dirty="0" smtClean="0"/>
              <a:t>implemented using </a:t>
            </a:r>
            <a:r>
              <a:rPr lang="en-US" dirty="0"/>
              <a:t>the water potability dataset from </a:t>
            </a:r>
            <a:r>
              <a:rPr lang="en-US" dirty="0" err="1"/>
              <a:t>Kaggle.The</a:t>
            </a:r>
            <a:r>
              <a:rPr lang="en-US" dirty="0"/>
              <a:t> water_potability.csv file contains water quality metrics for 3276 dataset,9 features and one class variable.</a:t>
            </a:r>
          </a:p>
          <a:p>
            <a:pPr>
              <a:buFont typeface="Wingdings" panose="05000000000000000000" pitchFamily="2" charset="2"/>
              <a:buChar char="Ø"/>
            </a:pPr>
            <a:r>
              <a:rPr lang="en-US" dirty="0"/>
              <a:t>Feature lists are pH, Hardness, Solids, </a:t>
            </a:r>
            <a:r>
              <a:rPr lang="en-US" dirty="0" err="1"/>
              <a:t>Chloromines</a:t>
            </a:r>
            <a:r>
              <a:rPr lang="en-US" dirty="0"/>
              <a:t>. Sulfates, conductivity, Organic carbon, </a:t>
            </a:r>
            <a:r>
              <a:rPr lang="en-US" dirty="0" err="1" smtClean="0"/>
              <a:t>Trihalomethanes</a:t>
            </a:r>
            <a:r>
              <a:rPr lang="en-US" dirty="0" smtClean="0"/>
              <a:t>, Turbidity</a:t>
            </a:r>
          </a:p>
          <a:p>
            <a:pPr>
              <a:buNone/>
            </a:pPr>
            <a:endParaRPr lang="en-US" dirty="0" smtClean="0"/>
          </a:p>
          <a:p>
            <a:pPr marL="0" indent="0" algn="ctr">
              <a:buNone/>
            </a:pPr>
            <a:r>
              <a:rPr lang="en-US" dirty="0" smtClean="0">
                <a:hlinkClick r:id="rId2"/>
              </a:rPr>
              <a:t>https://www.kaggle.com/datasets/adityakadiwal/water-potability</a:t>
            </a:r>
            <a:endParaRPr lang="en-IN" dirty="0"/>
          </a:p>
        </p:txBody>
      </p:sp>
    </p:spTree>
    <p:extLst>
      <p:ext uri="{BB962C8B-B14F-4D97-AF65-F5344CB8AC3E}">
        <p14:creationId xmlns="" xmlns:p14="http://schemas.microsoft.com/office/powerpoint/2010/main" val="3160115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C007537-3134-CE24-5868-A0CC952F36EB}"/>
              </a:ext>
            </a:extLst>
          </p:cNvPr>
          <p:cNvSpPr>
            <a:spLocks noGrp="1"/>
          </p:cNvSpPr>
          <p:nvPr>
            <p:ph type="title"/>
          </p:nvPr>
        </p:nvSpPr>
        <p:spPr>
          <a:xfrm>
            <a:off x="2286002" y="0"/>
            <a:ext cx="9905998" cy="1478570"/>
          </a:xfrm>
        </p:spPr>
        <p:txBody>
          <a:bodyPr>
            <a:normAutofit/>
          </a:bodyPr>
          <a:lstStyle/>
          <a:p>
            <a:r>
              <a:rPr lang="en-US" sz="6000" b="1" dirty="0">
                <a:solidFill>
                  <a:schemeClr val="bg1"/>
                </a:solidFill>
              </a:rPr>
              <a:t>DATASET</a:t>
            </a:r>
            <a:endParaRPr lang="en-IN" sz="6000" dirty="0"/>
          </a:p>
        </p:txBody>
      </p:sp>
      <p:pic>
        <p:nvPicPr>
          <p:cNvPr id="6" name="Picture 5">
            <a:extLst>
              <a:ext uri="{FF2B5EF4-FFF2-40B4-BE49-F238E27FC236}">
                <a16:creationId xmlns="" xmlns:a16="http://schemas.microsoft.com/office/drawing/2014/main" id="{9D59857D-694D-4862-8045-2636B21D798D}"/>
              </a:ext>
            </a:extLst>
          </p:cNvPr>
          <p:cNvPicPr>
            <a:picLocks noChangeAspect="1"/>
          </p:cNvPicPr>
          <p:nvPr/>
        </p:nvPicPr>
        <p:blipFill>
          <a:blip r:embed="rId2"/>
          <a:stretch>
            <a:fillRect/>
          </a:stretch>
        </p:blipFill>
        <p:spPr>
          <a:xfrm>
            <a:off x="1865186" y="1634603"/>
            <a:ext cx="7992590" cy="4086795"/>
          </a:xfrm>
          <a:prstGeom prst="rect">
            <a:avLst/>
          </a:prstGeom>
        </p:spPr>
      </p:pic>
    </p:spTree>
    <p:extLst>
      <p:ext uri="{BB962C8B-B14F-4D97-AF65-F5344CB8AC3E}">
        <p14:creationId xmlns="" xmlns:p14="http://schemas.microsoft.com/office/powerpoint/2010/main" val="817490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C6A572-225B-A8D8-C0FA-83DDACE89FB3}"/>
              </a:ext>
            </a:extLst>
          </p:cNvPr>
          <p:cNvSpPr>
            <a:spLocks noGrp="1"/>
          </p:cNvSpPr>
          <p:nvPr>
            <p:ph type="title"/>
          </p:nvPr>
        </p:nvSpPr>
        <p:spPr>
          <a:xfrm>
            <a:off x="908148" y="970383"/>
            <a:ext cx="3449248" cy="678835"/>
          </a:xfrm>
        </p:spPr>
        <p:txBody>
          <a:bodyPr>
            <a:normAutofit fontScale="90000"/>
          </a:bodyPr>
          <a:lstStyle/>
          <a:p>
            <a:r>
              <a:rPr lang="en-US" sz="2800" b="1" dirty="0">
                <a:solidFill>
                  <a:schemeClr val="bg1"/>
                </a:solidFill>
                <a:effectLst>
                  <a:outerShdw blurRad="38100" dist="38100" dir="2700000" algn="tl">
                    <a:srgbClr val="000000">
                      <a:alpha val="43137"/>
                    </a:srgbClr>
                  </a:outerShdw>
                </a:effectLst>
              </a:rPr>
              <a:t>Data visualization</a:t>
            </a:r>
            <a:endParaRPr lang="en-IN" sz="2800" b="1"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 xmlns:a16="http://schemas.microsoft.com/office/drawing/2014/main" id="{B67D1F81-B820-2243-D24C-9F013F3A48E2}"/>
              </a:ext>
            </a:extLst>
          </p:cNvPr>
          <p:cNvSpPr>
            <a:spLocks noGrp="1"/>
          </p:cNvSpPr>
          <p:nvPr>
            <p:ph idx="1"/>
          </p:nvPr>
        </p:nvSpPr>
        <p:spPr>
          <a:xfrm>
            <a:off x="908148" y="1791478"/>
            <a:ext cx="4046408" cy="3589177"/>
          </a:xfrm>
        </p:spPr>
        <p:txBody>
          <a:bodyPr/>
          <a:lstStyle/>
          <a:p>
            <a:r>
              <a:rPr lang="en-US" dirty="0"/>
              <a:t>Histogram representation of all the feature list and the class variable:</a:t>
            </a:r>
            <a:endParaRPr lang="en-IN" dirty="0"/>
          </a:p>
        </p:txBody>
      </p:sp>
      <p:pic>
        <p:nvPicPr>
          <p:cNvPr id="5" name="Picture 4">
            <a:extLst>
              <a:ext uri="{FF2B5EF4-FFF2-40B4-BE49-F238E27FC236}">
                <a16:creationId xmlns="" xmlns:a16="http://schemas.microsoft.com/office/drawing/2014/main" id="{6DB50DA9-70BB-3675-E895-C1D989B69766}"/>
              </a:ext>
            </a:extLst>
          </p:cNvPr>
          <p:cNvPicPr>
            <a:picLocks noChangeAspect="1"/>
          </p:cNvPicPr>
          <p:nvPr/>
        </p:nvPicPr>
        <p:blipFill>
          <a:blip r:embed="rId2"/>
          <a:stretch>
            <a:fillRect/>
          </a:stretch>
        </p:blipFill>
        <p:spPr>
          <a:xfrm>
            <a:off x="5523722" y="490330"/>
            <a:ext cx="1567544" cy="1158888"/>
          </a:xfrm>
          <a:prstGeom prst="rect">
            <a:avLst/>
          </a:prstGeom>
        </p:spPr>
      </p:pic>
      <p:pic>
        <p:nvPicPr>
          <p:cNvPr id="7" name="Picture 6">
            <a:extLst>
              <a:ext uri="{FF2B5EF4-FFF2-40B4-BE49-F238E27FC236}">
                <a16:creationId xmlns="" xmlns:a16="http://schemas.microsoft.com/office/drawing/2014/main" id="{10BD16EB-98CA-FFC2-62BE-20B532BBD82C}"/>
              </a:ext>
            </a:extLst>
          </p:cNvPr>
          <p:cNvPicPr>
            <a:picLocks noChangeAspect="1"/>
          </p:cNvPicPr>
          <p:nvPr/>
        </p:nvPicPr>
        <p:blipFill>
          <a:blip r:embed="rId3"/>
          <a:stretch>
            <a:fillRect/>
          </a:stretch>
        </p:blipFill>
        <p:spPr>
          <a:xfrm>
            <a:off x="7473820" y="490330"/>
            <a:ext cx="1567544" cy="1205948"/>
          </a:xfrm>
          <a:prstGeom prst="rect">
            <a:avLst/>
          </a:prstGeom>
        </p:spPr>
      </p:pic>
      <p:pic>
        <p:nvPicPr>
          <p:cNvPr id="9" name="Picture 8">
            <a:extLst>
              <a:ext uri="{FF2B5EF4-FFF2-40B4-BE49-F238E27FC236}">
                <a16:creationId xmlns="" xmlns:a16="http://schemas.microsoft.com/office/drawing/2014/main" id="{F86CFF92-17A7-91A3-9170-9CE0232882B5}"/>
              </a:ext>
            </a:extLst>
          </p:cNvPr>
          <p:cNvPicPr>
            <a:picLocks noChangeAspect="1"/>
          </p:cNvPicPr>
          <p:nvPr/>
        </p:nvPicPr>
        <p:blipFill>
          <a:blip r:embed="rId4"/>
          <a:stretch>
            <a:fillRect/>
          </a:stretch>
        </p:blipFill>
        <p:spPr>
          <a:xfrm>
            <a:off x="9526556" y="477077"/>
            <a:ext cx="1567544" cy="1125487"/>
          </a:xfrm>
          <a:prstGeom prst="rect">
            <a:avLst/>
          </a:prstGeom>
        </p:spPr>
      </p:pic>
      <p:pic>
        <p:nvPicPr>
          <p:cNvPr id="11" name="Picture 10">
            <a:extLst>
              <a:ext uri="{FF2B5EF4-FFF2-40B4-BE49-F238E27FC236}">
                <a16:creationId xmlns="" xmlns:a16="http://schemas.microsoft.com/office/drawing/2014/main" id="{FCBED4B1-74DE-5697-5187-F04ADB95557F}"/>
              </a:ext>
            </a:extLst>
          </p:cNvPr>
          <p:cNvPicPr>
            <a:picLocks noChangeAspect="1"/>
          </p:cNvPicPr>
          <p:nvPr/>
        </p:nvPicPr>
        <p:blipFill>
          <a:blip r:embed="rId5"/>
          <a:stretch>
            <a:fillRect/>
          </a:stretch>
        </p:blipFill>
        <p:spPr>
          <a:xfrm>
            <a:off x="5523722" y="1842051"/>
            <a:ext cx="1567544" cy="1311965"/>
          </a:xfrm>
          <a:prstGeom prst="rect">
            <a:avLst/>
          </a:prstGeom>
        </p:spPr>
      </p:pic>
      <p:pic>
        <p:nvPicPr>
          <p:cNvPr id="13" name="Picture 12">
            <a:extLst>
              <a:ext uri="{FF2B5EF4-FFF2-40B4-BE49-F238E27FC236}">
                <a16:creationId xmlns="" xmlns:a16="http://schemas.microsoft.com/office/drawing/2014/main" id="{5258372D-C8E9-3975-235E-8452C37173CE}"/>
              </a:ext>
            </a:extLst>
          </p:cNvPr>
          <p:cNvPicPr>
            <a:picLocks noChangeAspect="1"/>
          </p:cNvPicPr>
          <p:nvPr/>
        </p:nvPicPr>
        <p:blipFill>
          <a:blip r:embed="rId6"/>
          <a:stretch>
            <a:fillRect/>
          </a:stretch>
        </p:blipFill>
        <p:spPr>
          <a:xfrm>
            <a:off x="7473820" y="1828801"/>
            <a:ext cx="1567545" cy="1391478"/>
          </a:xfrm>
          <a:prstGeom prst="rect">
            <a:avLst/>
          </a:prstGeom>
        </p:spPr>
      </p:pic>
      <p:pic>
        <p:nvPicPr>
          <p:cNvPr id="15" name="Picture 14">
            <a:extLst>
              <a:ext uri="{FF2B5EF4-FFF2-40B4-BE49-F238E27FC236}">
                <a16:creationId xmlns="" xmlns:a16="http://schemas.microsoft.com/office/drawing/2014/main" id="{56436268-5361-2C82-846A-6CC810485AEE}"/>
              </a:ext>
            </a:extLst>
          </p:cNvPr>
          <p:cNvPicPr>
            <a:picLocks noChangeAspect="1"/>
          </p:cNvPicPr>
          <p:nvPr/>
        </p:nvPicPr>
        <p:blipFill>
          <a:blip r:embed="rId7"/>
          <a:stretch>
            <a:fillRect/>
          </a:stretch>
        </p:blipFill>
        <p:spPr>
          <a:xfrm>
            <a:off x="9526556" y="1858358"/>
            <a:ext cx="1567544" cy="1441433"/>
          </a:xfrm>
          <a:prstGeom prst="rect">
            <a:avLst/>
          </a:prstGeom>
        </p:spPr>
      </p:pic>
      <p:pic>
        <p:nvPicPr>
          <p:cNvPr id="17" name="Picture 16">
            <a:extLst>
              <a:ext uri="{FF2B5EF4-FFF2-40B4-BE49-F238E27FC236}">
                <a16:creationId xmlns="" xmlns:a16="http://schemas.microsoft.com/office/drawing/2014/main" id="{10217E51-DA06-8352-2340-2C0A3D90E267}"/>
              </a:ext>
            </a:extLst>
          </p:cNvPr>
          <p:cNvPicPr>
            <a:picLocks noChangeAspect="1"/>
          </p:cNvPicPr>
          <p:nvPr/>
        </p:nvPicPr>
        <p:blipFill>
          <a:blip r:embed="rId8"/>
          <a:stretch>
            <a:fillRect/>
          </a:stretch>
        </p:blipFill>
        <p:spPr>
          <a:xfrm>
            <a:off x="5523722" y="3347527"/>
            <a:ext cx="1567544" cy="1105203"/>
          </a:xfrm>
          <a:prstGeom prst="rect">
            <a:avLst/>
          </a:prstGeom>
        </p:spPr>
      </p:pic>
      <p:pic>
        <p:nvPicPr>
          <p:cNvPr id="19" name="Picture 18">
            <a:extLst>
              <a:ext uri="{FF2B5EF4-FFF2-40B4-BE49-F238E27FC236}">
                <a16:creationId xmlns="" xmlns:a16="http://schemas.microsoft.com/office/drawing/2014/main" id="{29CC3AAB-63F1-3C3F-9457-2EE6A95F8C12}"/>
              </a:ext>
            </a:extLst>
          </p:cNvPr>
          <p:cNvPicPr>
            <a:picLocks noChangeAspect="1"/>
          </p:cNvPicPr>
          <p:nvPr/>
        </p:nvPicPr>
        <p:blipFill>
          <a:blip r:embed="rId9"/>
          <a:stretch>
            <a:fillRect/>
          </a:stretch>
        </p:blipFill>
        <p:spPr>
          <a:xfrm>
            <a:off x="7473820" y="3387284"/>
            <a:ext cx="1567544" cy="1091951"/>
          </a:xfrm>
          <a:prstGeom prst="rect">
            <a:avLst/>
          </a:prstGeom>
        </p:spPr>
      </p:pic>
      <p:pic>
        <p:nvPicPr>
          <p:cNvPr id="21" name="Picture 20">
            <a:extLst>
              <a:ext uri="{FF2B5EF4-FFF2-40B4-BE49-F238E27FC236}">
                <a16:creationId xmlns="" xmlns:a16="http://schemas.microsoft.com/office/drawing/2014/main" id="{2D936082-BAE1-CEB1-12D8-B17D186195A4}"/>
              </a:ext>
            </a:extLst>
          </p:cNvPr>
          <p:cNvPicPr>
            <a:picLocks noChangeAspect="1"/>
          </p:cNvPicPr>
          <p:nvPr/>
        </p:nvPicPr>
        <p:blipFill>
          <a:blip r:embed="rId10"/>
          <a:stretch>
            <a:fillRect/>
          </a:stretch>
        </p:blipFill>
        <p:spPr>
          <a:xfrm>
            <a:off x="9513303" y="3389376"/>
            <a:ext cx="1567544" cy="1089860"/>
          </a:xfrm>
          <a:prstGeom prst="rect">
            <a:avLst/>
          </a:prstGeom>
        </p:spPr>
      </p:pic>
      <p:pic>
        <p:nvPicPr>
          <p:cNvPr id="23" name="Picture 22">
            <a:extLst>
              <a:ext uri="{FF2B5EF4-FFF2-40B4-BE49-F238E27FC236}">
                <a16:creationId xmlns="" xmlns:a16="http://schemas.microsoft.com/office/drawing/2014/main" id="{A82E4900-76F9-8C0F-C232-7B0666460035}"/>
              </a:ext>
            </a:extLst>
          </p:cNvPr>
          <p:cNvPicPr>
            <a:picLocks noChangeAspect="1"/>
          </p:cNvPicPr>
          <p:nvPr/>
        </p:nvPicPr>
        <p:blipFill>
          <a:blip r:embed="rId11"/>
          <a:stretch>
            <a:fillRect/>
          </a:stretch>
        </p:blipFill>
        <p:spPr>
          <a:xfrm>
            <a:off x="5446643" y="4598504"/>
            <a:ext cx="5618921" cy="1245705"/>
          </a:xfrm>
          <a:prstGeom prst="rect">
            <a:avLst/>
          </a:prstGeom>
        </p:spPr>
      </p:pic>
    </p:spTree>
    <p:extLst>
      <p:ext uri="{BB962C8B-B14F-4D97-AF65-F5344CB8AC3E}">
        <p14:creationId xmlns="" xmlns:p14="http://schemas.microsoft.com/office/powerpoint/2010/main" val="91445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BFED85-E41D-CB0B-AD5C-FCB254667889}"/>
              </a:ext>
            </a:extLst>
          </p:cNvPr>
          <p:cNvSpPr>
            <a:spLocks noGrp="1"/>
          </p:cNvSpPr>
          <p:nvPr>
            <p:ph type="title"/>
          </p:nvPr>
        </p:nvSpPr>
        <p:spPr>
          <a:xfrm>
            <a:off x="3173413" y="-265402"/>
            <a:ext cx="9905998" cy="1478570"/>
          </a:xfrm>
        </p:spPr>
        <p:txBody>
          <a:bodyPr>
            <a:normAutofit/>
          </a:bodyPr>
          <a:lstStyle/>
          <a:p>
            <a:r>
              <a:rPr lang="en-US" sz="5400" u="sng" dirty="0">
                <a:solidFill>
                  <a:schemeClr val="bg1"/>
                </a:solidFill>
              </a:rPr>
              <a:t>I</a:t>
            </a:r>
            <a:r>
              <a:rPr lang="en-US" sz="5400" b="1" u="sng" dirty="0" smtClean="0">
                <a:solidFill>
                  <a:schemeClr val="bg1"/>
                </a:solidFill>
              </a:rPr>
              <a:t>mplementation</a:t>
            </a:r>
            <a:endParaRPr lang="en-IN" sz="5400" b="1" u="sng" dirty="0">
              <a:solidFill>
                <a:schemeClr val="bg1"/>
              </a:solidFill>
            </a:endParaRPr>
          </a:p>
        </p:txBody>
      </p:sp>
      <p:sp>
        <p:nvSpPr>
          <p:cNvPr id="3" name="Content Placeholder 2">
            <a:extLst>
              <a:ext uri="{FF2B5EF4-FFF2-40B4-BE49-F238E27FC236}">
                <a16:creationId xmlns="" xmlns:a16="http://schemas.microsoft.com/office/drawing/2014/main" id="{EA1BEFDB-6CC6-92EC-1008-9798368BBB03}"/>
              </a:ext>
            </a:extLst>
          </p:cNvPr>
          <p:cNvSpPr>
            <a:spLocks noGrp="1"/>
          </p:cNvSpPr>
          <p:nvPr>
            <p:ph idx="1"/>
          </p:nvPr>
        </p:nvSpPr>
        <p:spPr>
          <a:xfrm>
            <a:off x="1141412" y="975360"/>
            <a:ext cx="9905999" cy="5679440"/>
          </a:xfrm>
        </p:spPr>
        <p:txBody>
          <a:bodyPr>
            <a:normAutofit/>
          </a:bodyPr>
          <a:lstStyle/>
          <a:p>
            <a:pPr algn="just">
              <a:buFont typeface="Wingdings" panose="05000000000000000000" pitchFamily="2" charset="2"/>
              <a:buChar char="v"/>
            </a:pPr>
            <a:r>
              <a:rPr lang="en-US" sz="3200" b="1" dirty="0">
                <a:solidFill>
                  <a:schemeClr val="bg1"/>
                </a:solidFill>
                <a:effectLst>
                  <a:outerShdw blurRad="38100" dist="38100" dir="2700000" algn="tl">
                    <a:srgbClr val="000000">
                      <a:alpha val="43137"/>
                    </a:srgbClr>
                  </a:outerShdw>
                </a:effectLst>
              </a:rPr>
              <a:t>Perceptron:</a:t>
            </a:r>
          </a:p>
          <a:p>
            <a:pPr algn="just">
              <a:buFont typeface="Wingdings" panose="05000000000000000000" pitchFamily="2" charset="2"/>
              <a:buChar char="Ø"/>
            </a:pPr>
            <a:r>
              <a:rPr lang="en-US" sz="1800" b="0" i="0" dirty="0">
                <a:effectLst/>
                <a:latin typeface="Söhne"/>
              </a:rPr>
              <a:t>A perceptron is a fundamental building block of artificial neural networks and serves as a </a:t>
            </a:r>
            <a:r>
              <a:rPr lang="en-US" sz="1800" b="0" i="0" dirty="0" smtClean="0">
                <a:effectLst/>
                <a:latin typeface="Söhne"/>
              </a:rPr>
              <a:t>simple model </a:t>
            </a:r>
            <a:r>
              <a:rPr lang="en-US" sz="1800" b="0" i="0" dirty="0">
                <a:effectLst/>
                <a:latin typeface="Söhne"/>
              </a:rPr>
              <a:t>of a biological neuron. It was developed by Frank Rosenblatt in the late 1950s. A perceptron takes a set of binary inputs and produces a binary output based on a weighted sum of these inputs. It can be used for binary classification tasks where it learns to separate data points into two categories</a:t>
            </a:r>
            <a:r>
              <a:rPr lang="en-US" sz="1800" b="0" i="0" dirty="0">
                <a:solidFill>
                  <a:srgbClr val="D1D5DB"/>
                </a:solidFill>
                <a:effectLst/>
                <a:latin typeface="Söhne"/>
              </a:rPr>
              <a:t>.</a:t>
            </a:r>
          </a:p>
          <a:p>
            <a:pPr marL="0" indent="0" algn="just">
              <a:buNone/>
            </a:pPr>
            <a:r>
              <a:rPr lang="en-US" sz="1800" b="0" i="0" dirty="0">
                <a:effectLst/>
                <a:latin typeface="Söhne"/>
              </a:rPr>
              <a:t>     </a:t>
            </a:r>
            <a:r>
              <a:rPr lang="en-US" sz="1800" b="0" i="0" dirty="0" smtClean="0">
                <a:effectLst/>
                <a:latin typeface="Söhne"/>
              </a:rPr>
              <a:t>Here's </a:t>
            </a:r>
            <a:r>
              <a:rPr lang="en-US" sz="1800" b="0" i="0" dirty="0">
                <a:effectLst/>
                <a:latin typeface="Söhne"/>
              </a:rPr>
              <a:t>an explanation of the perceptron with its formula:</a:t>
            </a:r>
          </a:p>
          <a:p>
            <a:pPr algn="just">
              <a:buFont typeface="Wingdings" panose="05000000000000000000" pitchFamily="2" charset="2"/>
              <a:buChar char="Ø"/>
            </a:pPr>
            <a:r>
              <a:rPr lang="en-US" sz="1800" b="0" i="0" dirty="0">
                <a:effectLst/>
                <a:latin typeface="Söhne"/>
              </a:rPr>
              <a:t>Inputs: A perceptron takes multiple binary input values, denoted as x₁, x₂, x₃, ..., xᵢ. These inputs can be either 0 or 1.</a:t>
            </a:r>
          </a:p>
          <a:p>
            <a:pPr algn="just">
              <a:buFont typeface="Wingdings" panose="05000000000000000000" pitchFamily="2" charset="2"/>
              <a:buChar char="Ø"/>
            </a:pPr>
            <a:r>
              <a:rPr lang="en-US" sz="1800" b="0" i="0" dirty="0">
                <a:effectLst/>
                <a:latin typeface="Söhne"/>
              </a:rPr>
              <a:t>Weights: Each input is associated with a weight, denoted as w₁, w₂, w₃, ..., wᵢ. These weights are real numbers and represent the strength of the connection between the input and the perceptron.</a:t>
            </a:r>
          </a:p>
          <a:p>
            <a:pPr algn="just">
              <a:buFont typeface="Wingdings" panose="05000000000000000000" pitchFamily="2" charset="2"/>
              <a:buChar char="Ø"/>
            </a:pPr>
            <a:r>
              <a:rPr lang="en-US" sz="1800" b="0" i="0" dirty="0">
                <a:effectLst/>
                <a:latin typeface="Söhne"/>
              </a:rPr>
              <a:t>Weighted Sum: The weighted sum of the inputs is calculated as follows:</a:t>
            </a:r>
          </a:p>
          <a:p>
            <a:pPr algn="l">
              <a:buFont typeface="Wingdings" panose="05000000000000000000" pitchFamily="2" charset="2"/>
              <a:buChar char="Ø"/>
            </a:pPr>
            <a:r>
              <a:rPr lang="en-US" sz="1800" b="0" i="0" dirty="0">
                <a:effectLst/>
                <a:latin typeface="Söhne"/>
              </a:rPr>
              <a:t>Weighted Sum (Z) = w₁ * x₁ + w₂ * x₂ + w₃ * x₃ + ... + wᵢ * xᵢ</a:t>
            </a:r>
          </a:p>
          <a:p>
            <a:pPr marL="0" indent="0" algn="l">
              <a:buNone/>
            </a:pPr>
            <a:r>
              <a:rPr lang="en-US" sz="1800" b="0" i="0" dirty="0">
                <a:effectLst/>
                <a:latin typeface="Söhne"/>
              </a:rPr>
              <a:t>         network architectures.</a:t>
            </a:r>
          </a:p>
          <a:p>
            <a:pPr algn="just">
              <a:buFont typeface="Wingdings" panose="05000000000000000000" pitchFamily="2" charset="2"/>
              <a:buChar char="Ø"/>
            </a:pPr>
            <a:endParaRPr lang="en-US" sz="1800" b="0" i="0" dirty="0">
              <a:effectLst/>
              <a:latin typeface="Söhne"/>
            </a:endParaRPr>
          </a:p>
          <a:p>
            <a:pPr marL="0" indent="0" algn="just">
              <a:buNone/>
            </a:pPr>
            <a:endParaRPr lang="en-US" sz="1800" b="0" i="0" dirty="0">
              <a:effectLst/>
              <a:latin typeface="Söhne"/>
            </a:endParaRPr>
          </a:p>
          <a:p>
            <a:pPr marL="0" indent="0" algn="just">
              <a:buNone/>
            </a:pPr>
            <a:endParaRPr lang="en-IN" sz="3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18496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235E17-0D02-840B-AB3F-B1896541C30A}"/>
              </a:ext>
            </a:extLst>
          </p:cNvPr>
          <p:cNvSpPr>
            <a:spLocks noGrp="1"/>
          </p:cNvSpPr>
          <p:nvPr>
            <p:ph type="title"/>
          </p:nvPr>
        </p:nvSpPr>
        <p:spPr>
          <a:xfrm>
            <a:off x="1217545" y="-185530"/>
            <a:ext cx="9905998" cy="1478570"/>
          </a:xfrm>
        </p:spPr>
        <p:txBody>
          <a:bodyPr/>
          <a:lstStyle/>
          <a:p>
            <a:pPr marL="571500" indent="-571500">
              <a:buFont typeface="Wingdings" panose="05000000000000000000" pitchFamily="2" charset="2"/>
              <a:buChar char="v"/>
            </a:pPr>
            <a:r>
              <a:rPr lang="en-US" b="1" u="sng" dirty="0">
                <a:solidFill>
                  <a:schemeClr val="bg1"/>
                </a:solidFill>
              </a:rPr>
              <a:t>LOGISTIC REGRESSION</a:t>
            </a:r>
            <a:endParaRPr lang="en-IN" b="1" u="sng" dirty="0">
              <a:solidFill>
                <a:schemeClr val="bg1"/>
              </a:solidFill>
            </a:endParaRPr>
          </a:p>
        </p:txBody>
      </p:sp>
      <p:sp>
        <p:nvSpPr>
          <p:cNvPr id="3" name="Content Placeholder 2">
            <a:extLst>
              <a:ext uri="{FF2B5EF4-FFF2-40B4-BE49-F238E27FC236}">
                <a16:creationId xmlns="" xmlns:a16="http://schemas.microsoft.com/office/drawing/2014/main" id="{9F560CA4-5451-BA34-151A-5A5267B5F7FE}"/>
              </a:ext>
            </a:extLst>
          </p:cNvPr>
          <p:cNvSpPr>
            <a:spLocks noGrp="1"/>
          </p:cNvSpPr>
          <p:nvPr>
            <p:ph idx="1"/>
          </p:nvPr>
        </p:nvSpPr>
        <p:spPr>
          <a:xfrm>
            <a:off x="1363860" y="1313593"/>
            <a:ext cx="9905999" cy="4903569"/>
          </a:xfrm>
        </p:spPr>
        <p:txBody>
          <a:bodyPr>
            <a:normAutofit fontScale="92500" lnSpcReduction="10000"/>
          </a:bodyPr>
          <a:lstStyle/>
          <a:p>
            <a:pPr>
              <a:buFont typeface="Wingdings" panose="05000000000000000000" pitchFamily="2" charset="2"/>
              <a:buChar char="Ø"/>
            </a:pPr>
            <a:r>
              <a:rPr lang="en-US" sz="2400" b="0" i="0" u="none" strike="noStrike" dirty="0">
                <a:effectLst/>
                <a:latin typeface="Corbel" panose="020B0503020204020204" pitchFamily="34" charset="0"/>
              </a:rPr>
              <a:t>Logistic regression is a statistical model used for binary classification tasks, where the goal is to predict one of two possible outcomes (e.g., 0 or 1, Yes or No, True or False) based on one or more input features</a:t>
            </a:r>
          </a:p>
          <a:p>
            <a:pPr algn="just">
              <a:buFont typeface="Wingdings" panose="05000000000000000000" pitchFamily="2" charset="2"/>
              <a:buChar char="Ø"/>
            </a:pPr>
            <a:r>
              <a:rPr lang="en-US" sz="2400" dirty="0">
                <a:effectLst/>
              </a:rPr>
              <a:t>Unlike linear regression, which predicts a continuous output, logistic regression predicts the probability of the binary outcome. It uses the logistic function (also called the sigmoid function) to model this probability. </a:t>
            </a:r>
          </a:p>
          <a:p>
            <a:r>
              <a:rPr lang="en-US" sz="2400" dirty="0">
                <a:effectLst/>
              </a:rPr>
              <a:t>Here's an explanation of logistic regression with its formula:</a:t>
            </a:r>
          </a:p>
          <a:p>
            <a:pPr algn="just">
              <a:buFont typeface="Wingdings" panose="05000000000000000000" pitchFamily="2" charset="2"/>
              <a:buChar char="Ø"/>
            </a:pPr>
            <a:r>
              <a:rPr lang="en-US" sz="2400" b="1" dirty="0"/>
              <a:t>Formula:</a:t>
            </a:r>
            <a:r>
              <a:rPr lang="en-US" sz="2400" dirty="0"/>
              <a:t> The logistic regression model calculates the probability (P) of a binary event (e.g., the probability of a positive outcome) using the logistic function:</a:t>
            </a:r>
          </a:p>
          <a:p>
            <a:pPr marL="0" indent="0">
              <a:buNone/>
            </a:pPr>
            <a:r>
              <a:rPr lang="en-US" dirty="0">
                <a:solidFill>
                  <a:srgbClr val="000000"/>
                </a:solidFill>
                <a:latin typeface="Corbel" panose="020B0503020204020204" pitchFamily="34" charset="0"/>
              </a:rPr>
              <a:t>   </a:t>
            </a:r>
            <a:r>
              <a:rPr lang="en-US" sz="2400" b="0" i="0" u="none" strike="noStrike" dirty="0">
                <a:solidFill>
                  <a:srgbClr val="000000"/>
                </a:solidFill>
                <a:effectLst/>
                <a:latin typeface="Corbel" panose="020B0503020204020204" pitchFamily="34" charset="0"/>
              </a:rPr>
              <a:t>                                </a:t>
            </a:r>
            <a:r>
              <a:rPr lang="en-US" sz="2400" dirty="0"/>
              <a:t>z=w0+w1x1+w2x2----------------</a:t>
            </a:r>
            <a:r>
              <a:rPr lang="en-US" sz="2400" dirty="0" err="1"/>
              <a:t>wnxn</a:t>
            </a:r>
            <a:r>
              <a:rPr lang="en-US" sz="2400" dirty="0"/>
              <a:t> </a:t>
            </a:r>
          </a:p>
          <a:p>
            <a:pPr marL="0" indent="0">
              <a:buNone/>
            </a:pPr>
            <a:r>
              <a:rPr lang="en-US" sz="2400" b="0" i="0" dirty="0">
                <a:solidFill>
                  <a:srgbClr val="000000"/>
                </a:solidFill>
                <a:effectLst/>
                <a:latin typeface="Arial" panose="020B0604020202020204" pitchFamily="34" charset="0"/>
              </a:rPr>
              <a:t>                         </a:t>
            </a:r>
            <a:r>
              <a:rPr lang="es-ES" sz="2400" i="1" dirty="0" err="1">
                <a:latin typeface="KaTeX_Math"/>
              </a:rPr>
              <a:t>yp</a:t>
            </a:r>
            <a:r>
              <a:rPr lang="es-ES" sz="2400" dirty="0">
                <a:latin typeface="KaTeX_Main"/>
              </a:rPr>
              <a:t>=1/1+</a:t>
            </a:r>
            <a:r>
              <a:rPr lang="es-ES" sz="2400" i="1" dirty="0">
                <a:latin typeface="KaTeX_Math"/>
              </a:rPr>
              <a:t>e^-z</a:t>
            </a:r>
            <a:r>
              <a:rPr lang="es-ES" sz="2400" dirty="0">
                <a:latin typeface="KaTeX_Main"/>
              </a:rPr>
              <a:t>​</a:t>
            </a:r>
          </a:p>
          <a:p>
            <a:pPr marL="0" indent="0">
              <a:buNone/>
            </a:pPr>
            <a:r>
              <a:rPr lang="en-US" sz="2400" b="0" i="0" dirty="0">
                <a:solidFill>
                  <a:srgbClr val="000000"/>
                </a:solidFill>
                <a:effectLst/>
                <a:latin typeface="Arial" panose="020B0604020202020204" pitchFamily="34" charset="0"/>
              </a:rPr>
              <a:t>                        </a:t>
            </a:r>
            <a:r>
              <a:rPr lang="es-ES" sz="2400" dirty="0"/>
              <a:t>z=-Y LOG (YP)-(1-Y) LOG (1-YP)</a:t>
            </a:r>
            <a:endParaRPr lang="en-IN" sz="2400" dirty="0"/>
          </a:p>
          <a:p>
            <a:pPr marL="0" indent="0">
              <a:buNone/>
            </a:pPr>
            <a:endParaRPr lang="en-US" sz="2400" b="0" i="0" u="none" strike="noStrike" dirty="0">
              <a:solidFill>
                <a:srgbClr val="000000"/>
              </a:solidFill>
              <a:effectLst/>
              <a:latin typeface="Corbel" panose="020B0503020204020204" pitchFamily="34" charset="0"/>
            </a:endParaRPr>
          </a:p>
          <a:p>
            <a:endParaRPr lang="en-IN" dirty="0"/>
          </a:p>
        </p:txBody>
      </p:sp>
    </p:spTree>
    <p:extLst>
      <p:ext uri="{BB962C8B-B14F-4D97-AF65-F5344CB8AC3E}">
        <p14:creationId xmlns="" xmlns:p14="http://schemas.microsoft.com/office/powerpoint/2010/main" val="2753256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2.xml><?xml version="1.0" encoding="utf-8"?>
<ds:datastoreItem xmlns:ds="http://schemas.openxmlformats.org/officeDocument/2006/customXml" ds:itemID="{B518BD99-41E9-467C-9777-74587F831718}">
  <ds:schemaRefs>
    <ds:schemaRef ds:uri="http://www.w3.org/XML/1998/namespace"/>
    <ds:schemaRef ds:uri="http://purl.org/dc/elements/1.1/"/>
    <ds:schemaRef ds:uri="http://purl.org/dc/dcmitype/"/>
    <ds:schemaRef ds:uri="http://schemas.microsoft.com/office/2006/metadata/properties"/>
    <ds:schemaRef ds:uri="http://schemas.microsoft.com/office/2006/documentManagement/types"/>
    <ds:schemaRef ds:uri="71af3243-3dd4-4a8d-8c0d-dd76da1f02a5"/>
    <ds:schemaRef ds:uri="http://schemas.microsoft.com/office/infopath/2007/PartnerControls"/>
    <ds:schemaRef ds:uri="http://schemas.openxmlformats.org/package/2006/metadata/core-properties"/>
    <ds:schemaRef ds:uri="16c05727-aa75-4e4a-9b5f-8a80a1165891"/>
    <ds:schemaRef ds:uri="http://purl.org/dc/terms/"/>
  </ds:schemaRefs>
</ds:datastoreItem>
</file>

<file path=customXml/itemProps3.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Aspect</Template>
  <TotalTime>1230</TotalTime>
  <Words>1477</Words>
  <Application>Microsoft Office PowerPoint</Application>
  <PresentationFormat>Custom</PresentationFormat>
  <Paragraphs>116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Aspect</vt:lpstr>
      <vt:lpstr>WATER QUALITY PREDICTION</vt:lpstr>
      <vt:lpstr>content</vt:lpstr>
      <vt:lpstr>PROBLEM STATEMENT</vt:lpstr>
      <vt:lpstr>Introduction</vt:lpstr>
      <vt:lpstr>DATASET</vt:lpstr>
      <vt:lpstr>DATASET</vt:lpstr>
      <vt:lpstr>Data visualization</vt:lpstr>
      <vt:lpstr>Implementation</vt:lpstr>
      <vt:lpstr>LOGISTIC REGRESSION</vt:lpstr>
      <vt:lpstr>SUPPORT VECTOR MACHINE ALGORITHM </vt:lpstr>
      <vt:lpstr>K-NEAREST NEIGHBOURS(K-NN)  </vt:lpstr>
      <vt:lpstr>Slide 12</vt:lpstr>
      <vt:lpstr>                    BOOT STRAPPING</vt:lpstr>
      <vt:lpstr> </vt:lpstr>
      <vt:lpstr>                PRINCIPAL COMPONENT</vt:lpstr>
      <vt:lpstr> </vt:lpstr>
      <vt:lpstr>RESULT</vt:lpstr>
      <vt:lpstr>Slide 18</vt:lpstr>
      <vt:lpstr>Slide 19</vt:lpstr>
      <vt:lpstr>Slide 20</vt:lpstr>
      <vt:lpstr>Slide 21</vt:lpstr>
      <vt:lpstr> </vt:lpstr>
      <vt:lpstr>CONFUSION MATRIX</vt:lpstr>
      <vt:lpstr>Slide 24</vt:lpstr>
      <vt:lpstr>CONCLUSION</vt:lpstr>
      <vt:lpstr>GITHUB LINK:</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reddy</dc:creator>
  <cp:lastModifiedBy>MANI</cp:lastModifiedBy>
  <cp:revision>43</cp:revision>
  <dcterms:created xsi:type="dcterms:W3CDTF">2023-09-24T17:29:02Z</dcterms:created>
  <dcterms:modified xsi:type="dcterms:W3CDTF">2023-11-08T13:37:36Z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