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9" r:id="rId5"/>
    <p:sldId id="280" r:id="rId6"/>
    <p:sldId id="262" r:id="rId7"/>
    <p:sldId id="281" r:id="rId8"/>
    <p:sldId id="282" r:id="rId9"/>
    <p:sldId id="283" r:id="rId10"/>
    <p:sldId id="284" r:id="rId11"/>
    <p:sldId id="265" r:id="rId12"/>
    <p:sldId id="285" r:id="rId13"/>
    <p:sldId id="287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66"/>
    <a:srgbClr val="6AFFFF"/>
    <a:srgbClr val="CC0099"/>
    <a:srgbClr val="A8007C"/>
    <a:srgbClr val="D09E00"/>
    <a:srgbClr val="F5AD7A"/>
    <a:srgbClr val="009696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: Shape 133">
            <a:extLst>
              <a:ext uri="{FF2B5EF4-FFF2-40B4-BE49-F238E27FC236}">
                <a16:creationId xmlns:a16="http://schemas.microsoft.com/office/drawing/2014/main" xmlns="" id="{DC64C6C7-D7BE-4AC8-A527-0B790C1D3B92}"/>
              </a:ext>
            </a:extLst>
          </p:cNvPr>
          <p:cNvSpPr/>
          <p:nvPr/>
        </p:nvSpPr>
        <p:spPr>
          <a:xfrm rot="5400000">
            <a:off x="1239069" y="-1098279"/>
            <a:ext cx="6831676" cy="9080881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C77EE49F-4ABF-4EE0-BEFA-2FA1045EC50B}"/>
              </a:ext>
            </a:extLst>
          </p:cNvPr>
          <p:cNvSpPr/>
          <p:nvPr/>
        </p:nvSpPr>
        <p:spPr>
          <a:xfrm>
            <a:off x="0" y="-43188"/>
            <a:ext cx="7147234" cy="6901189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BF65A361-7FAC-4BEF-AC98-DBE689EF8608}"/>
              </a:ext>
            </a:extLst>
          </p:cNvPr>
          <p:cNvSpPr/>
          <p:nvPr/>
        </p:nvSpPr>
        <p:spPr>
          <a:xfrm>
            <a:off x="838200" y="381000"/>
            <a:ext cx="5639549" cy="5911018"/>
          </a:xfrm>
          <a:prstGeom prst="rect">
            <a:avLst/>
          </a:prstGeom>
          <a:noFill/>
          <a:ln w="76200" cap="flat" cmpd="sng" algn="ctr">
            <a:solidFill>
              <a:srgbClr val="3D01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34CAD82-CF5F-43D9-907B-C329E73F42DE}"/>
              </a:ext>
            </a:extLst>
          </p:cNvPr>
          <p:cNvSpPr txBox="1"/>
          <p:nvPr/>
        </p:nvSpPr>
        <p:spPr>
          <a:xfrm>
            <a:off x="940827" y="723835"/>
            <a:ext cx="53430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>
                <a:solidFill>
                  <a:srgbClr val="FFC000"/>
                </a:solidFill>
                <a:latin typeface="Arial Black" panose="020B0A04020102020204" pitchFamily="34" charset="0"/>
              </a:rPr>
              <a:t>FLIGHT PRICE PREDICTION USING ML</a:t>
            </a:r>
            <a:endParaRPr lang="en-GB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3200" dirty="0">
                <a:solidFill>
                  <a:srgbClr val="1D0120"/>
                </a:solidFill>
                <a:latin typeface="Arial Black" panose="020B0A04020102020204" pitchFamily="34" charset="0"/>
              </a:rPr>
              <a:t>Prepared By: </a:t>
            </a:r>
          </a:p>
          <a:p>
            <a:r>
              <a:rPr lang="en-GB" sz="3200" smtClean="0">
                <a:solidFill>
                  <a:srgbClr val="CC0066"/>
                </a:solidFill>
                <a:latin typeface="Arial Black" panose="020B0A04020102020204" pitchFamily="34" charset="0"/>
              </a:rPr>
              <a:t>SNEHA SANTRA</a:t>
            </a:r>
            <a:endParaRPr lang="en-GB" sz="3200" dirty="0">
              <a:solidFill>
                <a:srgbClr val="CC0066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81" y="842964"/>
            <a:ext cx="4667534" cy="392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7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955343"/>
            <a:ext cx="9420225" cy="4176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68537"/>
            <a:ext cx="974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51.9% flights take single stop in there way.It is also possible that these flights may have high flight duration compare to Non-stop Flight 32.9% of flights do not have any stop in there route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C12DCE08-CB6E-4817-97CB-3CF6BA3650CA}"/>
              </a:ext>
            </a:extLst>
          </p:cNvPr>
          <p:cNvGrpSpPr/>
          <p:nvPr/>
        </p:nvGrpSpPr>
        <p:grpSpPr>
          <a:xfrm>
            <a:off x="332544" y="513912"/>
            <a:ext cx="1511847" cy="2726088"/>
            <a:chOff x="332544" y="513912"/>
            <a:chExt cx="1511847" cy="272608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xmlns="" id="{A6F28316-AB96-4086-B457-227CAEFA18E9}"/>
                </a:ext>
              </a:extLst>
            </p:cNvPr>
            <p:cNvGrpSpPr/>
            <p:nvPr/>
          </p:nvGrpSpPr>
          <p:grpSpPr>
            <a:xfrm>
              <a:off x="332544" y="513912"/>
              <a:ext cx="1511847" cy="2726088"/>
              <a:chOff x="332544" y="513912"/>
              <a:chExt cx="1511847" cy="2726088"/>
            </a:xfrm>
          </p:grpSpPr>
          <p:sp>
            <p:nvSpPr>
              <p:cNvPr id="68" name="Hexagon 67">
                <a:extLst>
                  <a:ext uri="{FF2B5EF4-FFF2-40B4-BE49-F238E27FC236}">
                    <a16:creationId xmlns:a16="http://schemas.microsoft.com/office/drawing/2014/main" xmlns="" id="{8008A802-E885-449A-BEBB-1E803DC13BCC}"/>
                  </a:ext>
                </a:extLst>
              </p:cNvPr>
              <p:cNvSpPr/>
              <p:nvPr/>
            </p:nvSpPr>
            <p:spPr>
              <a:xfrm rot="16200000">
                <a:off x="564983" y="2241000"/>
                <a:ext cx="918000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Arrow: Pentagon 68">
                <a:extLst>
                  <a:ext uri="{FF2B5EF4-FFF2-40B4-BE49-F238E27FC236}">
                    <a16:creationId xmlns:a16="http://schemas.microsoft.com/office/drawing/2014/main" xmlns="" id="{27CDDD7E-D376-4BF5-B272-E10347032F21}"/>
                  </a:ext>
                </a:extLst>
              </p:cNvPr>
              <p:cNvSpPr/>
              <p:nvPr/>
            </p:nvSpPr>
            <p:spPr>
              <a:xfrm rot="5400000">
                <a:off x="148942" y="697514"/>
                <a:ext cx="1807200" cy="1439995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92D05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A64F07FE-5137-4F09-9169-BC854B414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985" y="1694939"/>
                <a:ext cx="1288555" cy="1063923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48C9482A-87AC-4CD3-AE57-A9291D91C3E0}"/>
                  </a:ext>
                </a:extLst>
              </p:cNvPr>
              <p:cNvSpPr txBox="1"/>
              <p:nvPr/>
            </p:nvSpPr>
            <p:spPr>
              <a:xfrm>
                <a:off x="404395" y="987053"/>
                <a:ext cx="1439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Airline</a:t>
                </a:r>
                <a:r>
                  <a:rPr lang="en-GB" sz="2000" b="1" smtClean="0">
                    <a:solidFill>
                      <a:schemeClr val="bg1"/>
                    </a:solidFill>
                  </a:rPr>
                  <a:t> 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xmlns="" id="{5AA83DCC-15B0-4F96-8DE1-E5F6B4144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11" y="2511455"/>
              <a:ext cx="540000" cy="581695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C30175AC-D460-4E65-8194-D4C578737575}"/>
              </a:ext>
            </a:extLst>
          </p:cNvPr>
          <p:cNvGrpSpPr/>
          <p:nvPr/>
        </p:nvGrpSpPr>
        <p:grpSpPr>
          <a:xfrm>
            <a:off x="1843748" y="1424664"/>
            <a:ext cx="1367766" cy="2715336"/>
            <a:chOff x="1843748" y="1424664"/>
            <a:chExt cx="1367766" cy="271533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C7EA2CF9-272D-4DFD-9259-D9CE8F1653AB}"/>
                </a:ext>
              </a:extLst>
            </p:cNvPr>
            <p:cNvGrpSpPr/>
            <p:nvPr/>
          </p:nvGrpSpPr>
          <p:grpSpPr>
            <a:xfrm>
              <a:off x="1843748" y="1424664"/>
              <a:ext cx="1367766" cy="2715336"/>
              <a:chOff x="1843748" y="1424664"/>
              <a:chExt cx="1367766" cy="2715336"/>
            </a:xfrm>
          </p:grpSpPr>
          <p:sp>
            <p:nvSpPr>
              <p:cNvPr id="75" name="Hexagon 74">
                <a:extLst>
                  <a:ext uri="{FF2B5EF4-FFF2-40B4-BE49-F238E27FC236}">
                    <a16:creationId xmlns:a16="http://schemas.microsoft.com/office/drawing/2014/main" xmlns="" id="{CDB8048A-14FB-4144-AA29-D2F1B9583315}"/>
                  </a:ext>
                </a:extLst>
              </p:cNvPr>
              <p:cNvSpPr/>
              <p:nvPr/>
            </p:nvSpPr>
            <p:spPr>
              <a:xfrm rot="16200000">
                <a:off x="2005125" y="31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Arrow: Pentagon 75">
                <a:extLst>
                  <a:ext uri="{FF2B5EF4-FFF2-40B4-BE49-F238E27FC236}">
                    <a16:creationId xmlns:a16="http://schemas.microsoft.com/office/drawing/2014/main" xmlns="" id="{C8331A45-A48C-4696-A370-3ABA58BA7D0C}"/>
                  </a:ext>
                </a:extLst>
              </p:cNvPr>
              <p:cNvSpPr/>
              <p:nvPr/>
            </p:nvSpPr>
            <p:spPr>
              <a:xfrm rot="5400000">
                <a:off x="1533656" y="1734756"/>
                <a:ext cx="1808183" cy="1188000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99190B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xmlns="" id="{5F8C1015-00DD-4AB3-AD2B-8196693D6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3985" y="2758862"/>
                <a:ext cx="1079998" cy="912443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F7E5BB09-2342-4C4E-BC2F-AB10BD513992}"/>
                  </a:ext>
                </a:extLst>
              </p:cNvPr>
              <p:cNvSpPr txBox="1"/>
              <p:nvPr/>
            </p:nvSpPr>
            <p:spPr>
              <a:xfrm>
                <a:off x="1869815" y="2134531"/>
                <a:ext cx="1341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Source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xmlns="" id="{4473F0A5-FBAA-4DEC-BC5D-B804CC76C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747" y="3342714"/>
              <a:ext cx="540000" cy="5400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8E2D8438-C392-440B-8DEE-4FFFF574C0BB}"/>
              </a:ext>
            </a:extLst>
          </p:cNvPr>
          <p:cNvGrpSpPr/>
          <p:nvPr/>
        </p:nvGrpSpPr>
        <p:grpSpPr>
          <a:xfrm>
            <a:off x="3433515" y="2278278"/>
            <a:ext cx="1271290" cy="2857118"/>
            <a:chOff x="3350902" y="2160000"/>
            <a:chExt cx="1271290" cy="270000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D5E47F4E-4110-410A-B1E2-617B09549B5E}"/>
                </a:ext>
              </a:extLst>
            </p:cNvPr>
            <p:cNvGrpSpPr/>
            <p:nvPr/>
          </p:nvGrpSpPr>
          <p:grpSpPr>
            <a:xfrm>
              <a:off x="3350902" y="2160000"/>
              <a:ext cx="1271290" cy="2700000"/>
              <a:chOff x="3350902" y="2160000"/>
              <a:chExt cx="1271290" cy="2700000"/>
            </a:xfrm>
          </p:grpSpPr>
          <p:sp>
            <p:nvSpPr>
              <p:cNvPr id="83" name="Hexagon 82">
                <a:extLst>
                  <a:ext uri="{FF2B5EF4-FFF2-40B4-BE49-F238E27FC236}">
                    <a16:creationId xmlns:a16="http://schemas.microsoft.com/office/drawing/2014/main" xmlns="" id="{86E4F554-7511-4527-AF55-BA9162FB8609}"/>
                  </a:ext>
                </a:extLst>
              </p:cNvPr>
              <p:cNvSpPr/>
              <p:nvPr/>
            </p:nvSpPr>
            <p:spPr>
              <a:xfrm rot="16200000">
                <a:off x="3445125" y="386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Arrow: Pentagon 83">
                <a:extLst>
                  <a:ext uri="{FF2B5EF4-FFF2-40B4-BE49-F238E27FC236}">
                    <a16:creationId xmlns:a16="http://schemas.microsoft.com/office/drawing/2014/main" xmlns="" id="{0289C346-C7AF-4F13-B0D6-F150A11E7DE4}"/>
                  </a:ext>
                </a:extLst>
              </p:cNvPr>
              <p:cNvSpPr/>
              <p:nvPr/>
            </p:nvSpPr>
            <p:spPr>
              <a:xfrm rot="5400000">
                <a:off x="2999893" y="252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0070C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E4D7397C-FC65-44C8-ABC8-E2155F6B7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3985" y="3525689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113FF6C4-806A-4EB5-BD40-B7D9D581B3C9}"/>
                  </a:ext>
                </a:extLst>
              </p:cNvPr>
              <p:cNvSpPr txBox="1"/>
              <p:nvPr/>
            </p:nvSpPr>
            <p:spPr>
              <a:xfrm>
                <a:off x="3350902" y="2868340"/>
                <a:ext cx="1271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Duration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13A10B53-9FAB-4357-8504-AA5EA6B7A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019" y="4140000"/>
              <a:ext cx="540000" cy="540000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0302B25A-7347-4164-BCB6-9E8D75C99E83}"/>
              </a:ext>
            </a:extLst>
          </p:cNvPr>
          <p:cNvGrpSpPr/>
          <p:nvPr/>
        </p:nvGrpSpPr>
        <p:grpSpPr>
          <a:xfrm>
            <a:off x="4803983" y="3240000"/>
            <a:ext cx="1258259" cy="2700000"/>
            <a:chOff x="4803983" y="3240000"/>
            <a:chExt cx="1258259" cy="27000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86FF1E3C-9E09-4B1E-94E5-822D4E254DA3}"/>
                </a:ext>
              </a:extLst>
            </p:cNvPr>
            <p:cNvGrpSpPr/>
            <p:nvPr/>
          </p:nvGrpSpPr>
          <p:grpSpPr>
            <a:xfrm>
              <a:off x="4803983" y="3240000"/>
              <a:ext cx="1258259" cy="2700000"/>
              <a:chOff x="4803983" y="3240000"/>
              <a:chExt cx="1258259" cy="2700000"/>
            </a:xfrm>
          </p:grpSpPr>
          <p:sp>
            <p:nvSpPr>
              <p:cNvPr id="87" name="Hexagon 86">
                <a:extLst>
                  <a:ext uri="{FF2B5EF4-FFF2-40B4-BE49-F238E27FC236}">
                    <a16:creationId xmlns:a16="http://schemas.microsoft.com/office/drawing/2014/main" xmlns="" id="{863D6D93-9B31-4A41-BDDC-6E176A1F3A2D}"/>
                  </a:ext>
                </a:extLst>
              </p:cNvPr>
              <p:cNvSpPr/>
              <p:nvPr/>
            </p:nvSpPr>
            <p:spPr>
              <a:xfrm rot="16200000">
                <a:off x="4885125" y="49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Arrow: Pentagon 87">
                <a:extLst>
                  <a:ext uri="{FF2B5EF4-FFF2-40B4-BE49-F238E27FC236}">
                    <a16:creationId xmlns:a16="http://schemas.microsoft.com/office/drawing/2014/main" xmlns="" id="{995CA144-DEEA-4AB8-A0AF-AEE059E14678}"/>
                  </a:ext>
                </a:extLst>
              </p:cNvPr>
              <p:cNvSpPr/>
              <p:nvPr/>
            </p:nvSpPr>
            <p:spPr>
              <a:xfrm rot="5400000">
                <a:off x="4439893" y="360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7030A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xmlns="" id="{88609F10-F571-45BB-9A09-3744D8015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3984" y="4592177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BACD66DB-14B9-485B-ADF6-4D7BD2F1E22E}"/>
                  </a:ext>
                </a:extLst>
              </p:cNvPr>
              <p:cNvSpPr txBox="1"/>
              <p:nvPr/>
            </p:nvSpPr>
            <p:spPr>
              <a:xfrm>
                <a:off x="4814227" y="3987916"/>
                <a:ext cx="1248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Class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xmlns="" id="{5528A27F-0392-44CC-A56D-11F0A99DD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983" y="5245020"/>
              <a:ext cx="540000" cy="5400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16CC9AE3-DF8D-4894-8587-EC2CC1E2B22E}"/>
              </a:ext>
            </a:extLst>
          </p:cNvPr>
          <p:cNvGrpSpPr/>
          <p:nvPr/>
        </p:nvGrpSpPr>
        <p:grpSpPr>
          <a:xfrm>
            <a:off x="6200896" y="3240000"/>
            <a:ext cx="1222611" cy="2700000"/>
            <a:chOff x="6200896" y="3240000"/>
            <a:chExt cx="1222611" cy="27000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17AF204E-CA76-46AE-BBAD-A44F503106F6}"/>
                </a:ext>
              </a:extLst>
            </p:cNvPr>
            <p:cNvGrpSpPr/>
            <p:nvPr/>
          </p:nvGrpSpPr>
          <p:grpSpPr>
            <a:xfrm>
              <a:off x="6200896" y="3240000"/>
              <a:ext cx="1222611" cy="2700000"/>
              <a:chOff x="6200896" y="3240000"/>
              <a:chExt cx="1222611" cy="2700000"/>
            </a:xfrm>
          </p:grpSpPr>
          <p:sp>
            <p:nvSpPr>
              <p:cNvPr id="91" name="Hexagon 90">
                <a:extLst>
                  <a:ext uri="{FF2B5EF4-FFF2-40B4-BE49-F238E27FC236}">
                    <a16:creationId xmlns:a16="http://schemas.microsoft.com/office/drawing/2014/main" xmlns="" id="{0FCE17A1-430C-47B7-B1A8-DC4CF715BD28}"/>
                  </a:ext>
                </a:extLst>
              </p:cNvPr>
              <p:cNvSpPr/>
              <p:nvPr/>
            </p:nvSpPr>
            <p:spPr>
              <a:xfrm rot="16200000">
                <a:off x="6325125" y="49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row: Pentagon 91">
                <a:extLst>
                  <a:ext uri="{FF2B5EF4-FFF2-40B4-BE49-F238E27FC236}">
                    <a16:creationId xmlns:a16="http://schemas.microsoft.com/office/drawing/2014/main" xmlns="" id="{8B44E42B-AE04-400F-95E5-1D96BC6C04E9}"/>
                  </a:ext>
                </a:extLst>
              </p:cNvPr>
              <p:cNvSpPr/>
              <p:nvPr/>
            </p:nvSpPr>
            <p:spPr>
              <a:xfrm rot="5400000">
                <a:off x="5879893" y="360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00800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xmlns="" id="{408DB7FC-D7A3-41DB-BDDF-7572D091D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3464" y="4614829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5A99049A-1DA1-45E9-B4EE-A078D1218B7F}"/>
                  </a:ext>
                </a:extLst>
              </p:cNvPr>
              <p:cNvSpPr txBox="1"/>
              <p:nvPr/>
            </p:nvSpPr>
            <p:spPr>
              <a:xfrm>
                <a:off x="6200896" y="4131353"/>
                <a:ext cx="12226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Total Stops</a:t>
                </a:r>
                <a:endParaRPr lang="en-GB" sz="2000" b="1" dirty="0">
                  <a:solidFill>
                    <a:schemeClr val="bg1"/>
                  </a:solidFill>
                </a:endParaRPr>
              </a:p>
              <a:p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xmlns="" id="{F1113599-47B5-4521-B8E5-5B6AC009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462" y="5191020"/>
              <a:ext cx="648000" cy="648000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682EDF49-D2A4-4DE4-95C0-74C1A42470C4}"/>
              </a:ext>
            </a:extLst>
          </p:cNvPr>
          <p:cNvGrpSpPr/>
          <p:nvPr/>
        </p:nvGrpSpPr>
        <p:grpSpPr>
          <a:xfrm>
            <a:off x="7683983" y="2160000"/>
            <a:ext cx="1280814" cy="2700000"/>
            <a:chOff x="7683983" y="2160000"/>
            <a:chExt cx="1280814" cy="27000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xmlns="" id="{692C4306-40A4-4F6A-8697-D82E3325ACB7}"/>
                </a:ext>
              </a:extLst>
            </p:cNvPr>
            <p:cNvGrpSpPr/>
            <p:nvPr/>
          </p:nvGrpSpPr>
          <p:grpSpPr>
            <a:xfrm>
              <a:off x="7683983" y="2160000"/>
              <a:ext cx="1280814" cy="2700000"/>
              <a:chOff x="7683983" y="2160000"/>
              <a:chExt cx="1280814" cy="2700000"/>
            </a:xfrm>
          </p:grpSpPr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xmlns="" id="{B7FE6109-4673-4EF9-BDE3-2E070F56296A}"/>
                  </a:ext>
                </a:extLst>
              </p:cNvPr>
              <p:cNvSpPr/>
              <p:nvPr/>
            </p:nvSpPr>
            <p:spPr>
              <a:xfrm rot="16200000">
                <a:off x="7765125" y="386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Arrow: Pentagon 95">
                <a:extLst>
                  <a:ext uri="{FF2B5EF4-FFF2-40B4-BE49-F238E27FC236}">
                    <a16:creationId xmlns:a16="http://schemas.microsoft.com/office/drawing/2014/main" xmlns="" id="{EECE0795-C08C-4B0A-844D-7986ECD9B7F7}"/>
                  </a:ext>
                </a:extLst>
              </p:cNvPr>
              <p:cNvSpPr/>
              <p:nvPr/>
            </p:nvSpPr>
            <p:spPr>
              <a:xfrm rot="5400000">
                <a:off x="7319893" y="252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FFC00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D3599E29-8731-40E0-B10A-8D3F6C90B5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3507" y="3520315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8D304FA0-118A-4ED2-8D00-6BCD676944E4}"/>
                  </a:ext>
                </a:extLst>
              </p:cNvPr>
              <p:cNvSpPr txBox="1"/>
              <p:nvPr/>
            </p:nvSpPr>
            <p:spPr>
              <a:xfrm>
                <a:off x="7693507" y="3064255"/>
                <a:ext cx="12712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Journey Day</a:t>
                </a:r>
                <a:r>
                  <a:rPr lang="en-GB" sz="2000" b="1" smtClean="0">
                    <a:solidFill>
                      <a:schemeClr val="bg1"/>
                    </a:solidFill>
                  </a:rPr>
                  <a:t> </a:t>
                </a:r>
                <a:endParaRPr lang="en-GB" sz="2000" b="1" dirty="0">
                  <a:solidFill>
                    <a:schemeClr val="bg1"/>
                  </a:solidFill>
                </a:endParaRPr>
              </a:p>
              <a:p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xmlns="" id="{C528E9C1-4D25-417D-B3D3-43FB7826E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983" y="4167913"/>
              <a:ext cx="540000" cy="54000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24BEF4BC-D28A-42CB-B370-E5162B78D436}"/>
              </a:ext>
            </a:extLst>
          </p:cNvPr>
          <p:cNvGrpSpPr/>
          <p:nvPr/>
        </p:nvGrpSpPr>
        <p:grpSpPr>
          <a:xfrm>
            <a:off x="9064046" y="1437528"/>
            <a:ext cx="1499937" cy="2702472"/>
            <a:chOff x="9064046" y="1437528"/>
            <a:chExt cx="1499937" cy="2702472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B4963AD3-4A7F-41C3-B128-288A92C0F2EE}"/>
                </a:ext>
              </a:extLst>
            </p:cNvPr>
            <p:cNvGrpSpPr/>
            <p:nvPr/>
          </p:nvGrpSpPr>
          <p:grpSpPr>
            <a:xfrm>
              <a:off x="9064046" y="1437528"/>
              <a:ext cx="1499937" cy="2702472"/>
              <a:chOff x="9064046" y="1437528"/>
              <a:chExt cx="1499937" cy="2702472"/>
            </a:xfrm>
          </p:grpSpPr>
          <p:sp>
            <p:nvSpPr>
              <p:cNvPr id="99" name="Hexagon 98">
                <a:extLst>
                  <a:ext uri="{FF2B5EF4-FFF2-40B4-BE49-F238E27FC236}">
                    <a16:creationId xmlns:a16="http://schemas.microsoft.com/office/drawing/2014/main" xmlns="" id="{A66FB736-F8EF-42C3-AAFB-B0858E9A88DE}"/>
                  </a:ext>
                </a:extLst>
              </p:cNvPr>
              <p:cNvSpPr/>
              <p:nvPr/>
            </p:nvSpPr>
            <p:spPr>
              <a:xfrm rot="16200000">
                <a:off x="9205125" y="31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Arrow: Pentagon 99">
                <a:extLst>
                  <a:ext uri="{FF2B5EF4-FFF2-40B4-BE49-F238E27FC236}">
                    <a16:creationId xmlns:a16="http://schemas.microsoft.com/office/drawing/2014/main" xmlns="" id="{AE1E78C0-D970-41B6-A60B-0D028D5D2AF2}"/>
                  </a:ext>
                </a:extLst>
              </p:cNvPr>
              <p:cNvSpPr/>
              <p:nvPr/>
            </p:nvSpPr>
            <p:spPr>
              <a:xfrm rot="5400000">
                <a:off x="8753954" y="1747620"/>
                <a:ext cx="1808183" cy="1188000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FF000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xmlns="" id="{2ED50172-439C-41D1-A8A1-4263E645E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3987" y="2758862"/>
                <a:ext cx="1128059" cy="916179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752ABFC0-2296-41A8-9600-56B0FFBE51D4}"/>
                  </a:ext>
                </a:extLst>
              </p:cNvPr>
              <p:cNvSpPr txBox="1"/>
              <p:nvPr/>
            </p:nvSpPr>
            <p:spPr>
              <a:xfrm>
                <a:off x="9123987" y="2050976"/>
                <a:ext cx="1439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Price</a:t>
                </a:r>
                <a:r>
                  <a:rPr lang="en-GB" sz="2000" b="1" smtClean="0">
                    <a:solidFill>
                      <a:schemeClr val="bg1"/>
                    </a:solidFill>
                  </a:rPr>
                  <a:t> 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xmlns="" id="{5DC6B0DE-6FA2-48CD-B921-BAA79007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378" y="3436837"/>
              <a:ext cx="540000" cy="540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1A762E76-A68B-413F-AC95-8B50E59EF9B3}"/>
              </a:ext>
            </a:extLst>
          </p:cNvPr>
          <p:cNvGrpSpPr/>
          <p:nvPr/>
        </p:nvGrpSpPr>
        <p:grpSpPr>
          <a:xfrm>
            <a:off x="10419456" y="521556"/>
            <a:ext cx="1772544" cy="2718444"/>
            <a:chOff x="10419456" y="521556"/>
            <a:chExt cx="1772544" cy="271844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D14E8370-3E48-4D5D-9171-9BE386A43D38}"/>
                </a:ext>
              </a:extLst>
            </p:cNvPr>
            <p:cNvGrpSpPr/>
            <p:nvPr/>
          </p:nvGrpSpPr>
          <p:grpSpPr>
            <a:xfrm>
              <a:off x="10419456" y="521556"/>
              <a:ext cx="1772544" cy="2718444"/>
              <a:chOff x="10419456" y="521556"/>
              <a:chExt cx="1772544" cy="2718444"/>
            </a:xfrm>
          </p:grpSpPr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xmlns="" id="{EC07BF44-6803-42BB-8556-2F078EA97F86}"/>
                  </a:ext>
                </a:extLst>
              </p:cNvPr>
              <p:cNvSpPr/>
              <p:nvPr/>
            </p:nvSpPr>
            <p:spPr>
              <a:xfrm rot="16200000">
                <a:off x="10644983" y="2241000"/>
                <a:ext cx="918000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Arrow: Pentagon 79">
                <a:extLst>
                  <a:ext uri="{FF2B5EF4-FFF2-40B4-BE49-F238E27FC236}">
                    <a16:creationId xmlns:a16="http://schemas.microsoft.com/office/drawing/2014/main" xmlns="" id="{0557C078-AEFC-455A-B924-BE73E891A06B}"/>
                  </a:ext>
                </a:extLst>
              </p:cNvPr>
              <p:cNvSpPr/>
              <p:nvPr/>
            </p:nvSpPr>
            <p:spPr>
              <a:xfrm rot="5400000">
                <a:off x="10235856" y="705156"/>
                <a:ext cx="1807200" cy="1440000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F5AD7A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6D73C603-F286-4296-ACC1-AB24549F6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332" y="1707639"/>
                <a:ext cx="1289124" cy="1063923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BFFF0D6-108A-44CA-B541-35F60E46A3D5}"/>
                  </a:ext>
                </a:extLst>
              </p:cNvPr>
              <p:cNvSpPr txBox="1"/>
              <p:nvPr/>
            </p:nvSpPr>
            <p:spPr>
              <a:xfrm>
                <a:off x="10575474" y="1067835"/>
                <a:ext cx="1616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</a:rPr>
                  <a:t>Feature 8</a:t>
                </a:r>
              </a:p>
            </p:txBody>
          </p:sp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xmlns="" id="{06279B3C-3A65-4772-98FB-25A7735C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737" y="2524091"/>
              <a:ext cx="540000" cy="540000"/>
            </a:xfrm>
            <a:prstGeom prst="rect">
              <a:avLst/>
            </a:prstGeom>
          </p:spPr>
        </p:pic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4A1E6508-A759-48C9-9C71-9BBF1B18E9ED}"/>
              </a:ext>
            </a:extLst>
          </p:cNvPr>
          <p:cNvSpPr txBox="1"/>
          <p:nvPr/>
        </p:nvSpPr>
        <p:spPr>
          <a:xfrm>
            <a:off x="4577479" y="0"/>
            <a:ext cx="3037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1CBA575-F3A1-47D7-AA26-673A1D684779}"/>
              </a:ext>
            </a:extLst>
          </p:cNvPr>
          <p:cNvSpPr txBox="1"/>
          <p:nvPr/>
        </p:nvSpPr>
        <p:spPr>
          <a:xfrm>
            <a:off x="4365461" y="713892"/>
            <a:ext cx="358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important factors that influence the problem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25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Hyper Parameter Tuning of Best Model</a:t>
            </a:r>
          </a:p>
        </p:txBody>
      </p:sp>
      <p:pic>
        <p:nvPicPr>
          <p:cNvPr id="4" name="Content Placeholder 3" descr="flight price new - Jupyter Notebook - Oper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8" y="1690688"/>
            <a:ext cx="4380932" cy="3481814"/>
          </a:xfrm>
        </p:spPr>
      </p:pic>
      <p:pic>
        <p:nvPicPr>
          <p:cNvPr id="5" name="Picture 4" descr="flight price new - Jupyter Notebook - Oper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1599376"/>
            <a:ext cx="4299045" cy="3573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663821"/>
            <a:ext cx="1012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FFFF00"/>
                </a:solidFill>
              </a:rPr>
              <a:t>XGB Regressor gives maximum R2 score </a:t>
            </a:r>
            <a:r>
              <a:rPr lang="en-US" b="1">
                <a:solidFill>
                  <a:srgbClr val="FFFF00"/>
                </a:solidFill>
              </a:rPr>
              <a:t>of </a:t>
            </a:r>
            <a:r>
              <a:rPr lang="en-US" b="1" smtClean="0">
                <a:solidFill>
                  <a:srgbClr val="FFFF00"/>
                </a:solidFill>
              </a:rPr>
              <a:t>81.876 and </a:t>
            </a:r>
            <a:r>
              <a:rPr lang="en-US" b="1">
                <a:solidFill>
                  <a:srgbClr val="FFFF00"/>
                </a:solidFill>
              </a:rPr>
              <a:t>maximum cross validation score.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27793"/>
              </p:ext>
            </p:extLst>
          </p:nvPr>
        </p:nvGraphicFramePr>
        <p:xfrm>
          <a:off x="838200" y="1825625"/>
          <a:ext cx="8339010" cy="3783542"/>
        </p:xfrm>
        <a:graphic>
          <a:graphicData uri="http://schemas.openxmlformats.org/drawingml/2006/table">
            <a:tbl>
              <a:tblPr firstRow="1" firstCol="1" bandRow="1"/>
              <a:tblGrid>
                <a:gridCol w="2779670"/>
                <a:gridCol w="2779670"/>
                <a:gridCol w="2779670"/>
              </a:tblGrid>
              <a:tr h="610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R2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</a:tr>
              <a:tr h="610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Random Forest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80.04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40000"/>
                      </a:srgbClr>
                    </a:solidFill>
                  </a:tcPr>
                </a:tc>
              </a:tr>
              <a:tr h="610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00FF00"/>
                          </a:highlight>
                        </a:rPr>
                        <a:t>XGB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0.7582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20000"/>
                      </a:srgbClr>
                    </a:solidFill>
                  </a:tcPr>
                </a:tc>
              </a:tr>
              <a:tr h="610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Linear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  <a:latin typeface="Corbel" panose="020B0503020204020204"/>
                          <a:ea typeface="+mn-ea"/>
                          <a:cs typeface="+mn-cs"/>
                        </a:rPr>
                        <a:t>42.43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  <a:latin typeface="Corbel" panose="020B0503020204020204"/>
                          <a:ea typeface="+mn-ea"/>
                          <a:cs typeface="+mn-cs"/>
                        </a:rPr>
                        <a:t>0.39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40000"/>
                      </a:srgbClr>
                    </a:solidFill>
                  </a:tcPr>
                </a:tc>
              </a:tr>
              <a:tr h="610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Decision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68.44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smtClean="0">
                          <a:effectLst/>
                        </a:rPr>
                        <a:t>0.68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20000"/>
                      </a:srgbClr>
                    </a:solidFill>
                  </a:tcPr>
                </a:tc>
              </a:tr>
              <a:tr h="731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27" marR="3302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27" marR="3302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278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9934" y="545910"/>
            <a:ext cx="6960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smtClean="0">
                <a:solidFill>
                  <a:srgbClr val="FF0000"/>
                </a:solidFill>
              </a:rPr>
              <a:t>MODEL COMPERISION  </a:t>
            </a:r>
            <a:endParaRPr lang="en-US" sz="4400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6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970" y="2593075"/>
            <a:ext cx="7902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Key Findings and Conclusions of the Study </a:t>
            </a:r>
          </a:p>
          <a:p>
            <a:pPr lvl="0" fontAlgn="base"/>
            <a:r>
              <a:rPr lang="en-US" sz="2800"/>
              <a:t>After the Final Submission of test data, my accuracy score </a:t>
            </a:r>
            <a:r>
              <a:rPr lang="en-US" sz="2800"/>
              <a:t>was  </a:t>
            </a:r>
            <a:r>
              <a:rPr lang="en-US" sz="2800" smtClean="0"/>
              <a:t>81.87% </a:t>
            </a:r>
            <a:endParaRPr lang="en-US" sz="2800"/>
          </a:p>
          <a:p>
            <a:pPr lvl="0" fontAlgn="base"/>
            <a:r>
              <a:rPr lang="en-US" sz="2800"/>
              <a:t>Feature engineering helped me increase my accuracy. </a:t>
            </a:r>
          </a:p>
          <a:p>
            <a:pPr lvl="0" fontAlgn="base"/>
            <a:r>
              <a:rPr lang="en-US" sz="2800"/>
              <a:t>Amazingly Xgb  Classifier  worked better than all </a:t>
            </a:r>
            <a:r>
              <a:rPr lang="en-US" sz="2800"/>
              <a:t>other </a:t>
            </a:r>
            <a:r>
              <a:rPr lang="en-US" sz="2800" smtClean="0"/>
              <a:t>Ensemble </a:t>
            </a:r>
            <a:r>
              <a:rPr lang="en-US" sz="2800"/>
              <a:t>models.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1056" y="382137"/>
            <a:ext cx="393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smtClean="0">
                <a:solidFill>
                  <a:srgbClr val="FF0000"/>
                </a:solidFill>
              </a:rPr>
              <a:t>C</a:t>
            </a:r>
            <a:r>
              <a:rPr lang="en-US" sz="3200" u="sng" smtClean="0">
                <a:solidFill>
                  <a:srgbClr val="FF0000"/>
                </a:solidFill>
              </a:rPr>
              <a:t>ONCLUSION</a:t>
            </a:r>
            <a:r>
              <a:rPr lang="en-US" smtClean="0"/>
              <a:t>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3384645" y="1945694"/>
            <a:ext cx="4749421" cy="294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rgbClr val="FFC000"/>
                </a:solidFill>
              </a:rPr>
              <a:t>THANK YOU  </a:t>
            </a:r>
            <a:endParaRPr lang="en-US" sz="48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D20D28CC-1562-4F2D-8260-116550CDD9DC}"/>
              </a:ext>
            </a:extLst>
          </p:cNvPr>
          <p:cNvSpPr/>
          <p:nvPr/>
        </p:nvSpPr>
        <p:spPr>
          <a:xfrm flipH="1">
            <a:off x="11232850" y="1627592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xmlns="" id="{561357BE-FC17-48F9-BBBE-116B23EFD70D}"/>
              </a:ext>
            </a:extLst>
          </p:cNvPr>
          <p:cNvSpPr/>
          <p:nvPr/>
        </p:nvSpPr>
        <p:spPr>
          <a:xfrm flipH="1">
            <a:off x="9313556" y="2695950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xmlns="" id="{5E4A92D5-D71F-4BFD-8B57-CC5CE47B245E}"/>
              </a:ext>
            </a:extLst>
          </p:cNvPr>
          <p:cNvSpPr/>
          <p:nvPr/>
        </p:nvSpPr>
        <p:spPr>
          <a:xfrm flipH="1">
            <a:off x="7292701" y="1581358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1B45D60E-9755-4B74-AAB9-D517EC800C5B}"/>
              </a:ext>
            </a:extLst>
          </p:cNvPr>
          <p:cNvSpPr/>
          <p:nvPr/>
        </p:nvSpPr>
        <p:spPr>
          <a:xfrm flipH="1">
            <a:off x="5362816" y="2432339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9B045963-F72A-488E-8BD2-5DFC28D0CDE6}"/>
              </a:ext>
            </a:extLst>
          </p:cNvPr>
          <p:cNvSpPr/>
          <p:nvPr/>
        </p:nvSpPr>
        <p:spPr>
          <a:xfrm flipH="1">
            <a:off x="2206785" y="1884814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F140994A-D42E-410C-893D-5062040321EA}"/>
              </a:ext>
            </a:extLst>
          </p:cNvPr>
          <p:cNvSpPr/>
          <p:nvPr/>
        </p:nvSpPr>
        <p:spPr>
          <a:xfrm flipH="1">
            <a:off x="974811" y="3343730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42B4D80-C8F5-4E6D-A730-44C173FE5F6C}"/>
              </a:ext>
            </a:extLst>
          </p:cNvPr>
          <p:cNvGrpSpPr/>
          <p:nvPr/>
        </p:nvGrpSpPr>
        <p:grpSpPr>
          <a:xfrm>
            <a:off x="1373007" y="1910803"/>
            <a:ext cx="1800000" cy="1800000"/>
            <a:chOff x="8749689" y="1354987"/>
            <a:chExt cx="1800000" cy="1800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C7A1FE6D-4555-49B1-B864-46807103B79A}"/>
                </a:ext>
              </a:extLst>
            </p:cNvPr>
            <p:cNvSpPr/>
            <p:nvPr/>
          </p:nvSpPr>
          <p:spPr>
            <a:xfrm rot="16200000">
              <a:off x="8749689" y="1354987"/>
              <a:ext cx="1800000" cy="1800000"/>
            </a:xfrm>
            <a:custGeom>
              <a:avLst/>
              <a:gdLst>
                <a:gd name="connsiteX0" fmla="*/ 1620000 w 1800000"/>
                <a:gd name="connsiteY0" fmla="*/ 900000 h 1800000"/>
                <a:gd name="connsiteX1" fmla="*/ 1440000 w 1800000"/>
                <a:gd name="connsiteY1" fmla="*/ 720000 h 1800000"/>
                <a:gd name="connsiteX2" fmla="*/ 1260000 w 1800000"/>
                <a:gd name="connsiteY2" fmla="*/ 900000 h 1800000"/>
                <a:gd name="connsiteX3" fmla="*/ 1440000 w 1800000"/>
                <a:gd name="connsiteY3" fmla="*/ 1080000 h 1800000"/>
                <a:gd name="connsiteX4" fmla="*/ 1620000 w 1800000"/>
                <a:gd name="connsiteY4" fmla="*/ 9000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03B2DD8-35CF-4C9A-B786-F722366DE340}"/>
                </a:ext>
              </a:extLst>
            </p:cNvPr>
            <p:cNvSpPr txBox="1"/>
            <p:nvPr/>
          </p:nvSpPr>
          <p:spPr>
            <a:xfrm>
              <a:off x="9002631" y="1991044"/>
              <a:ext cx="1342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smtClean="0"/>
                <a:t>EDA</a:t>
              </a:r>
              <a:endParaRPr lang="en-GB" sz="20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75CA4F-8456-48A8-B726-1CB29616A83E}"/>
              </a:ext>
            </a:extLst>
          </p:cNvPr>
          <p:cNvGrpSpPr/>
          <p:nvPr/>
        </p:nvGrpSpPr>
        <p:grpSpPr>
          <a:xfrm>
            <a:off x="4521544" y="2487151"/>
            <a:ext cx="1800000" cy="1800000"/>
            <a:chOff x="4190364" y="2436351"/>
            <a:chExt cx="1800000" cy="1800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18F8FB2-E091-4CF8-9AE5-E28B9AB668D8}"/>
                </a:ext>
              </a:extLst>
            </p:cNvPr>
            <p:cNvSpPr/>
            <p:nvPr/>
          </p:nvSpPr>
          <p:spPr>
            <a:xfrm rot="16200000">
              <a:off x="4190364" y="2436351"/>
              <a:ext cx="1800000" cy="1800000"/>
            </a:xfrm>
            <a:custGeom>
              <a:avLst/>
              <a:gdLst>
                <a:gd name="connsiteX0" fmla="*/ 1678332 w 1800000"/>
                <a:gd name="connsiteY0" fmla="*/ 886200 h 1800000"/>
                <a:gd name="connsiteX1" fmla="*/ 1498332 w 1800000"/>
                <a:gd name="connsiteY1" fmla="*/ 706200 h 1800000"/>
                <a:gd name="connsiteX2" fmla="*/ 1318332 w 1800000"/>
                <a:gd name="connsiteY2" fmla="*/ 886200 h 1800000"/>
                <a:gd name="connsiteX3" fmla="*/ 1498332 w 1800000"/>
                <a:gd name="connsiteY3" fmla="*/ 1066200 h 1800000"/>
                <a:gd name="connsiteX4" fmla="*/ 1678332 w 1800000"/>
                <a:gd name="connsiteY4" fmla="*/ 8862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2A6EA00-BCFF-4B34-B934-4E3FCEEC4177}"/>
                </a:ext>
              </a:extLst>
            </p:cNvPr>
            <p:cNvSpPr txBox="1"/>
            <p:nvPr/>
          </p:nvSpPr>
          <p:spPr>
            <a:xfrm>
              <a:off x="4616952" y="3035691"/>
              <a:ext cx="1114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Key Findings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921110F-C348-49DE-BA5D-279E768F42BE}"/>
              </a:ext>
            </a:extLst>
          </p:cNvPr>
          <p:cNvGrpSpPr/>
          <p:nvPr/>
        </p:nvGrpSpPr>
        <p:grpSpPr>
          <a:xfrm>
            <a:off x="8472961" y="2681621"/>
            <a:ext cx="2186337" cy="1800000"/>
            <a:chOff x="8331933" y="1890294"/>
            <a:chExt cx="2186337" cy="180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86A568A2-9A11-48C7-A74E-9FDD90DE27E1}"/>
                </a:ext>
              </a:extLst>
            </p:cNvPr>
            <p:cNvSpPr/>
            <p:nvPr/>
          </p:nvSpPr>
          <p:spPr>
            <a:xfrm rot="16200000">
              <a:off x="8331933" y="1890294"/>
              <a:ext cx="1800000" cy="1800000"/>
            </a:xfrm>
            <a:custGeom>
              <a:avLst/>
              <a:gdLst>
                <a:gd name="connsiteX0" fmla="*/ 1574937 w 1800000"/>
                <a:gd name="connsiteY0" fmla="*/ 878621 h 1800000"/>
                <a:gd name="connsiteX1" fmla="*/ 1394937 w 1800000"/>
                <a:gd name="connsiteY1" fmla="*/ 698621 h 1800000"/>
                <a:gd name="connsiteX2" fmla="*/ 1214937 w 1800000"/>
                <a:gd name="connsiteY2" fmla="*/ 878621 h 1800000"/>
                <a:gd name="connsiteX3" fmla="*/ 1394937 w 1800000"/>
                <a:gd name="connsiteY3" fmla="*/ 1058621 h 1800000"/>
                <a:gd name="connsiteX4" fmla="*/ 1574937 w 1800000"/>
                <a:gd name="connsiteY4" fmla="*/ 878621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4FB77C8-1B1E-4003-9DD4-28104ECB7424}"/>
                </a:ext>
              </a:extLst>
            </p:cNvPr>
            <p:cNvSpPr txBox="1"/>
            <p:nvPr/>
          </p:nvSpPr>
          <p:spPr>
            <a:xfrm>
              <a:off x="8331933" y="2653816"/>
              <a:ext cx="218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smtClean="0"/>
                <a:t>  Conclusion</a:t>
              </a:r>
              <a:endParaRPr lang="en-GB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4477EB7-86A3-4B35-9F82-1E65AA804A6B}"/>
              </a:ext>
            </a:extLst>
          </p:cNvPr>
          <p:cNvGrpSpPr/>
          <p:nvPr/>
        </p:nvGrpSpPr>
        <p:grpSpPr>
          <a:xfrm>
            <a:off x="10392000" y="1638478"/>
            <a:ext cx="1800000" cy="1800000"/>
            <a:chOff x="1950694" y="1156737"/>
            <a:chExt cx="1800000" cy="1800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B18B4E6-64CE-4887-88DA-FD2CE9923B99}"/>
                </a:ext>
              </a:extLst>
            </p:cNvPr>
            <p:cNvSpPr/>
            <p:nvPr/>
          </p:nvSpPr>
          <p:spPr>
            <a:xfrm rot="16200000">
              <a:off x="1950694" y="1156737"/>
              <a:ext cx="1800000" cy="1800000"/>
            </a:xfrm>
            <a:custGeom>
              <a:avLst/>
              <a:gdLst>
                <a:gd name="connsiteX0" fmla="*/ 1601750 w 1800000"/>
                <a:gd name="connsiteY0" fmla="*/ 899999 h 1800000"/>
                <a:gd name="connsiteX1" fmla="*/ 1421750 w 1800000"/>
                <a:gd name="connsiteY1" fmla="*/ 719999 h 1800000"/>
                <a:gd name="connsiteX2" fmla="*/ 1241750 w 1800000"/>
                <a:gd name="connsiteY2" fmla="*/ 899999 h 1800000"/>
                <a:gd name="connsiteX3" fmla="*/ 1421750 w 1800000"/>
                <a:gd name="connsiteY3" fmla="*/ 1079999 h 1800000"/>
                <a:gd name="connsiteX4" fmla="*/ 1601750 w 1800000"/>
                <a:gd name="connsiteY4" fmla="*/ 899999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4062C7D-5ED5-4227-809E-BF0531F5F04C}"/>
                </a:ext>
              </a:extLst>
            </p:cNvPr>
            <p:cNvSpPr txBox="1"/>
            <p:nvPr/>
          </p:nvSpPr>
          <p:spPr>
            <a:xfrm>
              <a:off x="2241735" y="1774333"/>
              <a:ext cx="1342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smtClean="0"/>
                <a:t>Thank you</a:t>
              </a:r>
              <a:endParaRPr lang="en-GB" sz="20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DBA4766-7330-4D4A-BB6D-4F27F01916CE}"/>
              </a:ext>
            </a:extLst>
          </p:cNvPr>
          <p:cNvGrpSpPr/>
          <p:nvPr/>
        </p:nvGrpSpPr>
        <p:grpSpPr>
          <a:xfrm>
            <a:off x="6454590" y="1629000"/>
            <a:ext cx="1800000" cy="1800000"/>
            <a:chOff x="6313579" y="1589634"/>
            <a:chExt cx="1800000" cy="180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E00C5E5-D3BC-4560-AA1B-EB3BD712DE04}"/>
                </a:ext>
              </a:extLst>
            </p:cNvPr>
            <p:cNvSpPr/>
            <p:nvPr/>
          </p:nvSpPr>
          <p:spPr>
            <a:xfrm rot="16200000">
              <a:off x="6313579" y="1589634"/>
              <a:ext cx="1800000" cy="1800000"/>
            </a:xfrm>
            <a:custGeom>
              <a:avLst/>
              <a:gdLst>
                <a:gd name="connsiteX0" fmla="*/ 1574937 w 1800000"/>
                <a:gd name="connsiteY0" fmla="*/ 878621 h 1800000"/>
                <a:gd name="connsiteX1" fmla="*/ 1394937 w 1800000"/>
                <a:gd name="connsiteY1" fmla="*/ 698621 h 1800000"/>
                <a:gd name="connsiteX2" fmla="*/ 1214937 w 1800000"/>
                <a:gd name="connsiteY2" fmla="*/ 878621 h 1800000"/>
                <a:gd name="connsiteX3" fmla="*/ 1394937 w 1800000"/>
                <a:gd name="connsiteY3" fmla="*/ 1058621 h 1800000"/>
                <a:gd name="connsiteX4" fmla="*/ 1574937 w 1800000"/>
                <a:gd name="connsiteY4" fmla="*/ 878621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1B0B142-E8B7-4D53-8621-B16EC75555DA}"/>
                </a:ext>
              </a:extLst>
            </p:cNvPr>
            <p:cNvSpPr txBox="1"/>
            <p:nvPr/>
          </p:nvSpPr>
          <p:spPr>
            <a:xfrm>
              <a:off x="6599819" y="2296124"/>
              <a:ext cx="1282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smtClean="0"/>
                <a:t>MODEL BUILDING</a:t>
              </a:r>
              <a:endParaRPr lang="en-GB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3FB3B8F5-6162-4B33-B57A-A56EE5631512}"/>
              </a:ext>
            </a:extLst>
          </p:cNvPr>
          <p:cNvGrpSpPr/>
          <p:nvPr/>
        </p:nvGrpSpPr>
        <p:grpSpPr>
          <a:xfrm>
            <a:off x="138008" y="0"/>
            <a:ext cx="1800000" cy="5205602"/>
            <a:chOff x="138008" y="-800100"/>
            <a:chExt cx="1800000" cy="520560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0CFC7DFF-052D-43F0-8AC9-EB70A06049FF}"/>
                </a:ext>
              </a:extLst>
            </p:cNvPr>
            <p:cNvGrpSpPr/>
            <p:nvPr/>
          </p:nvGrpSpPr>
          <p:grpSpPr>
            <a:xfrm>
              <a:off x="138008" y="2605502"/>
              <a:ext cx="1800000" cy="1800000"/>
              <a:chOff x="5320908" y="406171"/>
              <a:chExt cx="1800000" cy="1800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A2AF0C1D-5C88-465A-A0D5-DF838CF42317}"/>
                  </a:ext>
                </a:extLst>
              </p:cNvPr>
              <p:cNvSpPr/>
              <p:nvPr/>
            </p:nvSpPr>
            <p:spPr>
              <a:xfrm rot="16200000">
                <a:off x="5320908" y="406171"/>
                <a:ext cx="1800000" cy="1800000"/>
              </a:xfrm>
              <a:custGeom>
                <a:avLst/>
                <a:gdLst>
                  <a:gd name="connsiteX0" fmla="*/ 1650524 w 1800000"/>
                  <a:gd name="connsiteY0" fmla="*/ 882776 h 1800000"/>
                  <a:gd name="connsiteX1" fmla="*/ 1470524 w 1800000"/>
                  <a:gd name="connsiteY1" fmla="*/ 702776 h 1800000"/>
                  <a:gd name="connsiteX2" fmla="*/ 1290524 w 1800000"/>
                  <a:gd name="connsiteY2" fmla="*/ 882776 h 1800000"/>
                  <a:gd name="connsiteX3" fmla="*/ 1470524 w 1800000"/>
                  <a:gd name="connsiteY3" fmla="*/ 1062776 h 1800000"/>
                  <a:gd name="connsiteX4" fmla="*/ 1650524 w 1800000"/>
                  <a:gd name="connsiteY4" fmla="*/ 882776 h 1800000"/>
                  <a:gd name="connsiteX5" fmla="*/ 1800000 w 1800000"/>
                  <a:gd name="connsiteY5" fmla="*/ 900000 h 1800000"/>
                  <a:gd name="connsiteX6" fmla="*/ 1350000 w 1800000"/>
                  <a:gd name="connsiteY6" fmla="*/ 1800000 h 1800000"/>
                  <a:gd name="connsiteX7" fmla="*/ 450000 w 1800000"/>
                  <a:gd name="connsiteY7" fmla="*/ 1800000 h 1800000"/>
                  <a:gd name="connsiteX8" fmla="*/ 0 w 1800000"/>
                  <a:gd name="connsiteY8" fmla="*/ 900000 h 1800000"/>
                  <a:gd name="connsiteX9" fmla="*/ 450000 w 1800000"/>
                  <a:gd name="connsiteY9" fmla="*/ 0 h 1800000"/>
                  <a:gd name="connsiteX10" fmla="*/ 1350000 w 1800000"/>
                  <a:gd name="connsiteY10" fmla="*/ 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3477718-ACD0-4F42-948B-060DC9791060}"/>
                  </a:ext>
                </a:extLst>
              </p:cNvPr>
              <p:cNvSpPr txBox="1"/>
              <p:nvPr/>
            </p:nvSpPr>
            <p:spPr>
              <a:xfrm>
                <a:off x="5613658" y="1066447"/>
                <a:ext cx="134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Problem Overview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7C3A3F4-024D-4F0B-B9DB-C4088FA86E23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 flipV="1">
              <a:off x="1038008" y="-800100"/>
              <a:ext cx="0" cy="3405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DD9D414-3C27-4168-AF2F-F128045B765D}"/>
              </a:ext>
            </a:extLst>
          </p:cNvPr>
          <p:cNvCxnSpPr>
            <a:cxnSpLocks/>
          </p:cNvCxnSpPr>
          <p:nvPr/>
        </p:nvCxnSpPr>
        <p:spPr>
          <a:xfrm flipV="1">
            <a:off x="2265264" y="0"/>
            <a:ext cx="0" cy="1891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26DA6D2-EF7E-46FE-B4CF-340DF4D4237C}"/>
              </a:ext>
            </a:extLst>
          </p:cNvPr>
          <p:cNvCxnSpPr>
            <a:cxnSpLocks/>
          </p:cNvCxnSpPr>
          <p:nvPr/>
        </p:nvCxnSpPr>
        <p:spPr>
          <a:xfrm flipV="1">
            <a:off x="5421544" y="0"/>
            <a:ext cx="0" cy="243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C51A283-DA9C-48D3-B828-0F13F96E09F4}"/>
              </a:ext>
            </a:extLst>
          </p:cNvPr>
          <p:cNvCxnSpPr>
            <a:cxnSpLocks/>
          </p:cNvCxnSpPr>
          <p:nvPr/>
        </p:nvCxnSpPr>
        <p:spPr>
          <a:xfrm flipV="1">
            <a:off x="7354259" y="0"/>
            <a:ext cx="0" cy="1589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F257877F-A1F2-4315-A5C9-3FEC3961738B}"/>
              </a:ext>
            </a:extLst>
          </p:cNvPr>
          <p:cNvCxnSpPr>
            <a:cxnSpLocks/>
          </p:cNvCxnSpPr>
          <p:nvPr/>
        </p:nvCxnSpPr>
        <p:spPr>
          <a:xfrm flipV="1">
            <a:off x="9368811" y="0"/>
            <a:ext cx="0" cy="2681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3DF24AA7-F38C-4EB6-AAEC-DF58E92C5643}"/>
              </a:ext>
            </a:extLst>
          </p:cNvPr>
          <p:cNvCxnSpPr>
            <a:cxnSpLocks/>
          </p:cNvCxnSpPr>
          <p:nvPr/>
        </p:nvCxnSpPr>
        <p:spPr>
          <a:xfrm flipV="1">
            <a:off x="11292000" y="0"/>
            <a:ext cx="0" cy="1638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41C7811-2BBE-4D88-AED2-CEEBE6544BD4}"/>
              </a:ext>
            </a:extLst>
          </p:cNvPr>
          <p:cNvSpPr/>
          <p:nvPr/>
        </p:nvSpPr>
        <p:spPr>
          <a:xfrm>
            <a:off x="995825" y="3354615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A58FD0B-1F74-4E6B-9620-9EFE10B77EB3}"/>
              </a:ext>
            </a:extLst>
          </p:cNvPr>
          <p:cNvSpPr txBox="1"/>
          <p:nvPr/>
        </p:nvSpPr>
        <p:spPr>
          <a:xfrm>
            <a:off x="2846053" y="4620827"/>
            <a:ext cx="25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AGENDA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7865FB70-5640-4C51-84F7-B1D122BEF43D}"/>
              </a:ext>
            </a:extLst>
          </p:cNvPr>
          <p:cNvSpPr/>
          <p:nvPr/>
        </p:nvSpPr>
        <p:spPr>
          <a:xfrm>
            <a:off x="2230180" y="1895699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E8118449-6AB0-4AB3-A693-9950FBB72CE9}"/>
              </a:ext>
            </a:extLst>
          </p:cNvPr>
          <p:cNvCxnSpPr/>
          <p:nvPr/>
        </p:nvCxnSpPr>
        <p:spPr>
          <a:xfrm flipV="1">
            <a:off x="950193" y="3295630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B0CFB276-C077-4F3E-81BE-FCF53996DEC7}"/>
              </a:ext>
            </a:extLst>
          </p:cNvPr>
          <p:cNvCxnSpPr/>
          <p:nvPr/>
        </p:nvCxnSpPr>
        <p:spPr>
          <a:xfrm flipV="1">
            <a:off x="940951" y="3244711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xmlns="" id="{816CF0DF-1375-4CC3-9068-CA18DF0EB235}"/>
              </a:ext>
            </a:extLst>
          </p:cNvPr>
          <p:cNvSpPr/>
          <p:nvPr/>
        </p:nvSpPr>
        <p:spPr>
          <a:xfrm>
            <a:off x="11256245" y="1638477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A247B461-E13E-45D0-BA12-5014A88F4B87}"/>
              </a:ext>
            </a:extLst>
          </p:cNvPr>
          <p:cNvCxnSpPr/>
          <p:nvPr/>
        </p:nvCxnSpPr>
        <p:spPr>
          <a:xfrm flipV="1">
            <a:off x="2184506" y="1838753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B0F61967-8BBC-4A39-A050-475D30327A28}"/>
              </a:ext>
            </a:extLst>
          </p:cNvPr>
          <p:cNvCxnSpPr/>
          <p:nvPr/>
        </p:nvCxnSpPr>
        <p:spPr>
          <a:xfrm flipV="1">
            <a:off x="2175264" y="1787834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E632442-0CF2-4151-80C2-64FCF142A521}"/>
              </a:ext>
            </a:extLst>
          </p:cNvPr>
          <p:cNvCxnSpPr/>
          <p:nvPr/>
        </p:nvCxnSpPr>
        <p:spPr>
          <a:xfrm flipV="1">
            <a:off x="11211242" y="1503517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CB0C6230-AB54-4704-96EC-F498304C88BE}"/>
              </a:ext>
            </a:extLst>
          </p:cNvPr>
          <p:cNvCxnSpPr/>
          <p:nvPr/>
        </p:nvCxnSpPr>
        <p:spPr>
          <a:xfrm flipV="1">
            <a:off x="11202000" y="1452598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xmlns="" id="{7774BDF2-27CA-46CA-A089-6502DD5F7FC5}"/>
              </a:ext>
            </a:extLst>
          </p:cNvPr>
          <p:cNvSpPr/>
          <p:nvPr/>
        </p:nvSpPr>
        <p:spPr>
          <a:xfrm>
            <a:off x="5386211" y="2443224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F74F9CFF-7C96-48E3-8B6F-A0CF03C7F26B}"/>
              </a:ext>
            </a:extLst>
          </p:cNvPr>
          <p:cNvCxnSpPr/>
          <p:nvPr/>
        </p:nvCxnSpPr>
        <p:spPr>
          <a:xfrm flipV="1">
            <a:off x="5347570" y="2399042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B67EC7B1-ED74-4E6A-A710-E3475377C498}"/>
              </a:ext>
            </a:extLst>
          </p:cNvPr>
          <p:cNvCxnSpPr/>
          <p:nvPr/>
        </p:nvCxnSpPr>
        <p:spPr>
          <a:xfrm flipV="1">
            <a:off x="5338328" y="2348123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: Shape 93">
            <a:extLst>
              <a:ext uri="{FF2B5EF4-FFF2-40B4-BE49-F238E27FC236}">
                <a16:creationId xmlns:a16="http://schemas.microsoft.com/office/drawing/2014/main" xmlns="" id="{BDC60F1E-1B07-485A-8D58-4C0286B5BA76}"/>
              </a:ext>
            </a:extLst>
          </p:cNvPr>
          <p:cNvSpPr/>
          <p:nvPr/>
        </p:nvSpPr>
        <p:spPr>
          <a:xfrm>
            <a:off x="7315536" y="1588832"/>
            <a:ext cx="103260" cy="334530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527DB412-4719-4C6D-BA5F-1EC161D5125D}"/>
              </a:ext>
            </a:extLst>
          </p:cNvPr>
          <p:cNvCxnSpPr/>
          <p:nvPr/>
        </p:nvCxnSpPr>
        <p:spPr>
          <a:xfrm flipV="1">
            <a:off x="7248038" y="1520715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A3FADE38-A9B1-4EF6-890C-17A43FF5764A}"/>
              </a:ext>
            </a:extLst>
          </p:cNvPr>
          <p:cNvCxnSpPr/>
          <p:nvPr/>
        </p:nvCxnSpPr>
        <p:spPr>
          <a:xfrm flipV="1">
            <a:off x="7238796" y="1469796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xmlns="" id="{6EFA8978-1CA2-4B0A-AAC7-27319C9700D3}"/>
              </a:ext>
            </a:extLst>
          </p:cNvPr>
          <p:cNvSpPr/>
          <p:nvPr/>
        </p:nvSpPr>
        <p:spPr>
          <a:xfrm>
            <a:off x="9352485" y="2664293"/>
            <a:ext cx="75025" cy="283868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AE9AE84E-3E62-42A5-9A8F-72D8B4C91E77}"/>
              </a:ext>
            </a:extLst>
          </p:cNvPr>
          <p:cNvCxnSpPr/>
          <p:nvPr/>
        </p:nvCxnSpPr>
        <p:spPr>
          <a:xfrm flipV="1">
            <a:off x="9269453" y="2612133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F74740D0-F66B-4682-BB76-2C36CAC91EB5}"/>
              </a:ext>
            </a:extLst>
          </p:cNvPr>
          <p:cNvCxnSpPr/>
          <p:nvPr/>
        </p:nvCxnSpPr>
        <p:spPr>
          <a:xfrm flipV="1">
            <a:off x="9260211" y="2561214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A75BB265-0849-4A08-BF43-58C0AAA58DB3}"/>
              </a:ext>
            </a:extLst>
          </p:cNvPr>
          <p:cNvSpPr/>
          <p:nvPr/>
        </p:nvSpPr>
        <p:spPr>
          <a:xfrm flipH="1">
            <a:off x="3949387" y="803342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0F049BB5-D03F-4FC3-AD42-B1FF9824A5E7}"/>
              </a:ext>
            </a:extLst>
          </p:cNvPr>
          <p:cNvGrpSpPr/>
          <p:nvPr/>
        </p:nvGrpSpPr>
        <p:grpSpPr>
          <a:xfrm>
            <a:off x="3115609" y="829331"/>
            <a:ext cx="1800000" cy="1800000"/>
            <a:chOff x="8749689" y="1354987"/>
            <a:chExt cx="1800000" cy="1800000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B7A1FD9-BC2E-4504-BA4B-C7E578E65D24}"/>
                </a:ext>
              </a:extLst>
            </p:cNvPr>
            <p:cNvSpPr/>
            <p:nvPr/>
          </p:nvSpPr>
          <p:spPr>
            <a:xfrm rot="16200000">
              <a:off x="8749689" y="1354987"/>
              <a:ext cx="1800000" cy="1800000"/>
            </a:xfrm>
            <a:custGeom>
              <a:avLst/>
              <a:gdLst>
                <a:gd name="connsiteX0" fmla="*/ 1620000 w 1800000"/>
                <a:gd name="connsiteY0" fmla="*/ 900000 h 1800000"/>
                <a:gd name="connsiteX1" fmla="*/ 1440000 w 1800000"/>
                <a:gd name="connsiteY1" fmla="*/ 720000 h 1800000"/>
                <a:gd name="connsiteX2" fmla="*/ 1260000 w 1800000"/>
                <a:gd name="connsiteY2" fmla="*/ 900000 h 1800000"/>
                <a:gd name="connsiteX3" fmla="*/ 1440000 w 1800000"/>
                <a:gd name="connsiteY3" fmla="*/ 1080000 h 1800000"/>
                <a:gd name="connsiteX4" fmla="*/ 1620000 w 1800000"/>
                <a:gd name="connsiteY4" fmla="*/ 9000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1BE6088C-7FD3-4508-9844-1CA8466C3B57}"/>
                </a:ext>
              </a:extLst>
            </p:cNvPr>
            <p:cNvSpPr txBox="1"/>
            <p:nvPr/>
          </p:nvSpPr>
          <p:spPr>
            <a:xfrm>
              <a:off x="9002631" y="1991044"/>
              <a:ext cx="149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MODELS COMPARISION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041F3CC7-6E1B-4373-BD8D-E1515B60E99C}"/>
              </a:ext>
            </a:extLst>
          </p:cNvPr>
          <p:cNvCxnSpPr>
            <a:cxnSpLocks/>
          </p:cNvCxnSpPr>
          <p:nvPr/>
        </p:nvCxnSpPr>
        <p:spPr>
          <a:xfrm flipH="1" flipV="1">
            <a:off x="4007866" y="0"/>
            <a:ext cx="1" cy="810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A8D45632-152E-4514-B05C-3AD6073130DB}"/>
              </a:ext>
            </a:extLst>
          </p:cNvPr>
          <p:cNvSpPr/>
          <p:nvPr/>
        </p:nvSpPr>
        <p:spPr>
          <a:xfrm>
            <a:off x="3972782" y="814227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304C8863-D602-4DAF-93CC-11BCDA6FCA88}"/>
              </a:ext>
            </a:extLst>
          </p:cNvPr>
          <p:cNvCxnSpPr>
            <a:cxnSpLocks/>
          </p:cNvCxnSpPr>
          <p:nvPr/>
        </p:nvCxnSpPr>
        <p:spPr>
          <a:xfrm flipV="1">
            <a:off x="3927108" y="757281"/>
            <a:ext cx="180000" cy="68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10333B22-55F2-400A-B68F-6479BF35DD81}"/>
              </a:ext>
            </a:extLst>
          </p:cNvPr>
          <p:cNvCxnSpPr>
            <a:cxnSpLocks/>
          </p:cNvCxnSpPr>
          <p:nvPr/>
        </p:nvCxnSpPr>
        <p:spPr>
          <a:xfrm flipV="1">
            <a:off x="3917866" y="706362"/>
            <a:ext cx="180000" cy="68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7" grpId="0" animBg="1"/>
      <p:bldP spid="93" grpId="0" animBg="1"/>
      <p:bldP spid="89" grpId="0" animBg="1"/>
      <p:bldP spid="74" grpId="0" animBg="1"/>
      <p:bldP spid="72" grpId="0" animBg="1"/>
      <p:bldP spid="51" grpId="0" animBg="1"/>
      <p:bldP spid="75" grpId="0" animBg="1"/>
      <p:bldP spid="83" grpId="0" animBg="1"/>
      <p:bldP spid="90" grpId="0" animBg="1"/>
      <p:bldP spid="94" grpId="0" animBg="1"/>
      <p:bldP spid="98" grpId="0" animBg="1"/>
      <p:bldP spid="102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61B6F7C2-5DDC-4B0E-A9B0-721D82DBE506}"/>
              </a:ext>
            </a:extLst>
          </p:cNvPr>
          <p:cNvSpPr/>
          <p:nvPr/>
        </p:nvSpPr>
        <p:spPr>
          <a:xfrm>
            <a:off x="0" y="1517385"/>
            <a:ext cx="7774142" cy="4433039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lvl="0" indent="-182880">
              <a:lnSpc>
                <a:spcPct val="90000"/>
              </a:lnSpc>
              <a:spcBef>
                <a:spcPts val="1400"/>
              </a:spcBef>
              <a:buClr>
                <a:srgbClr val="92278F"/>
              </a:buClr>
              <a:buSzPct val="80000"/>
              <a:buFont typeface="Corbe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Corbel" panose="020B0503020204020204"/>
              </a:rPr>
              <a:t>Anyone who has booked a flight ticket knows how unexpectedly the prices vary. The cheapest available ticket on a given flight gets more &amp;  less expensive over time. This usually happens as an attempt to maximize revenue based on –</a:t>
            </a:r>
          </a:p>
          <a:p>
            <a:pPr marL="228600" lvl="0" indent="-182880">
              <a:lnSpc>
                <a:spcPct val="90000"/>
              </a:lnSpc>
              <a:spcBef>
                <a:spcPts val="1400"/>
              </a:spcBef>
              <a:buClr>
                <a:srgbClr val="92278F"/>
              </a:buClr>
              <a:buSzPct val="80000"/>
              <a:buFont typeface="Corbe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Corbel" panose="020B0503020204020204"/>
              </a:rPr>
              <a:t> 1. Time of purchase patterns (making sure last-minute purchases are expensive) </a:t>
            </a:r>
          </a:p>
          <a:p>
            <a:pPr marL="228600" lvl="0" indent="-182880">
              <a:lnSpc>
                <a:spcPct val="90000"/>
              </a:lnSpc>
              <a:spcBef>
                <a:spcPts val="1400"/>
              </a:spcBef>
              <a:buClr>
                <a:srgbClr val="92278F"/>
              </a:buClr>
              <a:buSzPct val="80000"/>
              <a:buFont typeface="Corbe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Corbel" panose="020B0503020204020204"/>
              </a:rPr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pPr marL="228600" lvl="0" indent="-182880">
              <a:lnSpc>
                <a:spcPct val="90000"/>
              </a:lnSpc>
              <a:spcBef>
                <a:spcPts val="1400"/>
              </a:spcBef>
              <a:buClr>
                <a:srgbClr val="92278F"/>
              </a:buClr>
              <a:buSzPct val="80000"/>
              <a:buFont typeface="Corbe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Corbel" panose="020B0503020204020204"/>
              </a:rPr>
              <a:t>So, you have to work on a project where you collect data of flight fares with other features and work to make a model to predict fares of flights.</a:t>
            </a:r>
            <a:endParaRPr lang="en-US" sz="2400" b="1" dirty="0">
              <a:solidFill>
                <a:schemeClr val="tx1"/>
              </a:solidFill>
              <a:latin typeface="Corbel" panose="020B050302020402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CE44412-0474-4C6B-9822-51E40B1E86DB}"/>
              </a:ext>
            </a:extLst>
          </p:cNvPr>
          <p:cNvGrpSpPr/>
          <p:nvPr/>
        </p:nvGrpSpPr>
        <p:grpSpPr>
          <a:xfrm>
            <a:off x="8297533" y="1171203"/>
            <a:ext cx="3348224" cy="4515593"/>
            <a:chOff x="7956468" y="1567543"/>
            <a:chExt cx="2517568" cy="36100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E1096185-8DA8-4A81-ACDD-0E2AD762188D}"/>
                </a:ext>
              </a:extLst>
            </p:cNvPr>
            <p:cNvSpPr/>
            <p:nvPr/>
          </p:nvSpPr>
          <p:spPr>
            <a:xfrm>
              <a:off x="7956468" y="1567543"/>
              <a:ext cx="2517568" cy="36100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7A487353-9114-4F47-AFA3-6C15794C682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22621" y="1746341"/>
              <a:ext cx="2185262" cy="3271089"/>
            </a:xfrm>
            <a:prstGeom prst="rect">
              <a:avLst/>
            </a:prstGeom>
            <a:noFill/>
          </p:spPr>
        </p:pic>
      </p:grpSp>
      <p:sp>
        <p:nvSpPr>
          <p:cNvPr id="2" name="Rectangle 1"/>
          <p:cNvSpPr/>
          <p:nvPr/>
        </p:nvSpPr>
        <p:spPr>
          <a:xfrm>
            <a:off x="4083359" y="183634"/>
            <a:ext cx="294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chemeClr val="accent2"/>
                </a:solidFill>
              </a:rPr>
              <a:t>Problem Overview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Flight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b="1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b="1"/>
              <a:t>From the customer point of view, </a:t>
            </a:r>
            <a:r>
              <a:rPr lang="en-US" b="1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b="1"/>
              <a:t>The conception of </a:t>
            </a:r>
            <a:r>
              <a:rPr lang="en-US" b="1">
                <a:solidFill>
                  <a:srgbClr val="002060"/>
                </a:solidFill>
              </a:rPr>
              <a:t>‘‘</a:t>
            </a:r>
            <a:r>
              <a:rPr lang="en-US" b="1">
                <a:solidFill>
                  <a:srgbClr val="00B050"/>
                </a:solidFill>
              </a:rPr>
              <a:t>tickets bought in advance are cheaper</a:t>
            </a:r>
            <a:r>
              <a:rPr lang="en-US" b="1">
                <a:solidFill>
                  <a:srgbClr val="002060"/>
                </a:solidFill>
              </a:rPr>
              <a:t>” </a:t>
            </a:r>
            <a:r>
              <a:rPr lang="en-US" b="1" u="sng">
                <a:solidFill>
                  <a:srgbClr val="00B050"/>
                </a:solidFill>
              </a:rPr>
              <a:t>is no longer working </a:t>
            </a:r>
            <a:r>
              <a:rPr lang="en-US" b="1"/>
              <a:t>(William Groves and Maria Gini, 2013)</a:t>
            </a:r>
            <a:endParaRPr lang="en-IN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Correlation with Target Variable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03" y="1484430"/>
            <a:ext cx="7942997" cy="49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7E05BFE-30F5-478B-924B-6EBE5A0358C1}"/>
              </a:ext>
            </a:extLst>
          </p:cNvPr>
          <p:cNvCxnSpPr/>
          <p:nvPr/>
        </p:nvCxnSpPr>
        <p:spPr>
          <a:xfrm>
            <a:off x="6642271" y="1653081"/>
            <a:ext cx="3497943" cy="77637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70978" y="3973927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Dataset</a:t>
            </a:r>
            <a:endParaRPr lang="en-GB" sz="4000" b="1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409E4A54-2E96-4D56-B8ED-BA62D26AE5D5}"/>
              </a:ext>
            </a:extLst>
          </p:cNvPr>
          <p:cNvSpPr/>
          <p:nvPr/>
        </p:nvSpPr>
        <p:spPr>
          <a:xfrm>
            <a:off x="5733143" y="3192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A3972E8-91F3-4178-B7D6-F4290434714F}"/>
              </a:ext>
            </a:extLst>
          </p:cNvPr>
          <p:cNvGrpSpPr/>
          <p:nvPr/>
        </p:nvGrpSpPr>
        <p:grpSpPr>
          <a:xfrm>
            <a:off x="9853648" y="1219431"/>
            <a:ext cx="1433322" cy="18936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5F9F55-3EE0-469B-9D02-B3050850D4A9}"/>
              </a:ext>
            </a:extLst>
          </p:cNvPr>
          <p:cNvSpPr txBox="1"/>
          <p:nvPr/>
        </p:nvSpPr>
        <p:spPr>
          <a:xfrm>
            <a:off x="10140214" y="1445965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5FB18461-2A9C-46B5-A2B4-6A9A47F9F818}"/>
              </a:ext>
            </a:extLst>
          </p:cNvPr>
          <p:cNvGrpSpPr/>
          <p:nvPr/>
        </p:nvGrpSpPr>
        <p:grpSpPr>
          <a:xfrm>
            <a:off x="-4548872" y="4271569"/>
            <a:ext cx="4633297" cy="937678"/>
            <a:chOff x="-4704785" y="4160539"/>
            <a:chExt cx="4633297" cy="93767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3CF9300E-0A7A-4028-84E1-BBB03B33683D}"/>
                </a:ext>
              </a:extLst>
            </p:cNvPr>
            <p:cNvSpPr/>
            <p:nvPr/>
          </p:nvSpPr>
          <p:spPr>
            <a:xfrm>
              <a:off x="-4240184" y="4160539"/>
              <a:ext cx="15760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Analyse 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944E14C-DBDA-4195-A7C4-9ADD04F87F88}"/>
                </a:ext>
              </a:extLst>
            </p:cNvPr>
            <p:cNvSpPr txBox="1"/>
            <p:nvPr/>
          </p:nvSpPr>
          <p:spPr>
            <a:xfrm>
              <a:off x="-4254865" y="4513442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Heterogeneous population, Anomaly Treatment, Missing Values Treatment, creating new variable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04785" y="4206413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DBEEB2D2-ADF4-4BA7-AA6E-416A39ACC43C}"/>
              </a:ext>
            </a:extLst>
          </p:cNvPr>
          <p:cNvGrpSpPr/>
          <p:nvPr/>
        </p:nvGrpSpPr>
        <p:grpSpPr>
          <a:xfrm>
            <a:off x="-3791862" y="2826787"/>
            <a:ext cx="4635667" cy="954754"/>
            <a:chOff x="3987796" y="2857076"/>
            <a:chExt cx="4635667" cy="9547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18210697-2F2F-4A35-9F01-927B31F39E6E}"/>
                </a:ext>
              </a:extLst>
            </p:cNvPr>
            <p:cNvSpPr/>
            <p:nvPr/>
          </p:nvSpPr>
          <p:spPr>
            <a:xfrm>
              <a:off x="4491462" y="2857076"/>
              <a:ext cx="22940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Analytical approach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2139462-6472-460C-B45C-9A2E1A87EBC6}"/>
                </a:ext>
              </a:extLst>
            </p:cNvPr>
            <p:cNvSpPr txBox="1"/>
            <p:nvPr/>
          </p:nvSpPr>
          <p:spPr>
            <a:xfrm>
              <a:off x="4440086" y="3227055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Supervised Machine Learning problem,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 Two class Classification,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796" y="2897186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02A064F-9454-4BFB-AE02-EB7ED68E06C3}"/>
              </a:ext>
            </a:extLst>
          </p:cNvPr>
          <p:cNvGrpSpPr/>
          <p:nvPr/>
        </p:nvGrpSpPr>
        <p:grpSpPr>
          <a:xfrm>
            <a:off x="-3996186" y="1641144"/>
            <a:ext cx="4459059" cy="1296149"/>
            <a:chOff x="5046838" y="1710685"/>
            <a:chExt cx="4459059" cy="12961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1FBA7F1A-A829-4578-BF81-AD23D92EF5AF}"/>
                </a:ext>
              </a:extLst>
            </p:cNvPr>
            <p:cNvSpPr/>
            <p:nvPr/>
          </p:nvSpPr>
          <p:spPr>
            <a:xfrm>
              <a:off x="5510558" y="1739226"/>
              <a:ext cx="219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Preparation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838" y="1710685"/>
              <a:ext cx="360000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2E9FA8-4884-4ABA-85CE-3C930A44F483}"/>
                </a:ext>
              </a:extLst>
            </p:cNvPr>
            <p:cNvSpPr txBox="1"/>
            <p:nvPr/>
          </p:nvSpPr>
          <p:spPr>
            <a:xfrm>
              <a:off x="5501515" y="2083504"/>
              <a:ext cx="40043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We teach the model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on Training dataset,</a:t>
              </a:r>
            </a:p>
            <a:p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6D103748-3FDC-49A8-914C-C0DF8827C2ED}"/>
              </a:ext>
            </a:extLst>
          </p:cNvPr>
          <p:cNvGrpSpPr/>
          <p:nvPr/>
        </p:nvGrpSpPr>
        <p:grpSpPr>
          <a:xfrm>
            <a:off x="-3980608" y="298882"/>
            <a:ext cx="4412468" cy="932060"/>
            <a:chOff x="6240433" y="651010"/>
            <a:chExt cx="4412468" cy="9320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CF549FBB-9959-41F0-AEBA-3D2BD90FB1C2}"/>
                </a:ext>
              </a:extLst>
            </p:cNvPr>
            <p:cNvSpPr/>
            <p:nvPr/>
          </p:nvSpPr>
          <p:spPr>
            <a:xfrm>
              <a:off x="6642271" y="654785"/>
              <a:ext cx="20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Validation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0433" y="65101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2D32BABE-B30A-4A17-A685-78CDCFA5CDC4}"/>
                </a:ext>
              </a:extLst>
            </p:cNvPr>
            <p:cNvSpPr txBox="1"/>
            <p:nvPr/>
          </p:nvSpPr>
          <p:spPr>
            <a:xfrm>
              <a:off x="6648519" y="936739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Model Performance measure on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 testing data</a:t>
              </a:r>
              <a:endParaRPr lang="en-GB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Dataset is scrapped from some website like </a:t>
            </a:r>
            <a:r>
              <a:rPr lang="en-US" smtClean="0"/>
              <a:t>yatra,skyscanner </a:t>
            </a:r>
            <a:r>
              <a:rPr lang="en-US"/>
              <a:t>and it is build a excel dataset. </a:t>
            </a:r>
          </a:p>
          <a:p>
            <a:r>
              <a:rPr lang="en-US"/>
              <a:t>Dataset is </a:t>
            </a:r>
            <a:r>
              <a:rPr lang="en-US" smtClean="0"/>
              <a:t>flight  </a:t>
            </a:r>
            <a:r>
              <a:rPr lang="en-US"/>
              <a:t>price prediction .There are </a:t>
            </a:r>
            <a:r>
              <a:rPr lang="en-US" smtClean="0"/>
              <a:t>12 columns </a:t>
            </a:r>
            <a:r>
              <a:rPr lang="en-US"/>
              <a:t>and </a:t>
            </a:r>
            <a:r>
              <a:rPr lang="en-US" smtClean="0"/>
              <a:t>1930 intities.and </a:t>
            </a:r>
            <a:r>
              <a:rPr lang="en-US"/>
              <a:t>we are observed the </a:t>
            </a:r>
            <a:r>
              <a:rPr lang="en-US" smtClean="0"/>
              <a:t>flight   </a:t>
            </a:r>
            <a:r>
              <a:rPr lang="en-US"/>
              <a:t>price 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5" name="Picture 4" descr="flight price new - Jupyter Notebook - Oper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2" y="578588"/>
            <a:ext cx="7485840" cy="51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71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64349 0.011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7345 0.010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9" y="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83294 0.034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41" y="16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EDA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91571" y="2070634"/>
            <a:ext cx="5936776" cy="3879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04" y="1366654"/>
            <a:ext cx="6469041" cy="4124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9355" y="5950425"/>
            <a:ext cx="47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INDIGO is cheaper than jet airways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23900"/>
            <a:ext cx="10610850" cy="4530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7481" y="5991367"/>
            <a:ext cx="700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see maximum number of flights run by Jet Airways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914400"/>
            <a:ext cx="9458325" cy="4176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197" y="5868537"/>
            <a:ext cx="62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79.1% flights are of Ecomony class, as they are low cost of flight &amp; most of people prefer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16585</TotalTime>
  <Words>527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Agency FB</vt:lpstr>
      <vt:lpstr>Arial</vt:lpstr>
      <vt:lpstr>Arial Black</vt:lpstr>
      <vt:lpstr>Calibri</vt:lpstr>
      <vt:lpstr>Calibri Light</vt:lpstr>
      <vt:lpstr>Corbel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Flight Price Prediction</vt:lpstr>
      <vt:lpstr>Correlation with Target Variable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Hyper Parameter Tuning of Best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Sneha</cp:lastModifiedBy>
  <cp:revision>245</cp:revision>
  <dcterms:created xsi:type="dcterms:W3CDTF">2020-06-28T12:47:28Z</dcterms:created>
  <dcterms:modified xsi:type="dcterms:W3CDTF">2022-07-27T16:48:41Z</dcterms:modified>
</cp:coreProperties>
</file>