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4" r:id="rId3"/>
    <p:sldId id="270" r:id="rId4"/>
    <p:sldId id="262" r:id="rId5"/>
    <p:sldId id="265" r:id="rId6"/>
    <p:sldId id="275" r:id="rId7"/>
    <p:sldId id="276"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FFFF"/>
    <a:srgbClr val="CC0099"/>
    <a:srgbClr val="CC0066"/>
    <a:srgbClr val="FFFF00"/>
    <a:srgbClr val="A8007C"/>
    <a:srgbClr val="D09E00"/>
    <a:srgbClr val="F5AD7A"/>
    <a:srgbClr val="009696"/>
    <a:srgbClr val="00CC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18" autoAdjust="0"/>
  </p:normalViewPr>
  <p:slideViewPr>
    <p:cSldViewPr snapToGrid="0">
      <p:cViewPr varScale="1">
        <p:scale>
          <a:sx n="70" d="100"/>
          <a:sy n="70" d="100"/>
        </p:scale>
        <p:origin x="714" y="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13E81A-A7A7-4B0C-8572-9F806A1C1991}" type="datetimeFigureOut">
              <a:rPr lang="en-US" smtClean="0"/>
              <a:t>5/11/2022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885A3-2E80-49C6-9E04-4FBCD8C10D03}" type="slidenum">
              <a:rPr lang="en-US" smtClean="0"/>
              <a:t>‹#›</a:t>
            </a:fld>
            <a:endParaRPr lang="en-US"/>
          </a:p>
        </p:txBody>
      </p:sp>
    </p:spTree>
    <p:extLst>
      <p:ext uri="{BB962C8B-B14F-4D97-AF65-F5344CB8AC3E}">
        <p14:creationId xmlns:p14="http://schemas.microsoft.com/office/powerpoint/2010/main" val="3349059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F1885A3-2E80-49C6-9E04-4FBCD8C10D03}" type="slidenum">
              <a:rPr lang="en-US" smtClean="0"/>
              <a:t>6</a:t>
            </a:fld>
            <a:endParaRPr lang="en-US"/>
          </a:p>
        </p:txBody>
      </p:sp>
    </p:spTree>
    <p:extLst>
      <p:ext uri="{BB962C8B-B14F-4D97-AF65-F5344CB8AC3E}">
        <p14:creationId xmlns:p14="http://schemas.microsoft.com/office/powerpoint/2010/main" val="17661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17F20C-A8CB-457C-A692-5F0F835E5A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9C665185-D13E-416B-A74A-C788198A1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25A2AB4F-6D71-4AA0-8C51-6D6004788CEC}"/>
              </a:ext>
            </a:extLst>
          </p:cNvPr>
          <p:cNvSpPr>
            <a:spLocks noGrp="1"/>
          </p:cNvSpPr>
          <p:nvPr>
            <p:ph type="dt" sz="half" idx="10"/>
          </p:nvPr>
        </p:nvSpPr>
        <p:spPr/>
        <p:txBody>
          <a:bodyPr/>
          <a:lstStyle/>
          <a:p>
            <a:fld id="{092D0D75-DB21-452E-8C2B-942D13513E0F}" type="datetimeFigureOut">
              <a:rPr lang="en-GB" smtClean="0"/>
              <a:t>11/05/2022</a:t>
            </a:fld>
            <a:endParaRPr lang="en-GB"/>
          </a:p>
        </p:txBody>
      </p:sp>
      <p:sp>
        <p:nvSpPr>
          <p:cNvPr id="5" name="Footer Placeholder 4">
            <a:extLst>
              <a:ext uri="{FF2B5EF4-FFF2-40B4-BE49-F238E27FC236}">
                <a16:creationId xmlns="" xmlns:a16="http://schemas.microsoft.com/office/drawing/2014/main" id="{406CD230-9749-4E27-8F71-C98CD04CED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895E3A0B-96A8-4525-92CE-4850DE1E7787}"/>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3357939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F69818-1AE1-4E02-A60A-DB7535AE47E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D7916B27-DAC9-46C2-8BAD-AEC1247530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E878FD79-042E-49DF-AA9A-83DA5C08AA4E}"/>
              </a:ext>
            </a:extLst>
          </p:cNvPr>
          <p:cNvSpPr>
            <a:spLocks noGrp="1"/>
          </p:cNvSpPr>
          <p:nvPr>
            <p:ph type="dt" sz="half" idx="10"/>
          </p:nvPr>
        </p:nvSpPr>
        <p:spPr/>
        <p:txBody>
          <a:bodyPr/>
          <a:lstStyle/>
          <a:p>
            <a:fld id="{092D0D75-DB21-452E-8C2B-942D13513E0F}" type="datetimeFigureOut">
              <a:rPr lang="en-GB" smtClean="0"/>
              <a:t>11/05/2022</a:t>
            </a:fld>
            <a:endParaRPr lang="en-GB"/>
          </a:p>
        </p:txBody>
      </p:sp>
      <p:sp>
        <p:nvSpPr>
          <p:cNvPr id="5" name="Footer Placeholder 4">
            <a:extLst>
              <a:ext uri="{FF2B5EF4-FFF2-40B4-BE49-F238E27FC236}">
                <a16:creationId xmlns="" xmlns:a16="http://schemas.microsoft.com/office/drawing/2014/main" id="{128EBC3B-24B2-40E7-8A08-F4F92DB703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5E969C57-CB1E-4490-A55E-B711CC58F680}"/>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4150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9548FBA-6925-4951-8F07-AA59602D02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682F0BDF-010A-46E6-82C4-2326863D45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DD48CAC3-0E1A-46C8-9123-C194A170596E}"/>
              </a:ext>
            </a:extLst>
          </p:cNvPr>
          <p:cNvSpPr>
            <a:spLocks noGrp="1"/>
          </p:cNvSpPr>
          <p:nvPr>
            <p:ph type="dt" sz="half" idx="10"/>
          </p:nvPr>
        </p:nvSpPr>
        <p:spPr/>
        <p:txBody>
          <a:bodyPr/>
          <a:lstStyle/>
          <a:p>
            <a:fld id="{092D0D75-DB21-452E-8C2B-942D13513E0F}" type="datetimeFigureOut">
              <a:rPr lang="en-GB" smtClean="0"/>
              <a:t>11/05/2022</a:t>
            </a:fld>
            <a:endParaRPr lang="en-GB"/>
          </a:p>
        </p:txBody>
      </p:sp>
      <p:sp>
        <p:nvSpPr>
          <p:cNvPr id="5" name="Footer Placeholder 4">
            <a:extLst>
              <a:ext uri="{FF2B5EF4-FFF2-40B4-BE49-F238E27FC236}">
                <a16:creationId xmlns="" xmlns:a16="http://schemas.microsoft.com/office/drawing/2014/main" id="{8512376C-FABE-4019-959E-E0DF21E545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84FC0E87-F8D1-4234-AC89-90225BD98E6C}"/>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403069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AA1FA0-84C1-47A5-971D-1CD5764242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5F1810E2-39E7-4F21-AD81-F622BF7F33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4C302A2B-CE93-4576-93BE-A5D37A8DC9A0}"/>
              </a:ext>
            </a:extLst>
          </p:cNvPr>
          <p:cNvSpPr>
            <a:spLocks noGrp="1"/>
          </p:cNvSpPr>
          <p:nvPr>
            <p:ph type="dt" sz="half" idx="10"/>
          </p:nvPr>
        </p:nvSpPr>
        <p:spPr/>
        <p:txBody>
          <a:bodyPr/>
          <a:lstStyle/>
          <a:p>
            <a:fld id="{092D0D75-DB21-452E-8C2B-942D13513E0F}" type="datetimeFigureOut">
              <a:rPr lang="en-GB" smtClean="0"/>
              <a:t>11/05/2022</a:t>
            </a:fld>
            <a:endParaRPr lang="en-GB"/>
          </a:p>
        </p:txBody>
      </p:sp>
      <p:sp>
        <p:nvSpPr>
          <p:cNvPr id="5" name="Footer Placeholder 4">
            <a:extLst>
              <a:ext uri="{FF2B5EF4-FFF2-40B4-BE49-F238E27FC236}">
                <a16:creationId xmlns="" xmlns:a16="http://schemas.microsoft.com/office/drawing/2014/main" id="{53B12941-5244-4AEF-935D-781AE9FC5A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185C0B4D-E8A4-415E-AB71-166F2E4EC5B9}"/>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2122450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5FB02C-E888-4E1B-8E32-E97C812CCE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B1E0F8C9-B3CC-48F4-AF5C-02A8A8422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7E28C4F-E984-4B2F-8FBE-681F5D3C3FBC}"/>
              </a:ext>
            </a:extLst>
          </p:cNvPr>
          <p:cNvSpPr>
            <a:spLocks noGrp="1"/>
          </p:cNvSpPr>
          <p:nvPr>
            <p:ph type="dt" sz="half" idx="10"/>
          </p:nvPr>
        </p:nvSpPr>
        <p:spPr/>
        <p:txBody>
          <a:bodyPr/>
          <a:lstStyle/>
          <a:p>
            <a:fld id="{092D0D75-DB21-452E-8C2B-942D13513E0F}" type="datetimeFigureOut">
              <a:rPr lang="en-GB" smtClean="0"/>
              <a:t>11/05/2022</a:t>
            </a:fld>
            <a:endParaRPr lang="en-GB"/>
          </a:p>
        </p:txBody>
      </p:sp>
      <p:sp>
        <p:nvSpPr>
          <p:cNvPr id="5" name="Footer Placeholder 4">
            <a:extLst>
              <a:ext uri="{FF2B5EF4-FFF2-40B4-BE49-F238E27FC236}">
                <a16:creationId xmlns="" xmlns:a16="http://schemas.microsoft.com/office/drawing/2014/main" id="{18EB6DE1-F25B-4976-9571-FE6BB77D86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8D6F06A0-2D32-490F-9DD0-CAEF68240709}"/>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323947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AC1049-E817-4B24-A304-B01E8A18EB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60C9F16F-55C1-4AEA-82FC-BEB109F981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0EE430D9-15C9-4824-BBC2-0B85A8D010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1AA39551-0E82-4C76-A915-4220559C8142}"/>
              </a:ext>
            </a:extLst>
          </p:cNvPr>
          <p:cNvSpPr>
            <a:spLocks noGrp="1"/>
          </p:cNvSpPr>
          <p:nvPr>
            <p:ph type="dt" sz="half" idx="10"/>
          </p:nvPr>
        </p:nvSpPr>
        <p:spPr/>
        <p:txBody>
          <a:bodyPr/>
          <a:lstStyle/>
          <a:p>
            <a:fld id="{092D0D75-DB21-452E-8C2B-942D13513E0F}" type="datetimeFigureOut">
              <a:rPr lang="en-GB" smtClean="0"/>
              <a:t>11/05/2022</a:t>
            </a:fld>
            <a:endParaRPr lang="en-GB"/>
          </a:p>
        </p:txBody>
      </p:sp>
      <p:sp>
        <p:nvSpPr>
          <p:cNvPr id="6" name="Footer Placeholder 5">
            <a:extLst>
              <a:ext uri="{FF2B5EF4-FFF2-40B4-BE49-F238E27FC236}">
                <a16:creationId xmlns="" xmlns:a16="http://schemas.microsoft.com/office/drawing/2014/main" id="{0CD1684A-09A7-4727-A251-05BC2947BB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FCD9D9C7-B89A-41D3-AB57-4D7EE65CDB88}"/>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219675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CCE283-9CF6-4BD8-867F-60F9B2E9C5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C20D8D08-28CA-4FFF-B2C3-CBCECDA561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4DBB889-586B-4C4A-9350-51FA387160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6654F48E-9CAE-414D-A30B-605E9B0A21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6FAB6E6-3DFE-4C47-98ED-9EC1687F2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D2D51C93-B04C-4FD8-BFCE-CCF03C8629BC}"/>
              </a:ext>
            </a:extLst>
          </p:cNvPr>
          <p:cNvSpPr>
            <a:spLocks noGrp="1"/>
          </p:cNvSpPr>
          <p:nvPr>
            <p:ph type="dt" sz="half" idx="10"/>
          </p:nvPr>
        </p:nvSpPr>
        <p:spPr/>
        <p:txBody>
          <a:bodyPr/>
          <a:lstStyle/>
          <a:p>
            <a:fld id="{092D0D75-DB21-452E-8C2B-942D13513E0F}" type="datetimeFigureOut">
              <a:rPr lang="en-GB" smtClean="0"/>
              <a:t>11/05/2022</a:t>
            </a:fld>
            <a:endParaRPr lang="en-GB"/>
          </a:p>
        </p:txBody>
      </p:sp>
      <p:sp>
        <p:nvSpPr>
          <p:cNvPr id="8" name="Footer Placeholder 7">
            <a:extLst>
              <a:ext uri="{FF2B5EF4-FFF2-40B4-BE49-F238E27FC236}">
                <a16:creationId xmlns="" xmlns:a16="http://schemas.microsoft.com/office/drawing/2014/main" id="{9131A24B-A735-498A-B391-F5360BCE0B5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1F72CA5B-8742-44F8-8E0F-618945BF6BD7}"/>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401089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3CC17E-A3E7-4E8A-B87D-6227CF795FB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CBB3A11D-1539-43ED-A454-85BE0CAB5048}"/>
              </a:ext>
            </a:extLst>
          </p:cNvPr>
          <p:cNvSpPr>
            <a:spLocks noGrp="1"/>
          </p:cNvSpPr>
          <p:nvPr>
            <p:ph type="dt" sz="half" idx="10"/>
          </p:nvPr>
        </p:nvSpPr>
        <p:spPr/>
        <p:txBody>
          <a:bodyPr/>
          <a:lstStyle/>
          <a:p>
            <a:fld id="{092D0D75-DB21-452E-8C2B-942D13513E0F}" type="datetimeFigureOut">
              <a:rPr lang="en-GB" smtClean="0"/>
              <a:t>11/05/2022</a:t>
            </a:fld>
            <a:endParaRPr lang="en-GB"/>
          </a:p>
        </p:txBody>
      </p:sp>
      <p:sp>
        <p:nvSpPr>
          <p:cNvPr id="4" name="Footer Placeholder 3">
            <a:extLst>
              <a:ext uri="{FF2B5EF4-FFF2-40B4-BE49-F238E27FC236}">
                <a16:creationId xmlns="" xmlns:a16="http://schemas.microsoft.com/office/drawing/2014/main" id="{3E0147DF-5580-4FC3-8FE3-4956AC2EE36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41B13C68-42DA-4D44-A085-7F9DBC13684A}"/>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357892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77A4DC4-1E9B-4B2A-826A-6ECD1018D4A7}"/>
              </a:ext>
            </a:extLst>
          </p:cNvPr>
          <p:cNvSpPr>
            <a:spLocks noGrp="1"/>
          </p:cNvSpPr>
          <p:nvPr>
            <p:ph type="dt" sz="half" idx="10"/>
          </p:nvPr>
        </p:nvSpPr>
        <p:spPr/>
        <p:txBody>
          <a:bodyPr/>
          <a:lstStyle/>
          <a:p>
            <a:fld id="{092D0D75-DB21-452E-8C2B-942D13513E0F}" type="datetimeFigureOut">
              <a:rPr lang="en-GB" smtClean="0"/>
              <a:t>11/05/2022</a:t>
            </a:fld>
            <a:endParaRPr lang="en-GB"/>
          </a:p>
        </p:txBody>
      </p:sp>
      <p:sp>
        <p:nvSpPr>
          <p:cNvPr id="3" name="Footer Placeholder 2">
            <a:extLst>
              <a:ext uri="{FF2B5EF4-FFF2-40B4-BE49-F238E27FC236}">
                <a16:creationId xmlns="" xmlns:a16="http://schemas.microsoft.com/office/drawing/2014/main" id="{38A6576B-888C-4A4F-9A48-3F2397AD0B2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87A387AD-14E8-4EAD-8A90-1CB49B88FAA7}"/>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65243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10394B-B404-4C75-9F21-39727BC16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5BC6551B-7D71-4391-8365-70B9D6207D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582CB1F9-DD06-42EB-A20C-B3F10CD25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B4C81D0-D263-47D4-8645-31DD536AA511}"/>
              </a:ext>
            </a:extLst>
          </p:cNvPr>
          <p:cNvSpPr>
            <a:spLocks noGrp="1"/>
          </p:cNvSpPr>
          <p:nvPr>
            <p:ph type="dt" sz="half" idx="10"/>
          </p:nvPr>
        </p:nvSpPr>
        <p:spPr/>
        <p:txBody>
          <a:bodyPr/>
          <a:lstStyle/>
          <a:p>
            <a:fld id="{092D0D75-DB21-452E-8C2B-942D13513E0F}" type="datetimeFigureOut">
              <a:rPr lang="en-GB" smtClean="0"/>
              <a:t>11/05/2022</a:t>
            </a:fld>
            <a:endParaRPr lang="en-GB"/>
          </a:p>
        </p:txBody>
      </p:sp>
      <p:sp>
        <p:nvSpPr>
          <p:cNvPr id="6" name="Footer Placeholder 5">
            <a:extLst>
              <a:ext uri="{FF2B5EF4-FFF2-40B4-BE49-F238E27FC236}">
                <a16:creationId xmlns="" xmlns:a16="http://schemas.microsoft.com/office/drawing/2014/main" id="{611599C8-355E-48E3-ADD0-02076A4B0B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9EC115D4-87D5-4037-AB2F-7F02CB743AB1}"/>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3048672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4D24D8-3B6D-470C-B31F-3637EECD8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BC7B1EF7-7A89-4C59-92B1-DD069EB375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F3FB5C76-3128-4F71-83E3-420057D07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B47A987-4C3E-46EA-8F38-94FE23A3C54A}"/>
              </a:ext>
            </a:extLst>
          </p:cNvPr>
          <p:cNvSpPr>
            <a:spLocks noGrp="1"/>
          </p:cNvSpPr>
          <p:nvPr>
            <p:ph type="dt" sz="half" idx="10"/>
          </p:nvPr>
        </p:nvSpPr>
        <p:spPr/>
        <p:txBody>
          <a:bodyPr/>
          <a:lstStyle/>
          <a:p>
            <a:fld id="{092D0D75-DB21-452E-8C2B-942D13513E0F}" type="datetimeFigureOut">
              <a:rPr lang="en-GB" smtClean="0"/>
              <a:t>11/05/2022</a:t>
            </a:fld>
            <a:endParaRPr lang="en-GB"/>
          </a:p>
        </p:txBody>
      </p:sp>
      <p:sp>
        <p:nvSpPr>
          <p:cNvPr id="6" name="Footer Placeholder 5">
            <a:extLst>
              <a:ext uri="{FF2B5EF4-FFF2-40B4-BE49-F238E27FC236}">
                <a16:creationId xmlns="" xmlns:a16="http://schemas.microsoft.com/office/drawing/2014/main" id="{6BBE2555-18B3-42C6-9486-C5C12FEDAEC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BC2542F0-0C38-4667-90DE-32940E950183}"/>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62120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969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5CC4F84-1285-40FE-BF4F-4301AA0979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9D79C56C-AE7D-4EA7-99C0-CC8701E740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975FBEDA-9E9D-402E-8569-8DA5F245FC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2D0D75-DB21-452E-8C2B-942D13513E0F}" type="datetimeFigureOut">
              <a:rPr lang="en-GB" smtClean="0"/>
              <a:t>11/05/2022</a:t>
            </a:fld>
            <a:endParaRPr lang="en-GB"/>
          </a:p>
        </p:txBody>
      </p:sp>
      <p:sp>
        <p:nvSpPr>
          <p:cNvPr id="5" name="Footer Placeholder 4">
            <a:extLst>
              <a:ext uri="{FF2B5EF4-FFF2-40B4-BE49-F238E27FC236}">
                <a16:creationId xmlns="" xmlns:a16="http://schemas.microsoft.com/office/drawing/2014/main" id="{F5BCE898-4BA1-40EC-902B-3AFC109BC7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90153D9E-27BE-4716-8224-FEC939A966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1FF52-C4A4-455D-B747-09BFD1319B64}" type="slidenum">
              <a:rPr lang="en-GB" smtClean="0"/>
              <a:t>‹#›</a:t>
            </a:fld>
            <a:endParaRPr lang="en-GB"/>
          </a:p>
        </p:txBody>
      </p:sp>
    </p:spTree>
    <p:extLst>
      <p:ext uri="{BB962C8B-B14F-4D97-AF65-F5344CB8AC3E}">
        <p14:creationId xmlns:p14="http://schemas.microsoft.com/office/powerpoint/2010/main" val="304330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tm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tmp"/><Relationship Id="rId5" Type="http://schemas.openxmlformats.org/officeDocument/2006/relationships/image" Target="../media/image17.tmp"/><Relationship Id="rId4" Type="http://schemas.openxmlformats.org/officeDocument/2006/relationships/image" Target="../media/image16.tm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reeform: Shape 133">
            <a:extLst>
              <a:ext uri="{FF2B5EF4-FFF2-40B4-BE49-F238E27FC236}">
                <a16:creationId xmlns="" xmlns:a16="http://schemas.microsoft.com/office/drawing/2014/main" id="{DC64C6C7-D7BE-4AC8-A527-0B790C1D3B92}"/>
              </a:ext>
            </a:extLst>
          </p:cNvPr>
          <p:cNvSpPr/>
          <p:nvPr/>
        </p:nvSpPr>
        <p:spPr>
          <a:xfrm rot="5400000">
            <a:off x="1239069" y="-1098279"/>
            <a:ext cx="6831676" cy="9080881"/>
          </a:xfrm>
          <a:custGeom>
            <a:avLst/>
            <a:gdLst>
              <a:gd name="connsiteX0" fmla="*/ 0 w 7147234"/>
              <a:gd name="connsiteY0" fmla="*/ 0 h 6901189"/>
              <a:gd name="connsiteX1" fmla="*/ 434951 w 7147234"/>
              <a:gd name="connsiteY1" fmla="*/ 0 h 6901189"/>
              <a:gd name="connsiteX2" fmla="*/ 7147233 w 7147234"/>
              <a:gd name="connsiteY2" fmla="*/ 6901188 h 6901189"/>
              <a:gd name="connsiteX3" fmla="*/ 7147233 w 7147234"/>
              <a:gd name="connsiteY3" fmla="*/ 6901188 h 6901189"/>
              <a:gd name="connsiteX4" fmla="*/ 7147234 w 7147234"/>
              <a:gd name="connsiteY4" fmla="*/ 6901189 h 6901189"/>
              <a:gd name="connsiteX5" fmla="*/ 0 w 7147234"/>
              <a:gd name="connsiteY5" fmla="*/ 6901189 h 6901189"/>
              <a:gd name="connsiteX6" fmla="*/ 0 w 7147234"/>
              <a:gd name="connsiteY6" fmla="*/ 0 h 690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47234" h="6901189">
                <a:moveTo>
                  <a:pt x="0" y="0"/>
                </a:moveTo>
                <a:lnTo>
                  <a:pt x="434951" y="0"/>
                </a:lnTo>
                <a:lnTo>
                  <a:pt x="7147233" y="6901188"/>
                </a:lnTo>
                <a:lnTo>
                  <a:pt x="7147233" y="6901188"/>
                </a:lnTo>
                <a:lnTo>
                  <a:pt x="7147234" y="6901189"/>
                </a:lnTo>
                <a:lnTo>
                  <a:pt x="0" y="6901189"/>
                </a:lnTo>
                <a:lnTo>
                  <a:pt x="0" y="0"/>
                </a:lnTo>
                <a:close/>
              </a:path>
            </a:pathLst>
          </a:custGeom>
          <a:solidFill>
            <a:srgbClr val="00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33" name="Freeform: Shape 132">
            <a:extLst>
              <a:ext uri="{FF2B5EF4-FFF2-40B4-BE49-F238E27FC236}">
                <a16:creationId xmlns="" xmlns:a16="http://schemas.microsoft.com/office/drawing/2014/main" id="{C77EE49F-4ABF-4EE0-BEFA-2FA1045EC50B}"/>
              </a:ext>
            </a:extLst>
          </p:cNvPr>
          <p:cNvSpPr/>
          <p:nvPr/>
        </p:nvSpPr>
        <p:spPr>
          <a:xfrm>
            <a:off x="0" y="-43188"/>
            <a:ext cx="7147234" cy="6901189"/>
          </a:xfrm>
          <a:custGeom>
            <a:avLst/>
            <a:gdLst>
              <a:gd name="connsiteX0" fmla="*/ 0 w 7147234"/>
              <a:gd name="connsiteY0" fmla="*/ 0 h 6901189"/>
              <a:gd name="connsiteX1" fmla="*/ 434951 w 7147234"/>
              <a:gd name="connsiteY1" fmla="*/ 0 h 6901189"/>
              <a:gd name="connsiteX2" fmla="*/ 7147233 w 7147234"/>
              <a:gd name="connsiteY2" fmla="*/ 6901188 h 6901189"/>
              <a:gd name="connsiteX3" fmla="*/ 7147233 w 7147234"/>
              <a:gd name="connsiteY3" fmla="*/ 6901188 h 6901189"/>
              <a:gd name="connsiteX4" fmla="*/ 7147234 w 7147234"/>
              <a:gd name="connsiteY4" fmla="*/ 6901189 h 6901189"/>
              <a:gd name="connsiteX5" fmla="*/ 0 w 7147234"/>
              <a:gd name="connsiteY5" fmla="*/ 6901189 h 6901189"/>
              <a:gd name="connsiteX6" fmla="*/ 0 w 7147234"/>
              <a:gd name="connsiteY6" fmla="*/ 0 h 690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47234" h="6901189">
                <a:moveTo>
                  <a:pt x="0" y="0"/>
                </a:moveTo>
                <a:lnTo>
                  <a:pt x="434951" y="0"/>
                </a:lnTo>
                <a:lnTo>
                  <a:pt x="7147233" y="6901188"/>
                </a:lnTo>
                <a:lnTo>
                  <a:pt x="7147233" y="6901188"/>
                </a:lnTo>
                <a:lnTo>
                  <a:pt x="7147234" y="6901189"/>
                </a:lnTo>
                <a:lnTo>
                  <a:pt x="0" y="6901189"/>
                </a:lnTo>
                <a:lnTo>
                  <a:pt x="0" y="0"/>
                </a:lnTo>
                <a:close/>
              </a:path>
            </a:pathLst>
          </a:cu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5" name="Rectangle 134">
            <a:extLst>
              <a:ext uri="{FF2B5EF4-FFF2-40B4-BE49-F238E27FC236}">
                <a16:creationId xmlns="" xmlns:a16="http://schemas.microsoft.com/office/drawing/2014/main" id="{BF65A361-7FAC-4BEF-AC98-DBE689EF8608}"/>
              </a:ext>
            </a:extLst>
          </p:cNvPr>
          <p:cNvSpPr/>
          <p:nvPr/>
        </p:nvSpPr>
        <p:spPr>
          <a:xfrm>
            <a:off x="838200" y="381000"/>
            <a:ext cx="5639549" cy="5911018"/>
          </a:xfrm>
          <a:prstGeom prst="rect">
            <a:avLst/>
          </a:prstGeom>
          <a:noFill/>
          <a:ln w="76200" cap="flat" cmpd="sng" algn="ctr">
            <a:solidFill>
              <a:srgbClr val="3D011D"/>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GB" b="1">
              <a:ln w="12700">
                <a:solidFill>
                  <a:schemeClr val="accent5"/>
                </a:solidFill>
                <a:prstDash val="solid"/>
              </a:ln>
              <a:pattFill prst="ltDnDiag">
                <a:fgClr>
                  <a:schemeClr val="accent5">
                    <a:lumMod val="60000"/>
                    <a:lumOff val="40000"/>
                  </a:schemeClr>
                </a:fgClr>
                <a:bgClr>
                  <a:schemeClr val="bg1"/>
                </a:bgClr>
              </a:pattFill>
            </a:endParaRPr>
          </a:p>
        </p:txBody>
      </p:sp>
      <p:grpSp>
        <p:nvGrpSpPr>
          <p:cNvPr id="114" name="Group 113">
            <a:extLst>
              <a:ext uri="{FF2B5EF4-FFF2-40B4-BE49-F238E27FC236}">
                <a16:creationId xmlns="" xmlns:a16="http://schemas.microsoft.com/office/drawing/2014/main" id="{5A322F9F-C0A6-4306-B3FE-7D6F58885B87}"/>
              </a:ext>
            </a:extLst>
          </p:cNvPr>
          <p:cNvGrpSpPr/>
          <p:nvPr/>
        </p:nvGrpSpPr>
        <p:grpSpPr>
          <a:xfrm rot="2801113">
            <a:off x="7439977" y="-718371"/>
            <a:ext cx="6569218" cy="8900702"/>
            <a:chOff x="304800" y="323850"/>
            <a:chExt cx="5569950" cy="8900702"/>
          </a:xfrm>
          <a:blipFill dpi="0" rotWithShape="0">
            <a:blip r:embed="rId2"/>
            <a:srcRect/>
            <a:stretch>
              <a:fillRect t="16000" r="37000" b="21000"/>
            </a:stretch>
          </a:blipFill>
        </p:grpSpPr>
        <p:sp>
          <p:nvSpPr>
            <p:cNvPr id="58" name="Rectangle 57">
              <a:extLst>
                <a:ext uri="{FF2B5EF4-FFF2-40B4-BE49-F238E27FC236}">
                  <a16:creationId xmlns="" xmlns:a16="http://schemas.microsoft.com/office/drawing/2014/main" id="{2376F9AC-BB8F-4AD8-898A-F8CB71AD7E54}"/>
                </a:ext>
              </a:extLst>
            </p:cNvPr>
            <p:cNvSpPr/>
            <p:nvPr/>
          </p:nvSpPr>
          <p:spPr>
            <a:xfrm>
              <a:off x="304800" y="323850"/>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a:extLst>
                <a:ext uri="{FF2B5EF4-FFF2-40B4-BE49-F238E27FC236}">
                  <a16:creationId xmlns="" xmlns:a16="http://schemas.microsoft.com/office/drawing/2014/main" id="{51DC516B-1240-4F50-BC8B-0053A5CFD4C6}"/>
                </a:ext>
              </a:extLst>
            </p:cNvPr>
            <p:cNvSpPr/>
            <p:nvPr/>
          </p:nvSpPr>
          <p:spPr>
            <a:xfrm>
              <a:off x="304800" y="1441950"/>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 xmlns:a16="http://schemas.microsoft.com/office/drawing/2014/main" id="{B7324E38-3328-4E93-B477-4329F488F403}"/>
                </a:ext>
              </a:extLst>
            </p:cNvPr>
            <p:cNvSpPr/>
            <p:nvPr/>
          </p:nvSpPr>
          <p:spPr>
            <a:xfrm>
              <a:off x="1435350" y="323850"/>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 xmlns:a16="http://schemas.microsoft.com/office/drawing/2014/main" id="{070A7112-05B7-46D5-9A43-0D8DEC8E44FF}"/>
                </a:ext>
              </a:extLst>
            </p:cNvPr>
            <p:cNvSpPr/>
            <p:nvPr/>
          </p:nvSpPr>
          <p:spPr>
            <a:xfrm>
              <a:off x="1435350" y="1441950"/>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a:extLst>
                <a:ext uri="{FF2B5EF4-FFF2-40B4-BE49-F238E27FC236}">
                  <a16:creationId xmlns="" xmlns:a16="http://schemas.microsoft.com/office/drawing/2014/main" id="{EECEC1CC-889E-457F-B701-ADA0445EA984}"/>
                </a:ext>
              </a:extLst>
            </p:cNvPr>
            <p:cNvSpPr/>
            <p:nvPr/>
          </p:nvSpPr>
          <p:spPr>
            <a:xfrm>
              <a:off x="304800" y="2557051"/>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a:extLst>
                <a:ext uri="{FF2B5EF4-FFF2-40B4-BE49-F238E27FC236}">
                  <a16:creationId xmlns="" xmlns:a16="http://schemas.microsoft.com/office/drawing/2014/main" id="{F965C510-D5BF-4E8D-ABBE-445180B45C02}"/>
                </a:ext>
              </a:extLst>
            </p:cNvPr>
            <p:cNvSpPr/>
            <p:nvPr/>
          </p:nvSpPr>
          <p:spPr>
            <a:xfrm>
              <a:off x="304800" y="3675151"/>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 xmlns:a16="http://schemas.microsoft.com/office/drawing/2014/main" id="{244A6E58-719F-4A40-BF5F-919900387A89}"/>
                </a:ext>
              </a:extLst>
            </p:cNvPr>
            <p:cNvSpPr/>
            <p:nvPr/>
          </p:nvSpPr>
          <p:spPr>
            <a:xfrm>
              <a:off x="1435350" y="2557051"/>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 xmlns:a16="http://schemas.microsoft.com/office/drawing/2014/main" id="{6CCB0CC5-EB01-4AD3-8376-ABADD3FCE506}"/>
                </a:ext>
              </a:extLst>
            </p:cNvPr>
            <p:cNvSpPr/>
            <p:nvPr/>
          </p:nvSpPr>
          <p:spPr>
            <a:xfrm>
              <a:off x="1435350" y="3675151"/>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 xmlns:a16="http://schemas.microsoft.com/office/drawing/2014/main" id="{2A24CEEB-E9D0-41DA-82CB-75946654132F}"/>
                </a:ext>
              </a:extLst>
            </p:cNvPr>
            <p:cNvSpPr/>
            <p:nvPr/>
          </p:nvSpPr>
          <p:spPr>
            <a:xfrm>
              <a:off x="2552700" y="323850"/>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 xmlns:a16="http://schemas.microsoft.com/office/drawing/2014/main" id="{041E8D51-66EA-4095-B22B-147C604A741D}"/>
                </a:ext>
              </a:extLst>
            </p:cNvPr>
            <p:cNvSpPr/>
            <p:nvPr/>
          </p:nvSpPr>
          <p:spPr>
            <a:xfrm>
              <a:off x="2552700" y="1441950"/>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extLst>
                <a:ext uri="{FF2B5EF4-FFF2-40B4-BE49-F238E27FC236}">
                  <a16:creationId xmlns="" xmlns:a16="http://schemas.microsoft.com/office/drawing/2014/main" id="{C9271395-40D8-4F49-A64D-CA5FEBB0C526}"/>
                </a:ext>
              </a:extLst>
            </p:cNvPr>
            <p:cNvSpPr/>
            <p:nvPr/>
          </p:nvSpPr>
          <p:spPr>
            <a:xfrm>
              <a:off x="3683250" y="323850"/>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 xmlns:a16="http://schemas.microsoft.com/office/drawing/2014/main" id="{00350BCE-1783-4F5A-BEF2-EB292D9C3F4D}"/>
                </a:ext>
              </a:extLst>
            </p:cNvPr>
            <p:cNvSpPr/>
            <p:nvPr/>
          </p:nvSpPr>
          <p:spPr>
            <a:xfrm>
              <a:off x="3683250" y="1441950"/>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a:extLst>
                <a:ext uri="{FF2B5EF4-FFF2-40B4-BE49-F238E27FC236}">
                  <a16:creationId xmlns="" xmlns:a16="http://schemas.microsoft.com/office/drawing/2014/main" id="{3818E407-BA26-4B7C-9B79-C33886EBED95}"/>
                </a:ext>
              </a:extLst>
            </p:cNvPr>
            <p:cNvSpPr/>
            <p:nvPr/>
          </p:nvSpPr>
          <p:spPr>
            <a:xfrm>
              <a:off x="2552700" y="2557051"/>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 xmlns:a16="http://schemas.microsoft.com/office/drawing/2014/main" id="{B64B3A5A-C7A4-4A23-9734-E5DB055E3474}"/>
                </a:ext>
              </a:extLst>
            </p:cNvPr>
            <p:cNvSpPr/>
            <p:nvPr/>
          </p:nvSpPr>
          <p:spPr>
            <a:xfrm>
              <a:off x="2552700" y="3675151"/>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 xmlns:a16="http://schemas.microsoft.com/office/drawing/2014/main" id="{56808019-CCB0-45A3-8F2B-447A2169CECA}"/>
                </a:ext>
              </a:extLst>
            </p:cNvPr>
            <p:cNvSpPr/>
            <p:nvPr/>
          </p:nvSpPr>
          <p:spPr>
            <a:xfrm>
              <a:off x="3683250" y="2557051"/>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 xmlns:a16="http://schemas.microsoft.com/office/drawing/2014/main" id="{A34C46FE-288C-410D-98AD-C4E48C2AE17D}"/>
                </a:ext>
              </a:extLst>
            </p:cNvPr>
            <p:cNvSpPr/>
            <p:nvPr/>
          </p:nvSpPr>
          <p:spPr>
            <a:xfrm>
              <a:off x="3683250" y="3675151"/>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4" name="Rectangle 73">
              <a:extLst>
                <a:ext uri="{FF2B5EF4-FFF2-40B4-BE49-F238E27FC236}">
                  <a16:creationId xmlns="" xmlns:a16="http://schemas.microsoft.com/office/drawing/2014/main" id="{1FCF1288-AEAE-49BA-8C08-3FF2819796E0}"/>
                </a:ext>
              </a:extLst>
            </p:cNvPr>
            <p:cNvSpPr/>
            <p:nvPr/>
          </p:nvSpPr>
          <p:spPr>
            <a:xfrm>
              <a:off x="304800" y="4793251"/>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 xmlns:a16="http://schemas.microsoft.com/office/drawing/2014/main" id="{EC1A4C85-A312-4E46-A45E-7FF48A4BBB1B}"/>
                </a:ext>
              </a:extLst>
            </p:cNvPr>
            <p:cNvSpPr/>
            <p:nvPr/>
          </p:nvSpPr>
          <p:spPr>
            <a:xfrm>
              <a:off x="304800" y="5911351"/>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extLst>
                <a:ext uri="{FF2B5EF4-FFF2-40B4-BE49-F238E27FC236}">
                  <a16:creationId xmlns="" xmlns:a16="http://schemas.microsoft.com/office/drawing/2014/main" id="{DDA5E1AF-E80F-4BFE-87FE-67A5C5E21A04}"/>
                </a:ext>
              </a:extLst>
            </p:cNvPr>
            <p:cNvSpPr/>
            <p:nvPr/>
          </p:nvSpPr>
          <p:spPr>
            <a:xfrm>
              <a:off x="1435350" y="4793251"/>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a:extLst>
                <a:ext uri="{FF2B5EF4-FFF2-40B4-BE49-F238E27FC236}">
                  <a16:creationId xmlns="" xmlns:a16="http://schemas.microsoft.com/office/drawing/2014/main" id="{CA7630D2-834B-4A96-BE0D-33D0F96491DB}"/>
                </a:ext>
              </a:extLst>
            </p:cNvPr>
            <p:cNvSpPr/>
            <p:nvPr/>
          </p:nvSpPr>
          <p:spPr>
            <a:xfrm>
              <a:off x="1435350" y="5911351"/>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ectangle 77">
              <a:extLst>
                <a:ext uri="{FF2B5EF4-FFF2-40B4-BE49-F238E27FC236}">
                  <a16:creationId xmlns="" xmlns:a16="http://schemas.microsoft.com/office/drawing/2014/main" id="{59563607-4283-433E-A6DA-0344A84CCC0A}"/>
                </a:ext>
              </a:extLst>
            </p:cNvPr>
            <p:cNvSpPr/>
            <p:nvPr/>
          </p:nvSpPr>
          <p:spPr>
            <a:xfrm>
              <a:off x="304800" y="7026452"/>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a:extLst>
                <a:ext uri="{FF2B5EF4-FFF2-40B4-BE49-F238E27FC236}">
                  <a16:creationId xmlns="" xmlns:a16="http://schemas.microsoft.com/office/drawing/2014/main" id="{1E96702B-F983-4A7C-926B-0218CABA482B}"/>
                </a:ext>
              </a:extLst>
            </p:cNvPr>
            <p:cNvSpPr/>
            <p:nvPr/>
          </p:nvSpPr>
          <p:spPr>
            <a:xfrm>
              <a:off x="304800" y="8144552"/>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a:extLst>
                <a:ext uri="{FF2B5EF4-FFF2-40B4-BE49-F238E27FC236}">
                  <a16:creationId xmlns="" xmlns:a16="http://schemas.microsoft.com/office/drawing/2014/main" id="{91DE9388-EBA7-4DA0-88D7-2D77EA60F805}"/>
                </a:ext>
              </a:extLst>
            </p:cNvPr>
            <p:cNvSpPr/>
            <p:nvPr/>
          </p:nvSpPr>
          <p:spPr>
            <a:xfrm>
              <a:off x="1435350" y="7026452"/>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a:extLst>
                <a:ext uri="{FF2B5EF4-FFF2-40B4-BE49-F238E27FC236}">
                  <a16:creationId xmlns="" xmlns:a16="http://schemas.microsoft.com/office/drawing/2014/main" id="{73DC35CF-0F71-4B8E-A67F-9FA3C91C72D7}"/>
                </a:ext>
              </a:extLst>
            </p:cNvPr>
            <p:cNvSpPr/>
            <p:nvPr/>
          </p:nvSpPr>
          <p:spPr>
            <a:xfrm>
              <a:off x="1435350" y="8144552"/>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Rectangle 81">
              <a:extLst>
                <a:ext uri="{FF2B5EF4-FFF2-40B4-BE49-F238E27FC236}">
                  <a16:creationId xmlns="" xmlns:a16="http://schemas.microsoft.com/office/drawing/2014/main" id="{FDD4E067-6090-450A-B335-D65F8C5D8F59}"/>
                </a:ext>
              </a:extLst>
            </p:cNvPr>
            <p:cNvSpPr/>
            <p:nvPr/>
          </p:nvSpPr>
          <p:spPr>
            <a:xfrm>
              <a:off x="2552700" y="4793251"/>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a:extLst>
                <a:ext uri="{FF2B5EF4-FFF2-40B4-BE49-F238E27FC236}">
                  <a16:creationId xmlns="" xmlns:a16="http://schemas.microsoft.com/office/drawing/2014/main" id="{20FC95F7-6139-40D4-AFB6-3E1C027B4C1A}"/>
                </a:ext>
              </a:extLst>
            </p:cNvPr>
            <p:cNvSpPr/>
            <p:nvPr/>
          </p:nvSpPr>
          <p:spPr>
            <a:xfrm>
              <a:off x="2552700" y="5911351"/>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a:extLst>
                <a:ext uri="{FF2B5EF4-FFF2-40B4-BE49-F238E27FC236}">
                  <a16:creationId xmlns="" xmlns:a16="http://schemas.microsoft.com/office/drawing/2014/main" id="{020F922F-F526-4C32-B3F7-72C35B846DDE}"/>
                </a:ext>
              </a:extLst>
            </p:cNvPr>
            <p:cNvSpPr/>
            <p:nvPr/>
          </p:nvSpPr>
          <p:spPr>
            <a:xfrm>
              <a:off x="3683250" y="4793251"/>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a:extLst>
                <a:ext uri="{FF2B5EF4-FFF2-40B4-BE49-F238E27FC236}">
                  <a16:creationId xmlns="" xmlns:a16="http://schemas.microsoft.com/office/drawing/2014/main" id="{C78E5779-B424-40BB-9D49-06CDE752DAE9}"/>
                </a:ext>
              </a:extLst>
            </p:cNvPr>
            <p:cNvSpPr/>
            <p:nvPr/>
          </p:nvSpPr>
          <p:spPr>
            <a:xfrm>
              <a:off x="3683250" y="5911351"/>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a:extLst>
                <a:ext uri="{FF2B5EF4-FFF2-40B4-BE49-F238E27FC236}">
                  <a16:creationId xmlns="" xmlns:a16="http://schemas.microsoft.com/office/drawing/2014/main" id="{F9828A14-E7C2-4A70-ADA7-46B2C2E48A80}"/>
                </a:ext>
              </a:extLst>
            </p:cNvPr>
            <p:cNvSpPr/>
            <p:nvPr/>
          </p:nvSpPr>
          <p:spPr>
            <a:xfrm>
              <a:off x="2552700" y="7026452"/>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86">
              <a:extLst>
                <a:ext uri="{FF2B5EF4-FFF2-40B4-BE49-F238E27FC236}">
                  <a16:creationId xmlns="" xmlns:a16="http://schemas.microsoft.com/office/drawing/2014/main" id="{B9E1F80F-57AB-4BC5-B07F-1BA591A174A7}"/>
                </a:ext>
              </a:extLst>
            </p:cNvPr>
            <p:cNvSpPr/>
            <p:nvPr/>
          </p:nvSpPr>
          <p:spPr>
            <a:xfrm>
              <a:off x="2552700" y="8144552"/>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Rectangle 87">
              <a:extLst>
                <a:ext uri="{FF2B5EF4-FFF2-40B4-BE49-F238E27FC236}">
                  <a16:creationId xmlns="" xmlns:a16="http://schemas.microsoft.com/office/drawing/2014/main" id="{819E31A0-4EC7-4378-9D22-FB93F0879DDE}"/>
                </a:ext>
              </a:extLst>
            </p:cNvPr>
            <p:cNvSpPr/>
            <p:nvPr/>
          </p:nvSpPr>
          <p:spPr>
            <a:xfrm>
              <a:off x="3683250" y="7026452"/>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Rectangle 88">
              <a:extLst>
                <a:ext uri="{FF2B5EF4-FFF2-40B4-BE49-F238E27FC236}">
                  <a16:creationId xmlns="" xmlns:a16="http://schemas.microsoft.com/office/drawing/2014/main" id="{2239A73D-1F51-4A73-B28F-C30907F02F47}"/>
                </a:ext>
              </a:extLst>
            </p:cNvPr>
            <p:cNvSpPr/>
            <p:nvPr/>
          </p:nvSpPr>
          <p:spPr>
            <a:xfrm>
              <a:off x="3683250" y="8144552"/>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a:extLst>
                <a:ext uri="{FF2B5EF4-FFF2-40B4-BE49-F238E27FC236}">
                  <a16:creationId xmlns="" xmlns:a16="http://schemas.microsoft.com/office/drawing/2014/main" id="{0E5AF21A-8202-4328-9A61-3D46B2E3DAC3}"/>
                </a:ext>
              </a:extLst>
            </p:cNvPr>
            <p:cNvSpPr/>
            <p:nvPr/>
          </p:nvSpPr>
          <p:spPr>
            <a:xfrm>
              <a:off x="4794750" y="323850"/>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ectangle 106">
              <a:extLst>
                <a:ext uri="{FF2B5EF4-FFF2-40B4-BE49-F238E27FC236}">
                  <a16:creationId xmlns="" xmlns:a16="http://schemas.microsoft.com/office/drawing/2014/main" id="{B86C3160-23ED-4247-84AE-3D4FB40DD2C3}"/>
                </a:ext>
              </a:extLst>
            </p:cNvPr>
            <p:cNvSpPr/>
            <p:nvPr/>
          </p:nvSpPr>
          <p:spPr>
            <a:xfrm>
              <a:off x="4794750" y="1441950"/>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107">
              <a:extLst>
                <a:ext uri="{FF2B5EF4-FFF2-40B4-BE49-F238E27FC236}">
                  <a16:creationId xmlns="" xmlns:a16="http://schemas.microsoft.com/office/drawing/2014/main" id="{E1778D80-FE76-48F5-9A90-C90C012197C7}"/>
                </a:ext>
              </a:extLst>
            </p:cNvPr>
            <p:cNvSpPr/>
            <p:nvPr/>
          </p:nvSpPr>
          <p:spPr>
            <a:xfrm>
              <a:off x="4794750" y="2557051"/>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Rectangle 108">
              <a:extLst>
                <a:ext uri="{FF2B5EF4-FFF2-40B4-BE49-F238E27FC236}">
                  <a16:creationId xmlns="" xmlns:a16="http://schemas.microsoft.com/office/drawing/2014/main" id="{BE0B8B5D-3307-41DA-8CA3-819996E683CF}"/>
                </a:ext>
              </a:extLst>
            </p:cNvPr>
            <p:cNvSpPr/>
            <p:nvPr/>
          </p:nvSpPr>
          <p:spPr>
            <a:xfrm>
              <a:off x="4794750" y="3675151"/>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Rectangle 109">
              <a:extLst>
                <a:ext uri="{FF2B5EF4-FFF2-40B4-BE49-F238E27FC236}">
                  <a16:creationId xmlns="" xmlns:a16="http://schemas.microsoft.com/office/drawing/2014/main" id="{5830C717-73CC-420F-A0C6-F19FF906A8CA}"/>
                </a:ext>
              </a:extLst>
            </p:cNvPr>
            <p:cNvSpPr/>
            <p:nvPr/>
          </p:nvSpPr>
          <p:spPr>
            <a:xfrm>
              <a:off x="4794750" y="4793251"/>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ectangle 110">
              <a:extLst>
                <a:ext uri="{FF2B5EF4-FFF2-40B4-BE49-F238E27FC236}">
                  <a16:creationId xmlns="" xmlns:a16="http://schemas.microsoft.com/office/drawing/2014/main" id="{DD3AE338-7FC3-465A-A3A4-A96135C6E5EC}"/>
                </a:ext>
              </a:extLst>
            </p:cNvPr>
            <p:cNvSpPr/>
            <p:nvPr/>
          </p:nvSpPr>
          <p:spPr>
            <a:xfrm>
              <a:off x="4794750" y="5911351"/>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Rectangle 111">
              <a:extLst>
                <a:ext uri="{FF2B5EF4-FFF2-40B4-BE49-F238E27FC236}">
                  <a16:creationId xmlns="" xmlns:a16="http://schemas.microsoft.com/office/drawing/2014/main" id="{0863CB48-D787-4467-8F27-3F49A371BDB3}"/>
                </a:ext>
              </a:extLst>
            </p:cNvPr>
            <p:cNvSpPr/>
            <p:nvPr/>
          </p:nvSpPr>
          <p:spPr>
            <a:xfrm>
              <a:off x="4794750" y="7026452"/>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Rectangle 112">
              <a:extLst>
                <a:ext uri="{FF2B5EF4-FFF2-40B4-BE49-F238E27FC236}">
                  <a16:creationId xmlns="" xmlns:a16="http://schemas.microsoft.com/office/drawing/2014/main" id="{05F76BF1-A236-4859-818D-835DEAACAF3B}"/>
                </a:ext>
              </a:extLst>
            </p:cNvPr>
            <p:cNvSpPr/>
            <p:nvPr/>
          </p:nvSpPr>
          <p:spPr>
            <a:xfrm>
              <a:off x="4794750" y="8144552"/>
              <a:ext cx="1080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6" name="TextBox 135">
            <a:extLst>
              <a:ext uri="{FF2B5EF4-FFF2-40B4-BE49-F238E27FC236}">
                <a16:creationId xmlns="" xmlns:a16="http://schemas.microsoft.com/office/drawing/2014/main" id="{C34CAD82-CF5F-43D9-907B-C329E73F42DE}"/>
              </a:ext>
            </a:extLst>
          </p:cNvPr>
          <p:cNvSpPr txBox="1"/>
          <p:nvPr/>
        </p:nvSpPr>
        <p:spPr>
          <a:xfrm>
            <a:off x="940827" y="723835"/>
            <a:ext cx="5343063" cy="5201424"/>
          </a:xfrm>
          <a:prstGeom prst="rect">
            <a:avLst/>
          </a:prstGeom>
          <a:noFill/>
        </p:spPr>
        <p:txBody>
          <a:bodyPr wrap="square" rtlCol="0">
            <a:spAutoFit/>
          </a:bodyPr>
          <a:lstStyle/>
          <a:p>
            <a:r>
              <a:rPr lang="en-GB" sz="3600" smtClean="0">
                <a:solidFill>
                  <a:srgbClr val="1D0120"/>
                </a:solidFill>
                <a:latin typeface="Arial Black" panose="020B0A04020102020204" pitchFamily="34" charset="0"/>
              </a:rPr>
              <a:t> Customer_Retention case study</a:t>
            </a:r>
            <a:endParaRPr lang="en-GB" sz="3600" dirty="0">
              <a:solidFill>
                <a:srgbClr val="1D0120"/>
              </a:solidFill>
              <a:latin typeface="Arial Black" panose="020B0A04020102020204" pitchFamily="34" charset="0"/>
            </a:endParaRPr>
          </a:p>
          <a:p>
            <a:endParaRPr lang="en-GB" sz="4000" dirty="0">
              <a:solidFill>
                <a:srgbClr val="1D0120"/>
              </a:solidFill>
              <a:latin typeface="Arial Black" panose="020B0A04020102020204" pitchFamily="34" charset="0"/>
            </a:endParaRPr>
          </a:p>
          <a:p>
            <a:endParaRPr lang="en-GB" sz="4000" dirty="0">
              <a:solidFill>
                <a:srgbClr val="1D0120"/>
              </a:solidFill>
              <a:latin typeface="Arial Black" panose="020B0A04020102020204" pitchFamily="34" charset="0"/>
            </a:endParaRPr>
          </a:p>
          <a:p>
            <a:endParaRPr lang="en-GB" sz="4000" dirty="0">
              <a:solidFill>
                <a:srgbClr val="1D0120"/>
              </a:solidFill>
              <a:latin typeface="Arial Black" panose="020B0A04020102020204" pitchFamily="34" charset="0"/>
            </a:endParaRPr>
          </a:p>
          <a:p>
            <a:endParaRPr lang="en-GB" sz="4000" dirty="0">
              <a:solidFill>
                <a:srgbClr val="1D0120"/>
              </a:solidFill>
              <a:latin typeface="Arial Black" panose="020B0A04020102020204" pitchFamily="34" charset="0"/>
            </a:endParaRPr>
          </a:p>
          <a:p>
            <a:r>
              <a:rPr lang="en-GB" sz="3200" dirty="0">
                <a:solidFill>
                  <a:srgbClr val="1D0120"/>
                </a:solidFill>
                <a:latin typeface="Arial Black" panose="020B0A04020102020204" pitchFamily="34" charset="0"/>
              </a:rPr>
              <a:t>Prepared By: </a:t>
            </a:r>
          </a:p>
          <a:p>
            <a:r>
              <a:rPr lang="en-GB" sz="3200" smtClean="0">
                <a:solidFill>
                  <a:srgbClr val="1D0120"/>
                </a:solidFill>
                <a:latin typeface="Arial Black" panose="020B0A04020102020204" pitchFamily="34" charset="0"/>
              </a:rPr>
              <a:t>SNEHA SANTRA</a:t>
            </a:r>
            <a:endParaRPr lang="en-GB" sz="3200" dirty="0">
              <a:solidFill>
                <a:srgbClr val="1D0120"/>
              </a:solidFill>
              <a:latin typeface="Arial Black" panose="020B0A04020102020204" pitchFamily="34" charset="0"/>
            </a:endParaRPr>
          </a:p>
        </p:txBody>
      </p:sp>
    </p:spTree>
    <p:extLst>
      <p:ext uri="{BB962C8B-B14F-4D97-AF65-F5344CB8AC3E}">
        <p14:creationId xmlns:p14="http://schemas.microsoft.com/office/powerpoint/2010/main" val="3356873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Freeform: Shape 81">
            <a:extLst>
              <a:ext uri="{FF2B5EF4-FFF2-40B4-BE49-F238E27FC236}">
                <a16:creationId xmlns="" xmlns:a16="http://schemas.microsoft.com/office/drawing/2014/main" id="{D20D28CC-1562-4F2D-8260-116550CDD9DC}"/>
              </a:ext>
            </a:extLst>
          </p:cNvPr>
          <p:cNvSpPr/>
          <p:nvPr/>
        </p:nvSpPr>
        <p:spPr>
          <a:xfrm flipH="1">
            <a:off x="11232850" y="1627592"/>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reeform: Shape 96">
            <a:extLst>
              <a:ext uri="{FF2B5EF4-FFF2-40B4-BE49-F238E27FC236}">
                <a16:creationId xmlns="" xmlns:a16="http://schemas.microsoft.com/office/drawing/2014/main" id="{561357BE-FC17-48F9-BBBE-116B23EFD70D}"/>
              </a:ext>
            </a:extLst>
          </p:cNvPr>
          <p:cNvSpPr/>
          <p:nvPr/>
        </p:nvSpPr>
        <p:spPr>
          <a:xfrm flipH="1">
            <a:off x="9313556" y="2695950"/>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Freeform: Shape 88">
            <a:extLst>
              <a:ext uri="{FF2B5EF4-FFF2-40B4-BE49-F238E27FC236}">
                <a16:creationId xmlns="" xmlns:a16="http://schemas.microsoft.com/office/drawing/2014/main" id="{1B45D60E-9755-4B74-AAB9-D517EC800C5B}"/>
              </a:ext>
            </a:extLst>
          </p:cNvPr>
          <p:cNvSpPr/>
          <p:nvPr/>
        </p:nvSpPr>
        <p:spPr>
          <a:xfrm flipH="1">
            <a:off x="5362816" y="2432339"/>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reeform: Shape 73">
            <a:extLst>
              <a:ext uri="{FF2B5EF4-FFF2-40B4-BE49-F238E27FC236}">
                <a16:creationId xmlns="" xmlns:a16="http://schemas.microsoft.com/office/drawing/2014/main" id="{9B045963-F72A-488E-8BD2-5DFC28D0CDE6}"/>
              </a:ext>
            </a:extLst>
          </p:cNvPr>
          <p:cNvSpPr/>
          <p:nvPr/>
        </p:nvSpPr>
        <p:spPr>
          <a:xfrm flipH="1">
            <a:off x="2206785" y="1884814"/>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reeform: Shape 71">
            <a:extLst>
              <a:ext uri="{FF2B5EF4-FFF2-40B4-BE49-F238E27FC236}">
                <a16:creationId xmlns="" xmlns:a16="http://schemas.microsoft.com/office/drawing/2014/main" id="{F140994A-D42E-410C-893D-5062040321EA}"/>
              </a:ext>
            </a:extLst>
          </p:cNvPr>
          <p:cNvSpPr/>
          <p:nvPr/>
        </p:nvSpPr>
        <p:spPr>
          <a:xfrm flipH="1">
            <a:off x="974811" y="3343730"/>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 xmlns:a16="http://schemas.microsoft.com/office/drawing/2014/main" id="{142B4D80-C8F5-4E6D-A730-44C173FE5F6C}"/>
              </a:ext>
            </a:extLst>
          </p:cNvPr>
          <p:cNvGrpSpPr/>
          <p:nvPr/>
        </p:nvGrpSpPr>
        <p:grpSpPr>
          <a:xfrm>
            <a:off x="1373007" y="1910803"/>
            <a:ext cx="1800000" cy="1800000"/>
            <a:chOff x="8749689" y="1354987"/>
            <a:chExt cx="1800000" cy="1800000"/>
          </a:xfrm>
        </p:grpSpPr>
        <p:sp>
          <p:nvSpPr>
            <p:cNvPr id="40" name="Freeform: Shape 39">
              <a:extLst>
                <a:ext uri="{FF2B5EF4-FFF2-40B4-BE49-F238E27FC236}">
                  <a16:creationId xmlns="" xmlns:a16="http://schemas.microsoft.com/office/drawing/2014/main" id="{C7A1FE6D-4555-49B1-B864-46807103B79A}"/>
                </a:ext>
              </a:extLst>
            </p:cNvPr>
            <p:cNvSpPr/>
            <p:nvPr/>
          </p:nvSpPr>
          <p:spPr>
            <a:xfrm rot="16200000">
              <a:off x="8749689" y="1354987"/>
              <a:ext cx="1800000" cy="1800000"/>
            </a:xfrm>
            <a:custGeom>
              <a:avLst/>
              <a:gdLst>
                <a:gd name="connsiteX0" fmla="*/ 1620000 w 1800000"/>
                <a:gd name="connsiteY0" fmla="*/ 900000 h 1800000"/>
                <a:gd name="connsiteX1" fmla="*/ 1440000 w 1800000"/>
                <a:gd name="connsiteY1" fmla="*/ 720000 h 1800000"/>
                <a:gd name="connsiteX2" fmla="*/ 1260000 w 1800000"/>
                <a:gd name="connsiteY2" fmla="*/ 900000 h 1800000"/>
                <a:gd name="connsiteX3" fmla="*/ 1440000 w 1800000"/>
                <a:gd name="connsiteY3" fmla="*/ 1080000 h 1800000"/>
                <a:gd name="connsiteX4" fmla="*/ 1620000 w 1800000"/>
                <a:gd name="connsiteY4" fmla="*/ 900000 h 1800000"/>
                <a:gd name="connsiteX5" fmla="*/ 1800000 w 1800000"/>
                <a:gd name="connsiteY5" fmla="*/ 900000 h 1800000"/>
                <a:gd name="connsiteX6" fmla="*/ 1350000 w 1800000"/>
                <a:gd name="connsiteY6" fmla="*/ 1800000 h 1800000"/>
                <a:gd name="connsiteX7" fmla="*/ 450000 w 1800000"/>
                <a:gd name="connsiteY7" fmla="*/ 1800000 h 1800000"/>
                <a:gd name="connsiteX8" fmla="*/ 0 w 1800000"/>
                <a:gd name="connsiteY8" fmla="*/ 900000 h 1800000"/>
                <a:gd name="connsiteX9" fmla="*/ 450000 w 1800000"/>
                <a:gd name="connsiteY9" fmla="*/ 0 h 1800000"/>
                <a:gd name="connsiteX10" fmla="*/ 1350000 w 1800000"/>
                <a:gd name="connsiteY10"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1800000">
                  <a:moveTo>
                    <a:pt x="1620000" y="900000"/>
                  </a:moveTo>
                  <a:cubicBezTo>
                    <a:pt x="1620000" y="800589"/>
                    <a:pt x="1539411" y="720000"/>
                    <a:pt x="1440000" y="720000"/>
                  </a:cubicBezTo>
                  <a:cubicBezTo>
                    <a:pt x="1340589" y="720000"/>
                    <a:pt x="1260000" y="800589"/>
                    <a:pt x="1260000" y="900000"/>
                  </a:cubicBezTo>
                  <a:cubicBezTo>
                    <a:pt x="1260000" y="999411"/>
                    <a:pt x="1340589" y="1080000"/>
                    <a:pt x="1440000" y="1080000"/>
                  </a:cubicBezTo>
                  <a:cubicBezTo>
                    <a:pt x="1539411" y="1080000"/>
                    <a:pt x="1620000" y="999411"/>
                    <a:pt x="1620000" y="900000"/>
                  </a:cubicBezTo>
                  <a:close/>
                  <a:moveTo>
                    <a:pt x="1800000" y="900000"/>
                  </a:moveTo>
                  <a:lnTo>
                    <a:pt x="1350000" y="1800000"/>
                  </a:lnTo>
                  <a:lnTo>
                    <a:pt x="450000" y="1800000"/>
                  </a:lnTo>
                  <a:lnTo>
                    <a:pt x="0" y="900000"/>
                  </a:lnTo>
                  <a:lnTo>
                    <a:pt x="450000" y="0"/>
                  </a:lnTo>
                  <a:lnTo>
                    <a:pt x="1350000" y="0"/>
                  </a:lnTo>
                  <a:close/>
                </a:path>
              </a:pathLst>
            </a:custGeom>
            <a:solidFill>
              <a:srgbClr val="A34A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48" name="TextBox 47">
              <a:extLst>
                <a:ext uri="{FF2B5EF4-FFF2-40B4-BE49-F238E27FC236}">
                  <a16:creationId xmlns="" xmlns:a16="http://schemas.microsoft.com/office/drawing/2014/main" id="{003B2DD8-35CF-4C9A-B786-F722366DE340}"/>
                </a:ext>
              </a:extLst>
            </p:cNvPr>
            <p:cNvSpPr txBox="1"/>
            <p:nvPr/>
          </p:nvSpPr>
          <p:spPr>
            <a:xfrm>
              <a:off x="9002631" y="1991044"/>
              <a:ext cx="1342716" cy="707886"/>
            </a:xfrm>
            <a:prstGeom prst="rect">
              <a:avLst/>
            </a:prstGeom>
            <a:noFill/>
          </p:spPr>
          <p:txBody>
            <a:bodyPr wrap="square" rtlCol="0">
              <a:spAutoFit/>
            </a:bodyPr>
            <a:lstStyle/>
            <a:p>
              <a:r>
                <a:rPr lang="en-GB" sz="2000" b="1" dirty="0"/>
                <a:t>Solution Process</a:t>
              </a:r>
            </a:p>
          </p:txBody>
        </p:sp>
      </p:grpSp>
      <p:grpSp>
        <p:nvGrpSpPr>
          <p:cNvPr id="18" name="Group 17">
            <a:extLst>
              <a:ext uri="{FF2B5EF4-FFF2-40B4-BE49-F238E27FC236}">
                <a16:creationId xmlns="" xmlns:a16="http://schemas.microsoft.com/office/drawing/2014/main" id="{F275CA4F-8456-48A8-B726-1CB29616A83E}"/>
              </a:ext>
            </a:extLst>
          </p:cNvPr>
          <p:cNvGrpSpPr/>
          <p:nvPr/>
        </p:nvGrpSpPr>
        <p:grpSpPr>
          <a:xfrm>
            <a:off x="4521544" y="2487151"/>
            <a:ext cx="1800000" cy="1800000"/>
            <a:chOff x="4190364" y="2436351"/>
            <a:chExt cx="1800000" cy="1800000"/>
          </a:xfrm>
        </p:grpSpPr>
        <p:sp>
          <p:nvSpPr>
            <p:cNvPr id="41" name="Freeform: Shape 40">
              <a:extLst>
                <a:ext uri="{FF2B5EF4-FFF2-40B4-BE49-F238E27FC236}">
                  <a16:creationId xmlns="" xmlns:a16="http://schemas.microsoft.com/office/drawing/2014/main" id="{418F8FB2-E091-4CF8-9AE5-E28B9AB668D8}"/>
                </a:ext>
              </a:extLst>
            </p:cNvPr>
            <p:cNvSpPr/>
            <p:nvPr/>
          </p:nvSpPr>
          <p:spPr>
            <a:xfrm rot="16200000">
              <a:off x="4190364" y="2436351"/>
              <a:ext cx="1800000" cy="1800000"/>
            </a:xfrm>
            <a:custGeom>
              <a:avLst/>
              <a:gdLst>
                <a:gd name="connsiteX0" fmla="*/ 1678332 w 1800000"/>
                <a:gd name="connsiteY0" fmla="*/ 886200 h 1800000"/>
                <a:gd name="connsiteX1" fmla="*/ 1498332 w 1800000"/>
                <a:gd name="connsiteY1" fmla="*/ 706200 h 1800000"/>
                <a:gd name="connsiteX2" fmla="*/ 1318332 w 1800000"/>
                <a:gd name="connsiteY2" fmla="*/ 886200 h 1800000"/>
                <a:gd name="connsiteX3" fmla="*/ 1498332 w 1800000"/>
                <a:gd name="connsiteY3" fmla="*/ 1066200 h 1800000"/>
                <a:gd name="connsiteX4" fmla="*/ 1678332 w 1800000"/>
                <a:gd name="connsiteY4" fmla="*/ 886200 h 1800000"/>
                <a:gd name="connsiteX5" fmla="*/ 1800000 w 1800000"/>
                <a:gd name="connsiteY5" fmla="*/ 900000 h 1800000"/>
                <a:gd name="connsiteX6" fmla="*/ 1350000 w 1800000"/>
                <a:gd name="connsiteY6" fmla="*/ 1800000 h 1800000"/>
                <a:gd name="connsiteX7" fmla="*/ 450000 w 1800000"/>
                <a:gd name="connsiteY7" fmla="*/ 1800000 h 1800000"/>
                <a:gd name="connsiteX8" fmla="*/ 0 w 1800000"/>
                <a:gd name="connsiteY8" fmla="*/ 900000 h 1800000"/>
                <a:gd name="connsiteX9" fmla="*/ 450000 w 1800000"/>
                <a:gd name="connsiteY9" fmla="*/ 0 h 1800000"/>
                <a:gd name="connsiteX10" fmla="*/ 1350000 w 1800000"/>
                <a:gd name="connsiteY10"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1800000">
                  <a:moveTo>
                    <a:pt x="1678332" y="886200"/>
                  </a:moveTo>
                  <a:cubicBezTo>
                    <a:pt x="1678332" y="786789"/>
                    <a:pt x="1597743" y="706200"/>
                    <a:pt x="1498332" y="706200"/>
                  </a:cubicBezTo>
                  <a:cubicBezTo>
                    <a:pt x="1398921" y="706200"/>
                    <a:pt x="1318332" y="786789"/>
                    <a:pt x="1318332" y="886200"/>
                  </a:cubicBezTo>
                  <a:cubicBezTo>
                    <a:pt x="1318332" y="985611"/>
                    <a:pt x="1398921" y="1066200"/>
                    <a:pt x="1498332" y="1066200"/>
                  </a:cubicBezTo>
                  <a:cubicBezTo>
                    <a:pt x="1597743" y="1066200"/>
                    <a:pt x="1678332" y="985611"/>
                    <a:pt x="1678332" y="886200"/>
                  </a:cubicBezTo>
                  <a:close/>
                  <a:moveTo>
                    <a:pt x="1800000" y="900000"/>
                  </a:moveTo>
                  <a:lnTo>
                    <a:pt x="1350000" y="1800000"/>
                  </a:lnTo>
                  <a:lnTo>
                    <a:pt x="450000" y="1800000"/>
                  </a:lnTo>
                  <a:lnTo>
                    <a:pt x="0" y="900000"/>
                  </a:lnTo>
                  <a:lnTo>
                    <a:pt x="450000" y="0"/>
                  </a:lnTo>
                  <a:lnTo>
                    <a:pt x="1350000" y="0"/>
                  </a:lnTo>
                  <a:close/>
                </a:path>
              </a:pathLst>
            </a:custGeom>
            <a:solidFill>
              <a:srgbClr val="95AD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50" name="TextBox 49">
              <a:extLst>
                <a:ext uri="{FF2B5EF4-FFF2-40B4-BE49-F238E27FC236}">
                  <a16:creationId xmlns="" xmlns:a16="http://schemas.microsoft.com/office/drawing/2014/main" id="{C2A6EA00-BCFF-4B34-B934-4E3FCEEC4177}"/>
                </a:ext>
              </a:extLst>
            </p:cNvPr>
            <p:cNvSpPr txBox="1"/>
            <p:nvPr/>
          </p:nvSpPr>
          <p:spPr>
            <a:xfrm>
              <a:off x="4616952" y="3035691"/>
              <a:ext cx="1114834" cy="707886"/>
            </a:xfrm>
            <a:prstGeom prst="rect">
              <a:avLst/>
            </a:prstGeom>
            <a:noFill/>
          </p:spPr>
          <p:txBody>
            <a:bodyPr wrap="square" rtlCol="0">
              <a:spAutoFit/>
            </a:bodyPr>
            <a:lstStyle/>
            <a:p>
              <a:r>
                <a:rPr lang="en-GB" sz="2000" b="1" dirty="0"/>
                <a:t>Key Findings</a:t>
              </a:r>
            </a:p>
          </p:txBody>
        </p:sp>
      </p:grpSp>
      <p:grpSp>
        <p:nvGrpSpPr>
          <p:cNvPr id="16" name="Group 15">
            <a:extLst>
              <a:ext uri="{FF2B5EF4-FFF2-40B4-BE49-F238E27FC236}">
                <a16:creationId xmlns="" xmlns:a16="http://schemas.microsoft.com/office/drawing/2014/main" id="{3921110F-C348-49DE-BA5D-279E768F42BE}"/>
              </a:ext>
            </a:extLst>
          </p:cNvPr>
          <p:cNvGrpSpPr/>
          <p:nvPr/>
        </p:nvGrpSpPr>
        <p:grpSpPr>
          <a:xfrm>
            <a:off x="8472961" y="2681621"/>
            <a:ext cx="2186337" cy="1800000"/>
            <a:chOff x="8331933" y="1890294"/>
            <a:chExt cx="2186337" cy="1800000"/>
          </a:xfrm>
        </p:grpSpPr>
        <p:sp>
          <p:nvSpPr>
            <p:cNvPr id="43" name="Freeform: Shape 42">
              <a:extLst>
                <a:ext uri="{FF2B5EF4-FFF2-40B4-BE49-F238E27FC236}">
                  <a16:creationId xmlns="" xmlns:a16="http://schemas.microsoft.com/office/drawing/2014/main" id="{86A568A2-9A11-48C7-A74E-9FDD90DE27E1}"/>
                </a:ext>
              </a:extLst>
            </p:cNvPr>
            <p:cNvSpPr/>
            <p:nvPr/>
          </p:nvSpPr>
          <p:spPr>
            <a:xfrm rot="16200000">
              <a:off x="8331933" y="1890294"/>
              <a:ext cx="1800000" cy="1800000"/>
            </a:xfrm>
            <a:custGeom>
              <a:avLst/>
              <a:gdLst>
                <a:gd name="connsiteX0" fmla="*/ 1574937 w 1800000"/>
                <a:gd name="connsiteY0" fmla="*/ 878621 h 1800000"/>
                <a:gd name="connsiteX1" fmla="*/ 1394937 w 1800000"/>
                <a:gd name="connsiteY1" fmla="*/ 698621 h 1800000"/>
                <a:gd name="connsiteX2" fmla="*/ 1214937 w 1800000"/>
                <a:gd name="connsiteY2" fmla="*/ 878621 h 1800000"/>
                <a:gd name="connsiteX3" fmla="*/ 1394937 w 1800000"/>
                <a:gd name="connsiteY3" fmla="*/ 1058621 h 1800000"/>
                <a:gd name="connsiteX4" fmla="*/ 1574937 w 1800000"/>
                <a:gd name="connsiteY4" fmla="*/ 878621 h 1800000"/>
                <a:gd name="connsiteX5" fmla="*/ 1800000 w 1800000"/>
                <a:gd name="connsiteY5" fmla="*/ 900000 h 1800000"/>
                <a:gd name="connsiteX6" fmla="*/ 1350000 w 1800000"/>
                <a:gd name="connsiteY6" fmla="*/ 1800000 h 1800000"/>
                <a:gd name="connsiteX7" fmla="*/ 450000 w 1800000"/>
                <a:gd name="connsiteY7" fmla="*/ 1800000 h 1800000"/>
                <a:gd name="connsiteX8" fmla="*/ 0 w 1800000"/>
                <a:gd name="connsiteY8" fmla="*/ 900000 h 1800000"/>
                <a:gd name="connsiteX9" fmla="*/ 450000 w 1800000"/>
                <a:gd name="connsiteY9" fmla="*/ 0 h 1800000"/>
                <a:gd name="connsiteX10" fmla="*/ 1350000 w 1800000"/>
                <a:gd name="connsiteY10"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1800000">
                  <a:moveTo>
                    <a:pt x="1574937" y="878621"/>
                  </a:moveTo>
                  <a:cubicBezTo>
                    <a:pt x="1574937" y="779210"/>
                    <a:pt x="1494348" y="698621"/>
                    <a:pt x="1394937" y="698621"/>
                  </a:cubicBezTo>
                  <a:cubicBezTo>
                    <a:pt x="1295526" y="698621"/>
                    <a:pt x="1214937" y="779210"/>
                    <a:pt x="1214937" y="878621"/>
                  </a:cubicBezTo>
                  <a:cubicBezTo>
                    <a:pt x="1214937" y="978032"/>
                    <a:pt x="1295526" y="1058621"/>
                    <a:pt x="1394937" y="1058621"/>
                  </a:cubicBezTo>
                  <a:cubicBezTo>
                    <a:pt x="1494348" y="1058621"/>
                    <a:pt x="1574937" y="978032"/>
                    <a:pt x="1574937" y="878621"/>
                  </a:cubicBezTo>
                  <a:close/>
                  <a:moveTo>
                    <a:pt x="1800000" y="900000"/>
                  </a:moveTo>
                  <a:lnTo>
                    <a:pt x="1350000" y="1800000"/>
                  </a:lnTo>
                  <a:lnTo>
                    <a:pt x="450000" y="1800000"/>
                  </a:lnTo>
                  <a:lnTo>
                    <a:pt x="0" y="900000"/>
                  </a:lnTo>
                  <a:lnTo>
                    <a:pt x="450000" y="0"/>
                  </a:lnTo>
                  <a:lnTo>
                    <a:pt x="1350000" y="0"/>
                  </a:lnTo>
                  <a:close/>
                </a:path>
              </a:pathLst>
            </a:cu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52" name="TextBox 51">
              <a:extLst>
                <a:ext uri="{FF2B5EF4-FFF2-40B4-BE49-F238E27FC236}">
                  <a16:creationId xmlns="" xmlns:a16="http://schemas.microsoft.com/office/drawing/2014/main" id="{D4FB77C8-1B1E-4003-9DD4-28104ECB7424}"/>
                </a:ext>
              </a:extLst>
            </p:cNvPr>
            <p:cNvSpPr txBox="1"/>
            <p:nvPr/>
          </p:nvSpPr>
          <p:spPr>
            <a:xfrm>
              <a:off x="8331933" y="2653816"/>
              <a:ext cx="2186337" cy="369332"/>
            </a:xfrm>
            <a:prstGeom prst="rect">
              <a:avLst/>
            </a:prstGeom>
            <a:noFill/>
          </p:spPr>
          <p:txBody>
            <a:bodyPr wrap="square" rtlCol="0">
              <a:spAutoFit/>
            </a:bodyPr>
            <a:lstStyle/>
            <a:p>
              <a:r>
                <a:rPr lang="en-GB" b="1" dirty="0"/>
                <a:t>Recommendation</a:t>
              </a:r>
            </a:p>
          </p:txBody>
        </p:sp>
      </p:grpSp>
      <p:grpSp>
        <p:nvGrpSpPr>
          <p:cNvPr id="11" name="Group 10">
            <a:extLst>
              <a:ext uri="{FF2B5EF4-FFF2-40B4-BE49-F238E27FC236}">
                <a16:creationId xmlns="" xmlns:a16="http://schemas.microsoft.com/office/drawing/2014/main" id="{A4477EB7-86A3-4B35-9F82-1E65AA804A6B}"/>
              </a:ext>
            </a:extLst>
          </p:cNvPr>
          <p:cNvGrpSpPr/>
          <p:nvPr/>
        </p:nvGrpSpPr>
        <p:grpSpPr>
          <a:xfrm>
            <a:off x="10392000" y="1638478"/>
            <a:ext cx="1800000" cy="1800000"/>
            <a:chOff x="1950694" y="1156737"/>
            <a:chExt cx="1800000" cy="1800000"/>
          </a:xfrm>
        </p:grpSpPr>
        <p:sp>
          <p:nvSpPr>
            <p:cNvPr id="45" name="Freeform: Shape 44">
              <a:extLst>
                <a:ext uri="{FF2B5EF4-FFF2-40B4-BE49-F238E27FC236}">
                  <a16:creationId xmlns="" xmlns:a16="http://schemas.microsoft.com/office/drawing/2014/main" id="{EB18B4E6-64CE-4887-88DA-FD2CE9923B99}"/>
                </a:ext>
              </a:extLst>
            </p:cNvPr>
            <p:cNvSpPr/>
            <p:nvPr/>
          </p:nvSpPr>
          <p:spPr>
            <a:xfrm rot="16200000">
              <a:off x="1950694" y="1156737"/>
              <a:ext cx="1800000" cy="1800000"/>
            </a:xfrm>
            <a:custGeom>
              <a:avLst/>
              <a:gdLst>
                <a:gd name="connsiteX0" fmla="*/ 1601750 w 1800000"/>
                <a:gd name="connsiteY0" fmla="*/ 899999 h 1800000"/>
                <a:gd name="connsiteX1" fmla="*/ 1421750 w 1800000"/>
                <a:gd name="connsiteY1" fmla="*/ 719999 h 1800000"/>
                <a:gd name="connsiteX2" fmla="*/ 1241750 w 1800000"/>
                <a:gd name="connsiteY2" fmla="*/ 899999 h 1800000"/>
                <a:gd name="connsiteX3" fmla="*/ 1421750 w 1800000"/>
                <a:gd name="connsiteY3" fmla="*/ 1079999 h 1800000"/>
                <a:gd name="connsiteX4" fmla="*/ 1601750 w 1800000"/>
                <a:gd name="connsiteY4" fmla="*/ 899999 h 1800000"/>
                <a:gd name="connsiteX5" fmla="*/ 1800000 w 1800000"/>
                <a:gd name="connsiteY5" fmla="*/ 900000 h 1800000"/>
                <a:gd name="connsiteX6" fmla="*/ 1350000 w 1800000"/>
                <a:gd name="connsiteY6" fmla="*/ 1800000 h 1800000"/>
                <a:gd name="connsiteX7" fmla="*/ 450000 w 1800000"/>
                <a:gd name="connsiteY7" fmla="*/ 1800000 h 1800000"/>
                <a:gd name="connsiteX8" fmla="*/ 0 w 1800000"/>
                <a:gd name="connsiteY8" fmla="*/ 900000 h 1800000"/>
                <a:gd name="connsiteX9" fmla="*/ 450000 w 1800000"/>
                <a:gd name="connsiteY9" fmla="*/ 0 h 1800000"/>
                <a:gd name="connsiteX10" fmla="*/ 1350000 w 1800000"/>
                <a:gd name="connsiteY10"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1800000">
                  <a:moveTo>
                    <a:pt x="1601750" y="899999"/>
                  </a:moveTo>
                  <a:cubicBezTo>
                    <a:pt x="1601750" y="800588"/>
                    <a:pt x="1521161" y="719999"/>
                    <a:pt x="1421750" y="719999"/>
                  </a:cubicBezTo>
                  <a:cubicBezTo>
                    <a:pt x="1322339" y="719999"/>
                    <a:pt x="1241750" y="800588"/>
                    <a:pt x="1241750" y="899999"/>
                  </a:cubicBezTo>
                  <a:cubicBezTo>
                    <a:pt x="1241750" y="999410"/>
                    <a:pt x="1322339" y="1079999"/>
                    <a:pt x="1421750" y="1079999"/>
                  </a:cubicBezTo>
                  <a:cubicBezTo>
                    <a:pt x="1521161" y="1079999"/>
                    <a:pt x="1601750" y="999410"/>
                    <a:pt x="1601750" y="899999"/>
                  </a:cubicBezTo>
                  <a:close/>
                  <a:moveTo>
                    <a:pt x="1800000" y="900000"/>
                  </a:moveTo>
                  <a:lnTo>
                    <a:pt x="1350000" y="1800000"/>
                  </a:lnTo>
                  <a:lnTo>
                    <a:pt x="450000" y="1800000"/>
                  </a:lnTo>
                  <a:lnTo>
                    <a:pt x="0" y="900000"/>
                  </a:lnTo>
                  <a:lnTo>
                    <a:pt x="450000" y="0"/>
                  </a:lnTo>
                  <a:lnTo>
                    <a:pt x="135000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53" name="TextBox 52">
              <a:extLst>
                <a:ext uri="{FF2B5EF4-FFF2-40B4-BE49-F238E27FC236}">
                  <a16:creationId xmlns="" xmlns:a16="http://schemas.microsoft.com/office/drawing/2014/main" id="{F4062C7D-5ED5-4227-809E-BF0531F5F04C}"/>
                </a:ext>
              </a:extLst>
            </p:cNvPr>
            <p:cNvSpPr txBox="1"/>
            <p:nvPr/>
          </p:nvSpPr>
          <p:spPr>
            <a:xfrm>
              <a:off x="2241735" y="1774333"/>
              <a:ext cx="1342716" cy="707886"/>
            </a:xfrm>
            <a:prstGeom prst="rect">
              <a:avLst/>
            </a:prstGeom>
            <a:noFill/>
          </p:spPr>
          <p:txBody>
            <a:bodyPr wrap="square" rtlCol="0">
              <a:spAutoFit/>
            </a:bodyPr>
            <a:lstStyle/>
            <a:p>
              <a:r>
                <a:rPr lang="en-GB" sz="2000" b="1" dirty="0"/>
                <a:t>Potential </a:t>
              </a:r>
            </a:p>
            <a:p>
              <a:r>
                <a:rPr lang="en-GB" sz="2000" b="1" dirty="0"/>
                <a:t>Benefits</a:t>
              </a:r>
            </a:p>
          </p:txBody>
        </p:sp>
      </p:grpSp>
      <p:grpSp>
        <p:nvGrpSpPr>
          <p:cNvPr id="55" name="Group 54">
            <a:extLst>
              <a:ext uri="{FF2B5EF4-FFF2-40B4-BE49-F238E27FC236}">
                <a16:creationId xmlns="" xmlns:a16="http://schemas.microsoft.com/office/drawing/2014/main" id="{3FB3B8F5-6162-4B33-B57A-A56EE5631512}"/>
              </a:ext>
            </a:extLst>
          </p:cNvPr>
          <p:cNvGrpSpPr/>
          <p:nvPr/>
        </p:nvGrpSpPr>
        <p:grpSpPr>
          <a:xfrm>
            <a:off x="138008" y="0"/>
            <a:ext cx="1800000" cy="5205602"/>
            <a:chOff x="138008" y="-800100"/>
            <a:chExt cx="1800000" cy="5205602"/>
          </a:xfrm>
        </p:grpSpPr>
        <p:grpSp>
          <p:nvGrpSpPr>
            <p:cNvPr id="13" name="Group 12">
              <a:extLst>
                <a:ext uri="{FF2B5EF4-FFF2-40B4-BE49-F238E27FC236}">
                  <a16:creationId xmlns="" xmlns:a16="http://schemas.microsoft.com/office/drawing/2014/main" id="{0CFC7DFF-052D-43F0-8AC9-EB70A06049FF}"/>
                </a:ext>
              </a:extLst>
            </p:cNvPr>
            <p:cNvGrpSpPr/>
            <p:nvPr/>
          </p:nvGrpSpPr>
          <p:grpSpPr>
            <a:xfrm>
              <a:off x="138008" y="2605502"/>
              <a:ext cx="1800000" cy="1800000"/>
              <a:chOff x="5320908" y="406171"/>
              <a:chExt cx="1800000" cy="1800000"/>
            </a:xfrm>
          </p:grpSpPr>
          <p:sp>
            <p:nvSpPr>
              <p:cNvPr id="34" name="Freeform: Shape 33">
                <a:extLst>
                  <a:ext uri="{FF2B5EF4-FFF2-40B4-BE49-F238E27FC236}">
                    <a16:creationId xmlns="" xmlns:a16="http://schemas.microsoft.com/office/drawing/2014/main" id="{A2AF0C1D-5C88-465A-A0D5-DF838CF42317}"/>
                  </a:ext>
                </a:extLst>
              </p:cNvPr>
              <p:cNvSpPr/>
              <p:nvPr/>
            </p:nvSpPr>
            <p:spPr>
              <a:xfrm rot="16200000">
                <a:off x="5320908" y="406171"/>
                <a:ext cx="1800000" cy="1800000"/>
              </a:xfrm>
              <a:custGeom>
                <a:avLst/>
                <a:gdLst>
                  <a:gd name="connsiteX0" fmla="*/ 1650524 w 1800000"/>
                  <a:gd name="connsiteY0" fmla="*/ 882776 h 1800000"/>
                  <a:gd name="connsiteX1" fmla="*/ 1470524 w 1800000"/>
                  <a:gd name="connsiteY1" fmla="*/ 702776 h 1800000"/>
                  <a:gd name="connsiteX2" fmla="*/ 1290524 w 1800000"/>
                  <a:gd name="connsiteY2" fmla="*/ 882776 h 1800000"/>
                  <a:gd name="connsiteX3" fmla="*/ 1470524 w 1800000"/>
                  <a:gd name="connsiteY3" fmla="*/ 1062776 h 1800000"/>
                  <a:gd name="connsiteX4" fmla="*/ 1650524 w 1800000"/>
                  <a:gd name="connsiteY4" fmla="*/ 882776 h 1800000"/>
                  <a:gd name="connsiteX5" fmla="*/ 1800000 w 1800000"/>
                  <a:gd name="connsiteY5" fmla="*/ 900000 h 1800000"/>
                  <a:gd name="connsiteX6" fmla="*/ 1350000 w 1800000"/>
                  <a:gd name="connsiteY6" fmla="*/ 1800000 h 1800000"/>
                  <a:gd name="connsiteX7" fmla="*/ 450000 w 1800000"/>
                  <a:gd name="connsiteY7" fmla="*/ 1800000 h 1800000"/>
                  <a:gd name="connsiteX8" fmla="*/ 0 w 1800000"/>
                  <a:gd name="connsiteY8" fmla="*/ 900000 h 1800000"/>
                  <a:gd name="connsiteX9" fmla="*/ 450000 w 1800000"/>
                  <a:gd name="connsiteY9" fmla="*/ 0 h 1800000"/>
                  <a:gd name="connsiteX10" fmla="*/ 1350000 w 1800000"/>
                  <a:gd name="connsiteY10"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1800000">
                    <a:moveTo>
                      <a:pt x="1650524" y="882776"/>
                    </a:moveTo>
                    <a:cubicBezTo>
                      <a:pt x="1650524" y="783365"/>
                      <a:pt x="1569935" y="702776"/>
                      <a:pt x="1470524" y="702776"/>
                    </a:cubicBezTo>
                    <a:cubicBezTo>
                      <a:pt x="1371113" y="702776"/>
                      <a:pt x="1290524" y="783365"/>
                      <a:pt x="1290524" y="882776"/>
                    </a:cubicBezTo>
                    <a:cubicBezTo>
                      <a:pt x="1290524" y="982187"/>
                      <a:pt x="1371113" y="1062776"/>
                      <a:pt x="1470524" y="1062776"/>
                    </a:cubicBezTo>
                    <a:cubicBezTo>
                      <a:pt x="1569935" y="1062776"/>
                      <a:pt x="1650524" y="982187"/>
                      <a:pt x="1650524" y="882776"/>
                    </a:cubicBezTo>
                    <a:close/>
                    <a:moveTo>
                      <a:pt x="1800000" y="900000"/>
                    </a:moveTo>
                    <a:lnTo>
                      <a:pt x="1350000" y="1800000"/>
                    </a:lnTo>
                    <a:lnTo>
                      <a:pt x="450000" y="1800000"/>
                    </a:lnTo>
                    <a:lnTo>
                      <a:pt x="0" y="900000"/>
                    </a:lnTo>
                    <a:lnTo>
                      <a:pt x="450000" y="0"/>
                    </a:lnTo>
                    <a:lnTo>
                      <a:pt x="1350000" y="0"/>
                    </a:lnTo>
                    <a:close/>
                  </a:path>
                </a:pathLst>
              </a:cu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2" name="TextBox 11">
                <a:extLst>
                  <a:ext uri="{FF2B5EF4-FFF2-40B4-BE49-F238E27FC236}">
                    <a16:creationId xmlns="" xmlns:a16="http://schemas.microsoft.com/office/drawing/2014/main" id="{63477718-ACD0-4F42-948B-060DC9791060}"/>
                  </a:ext>
                </a:extLst>
              </p:cNvPr>
              <p:cNvSpPr txBox="1"/>
              <p:nvPr/>
            </p:nvSpPr>
            <p:spPr>
              <a:xfrm>
                <a:off x="5613658" y="1066447"/>
                <a:ext cx="1342716" cy="707886"/>
              </a:xfrm>
              <a:prstGeom prst="rect">
                <a:avLst/>
              </a:prstGeom>
              <a:noFill/>
            </p:spPr>
            <p:txBody>
              <a:bodyPr wrap="square" rtlCol="0">
                <a:spAutoFit/>
              </a:bodyPr>
              <a:lstStyle/>
              <a:p>
                <a:r>
                  <a:rPr lang="en-GB" sz="2000" b="1" dirty="0"/>
                  <a:t>Problem Overview</a:t>
                </a:r>
              </a:p>
            </p:txBody>
          </p:sp>
        </p:grpSp>
        <p:cxnSp>
          <p:nvCxnSpPr>
            <p:cNvPr id="20" name="Straight Connector 19">
              <a:extLst>
                <a:ext uri="{FF2B5EF4-FFF2-40B4-BE49-F238E27FC236}">
                  <a16:creationId xmlns="" xmlns:a16="http://schemas.microsoft.com/office/drawing/2014/main" id="{67C3A3F4-024D-4F0B-B9DB-C4088FA86E23}"/>
                </a:ext>
              </a:extLst>
            </p:cNvPr>
            <p:cNvCxnSpPr>
              <a:cxnSpLocks/>
              <a:stCxn id="34" idx="5"/>
            </p:cNvCxnSpPr>
            <p:nvPr/>
          </p:nvCxnSpPr>
          <p:spPr>
            <a:xfrm flipV="1">
              <a:off x="1038008" y="-800100"/>
              <a:ext cx="0" cy="34056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4" name="Straight Connector 53">
            <a:extLst>
              <a:ext uri="{FF2B5EF4-FFF2-40B4-BE49-F238E27FC236}">
                <a16:creationId xmlns="" xmlns:a16="http://schemas.microsoft.com/office/drawing/2014/main" id="{0DD9D414-3C27-4168-AF2F-F128045B765D}"/>
              </a:ext>
            </a:extLst>
          </p:cNvPr>
          <p:cNvCxnSpPr>
            <a:cxnSpLocks/>
          </p:cNvCxnSpPr>
          <p:nvPr/>
        </p:nvCxnSpPr>
        <p:spPr>
          <a:xfrm flipV="1">
            <a:off x="2265264" y="0"/>
            <a:ext cx="0" cy="18917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 xmlns:a16="http://schemas.microsoft.com/office/drawing/2014/main" id="{C26DA6D2-EF7E-46FE-B4CF-340DF4D4237C}"/>
              </a:ext>
            </a:extLst>
          </p:cNvPr>
          <p:cNvCxnSpPr>
            <a:cxnSpLocks/>
          </p:cNvCxnSpPr>
          <p:nvPr/>
        </p:nvCxnSpPr>
        <p:spPr>
          <a:xfrm flipV="1">
            <a:off x="5421544" y="0"/>
            <a:ext cx="0" cy="24363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 xmlns:a16="http://schemas.microsoft.com/office/drawing/2014/main" id="{F257877F-A1F2-4315-A5C9-3FEC3961738B}"/>
              </a:ext>
            </a:extLst>
          </p:cNvPr>
          <p:cNvCxnSpPr>
            <a:cxnSpLocks/>
          </p:cNvCxnSpPr>
          <p:nvPr/>
        </p:nvCxnSpPr>
        <p:spPr>
          <a:xfrm flipV="1">
            <a:off x="9368811" y="0"/>
            <a:ext cx="0" cy="26816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 xmlns:a16="http://schemas.microsoft.com/office/drawing/2014/main" id="{3DF24AA7-F38C-4EB6-AAEC-DF58E92C5643}"/>
              </a:ext>
            </a:extLst>
          </p:cNvPr>
          <p:cNvCxnSpPr>
            <a:cxnSpLocks/>
          </p:cNvCxnSpPr>
          <p:nvPr/>
        </p:nvCxnSpPr>
        <p:spPr>
          <a:xfrm flipV="1">
            <a:off x="11292000" y="0"/>
            <a:ext cx="0" cy="16384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Frame 29">
            <a:extLst>
              <a:ext uri="{FF2B5EF4-FFF2-40B4-BE49-F238E27FC236}">
                <a16:creationId xmlns="" xmlns:a16="http://schemas.microsoft.com/office/drawing/2014/main" id="{B79B4D68-BE1D-407B-B608-62D5A4B1F2EA}"/>
              </a:ext>
            </a:extLst>
          </p:cNvPr>
          <p:cNvSpPr/>
          <p:nvPr/>
        </p:nvSpPr>
        <p:spPr>
          <a:xfrm>
            <a:off x="2701023" y="4481622"/>
            <a:ext cx="6789955" cy="2001622"/>
          </a:xfrm>
          <a:prstGeom prst="frame">
            <a:avLst>
              <a:gd name="adj1" fmla="val 5249"/>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1" name="Freeform: Shape 50">
            <a:extLst>
              <a:ext uri="{FF2B5EF4-FFF2-40B4-BE49-F238E27FC236}">
                <a16:creationId xmlns="" xmlns:a16="http://schemas.microsoft.com/office/drawing/2014/main" id="{241C7811-2BBE-4D88-AED2-CEEBE6544BD4}"/>
              </a:ext>
            </a:extLst>
          </p:cNvPr>
          <p:cNvSpPr/>
          <p:nvPr/>
        </p:nvSpPr>
        <p:spPr>
          <a:xfrm>
            <a:off x="995825" y="3354615"/>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 xmlns:a16="http://schemas.microsoft.com/office/drawing/2014/main" id="{EA58FD0B-1F74-4E6B-9620-9EFE10B77EB3}"/>
              </a:ext>
            </a:extLst>
          </p:cNvPr>
          <p:cNvSpPr txBox="1"/>
          <p:nvPr/>
        </p:nvSpPr>
        <p:spPr>
          <a:xfrm>
            <a:off x="2846053" y="4620827"/>
            <a:ext cx="2591517" cy="584775"/>
          </a:xfrm>
          <a:prstGeom prst="rect">
            <a:avLst/>
          </a:prstGeom>
          <a:noFill/>
        </p:spPr>
        <p:txBody>
          <a:bodyPr wrap="square" rtlCol="0">
            <a:spAutoFit/>
          </a:bodyPr>
          <a:lstStyle/>
          <a:p>
            <a:r>
              <a:rPr lang="en-GB" sz="3200" b="1" dirty="0"/>
              <a:t>AGENDA</a:t>
            </a:r>
          </a:p>
        </p:txBody>
      </p:sp>
      <p:sp>
        <p:nvSpPr>
          <p:cNvPr id="75" name="Freeform: Shape 74">
            <a:extLst>
              <a:ext uri="{FF2B5EF4-FFF2-40B4-BE49-F238E27FC236}">
                <a16:creationId xmlns="" xmlns:a16="http://schemas.microsoft.com/office/drawing/2014/main" id="{7865FB70-5640-4C51-84F7-B1D122BEF43D}"/>
              </a:ext>
            </a:extLst>
          </p:cNvPr>
          <p:cNvSpPr/>
          <p:nvPr/>
        </p:nvSpPr>
        <p:spPr>
          <a:xfrm>
            <a:off x="2230180" y="1895699"/>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Straight Connector 56">
            <a:extLst>
              <a:ext uri="{FF2B5EF4-FFF2-40B4-BE49-F238E27FC236}">
                <a16:creationId xmlns="" xmlns:a16="http://schemas.microsoft.com/office/drawing/2014/main" id="{E8118449-6AB0-4AB3-A693-9950FBB72CE9}"/>
              </a:ext>
            </a:extLst>
          </p:cNvPr>
          <p:cNvCxnSpPr/>
          <p:nvPr/>
        </p:nvCxnSpPr>
        <p:spPr>
          <a:xfrm flipV="1">
            <a:off x="950193" y="3295630"/>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 xmlns:a16="http://schemas.microsoft.com/office/drawing/2014/main" id="{B0CFB276-C077-4F3E-81BE-FCF53996DEC7}"/>
              </a:ext>
            </a:extLst>
          </p:cNvPr>
          <p:cNvCxnSpPr/>
          <p:nvPr/>
        </p:nvCxnSpPr>
        <p:spPr>
          <a:xfrm flipV="1">
            <a:off x="940951" y="3244711"/>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Freeform: Shape 82">
            <a:extLst>
              <a:ext uri="{FF2B5EF4-FFF2-40B4-BE49-F238E27FC236}">
                <a16:creationId xmlns="" xmlns:a16="http://schemas.microsoft.com/office/drawing/2014/main" id="{816CF0DF-1375-4CC3-9068-CA18DF0EB235}"/>
              </a:ext>
            </a:extLst>
          </p:cNvPr>
          <p:cNvSpPr/>
          <p:nvPr/>
        </p:nvSpPr>
        <p:spPr>
          <a:xfrm>
            <a:off x="11256245" y="1638477"/>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4" name="Straight Connector 83">
            <a:extLst>
              <a:ext uri="{FF2B5EF4-FFF2-40B4-BE49-F238E27FC236}">
                <a16:creationId xmlns="" xmlns:a16="http://schemas.microsoft.com/office/drawing/2014/main" id="{A247B461-E13E-45D0-BA12-5014A88F4B87}"/>
              </a:ext>
            </a:extLst>
          </p:cNvPr>
          <p:cNvCxnSpPr/>
          <p:nvPr/>
        </p:nvCxnSpPr>
        <p:spPr>
          <a:xfrm flipV="1">
            <a:off x="2184506" y="1838753"/>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 xmlns:a16="http://schemas.microsoft.com/office/drawing/2014/main" id="{B0F61967-8BBC-4A39-A050-475D30327A28}"/>
              </a:ext>
            </a:extLst>
          </p:cNvPr>
          <p:cNvCxnSpPr/>
          <p:nvPr/>
        </p:nvCxnSpPr>
        <p:spPr>
          <a:xfrm flipV="1">
            <a:off x="2175264" y="1787834"/>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 xmlns:a16="http://schemas.microsoft.com/office/drawing/2014/main" id="{2E632442-0CF2-4151-80C2-64FCF142A521}"/>
              </a:ext>
            </a:extLst>
          </p:cNvPr>
          <p:cNvCxnSpPr/>
          <p:nvPr/>
        </p:nvCxnSpPr>
        <p:spPr>
          <a:xfrm flipV="1">
            <a:off x="11211242" y="1503517"/>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 xmlns:a16="http://schemas.microsoft.com/office/drawing/2014/main" id="{CB0C6230-AB54-4704-96EC-F498304C88BE}"/>
              </a:ext>
            </a:extLst>
          </p:cNvPr>
          <p:cNvCxnSpPr/>
          <p:nvPr/>
        </p:nvCxnSpPr>
        <p:spPr>
          <a:xfrm flipV="1">
            <a:off x="11202000" y="1452598"/>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Freeform: Shape 89">
            <a:extLst>
              <a:ext uri="{FF2B5EF4-FFF2-40B4-BE49-F238E27FC236}">
                <a16:creationId xmlns="" xmlns:a16="http://schemas.microsoft.com/office/drawing/2014/main" id="{7774BDF2-27CA-46CA-A089-6502DD5F7FC5}"/>
              </a:ext>
            </a:extLst>
          </p:cNvPr>
          <p:cNvSpPr/>
          <p:nvPr/>
        </p:nvSpPr>
        <p:spPr>
          <a:xfrm>
            <a:off x="5386211" y="2443224"/>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1" name="Straight Connector 90">
            <a:extLst>
              <a:ext uri="{FF2B5EF4-FFF2-40B4-BE49-F238E27FC236}">
                <a16:creationId xmlns="" xmlns:a16="http://schemas.microsoft.com/office/drawing/2014/main" id="{F74F9CFF-7C96-48E3-8B6F-A0CF03C7F26B}"/>
              </a:ext>
            </a:extLst>
          </p:cNvPr>
          <p:cNvCxnSpPr/>
          <p:nvPr/>
        </p:nvCxnSpPr>
        <p:spPr>
          <a:xfrm flipV="1">
            <a:off x="5347570" y="2399042"/>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 xmlns:a16="http://schemas.microsoft.com/office/drawing/2014/main" id="{B67EC7B1-ED74-4E6A-A710-E3475377C498}"/>
              </a:ext>
            </a:extLst>
          </p:cNvPr>
          <p:cNvCxnSpPr/>
          <p:nvPr/>
        </p:nvCxnSpPr>
        <p:spPr>
          <a:xfrm flipV="1">
            <a:off x="5338328" y="2348123"/>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Freeform: Shape 97">
            <a:extLst>
              <a:ext uri="{FF2B5EF4-FFF2-40B4-BE49-F238E27FC236}">
                <a16:creationId xmlns="" xmlns:a16="http://schemas.microsoft.com/office/drawing/2014/main" id="{6EFA8978-1CA2-4B0A-AAC7-27319C9700D3}"/>
              </a:ext>
            </a:extLst>
          </p:cNvPr>
          <p:cNvSpPr/>
          <p:nvPr/>
        </p:nvSpPr>
        <p:spPr>
          <a:xfrm>
            <a:off x="9352485" y="2664293"/>
            <a:ext cx="75025" cy="283868"/>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0" name="Straight Connector 99">
            <a:extLst>
              <a:ext uri="{FF2B5EF4-FFF2-40B4-BE49-F238E27FC236}">
                <a16:creationId xmlns="" xmlns:a16="http://schemas.microsoft.com/office/drawing/2014/main" id="{AE9AE84E-3E62-42A5-9A8F-72D8B4C91E77}"/>
              </a:ext>
            </a:extLst>
          </p:cNvPr>
          <p:cNvCxnSpPr/>
          <p:nvPr/>
        </p:nvCxnSpPr>
        <p:spPr>
          <a:xfrm flipV="1">
            <a:off x="9269453" y="2612133"/>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 xmlns:a16="http://schemas.microsoft.com/office/drawing/2014/main" id="{F74740D0-F66B-4682-BB76-2C36CAC91EB5}"/>
              </a:ext>
            </a:extLst>
          </p:cNvPr>
          <p:cNvCxnSpPr/>
          <p:nvPr/>
        </p:nvCxnSpPr>
        <p:spPr>
          <a:xfrm flipV="1">
            <a:off x="9260211" y="2561214"/>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3251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1000" fill="hold"/>
                                        <p:tgtEl>
                                          <p:spTgt spid="51"/>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1000"/>
                                        <p:tgtEl>
                                          <p:spTgt spid="57"/>
                                        </p:tgtEl>
                                      </p:cBhvr>
                                    </p:animEffect>
                                    <p:anim calcmode="lin" valueType="num">
                                      <p:cBhvr>
                                        <p:cTn id="18" dur="1000" fill="hold"/>
                                        <p:tgtEl>
                                          <p:spTgt spid="57"/>
                                        </p:tgtEl>
                                        <p:attrNameLst>
                                          <p:attrName>ppt_x</p:attrName>
                                        </p:attrNameLst>
                                      </p:cBhvr>
                                      <p:tavLst>
                                        <p:tav tm="0">
                                          <p:val>
                                            <p:strVal val="#ppt_x"/>
                                          </p:val>
                                        </p:tav>
                                        <p:tav tm="100000">
                                          <p:val>
                                            <p:strVal val="#ppt_x"/>
                                          </p:val>
                                        </p:tav>
                                      </p:tavLst>
                                    </p:anim>
                                    <p:anim calcmode="lin" valueType="num">
                                      <p:cBhvr>
                                        <p:cTn id="19" dur="1000" fill="hold"/>
                                        <p:tgtEl>
                                          <p:spTgt spid="57"/>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1000"/>
                                        <p:tgtEl>
                                          <p:spTgt spid="81"/>
                                        </p:tgtEl>
                                      </p:cBhvr>
                                    </p:animEffect>
                                    <p:anim calcmode="lin" valueType="num">
                                      <p:cBhvr>
                                        <p:cTn id="23" dur="1000" fill="hold"/>
                                        <p:tgtEl>
                                          <p:spTgt spid="81"/>
                                        </p:tgtEl>
                                        <p:attrNameLst>
                                          <p:attrName>ppt_x</p:attrName>
                                        </p:attrNameLst>
                                      </p:cBhvr>
                                      <p:tavLst>
                                        <p:tav tm="0">
                                          <p:val>
                                            <p:strVal val="#ppt_x"/>
                                          </p:val>
                                        </p:tav>
                                        <p:tav tm="100000">
                                          <p:val>
                                            <p:strVal val="#ppt_x"/>
                                          </p:val>
                                        </p:tav>
                                      </p:tavLst>
                                    </p:anim>
                                    <p:anim calcmode="lin" valueType="num">
                                      <p:cBhvr>
                                        <p:cTn id="24" dur="1000" fill="hold"/>
                                        <p:tgtEl>
                                          <p:spTgt spid="81"/>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1000"/>
                                        <p:tgtEl>
                                          <p:spTgt spid="55"/>
                                        </p:tgtEl>
                                      </p:cBhvr>
                                    </p:animEffect>
                                    <p:anim calcmode="lin" valueType="num">
                                      <p:cBhvr>
                                        <p:cTn id="28" dur="1000" fill="hold"/>
                                        <p:tgtEl>
                                          <p:spTgt spid="55"/>
                                        </p:tgtEl>
                                        <p:attrNameLst>
                                          <p:attrName>ppt_x</p:attrName>
                                        </p:attrNameLst>
                                      </p:cBhvr>
                                      <p:tavLst>
                                        <p:tav tm="0">
                                          <p:val>
                                            <p:strVal val="#ppt_x"/>
                                          </p:val>
                                        </p:tav>
                                        <p:tav tm="100000">
                                          <p:val>
                                            <p:strVal val="#ppt_x"/>
                                          </p:val>
                                        </p:tav>
                                      </p:tavLst>
                                    </p:anim>
                                    <p:anim calcmode="lin" valueType="num">
                                      <p:cBhvr>
                                        <p:cTn id="29"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fade">
                                      <p:cBhvr>
                                        <p:cTn id="34" dur="1000"/>
                                        <p:tgtEl>
                                          <p:spTgt spid="74"/>
                                        </p:tgtEl>
                                      </p:cBhvr>
                                    </p:animEffect>
                                    <p:anim calcmode="lin" valueType="num">
                                      <p:cBhvr>
                                        <p:cTn id="35" dur="1000" fill="hold"/>
                                        <p:tgtEl>
                                          <p:spTgt spid="74"/>
                                        </p:tgtEl>
                                        <p:attrNameLst>
                                          <p:attrName>ppt_x</p:attrName>
                                        </p:attrNameLst>
                                      </p:cBhvr>
                                      <p:tavLst>
                                        <p:tav tm="0">
                                          <p:val>
                                            <p:strVal val="#ppt_x"/>
                                          </p:val>
                                        </p:tav>
                                        <p:tav tm="100000">
                                          <p:val>
                                            <p:strVal val="#ppt_x"/>
                                          </p:val>
                                        </p:tav>
                                      </p:tavLst>
                                    </p:anim>
                                    <p:anim calcmode="lin" valueType="num">
                                      <p:cBhvr>
                                        <p:cTn id="36" dur="1000" fill="hold"/>
                                        <p:tgtEl>
                                          <p:spTgt spid="74"/>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1000"/>
                                        <p:tgtEl>
                                          <p:spTgt spid="75"/>
                                        </p:tgtEl>
                                      </p:cBhvr>
                                    </p:animEffect>
                                    <p:anim calcmode="lin" valueType="num">
                                      <p:cBhvr>
                                        <p:cTn id="45" dur="1000" fill="hold"/>
                                        <p:tgtEl>
                                          <p:spTgt spid="75"/>
                                        </p:tgtEl>
                                        <p:attrNameLst>
                                          <p:attrName>ppt_x</p:attrName>
                                        </p:attrNameLst>
                                      </p:cBhvr>
                                      <p:tavLst>
                                        <p:tav tm="0">
                                          <p:val>
                                            <p:strVal val="#ppt_x"/>
                                          </p:val>
                                        </p:tav>
                                        <p:tav tm="100000">
                                          <p:val>
                                            <p:strVal val="#ppt_x"/>
                                          </p:val>
                                        </p:tav>
                                      </p:tavLst>
                                    </p:anim>
                                    <p:anim calcmode="lin" valueType="num">
                                      <p:cBhvr>
                                        <p:cTn id="46" dur="1000" fill="hold"/>
                                        <p:tgtEl>
                                          <p:spTgt spid="75"/>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1000"/>
                                        <p:tgtEl>
                                          <p:spTgt spid="84"/>
                                        </p:tgtEl>
                                      </p:cBhvr>
                                    </p:animEffect>
                                    <p:anim calcmode="lin" valueType="num">
                                      <p:cBhvr>
                                        <p:cTn id="50" dur="1000" fill="hold"/>
                                        <p:tgtEl>
                                          <p:spTgt spid="84"/>
                                        </p:tgtEl>
                                        <p:attrNameLst>
                                          <p:attrName>ppt_x</p:attrName>
                                        </p:attrNameLst>
                                      </p:cBhvr>
                                      <p:tavLst>
                                        <p:tav tm="0">
                                          <p:val>
                                            <p:strVal val="#ppt_x"/>
                                          </p:val>
                                        </p:tav>
                                        <p:tav tm="100000">
                                          <p:val>
                                            <p:strVal val="#ppt_x"/>
                                          </p:val>
                                        </p:tav>
                                      </p:tavLst>
                                    </p:anim>
                                    <p:anim calcmode="lin" valueType="num">
                                      <p:cBhvr>
                                        <p:cTn id="51" dur="1000" fill="hold"/>
                                        <p:tgtEl>
                                          <p:spTgt spid="84"/>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0"/>
                                  </p:stCondLst>
                                  <p:childTnLst>
                                    <p:set>
                                      <p:cBhvr>
                                        <p:cTn id="53" dur="1" fill="hold">
                                          <p:stCondLst>
                                            <p:cond delay="0"/>
                                          </p:stCondLst>
                                        </p:cTn>
                                        <p:tgtEl>
                                          <p:spTgt spid="85"/>
                                        </p:tgtEl>
                                        <p:attrNameLst>
                                          <p:attrName>style.visibility</p:attrName>
                                        </p:attrNameLst>
                                      </p:cBhvr>
                                      <p:to>
                                        <p:strVal val="visible"/>
                                      </p:to>
                                    </p:set>
                                    <p:animEffect transition="in" filter="fade">
                                      <p:cBhvr>
                                        <p:cTn id="54" dur="1000"/>
                                        <p:tgtEl>
                                          <p:spTgt spid="85"/>
                                        </p:tgtEl>
                                      </p:cBhvr>
                                    </p:animEffect>
                                    <p:anim calcmode="lin" valueType="num">
                                      <p:cBhvr>
                                        <p:cTn id="55" dur="1000" fill="hold"/>
                                        <p:tgtEl>
                                          <p:spTgt spid="85"/>
                                        </p:tgtEl>
                                        <p:attrNameLst>
                                          <p:attrName>ppt_x</p:attrName>
                                        </p:attrNameLst>
                                      </p:cBhvr>
                                      <p:tavLst>
                                        <p:tav tm="0">
                                          <p:val>
                                            <p:strVal val="#ppt_x"/>
                                          </p:val>
                                        </p:tav>
                                        <p:tav tm="100000">
                                          <p:val>
                                            <p:strVal val="#ppt_x"/>
                                          </p:val>
                                        </p:tav>
                                      </p:tavLst>
                                    </p:anim>
                                    <p:anim calcmode="lin" valueType="num">
                                      <p:cBhvr>
                                        <p:cTn id="56" dur="1000" fill="hold"/>
                                        <p:tgtEl>
                                          <p:spTgt spid="85"/>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1000"/>
                                        <p:tgtEl>
                                          <p:spTgt spid="54"/>
                                        </p:tgtEl>
                                      </p:cBhvr>
                                    </p:animEffect>
                                    <p:anim calcmode="lin" valueType="num">
                                      <p:cBhvr>
                                        <p:cTn id="60" dur="1000" fill="hold"/>
                                        <p:tgtEl>
                                          <p:spTgt spid="54"/>
                                        </p:tgtEl>
                                        <p:attrNameLst>
                                          <p:attrName>ppt_x</p:attrName>
                                        </p:attrNameLst>
                                      </p:cBhvr>
                                      <p:tavLst>
                                        <p:tav tm="0">
                                          <p:val>
                                            <p:strVal val="#ppt_x"/>
                                          </p:val>
                                        </p:tav>
                                        <p:tav tm="100000">
                                          <p:val>
                                            <p:strVal val="#ppt_x"/>
                                          </p:val>
                                        </p:tav>
                                      </p:tavLst>
                                    </p:anim>
                                    <p:anim calcmode="lin" valueType="num">
                                      <p:cBhvr>
                                        <p:cTn id="6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7" presetClass="entr" presetSubtype="0" fill="hold" grpId="0" nodeType="clickEffect">
                                  <p:stCondLst>
                                    <p:cond delay="0"/>
                                  </p:stCondLst>
                                  <p:childTnLst>
                                    <p:set>
                                      <p:cBhvr>
                                        <p:cTn id="65" dur="1" fill="hold">
                                          <p:stCondLst>
                                            <p:cond delay="0"/>
                                          </p:stCondLst>
                                        </p:cTn>
                                        <p:tgtEl>
                                          <p:spTgt spid="89"/>
                                        </p:tgtEl>
                                        <p:attrNameLst>
                                          <p:attrName>style.visibility</p:attrName>
                                        </p:attrNameLst>
                                      </p:cBhvr>
                                      <p:to>
                                        <p:strVal val="visible"/>
                                      </p:to>
                                    </p:set>
                                    <p:animEffect transition="in" filter="fade">
                                      <p:cBhvr>
                                        <p:cTn id="66" dur="1000"/>
                                        <p:tgtEl>
                                          <p:spTgt spid="89"/>
                                        </p:tgtEl>
                                      </p:cBhvr>
                                    </p:animEffect>
                                    <p:anim calcmode="lin" valueType="num">
                                      <p:cBhvr>
                                        <p:cTn id="67" dur="1000" fill="hold"/>
                                        <p:tgtEl>
                                          <p:spTgt spid="89"/>
                                        </p:tgtEl>
                                        <p:attrNameLst>
                                          <p:attrName>ppt_x</p:attrName>
                                        </p:attrNameLst>
                                      </p:cBhvr>
                                      <p:tavLst>
                                        <p:tav tm="0">
                                          <p:val>
                                            <p:strVal val="#ppt_x"/>
                                          </p:val>
                                        </p:tav>
                                        <p:tav tm="100000">
                                          <p:val>
                                            <p:strVal val="#ppt_x"/>
                                          </p:val>
                                        </p:tav>
                                      </p:tavLst>
                                    </p:anim>
                                    <p:anim calcmode="lin" valueType="num">
                                      <p:cBhvr>
                                        <p:cTn id="68" dur="1000" fill="hold"/>
                                        <p:tgtEl>
                                          <p:spTgt spid="89"/>
                                        </p:tgtEl>
                                        <p:attrNameLst>
                                          <p:attrName>ppt_y</p:attrName>
                                        </p:attrNameLst>
                                      </p:cBhvr>
                                      <p:tavLst>
                                        <p:tav tm="0">
                                          <p:val>
                                            <p:strVal val="#ppt_y-.1"/>
                                          </p:val>
                                        </p:tav>
                                        <p:tav tm="100000">
                                          <p:val>
                                            <p:strVal val="#ppt_y"/>
                                          </p:val>
                                        </p:tav>
                                      </p:tavLst>
                                    </p:anim>
                                  </p:childTnLst>
                                </p:cTn>
                              </p:par>
                              <p:par>
                                <p:cTn id="69" presetID="47" presetClass="entr" presetSubtype="0" fill="hold"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1000"/>
                                        <p:tgtEl>
                                          <p:spTgt spid="18"/>
                                        </p:tgtEl>
                                      </p:cBhvr>
                                    </p:animEffect>
                                    <p:anim calcmode="lin" valueType="num">
                                      <p:cBhvr>
                                        <p:cTn id="72" dur="1000" fill="hold"/>
                                        <p:tgtEl>
                                          <p:spTgt spid="18"/>
                                        </p:tgtEl>
                                        <p:attrNameLst>
                                          <p:attrName>ppt_x</p:attrName>
                                        </p:attrNameLst>
                                      </p:cBhvr>
                                      <p:tavLst>
                                        <p:tav tm="0">
                                          <p:val>
                                            <p:strVal val="#ppt_x"/>
                                          </p:val>
                                        </p:tav>
                                        <p:tav tm="100000">
                                          <p:val>
                                            <p:strVal val="#ppt_x"/>
                                          </p:val>
                                        </p:tav>
                                      </p:tavLst>
                                    </p:anim>
                                    <p:anim calcmode="lin" valueType="num">
                                      <p:cBhvr>
                                        <p:cTn id="73" dur="1000" fill="hold"/>
                                        <p:tgtEl>
                                          <p:spTgt spid="18"/>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90"/>
                                        </p:tgtEl>
                                        <p:attrNameLst>
                                          <p:attrName>style.visibility</p:attrName>
                                        </p:attrNameLst>
                                      </p:cBhvr>
                                      <p:to>
                                        <p:strVal val="visible"/>
                                      </p:to>
                                    </p:set>
                                    <p:animEffect transition="in" filter="fade">
                                      <p:cBhvr>
                                        <p:cTn id="76" dur="1000"/>
                                        <p:tgtEl>
                                          <p:spTgt spid="90"/>
                                        </p:tgtEl>
                                      </p:cBhvr>
                                    </p:animEffect>
                                    <p:anim calcmode="lin" valueType="num">
                                      <p:cBhvr>
                                        <p:cTn id="77" dur="1000" fill="hold"/>
                                        <p:tgtEl>
                                          <p:spTgt spid="90"/>
                                        </p:tgtEl>
                                        <p:attrNameLst>
                                          <p:attrName>ppt_x</p:attrName>
                                        </p:attrNameLst>
                                      </p:cBhvr>
                                      <p:tavLst>
                                        <p:tav tm="0">
                                          <p:val>
                                            <p:strVal val="#ppt_x"/>
                                          </p:val>
                                        </p:tav>
                                        <p:tav tm="100000">
                                          <p:val>
                                            <p:strVal val="#ppt_x"/>
                                          </p:val>
                                        </p:tav>
                                      </p:tavLst>
                                    </p:anim>
                                    <p:anim calcmode="lin" valueType="num">
                                      <p:cBhvr>
                                        <p:cTn id="78" dur="1000" fill="hold"/>
                                        <p:tgtEl>
                                          <p:spTgt spid="90"/>
                                        </p:tgtEl>
                                        <p:attrNameLst>
                                          <p:attrName>ppt_y</p:attrName>
                                        </p:attrNameLst>
                                      </p:cBhvr>
                                      <p:tavLst>
                                        <p:tav tm="0">
                                          <p:val>
                                            <p:strVal val="#ppt_y-.1"/>
                                          </p:val>
                                        </p:tav>
                                        <p:tav tm="100000">
                                          <p:val>
                                            <p:strVal val="#ppt_y"/>
                                          </p:val>
                                        </p:tav>
                                      </p:tavLst>
                                    </p:anim>
                                  </p:childTnLst>
                                </p:cTn>
                              </p:par>
                              <p:par>
                                <p:cTn id="79" presetID="47" presetClass="entr" presetSubtype="0" fill="hold" nodeType="withEffect">
                                  <p:stCondLst>
                                    <p:cond delay="0"/>
                                  </p:stCondLst>
                                  <p:childTnLst>
                                    <p:set>
                                      <p:cBhvr>
                                        <p:cTn id="80" dur="1" fill="hold">
                                          <p:stCondLst>
                                            <p:cond delay="0"/>
                                          </p:stCondLst>
                                        </p:cTn>
                                        <p:tgtEl>
                                          <p:spTgt spid="91"/>
                                        </p:tgtEl>
                                        <p:attrNameLst>
                                          <p:attrName>style.visibility</p:attrName>
                                        </p:attrNameLst>
                                      </p:cBhvr>
                                      <p:to>
                                        <p:strVal val="visible"/>
                                      </p:to>
                                    </p:set>
                                    <p:animEffect transition="in" filter="fade">
                                      <p:cBhvr>
                                        <p:cTn id="81" dur="1000"/>
                                        <p:tgtEl>
                                          <p:spTgt spid="91"/>
                                        </p:tgtEl>
                                      </p:cBhvr>
                                    </p:animEffect>
                                    <p:anim calcmode="lin" valueType="num">
                                      <p:cBhvr>
                                        <p:cTn id="82" dur="1000" fill="hold"/>
                                        <p:tgtEl>
                                          <p:spTgt spid="91"/>
                                        </p:tgtEl>
                                        <p:attrNameLst>
                                          <p:attrName>ppt_x</p:attrName>
                                        </p:attrNameLst>
                                      </p:cBhvr>
                                      <p:tavLst>
                                        <p:tav tm="0">
                                          <p:val>
                                            <p:strVal val="#ppt_x"/>
                                          </p:val>
                                        </p:tav>
                                        <p:tav tm="100000">
                                          <p:val>
                                            <p:strVal val="#ppt_x"/>
                                          </p:val>
                                        </p:tav>
                                      </p:tavLst>
                                    </p:anim>
                                    <p:anim calcmode="lin" valueType="num">
                                      <p:cBhvr>
                                        <p:cTn id="83" dur="1000" fill="hold"/>
                                        <p:tgtEl>
                                          <p:spTgt spid="91"/>
                                        </p:tgtEl>
                                        <p:attrNameLst>
                                          <p:attrName>ppt_y</p:attrName>
                                        </p:attrNameLst>
                                      </p:cBhvr>
                                      <p:tavLst>
                                        <p:tav tm="0">
                                          <p:val>
                                            <p:strVal val="#ppt_y-.1"/>
                                          </p:val>
                                        </p:tav>
                                        <p:tav tm="100000">
                                          <p:val>
                                            <p:strVal val="#ppt_y"/>
                                          </p:val>
                                        </p:tav>
                                      </p:tavLst>
                                    </p:anim>
                                  </p:childTnLst>
                                </p:cTn>
                              </p:par>
                              <p:par>
                                <p:cTn id="84" presetID="47" presetClass="entr" presetSubtype="0" fill="hold" nodeType="withEffect">
                                  <p:stCondLst>
                                    <p:cond delay="0"/>
                                  </p:stCondLst>
                                  <p:childTnLst>
                                    <p:set>
                                      <p:cBhvr>
                                        <p:cTn id="85" dur="1" fill="hold">
                                          <p:stCondLst>
                                            <p:cond delay="0"/>
                                          </p:stCondLst>
                                        </p:cTn>
                                        <p:tgtEl>
                                          <p:spTgt spid="92"/>
                                        </p:tgtEl>
                                        <p:attrNameLst>
                                          <p:attrName>style.visibility</p:attrName>
                                        </p:attrNameLst>
                                      </p:cBhvr>
                                      <p:to>
                                        <p:strVal val="visible"/>
                                      </p:to>
                                    </p:set>
                                    <p:animEffect transition="in" filter="fade">
                                      <p:cBhvr>
                                        <p:cTn id="86" dur="1000"/>
                                        <p:tgtEl>
                                          <p:spTgt spid="92"/>
                                        </p:tgtEl>
                                      </p:cBhvr>
                                    </p:animEffect>
                                    <p:anim calcmode="lin" valueType="num">
                                      <p:cBhvr>
                                        <p:cTn id="87" dur="1000" fill="hold"/>
                                        <p:tgtEl>
                                          <p:spTgt spid="92"/>
                                        </p:tgtEl>
                                        <p:attrNameLst>
                                          <p:attrName>ppt_x</p:attrName>
                                        </p:attrNameLst>
                                      </p:cBhvr>
                                      <p:tavLst>
                                        <p:tav tm="0">
                                          <p:val>
                                            <p:strVal val="#ppt_x"/>
                                          </p:val>
                                        </p:tav>
                                        <p:tav tm="100000">
                                          <p:val>
                                            <p:strVal val="#ppt_x"/>
                                          </p:val>
                                        </p:tav>
                                      </p:tavLst>
                                    </p:anim>
                                    <p:anim calcmode="lin" valueType="num">
                                      <p:cBhvr>
                                        <p:cTn id="88" dur="1000" fill="hold"/>
                                        <p:tgtEl>
                                          <p:spTgt spid="92"/>
                                        </p:tgtEl>
                                        <p:attrNameLst>
                                          <p:attrName>ppt_y</p:attrName>
                                        </p:attrNameLst>
                                      </p:cBhvr>
                                      <p:tavLst>
                                        <p:tav tm="0">
                                          <p:val>
                                            <p:strVal val="#ppt_y-.1"/>
                                          </p:val>
                                        </p:tav>
                                        <p:tav tm="100000">
                                          <p:val>
                                            <p:strVal val="#ppt_y"/>
                                          </p:val>
                                        </p:tav>
                                      </p:tavLst>
                                    </p:anim>
                                  </p:childTnLst>
                                </p:cTn>
                              </p:par>
                              <p:par>
                                <p:cTn id="89" presetID="47" presetClass="entr" presetSubtype="0" fill="hold" nodeType="with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fade">
                                      <p:cBhvr>
                                        <p:cTn id="91" dur="1000"/>
                                        <p:tgtEl>
                                          <p:spTgt spid="58"/>
                                        </p:tgtEl>
                                      </p:cBhvr>
                                    </p:animEffect>
                                    <p:anim calcmode="lin" valueType="num">
                                      <p:cBhvr>
                                        <p:cTn id="92" dur="1000" fill="hold"/>
                                        <p:tgtEl>
                                          <p:spTgt spid="58"/>
                                        </p:tgtEl>
                                        <p:attrNameLst>
                                          <p:attrName>ppt_x</p:attrName>
                                        </p:attrNameLst>
                                      </p:cBhvr>
                                      <p:tavLst>
                                        <p:tav tm="0">
                                          <p:val>
                                            <p:strVal val="#ppt_x"/>
                                          </p:val>
                                        </p:tav>
                                        <p:tav tm="100000">
                                          <p:val>
                                            <p:strVal val="#ppt_x"/>
                                          </p:val>
                                        </p:tav>
                                      </p:tavLst>
                                    </p:anim>
                                    <p:anim calcmode="lin" valueType="num">
                                      <p:cBhvr>
                                        <p:cTn id="93"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7" presetClass="entr" presetSubtype="0" fill="hold" grpId="0" nodeType="clickEffect">
                                  <p:stCondLst>
                                    <p:cond delay="0"/>
                                  </p:stCondLst>
                                  <p:childTnLst>
                                    <p:set>
                                      <p:cBhvr>
                                        <p:cTn id="97" dur="1" fill="hold">
                                          <p:stCondLst>
                                            <p:cond delay="0"/>
                                          </p:stCondLst>
                                        </p:cTn>
                                        <p:tgtEl>
                                          <p:spTgt spid="97"/>
                                        </p:tgtEl>
                                        <p:attrNameLst>
                                          <p:attrName>style.visibility</p:attrName>
                                        </p:attrNameLst>
                                      </p:cBhvr>
                                      <p:to>
                                        <p:strVal val="visible"/>
                                      </p:to>
                                    </p:set>
                                    <p:animEffect transition="in" filter="fade">
                                      <p:cBhvr>
                                        <p:cTn id="98" dur="1000"/>
                                        <p:tgtEl>
                                          <p:spTgt spid="97"/>
                                        </p:tgtEl>
                                      </p:cBhvr>
                                    </p:animEffect>
                                    <p:anim calcmode="lin" valueType="num">
                                      <p:cBhvr>
                                        <p:cTn id="99" dur="1000" fill="hold"/>
                                        <p:tgtEl>
                                          <p:spTgt spid="97"/>
                                        </p:tgtEl>
                                        <p:attrNameLst>
                                          <p:attrName>ppt_x</p:attrName>
                                        </p:attrNameLst>
                                      </p:cBhvr>
                                      <p:tavLst>
                                        <p:tav tm="0">
                                          <p:val>
                                            <p:strVal val="#ppt_x"/>
                                          </p:val>
                                        </p:tav>
                                        <p:tav tm="100000">
                                          <p:val>
                                            <p:strVal val="#ppt_x"/>
                                          </p:val>
                                        </p:tav>
                                      </p:tavLst>
                                    </p:anim>
                                    <p:anim calcmode="lin" valueType="num">
                                      <p:cBhvr>
                                        <p:cTn id="100" dur="1000" fill="hold"/>
                                        <p:tgtEl>
                                          <p:spTgt spid="97"/>
                                        </p:tgtEl>
                                        <p:attrNameLst>
                                          <p:attrName>ppt_y</p:attrName>
                                        </p:attrNameLst>
                                      </p:cBhvr>
                                      <p:tavLst>
                                        <p:tav tm="0">
                                          <p:val>
                                            <p:strVal val="#ppt_y-.1"/>
                                          </p:val>
                                        </p:tav>
                                        <p:tav tm="100000">
                                          <p:val>
                                            <p:strVal val="#ppt_y"/>
                                          </p:val>
                                        </p:tav>
                                      </p:tavLst>
                                    </p:anim>
                                  </p:childTnLst>
                                </p:cTn>
                              </p:par>
                              <p:par>
                                <p:cTn id="101" presetID="47" presetClass="entr" presetSubtype="0" fill="hold" nodeType="with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fade">
                                      <p:cBhvr>
                                        <p:cTn id="103" dur="1000"/>
                                        <p:tgtEl>
                                          <p:spTgt spid="63"/>
                                        </p:tgtEl>
                                      </p:cBhvr>
                                    </p:animEffect>
                                    <p:anim calcmode="lin" valueType="num">
                                      <p:cBhvr>
                                        <p:cTn id="104" dur="1000" fill="hold"/>
                                        <p:tgtEl>
                                          <p:spTgt spid="63"/>
                                        </p:tgtEl>
                                        <p:attrNameLst>
                                          <p:attrName>ppt_x</p:attrName>
                                        </p:attrNameLst>
                                      </p:cBhvr>
                                      <p:tavLst>
                                        <p:tav tm="0">
                                          <p:val>
                                            <p:strVal val="#ppt_x"/>
                                          </p:val>
                                        </p:tav>
                                        <p:tav tm="100000">
                                          <p:val>
                                            <p:strVal val="#ppt_x"/>
                                          </p:val>
                                        </p:tav>
                                      </p:tavLst>
                                    </p:anim>
                                    <p:anim calcmode="lin" valueType="num">
                                      <p:cBhvr>
                                        <p:cTn id="105" dur="1000" fill="hold"/>
                                        <p:tgtEl>
                                          <p:spTgt spid="63"/>
                                        </p:tgtEl>
                                        <p:attrNameLst>
                                          <p:attrName>ppt_y</p:attrName>
                                        </p:attrNameLst>
                                      </p:cBhvr>
                                      <p:tavLst>
                                        <p:tav tm="0">
                                          <p:val>
                                            <p:strVal val="#ppt_y-.1"/>
                                          </p:val>
                                        </p:tav>
                                        <p:tav tm="100000">
                                          <p:val>
                                            <p:strVal val="#ppt_y"/>
                                          </p:val>
                                        </p:tav>
                                      </p:tavLst>
                                    </p:anim>
                                  </p:childTnLst>
                                </p:cTn>
                              </p:par>
                              <p:par>
                                <p:cTn id="106" presetID="47" presetClass="entr" presetSubtype="0" fill="hold" grpId="0" nodeType="withEffect">
                                  <p:stCondLst>
                                    <p:cond delay="0"/>
                                  </p:stCondLst>
                                  <p:childTnLst>
                                    <p:set>
                                      <p:cBhvr>
                                        <p:cTn id="107" dur="1" fill="hold">
                                          <p:stCondLst>
                                            <p:cond delay="0"/>
                                          </p:stCondLst>
                                        </p:cTn>
                                        <p:tgtEl>
                                          <p:spTgt spid="98"/>
                                        </p:tgtEl>
                                        <p:attrNameLst>
                                          <p:attrName>style.visibility</p:attrName>
                                        </p:attrNameLst>
                                      </p:cBhvr>
                                      <p:to>
                                        <p:strVal val="visible"/>
                                      </p:to>
                                    </p:set>
                                    <p:animEffect transition="in" filter="fade">
                                      <p:cBhvr>
                                        <p:cTn id="108" dur="1000"/>
                                        <p:tgtEl>
                                          <p:spTgt spid="98"/>
                                        </p:tgtEl>
                                      </p:cBhvr>
                                    </p:animEffect>
                                    <p:anim calcmode="lin" valueType="num">
                                      <p:cBhvr>
                                        <p:cTn id="109" dur="1000" fill="hold"/>
                                        <p:tgtEl>
                                          <p:spTgt spid="98"/>
                                        </p:tgtEl>
                                        <p:attrNameLst>
                                          <p:attrName>ppt_x</p:attrName>
                                        </p:attrNameLst>
                                      </p:cBhvr>
                                      <p:tavLst>
                                        <p:tav tm="0">
                                          <p:val>
                                            <p:strVal val="#ppt_x"/>
                                          </p:val>
                                        </p:tav>
                                        <p:tav tm="100000">
                                          <p:val>
                                            <p:strVal val="#ppt_x"/>
                                          </p:val>
                                        </p:tav>
                                      </p:tavLst>
                                    </p:anim>
                                    <p:anim calcmode="lin" valueType="num">
                                      <p:cBhvr>
                                        <p:cTn id="110" dur="1000" fill="hold"/>
                                        <p:tgtEl>
                                          <p:spTgt spid="98"/>
                                        </p:tgtEl>
                                        <p:attrNameLst>
                                          <p:attrName>ppt_y</p:attrName>
                                        </p:attrNameLst>
                                      </p:cBhvr>
                                      <p:tavLst>
                                        <p:tav tm="0">
                                          <p:val>
                                            <p:strVal val="#ppt_y-.1"/>
                                          </p:val>
                                        </p:tav>
                                        <p:tav tm="100000">
                                          <p:val>
                                            <p:strVal val="#ppt_y"/>
                                          </p:val>
                                        </p:tav>
                                      </p:tavLst>
                                    </p:anim>
                                  </p:childTnLst>
                                </p:cTn>
                              </p:par>
                              <p:par>
                                <p:cTn id="111" presetID="47" presetClass="entr" presetSubtype="0" fill="hold" nodeType="withEffect">
                                  <p:stCondLst>
                                    <p:cond delay="0"/>
                                  </p:stCondLst>
                                  <p:childTnLst>
                                    <p:set>
                                      <p:cBhvr>
                                        <p:cTn id="112" dur="1" fill="hold">
                                          <p:stCondLst>
                                            <p:cond delay="0"/>
                                          </p:stCondLst>
                                        </p:cTn>
                                        <p:tgtEl>
                                          <p:spTgt spid="100"/>
                                        </p:tgtEl>
                                        <p:attrNameLst>
                                          <p:attrName>style.visibility</p:attrName>
                                        </p:attrNameLst>
                                      </p:cBhvr>
                                      <p:to>
                                        <p:strVal val="visible"/>
                                      </p:to>
                                    </p:set>
                                    <p:animEffect transition="in" filter="fade">
                                      <p:cBhvr>
                                        <p:cTn id="113" dur="1000"/>
                                        <p:tgtEl>
                                          <p:spTgt spid="100"/>
                                        </p:tgtEl>
                                      </p:cBhvr>
                                    </p:animEffect>
                                    <p:anim calcmode="lin" valueType="num">
                                      <p:cBhvr>
                                        <p:cTn id="114" dur="1000" fill="hold"/>
                                        <p:tgtEl>
                                          <p:spTgt spid="100"/>
                                        </p:tgtEl>
                                        <p:attrNameLst>
                                          <p:attrName>ppt_x</p:attrName>
                                        </p:attrNameLst>
                                      </p:cBhvr>
                                      <p:tavLst>
                                        <p:tav tm="0">
                                          <p:val>
                                            <p:strVal val="#ppt_x"/>
                                          </p:val>
                                        </p:tav>
                                        <p:tav tm="100000">
                                          <p:val>
                                            <p:strVal val="#ppt_x"/>
                                          </p:val>
                                        </p:tav>
                                      </p:tavLst>
                                    </p:anim>
                                    <p:anim calcmode="lin" valueType="num">
                                      <p:cBhvr>
                                        <p:cTn id="115" dur="1000" fill="hold"/>
                                        <p:tgtEl>
                                          <p:spTgt spid="100"/>
                                        </p:tgtEl>
                                        <p:attrNameLst>
                                          <p:attrName>ppt_y</p:attrName>
                                        </p:attrNameLst>
                                      </p:cBhvr>
                                      <p:tavLst>
                                        <p:tav tm="0">
                                          <p:val>
                                            <p:strVal val="#ppt_y-.1"/>
                                          </p:val>
                                        </p:tav>
                                        <p:tav tm="100000">
                                          <p:val>
                                            <p:strVal val="#ppt_y"/>
                                          </p:val>
                                        </p:tav>
                                      </p:tavLst>
                                    </p:anim>
                                  </p:childTnLst>
                                </p:cTn>
                              </p:par>
                              <p:par>
                                <p:cTn id="116" presetID="47" presetClass="entr" presetSubtype="0" fill="hold" nodeType="withEffect">
                                  <p:stCondLst>
                                    <p:cond delay="0"/>
                                  </p:stCondLst>
                                  <p:childTnLst>
                                    <p:set>
                                      <p:cBhvr>
                                        <p:cTn id="117" dur="1" fill="hold">
                                          <p:stCondLst>
                                            <p:cond delay="0"/>
                                          </p:stCondLst>
                                        </p:cTn>
                                        <p:tgtEl>
                                          <p:spTgt spid="101"/>
                                        </p:tgtEl>
                                        <p:attrNameLst>
                                          <p:attrName>style.visibility</p:attrName>
                                        </p:attrNameLst>
                                      </p:cBhvr>
                                      <p:to>
                                        <p:strVal val="visible"/>
                                      </p:to>
                                    </p:set>
                                    <p:animEffect transition="in" filter="fade">
                                      <p:cBhvr>
                                        <p:cTn id="118" dur="1000"/>
                                        <p:tgtEl>
                                          <p:spTgt spid="101"/>
                                        </p:tgtEl>
                                      </p:cBhvr>
                                    </p:animEffect>
                                    <p:anim calcmode="lin" valueType="num">
                                      <p:cBhvr>
                                        <p:cTn id="119" dur="1000" fill="hold"/>
                                        <p:tgtEl>
                                          <p:spTgt spid="101"/>
                                        </p:tgtEl>
                                        <p:attrNameLst>
                                          <p:attrName>ppt_x</p:attrName>
                                        </p:attrNameLst>
                                      </p:cBhvr>
                                      <p:tavLst>
                                        <p:tav tm="0">
                                          <p:val>
                                            <p:strVal val="#ppt_x"/>
                                          </p:val>
                                        </p:tav>
                                        <p:tav tm="100000">
                                          <p:val>
                                            <p:strVal val="#ppt_x"/>
                                          </p:val>
                                        </p:tav>
                                      </p:tavLst>
                                    </p:anim>
                                    <p:anim calcmode="lin" valueType="num">
                                      <p:cBhvr>
                                        <p:cTn id="120" dur="1000" fill="hold"/>
                                        <p:tgtEl>
                                          <p:spTgt spid="101"/>
                                        </p:tgtEl>
                                        <p:attrNameLst>
                                          <p:attrName>ppt_y</p:attrName>
                                        </p:attrNameLst>
                                      </p:cBhvr>
                                      <p:tavLst>
                                        <p:tav tm="0">
                                          <p:val>
                                            <p:strVal val="#ppt_y-.1"/>
                                          </p:val>
                                        </p:tav>
                                        <p:tav tm="100000">
                                          <p:val>
                                            <p:strVal val="#ppt_y"/>
                                          </p:val>
                                        </p:tav>
                                      </p:tavLst>
                                    </p:anim>
                                  </p:childTnLst>
                                </p:cTn>
                              </p:par>
                              <p:par>
                                <p:cTn id="121" presetID="47" presetClass="entr" presetSubtype="0" fill="hold" nodeType="withEffect">
                                  <p:stCondLst>
                                    <p:cond delay="0"/>
                                  </p:stCondLst>
                                  <p:childTnLst>
                                    <p:set>
                                      <p:cBhvr>
                                        <p:cTn id="122" dur="1" fill="hold">
                                          <p:stCondLst>
                                            <p:cond delay="0"/>
                                          </p:stCondLst>
                                        </p:cTn>
                                        <p:tgtEl>
                                          <p:spTgt spid="16"/>
                                        </p:tgtEl>
                                        <p:attrNameLst>
                                          <p:attrName>style.visibility</p:attrName>
                                        </p:attrNameLst>
                                      </p:cBhvr>
                                      <p:to>
                                        <p:strVal val="visible"/>
                                      </p:to>
                                    </p:set>
                                    <p:animEffect transition="in" filter="fade">
                                      <p:cBhvr>
                                        <p:cTn id="123" dur="1000"/>
                                        <p:tgtEl>
                                          <p:spTgt spid="16"/>
                                        </p:tgtEl>
                                      </p:cBhvr>
                                    </p:animEffect>
                                    <p:anim calcmode="lin" valueType="num">
                                      <p:cBhvr>
                                        <p:cTn id="124" dur="1000" fill="hold"/>
                                        <p:tgtEl>
                                          <p:spTgt spid="16"/>
                                        </p:tgtEl>
                                        <p:attrNameLst>
                                          <p:attrName>ppt_x</p:attrName>
                                        </p:attrNameLst>
                                      </p:cBhvr>
                                      <p:tavLst>
                                        <p:tav tm="0">
                                          <p:val>
                                            <p:strVal val="#ppt_x"/>
                                          </p:val>
                                        </p:tav>
                                        <p:tav tm="100000">
                                          <p:val>
                                            <p:strVal val="#ppt_x"/>
                                          </p:val>
                                        </p:tav>
                                      </p:tavLst>
                                    </p:anim>
                                    <p:anim calcmode="lin" valueType="num">
                                      <p:cBhvr>
                                        <p:cTn id="12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47" presetClass="entr" presetSubtype="0" fill="hold" grpId="0" nodeType="clickEffect">
                                  <p:stCondLst>
                                    <p:cond delay="0"/>
                                  </p:stCondLst>
                                  <p:childTnLst>
                                    <p:set>
                                      <p:cBhvr>
                                        <p:cTn id="129" dur="1" fill="hold">
                                          <p:stCondLst>
                                            <p:cond delay="0"/>
                                          </p:stCondLst>
                                        </p:cTn>
                                        <p:tgtEl>
                                          <p:spTgt spid="82"/>
                                        </p:tgtEl>
                                        <p:attrNameLst>
                                          <p:attrName>style.visibility</p:attrName>
                                        </p:attrNameLst>
                                      </p:cBhvr>
                                      <p:to>
                                        <p:strVal val="visible"/>
                                      </p:to>
                                    </p:set>
                                    <p:animEffect transition="in" filter="fade">
                                      <p:cBhvr>
                                        <p:cTn id="130" dur="1000"/>
                                        <p:tgtEl>
                                          <p:spTgt spid="82"/>
                                        </p:tgtEl>
                                      </p:cBhvr>
                                    </p:animEffect>
                                    <p:anim calcmode="lin" valueType="num">
                                      <p:cBhvr>
                                        <p:cTn id="131" dur="1000" fill="hold"/>
                                        <p:tgtEl>
                                          <p:spTgt spid="82"/>
                                        </p:tgtEl>
                                        <p:attrNameLst>
                                          <p:attrName>ppt_x</p:attrName>
                                        </p:attrNameLst>
                                      </p:cBhvr>
                                      <p:tavLst>
                                        <p:tav tm="0">
                                          <p:val>
                                            <p:strVal val="#ppt_x"/>
                                          </p:val>
                                        </p:tav>
                                        <p:tav tm="100000">
                                          <p:val>
                                            <p:strVal val="#ppt_x"/>
                                          </p:val>
                                        </p:tav>
                                      </p:tavLst>
                                    </p:anim>
                                    <p:anim calcmode="lin" valueType="num">
                                      <p:cBhvr>
                                        <p:cTn id="132" dur="1000" fill="hold"/>
                                        <p:tgtEl>
                                          <p:spTgt spid="82"/>
                                        </p:tgtEl>
                                        <p:attrNameLst>
                                          <p:attrName>ppt_y</p:attrName>
                                        </p:attrNameLst>
                                      </p:cBhvr>
                                      <p:tavLst>
                                        <p:tav tm="0">
                                          <p:val>
                                            <p:strVal val="#ppt_y-.1"/>
                                          </p:val>
                                        </p:tav>
                                        <p:tav tm="100000">
                                          <p:val>
                                            <p:strVal val="#ppt_y"/>
                                          </p:val>
                                        </p:tav>
                                      </p:tavLst>
                                    </p:anim>
                                  </p:childTnLst>
                                </p:cTn>
                              </p:par>
                              <p:par>
                                <p:cTn id="133" presetID="47" presetClass="entr" presetSubtype="0" fill="hold" nodeType="withEffect">
                                  <p:stCondLst>
                                    <p:cond delay="0"/>
                                  </p:stCondLst>
                                  <p:childTnLst>
                                    <p:set>
                                      <p:cBhvr>
                                        <p:cTn id="134" dur="1" fill="hold">
                                          <p:stCondLst>
                                            <p:cond delay="0"/>
                                          </p:stCondLst>
                                        </p:cTn>
                                        <p:tgtEl>
                                          <p:spTgt spid="11"/>
                                        </p:tgtEl>
                                        <p:attrNameLst>
                                          <p:attrName>style.visibility</p:attrName>
                                        </p:attrNameLst>
                                      </p:cBhvr>
                                      <p:to>
                                        <p:strVal val="visible"/>
                                      </p:to>
                                    </p:set>
                                    <p:animEffect transition="in" filter="fade">
                                      <p:cBhvr>
                                        <p:cTn id="135" dur="1000"/>
                                        <p:tgtEl>
                                          <p:spTgt spid="11"/>
                                        </p:tgtEl>
                                      </p:cBhvr>
                                    </p:animEffect>
                                    <p:anim calcmode="lin" valueType="num">
                                      <p:cBhvr>
                                        <p:cTn id="136" dur="1000" fill="hold"/>
                                        <p:tgtEl>
                                          <p:spTgt spid="11"/>
                                        </p:tgtEl>
                                        <p:attrNameLst>
                                          <p:attrName>ppt_x</p:attrName>
                                        </p:attrNameLst>
                                      </p:cBhvr>
                                      <p:tavLst>
                                        <p:tav tm="0">
                                          <p:val>
                                            <p:strVal val="#ppt_x"/>
                                          </p:val>
                                        </p:tav>
                                        <p:tav tm="100000">
                                          <p:val>
                                            <p:strVal val="#ppt_x"/>
                                          </p:val>
                                        </p:tav>
                                      </p:tavLst>
                                    </p:anim>
                                    <p:anim calcmode="lin" valueType="num">
                                      <p:cBhvr>
                                        <p:cTn id="137" dur="1000" fill="hold"/>
                                        <p:tgtEl>
                                          <p:spTgt spid="11"/>
                                        </p:tgtEl>
                                        <p:attrNameLst>
                                          <p:attrName>ppt_y</p:attrName>
                                        </p:attrNameLst>
                                      </p:cBhvr>
                                      <p:tavLst>
                                        <p:tav tm="0">
                                          <p:val>
                                            <p:strVal val="#ppt_y-.1"/>
                                          </p:val>
                                        </p:tav>
                                        <p:tav tm="100000">
                                          <p:val>
                                            <p:strVal val="#ppt_y"/>
                                          </p:val>
                                        </p:tav>
                                      </p:tavLst>
                                    </p:anim>
                                  </p:childTnLst>
                                </p:cTn>
                              </p:par>
                              <p:par>
                                <p:cTn id="138" presetID="47" presetClass="entr" presetSubtype="0" fill="hold" grpId="0" nodeType="withEffect">
                                  <p:stCondLst>
                                    <p:cond delay="0"/>
                                  </p:stCondLst>
                                  <p:childTnLst>
                                    <p:set>
                                      <p:cBhvr>
                                        <p:cTn id="139" dur="1" fill="hold">
                                          <p:stCondLst>
                                            <p:cond delay="0"/>
                                          </p:stCondLst>
                                        </p:cTn>
                                        <p:tgtEl>
                                          <p:spTgt spid="83"/>
                                        </p:tgtEl>
                                        <p:attrNameLst>
                                          <p:attrName>style.visibility</p:attrName>
                                        </p:attrNameLst>
                                      </p:cBhvr>
                                      <p:to>
                                        <p:strVal val="visible"/>
                                      </p:to>
                                    </p:set>
                                    <p:animEffect transition="in" filter="fade">
                                      <p:cBhvr>
                                        <p:cTn id="140" dur="1000"/>
                                        <p:tgtEl>
                                          <p:spTgt spid="83"/>
                                        </p:tgtEl>
                                      </p:cBhvr>
                                    </p:animEffect>
                                    <p:anim calcmode="lin" valueType="num">
                                      <p:cBhvr>
                                        <p:cTn id="141" dur="1000" fill="hold"/>
                                        <p:tgtEl>
                                          <p:spTgt spid="83"/>
                                        </p:tgtEl>
                                        <p:attrNameLst>
                                          <p:attrName>ppt_x</p:attrName>
                                        </p:attrNameLst>
                                      </p:cBhvr>
                                      <p:tavLst>
                                        <p:tav tm="0">
                                          <p:val>
                                            <p:strVal val="#ppt_x"/>
                                          </p:val>
                                        </p:tav>
                                        <p:tav tm="100000">
                                          <p:val>
                                            <p:strVal val="#ppt_x"/>
                                          </p:val>
                                        </p:tav>
                                      </p:tavLst>
                                    </p:anim>
                                    <p:anim calcmode="lin" valueType="num">
                                      <p:cBhvr>
                                        <p:cTn id="142" dur="1000" fill="hold"/>
                                        <p:tgtEl>
                                          <p:spTgt spid="83"/>
                                        </p:tgtEl>
                                        <p:attrNameLst>
                                          <p:attrName>ppt_y</p:attrName>
                                        </p:attrNameLst>
                                      </p:cBhvr>
                                      <p:tavLst>
                                        <p:tav tm="0">
                                          <p:val>
                                            <p:strVal val="#ppt_y-.1"/>
                                          </p:val>
                                        </p:tav>
                                        <p:tav tm="100000">
                                          <p:val>
                                            <p:strVal val="#ppt_y"/>
                                          </p:val>
                                        </p:tav>
                                      </p:tavLst>
                                    </p:anim>
                                  </p:childTnLst>
                                </p:cTn>
                              </p:par>
                              <p:par>
                                <p:cTn id="143" presetID="47" presetClass="entr" presetSubtype="0" fill="hold" nodeType="withEffect">
                                  <p:stCondLst>
                                    <p:cond delay="0"/>
                                  </p:stCondLst>
                                  <p:childTnLst>
                                    <p:set>
                                      <p:cBhvr>
                                        <p:cTn id="144" dur="1" fill="hold">
                                          <p:stCondLst>
                                            <p:cond delay="0"/>
                                          </p:stCondLst>
                                        </p:cTn>
                                        <p:tgtEl>
                                          <p:spTgt spid="86"/>
                                        </p:tgtEl>
                                        <p:attrNameLst>
                                          <p:attrName>style.visibility</p:attrName>
                                        </p:attrNameLst>
                                      </p:cBhvr>
                                      <p:to>
                                        <p:strVal val="visible"/>
                                      </p:to>
                                    </p:set>
                                    <p:animEffect transition="in" filter="fade">
                                      <p:cBhvr>
                                        <p:cTn id="145" dur="1000"/>
                                        <p:tgtEl>
                                          <p:spTgt spid="86"/>
                                        </p:tgtEl>
                                      </p:cBhvr>
                                    </p:animEffect>
                                    <p:anim calcmode="lin" valueType="num">
                                      <p:cBhvr>
                                        <p:cTn id="146" dur="1000" fill="hold"/>
                                        <p:tgtEl>
                                          <p:spTgt spid="86"/>
                                        </p:tgtEl>
                                        <p:attrNameLst>
                                          <p:attrName>ppt_x</p:attrName>
                                        </p:attrNameLst>
                                      </p:cBhvr>
                                      <p:tavLst>
                                        <p:tav tm="0">
                                          <p:val>
                                            <p:strVal val="#ppt_x"/>
                                          </p:val>
                                        </p:tav>
                                        <p:tav tm="100000">
                                          <p:val>
                                            <p:strVal val="#ppt_x"/>
                                          </p:val>
                                        </p:tav>
                                      </p:tavLst>
                                    </p:anim>
                                    <p:anim calcmode="lin" valueType="num">
                                      <p:cBhvr>
                                        <p:cTn id="147" dur="1000" fill="hold"/>
                                        <p:tgtEl>
                                          <p:spTgt spid="86"/>
                                        </p:tgtEl>
                                        <p:attrNameLst>
                                          <p:attrName>ppt_y</p:attrName>
                                        </p:attrNameLst>
                                      </p:cBhvr>
                                      <p:tavLst>
                                        <p:tav tm="0">
                                          <p:val>
                                            <p:strVal val="#ppt_y-.1"/>
                                          </p:val>
                                        </p:tav>
                                        <p:tav tm="100000">
                                          <p:val>
                                            <p:strVal val="#ppt_y"/>
                                          </p:val>
                                        </p:tav>
                                      </p:tavLst>
                                    </p:anim>
                                  </p:childTnLst>
                                </p:cTn>
                              </p:par>
                              <p:par>
                                <p:cTn id="148" presetID="47" presetClass="entr" presetSubtype="0" fill="hold" nodeType="withEffect">
                                  <p:stCondLst>
                                    <p:cond delay="0"/>
                                  </p:stCondLst>
                                  <p:childTnLst>
                                    <p:set>
                                      <p:cBhvr>
                                        <p:cTn id="149" dur="1" fill="hold">
                                          <p:stCondLst>
                                            <p:cond delay="0"/>
                                          </p:stCondLst>
                                        </p:cTn>
                                        <p:tgtEl>
                                          <p:spTgt spid="87"/>
                                        </p:tgtEl>
                                        <p:attrNameLst>
                                          <p:attrName>style.visibility</p:attrName>
                                        </p:attrNameLst>
                                      </p:cBhvr>
                                      <p:to>
                                        <p:strVal val="visible"/>
                                      </p:to>
                                    </p:set>
                                    <p:animEffect transition="in" filter="fade">
                                      <p:cBhvr>
                                        <p:cTn id="150" dur="1000"/>
                                        <p:tgtEl>
                                          <p:spTgt spid="87"/>
                                        </p:tgtEl>
                                      </p:cBhvr>
                                    </p:animEffect>
                                    <p:anim calcmode="lin" valueType="num">
                                      <p:cBhvr>
                                        <p:cTn id="151" dur="1000" fill="hold"/>
                                        <p:tgtEl>
                                          <p:spTgt spid="87"/>
                                        </p:tgtEl>
                                        <p:attrNameLst>
                                          <p:attrName>ppt_x</p:attrName>
                                        </p:attrNameLst>
                                      </p:cBhvr>
                                      <p:tavLst>
                                        <p:tav tm="0">
                                          <p:val>
                                            <p:strVal val="#ppt_x"/>
                                          </p:val>
                                        </p:tav>
                                        <p:tav tm="100000">
                                          <p:val>
                                            <p:strVal val="#ppt_x"/>
                                          </p:val>
                                        </p:tav>
                                      </p:tavLst>
                                    </p:anim>
                                    <p:anim calcmode="lin" valueType="num">
                                      <p:cBhvr>
                                        <p:cTn id="152" dur="1000" fill="hold"/>
                                        <p:tgtEl>
                                          <p:spTgt spid="87"/>
                                        </p:tgtEl>
                                        <p:attrNameLst>
                                          <p:attrName>ppt_y</p:attrName>
                                        </p:attrNameLst>
                                      </p:cBhvr>
                                      <p:tavLst>
                                        <p:tav tm="0">
                                          <p:val>
                                            <p:strVal val="#ppt_y-.1"/>
                                          </p:val>
                                        </p:tav>
                                        <p:tav tm="100000">
                                          <p:val>
                                            <p:strVal val="#ppt_y"/>
                                          </p:val>
                                        </p:tav>
                                      </p:tavLst>
                                    </p:anim>
                                  </p:childTnLst>
                                </p:cTn>
                              </p:par>
                              <p:par>
                                <p:cTn id="153" presetID="47" presetClass="entr" presetSubtype="0" fill="hold" nodeType="withEffect">
                                  <p:stCondLst>
                                    <p:cond delay="0"/>
                                  </p:stCondLst>
                                  <p:childTnLst>
                                    <p:set>
                                      <p:cBhvr>
                                        <p:cTn id="154" dur="1" fill="hold">
                                          <p:stCondLst>
                                            <p:cond delay="0"/>
                                          </p:stCondLst>
                                        </p:cTn>
                                        <p:tgtEl>
                                          <p:spTgt spid="64"/>
                                        </p:tgtEl>
                                        <p:attrNameLst>
                                          <p:attrName>style.visibility</p:attrName>
                                        </p:attrNameLst>
                                      </p:cBhvr>
                                      <p:to>
                                        <p:strVal val="visible"/>
                                      </p:to>
                                    </p:set>
                                    <p:animEffect transition="in" filter="fade">
                                      <p:cBhvr>
                                        <p:cTn id="155" dur="1000"/>
                                        <p:tgtEl>
                                          <p:spTgt spid="64"/>
                                        </p:tgtEl>
                                      </p:cBhvr>
                                    </p:animEffect>
                                    <p:anim calcmode="lin" valueType="num">
                                      <p:cBhvr>
                                        <p:cTn id="156" dur="1000" fill="hold"/>
                                        <p:tgtEl>
                                          <p:spTgt spid="64"/>
                                        </p:tgtEl>
                                        <p:attrNameLst>
                                          <p:attrName>ppt_x</p:attrName>
                                        </p:attrNameLst>
                                      </p:cBhvr>
                                      <p:tavLst>
                                        <p:tav tm="0">
                                          <p:val>
                                            <p:strVal val="#ppt_x"/>
                                          </p:val>
                                        </p:tav>
                                        <p:tav tm="100000">
                                          <p:val>
                                            <p:strVal val="#ppt_x"/>
                                          </p:val>
                                        </p:tav>
                                      </p:tavLst>
                                    </p:anim>
                                    <p:anim calcmode="lin" valueType="num">
                                      <p:cBhvr>
                                        <p:cTn id="157"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97" grpId="0" animBg="1"/>
      <p:bldP spid="89" grpId="0" animBg="1"/>
      <p:bldP spid="74" grpId="0" animBg="1"/>
      <p:bldP spid="72" grpId="0" animBg="1"/>
      <p:bldP spid="51" grpId="0" animBg="1"/>
      <p:bldP spid="75" grpId="0" animBg="1"/>
      <p:bldP spid="83" grpId="0" animBg="1"/>
      <p:bldP spid="90" grpId="0" animBg="1"/>
      <p:bldP spid="9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a:extLst>
              <a:ext uri="{FF2B5EF4-FFF2-40B4-BE49-F238E27FC236}">
                <a16:creationId xmlns="" xmlns:a16="http://schemas.microsoft.com/office/drawing/2014/main" id="{61B6F7C2-5DDC-4B0E-A9B0-721D82DBE506}"/>
              </a:ext>
            </a:extLst>
          </p:cNvPr>
          <p:cNvSpPr/>
          <p:nvPr/>
        </p:nvSpPr>
        <p:spPr>
          <a:xfrm>
            <a:off x="0" y="169329"/>
            <a:ext cx="7774142" cy="4893610"/>
          </a:xfrm>
          <a:custGeom>
            <a:avLst/>
            <a:gdLst>
              <a:gd name="connsiteX0" fmla="*/ 0 w 7774142"/>
              <a:gd name="connsiteY0" fmla="*/ 0 h 4893610"/>
              <a:gd name="connsiteX1" fmla="*/ 7038525 w 7774142"/>
              <a:gd name="connsiteY1" fmla="*/ 0 h 4893610"/>
              <a:gd name="connsiteX2" fmla="*/ 7774142 w 7774142"/>
              <a:gd name="connsiteY2" fmla="*/ 1914291 h 4893610"/>
              <a:gd name="connsiteX3" fmla="*/ 21079 w 7774142"/>
              <a:gd name="connsiteY3" fmla="*/ 4893610 h 4893610"/>
              <a:gd name="connsiteX4" fmla="*/ 0 w 7774142"/>
              <a:gd name="connsiteY4" fmla="*/ 4838757 h 4893610"/>
              <a:gd name="connsiteX5" fmla="*/ 0 w 7774142"/>
              <a:gd name="connsiteY5" fmla="*/ 0 h 489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142" h="4893610">
                <a:moveTo>
                  <a:pt x="0" y="0"/>
                </a:moveTo>
                <a:lnTo>
                  <a:pt x="7038525" y="0"/>
                </a:lnTo>
                <a:lnTo>
                  <a:pt x="7774142" y="1914291"/>
                </a:lnTo>
                <a:lnTo>
                  <a:pt x="21079" y="4893610"/>
                </a:lnTo>
                <a:lnTo>
                  <a:pt x="0" y="4838757"/>
                </a:lnTo>
                <a:lnTo>
                  <a:pt x="0" y="0"/>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Rectangle 10">
            <a:extLst>
              <a:ext uri="{FF2B5EF4-FFF2-40B4-BE49-F238E27FC236}">
                <a16:creationId xmlns="" xmlns:a16="http://schemas.microsoft.com/office/drawing/2014/main" id="{1529DDBE-4144-47D5-98D9-1F8439D7CB49}"/>
              </a:ext>
            </a:extLst>
          </p:cNvPr>
          <p:cNvSpPr/>
          <p:nvPr/>
        </p:nvSpPr>
        <p:spPr>
          <a:xfrm>
            <a:off x="950454" y="994166"/>
            <a:ext cx="6096000" cy="5816977"/>
          </a:xfrm>
          <a:prstGeom prst="rect">
            <a:avLst/>
          </a:prstGeom>
        </p:spPr>
        <p:txBody>
          <a:bodyPr>
            <a:spAutoFit/>
          </a:bodyPr>
          <a:lstStyle/>
          <a:p>
            <a:pPr marL="457200" indent="-457200">
              <a:buFont typeface="Arial" panose="020B0604020202020204" pitchFamily="34" charset="0"/>
              <a:buChar char="•"/>
            </a:pPr>
            <a:r>
              <a:rPr lang="en-GB" sz="2400" dirty="0"/>
              <a:t>What is the problem?</a:t>
            </a:r>
          </a:p>
          <a:p>
            <a:r>
              <a:rPr lang="en-GB" sz="2800" smtClean="0"/>
              <a:t> </a:t>
            </a:r>
            <a:r>
              <a:rPr lang="en-IN" sz="1600" smtClean="0"/>
              <a:t>Customer </a:t>
            </a:r>
            <a:r>
              <a:rPr lang="en-IN" sz="1600"/>
              <a:t>satisfaction has emerged </a:t>
            </a:r>
            <a:r>
              <a:rPr lang="en-IN" sz="1600" smtClean="0"/>
              <a:t>    as </a:t>
            </a:r>
            <a:r>
              <a:rPr lang="en-IN" sz="1600"/>
              <a:t>one of the most important factors that guarantee the success of online store; it has been posited as a key stimulant of purchase, repurchase intentions and customer loyalty. </a:t>
            </a:r>
            <a:endParaRPr lang="en-IN" sz="1600" smtClean="0"/>
          </a:p>
          <a:p>
            <a:r>
              <a:rPr lang="en-IN" sz="1600" smtClean="0"/>
              <a:t>Main problem is to find the key for customer satisfaction</a:t>
            </a:r>
            <a:r>
              <a:rPr lang="en-IN" sz="2000" smtClean="0"/>
              <a:t>.</a:t>
            </a:r>
            <a:endParaRPr lang="en-GB" sz="2000" dirty="0"/>
          </a:p>
          <a:p>
            <a:endParaRPr lang="en-GB" sz="2400" dirty="0"/>
          </a:p>
          <a:p>
            <a:pPr marL="457200" indent="-457200">
              <a:buFont typeface="Arial" panose="020B0604020202020204" pitchFamily="34" charset="0"/>
              <a:buChar char="•"/>
            </a:pPr>
            <a:r>
              <a:rPr lang="en-GB" sz="2400" dirty="0"/>
              <a:t>how we can decrease the chances of </a:t>
            </a:r>
            <a:r>
              <a:rPr lang="en-GB" sz="2400"/>
              <a:t>getting thproblem by some preventive measures?</a:t>
            </a:r>
          </a:p>
          <a:p>
            <a:r>
              <a:rPr lang="en-GB" sz="2800"/>
              <a:t> </a:t>
            </a:r>
            <a:r>
              <a:rPr lang="en-GB" sz="2800" smtClean="0"/>
              <a:t>      </a:t>
            </a:r>
            <a:r>
              <a:rPr lang="en-IN" sz="2800" smtClean="0"/>
              <a:t> </a:t>
            </a:r>
            <a:r>
              <a:rPr lang="en-IN" sz="1600"/>
              <a:t>Five major factors that contributed to the success of an </a:t>
            </a:r>
            <a:r>
              <a:rPr lang="en-IN" sz="1600" smtClean="0"/>
              <a:t>e-         commerce </a:t>
            </a:r>
            <a:r>
              <a:rPr lang="en-IN" sz="1600"/>
              <a:t>store have been identified as: service quality, system quality, information quality, trust and net benefit. </a:t>
            </a:r>
            <a:endParaRPr lang="en-GB" sz="1600" dirty="0"/>
          </a:p>
          <a:p>
            <a:endParaRPr lang="en-GB" sz="2800" dirty="0"/>
          </a:p>
          <a:p>
            <a:pPr marL="457200" indent="-457200">
              <a:buFont typeface="Arial" panose="020B0604020202020204" pitchFamily="34" charset="0"/>
              <a:buChar char="•"/>
            </a:pPr>
            <a:r>
              <a:rPr lang="en-GB" sz="2000" dirty="0"/>
              <a:t>In the next steps we will see how we can use our insights in the business domain.</a:t>
            </a:r>
          </a:p>
          <a:p>
            <a:pPr marL="457200" indent="-457200">
              <a:buFont typeface="Arial" panose="020B0604020202020204" pitchFamily="34" charset="0"/>
              <a:buChar char="•"/>
            </a:pPr>
            <a:endParaRPr lang="en-GB" sz="2800" dirty="0"/>
          </a:p>
        </p:txBody>
      </p:sp>
      <p:sp>
        <p:nvSpPr>
          <p:cNvPr id="13" name="Rectangle 12">
            <a:extLst>
              <a:ext uri="{FF2B5EF4-FFF2-40B4-BE49-F238E27FC236}">
                <a16:creationId xmlns="" xmlns:a16="http://schemas.microsoft.com/office/drawing/2014/main" id="{075AAEBB-2FAA-4780-8461-B9C9E3885782}"/>
              </a:ext>
            </a:extLst>
          </p:cNvPr>
          <p:cNvSpPr/>
          <p:nvPr/>
        </p:nvSpPr>
        <p:spPr>
          <a:xfrm>
            <a:off x="5372342" y="169329"/>
            <a:ext cx="3348224" cy="584775"/>
          </a:xfrm>
          <a:prstGeom prst="rect">
            <a:avLst/>
          </a:prstGeom>
        </p:spPr>
        <p:txBody>
          <a:bodyPr wrap="none">
            <a:spAutoFit/>
          </a:bodyPr>
          <a:lstStyle/>
          <a:p>
            <a:r>
              <a:rPr lang="en-GB" sz="3200" b="1" dirty="0">
                <a:solidFill>
                  <a:schemeClr val="bg1"/>
                </a:solidFill>
              </a:rPr>
              <a:t>Problem Overview</a:t>
            </a:r>
          </a:p>
        </p:txBody>
      </p:sp>
    </p:spTree>
    <p:extLst>
      <p:ext uri="{BB962C8B-B14F-4D97-AF65-F5344CB8AC3E}">
        <p14:creationId xmlns:p14="http://schemas.microsoft.com/office/powerpoint/2010/main" val="2019405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up)">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up)">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up)">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wipe(up)">
                                      <p:cBhvr>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Effect transition="in" filter="wipe(up)">
                                      <p:cBhvr>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xEl>
                                              <p:pRg st="7" end="7"/>
                                            </p:txEl>
                                          </p:spTgt>
                                        </p:tgtEl>
                                        <p:attrNameLst>
                                          <p:attrName>style.visibility</p:attrName>
                                        </p:attrNameLst>
                                      </p:cBhvr>
                                      <p:to>
                                        <p:strVal val="visible"/>
                                      </p:to>
                                    </p:set>
                                    <p:animEffect transition="in" filter="wipe(up)">
                                      <p:cBhvr>
                                        <p:cTn id="32"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a:extLst>
              <a:ext uri="{FF2B5EF4-FFF2-40B4-BE49-F238E27FC236}">
                <a16:creationId xmlns="" xmlns:a16="http://schemas.microsoft.com/office/drawing/2014/main" id="{2DF43A9F-1FB1-4BA9-A710-6A12CC7A17BD}"/>
              </a:ext>
            </a:extLst>
          </p:cNvPr>
          <p:cNvCxnSpPr>
            <a:cxnSpLocks/>
          </p:cNvCxnSpPr>
          <p:nvPr/>
        </p:nvCxnSpPr>
        <p:spPr>
          <a:xfrm>
            <a:off x="3448050" y="5151069"/>
            <a:ext cx="3487768" cy="38819"/>
          </a:xfrm>
          <a:prstGeom prst="line">
            <a:avLst/>
          </a:prstGeom>
          <a:ln w="50800">
            <a:solidFill>
              <a:srgbClr val="CCFF9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87E05BFE-30F5-478B-924B-6EBE5A0358C1}"/>
              </a:ext>
            </a:extLst>
          </p:cNvPr>
          <p:cNvCxnSpPr/>
          <p:nvPr/>
        </p:nvCxnSpPr>
        <p:spPr>
          <a:xfrm>
            <a:off x="6642271" y="1653081"/>
            <a:ext cx="3497943" cy="77637"/>
          </a:xfrm>
          <a:prstGeom prst="line">
            <a:avLst/>
          </a:prstGeom>
          <a:ln w="50800">
            <a:solidFill>
              <a:srgbClr val="99FF6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F3A214FD-889C-41AC-96E4-B2ADB071ECC8}"/>
              </a:ext>
            </a:extLst>
          </p:cNvPr>
          <p:cNvCxnSpPr>
            <a:cxnSpLocks/>
          </p:cNvCxnSpPr>
          <p:nvPr/>
        </p:nvCxnSpPr>
        <p:spPr>
          <a:xfrm>
            <a:off x="5478132" y="2850193"/>
            <a:ext cx="3557930" cy="15413"/>
          </a:xfrm>
          <a:prstGeom prst="line">
            <a:avLst/>
          </a:prstGeom>
          <a:ln w="50800">
            <a:solidFill>
              <a:srgbClr val="CC66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4CB106B4-509E-49FC-B560-DD36E2FF717C}"/>
              </a:ext>
            </a:extLst>
          </p:cNvPr>
          <p:cNvCxnSpPr>
            <a:cxnSpLocks/>
          </p:cNvCxnSpPr>
          <p:nvPr/>
        </p:nvCxnSpPr>
        <p:spPr>
          <a:xfrm>
            <a:off x="4470978" y="3973927"/>
            <a:ext cx="3518427" cy="18310"/>
          </a:xfrm>
          <a:prstGeom prst="line">
            <a:avLst/>
          </a:prstGeom>
          <a:ln w="50800">
            <a:solidFill>
              <a:srgbClr val="CC66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C00C8EAB-DE98-47B3-8517-653053DE32CE}"/>
              </a:ext>
            </a:extLst>
          </p:cNvPr>
          <p:cNvSpPr txBox="1"/>
          <p:nvPr/>
        </p:nvSpPr>
        <p:spPr>
          <a:xfrm>
            <a:off x="305809" y="3133"/>
            <a:ext cx="4183377" cy="707886"/>
          </a:xfrm>
          <a:prstGeom prst="rect">
            <a:avLst/>
          </a:prstGeom>
          <a:noFill/>
        </p:spPr>
        <p:txBody>
          <a:bodyPr wrap="square" rtlCol="0">
            <a:spAutoFit/>
          </a:bodyPr>
          <a:lstStyle/>
          <a:p>
            <a:r>
              <a:rPr lang="en-GB" sz="4000" b="1" smtClean="0"/>
              <a:t>Visualisation </a:t>
            </a:r>
            <a:endParaRPr lang="en-GB" sz="4000" b="1" dirty="0"/>
          </a:p>
        </p:txBody>
      </p:sp>
      <p:sp>
        <p:nvSpPr>
          <p:cNvPr id="22" name="Isosceles Triangle 21">
            <a:extLst>
              <a:ext uri="{FF2B5EF4-FFF2-40B4-BE49-F238E27FC236}">
                <a16:creationId xmlns="" xmlns:a16="http://schemas.microsoft.com/office/drawing/2014/main" id="{409E4A54-2E96-4D56-B8ED-BA62D26AE5D5}"/>
              </a:ext>
            </a:extLst>
          </p:cNvPr>
          <p:cNvSpPr/>
          <p:nvPr/>
        </p:nvSpPr>
        <p:spPr>
          <a:xfrm>
            <a:off x="5733143" y="31926"/>
            <a:ext cx="6450486" cy="6826074"/>
          </a:xfrm>
          <a:custGeom>
            <a:avLst/>
            <a:gdLst>
              <a:gd name="connsiteX0" fmla="*/ 0 w 7403514"/>
              <a:gd name="connsiteY0" fmla="*/ 6817460 h 6817460"/>
              <a:gd name="connsiteX1" fmla="*/ 7403514 w 7403514"/>
              <a:gd name="connsiteY1" fmla="*/ 0 h 6817460"/>
              <a:gd name="connsiteX2" fmla="*/ 7403514 w 7403514"/>
              <a:gd name="connsiteY2" fmla="*/ 6817460 h 6817460"/>
              <a:gd name="connsiteX3" fmla="*/ 0 w 7403514"/>
              <a:gd name="connsiteY3" fmla="*/ 6817460 h 6817460"/>
              <a:gd name="connsiteX0" fmla="*/ 0 w 7411134"/>
              <a:gd name="connsiteY0" fmla="*/ 6588860 h 6588860"/>
              <a:gd name="connsiteX1" fmla="*/ 7411134 w 7411134"/>
              <a:gd name="connsiteY1" fmla="*/ 0 h 6588860"/>
              <a:gd name="connsiteX2" fmla="*/ 7403514 w 7411134"/>
              <a:gd name="connsiteY2" fmla="*/ 6588860 h 6588860"/>
              <a:gd name="connsiteX3" fmla="*/ 0 w 7411134"/>
              <a:gd name="connsiteY3" fmla="*/ 6588860 h 6588860"/>
              <a:gd name="connsiteX0" fmla="*/ 0 w 7426828"/>
              <a:gd name="connsiteY0" fmla="*/ 7648293 h 7648293"/>
              <a:gd name="connsiteX1" fmla="*/ 7426828 w 7426828"/>
              <a:gd name="connsiteY1" fmla="*/ 0 h 7648293"/>
              <a:gd name="connsiteX2" fmla="*/ 7403514 w 7426828"/>
              <a:gd name="connsiteY2" fmla="*/ 7648293 h 7648293"/>
              <a:gd name="connsiteX3" fmla="*/ 0 w 7426828"/>
              <a:gd name="connsiteY3" fmla="*/ 7648293 h 7648293"/>
              <a:gd name="connsiteX0" fmla="*/ 0 w 7426828"/>
              <a:gd name="connsiteY0" fmla="*/ 8041564 h 8041564"/>
              <a:gd name="connsiteX1" fmla="*/ 7426828 w 7426828"/>
              <a:gd name="connsiteY1" fmla="*/ 0 h 8041564"/>
              <a:gd name="connsiteX2" fmla="*/ 7403514 w 7426828"/>
              <a:gd name="connsiteY2" fmla="*/ 8041564 h 8041564"/>
              <a:gd name="connsiteX3" fmla="*/ 0 w 7426828"/>
              <a:gd name="connsiteY3" fmla="*/ 8041564 h 8041564"/>
            </a:gdLst>
            <a:ahLst/>
            <a:cxnLst>
              <a:cxn ang="0">
                <a:pos x="connsiteX0" y="connsiteY0"/>
              </a:cxn>
              <a:cxn ang="0">
                <a:pos x="connsiteX1" y="connsiteY1"/>
              </a:cxn>
              <a:cxn ang="0">
                <a:pos x="connsiteX2" y="connsiteY2"/>
              </a:cxn>
              <a:cxn ang="0">
                <a:pos x="connsiteX3" y="connsiteY3"/>
              </a:cxn>
            </a:cxnLst>
            <a:rect l="l" t="t" r="r" b="b"/>
            <a:pathLst>
              <a:path w="7426828" h="8041564">
                <a:moveTo>
                  <a:pt x="0" y="8041564"/>
                </a:moveTo>
                <a:lnTo>
                  <a:pt x="7426828" y="0"/>
                </a:lnTo>
                <a:cubicBezTo>
                  <a:pt x="7419057" y="2549431"/>
                  <a:pt x="7411285" y="5492133"/>
                  <a:pt x="7403514" y="8041564"/>
                </a:cubicBezTo>
                <a:lnTo>
                  <a:pt x="0" y="8041564"/>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a:extLst>
              <a:ext uri="{FF2B5EF4-FFF2-40B4-BE49-F238E27FC236}">
                <a16:creationId xmlns="" xmlns:a16="http://schemas.microsoft.com/office/drawing/2014/main" id="{BA3972E8-91F3-4178-B7D6-F4290434714F}"/>
              </a:ext>
            </a:extLst>
          </p:cNvPr>
          <p:cNvGrpSpPr/>
          <p:nvPr/>
        </p:nvGrpSpPr>
        <p:grpSpPr>
          <a:xfrm>
            <a:off x="9853648" y="1219431"/>
            <a:ext cx="1433322" cy="1893600"/>
            <a:chOff x="9853648" y="1197998"/>
            <a:chExt cx="1433322" cy="1916677"/>
          </a:xfrm>
        </p:grpSpPr>
        <p:sp>
          <p:nvSpPr>
            <p:cNvPr id="21" name="Rectangle 20">
              <a:extLst>
                <a:ext uri="{FF2B5EF4-FFF2-40B4-BE49-F238E27FC236}">
                  <a16:creationId xmlns="" xmlns:a16="http://schemas.microsoft.com/office/drawing/2014/main" id="{A81DB144-D1ED-4018-A731-DCB5DEEE43A0}"/>
                </a:ext>
              </a:extLst>
            </p:cNvPr>
            <p:cNvSpPr/>
            <p:nvPr/>
          </p:nvSpPr>
          <p:spPr>
            <a:xfrm>
              <a:off x="10041347" y="1674675"/>
              <a:ext cx="172491" cy="1440000"/>
            </a:xfrm>
            <a:prstGeom prst="rect">
              <a:avLst/>
            </a:prstGeom>
            <a:solidFill>
              <a:schemeClr val="bg1"/>
            </a:solidFill>
            <a:ln>
              <a:noFill/>
            </a:ln>
            <a:effectLst>
              <a:reflection blurRad="6350" stA="50000" endA="300" endPos="55500" dist="50800" dir="5400000" sy="-100000" algn="bl" rotWithShape="0"/>
            </a:effectLst>
            <a:scene3d>
              <a:camera prst="isometricTopUp"/>
              <a:lightRig rig="balanced" dir="t">
                <a:rot lat="0" lon="0" rev="0"/>
              </a:lightRig>
            </a:scene3d>
            <a:sp3d extrusionH="6350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 xmlns:a16="http://schemas.microsoft.com/office/drawing/2014/main" id="{8096B286-43C8-4614-92A0-544E0AF67236}"/>
                </a:ext>
              </a:extLst>
            </p:cNvPr>
            <p:cNvSpPr/>
            <p:nvPr/>
          </p:nvSpPr>
          <p:spPr>
            <a:xfrm>
              <a:off x="9853648" y="1197998"/>
              <a:ext cx="1433322" cy="1440000"/>
            </a:xfrm>
            <a:prstGeom prst="rect">
              <a:avLst/>
            </a:prstGeom>
            <a:gradFill>
              <a:gsLst>
                <a:gs pos="0">
                  <a:srgbClr val="00B050"/>
                </a:gs>
                <a:gs pos="98000">
                  <a:srgbClr val="99FF66"/>
                </a:gs>
              </a:gsLst>
              <a:lin ang="0" scaled="1"/>
            </a:gradFill>
            <a:ln>
              <a:noFill/>
            </a:ln>
            <a:effectLst>
              <a:reflection blurRad="6350" stA="50000" endA="300" endPos="55500" dist="50800" dir="5400000" sy="-100000" algn="bl" rotWithShape="0"/>
            </a:effectLst>
            <a:scene3d>
              <a:camera prst="isometricTopUp"/>
              <a:lightRig rig="balanced" dir="t">
                <a:rot lat="0" lon="0" rev="0"/>
              </a:lightRig>
            </a:scene3d>
            <a:sp3d extrusionH="2286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6" name="Group 25">
            <a:extLst>
              <a:ext uri="{FF2B5EF4-FFF2-40B4-BE49-F238E27FC236}">
                <a16:creationId xmlns="" xmlns:a16="http://schemas.microsoft.com/office/drawing/2014/main" id="{1431AB07-3ABE-401A-B257-3588E92AA145}"/>
              </a:ext>
            </a:extLst>
          </p:cNvPr>
          <p:cNvGrpSpPr/>
          <p:nvPr/>
        </p:nvGrpSpPr>
        <p:grpSpPr>
          <a:xfrm>
            <a:off x="8841037" y="2348567"/>
            <a:ext cx="1433322" cy="1893600"/>
            <a:chOff x="8841037" y="2334278"/>
            <a:chExt cx="1433322" cy="1912182"/>
          </a:xfrm>
        </p:grpSpPr>
        <p:sp>
          <p:nvSpPr>
            <p:cNvPr id="18" name="Rectangle 17">
              <a:extLst>
                <a:ext uri="{FF2B5EF4-FFF2-40B4-BE49-F238E27FC236}">
                  <a16:creationId xmlns="" xmlns:a16="http://schemas.microsoft.com/office/drawing/2014/main" id="{FC3230F2-1339-47DB-8644-AC3E64DBC2FF}"/>
                </a:ext>
              </a:extLst>
            </p:cNvPr>
            <p:cNvSpPr/>
            <p:nvPr/>
          </p:nvSpPr>
          <p:spPr>
            <a:xfrm>
              <a:off x="9025618" y="2806460"/>
              <a:ext cx="172491" cy="1440000"/>
            </a:xfrm>
            <a:prstGeom prst="rect">
              <a:avLst/>
            </a:prstGeom>
            <a:solidFill>
              <a:schemeClr val="bg1"/>
            </a:solidFill>
            <a:ln>
              <a:noFill/>
            </a:ln>
            <a:effectLst>
              <a:reflection blurRad="6350" stA="50000" endA="300" endPos="55500" dist="50800" dir="5400000" sy="-100000" algn="bl" rotWithShape="0"/>
            </a:effectLst>
            <a:scene3d>
              <a:camera prst="isometricTopUp"/>
              <a:lightRig rig="balanced" dir="t">
                <a:rot lat="0" lon="0" rev="0"/>
              </a:lightRig>
            </a:scene3d>
            <a:sp3d extrusionH="6350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 xmlns:a16="http://schemas.microsoft.com/office/drawing/2014/main" id="{B0C49D6F-A72C-4025-AB62-2C1F53C93983}"/>
                </a:ext>
              </a:extLst>
            </p:cNvPr>
            <p:cNvSpPr/>
            <p:nvPr/>
          </p:nvSpPr>
          <p:spPr>
            <a:xfrm>
              <a:off x="8841037" y="2334278"/>
              <a:ext cx="1433322" cy="1440000"/>
            </a:xfrm>
            <a:prstGeom prst="rect">
              <a:avLst/>
            </a:prstGeom>
            <a:gradFill>
              <a:gsLst>
                <a:gs pos="7000">
                  <a:srgbClr val="6C2999"/>
                </a:gs>
                <a:gs pos="98000">
                  <a:srgbClr val="CC66FF"/>
                </a:gs>
              </a:gsLst>
              <a:lin ang="0" scaled="1"/>
            </a:gradFill>
            <a:ln>
              <a:noFill/>
            </a:ln>
            <a:effectLst>
              <a:reflection blurRad="6350" stA="50000" endA="300" endPos="55500" dist="50800" dir="5400000" sy="-100000" algn="bl" rotWithShape="0"/>
            </a:effectLst>
            <a:scene3d>
              <a:camera prst="isometricTopUp"/>
              <a:lightRig rig="balanced" dir="t">
                <a:rot lat="0" lon="0" rev="0"/>
              </a:lightRig>
            </a:scene3d>
            <a:sp3d extrusionH="2286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a:extLst>
              <a:ext uri="{FF2B5EF4-FFF2-40B4-BE49-F238E27FC236}">
                <a16:creationId xmlns="" xmlns:a16="http://schemas.microsoft.com/office/drawing/2014/main" id="{3A0FF155-D6DD-4206-B7FA-A4314AFE7014}"/>
              </a:ext>
            </a:extLst>
          </p:cNvPr>
          <p:cNvGrpSpPr/>
          <p:nvPr/>
        </p:nvGrpSpPr>
        <p:grpSpPr>
          <a:xfrm>
            <a:off x="7830048" y="3478746"/>
            <a:ext cx="1433322" cy="1893600"/>
            <a:chOff x="7823698" y="3466046"/>
            <a:chExt cx="1433322" cy="1914087"/>
          </a:xfrm>
        </p:grpSpPr>
        <p:sp>
          <p:nvSpPr>
            <p:cNvPr id="15" name="Rectangle 14">
              <a:extLst>
                <a:ext uri="{FF2B5EF4-FFF2-40B4-BE49-F238E27FC236}">
                  <a16:creationId xmlns="" xmlns:a16="http://schemas.microsoft.com/office/drawing/2014/main" id="{5F6C5F61-560B-4623-8050-32997FD9D6D8}"/>
                </a:ext>
              </a:extLst>
            </p:cNvPr>
            <p:cNvSpPr/>
            <p:nvPr/>
          </p:nvSpPr>
          <p:spPr>
            <a:xfrm>
              <a:off x="8003539" y="3940133"/>
              <a:ext cx="172491" cy="1440000"/>
            </a:xfrm>
            <a:prstGeom prst="rect">
              <a:avLst/>
            </a:prstGeom>
            <a:solidFill>
              <a:schemeClr val="bg1"/>
            </a:solidFill>
            <a:ln>
              <a:noFill/>
            </a:ln>
            <a:effectLst>
              <a:reflection blurRad="6350" stA="50000" endA="300" endPos="55500" dist="50800" dir="5400000" sy="-100000" algn="bl" rotWithShape="0"/>
            </a:effectLst>
            <a:scene3d>
              <a:camera prst="isometricTopUp"/>
              <a:lightRig rig="balanced" dir="t">
                <a:rot lat="0" lon="0" rev="0"/>
              </a:lightRig>
            </a:scene3d>
            <a:sp3d extrusionH="6350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 xmlns:a16="http://schemas.microsoft.com/office/drawing/2014/main" id="{5781986B-05FD-4C20-9682-B5EE52DD7060}"/>
                </a:ext>
              </a:extLst>
            </p:cNvPr>
            <p:cNvSpPr/>
            <p:nvPr/>
          </p:nvSpPr>
          <p:spPr>
            <a:xfrm>
              <a:off x="7823698" y="3466046"/>
              <a:ext cx="1433322" cy="1440000"/>
            </a:xfrm>
            <a:prstGeom prst="rect">
              <a:avLst/>
            </a:prstGeom>
            <a:gradFill>
              <a:gsLst>
                <a:gs pos="7000">
                  <a:srgbClr val="A34A2E"/>
                </a:gs>
                <a:gs pos="98000">
                  <a:srgbClr val="CC6600"/>
                </a:gs>
              </a:gsLst>
              <a:lin ang="0" scaled="1"/>
            </a:gradFill>
            <a:ln>
              <a:noFill/>
            </a:ln>
            <a:effectLst>
              <a:reflection blurRad="6350" stA="50000" endA="300" endPos="55500" dist="50800" dir="5400000" sy="-100000" algn="bl" rotWithShape="0"/>
            </a:effectLst>
            <a:scene3d>
              <a:camera prst="isometricTopUp"/>
              <a:lightRig rig="balanced" dir="t">
                <a:rot lat="0" lon="0" rev="0"/>
              </a:lightRig>
            </a:scene3d>
            <a:sp3d extrusionH="2286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4" name="Group 23">
            <a:extLst>
              <a:ext uri="{FF2B5EF4-FFF2-40B4-BE49-F238E27FC236}">
                <a16:creationId xmlns="" xmlns:a16="http://schemas.microsoft.com/office/drawing/2014/main" id="{10C28BB9-0556-42B7-9C40-33573EECC562}"/>
              </a:ext>
            </a:extLst>
          </p:cNvPr>
          <p:cNvGrpSpPr/>
          <p:nvPr/>
        </p:nvGrpSpPr>
        <p:grpSpPr>
          <a:xfrm>
            <a:off x="6808762" y="4598221"/>
            <a:ext cx="1433322" cy="1894025"/>
            <a:chOff x="6808762" y="4598221"/>
            <a:chExt cx="1433322" cy="1894025"/>
          </a:xfrm>
        </p:grpSpPr>
        <p:sp>
          <p:nvSpPr>
            <p:cNvPr id="12" name="Rectangle 11">
              <a:extLst>
                <a:ext uri="{FF2B5EF4-FFF2-40B4-BE49-F238E27FC236}">
                  <a16:creationId xmlns="" xmlns:a16="http://schemas.microsoft.com/office/drawing/2014/main" id="{DDB5D474-69C0-4C44-8CBA-8BCF63AE4DC4}"/>
                </a:ext>
              </a:extLst>
            </p:cNvPr>
            <p:cNvSpPr/>
            <p:nvPr/>
          </p:nvSpPr>
          <p:spPr>
            <a:xfrm>
              <a:off x="6995522" y="5052246"/>
              <a:ext cx="172491" cy="1440000"/>
            </a:xfrm>
            <a:prstGeom prst="rect">
              <a:avLst/>
            </a:prstGeom>
            <a:solidFill>
              <a:schemeClr val="bg1"/>
            </a:solidFill>
            <a:ln>
              <a:noFill/>
            </a:ln>
            <a:effectLst>
              <a:reflection blurRad="6350" stA="50000" endA="300" endPos="55500" dist="50800" dir="5400000" sy="-100000" algn="bl" rotWithShape="0"/>
            </a:effectLst>
            <a:scene3d>
              <a:camera prst="isometricTopUp"/>
              <a:lightRig rig="balanced" dir="t">
                <a:rot lat="0" lon="0" rev="0"/>
              </a:lightRig>
            </a:scene3d>
            <a:sp3d extrusionH="6350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 xmlns:a16="http://schemas.microsoft.com/office/drawing/2014/main" id="{30A6C119-79A8-455C-9678-3BE0FD7D4441}"/>
                </a:ext>
              </a:extLst>
            </p:cNvPr>
            <p:cNvSpPr/>
            <p:nvPr/>
          </p:nvSpPr>
          <p:spPr>
            <a:xfrm>
              <a:off x="6808762" y="4598221"/>
              <a:ext cx="1433322" cy="1440000"/>
            </a:xfrm>
            <a:prstGeom prst="rect">
              <a:avLst/>
            </a:prstGeom>
            <a:gradFill flip="none" rotWithShape="1">
              <a:gsLst>
                <a:gs pos="58000">
                  <a:srgbClr val="95AD70"/>
                </a:gs>
                <a:gs pos="100000">
                  <a:srgbClr val="CCFF99"/>
                </a:gs>
              </a:gsLst>
              <a:lin ang="0" scaled="1"/>
              <a:tileRect/>
            </a:gradFill>
            <a:ln>
              <a:noFill/>
            </a:ln>
            <a:effectLst>
              <a:reflection blurRad="6350" stA="50000" endA="300" endPos="55500" dist="50800" dir="5400000" sy="-100000" algn="bl" rotWithShape="0"/>
            </a:effectLst>
            <a:scene3d>
              <a:camera prst="isometricTopUp"/>
              <a:lightRig rig="balanced" dir="t">
                <a:rot lat="0" lon="0" rev="0"/>
              </a:lightRig>
            </a:scene3d>
            <a:sp3d extrusionH="2286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8" name="TextBox 27">
            <a:extLst>
              <a:ext uri="{FF2B5EF4-FFF2-40B4-BE49-F238E27FC236}">
                <a16:creationId xmlns="" xmlns:a16="http://schemas.microsoft.com/office/drawing/2014/main" id="{FE2F1A54-6ADF-4F8A-A602-2A8262703034}"/>
              </a:ext>
            </a:extLst>
          </p:cNvPr>
          <p:cNvSpPr txBox="1"/>
          <p:nvPr/>
        </p:nvSpPr>
        <p:spPr>
          <a:xfrm>
            <a:off x="7017559" y="4825696"/>
            <a:ext cx="1015729" cy="1015663"/>
          </a:xfrm>
          <a:prstGeom prst="rect">
            <a:avLst/>
          </a:prstGeom>
          <a:noFill/>
          <a:effectLst>
            <a:reflection stA="45000" endPos="65000" dist="88900" dir="5400000" sy="-100000" algn="bl" rotWithShape="0"/>
          </a:effectLst>
          <a:scene3d>
            <a:camera prst="isometricTopUp"/>
            <a:lightRig rig="threePt" dir="t"/>
          </a:scene3d>
        </p:spPr>
        <p:txBody>
          <a:bodyPr wrap="square" rtlCol="0">
            <a:spAutoFit/>
          </a:bodyPr>
          <a:lstStyle/>
          <a:p>
            <a:r>
              <a:rPr lang="en-GB" sz="24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STEP</a:t>
            </a:r>
          </a:p>
          <a:p>
            <a:r>
              <a:rPr lang="en-GB" sz="36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01</a:t>
            </a:r>
          </a:p>
        </p:txBody>
      </p:sp>
      <p:sp>
        <p:nvSpPr>
          <p:cNvPr id="29" name="TextBox 28">
            <a:extLst>
              <a:ext uri="{FF2B5EF4-FFF2-40B4-BE49-F238E27FC236}">
                <a16:creationId xmlns="" xmlns:a16="http://schemas.microsoft.com/office/drawing/2014/main" id="{CEAD91F0-B2D2-48AA-A6CE-BE2BCF9DCF52}"/>
              </a:ext>
            </a:extLst>
          </p:cNvPr>
          <p:cNvSpPr txBox="1"/>
          <p:nvPr/>
        </p:nvSpPr>
        <p:spPr>
          <a:xfrm>
            <a:off x="8096134" y="3683207"/>
            <a:ext cx="1015729" cy="1015663"/>
          </a:xfrm>
          <a:prstGeom prst="rect">
            <a:avLst/>
          </a:prstGeom>
          <a:noFill/>
          <a:effectLst>
            <a:reflection stA="45000" endPos="65000" dist="88900" dir="5400000" sy="-100000" algn="bl" rotWithShape="0"/>
          </a:effectLst>
          <a:scene3d>
            <a:camera prst="isometricTopUp"/>
            <a:lightRig rig="threePt" dir="t"/>
          </a:scene3d>
        </p:spPr>
        <p:txBody>
          <a:bodyPr wrap="square" rtlCol="0">
            <a:spAutoFit/>
          </a:bodyPr>
          <a:lstStyle/>
          <a:p>
            <a:r>
              <a:rPr lang="en-GB" sz="24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STEP</a:t>
            </a:r>
          </a:p>
          <a:p>
            <a:r>
              <a:rPr lang="en-GB" sz="36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02</a:t>
            </a:r>
          </a:p>
        </p:txBody>
      </p:sp>
      <p:sp>
        <p:nvSpPr>
          <p:cNvPr id="30" name="TextBox 29">
            <a:extLst>
              <a:ext uri="{FF2B5EF4-FFF2-40B4-BE49-F238E27FC236}">
                <a16:creationId xmlns="" xmlns:a16="http://schemas.microsoft.com/office/drawing/2014/main" id="{6E06C317-CB04-443B-AAB1-900D4BFFE59F}"/>
              </a:ext>
            </a:extLst>
          </p:cNvPr>
          <p:cNvSpPr txBox="1"/>
          <p:nvPr/>
        </p:nvSpPr>
        <p:spPr>
          <a:xfrm>
            <a:off x="9142507" y="2540720"/>
            <a:ext cx="1015729" cy="1015663"/>
          </a:xfrm>
          <a:prstGeom prst="rect">
            <a:avLst/>
          </a:prstGeom>
          <a:noFill/>
          <a:effectLst>
            <a:reflection stA="45000" endPos="65000" dist="88900" dir="5400000" sy="-100000" algn="bl" rotWithShape="0"/>
          </a:effectLst>
          <a:scene3d>
            <a:camera prst="isometricTopUp"/>
            <a:lightRig rig="threePt" dir="t"/>
          </a:scene3d>
        </p:spPr>
        <p:txBody>
          <a:bodyPr wrap="square" rtlCol="0">
            <a:spAutoFit/>
          </a:bodyPr>
          <a:lstStyle/>
          <a:p>
            <a:r>
              <a:rPr lang="en-GB" sz="24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STEP</a:t>
            </a:r>
          </a:p>
          <a:p>
            <a:r>
              <a:rPr lang="en-GB" sz="36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03</a:t>
            </a:r>
          </a:p>
        </p:txBody>
      </p:sp>
      <p:sp>
        <p:nvSpPr>
          <p:cNvPr id="31" name="TextBox 30">
            <a:extLst>
              <a:ext uri="{FF2B5EF4-FFF2-40B4-BE49-F238E27FC236}">
                <a16:creationId xmlns="" xmlns:a16="http://schemas.microsoft.com/office/drawing/2014/main" id="{045F9F55-3EE0-469B-9D02-B3050850D4A9}"/>
              </a:ext>
            </a:extLst>
          </p:cNvPr>
          <p:cNvSpPr txBox="1"/>
          <p:nvPr/>
        </p:nvSpPr>
        <p:spPr>
          <a:xfrm>
            <a:off x="10140214" y="1445965"/>
            <a:ext cx="1015729" cy="1015663"/>
          </a:xfrm>
          <a:prstGeom prst="rect">
            <a:avLst/>
          </a:prstGeom>
          <a:noFill/>
          <a:effectLst>
            <a:reflection stA="45000" endPos="65000" dist="88900" dir="5400000" sy="-100000" algn="bl" rotWithShape="0"/>
          </a:effectLst>
          <a:scene3d>
            <a:camera prst="isometricTopUp"/>
            <a:lightRig rig="threePt" dir="t"/>
          </a:scene3d>
        </p:spPr>
        <p:txBody>
          <a:bodyPr wrap="square" rtlCol="0">
            <a:spAutoFit/>
          </a:bodyPr>
          <a:lstStyle/>
          <a:p>
            <a:r>
              <a:rPr lang="en-GB" sz="24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STEP</a:t>
            </a:r>
          </a:p>
          <a:p>
            <a:r>
              <a:rPr lang="en-GB" sz="36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04</a:t>
            </a:r>
          </a:p>
        </p:txBody>
      </p:sp>
      <p:grpSp>
        <p:nvGrpSpPr>
          <p:cNvPr id="49" name="Group 48">
            <a:extLst>
              <a:ext uri="{FF2B5EF4-FFF2-40B4-BE49-F238E27FC236}">
                <a16:creationId xmlns="" xmlns:a16="http://schemas.microsoft.com/office/drawing/2014/main" id="{5FB18461-2A9C-46B5-A2B4-6A9A47F9F818}"/>
              </a:ext>
            </a:extLst>
          </p:cNvPr>
          <p:cNvGrpSpPr/>
          <p:nvPr/>
        </p:nvGrpSpPr>
        <p:grpSpPr>
          <a:xfrm>
            <a:off x="-4548872" y="4271569"/>
            <a:ext cx="4633297" cy="937678"/>
            <a:chOff x="-4704785" y="4160539"/>
            <a:chExt cx="4633297" cy="937678"/>
          </a:xfrm>
        </p:grpSpPr>
        <p:sp>
          <p:nvSpPr>
            <p:cNvPr id="39" name="Rectangle 38">
              <a:extLst>
                <a:ext uri="{FF2B5EF4-FFF2-40B4-BE49-F238E27FC236}">
                  <a16:creationId xmlns="" xmlns:a16="http://schemas.microsoft.com/office/drawing/2014/main" id="{3CF9300E-0A7A-4028-84E1-BBB03B33683D}"/>
                </a:ext>
              </a:extLst>
            </p:cNvPr>
            <p:cNvSpPr/>
            <p:nvPr/>
          </p:nvSpPr>
          <p:spPr>
            <a:xfrm>
              <a:off x="-4240184" y="4160539"/>
              <a:ext cx="1576009" cy="400110"/>
            </a:xfrm>
            <a:prstGeom prst="rect">
              <a:avLst/>
            </a:prstGeom>
          </p:spPr>
          <p:txBody>
            <a:bodyPr wrap="none">
              <a:spAutoFit/>
            </a:bodyPr>
            <a:lstStyle/>
            <a:p>
              <a:r>
                <a:rPr lang="en-GB" sz="2000" b="1" dirty="0">
                  <a:solidFill>
                    <a:schemeClr val="bg1"/>
                  </a:solidFill>
                </a:rPr>
                <a:t>Analyse Data</a:t>
              </a:r>
            </a:p>
          </p:txBody>
        </p:sp>
        <p:sp>
          <p:nvSpPr>
            <p:cNvPr id="40" name="TextBox 39">
              <a:extLst>
                <a:ext uri="{FF2B5EF4-FFF2-40B4-BE49-F238E27FC236}">
                  <a16:creationId xmlns="" xmlns:a16="http://schemas.microsoft.com/office/drawing/2014/main" id="{7944E14C-DBDA-4195-A7C4-9ADD04F87F88}"/>
                </a:ext>
              </a:extLst>
            </p:cNvPr>
            <p:cNvSpPr txBox="1"/>
            <p:nvPr/>
          </p:nvSpPr>
          <p:spPr>
            <a:xfrm>
              <a:off x="-4254865" y="4513442"/>
              <a:ext cx="4183377" cy="584775"/>
            </a:xfrm>
            <a:prstGeom prst="rect">
              <a:avLst/>
            </a:prstGeom>
            <a:noFill/>
          </p:spPr>
          <p:txBody>
            <a:bodyPr wrap="square" rtlCol="0">
              <a:spAutoFit/>
            </a:bodyPr>
            <a:lstStyle/>
            <a:p>
              <a:r>
                <a:rPr lang="en-GB" sz="1600" dirty="0">
                  <a:solidFill>
                    <a:schemeClr val="bg1"/>
                  </a:solidFill>
                </a:rPr>
                <a:t>Heterogeneous population, Anomaly Treatment, Missing Values Treatment, creating new variable</a:t>
              </a:r>
            </a:p>
          </p:txBody>
        </p:sp>
        <p:pic>
          <p:nvPicPr>
            <p:cNvPr id="42" name="Picture 41">
              <a:extLst>
                <a:ext uri="{FF2B5EF4-FFF2-40B4-BE49-F238E27FC236}">
                  <a16:creationId xmlns="" xmlns:a16="http://schemas.microsoft.com/office/drawing/2014/main" id="{D4072FB2-17C1-40B4-BE3C-F40A705DC9D3}"/>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4704785" y="4206413"/>
              <a:ext cx="360000" cy="360000"/>
            </a:xfrm>
            <a:prstGeom prst="rect">
              <a:avLst/>
            </a:prstGeom>
          </p:spPr>
        </p:pic>
      </p:grpSp>
      <p:grpSp>
        <p:nvGrpSpPr>
          <p:cNvPr id="50" name="Group 49">
            <a:extLst>
              <a:ext uri="{FF2B5EF4-FFF2-40B4-BE49-F238E27FC236}">
                <a16:creationId xmlns="" xmlns:a16="http://schemas.microsoft.com/office/drawing/2014/main" id="{DBEEB2D2-ADF4-4BA7-AA6E-416A39ACC43C}"/>
              </a:ext>
            </a:extLst>
          </p:cNvPr>
          <p:cNvGrpSpPr/>
          <p:nvPr/>
        </p:nvGrpSpPr>
        <p:grpSpPr>
          <a:xfrm>
            <a:off x="-3791862" y="2826787"/>
            <a:ext cx="4635667" cy="954754"/>
            <a:chOff x="3987796" y="2857076"/>
            <a:chExt cx="4635667" cy="954754"/>
          </a:xfrm>
        </p:grpSpPr>
        <p:sp>
          <p:nvSpPr>
            <p:cNvPr id="37" name="Rectangle 36">
              <a:extLst>
                <a:ext uri="{FF2B5EF4-FFF2-40B4-BE49-F238E27FC236}">
                  <a16:creationId xmlns="" xmlns:a16="http://schemas.microsoft.com/office/drawing/2014/main" id="{18210697-2F2F-4A35-9F01-927B31F39E6E}"/>
                </a:ext>
              </a:extLst>
            </p:cNvPr>
            <p:cNvSpPr/>
            <p:nvPr/>
          </p:nvSpPr>
          <p:spPr>
            <a:xfrm>
              <a:off x="4491462" y="2857076"/>
              <a:ext cx="2294090" cy="400110"/>
            </a:xfrm>
            <a:prstGeom prst="rect">
              <a:avLst/>
            </a:prstGeom>
          </p:spPr>
          <p:txBody>
            <a:bodyPr wrap="none">
              <a:spAutoFit/>
            </a:bodyPr>
            <a:lstStyle/>
            <a:p>
              <a:r>
                <a:rPr lang="en-GB" sz="2000" b="1" dirty="0">
                  <a:solidFill>
                    <a:schemeClr val="bg1"/>
                  </a:solidFill>
                </a:rPr>
                <a:t>Analytical approach</a:t>
              </a:r>
            </a:p>
          </p:txBody>
        </p:sp>
        <p:sp>
          <p:nvSpPr>
            <p:cNvPr id="38" name="TextBox 37">
              <a:extLst>
                <a:ext uri="{FF2B5EF4-FFF2-40B4-BE49-F238E27FC236}">
                  <a16:creationId xmlns="" xmlns:a16="http://schemas.microsoft.com/office/drawing/2014/main" id="{B2139462-6472-460C-B45C-9A2E1A87EBC6}"/>
                </a:ext>
              </a:extLst>
            </p:cNvPr>
            <p:cNvSpPr txBox="1"/>
            <p:nvPr/>
          </p:nvSpPr>
          <p:spPr>
            <a:xfrm>
              <a:off x="4440086" y="3227055"/>
              <a:ext cx="4183377" cy="584775"/>
            </a:xfrm>
            <a:prstGeom prst="rect">
              <a:avLst/>
            </a:prstGeom>
            <a:noFill/>
          </p:spPr>
          <p:txBody>
            <a:bodyPr wrap="square" rtlCol="0">
              <a:spAutoFit/>
            </a:bodyPr>
            <a:lstStyle/>
            <a:p>
              <a:r>
                <a:rPr lang="en-GB" sz="1600" dirty="0">
                  <a:solidFill>
                    <a:schemeClr val="bg1"/>
                  </a:solidFill>
                </a:rPr>
                <a:t>Supervised Machine Learning problem,</a:t>
              </a:r>
            </a:p>
            <a:p>
              <a:r>
                <a:rPr lang="en-GB" sz="1600" dirty="0">
                  <a:solidFill>
                    <a:schemeClr val="bg1"/>
                  </a:solidFill>
                </a:rPr>
                <a:t> Two class Classification,</a:t>
              </a:r>
            </a:p>
          </p:txBody>
        </p:sp>
        <p:pic>
          <p:nvPicPr>
            <p:cNvPr id="44" name="Picture 43">
              <a:extLst>
                <a:ext uri="{FF2B5EF4-FFF2-40B4-BE49-F238E27FC236}">
                  <a16:creationId xmlns="" xmlns:a16="http://schemas.microsoft.com/office/drawing/2014/main" id="{2AA7133E-963F-4CB0-9062-C7C30F4E39E1}"/>
                </a:ext>
              </a:extLst>
            </p:cNvPr>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3987796" y="2897186"/>
              <a:ext cx="360000" cy="360000"/>
            </a:xfrm>
            <a:prstGeom prst="rect">
              <a:avLst/>
            </a:prstGeom>
            <a:ln>
              <a:noFill/>
            </a:ln>
          </p:spPr>
        </p:pic>
      </p:grpSp>
      <p:grpSp>
        <p:nvGrpSpPr>
          <p:cNvPr id="62" name="Group 61">
            <a:extLst>
              <a:ext uri="{FF2B5EF4-FFF2-40B4-BE49-F238E27FC236}">
                <a16:creationId xmlns="" xmlns:a16="http://schemas.microsoft.com/office/drawing/2014/main" id="{A02A064F-9454-4BFB-AE02-EB7ED68E06C3}"/>
              </a:ext>
            </a:extLst>
          </p:cNvPr>
          <p:cNvGrpSpPr/>
          <p:nvPr/>
        </p:nvGrpSpPr>
        <p:grpSpPr>
          <a:xfrm>
            <a:off x="-5248516" y="1557492"/>
            <a:ext cx="4459059" cy="1296149"/>
            <a:chOff x="5046838" y="1710685"/>
            <a:chExt cx="4459059" cy="1296149"/>
          </a:xfrm>
        </p:grpSpPr>
        <p:sp>
          <p:nvSpPr>
            <p:cNvPr id="45" name="Rectangle 44">
              <a:extLst>
                <a:ext uri="{FF2B5EF4-FFF2-40B4-BE49-F238E27FC236}">
                  <a16:creationId xmlns="" xmlns:a16="http://schemas.microsoft.com/office/drawing/2014/main" id="{1FBA7F1A-A829-4578-BF81-AD23D92EF5AF}"/>
                </a:ext>
              </a:extLst>
            </p:cNvPr>
            <p:cNvSpPr/>
            <p:nvPr/>
          </p:nvSpPr>
          <p:spPr>
            <a:xfrm>
              <a:off x="5510558" y="1739226"/>
              <a:ext cx="2190343" cy="400110"/>
            </a:xfrm>
            <a:prstGeom prst="rect">
              <a:avLst/>
            </a:prstGeom>
          </p:spPr>
          <p:txBody>
            <a:bodyPr wrap="none">
              <a:spAutoFit/>
            </a:bodyPr>
            <a:lstStyle/>
            <a:p>
              <a:r>
                <a:rPr lang="en-GB" sz="2000" b="1" dirty="0">
                  <a:solidFill>
                    <a:schemeClr val="bg1"/>
                  </a:solidFill>
                </a:rPr>
                <a:t>Model Preparation</a:t>
              </a:r>
            </a:p>
          </p:txBody>
        </p:sp>
        <p:pic>
          <p:nvPicPr>
            <p:cNvPr id="48" name="Picture 47">
              <a:extLst>
                <a:ext uri="{FF2B5EF4-FFF2-40B4-BE49-F238E27FC236}">
                  <a16:creationId xmlns="" xmlns:a16="http://schemas.microsoft.com/office/drawing/2014/main" id="{52DD80AB-CADB-4BB4-9160-ED3A0819F67E}"/>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5046838" y="1710685"/>
              <a:ext cx="360000" cy="360000"/>
            </a:xfrm>
            <a:prstGeom prst="rect">
              <a:avLst/>
            </a:prstGeom>
          </p:spPr>
        </p:pic>
        <p:sp>
          <p:nvSpPr>
            <p:cNvPr id="52" name="TextBox 51">
              <a:extLst>
                <a:ext uri="{FF2B5EF4-FFF2-40B4-BE49-F238E27FC236}">
                  <a16:creationId xmlns="" xmlns:a16="http://schemas.microsoft.com/office/drawing/2014/main" id="{5C2E9FA8-4884-4ABA-85CE-3C930A44F483}"/>
                </a:ext>
              </a:extLst>
            </p:cNvPr>
            <p:cNvSpPr txBox="1"/>
            <p:nvPr/>
          </p:nvSpPr>
          <p:spPr>
            <a:xfrm>
              <a:off x="5501515" y="2083504"/>
              <a:ext cx="4004382" cy="923330"/>
            </a:xfrm>
            <a:prstGeom prst="rect">
              <a:avLst/>
            </a:prstGeom>
            <a:noFill/>
          </p:spPr>
          <p:txBody>
            <a:bodyPr wrap="square" rtlCol="0">
              <a:spAutoFit/>
            </a:bodyPr>
            <a:lstStyle/>
            <a:p>
              <a:r>
                <a:rPr lang="en-GB" dirty="0">
                  <a:solidFill>
                    <a:schemeClr val="bg1"/>
                  </a:solidFill>
                </a:rPr>
                <a:t>We teach the model </a:t>
              </a:r>
            </a:p>
            <a:p>
              <a:r>
                <a:rPr lang="en-GB" dirty="0">
                  <a:solidFill>
                    <a:schemeClr val="bg1"/>
                  </a:solidFill>
                </a:rPr>
                <a:t>on Training dataset,</a:t>
              </a:r>
            </a:p>
            <a:p>
              <a:endParaRPr lang="en-GB" dirty="0"/>
            </a:p>
          </p:txBody>
        </p:sp>
      </p:grpSp>
      <p:grpSp>
        <p:nvGrpSpPr>
          <p:cNvPr id="58" name="Group 57">
            <a:extLst>
              <a:ext uri="{FF2B5EF4-FFF2-40B4-BE49-F238E27FC236}">
                <a16:creationId xmlns="" xmlns:a16="http://schemas.microsoft.com/office/drawing/2014/main" id="{6D103748-3FDC-49A8-914C-C0DF8827C2ED}"/>
              </a:ext>
            </a:extLst>
          </p:cNvPr>
          <p:cNvGrpSpPr/>
          <p:nvPr/>
        </p:nvGrpSpPr>
        <p:grpSpPr>
          <a:xfrm>
            <a:off x="-5201383" y="300050"/>
            <a:ext cx="4412468" cy="932060"/>
            <a:chOff x="6240433" y="651010"/>
            <a:chExt cx="4412468" cy="932060"/>
          </a:xfrm>
        </p:grpSpPr>
        <p:sp>
          <p:nvSpPr>
            <p:cNvPr id="46" name="Rectangle 45">
              <a:extLst>
                <a:ext uri="{FF2B5EF4-FFF2-40B4-BE49-F238E27FC236}">
                  <a16:creationId xmlns="" xmlns:a16="http://schemas.microsoft.com/office/drawing/2014/main" id="{CF549FBB-9959-41F0-AEBA-3D2BD90FB1C2}"/>
                </a:ext>
              </a:extLst>
            </p:cNvPr>
            <p:cNvSpPr/>
            <p:nvPr/>
          </p:nvSpPr>
          <p:spPr>
            <a:xfrm>
              <a:off x="6642271" y="654785"/>
              <a:ext cx="2013180" cy="400110"/>
            </a:xfrm>
            <a:prstGeom prst="rect">
              <a:avLst/>
            </a:prstGeom>
          </p:spPr>
          <p:txBody>
            <a:bodyPr wrap="none">
              <a:spAutoFit/>
            </a:bodyPr>
            <a:lstStyle/>
            <a:p>
              <a:r>
                <a:rPr lang="en-GB" sz="2000" b="1" dirty="0">
                  <a:solidFill>
                    <a:schemeClr val="bg1"/>
                  </a:solidFill>
                </a:rPr>
                <a:t>Model Validation</a:t>
              </a:r>
            </a:p>
          </p:txBody>
        </p:sp>
        <p:pic>
          <p:nvPicPr>
            <p:cNvPr id="54" name="Picture 53">
              <a:extLst>
                <a:ext uri="{FF2B5EF4-FFF2-40B4-BE49-F238E27FC236}">
                  <a16:creationId xmlns="" xmlns:a16="http://schemas.microsoft.com/office/drawing/2014/main" id="{D05D4AB7-6083-4B8A-9340-905B8F608AD1}"/>
                </a:ext>
              </a:extLst>
            </p:cNvPr>
            <p:cNvPicPr>
              <a:picLocks noChangeAspect="1"/>
            </p:cNvPicPr>
            <p:nvPr/>
          </p:nvPicPr>
          <p:blipFill>
            <a:blip r:embed="rId6" cstate="print">
              <a:lum bright="70000" contrast="-70000"/>
              <a:extLst>
                <a:ext uri="{28A0092B-C50C-407E-A947-70E740481C1C}">
                  <a14:useLocalDpi xmlns:a14="http://schemas.microsoft.com/office/drawing/2010/main" val="0"/>
                </a:ext>
              </a:extLst>
            </a:blip>
            <a:srcRect/>
            <a:stretch/>
          </p:blipFill>
          <p:spPr>
            <a:xfrm>
              <a:off x="6240433" y="651010"/>
              <a:ext cx="360000" cy="360000"/>
            </a:xfrm>
            <a:prstGeom prst="rect">
              <a:avLst/>
            </a:prstGeom>
          </p:spPr>
        </p:pic>
        <p:sp>
          <p:nvSpPr>
            <p:cNvPr id="56" name="TextBox 55">
              <a:extLst>
                <a:ext uri="{FF2B5EF4-FFF2-40B4-BE49-F238E27FC236}">
                  <a16:creationId xmlns="" xmlns:a16="http://schemas.microsoft.com/office/drawing/2014/main" id="{2D32BABE-B30A-4A17-A685-78CDCFA5CDC4}"/>
                </a:ext>
              </a:extLst>
            </p:cNvPr>
            <p:cNvSpPr txBox="1"/>
            <p:nvPr/>
          </p:nvSpPr>
          <p:spPr>
            <a:xfrm>
              <a:off x="6648519" y="936739"/>
              <a:ext cx="4004382" cy="646331"/>
            </a:xfrm>
            <a:prstGeom prst="rect">
              <a:avLst/>
            </a:prstGeom>
            <a:noFill/>
          </p:spPr>
          <p:txBody>
            <a:bodyPr wrap="square" rtlCol="0">
              <a:spAutoFit/>
            </a:bodyPr>
            <a:lstStyle/>
            <a:p>
              <a:r>
                <a:rPr lang="en-GB" smtClean="0">
                  <a:solidFill>
                    <a:schemeClr val="bg1"/>
                  </a:solidFill>
                </a:rPr>
                <a:t>MDe </a:t>
              </a:r>
              <a:r>
                <a:rPr lang="en-GB" dirty="0">
                  <a:solidFill>
                    <a:schemeClr val="bg1"/>
                  </a:solidFill>
                </a:rPr>
                <a:t>measure on</a:t>
              </a:r>
            </a:p>
            <a:p>
              <a:r>
                <a:rPr lang="en-GB" dirty="0">
                  <a:solidFill>
                    <a:schemeClr val="bg1"/>
                  </a:solidFill>
                </a:rPr>
                <a:t> testing data</a:t>
              </a:r>
              <a:endParaRPr lang="en-GB" dirty="0"/>
            </a:p>
          </p:txBody>
        </p:sp>
      </p:grpSp>
      <p:sp>
        <p:nvSpPr>
          <p:cNvPr id="2" name="Rectangle: Rounded Corners 1">
            <a:extLst>
              <a:ext uri="{FF2B5EF4-FFF2-40B4-BE49-F238E27FC236}">
                <a16:creationId xmlns="" xmlns:a16="http://schemas.microsoft.com/office/drawing/2014/main" id="{772B05F9-2BEE-411B-B984-22F0EBE5EA1B}"/>
              </a:ext>
            </a:extLst>
          </p:cNvPr>
          <p:cNvSpPr/>
          <p:nvPr/>
        </p:nvSpPr>
        <p:spPr>
          <a:xfrm>
            <a:off x="109383" y="726038"/>
            <a:ext cx="5689649" cy="300199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 xmlns:a16="http://schemas.microsoft.com/office/drawing/2014/main" id="{75449A83-2046-41E1-9EA6-16788B869F52}"/>
              </a:ext>
            </a:extLst>
          </p:cNvPr>
          <p:cNvSpPr txBox="1"/>
          <p:nvPr/>
        </p:nvSpPr>
        <p:spPr>
          <a:xfrm>
            <a:off x="314032" y="1195895"/>
            <a:ext cx="4919150" cy="1477328"/>
          </a:xfrm>
          <a:prstGeom prst="rect">
            <a:avLst/>
          </a:prstGeom>
          <a:noFill/>
        </p:spPr>
        <p:txBody>
          <a:bodyPr wrap="square" rtlCol="0">
            <a:spAutoFit/>
          </a:bodyPr>
          <a:lstStyle/>
          <a:p>
            <a:r>
              <a:rPr lang="en-GB" smtClean="0"/>
              <a:t>Dataset is provided by flioprobo technology </a:t>
            </a:r>
          </a:p>
          <a:p>
            <a:r>
              <a:rPr lang="en-GB" smtClean="0"/>
              <a:t>Dataset is-customer_restection_dataset</a:t>
            </a:r>
          </a:p>
          <a:p>
            <a:r>
              <a:rPr lang="en-GB" smtClean="0"/>
              <a:t>There are 71 columns and 269 rows.and we are observed which city is more often for online shoppig and which online site is used more</a:t>
            </a:r>
            <a:endParaRPr lang="en-GB" dirty="0"/>
          </a:p>
        </p:txBody>
      </p:sp>
      <p:pic>
        <p:nvPicPr>
          <p:cNvPr id="5" name="Picture 4" descr="customer_retention - Jupyter Notebook - Opera"/>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 y="3954565"/>
            <a:ext cx="5233182" cy="2537681"/>
          </a:xfrm>
          <a:prstGeom prst="rect">
            <a:avLst/>
          </a:prstGeom>
        </p:spPr>
      </p:pic>
    </p:spTree>
    <p:extLst>
      <p:ext uri="{BB962C8B-B14F-4D97-AF65-F5344CB8AC3E}">
        <p14:creationId xmlns:p14="http://schemas.microsoft.com/office/powerpoint/2010/main" val="364870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12149 -0.01157 L 0.60794 -0.0206 " pathEditMode="relative" rAng="0" ptsTypes="AA">
                                      <p:cBhvr>
                                        <p:cTn id="6" dur="2000" fill="hold"/>
                                        <p:tgtEl>
                                          <p:spTgt spid="49"/>
                                        </p:tgtEl>
                                        <p:attrNameLst>
                                          <p:attrName>ppt_x</p:attrName>
                                          <p:attrName>ppt_y</p:attrName>
                                        </p:attrNameLst>
                                      </p:cBhvr>
                                      <p:rCtr x="36471" y="-463"/>
                                    </p:animMotion>
                                  </p:childTnLst>
                                </p:cTn>
                              </p:par>
                              <p:par>
                                <p:cTn id="7" presetID="1" presetClass="entr" presetSubtype="0" fill="hold" nodeType="withEffect">
                                  <p:stCondLst>
                                    <p:cond delay="25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nodeType="clickEffect">
                                  <p:stCondLst>
                                    <p:cond delay="0"/>
                                  </p:stCondLst>
                                  <p:childTnLst>
                                    <p:animMotion origin="layout" path="M 3.33333E-6 -2.96296E-6 L 0.64349 0.01111 " pathEditMode="relative" rAng="0" ptsTypes="AA">
                                      <p:cBhvr>
                                        <p:cTn id="12" dur="2000" fill="hold"/>
                                        <p:tgtEl>
                                          <p:spTgt spid="50"/>
                                        </p:tgtEl>
                                        <p:attrNameLst>
                                          <p:attrName>ppt_x</p:attrName>
                                          <p:attrName>ppt_y</p:attrName>
                                        </p:attrNameLst>
                                      </p:cBhvr>
                                      <p:rCtr x="32174" y="556"/>
                                    </p:animMotion>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1.66667E-6 3.7037E-6 L 0.7345 0.01041 " pathEditMode="relative" rAng="0" ptsTypes="AA">
                                      <p:cBhvr>
                                        <p:cTn id="18" dur="2000" fill="hold"/>
                                        <p:tgtEl>
                                          <p:spTgt spid="62"/>
                                        </p:tgtEl>
                                        <p:attrNameLst>
                                          <p:attrName>ppt_x</p:attrName>
                                          <p:attrName>ppt_y</p:attrName>
                                        </p:attrNameLst>
                                      </p:cBhvr>
                                      <p:rCtr x="36719" y="509"/>
                                    </p:animMotion>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nodeType="clickEffect">
                                  <p:stCondLst>
                                    <p:cond delay="0"/>
                                  </p:stCondLst>
                                  <p:childTnLst>
                                    <p:animMotion origin="layout" path="M 2.70833E-6 -2.59259E-6 L 0.83294 0.03403 " pathEditMode="relative" rAng="0" ptsTypes="AA">
                                      <p:cBhvr>
                                        <p:cTn id="24" dur="2000" fill="hold"/>
                                        <p:tgtEl>
                                          <p:spTgt spid="58"/>
                                        </p:tgtEl>
                                        <p:attrNameLst>
                                          <p:attrName>ppt_x</p:attrName>
                                          <p:attrName>ppt_y</p:attrName>
                                        </p:attrNameLst>
                                      </p:cBhvr>
                                      <p:rCtr x="41641" y="1690"/>
                                    </p:animMotion>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9696"/>
        </a:solidFill>
        <a:effectLst/>
      </p:bgPr>
    </p:bg>
    <p:spTree>
      <p:nvGrpSpPr>
        <p:cNvPr id="1" name=""/>
        <p:cNvGrpSpPr/>
        <p:nvPr/>
      </p:nvGrpSpPr>
      <p:grpSpPr>
        <a:xfrm>
          <a:off x="0" y="0"/>
          <a:ext cx="0" cy="0"/>
          <a:chOff x="0" y="0"/>
          <a:chExt cx="0" cy="0"/>
        </a:xfrm>
      </p:grpSpPr>
      <p:grpSp>
        <p:nvGrpSpPr>
          <p:cNvPr id="137" name="Group 136">
            <a:extLst>
              <a:ext uri="{FF2B5EF4-FFF2-40B4-BE49-F238E27FC236}">
                <a16:creationId xmlns="" xmlns:a16="http://schemas.microsoft.com/office/drawing/2014/main" id="{C12DCE08-CB6E-4817-97CB-3CF6BA3650CA}"/>
              </a:ext>
            </a:extLst>
          </p:cNvPr>
          <p:cNvGrpSpPr/>
          <p:nvPr/>
        </p:nvGrpSpPr>
        <p:grpSpPr>
          <a:xfrm>
            <a:off x="332544" y="513912"/>
            <a:ext cx="1511847" cy="2726088"/>
            <a:chOff x="332544" y="513912"/>
            <a:chExt cx="1511847" cy="2726088"/>
          </a:xfrm>
        </p:grpSpPr>
        <p:grpSp>
          <p:nvGrpSpPr>
            <p:cNvPr id="127" name="Group 126">
              <a:extLst>
                <a:ext uri="{FF2B5EF4-FFF2-40B4-BE49-F238E27FC236}">
                  <a16:creationId xmlns="" xmlns:a16="http://schemas.microsoft.com/office/drawing/2014/main" id="{A6F28316-AB96-4086-B457-227CAEFA18E9}"/>
                </a:ext>
              </a:extLst>
            </p:cNvPr>
            <p:cNvGrpSpPr/>
            <p:nvPr/>
          </p:nvGrpSpPr>
          <p:grpSpPr>
            <a:xfrm>
              <a:off x="332544" y="513912"/>
              <a:ext cx="1511847" cy="2726088"/>
              <a:chOff x="332544" y="513912"/>
              <a:chExt cx="1511847" cy="2726088"/>
            </a:xfrm>
          </p:grpSpPr>
          <p:sp>
            <p:nvSpPr>
              <p:cNvPr id="68" name="Hexagon 67">
                <a:extLst>
                  <a:ext uri="{FF2B5EF4-FFF2-40B4-BE49-F238E27FC236}">
                    <a16:creationId xmlns="" xmlns:a16="http://schemas.microsoft.com/office/drawing/2014/main" id="{8008A802-E885-449A-BEBB-1E803DC13BCC}"/>
                  </a:ext>
                </a:extLst>
              </p:cNvPr>
              <p:cNvSpPr/>
              <p:nvPr/>
            </p:nvSpPr>
            <p:spPr>
              <a:xfrm rot="16200000">
                <a:off x="564983" y="2241000"/>
                <a:ext cx="918000"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Arrow: Pentagon 68">
                <a:extLst>
                  <a:ext uri="{FF2B5EF4-FFF2-40B4-BE49-F238E27FC236}">
                    <a16:creationId xmlns="" xmlns:a16="http://schemas.microsoft.com/office/drawing/2014/main" id="{27CDDD7E-D376-4BF5-B272-E10347032F21}"/>
                  </a:ext>
                </a:extLst>
              </p:cNvPr>
              <p:cNvSpPr/>
              <p:nvPr/>
            </p:nvSpPr>
            <p:spPr>
              <a:xfrm rot="5400000">
                <a:off x="148942" y="697514"/>
                <a:ext cx="1807200" cy="1439995"/>
              </a:xfrm>
              <a:prstGeom prst="homePlate">
                <a:avLst>
                  <a:gd name="adj" fmla="val 41648"/>
                </a:avLst>
              </a:prstGeom>
              <a:gradFill>
                <a:gsLst>
                  <a:gs pos="69000">
                    <a:srgbClr val="92D05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 name="Straight Connector 70">
                <a:extLst>
                  <a:ext uri="{FF2B5EF4-FFF2-40B4-BE49-F238E27FC236}">
                    <a16:creationId xmlns="" xmlns:a16="http://schemas.microsoft.com/office/drawing/2014/main" id="{A64F07FE-5137-4F09-9169-BC854B414DF9}"/>
                  </a:ext>
                </a:extLst>
              </p:cNvPr>
              <p:cNvCxnSpPr>
                <a:cxnSpLocks/>
              </p:cNvCxnSpPr>
              <p:nvPr/>
            </p:nvCxnSpPr>
            <p:spPr>
              <a:xfrm flipH="1">
                <a:off x="483985" y="1694939"/>
                <a:ext cx="1288555" cy="1063923"/>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 xmlns:a16="http://schemas.microsoft.com/office/drawing/2014/main" id="{48C9482A-87AC-4CD3-AE57-A9291D91C3E0}"/>
                  </a:ext>
                </a:extLst>
              </p:cNvPr>
              <p:cNvSpPr txBox="1"/>
              <p:nvPr/>
            </p:nvSpPr>
            <p:spPr>
              <a:xfrm>
                <a:off x="404395" y="987053"/>
                <a:ext cx="1439996" cy="400110"/>
              </a:xfrm>
              <a:prstGeom prst="rect">
                <a:avLst/>
              </a:prstGeom>
              <a:noFill/>
            </p:spPr>
            <p:txBody>
              <a:bodyPr wrap="square" rtlCol="0">
                <a:spAutoFit/>
              </a:bodyPr>
              <a:lstStyle/>
              <a:p>
                <a:r>
                  <a:rPr lang="en-GB" sz="2000" b="1" smtClean="0">
                    <a:solidFill>
                      <a:schemeClr val="bg1"/>
                    </a:solidFill>
                  </a:rPr>
                  <a:t>Gender </a:t>
                </a:r>
                <a:endParaRPr lang="en-GB" sz="2000" b="1" dirty="0">
                  <a:solidFill>
                    <a:schemeClr val="bg1"/>
                  </a:solidFill>
                </a:endParaRPr>
              </a:p>
            </p:txBody>
          </p:sp>
        </p:grpSp>
        <p:pic>
          <p:nvPicPr>
            <p:cNvPr id="136" name="Picture 135">
              <a:extLst>
                <a:ext uri="{FF2B5EF4-FFF2-40B4-BE49-F238E27FC236}">
                  <a16:creationId xmlns="" xmlns:a16="http://schemas.microsoft.com/office/drawing/2014/main" id="{5AA83DCC-15B0-4F96-8DE1-E5F6B4144C8A}"/>
                </a:ext>
              </a:extLst>
            </p:cNvPr>
            <p:cNvPicPr>
              <a:picLocks noChangeAspect="1"/>
            </p:cNvPicPr>
            <p:nvPr/>
          </p:nvPicPr>
          <p:blipFill>
            <a:blip r:embed="rId2" cstate="print">
              <a:biLevel thresh="50000"/>
              <a:extLst>
                <a:ext uri="{28A0092B-C50C-407E-A947-70E740481C1C}">
                  <a14:useLocalDpi xmlns:a14="http://schemas.microsoft.com/office/drawing/2010/main" val="0"/>
                </a:ext>
              </a:extLst>
            </a:blip>
            <a:stretch>
              <a:fillRect/>
            </a:stretch>
          </p:blipFill>
          <p:spPr>
            <a:xfrm>
              <a:off x="805911" y="2511455"/>
              <a:ext cx="540000" cy="581695"/>
            </a:xfrm>
            <a:prstGeom prst="rect">
              <a:avLst/>
            </a:prstGeom>
            <a:ln w="38100">
              <a:noFill/>
            </a:ln>
          </p:spPr>
        </p:pic>
      </p:grpSp>
      <p:grpSp>
        <p:nvGrpSpPr>
          <p:cNvPr id="140" name="Group 139">
            <a:extLst>
              <a:ext uri="{FF2B5EF4-FFF2-40B4-BE49-F238E27FC236}">
                <a16:creationId xmlns="" xmlns:a16="http://schemas.microsoft.com/office/drawing/2014/main" id="{C30175AC-D460-4E65-8194-D4C578737575}"/>
              </a:ext>
            </a:extLst>
          </p:cNvPr>
          <p:cNvGrpSpPr/>
          <p:nvPr/>
        </p:nvGrpSpPr>
        <p:grpSpPr>
          <a:xfrm>
            <a:off x="1843748" y="1424664"/>
            <a:ext cx="1354118" cy="2715336"/>
            <a:chOff x="1843748" y="1424664"/>
            <a:chExt cx="1354118" cy="2715336"/>
          </a:xfrm>
        </p:grpSpPr>
        <p:grpSp>
          <p:nvGrpSpPr>
            <p:cNvPr id="128" name="Group 127">
              <a:extLst>
                <a:ext uri="{FF2B5EF4-FFF2-40B4-BE49-F238E27FC236}">
                  <a16:creationId xmlns="" xmlns:a16="http://schemas.microsoft.com/office/drawing/2014/main" id="{C7EA2CF9-272D-4DFD-9259-D9CE8F1653AB}"/>
                </a:ext>
              </a:extLst>
            </p:cNvPr>
            <p:cNvGrpSpPr/>
            <p:nvPr/>
          </p:nvGrpSpPr>
          <p:grpSpPr>
            <a:xfrm>
              <a:off x="1843748" y="1424664"/>
              <a:ext cx="1354118" cy="2715336"/>
              <a:chOff x="1843748" y="1424664"/>
              <a:chExt cx="1354118" cy="2715336"/>
            </a:xfrm>
          </p:grpSpPr>
          <p:sp>
            <p:nvSpPr>
              <p:cNvPr id="75" name="Hexagon 74">
                <a:extLst>
                  <a:ext uri="{FF2B5EF4-FFF2-40B4-BE49-F238E27FC236}">
                    <a16:creationId xmlns="" xmlns:a16="http://schemas.microsoft.com/office/drawing/2014/main" id="{CDB8048A-14FB-4144-AA29-D2F1B9583315}"/>
                  </a:ext>
                </a:extLst>
              </p:cNvPr>
              <p:cNvSpPr/>
              <p:nvPr/>
            </p:nvSpPr>
            <p:spPr>
              <a:xfrm rot="16200000">
                <a:off x="2005125" y="3141142"/>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Arrow: Pentagon 75">
                <a:extLst>
                  <a:ext uri="{FF2B5EF4-FFF2-40B4-BE49-F238E27FC236}">
                    <a16:creationId xmlns="" xmlns:a16="http://schemas.microsoft.com/office/drawing/2014/main" id="{C8331A45-A48C-4696-A370-3ABA58BA7D0C}"/>
                  </a:ext>
                </a:extLst>
              </p:cNvPr>
              <p:cNvSpPr/>
              <p:nvPr/>
            </p:nvSpPr>
            <p:spPr>
              <a:xfrm rot="5400000">
                <a:off x="1533656" y="1734756"/>
                <a:ext cx="1808183" cy="1188000"/>
              </a:xfrm>
              <a:prstGeom prst="homePlate">
                <a:avLst>
                  <a:gd name="adj" fmla="val 41648"/>
                </a:avLst>
              </a:prstGeom>
              <a:gradFill>
                <a:gsLst>
                  <a:gs pos="69000">
                    <a:srgbClr val="99190B"/>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5" name="Straight Connector 104">
                <a:extLst>
                  <a:ext uri="{FF2B5EF4-FFF2-40B4-BE49-F238E27FC236}">
                    <a16:creationId xmlns="" xmlns:a16="http://schemas.microsoft.com/office/drawing/2014/main" id="{5F8C1015-00DD-4AB3-AD2B-8196693D6FC5}"/>
                  </a:ext>
                </a:extLst>
              </p:cNvPr>
              <p:cNvCxnSpPr>
                <a:cxnSpLocks/>
              </p:cNvCxnSpPr>
              <p:nvPr/>
            </p:nvCxnSpPr>
            <p:spPr>
              <a:xfrm flipH="1">
                <a:off x="1923985" y="2758862"/>
                <a:ext cx="1079998" cy="912443"/>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 xmlns:a16="http://schemas.microsoft.com/office/drawing/2014/main" id="{F7E5BB09-2342-4C4E-BC2F-AB10BD513992}"/>
                  </a:ext>
                </a:extLst>
              </p:cNvPr>
              <p:cNvSpPr txBox="1"/>
              <p:nvPr/>
            </p:nvSpPr>
            <p:spPr>
              <a:xfrm>
                <a:off x="1856167" y="2134531"/>
                <a:ext cx="1341699" cy="400110"/>
              </a:xfrm>
              <a:prstGeom prst="rect">
                <a:avLst/>
              </a:prstGeom>
              <a:noFill/>
            </p:spPr>
            <p:txBody>
              <a:bodyPr wrap="square" rtlCol="0">
                <a:spAutoFit/>
              </a:bodyPr>
              <a:lstStyle/>
              <a:p>
                <a:r>
                  <a:rPr lang="en-GB" sz="2000" b="1" smtClean="0">
                    <a:solidFill>
                      <a:schemeClr val="bg1"/>
                    </a:solidFill>
                  </a:rPr>
                  <a:t>City</a:t>
                </a:r>
                <a:endParaRPr lang="en-GB" sz="2000" b="1" dirty="0">
                  <a:solidFill>
                    <a:schemeClr val="bg1"/>
                  </a:solidFill>
                </a:endParaRPr>
              </a:p>
            </p:txBody>
          </p:sp>
        </p:grpSp>
        <p:pic>
          <p:nvPicPr>
            <p:cNvPr id="139" name="Picture 138">
              <a:extLst>
                <a:ext uri="{FF2B5EF4-FFF2-40B4-BE49-F238E27FC236}">
                  <a16:creationId xmlns="" xmlns:a16="http://schemas.microsoft.com/office/drawing/2014/main" id="{4473F0A5-FBAA-4DEC-BC5D-B804CC76CA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7747" y="3342714"/>
              <a:ext cx="540000" cy="540000"/>
            </a:xfrm>
            <a:prstGeom prst="rect">
              <a:avLst/>
            </a:prstGeom>
          </p:spPr>
        </p:pic>
      </p:grpSp>
      <p:grpSp>
        <p:nvGrpSpPr>
          <p:cNvPr id="143" name="Group 142">
            <a:extLst>
              <a:ext uri="{FF2B5EF4-FFF2-40B4-BE49-F238E27FC236}">
                <a16:creationId xmlns="" xmlns:a16="http://schemas.microsoft.com/office/drawing/2014/main" id="{8E2D8438-C392-440B-8DEE-4FFFF574C0BB}"/>
              </a:ext>
            </a:extLst>
          </p:cNvPr>
          <p:cNvGrpSpPr/>
          <p:nvPr/>
        </p:nvGrpSpPr>
        <p:grpSpPr>
          <a:xfrm>
            <a:off x="3363983" y="2160000"/>
            <a:ext cx="1271857" cy="2700000"/>
            <a:chOff x="3363983" y="2160000"/>
            <a:chExt cx="1271857" cy="2700000"/>
          </a:xfrm>
        </p:grpSpPr>
        <p:grpSp>
          <p:nvGrpSpPr>
            <p:cNvPr id="129" name="Group 128">
              <a:extLst>
                <a:ext uri="{FF2B5EF4-FFF2-40B4-BE49-F238E27FC236}">
                  <a16:creationId xmlns="" xmlns:a16="http://schemas.microsoft.com/office/drawing/2014/main" id="{D5E47F4E-4110-410A-B1E2-617B09549B5E}"/>
                </a:ext>
              </a:extLst>
            </p:cNvPr>
            <p:cNvGrpSpPr/>
            <p:nvPr/>
          </p:nvGrpSpPr>
          <p:grpSpPr>
            <a:xfrm>
              <a:off x="3363983" y="2160000"/>
              <a:ext cx="1271857" cy="2700000"/>
              <a:chOff x="3363983" y="2160000"/>
              <a:chExt cx="1271857" cy="2700000"/>
            </a:xfrm>
          </p:grpSpPr>
          <p:sp>
            <p:nvSpPr>
              <p:cNvPr id="83" name="Hexagon 82">
                <a:extLst>
                  <a:ext uri="{FF2B5EF4-FFF2-40B4-BE49-F238E27FC236}">
                    <a16:creationId xmlns="" xmlns:a16="http://schemas.microsoft.com/office/drawing/2014/main" id="{86E4F554-7511-4527-AF55-BA9162FB8609}"/>
                  </a:ext>
                </a:extLst>
              </p:cNvPr>
              <p:cNvSpPr/>
              <p:nvPr/>
            </p:nvSpPr>
            <p:spPr>
              <a:xfrm rot="16200000">
                <a:off x="3445125" y="3861142"/>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Arrow: Pentagon 83">
                <a:extLst>
                  <a:ext uri="{FF2B5EF4-FFF2-40B4-BE49-F238E27FC236}">
                    <a16:creationId xmlns="" xmlns:a16="http://schemas.microsoft.com/office/drawing/2014/main" id="{0289C346-C7AF-4F13-B0D6-F150A11E7DE4}"/>
                  </a:ext>
                </a:extLst>
              </p:cNvPr>
              <p:cNvSpPr/>
              <p:nvPr/>
            </p:nvSpPr>
            <p:spPr>
              <a:xfrm rot="5400000">
                <a:off x="2999893" y="2524092"/>
                <a:ext cx="1808183" cy="1079999"/>
              </a:xfrm>
              <a:prstGeom prst="homePlate">
                <a:avLst>
                  <a:gd name="adj" fmla="val 41648"/>
                </a:avLst>
              </a:prstGeom>
              <a:gradFill>
                <a:gsLst>
                  <a:gs pos="69000">
                    <a:srgbClr val="0070C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Connector 105">
                <a:extLst>
                  <a:ext uri="{FF2B5EF4-FFF2-40B4-BE49-F238E27FC236}">
                    <a16:creationId xmlns="" xmlns:a16="http://schemas.microsoft.com/office/drawing/2014/main" id="{E4D7397C-FC65-44C8-ABC8-E2155F6B7EA6}"/>
                  </a:ext>
                </a:extLst>
              </p:cNvPr>
              <p:cNvCxnSpPr>
                <a:cxnSpLocks/>
              </p:cNvCxnSpPr>
              <p:nvPr/>
            </p:nvCxnSpPr>
            <p:spPr>
              <a:xfrm flipH="1">
                <a:off x="3363985" y="3525689"/>
                <a:ext cx="1079998" cy="860212"/>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 xmlns:a16="http://schemas.microsoft.com/office/drawing/2014/main" id="{113FF6C4-806A-4EB5-BD40-B7D9D581B3C9}"/>
                  </a:ext>
                </a:extLst>
              </p:cNvPr>
              <p:cNvSpPr txBox="1"/>
              <p:nvPr/>
            </p:nvSpPr>
            <p:spPr>
              <a:xfrm>
                <a:off x="3364550" y="2868340"/>
                <a:ext cx="1271290" cy="707886"/>
              </a:xfrm>
              <a:prstGeom prst="rect">
                <a:avLst/>
              </a:prstGeom>
              <a:noFill/>
            </p:spPr>
            <p:txBody>
              <a:bodyPr wrap="square" rtlCol="0">
                <a:spAutoFit/>
              </a:bodyPr>
              <a:lstStyle/>
              <a:p>
                <a:r>
                  <a:rPr lang="en-GB" sz="2000" b="1" smtClean="0">
                    <a:solidFill>
                      <a:schemeClr val="bg1"/>
                    </a:solidFill>
                  </a:rPr>
                  <a:t>Service quality</a:t>
                </a:r>
                <a:endParaRPr lang="en-GB" sz="2000" b="1" dirty="0">
                  <a:solidFill>
                    <a:schemeClr val="bg1"/>
                  </a:solidFill>
                </a:endParaRPr>
              </a:p>
            </p:txBody>
          </p:sp>
        </p:grpSp>
        <p:pic>
          <p:nvPicPr>
            <p:cNvPr id="142" name="Picture 141">
              <a:extLst>
                <a:ext uri="{FF2B5EF4-FFF2-40B4-BE49-F238E27FC236}">
                  <a16:creationId xmlns="" xmlns:a16="http://schemas.microsoft.com/office/drawing/2014/main" id="{13A10B53-9FAB-4357-8504-AA5EA6B7A6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98019" y="4140000"/>
              <a:ext cx="540000" cy="540000"/>
            </a:xfrm>
            <a:prstGeom prst="rect">
              <a:avLst/>
            </a:prstGeom>
          </p:spPr>
        </p:pic>
      </p:grpSp>
      <p:grpSp>
        <p:nvGrpSpPr>
          <p:cNvPr id="146" name="Group 145">
            <a:extLst>
              <a:ext uri="{FF2B5EF4-FFF2-40B4-BE49-F238E27FC236}">
                <a16:creationId xmlns="" xmlns:a16="http://schemas.microsoft.com/office/drawing/2014/main" id="{0302B25A-7347-4164-BCB6-9E8D75C99E83}"/>
              </a:ext>
            </a:extLst>
          </p:cNvPr>
          <p:cNvGrpSpPr/>
          <p:nvPr/>
        </p:nvGrpSpPr>
        <p:grpSpPr>
          <a:xfrm>
            <a:off x="4803983" y="3240000"/>
            <a:ext cx="1258259" cy="2700000"/>
            <a:chOff x="4803983" y="3240000"/>
            <a:chExt cx="1258259" cy="2700000"/>
          </a:xfrm>
        </p:grpSpPr>
        <p:grpSp>
          <p:nvGrpSpPr>
            <p:cNvPr id="130" name="Group 129">
              <a:extLst>
                <a:ext uri="{FF2B5EF4-FFF2-40B4-BE49-F238E27FC236}">
                  <a16:creationId xmlns="" xmlns:a16="http://schemas.microsoft.com/office/drawing/2014/main" id="{86FF1E3C-9E09-4B1E-94E5-822D4E254DA3}"/>
                </a:ext>
              </a:extLst>
            </p:cNvPr>
            <p:cNvGrpSpPr/>
            <p:nvPr/>
          </p:nvGrpSpPr>
          <p:grpSpPr>
            <a:xfrm>
              <a:off x="4803983" y="3240000"/>
              <a:ext cx="1258259" cy="2700000"/>
              <a:chOff x="4803983" y="3240000"/>
              <a:chExt cx="1258259" cy="2700000"/>
            </a:xfrm>
          </p:grpSpPr>
          <p:sp>
            <p:nvSpPr>
              <p:cNvPr id="87" name="Hexagon 86">
                <a:extLst>
                  <a:ext uri="{FF2B5EF4-FFF2-40B4-BE49-F238E27FC236}">
                    <a16:creationId xmlns="" xmlns:a16="http://schemas.microsoft.com/office/drawing/2014/main" id="{863D6D93-9B31-4A41-BDDC-6E176A1F3A2D}"/>
                  </a:ext>
                </a:extLst>
              </p:cNvPr>
              <p:cNvSpPr/>
              <p:nvPr/>
            </p:nvSpPr>
            <p:spPr>
              <a:xfrm rot="16200000">
                <a:off x="4885125" y="4941142"/>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Arrow: Pentagon 87">
                <a:extLst>
                  <a:ext uri="{FF2B5EF4-FFF2-40B4-BE49-F238E27FC236}">
                    <a16:creationId xmlns="" xmlns:a16="http://schemas.microsoft.com/office/drawing/2014/main" id="{995CA144-DEEA-4AB8-A0AF-AEE059E14678}"/>
                  </a:ext>
                </a:extLst>
              </p:cNvPr>
              <p:cNvSpPr/>
              <p:nvPr/>
            </p:nvSpPr>
            <p:spPr>
              <a:xfrm rot="5400000">
                <a:off x="4439893" y="3604092"/>
                <a:ext cx="1808183" cy="1079999"/>
              </a:xfrm>
              <a:prstGeom prst="homePlate">
                <a:avLst>
                  <a:gd name="adj" fmla="val 41648"/>
                </a:avLst>
              </a:prstGeom>
              <a:gradFill>
                <a:gsLst>
                  <a:gs pos="69000">
                    <a:srgbClr val="7030A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07" name="Straight Connector 106">
                <a:extLst>
                  <a:ext uri="{FF2B5EF4-FFF2-40B4-BE49-F238E27FC236}">
                    <a16:creationId xmlns="" xmlns:a16="http://schemas.microsoft.com/office/drawing/2014/main" id="{88609F10-F571-45BB-9A09-3744D80155F8}"/>
                  </a:ext>
                </a:extLst>
              </p:cNvPr>
              <p:cNvCxnSpPr>
                <a:cxnSpLocks/>
              </p:cNvCxnSpPr>
              <p:nvPr/>
            </p:nvCxnSpPr>
            <p:spPr>
              <a:xfrm flipH="1">
                <a:off x="4803984" y="4592177"/>
                <a:ext cx="1079998" cy="860212"/>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 xmlns:a16="http://schemas.microsoft.com/office/drawing/2014/main" id="{BACD66DB-14B9-485B-ADF6-4D7BD2F1E22E}"/>
                  </a:ext>
                </a:extLst>
              </p:cNvPr>
              <p:cNvSpPr txBox="1"/>
              <p:nvPr/>
            </p:nvSpPr>
            <p:spPr>
              <a:xfrm rot="221273">
                <a:off x="4814227" y="3987916"/>
                <a:ext cx="1248015" cy="1631216"/>
              </a:xfrm>
              <a:prstGeom prst="rect">
                <a:avLst/>
              </a:prstGeom>
              <a:noFill/>
            </p:spPr>
            <p:txBody>
              <a:bodyPr wrap="square" rtlCol="0">
                <a:spAutoFit/>
              </a:bodyPr>
              <a:lstStyle/>
              <a:p>
                <a:r>
                  <a:rPr lang="en-GB" sz="2000" b="1" smtClean="0">
                    <a:solidFill>
                      <a:schemeClr val="bg1"/>
                    </a:solidFill>
                  </a:rPr>
                  <a:t>How often online shopping done</a:t>
                </a:r>
                <a:endParaRPr lang="en-GB" sz="2000" b="1" dirty="0">
                  <a:solidFill>
                    <a:schemeClr val="bg1"/>
                  </a:solidFill>
                </a:endParaRPr>
              </a:p>
            </p:txBody>
          </p:sp>
        </p:grpSp>
        <p:pic>
          <p:nvPicPr>
            <p:cNvPr id="145" name="Picture 144">
              <a:extLst>
                <a:ext uri="{FF2B5EF4-FFF2-40B4-BE49-F238E27FC236}">
                  <a16:creationId xmlns="" xmlns:a16="http://schemas.microsoft.com/office/drawing/2014/main" id="{5528A27F-0392-44CC-A56D-11F0A99DD96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73983" y="5245020"/>
              <a:ext cx="540000" cy="540000"/>
            </a:xfrm>
            <a:prstGeom prst="rect">
              <a:avLst/>
            </a:prstGeom>
          </p:spPr>
        </p:pic>
      </p:grpSp>
      <p:grpSp>
        <p:nvGrpSpPr>
          <p:cNvPr id="149" name="Group 148">
            <a:extLst>
              <a:ext uri="{FF2B5EF4-FFF2-40B4-BE49-F238E27FC236}">
                <a16:creationId xmlns="" xmlns:a16="http://schemas.microsoft.com/office/drawing/2014/main" id="{16CC9AE3-DF8D-4894-8587-EC2CC1E2B22E}"/>
              </a:ext>
            </a:extLst>
          </p:cNvPr>
          <p:cNvGrpSpPr/>
          <p:nvPr/>
        </p:nvGrpSpPr>
        <p:grpSpPr>
          <a:xfrm>
            <a:off x="6243464" y="3240000"/>
            <a:ext cx="1371057" cy="2706018"/>
            <a:chOff x="6243464" y="3240000"/>
            <a:chExt cx="1371057" cy="4099377"/>
          </a:xfrm>
        </p:grpSpPr>
        <p:grpSp>
          <p:nvGrpSpPr>
            <p:cNvPr id="131" name="Group 130">
              <a:extLst>
                <a:ext uri="{FF2B5EF4-FFF2-40B4-BE49-F238E27FC236}">
                  <a16:creationId xmlns="" xmlns:a16="http://schemas.microsoft.com/office/drawing/2014/main" id="{17AF204E-CA76-46AE-BBAD-A44F503106F6}"/>
                </a:ext>
              </a:extLst>
            </p:cNvPr>
            <p:cNvGrpSpPr/>
            <p:nvPr/>
          </p:nvGrpSpPr>
          <p:grpSpPr>
            <a:xfrm>
              <a:off x="6243464" y="3240000"/>
              <a:ext cx="1371057" cy="4099377"/>
              <a:chOff x="6243464" y="3240000"/>
              <a:chExt cx="1371057" cy="4099377"/>
            </a:xfrm>
          </p:grpSpPr>
          <p:sp>
            <p:nvSpPr>
              <p:cNvPr id="91" name="Hexagon 90">
                <a:extLst>
                  <a:ext uri="{FF2B5EF4-FFF2-40B4-BE49-F238E27FC236}">
                    <a16:creationId xmlns="" xmlns:a16="http://schemas.microsoft.com/office/drawing/2014/main" id="{0FCE17A1-430C-47B7-B1A8-DC4CF715BD28}"/>
                  </a:ext>
                </a:extLst>
              </p:cNvPr>
              <p:cNvSpPr/>
              <p:nvPr/>
            </p:nvSpPr>
            <p:spPr>
              <a:xfrm rot="16200000">
                <a:off x="6325125" y="4941142"/>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Arrow: Pentagon 91">
                <a:extLst>
                  <a:ext uri="{FF2B5EF4-FFF2-40B4-BE49-F238E27FC236}">
                    <a16:creationId xmlns="" xmlns:a16="http://schemas.microsoft.com/office/drawing/2014/main" id="{8B44E42B-AE04-400F-95E5-1D96BC6C04E9}"/>
                  </a:ext>
                </a:extLst>
              </p:cNvPr>
              <p:cNvSpPr/>
              <p:nvPr/>
            </p:nvSpPr>
            <p:spPr>
              <a:xfrm rot="5400000">
                <a:off x="6093507" y="3390478"/>
                <a:ext cx="1380956" cy="1079999"/>
              </a:xfrm>
              <a:prstGeom prst="homePlate">
                <a:avLst>
                  <a:gd name="adj" fmla="val 41648"/>
                </a:avLst>
              </a:prstGeom>
              <a:gradFill>
                <a:gsLst>
                  <a:gs pos="69000">
                    <a:srgbClr val="00800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8" name="Straight Connector 107">
                <a:extLst>
                  <a:ext uri="{FF2B5EF4-FFF2-40B4-BE49-F238E27FC236}">
                    <a16:creationId xmlns="" xmlns:a16="http://schemas.microsoft.com/office/drawing/2014/main" id="{408DB7FC-D7A3-41DB-BDDF-7572D091D1D6}"/>
                  </a:ext>
                </a:extLst>
              </p:cNvPr>
              <p:cNvCxnSpPr>
                <a:cxnSpLocks/>
              </p:cNvCxnSpPr>
              <p:nvPr/>
            </p:nvCxnSpPr>
            <p:spPr>
              <a:xfrm flipH="1">
                <a:off x="6243464" y="4614829"/>
                <a:ext cx="1079998" cy="860212"/>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 xmlns:a16="http://schemas.microsoft.com/office/drawing/2014/main" id="{5A99049A-1DA1-45E9-B4EE-A078D1218B7F}"/>
                  </a:ext>
                </a:extLst>
              </p:cNvPr>
              <p:cNvSpPr txBox="1"/>
              <p:nvPr/>
            </p:nvSpPr>
            <p:spPr>
              <a:xfrm>
                <a:off x="6281556" y="5054732"/>
                <a:ext cx="1332965" cy="2284645"/>
              </a:xfrm>
              <a:prstGeom prst="rect">
                <a:avLst/>
              </a:prstGeom>
              <a:noFill/>
            </p:spPr>
            <p:txBody>
              <a:bodyPr wrap="square" rtlCol="0">
                <a:spAutoFit/>
              </a:bodyPr>
              <a:lstStyle/>
              <a:p>
                <a:endParaRPr lang="en-GB" sz="2000" b="1" dirty="0">
                  <a:solidFill>
                    <a:schemeClr val="bg1"/>
                  </a:solidFill>
                </a:endParaRPr>
              </a:p>
              <a:p>
                <a:r>
                  <a:rPr lang="en-GB" sz="2400" b="1" smtClean="0">
                    <a:solidFill>
                      <a:schemeClr val="bg1"/>
                    </a:solidFill>
                  </a:rPr>
                  <a:t>Favourite online site</a:t>
                </a:r>
                <a:endParaRPr lang="en-GB" sz="2400" b="1" dirty="0">
                  <a:solidFill>
                    <a:schemeClr val="bg1"/>
                  </a:solidFill>
                </a:endParaRPr>
              </a:p>
            </p:txBody>
          </p:sp>
        </p:grpSp>
        <p:pic>
          <p:nvPicPr>
            <p:cNvPr id="148" name="Picture 147">
              <a:extLst>
                <a:ext uri="{FF2B5EF4-FFF2-40B4-BE49-F238E27FC236}">
                  <a16:creationId xmlns="" xmlns:a16="http://schemas.microsoft.com/office/drawing/2014/main" id="{F1113599-47B5-4521-B8E5-5B6AC0092D99}"/>
                </a:ext>
              </a:extLst>
            </p:cNvPr>
            <p:cNvPicPr>
              <a:picLocks noChangeAspect="1"/>
            </p:cNvPicPr>
            <p:nvPr/>
          </p:nvPicPr>
          <p:blipFill>
            <a:blip r:embed="rId6" cstate="print">
              <a:biLevel thresh="75000"/>
              <a:extLst>
                <a:ext uri="{28A0092B-C50C-407E-A947-70E740481C1C}">
                  <a14:useLocalDpi xmlns:a14="http://schemas.microsoft.com/office/drawing/2010/main" val="0"/>
                </a:ext>
              </a:extLst>
            </a:blip>
            <a:stretch>
              <a:fillRect/>
            </a:stretch>
          </p:blipFill>
          <p:spPr>
            <a:xfrm>
              <a:off x="6459462" y="5191020"/>
              <a:ext cx="648000" cy="648000"/>
            </a:xfrm>
            <a:prstGeom prst="rect">
              <a:avLst/>
            </a:prstGeom>
          </p:spPr>
        </p:pic>
      </p:grpSp>
      <p:grpSp>
        <p:nvGrpSpPr>
          <p:cNvPr id="152" name="Group 151">
            <a:extLst>
              <a:ext uri="{FF2B5EF4-FFF2-40B4-BE49-F238E27FC236}">
                <a16:creationId xmlns="" xmlns:a16="http://schemas.microsoft.com/office/drawing/2014/main" id="{682EDF49-D2A4-4DE4-95C0-74C1A42470C4}"/>
              </a:ext>
            </a:extLst>
          </p:cNvPr>
          <p:cNvGrpSpPr/>
          <p:nvPr/>
        </p:nvGrpSpPr>
        <p:grpSpPr>
          <a:xfrm>
            <a:off x="7683983" y="2160000"/>
            <a:ext cx="1280814" cy="2700000"/>
            <a:chOff x="7683983" y="2160000"/>
            <a:chExt cx="1280814" cy="2700000"/>
          </a:xfrm>
        </p:grpSpPr>
        <p:grpSp>
          <p:nvGrpSpPr>
            <p:cNvPr id="132" name="Group 131">
              <a:extLst>
                <a:ext uri="{FF2B5EF4-FFF2-40B4-BE49-F238E27FC236}">
                  <a16:creationId xmlns="" xmlns:a16="http://schemas.microsoft.com/office/drawing/2014/main" id="{692C4306-40A4-4F6A-8697-D82E3325ACB7}"/>
                </a:ext>
              </a:extLst>
            </p:cNvPr>
            <p:cNvGrpSpPr/>
            <p:nvPr/>
          </p:nvGrpSpPr>
          <p:grpSpPr>
            <a:xfrm>
              <a:off x="7683983" y="2160000"/>
              <a:ext cx="1280814" cy="2700000"/>
              <a:chOff x="7683983" y="2160000"/>
              <a:chExt cx="1280814" cy="2700000"/>
            </a:xfrm>
          </p:grpSpPr>
          <p:sp>
            <p:nvSpPr>
              <p:cNvPr id="95" name="Hexagon 94">
                <a:extLst>
                  <a:ext uri="{FF2B5EF4-FFF2-40B4-BE49-F238E27FC236}">
                    <a16:creationId xmlns="" xmlns:a16="http://schemas.microsoft.com/office/drawing/2014/main" id="{B7FE6109-4673-4EF9-BDE3-2E070F56296A}"/>
                  </a:ext>
                </a:extLst>
              </p:cNvPr>
              <p:cNvSpPr/>
              <p:nvPr/>
            </p:nvSpPr>
            <p:spPr>
              <a:xfrm rot="16200000">
                <a:off x="7765125" y="3861142"/>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Arrow: Pentagon 95">
                <a:extLst>
                  <a:ext uri="{FF2B5EF4-FFF2-40B4-BE49-F238E27FC236}">
                    <a16:creationId xmlns="" xmlns:a16="http://schemas.microsoft.com/office/drawing/2014/main" id="{EECE0795-C08C-4B0A-844D-7986ECD9B7F7}"/>
                  </a:ext>
                </a:extLst>
              </p:cNvPr>
              <p:cNvSpPr/>
              <p:nvPr/>
            </p:nvSpPr>
            <p:spPr>
              <a:xfrm rot="5400000">
                <a:off x="7319893" y="2524092"/>
                <a:ext cx="1808183" cy="1079999"/>
              </a:xfrm>
              <a:prstGeom prst="homePlate">
                <a:avLst>
                  <a:gd name="adj" fmla="val 41648"/>
                </a:avLst>
              </a:prstGeom>
              <a:gradFill>
                <a:gsLst>
                  <a:gs pos="69000">
                    <a:srgbClr val="FFC00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9" name="Straight Connector 108">
                <a:extLst>
                  <a:ext uri="{FF2B5EF4-FFF2-40B4-BE49-F238E27FC236}">
                    <a16:creationId xmlns="" xmlns:a16="http://schemas.microsoft.com/office/drawing/2014/main" id="{D3599E29-8731-40E0-B10A-8D3F6C90B54C}"/>
                  </a:ext>
                </a:extLst>
              </p:cNvPr>
              <p:cNvCxnSpPr>
                <a:cxnSpLocks/>
              </p:cNvCxnSpPr>
              <p:nvPr/>
            </p:nvCxnSpPr>
            <p:spPr>
              <a:xfrm flipH="1">
                <a:off x="7693507" y="3520315"/>
                <a:ext cx="1079998" cy="860212"/>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 xmlns:a16="http://schemas.microsoft.com/office/drawing/2014/main" id="{8D304FA0-118A-4ED2-8D00-6BCD676944E4}"/>
                  </a:ext>
                </a:extLst>
              </p:cNvPr>
              <p:cNvSpPr txBox="1"/>
              <p:nvPr/>
            </p:nvSpPr>
            <p:spPr>
              <a:xfrm>
                <a:off x="7693507" y="3064255"/>
                <a:ext cx="1271290" cy="1015663"/>
              </a:xfrm>
              <a:prstGeom prst="rect">
                <a:avLst/>
              </a:prstGeom>
              <a:noFill/>
            </p:spPr>
            <p:txBody>
              <a:bodyPr wrap="square" rtlCol="0">
                <a:spAutoFit/>
              </a:bodyPr>
              <a:lstStyle/>
              <a:p>
                <a:r>
                  <a:rPr lang="en-GB" sz="2000" b="1" smtClean="0">
                    <a:solidFill>
                      <a:schemeClr val="bg1"/>
                    </a:solidFill>
                  </a:rPr>
                  <a:t>System quality </a:t>
                </a:r>
                <a:endParaRPr lang="en-GB" sz="2000" b="1" dirty="0">
                  <a:solidFill>
                    <a:schemeClr val="bg1"/>
                  </a:solidFill>
                </a:endParaRPr>
              </a:p>
              <a:p>
                <a:endParaRPr lang="en-GB" sz="2000" b="1" dirty="0">
                  <a:solidFill>
                    <a:schemeClr val="bg1"/>
                  </a:solidFill>
                </a:endParaRPr>
              </a:p>
            </p:txBody>
          </p:sp>
        </p:grpSp>
        <p:pic>
          <p:nvPicPr>
            <p:cNvPr id="151" name="Picture 150">
              <a:extLst>
                <a:ext uri="{FF2B5EF4-FFF2-40B4-BE49-F238E27FC236}">
                  <a16:creationId xmlns="" xmlns:a16="http://schemas.microsoft.com/office/drawing/2014/main" id="{C528E9C1-4D25-417D-B3D3-43FB7826E23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53983" y="4167913"/>
              <a:ext cx="540000" cy="540000"/>
            </a:xfrm>
            <a:prstGeom prst="rect">
              <a:avLst/>
            </a:prstGeom>
          </p:spPr>
        </p:pic>
      </p:grpSp>
      <p:grpSp>
        <p:nvGrpSpPr>
          <p:cNvPr id="155" name="Group 154">
            <a:extLst>
              <a:ext uri="{FF2B5EF4-FFF2-40B4-BE49-F238E27FC236}">
                <a16:creationId xmlns="" xmlns:a16="http://schemas.microsoft.com/office/drawing/2014/main" id="{24BEF4BC-D28A-42CB-B370-E5162B78D436}"/>
              </a:ext>
            </a:extLst>
          </p:cNvPr>
          <p:cNvGrpSpPr/>
          <p:nvPr/>
        </p:nvGrpSpPr>
        <p:grpSpPr>
          <a:xfrm>
            <a:off x="9064046" y="1437528"/>
            <a:ext cx="1499937" cy="2702472"/>
            <a:chOff x="9064046" y="1437528"/>
            <a:chExt cx="1499937" cy="2702472"/>
          </a:xfrm>
        </p:grpSpPr>
        <p:grpSp>
          <p:nvGrpSpPr>
            <p:cNvPr id="133" name="Group 132">
              <a:extLst>
                <a:ext uri="{FF2B5EF4-FFF2-40B4-BE49-F238E27FC236}">
                  <a16:creationId xmlns="" xmlns:a16="http://schemas.microsoft.com/office/drawing/2014/main" id="{B4963AD3-4A7F-41C3-B128-288A92C0F2EE}"/>
                </a:ext>
              </a:extLst>
            </p:cNvPr>
            <p:cNvGrpSpPr/>
            <p:nvPr/>
          </p:nvGrpSpPr>
          <p:grpSpPr>
            <a:xfrm>
              <a:off x="9064046" y="1437528"/>
              <a:ext cx="1499937" cy="2702472"/>
              <a:chOff x="9064046" y="1437528"/>
              <a:chExt cx="1499937" cy="2702472"/>
            </a:xfrm>
          </p:grpSpPr>
          <p:sp>
            <p:nvSpPr>
              <p:cNvPr id="99" name="Hexagon 98">
                <a:extLst>
                  <a:ext uri="{FF2B5EF4-FFF2-40B4-BE49-F238E27FC236}">
                    <a16:creationId xmlns="" xmlns:a16="http://schemas.microsoft.com/office/drawing/2014/main" id="{A66FB736-F8EF-42C3-AAFB-B0858E9A88DE}"/>
                  </a:ext>
                </a:extLst>
              </p:cNvPr>
              <p:cNvSpPr/>
              <p:nvPr/>
            </p:nvSpPr>
            <p:spPr>
              <a:xfrm rot="16200000">
                <a:off x="9205125" y="3141142"/>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Arrow: Pentagon 99">
                <a:extLst>
                  <a:ext uri="{FF2B5EF4-FFF2-40B4-BE49-F238E27FC236}">
                    <a16:creationId xmlns="" xmlns:a16="http://schemas.microsoft.com/office/drawing/2014/main" id="{AE1E78C0-D970-41B6-A60B-0D028D5D2AF2}"/>
                  </a:ext>
                </a:extLst>
              </p:cNvPr>
              <p:cNvSpPr/>
              <p:nvPr/>
            </p:nvSpPr>
            <p:spPr>
              <a:xfrm rot="5400000">
                <a:off x="8753954" y="1747620"/>
                <a:ext cx="1808183" cy="1188000"/>
              </a:xfrm>
              <a:prstGeom prst="homePlate">
                <a:avLst>
                  <a:gd name="adj" fmla="val 41648"/>
                </a:avLst>
              </a:prstGeom>
              <a:gradFill>
                <a:gsLst>
                  <a:gs pos="69000">
                    <a:srgbClr val="FF000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0" name="Straight Connector 109">
                <a:extLst>
                  <a:ext uri="{FF2B5EF4-FFF2-40B4-BE49-F238E27FC236}">
                    <a16:creationId xmlns="" xmlns:a16="http://schemas.microsoft.com/office/drawing/2014/main" id="{2ED50172-439C-41D1-A8A1-4263E645E8CE}"/>
                  </a:ext>
                </a:extLst>
              </p:cNvPr>
              <p:cNvCxnSpPr>
                <a:cxnSpLocks/>
              </p:cNvCxnSpPr>
              <p:nvPr/>
            </p:nvCxnSpPr>
            <p:spPr>
              <a:xfrm flipH="1">
                <a:off x="9123987" y="2758862"/>
                <a:ext cx="1128059" cy="916179"/>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 xmlns:a16="http://schemas.microsoft.com/office/drawing/2014/main" id="{752ABFC0-2296-41A8-9600-56B0FFBE51D4}"/>
                  </a:ext>
                </a:extLst>
              </p:cNvPr>
              <p:cNvSpPr txBox="1"/>
              <p:nvPr/>
            </p:nvSpPr>
            <p:spPr>
              <a:xfrm>
                <a:off x="9123987" y="2050976"/>
                <a:ext cx="1439996" cy="400110"/>
              </a:xfrm>
              <a:prstGeom prst="rect">
                <a:avLst/>
              </a:prstGeom>
              <a:noFill/>
            </p:spPr>
            <p:txBody>
              <a:bodyPr wrap="square" rtlCol="0">
                <a:spAutoFit/>
              </a:bodyPr>
              <a:lstStyle/>
              <a:p>
                <a:r>
                  <a:rPr lang="en-GB" sz="2000" b="1" smtClean="0">
                    <a:solidFill>
                      <a:schemeClr val="bg1"/>
                    </a:solidFill>
                  </a:rPr>
                  <a:t>Net benefit </a:t>
                </a:r>
                <a:endParaRPr lang="en-GB" sz="2000" b="1" dirty="0">
                  <a:solidFill>
                    <a:schemeClr val="bg1"/>
                  </a:solidFill>
                </a:endParaRPr>
              </a:p>
            </p:txBody>
          </p:sp>
        </p:grpSp>
        <p:pic>
          <p:nvPicPr>
            <p:cNvPr id="154" name="Picture 153">
              <a:extLst>
                <a:ext uri="{FF2B5EF4-FFF2-40B4-BE49-F238E27FC236}">
                  <a16:creationId xmlns="" xmlns:a16="http://schemas.microsoft.com/office/drawing/2014/main" id="{5DC6B0DE-6FA2-48CD-B921-BAA7900785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55378" y="3436837"/>
              <a:ext cx="540000" cy="540000"/>
            </a:xfrm>
            <a:prstGeom prst="rect">
              <a:avLst/>
            </a:prstGeom>
          </p:spPr>
        </p:pic>
      </p:grpSp>
      <p:grpSp>
        <p:nvGrpSpPr>
          <p:cNvPr id="158" name="Group 157">
            <a:extLst>
              <a:ext uri="{FF2B5EF4-FFF2-40B4-BE49-F238E27FC236}">
                <a16:creationId xmlns="" xmlns:a16="http://schemas.microsoft.com/office/drawing/2014/main" id="{1A762E76-A68B-413F-AC95-8B50E59EF9B3}"/>
              </a:ext>
            </a:extLst>
          </p:cNvPr>
          <p:cNvGrpSpPr/>
          <p:nvPr/>
        </p:nvGrpSpPr>
        <p:grpSpPr>
          <a:xfrm>
            <a:off x="10419456" y="521556"/>
            <a:ext cx="1786192" cy="2718444"/>
            <a:chOff x="10419456" y="521556"/>
            <a:chExt cx="1786192" cy="2718444"/>
          </a:xfrm>
        </p:grpSpPr>
        <p:grpSp>
          <p:nvGrpSpPr>
            <p:cNvPr id="134" name="Group 133">
              <a:extLst>
                <a:ext uri="{FF2B5EF4-FFF2-40B4-BE49-F238E27FC236}">
                  <a16:creationId xmlns="" xmlns:a16="http://schemas.microsoft.com/office/drawing/2014/main" id="{D14E8370-3E48-4D5D-9171-9BE386A43D38}"/>
                </a:ext>
              </a:extLst>
            </p:cNvPr>
            <p:cNvGrpSpPr/>
            <p:nvPr/>
          </p:nvGrpSpPr>
          <p:grpSpPr>
            <a:xfrm>
              <a:off x="10419456" y="521556"/>
              <a:ext cx="1786192" cy="2718444"/>
              <a:chOff x="10419456" y="521556"/>
              <a:chExt cx="1786192" cy="2718444"/>
            </a:xfrm>
          </p:grpSpPr>
          <p:sp>
            <p:nvSpPr>
              <p:cNvPr id="79" name="Hexagon 78">
                <a:extLst>
                  <a:ext uri="{FF2B5EF4-FFF2-40B4-BE49-F238E27FC236}">
                    <a16:creationId xmlns="" xmlns:a16="http://schemas.microsoft.com/office/drawing/2014/main" id="{EC07BF44-6803-42BB-8556-2F078EA97F86}"/>
                  </a:ext>
                </a:extLst>
              </p:cNvPr>
              <p:cNvSpPr/>
              <p:nvPr/>
            </p:nvSpPr>
            <p:spPr>
              <a:xfrm rot="16200000">
                <a:off x="10644983" y="2241000"/>
                <a:ext cx="918000"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Arrow: Pentagon 79">
                <a:extLst>
                  <a:ext uri="{FF2B5EF4-FFF2-40B4-BE49-F238E27FC236}">
                    <a16:creationId xmlns="" xmlns:a16="http://schemas.microsoft.com/office/drawing/2014/main" id="{0557C078-AEFC-455A-B924-BE73E891A06B}"/>
                  </a:ext>
                </a:extLst>
              </p:cNvPr>
              <p:cNvSpPr/>
              <p:nvPr/>
            </p:nvSpPr>
            <p:spPr>
              <a:xfrm rot="5400000">
                <a:off x="10235856" y="705156"/>
                <a:ext cx="1807200" cy="1440000"/>
              </a:xfrm>
              <a:prstGeom prst="homePlate">
                <a:avLst>
                  <a:gd name="adj" fmla="val 41648"/>
                </a:avLst>
              </a:prstGeom>
              <a:gradFill>
                <a:gsLst>
                  <a:gs pos="69000">
                    <a:srgbClr val="F5AD7A"/>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1" name="Straight Connector 110">
                <a:extLst>
                  <a:ext uri="{FF2B5EF4-FFF2-40B4-BE49-F238E27FC236}">
                    <a16:creationId xmlns="" xmlns:a16="http://schemas.microsoft.com/office/drawing/2014/main" id="{6D73C603-F286-4296-ACC1-AB24549F6216}"/>
                  </a:ext>
                </a:extLst>
              </p:cNvPr>
              <p:cNvCxnSpPr>
                <a:cxnSpLocks/>
              </p:cNvCxnSpPr>
              <p:nvPr/>
            </p:nvCxnSpPr>
            <p:spPr>
              <a:xfrm flipH="1">
                <a:off x="10570332" y="1707639"/>
                <a:ext cx="1289124" cy="1063923"/>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 xmlns:a16="http://schemas.microsoft.com/office/drawing/2014/main" id="{EBFFF0D6-108A-44CA-B541-35F60E46A3D5}"/>
                  </a:ext>
                </a:extLst>
              </p:cNvPr>
              <p:cNvSpPr txBox="1"/>
              <p:nvPr/>
            </p:nvSpPr>
            <p:spPr>
              <a:xfrm>
                <a:off x="10589122" y="1067835"/>
                <a:ext cx="1616526" cy="400110"/>
              </a:xfrm>
              <a:prstGeom prst="rect">
                <a:avLst/>
              </a:prstGeom>
              <a:noFill/>
            </p:spPr>
            <p:txBody>
              <a:bodyPr wrap="square" rtlCol="0">
                <a:spAutoFit/>
              </a:bodyPr>
              <a:lstStyle/>
              <a:p>
                <a:r>
                  <a:rPr lang="en-GB" sz="2000" b="1" smtClean="0">
                    <a:solidFill>
                      <a:schemeClr val="bg1"/>
                    </a:solidFill>
                  </a:rPr>
                  <a:t>Trust </a:t>
                </a:r>
                <a:endParaRPr lang="en-GB" sz="2000" b="1" dirty="0">
                  <a:solidFill>
                    <a:schemeClr val="bg1"/>
                  </a:solidFill>
                </a:endParaRPr>
              </a:p>
            </p:txBody>
          </p:sp>
        </p:grpSp>
        <p:pic>
          <p:nvPicPr>
            <p:cNvPr id="157" name="Picture 156">
              <a:extLst>
                <a:ext uri="{FF2B5EF4-FFF2-40B4-BE49-F238E27FC236}">
                  <a16:creationId xmlns="" xmlns:a16="http://schemas.microsoft.com/office/drawing/2014/main" id="{06279B3C-3A65-4772-98FB-25A7735C20A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43737" y="2524091"/>
              <a:ext cx="540000" cy="540000"/>
            </a:xfrm>
            <a:prstGeom prst="rect">
              <a:avLst/>
            </a:prstGeom>
          </p:spPr>
        </p:pic>
      </p:grpSp>
      <p:sp>
        <p:nvSpPr>
          <p:cNvPr id="159" name="TextBox 158">
            <a:extLst>
              <a:ext uri="{FF2B5EF4-FFF2-40B4-BE49-F238E27FC236}">
                <a16:creationId xmlns="" xmlns:a16="http://schemas.microsoft.com/office/drawing/2014/main" id="{4A1E6508-A759-48C9-9C71-9BBF1B18E9ED}"/>
              </a:ext>
            </a:extLst>
          </p:cNvPr>
          <p:cNvSpPr txBox="1"/>
          <p:nvPr/>
        </p:nvSpPr>
        <p:spPr>
          <a:xfrm>
            <a:off x="4577479" y="0"/>
            <a:ext cx="3037042" cy="707886"/>
          </a:xfrm>
          <a:prstGeom prst="rect">
            <a:avLst/>
          </a:prstGeom>
          <a:noFill/>
        </p:spPr>
        <p:txBody>
          <a:bodyPr wrap="square" rtlCol="0">
            <a:spAutoFit/>
          </a:bodyPr>
          <a:lstStyle/>
          <a:p>
            <a:r>
              <a:rPr lang="en-GB" sz="4000" b="1" dirty="0">
                <a:solidFill>
                  <a:schemeClr val="bg1"/>
                </a:solidFill>
              </a:rPr>
              <a:t>Key Insights</a:t>
            </a:r>
          </a:p>
        </p:txBody>
      </p:sp>
      <p:sp>
        <p:nvSpPr>
          <p:cNvPr id="160" name="TextBox 159">
            <a:extLst>
              <a:ext uri="{FF2B5EF4-FFF2-40B4-BE49-F238E27FC236}">
                <a16:creationId xmlns="" xmlns:a16="http://schemas.microsoft.com/office/drawing/2014/main" id="{E1CBA575-F3A1-47D7-AA26-673A1D684779}"/>
              </a:ext>
            </a:extLst>
          </p:cNvPr>
          <p:cNvSpPr txBox="1"/>
          <p:nvPr/>
        </p:nvSpPr>
        <p:spPr>
          <a:xfrm>
            <a:off x="4365461" y="713892"/>
            <a:ext cx="3588522" cy="646331"/>
          </a:xfrm>
          <a:prstGeom prst="rect">
            <a:avLst/>
          </a:prstGeom>
          <a:noFill/>
        </p:spPr>
        <p:txBody>
          <a:bodyPr wrap="square" rtlCol="0">
            <a:spAutoFit/>
          </a:bodyPr>
          <a:lstStyle/>
          <a:p>
            <a:r>
              <a:rPr lang="en-IN" dirty="0"/>
              <a:t>The most important factors that influence the problem</a:t>
            </a:r>
            <a:endParaRPr lang="en-GB" b="1" dirty="0"/>
          </a:p>
        </p:txBody>
      </p:sp>
    </p:spTree>
    <p:extLst>
      <p:ext uri="{BB962C8B-B14F-4D97-AF65-F5344CB8AC3E}">
        <p14:creationId xmlns:p14="http://schemas.microsoft.com/office/powerpoint/2010/main" val="218251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wipe(up)">
                                      <p:cBhvr>
                                        <p:cTn id="7" dur="750"/>
                                        <p:tgtEl>
                                          <p:spTgt spid="1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wipe(up)">
                                      <p:cBhvr>
                                        <p:cTn id="12" dur="750"/>
                                        <p:tgtEl>
                                          <p:spTgt spid="1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3"/>
                                        </p:tgtEl>
                                        <p:attrNameLst>
                                          <p:attrName>style.visibility</p:attrName>
                                        </p:attrNameLst>
                                      </p:cBhvr>
                                      <p:to>
                                        <p:strVal val="visible"/>
                                      </p:to>
                                    </p:set>
                                    <p:animEffect transition="in" filter="wipe(up)">
                                      <p:cBhvr>
                                        <p:cTn id="17" dur="750"/>
                                        <p:tgtEl>
                                          <p:spTgt spid="1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6"/>
                                        </p:tgtEl>
                                        <p:attrNameLst>
                                          <p:attrName>style.visibility</p:attrName>
                                        </p:attrNameLst>
                                      </p:cBhvr>
                                      <p:to>
                                        <p:strVal val="visible"/>
                                      </p:to>
                                    </p:set>
                                    <p:animEffect transition="in" filter="wipe(up)">
                                      <p:cBhvr>
                                        <p:cTn id="22" dur="750"/>
                                        <p:tgtEl>
                                          <p:spTgt spid="1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9"/>
                                        </p:tgtEl>
                                        <p:attrNameLst>
                                          <p:attrName>style.visibility</p:attrName>
                                        </p:attrNameLst>
                                      </p:cBhvr>
                                      <p:to>
                                        <p:strVal val="visible"/>
                                      </p:to>
                                    </p:set>
                                    <p:animEffect transition="in" filter="wipe(up)">
                                      <p:cBhvr>
                                        <p:cTn id="27" dur="750"/>
                                        <p:tgtEl>
                                          <p:spTgt spid="14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52"/>
                                        </p:tgtEl>
                                        <p:attrNameLst>
                                          <p:attrName>style.visibility</p:attrName>
                                        </p:attrNameLst>
                                      </p:cBhvr>
                                      <p:to>
                                        <p:strVal val="visible"/>
                                      </p:to>
                                    </p:set>
                                    <p:animEffect transition="in" filter="wipe(up)">
                                      <p:cBhvr>
                                        <p:cTn id="32" dur="750"/>
                                        <p:tgtEl>
                                          <p:spTgt spid="1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55"/>
                                        </p:tgtEl>
                                        <p:attrNameLst>
                                          <p:attrName>style.visibility</p:attrName>
                                        </p:attrNameLst>
                                      </p:cBhvr>
                                      <p:to>
                                        <p:strVal val="visible"/>
                                      </p:to>
                                    </p:set>
                                    <p:animEffect transition="in" filter="wipe(up)">
                                      <p:cBhvr>
                                        <p:cTn id="37" dur="750"/>
                                        <p:tgtEl>
                                          <p:spTgt spid="15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58"/>
                                        </p:tgtEl>
                                        <p:attrNameLst>
                                          <p:attrName>style.visibility</p:attrName>
                                        </p:attrNameLst>
                                      </p:cBhvr>
                                      <p:to>
                                        <p:strVal val="visible"/>
                                      </p:to>
                                    </p:set>
                                    <p:animEffect transition="in" filter="wipe(up)">
                                      <p:cBhvr>
                                        <p:cTn id="42" dur="75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 xmlns:a16="http://schemas.microsoft.com/office/drawing/2014/main" id="{E819BAE8-120A-47FB-85BC-08298758A89D}"/>
              </a:ext>
            </a:extLst>
          </p:cNvPr>
          <p:cNvSpPr txBox="1"/>
          <p:nvPr/>
        </p:nvSpPr>
        <p:spPr>
          <a:xfrm>
            <a:off x="103532" y="5882031"/>
            <a:ext cx="5165892" cy="707886"/>
          </a:xfrm>
          <a:prstGeom prst="rect">
            <a:avLst/>
          </a:prstGeom>
          <a:noFill/>
        </p:spPr>
        <p:txBody>
          <a:bodyPr wrap="square" rtlCol="0">
            <a:spAutoFit/>
          </a:bodyPr>
          <a:lstStyle/>
          <a:p>
            <a:r>
              <a:rPr lang="en-GB" sz="4000" b="1" dirty="0"/>
              <a:t>Preventing Measures</a:t>
            </a:r>
          </a:p>
        </p:txBody>
      </p:sp>
      <p:grpSp>
        <p:nvGrpSpPr>
          <p:cNvPr id="133" name="Group 132">
            <a:extLst>
              <a:ext uri="{FF2B5EF4-FFF2-40B4-BE49-F238E27FC236}">
                <a16:creationId xmlns="" xmlns:a16="http://schemas.microsoft.com/office/drawing/2014/main" id="{FC91764F-C77E-4530-8722-C93754276785}"/>
              </a:ext>
            </a:extLst>
          </p:cNvPr>
          <p:cNvGrpSpPr/>
          <p:nvPr/>
        </p:nvGrpSpPr>
        <p:grpSpPr>
          <a:xfrm>
            <a:off x="0" y="-5160315"/>
            <a:ext cx="1800000" cy="5172541"/>
            <a:chOff x="34384" y="12226"/>
            <a:chExt cx="1800000" cy="5172541"/>
          </a:xfrm>
        </p:grpSpPr>
        <p:sp>
          <p:nvSpPr>
            <p:cNvPr id="56" name="Circle: Hollow 55">
              <a:extLst>
                <a:ext uri="{FF2B5EF4-FFF2-40B4-BE49-F238E27FC236}">
                  <a16:creationId xmlns="" xmlns:a16="http://schemas.microsoft.com/office/drawing/2014/main" id="{3E2433DA-5708-402D-8AC9-9455FAE9D110}"/>
                </a:ext>
              </a:extLst>
            </p:cNvPr>
            <p:cNvSpPr/>
            <p:nvPr/>
          </p:nvSpPr>
          <p:spPr>
            <a:xfrm>
              <a:off x="34384" y="3384767"/>
              <a:ext cx="1800000" cy="1800000"/>
            </a:xfrm>
            <a:prstGeom prst="donut">
              <a:avLst>
                <a:gd name="adj" fmla="val 6412"/>
              </a:avLst>
            </a:prstGeom>
            <a:solidFill>
              <a:srgbClr val="9919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6" name="TextBox 65">
              <a:extLst>
                <a:ext uri="{FF2B5EF4-FFF2-40B4-BE49-F238E27FC236}">
                  <a16:creationId xmlns="" xmlns:a16="http://schemas.microsoft.com/office/drawing/2014/main" id="{B5CFDC22-7E9F-4185-B60B-B4B876CD9D0E}"/>
                </a:ext>
              </a:extLst>
            </p:cNvPr>
            <p:cNvSpPr txBox="1"/>
            <p:nvPr/>
          </p:nvSpPr>
          <p:spPr>
            <a:xfrm>
              <a:off x="206370" y="4074733"/>
              <a:ext cx="1480510" cy="400110"/>
            </a:xfrm>
            <a:prstGeom prst="rect">
              <a:avLst/>
            </a:prstGeom>
            <a:noFill/>
          </p:spPr>
          <p:txBody>
            <a:bodyPr wrap="square" rtlCol="0">
              <a:spAutoFit/>
            </a:bodyPr>
            <a:lstStyle/>
            <a:p>
              <a:r>
                <a:rPr lang="en-GB" sz="2000" smtClean="0"/>
                <a:t>  City</a:t>
              </a:r>
              <a:endParaRPr lang="en-GB" sz="2000" dirty="0"/>
            </a:p>
          </p:txBody>
        </p:sp>
        <p:cxnSp>
          <p:nvCxnSpPr>
            <p:cNvPr id="87" name="Straight Connector 86">
              <a:extLst>
                <a:ext uri="{FF2B5EF4-FFF2-40B4-BE49-F238E27FC236}">
                  <a16:creationId xmlns="" xmlns:a16="http://schemas.microsoft.com/office/drawing/2014/main" id="{DE4B13E4-DB5E-4D18-98CB-391C08E03A87}"/>
                </a:ext>
              </a:extLst>
            </p:cNvPr>
            <p:cNvCxnSpPr>
              <a:cxnSpLocks/>
            </p:cNvCxnSpPr>
            <p:nvPr/>
          </p:nvCxnSpPr>
          <p:spPr>
            <a:xfrm flipH="1">
              <a:off x="920288" y="12226"/>
              <a:ext cx="14096" cy="33766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 xmlns:a16="http://schemas.microsoft.com/office/drawing/2014/main" id="{B6F0E3DB-D138-4A54-BEA6-BC3C63D5E697}"/>
              </a:ext>
            </a:extLst>
          </p:cNvPr>
          <p:cNvGrpSpPr/>
          <p:nvPr/>
        </p:nvGrpSpPr>
        <p:grpSpPr>
          <a:xfrm>
            <a:off x="1903326" y="-4299148"/>
            <a:ext cx="2623326" cy="4299148"/>
            <a:chOff x="2017272" y="12226"/>
            <a:chExt cx="2623326" cy="4299148"/>
          </a:xfrm>
        </p:grpSpPr>
        <p:sp>
          <p:nvSpPr>
            <p:cNvPr id="57" name="Circle: Hollow 56">
              <a:extLst>
                <a:ext uri="{FF2B5EF4-FFF2-40B4-BE49-F238E27FC236}">
                  <a16:creationId xmlns="" xmlns:a16="http://schemas.microsoft.com/office/drawing/2014/main" id="{000C62BE-03AF-4AD7-9C6B-0035ECE55E1F}"/>
                </a:ext>
              </a:extLst>
            </p:cNvPr>
            <p:cNvSpPr/>
            <p:nvPr/>
          </p:nvSpPr>
          <p:spPr>
            <a:xfrm>
              <a:off x="2017272" y="1791374"/>
              <a:ext cx="2520000" cy="2520000"/>
            </a:xfrm>
            <a:prstGeom prst="donut">
              <a:avLst>
                <a:gd name="adj" fmla="val 6412"/>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91" name="Straight Connector 90">
              <a:extLst>
                <a:ext uri="{FF2B5EF4-FFF2-40B4-BE49-F238E27FC236}">
                  <a16:creationId xmlns="" xmlns:a16="http://schemas.microsoft.com/office/drawing/2014/main" id="{054F7823-C3C8-40F2-BA61-DDC2B09287BD}"/>
                </a:ext>
              </a:extLst>
            </p:cNvPr>
            <p:cNvCxnSpPr>
              <a:cxnSpLocks/>
            </p:cNvCxnSpPr>
            <p:nvPr/>
          </p:nvCxnSpPr>
          <p:spPr>
            <a:xfrm>
              <a:off x="3277272" y="12226"/>
              <a:ext cx="0" cy="18016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 xmlns:a16="http://schemas.microsoft.com/office/drawing/2014/main" id="{47CA150D-1223-4C4F-AD56-1AB0DEAE5DB1}"/>
                </a:ext>
              </a:extLst>
            </p:cNvPr>
            <p:cNvSpPr txBox="1"/>
            <p:nvPr/>
          </p:nvSpPr>
          <p:spPr>
            <a:xfrm>
              <a:off x="2457150" y="2991839"/>
              <a:ext cx="2183448" cy="707886"/>
            </a:xfrm>
            <a:prstGeom prst="rect">
              <a:avLst/>
            </a:prstGeom>
            <a:noFill/>
          </p:spPr>
          <p:txBody>
            <a:bodyPr wrap="square" rtlCol="0">
              <a:spAutoFit/>
            </a:bodyPr>
            <a:lstStyle/>
            <a:p>
              <a:r>
                <a:rPr lang="en-GB" sz="2000" smtClean="0"/>
                <a:t>Most used onine site</a:t>
              </a:r>
              <a:endParaRPr lang="en-GB" sz="2000" dirty="0"/>
            </a:p>
          </p:txBody>
        </p:sp>
      </p:grpSp>
      <p:grpSp>
        <p:nvGrpSpPr>
          <p:cNvPr id="135" name="Group 134">
            <a:extLst>
              <a:ext uri="{FF2B5EF4-FFF2-40B4-BE49-F238E27FC236}">
                <a16:creationId xmlns="" xmlns:a16="http://schemas.microsoft.com/office/drawing/2014/main" id="{07397CD2-A68F-4034-BD6B-C53BFFADC2B0}"/>
              </a:ext>
            </a:extLst>
          </p:cNvPr>
          <p:cNvGrpSpPr/>
          <p:nvPr/>
        </p:nvGrpSpPr>
        <p:grpSpPr>
          <a:xfrm>
            <a:off x="4443567" y="-5274432"/>
            <a:ext cx="2160000" cy="5261674"/>
            <a:chOff x="4586602" y="0"/>
            <a:chExt cx="2160000" cy="5261674"/>
          </a:xfrm>
        </p:grpSpPr>
        <p:sp>
          <p:nvSpPr>
            <p:cNvPr id="68" name="Circle: Hollow 67">
              <a:extLst>
                <a:ext uri="{FF2B5EF4-FFF2-40B4-BE49-F238E27FC236}">
                  <a16:creationId xmlns="" xmlns:a16="http://schemas.microsoft.com/office/drawing/2014/main" id="{0251F840-7B6A-4020-879E-2C58C2041335}"/>
                </a:ext>
              </a:extLst>
            </p:cNvPr>
            <p:cNvSpPr/>
            <p:nvPr/>
          </p:nvSpPr>
          <p:spPr>
            <a:xfrm>
              <a:off x="4586602" y="3101674"/>
              <a:ext cx="2160000" cy="2160000"/>
            </a:xfrm>
            <a:prstGeom prst="donut">
              <a:avLst>
                <a:gd name="adj" fmla="val 6412"/>
              </a:avLst>
            </a:prstGeom>
            <a:solidFill>
              <a:srgbClr val="F5A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93" name="Straight Connector 92">
              <a:extLst>
                <a:ext uri="{FF2B5EF4-FFF2-40B4-BE49-F238E27FC236}">
                  <a16:creationId xmlns="" xmlns:a16="http://schemas.microsoft.com/office/drawing/2014/main" id="{B4D752D3-4930-4832-991F-D5BCDCAD0901}"/>
                </a:ext>
              </a:extLst>
            </p:cNvPr>
            <p:cNvCxnSpPr>
              <a:cxnSpLocks/>
              <a:endCxn id="68" idx="0"/>
            </p:cNvCxnSpPr>
            <p:nvPr/>
          </p:nvCxnSpPr>
          <p:spPr>
            <a:xfrm>
              <a:off x="5656058" y="0"/>
              <a:ext cx="10544" cy="31016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 xmlns:a16="http://schemas.microsoft.com/office/drawing/2014/main" id="{B8DF1C81-40F0-4F4E-B9C3-8B6941B127CA}"/>
                </a:ext>
              </a:extLst>
            </p:cNvPr>
            <p:cNvSpPr txBox="1"/>
            <p:nvPr/>
          </p:nvSpPr>
          <p:spPr>
            <a:xfrm>
              <a:off x="4991295" y="4014432"/>
              <a:ext cx="1480510" cy="400110"/>
            </a:xfrm>
            <a:prstGeom prst="rect">
              <a:avLst/>
            </a:prstGeom>
            <a:noFill/>
          </p:spPr>
          <p:txBody>
            <a:bodyPr wrap="square" rtlCol="0">
              <a:spAutoFit/>
            </a:bodyPr>
            <a:lstStyle/>
            <a:p>
              <a:r>
                <a:rPr lang="en-GB" sz="2000" smtClean="0"/>
                <a:t>Net benefit</a:t>
              </a:r>
              <a:endParaRPr lang="en-GB" sz="2000" dirty="0"/>
            </a:p>
          </p:txBody>
        </p:sp>
      </p:grpSp>
      <p:grpSp>
        <p:nvGrpSpPr>
          <p:cNvPr id="136" name="Group 135">
            <a:extLst>
              <a:ext uri="{FF2B5EF4-FFF2-40B4-BE49-F238E27FC236}">
                <a16:creationId xmlns="" xmlns:a16="http://schemas.microsoft.com/office/drawing/2014/main" id="{A61FD0A3-F190-4012-A150-FC6332C02BA4}"/>
              </a:ext>
            </a:extLst>
          </p:cNvPr>
          <p:cNvGrpSpPr/>
          <p:nvPr/>
        </p:nvGrpSpPr>
        <p:grpSpPr>
          <a:xfrm>
            <a:off x="6925175" y="-4358142"/>
            <a:ext cx="2520000" cy="4362374"/>
            <a:chOff x="6875615" y="-51000"/>
            <a:chExt cx="2520000" cy="4362374"/>
          </a:xfrm>
        </p:grpSpPr>
        <p:sp>
          <p:nvSpPr>
            <p:cNvPr id="77" name="Circle: Hollow 76">
              <a:extLst>
                <a:ext uri="{FF2B5EF4-FFF2-40B4-BE49-F238E27FC236}">
                  <a16:creationId xmlns="" xmlns:a16="http://schemas.microsoft.com/office/drawing/2014/main" id="{8CAE9244-F445-4D2A-82B3-174D3A5A1C7F}"/>
                </a:ext>
              </a:extLst>
            </p:cNvPr>
            <p:cNvSpPr/>
            <p:nvPr/>
          </p:nvSpPr>
          <p:spPr>
            <a:xfrm>
              <a:off x="6875615" y="1791374"/>
              <a:ext cx="2520000" cy="2520000"/>
            </a:xfrm>
            <a:prstGeom prst="donut">
              <a:avLst>
                <a:gd name="adj" fmla="val 6412"/>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21" name="Straight Connector 120">
              <a:extLst>
                <a:ext uri="{FF2B5EF4-FFF2-40B4-BE49-F238E27FC236}">
                  <a16:creationId xmlns="" xmlns:a16="http://schemas.microsoft.com/office/drawing/2014/main" id="{45C92A0A-AC2A-4046-AE34-470C218CB103}"/>
                </a:ext>
              </a:extLst>
            </p:cNvPr>
            <p:cNvCxnSpPr>
              <a:cxnSpLocks/>
              <a:endCxn id="77" idx="0"/>
            </p:cNvCxnSpPr>
            <p:nvPr/>
          </p:nvCxnSpPr>
          <p:spPr>
            <a:xfrm>
              <a:off x="8118162" y="-51000"/>
              <a:ext cx="17453" cy="18423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 xmlns:a16="http://schemas.microsoft.com/office/drawing/2014/main" id="{B68F38E9-3E5D-4ABE-AA2F-F4BC1CA0B337}"/>
                </a:ext>
              </a:extLst>
            </p:cNvPr>
            <p:cNvSpPr txBox="1"/>
            <p:nvPr/>
          </p:nvSpPr>
          <p:spPr>
            <a:xfrm>
              <a:off x="7468636" y="3034588"/>
              <a:ext cx="1480510" cy="646331"/>
            </a:xfrm>
            <a:prstGeom prst="rect">
              <a:avLst/>
            </a:prstGeom>
            <a:noFill/>
          </p:spPr>
          <p:txBody>
            <a:bodyPr wrap="square" rtlCol="0">
              <a:spAutoFit/>
            </a:bodyPr>
            <a:lstStyle/>
            <a:p>
              <a:r>
                <a:rPr lang="en-GB" smtClean="0"/>
                <a:t>Customer Trust</a:t>
              </a:r>
              <a:endParaRPr lang="en-GB" dirty="0"/>
            </a:p>
          </p:txBody>
        </p:sp>
      </p:grpSp>
      <p:grpSp>
        <p:nvGrpSpPr>
          <p:cNvPr id="137" name="Group 136">
            <a:extLst>
              <a:ext uri="{FF2B5EF4-FFF2-40B4-BE49-F238E27FC236}">
                <a16:creationId xmlns="" xmlns:a16="http://schemas.microsoft.com/office/drawing/2014/main" id="{BBC0D4B4-4BBA-4F16-BE09-B577B24B4621}"/>
              </a:ext>
            </a:extLst>
          </p:cNvPr>
          <p:cNvGrpSpPr/>
          <p:nvPr/>
        </p:nvGrpSpPr>
        <p:grpSpPr>
          <a:xfrm>
            <a:off x="9644049" y="-5274432"/>
            <a:ext cx="2520000" cy="5183323"/>
            <a:chOff x="9529628" y="12226"/>
            <a:chExt cx="2520000" cy="5183323"/>
          </a:xfrm>
        </p:grpSpPr>
        <p:sp>
          <p:nvSpPr>
            <p:cNvPr id="107" name="Circle: Hollow 106">
              <a:extLst>
                <a:ext uri="{FF2B5EF4-FFF2-40B4-BE49-F238E27FC236}">
                  <a16:creationId xmlns="" xmlns:a16="http://schemas.microsoft.com/office/drawing/2014/main" id="{2870B32B-AAB0-4192-9BD3-DEB6239FF005}"/>
                </a:ext>
              </a:extLst>
            </p:cNvPr>
            <p:cNvSpPr/>
            <p:nvPr/>
          </p:nvSpPr>
          <p:spPr>
            <a:xfrm>
              <a:off x="9529628" y="2675549"/>
              <a:ext cx="2520000" cy="2520000"/>
            </a:xfrm>
            <a:prstGeom prst="donut">
              <a:avLst>
                <a:gd name="adj" fmla="val 6412"/>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22" name="Straight Connector 121">
              <a:extLst>
                <a:ext uri="{FF2B5EF4-FFF2-40B4-BE49-F238E27FC236}">
                  <a16:creationId xmlns="" xmlns:a16="http://schemas.microsoft.com/office/drawing/2014/main" id="{3319C95B-7120-4011-A004-3C6F87661A5C}"/>
                </a:ext>
              </a:extLst>
            </p:cNvPr>
            <p:cNvCxnSpPr>
              <a:cxnSpLocks/>
              <a:endCxn id="107" idx="0"/>
            </p:cNvCxnSpPr>
            <p:nvPr/>
          </p:nvCxnSpPr>
          <p:spPr>
            <a:xfrm>
              <a:off x="10779182" y="12226"/>
              <a:ext cx="10446" cy="2663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 xmlns:a16="http://schemas.microsoft.com/office/drawing/2014/main" id="{314871C4-1D88-4DF9-A3B4-915CCE9C2AC1}"/>
                </a:ext>
              </a:extLst>
            </p:cNvPr>
            <p:cNvSpPr txBox="1"/>
            <p:nvPr/>
          </p:nvSpPr>
          <p:spPr>
            <a:xfrm>
              <a:off x="10110415" y="3443903"/>
              <a:ext cx="1480510" cy="646331"/>
            </a:xfrm>
            <a:prstGeom prst="rect">
              <a:avLst/>
            </a:prstGeom>
            <a:noFill/>
          </p:spPr>
          <p:txBody>
            <a:bodyPr wrap="square" rtlCol="0">
              <a:spAutoFit/>
            </a:bodyPr>
            <a:lstStyle/>
            <a:p>
              <a:r>
                <a:rPr lang="en-GB" smtClean="0"/>
                <a:t>Discount given</a:t>
              </a:r>
              <a:endParaRPr lang="en-GB" dirty="0"/>
            </a:p>
          </p:txBody>
        </p:sp>
      </p:grpSp>
      <p:pic>
        <p:nvPicPr>
          <p:cNvPr id="3" name="Picture 2" descr="customer_retention - Jupyter Notebook - Oper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955" y="74184"/>
            <a:ext cx="4996469" cy="2750903"/>
          </a:xfrm>
          <a:prstGeom prst="rect">
            <a:avLst/>
          </a:prstGeom>
        </p:spPr>
      </p:pic>
      <p:pic>
        <p:nvPicPr>
          <p:cNvPr id="4" name="Picture 3" descr="customer_retention - Jupyter Notebook - Opera"/>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3023" y="74184"/>
            <a:ext cx="5691789" cy="2750903"/>
          </a:xfrm>
          <a:prstGeom prst="rect">
            <a:avLst/>
          </a:prstGeom>
        </p:spPr>
      </p:pic>
      <p:pic>
        <p:nvPicPr>
          <p:cNvPr id="6" name="Picture 5" descr="customer_retention - Jupyter Notebook - Opera"/>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0401" y="3069170"/>
            <a:ext cx="4549023" cy="2621946"/>
          </a:xfrm>
          <a:prstGeom prst="rect">
            <a:avLst/>
          </a:prstGeom>
        </p:spPr>
      </p:pic>
      <p:pic>
        <p:nvPicPr>
          <p:cNvPr id="7" name="Picture 6" descr="customer_retention - Jupyter Notebook - Opera"/>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41242" y="3220718"/>
            <a:ext cx="5240740" cy="2661313"/>
          </a:xfrm>
          <a:prstGeom prst="rect">
            <a:avLst/>
          </a:prstGeom>
        </p:spPr>
      </p:pic>
    </p:spTree>
    <p:extLst>
      <p:ext uri="{BB962C8B-B14F-4D97-AF65-F5344CB8AC3E}">
        <p14:creationId xmlns:p14="http://schemas.microsoft.com/office/powerpoint/2010/main" val="93987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8.33333E-7 1.48148E-6 L 0.00117 0.7581 " pathEditMode="relative" rAng="0" ptsTypes="AA">
                                      <p:cBhvr>
                                        <p:cTn id="6" dur="2000" fill="hold"/>
                                        <p:tgtEl>
                                          <p:spTgt spid="133"/>
                                        </p:tgtEl>
                                        <p:attrNameLst>
                                          <p:attrName>ppt_x</p:attrName>
                                          <p:attrName>ppt_y</p:attrName>
                                        </p:attrNameLst>
                                      </p:cBhvr>
                                      <p:rCtr x="52" y="37894"/>
                                    </p:animMotion>
                                  </p:childTnLst>
                                </p:cTn>
                              </p:par>
                            </p:childTnLst>
                          </p:cTn>
                        </p:par>
                        <p:par>
                          <p:cTn id="7" fill="hold">
                            <p:stCondLst>
                              <p:cond delay="2000"/>
                            </p:stCondLst>
                            <p:childTnLst>
                              <p:par>
                                <p:cTn id="8" presetID="42" presetClass="path" presetSubtype="0" accel="50000" decel="50000" fill="hold" nodeType="afterEffect">
                                  <p:stCondLst>
                                    <p:cond delay="0"/>
                                  </p:stCondLst>
                                  <p:childTnLst>
                                    <p:animMotion origin="layout" path="M 5E-6 -4.07407E-6 L -0.00235 0.63172 " pathEditMode="relative" rAng="0" ptsTypes="AA">
                                      <p:cBhvr>
                                        <p:cTn id="9" dur="2000" fill="hold"/>
                                        <p:tgtEl>
                                          <p:spTgt spid="134"/>
                                        </p:tgtEl>
                                        <p:attrNameLst>
                                          <p:attrName>ppt_x</p:attrName>
                                          <p:attrName>ppt_y</p:attrName>
                                        </p:attrNameLst>
                                      </p:cBhvr>
                                      <p:rCtr x="-117" y="31574"/>
                                    </p:animMotion>
                                  </p:childTnLst>
                                </p:cTn>
                              </p:par>
                            </p:childTnLst>
                          </p:cTn>
                        </p:par>
                        <p:par>
                          <p:cTn id="10" fill="hold">
                            <p:stCondLst>
                              <p:cond delay="4000"/>
                            </p:stCondLst>
                            <p:childTnLst>
                              <p:par>
                                <p:cTn id="11" presetID="42" presetClass="path" presetSubtype="0" accel="50000" decel="50000" fill="hold" nodeType="afterEffect">
                                  <p:stCondLst>
                                    <p:cond delay="0"/>
                                  </p:stCondLst>
                                  <p:childTnLst>
                                    <p:animMotion origin="layout" path="M -4.79167E-6 -3.33333E-6 L -0.0052 0.75973 " pathEditMode="relative" rAng="0" ptsTypes="AA">
                                      <p:cBhvr>
                                        <p:cTn id="12" dur="2000" fill="hold"/>
                                        <p:tgtEl>
                                          <p:spTgt spid="135"/>
                                        </p:tgtEl>
                                        <p:attrNameLst>
                                          <p:attrName>ppt_x</p:attrName>
                                          <p:attrName>ppt_y</p:attrName>
                                        </p:attrNameLst>
                                      </p:cBhvr>
                                      <p:rCtr x="-260" y="37986"/>
                                    </p:animMotion>
                                  </p:childTnLst>
                                </p:cTn>
                              </p:par>
                            </p:childTnLst>
                          </p:cTn>
                        </p:par>
                        <p:par>
                          <p:cTn id="13" fill="hold">
                            <p:stCondLst>
                              <p:cond delay="6000"/>
                            </p:stCondLst>
                            <p:childTnLst>
                              <p:par>
                                <p:cTn id="14" presetID="42" presetClass="path" presetSubtype="0" accel="50000" decel="50000" fill="hold" nodeType="afterEffect">
                                  <p:stCondLst>
                                    <p:cond delay="0"/>
                                  </p:stCondLst>
                                  <p:childTnLst>
                                    <p:animMotion origin="layout" path="M -4.16667E-6 1.11111E-6 L -4.16667E-6 0.63148 " pathEditMode="relative" rAng="0" ptsTypes="AA">
                                      <p:cBhvr>
                                        <p:cTn id="15" dur="2000" fill="hold"/>
                                        <p:tgtEl>
                                          <p:spTgt spid="136"/>
                                        </p:tgtEl>
                                        <p:attrNameLst>
                                          <p:attrName>ppt_x</p:attrName>
                                          <p:attrName>ppt_y</p:attrName>
                                        </p:attrNameLst>
                                      </p:cBhvr>
                                      <p:rCtr x="0" y="31574"/>
                                    </p:animMotion>
                                  </p:childTnLst>
                                </p:cTn>
                              </p:par>
                            </p:childTnLst>
                          </p:cTn>
                        </p:par>
                        <p:par>
                          <p:cTn id="16" fill="hold">
                            <p:stCondLst>
                              <p:cond delay="8000"/>
                            </p:stCondLst>
                            <p:childTnLst>
                              <p:par>
                                <p:cTn id="17" presetID="42" presetClass="path" presetSubtype="0" accel="50000" decel="50000" fill="hold" nodeType="afterEffect">
                                  <p:stCondLst>
                                    <p:cond delay="0"/>
                                  </p:stCondLst>
                                  <p:childTnLst>
                                    <p:animMotion origin="layout" path="M -8.33333E-7 2.22222E-6 L -0.00599 0.77384 " pathEditMode="relative" rAng="0" ptsTypes="AA">
                                      <p:cBhvr>
                                        <p:cTn id="18" dur="2000" fill="hold"/>
                                        <p:tgtEl>
                                          <p:spTgt spid="137"/>
                                        </p:tgtEl>
                                        <p:attrNameLst>
                                          <p:attrName>ppt_x</p:attrName>
                                          <p:attrName>ppt_y</p:attrName>
                                        </p:attrNameLst>
                                      </p:cBhvr>
                                      <p:rCtr x="-299" y="387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endParaRPr lang="en-US"/>
          </a:p>
        </p:txBody>
      </p:sp>
      <p:sp>
        <p:nvSpPr>
          <p:cNvPr id="3" name="Content Placeholder 2"/>
          <p:cNvSpPr>
            <a:spLocks noGrp="1"/>
          </p:cNvSpPr>
          <p:nvPr>
            <p:ph idx="1"/>
          </p:nvPr>
        </p:nvSpPr>
        <p:spPr/>
        <p:txBody>
          <a:bodyPr/>
          <a:lstStyle/>
          <a:p>
            <a:r>
              <a:rPr lang="en-US" smtClean="0"/>
              <a:t>The main subject is to satisfaction of the customer and we clearly see it people are strongly agree that online shopping is giving more discount and and it is most trustworthy and the net benefit derived from online shopping is more user satisfaction we clearly say it most of the people is used online shopping and sale is going to increase </a:t>
            </a:r>
            <a:endParaRPr lang="en-US"/>
          </a:p>
        </p:txBody>
      </p:sp>
    </p:spTree>
    <p:extLst>
      <p:ext uri="{BB962C8B-B14F-4D97-AF65-F5344CB8AC3E}">
        <p14:creationId xmlns:p14="http://schemas.microsoft.com/office/powerpoint/2010/main" val="765790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 xmlns:a16="http://schemas.microsoft.com/office/drawing/2014/main" id="{95575AC7-918A-46F1-969B-34E857B771D7}"/>
              </a:ext>
            </a:extLst>
          </p:cNvPr>
          <p:cNvSpPr/>
          <p:nvPr/>
        </p:nvSpPr>
        <p:spPr>
          <a:xfrm>
            <a:off x="0" y="0"/>
            <a:ext cx="7774142" cy="4893610"/>
          </a:xfrm>
          <a:custGeom>
            <a:avLst/>
            <a:gdLst>
              <a:gd name="connsiteX0" fmla="*/ 0 w 7774142"/>
              <a:gd name="connsiteY0" fmla="*/ 0 h 4893610"/>
              <a:gd name="connsiteX1" fmla="*/ 7038525 w 7774142"/>
              <a:gd name="connsiteY1" fmla="*/ 0 h 4893610"/>
              <a:gd name="connsiteX2" fmla="*/ 7774142 w 7774142"/>
              <a:gd name="connsiteY2" fmla="*/ 1914291 h 4893610"/>
              <a:gd name="connsiteX3" fmla="*/ 21079 w 7774142"/>
              <a:gd name="connsiteY3" fmla="*/ 4893610 h 4893610"/>
              <a:gd name="connsiteX4" fmla="*/ 0 w 7774142"/>
              <a:gd name="connsiteY4" fmla="*/ 4838757 h 4893610"/>
              <a:gd name="connsiteX5" fmla="*/ 0 w 7774142"/>
              <a:gd name="connsiteY5" fmla="*/ 0 h 489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142" h="4893610">
                <a:moveTo>
                  <a:pt x="0" y="0"/>
                </a:moveTo>
                <a:lnTo>
                  <a:pt x="7038525" y="0"/>
                </a:lnTo>
                <a:lnTo>
                  <a:pt x="7774142" y="1914291"/>
                </a:lnTo>
                <a:lnTo>
                  <a:pt x="21079" y="4893610"/>
                </a:lnTo>
                <a:lnTo>
                  <a:pt x="0" y="4838757"/>
                </a:lnTo>
                <a:lnTo>
                  <a:pt x="0" y="0"/>
                </a:lnTo>
                <a:close/>
              </a:path>
            </a:pathLst>
          </a:custGeom>
          <a:solidFill>
            <a:schemeClr val="bg1">
              <a:lumMod val="9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4" name="Rectangle 13">
            <a:extLst>
              <a:ext uri="{FF2B5EF4-FFF2-40B4-BE49-F238E27FC236}">
                <a16:creationId xmlns="" xmlns:a16="http://schemas.microsoft.com/office/drawing/2014/main" id="{DBD52F90-DB4F-4A9B-808F-0045A5117B53}"/>
              </a:ext>
            </a:extLst>
          </p:cNvPr>
          <p:cNvSpPr/>
          <p:nvPr/>
        </p:nvSpPr>
        <p:spPr>
          <a:xfrm rot="2750491">
            <a:off x="1485901" y="1485900"/>
            <a:ext cx="3600000" cy="3600000"/>
          </a:xfrm>
          <a:prstGeom prst="rect">
            <a:avLst/>
          </a:prstGeom>
          <a:blipFill dpi="0" rotWithShape="0">
            <a:blip r:embed="rId2"/>
            <a:srcRect/>
            <a:stretch>
              <a:fillRect l="1169" r="785"/>
            </a:stretch>
          </a:blipFill>
          <a:ln w="127000">
            <a:solidFill>
              <a:srgbClr val="0982AD"/>
            </a:solidFill>
          </a:ln>
          <a:effectLst>
            <a:glow rad="139700">
              <a:srgbClr val="A34A2E">
                <a:alpha val="40000"/>
              </a:srgbClr>
            </a:glow>
            <a:outerShdw blurRad="50800" dist="50800" dir="5400000" algn="ctr" rotWithShape="0">
              <a:srgbClr val="A34A2E"/>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reeform: Shape 17">
            <a:extLst>
              <a:ext uri="{FF2B5EF4-FFF2-40B4-BE49-F238E27FC236}">
                <a16:creationId xmlns="" xmlns:a16="http://schemas.microsoft.com/office/drawing/2014/main" id="{5BDAA0C0-5630-4F11-BE75-29087273D92A}"/>
              </a:ext>
            </a:extLst>
          </p:cNvPr>
          <p:cNvSpPr/>
          <p:nvPr/>
        </p:nvSpPr>
        <p:spPr>
          <a:xfrm>
            <a:off x="4648199" y="3655462"/>
            <a:ext cx="7543801" cy="1706948"/>
          </a:xfrm>
          <a:custGeom>
            <a:avLst/>
            <a:gdLst>
              <a:gd name="connsiteX0" fmla="*/ 1728371 w 7543801"/>
              <a:gd name="connsiteY0" fmla="*/ 0 h 1706948"/>
              <a:gd name="connsiteX1" fmla="*/ 7543801 w 7543801"/>
              <a:gd name="connsiteY1" fmla="*/ 612 h 1706948"/>
              <a:gd name="connsiteX2" fmla="*/ 7543801 w 7543801"/>
              <a:gd name="connsiteY2" fmla="*/ 1706948 h 1706948"/>
              <a:gd name="connsiteX3" fmla="*/ 0 w 7543801"/>
              <a:gd name="connsiteY3" fmla="*/ 1706948 h 1706948"/>
            </a:gdLst>
            <a:ahLst/>
            <a:cxnLst>
              <a:cxn ang="0">
                <a:pos x="connsiteX0" y="connsiteY0"/>
              </a:cxn>
              <a:cxn ang="0">
                <a:pos x="connsiteX1" y="connsiteY1"/>
              </a:cxn>
              <a:cxn ang="0">
                <a:pos x="connsiteX2" y="connsiteY2"/>
              </a:cxn>
              <a:cxn ang="0">
                <a:pos x="connsiteX3" y="connsiteY3"/>
              </a:cxn>
            </a:cxnLst>
            <a:rect l="l" t="t" r="r" b="b"/>
            <a:pathLst>
              <a:path w="7543801" h="1706948">
                <a:moveTo>
                  <a:pt x="1728371" y="0"/>
                </a:moveTo>
                <a:lnTo>
                  <a:pt x="7543801" y="612"/>
                </a:lnTo>
                <a:lnTo>
                  <a:pt x="7543801" y="1706948"/>
                </a:lnTo>
                <a:lnTo>
                  <a:pt x="0" y="1706948"/>
                </a:lnTo>
                <a:close/>
              </a:path>
            </a:pathLst>
          </a:custGeom>
          <a:solidFill>
            <a:srgbClr val="95AD7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GB" sz="8800" b="1" smtClean="0">
                <a:solidFill>
                  <a:srgbClr val="0852A3"/>
                </a:solidFill>
              </a:rPr>
              <a:t>ThankYou</a:t>
            </a:r>
            <a:endParaRPr lang="en-GB" sz="8800" b="1" dirty="0">
              <a:solidFill>
                <a:srgbClr val="0852A3"/>
              </a:solidFill>
            </a:endParaRPr>
          </a:p>
        </p:txBody>
      </p:sp>
    </p:spTree>
    <p:extLst>
      <p:ext uri="{BB962C8B-B14F-4D97-AF65-F5344CB8AC3E}">
        <p14:creationId xmlns:p14="http://schemas.microsoft.com/office/powerpoint/2010/main" val="1353041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16565</TotalTime>
  <Words>331</Words>
  <Application>Microsoft Office PowerPoint</Application>
  <PresentationFormat>Widescreen</PresentationFormat>
  <Paragraphs>67</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Agency FB</vt: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Ahsan</dc:creator>
  <cp:lastModifiedBy>Sneha</cp:lastModifiedBy>
  <cp:revision>243</cp:revision>
  <dcterms:created xsi:type="dcterms:W3CDTF">2020-06-28T12:47:28Z</dcterms:created>
  <dcterms:modified xsi:type="dcterms:W3CDTF">2022-05-11T17:05:09Z</dcterms:modified>
</cp:coreProperties>
</file>