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5"/>
  </p:notesMasterIdLst>
  <p:handoutMasterIdLst>
    <p:handoutMasterId r:id="rId26"/>
  </p:handoutMasterIdLst>
  <p:sldIdLst>
    <p:sldId id="318" r:id="rId2"/>
    <p:sldId id="339" r:id="rId3"/>
    <p:sldId id="341" r:id="rId4"/>
    <p:sldId id="380" r:id="rId5"/>
    <p:sldId id="381" r:id="rId6"/>
    <p:sldId id="382" r:id="rId7"/>
    <p:sldId id="387" r:id="rId8"/>
    <p:sldId id="388" r:id="rId9"/>
    <p:sldId id="385" r:id="rId10"/>
    <p:sldId id="384" r:id="rId11"/>
    <p:sldId id="383" r:id="rId12"/>
    <p:sldId id="389" r:id="rId13"/>
    <p:sldId id="395" r:id="rId14"/>
    <p:sldId id="394" r:id="rId15"/>
    <p:sldId id="393" r:id="rId16"/>
    <p:sldId id="392" r:id="rId17"/>
    <p:sldId id="399" r:id="rId18"/>
    <p:sldId id="398" r:id="rId19"/>
    <p:sldId id="397" r:id="rId20"/>
    <p:sldId id="396" r:id="rId21"/>
    <p:sldId id="400" r:id="rId22"/>
    <p:sldId id="403" r:id="rId23"/>
    <p:sldId id="402" r:id="rId24"/>
  </p:sldIdLst>
  <p:sldSz cx="12188825"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FFFF"/>
    <a:srgbClr val="F4B10A"/>
    <a:srgbClr val="F0932C"/>
    <a:srgbClr val="E05F2C"/>
    <a:srgbClr val="E4A60A"/>
    <a:srgbClr val="828282"/>
    <a:srgbClr val="6E90FE"/>
    <a:srgbClr val="8086FC"/>
    <a:srgbClr val="6D6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74" d="100"/>
          <a:sy n="74" d="100"/>
        </p:scale>
        <p:origin x="582" y="7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1T22:25:38.745"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8/30/2022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8/30/2022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418"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040" y="1020431"/>
            <a:ext cx="10990686" cy="1475013"/>
          </a:xfrm>
          <a:effectLst/>
        </p:spPr>
        <p:txBody>
          <a:bodyPr anchor="b">
            <a:normAutofit/>
          </a:bodyPr>
          <a:lstStyle>
            <a:lvl1pPr>
              <a:defRPr sz="359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043" y="2495446"/>
            <a:ext cx="10990683" cy="590321"/>
          </a:xfrm>
        </p:spPr>
        <p:txBody>
          <a:bodyPr anchor="t">
            <a:normAutofit/>
          </a:bodyPr>
          <a:lstStyle>
            <a:lvl1pPr marL="0" indent="0" algn="l">
              <a:buNone/>
              <a:defRPr sz="1600" cap="all">
                <a:solidFill>
                  <a:schemeClr val="accent2"/>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3970" y="5956138"/>
            <a:ext cx="2844059" cy="365125"/>
          </a:xfrm>
        </p:spPr>
        <p:txBody>
          <a:bodyPr/>
          <a:lstStyle>
            <a:lvl1pPr>
              <a:defRPr>
                <a:solidFill>
                  <a:schemeClr val="accent1">
                    <a:lumMod val="75000"/>
                    <a:lumOff val="25000"/>
                  </a:schemeClr>
                </a:solidFill>
              </a:defRPr>
            </a:lvl1pPr>
          </a:lstStyle>
          <a:p>
            <a:fld id="{B61BEF0D-F0BB-DE4B-95CE-6DB70DBA9567}" type="datetimeFigureOut">
              <a:rPr lang="en-US" smtClean="0"/>
              <a:pPr/>
              <a:t>8/30/2022</a:t>
            </a:fld>
            <a:endParaRPr lang="en-US" dirty="0"/>
          </a:p>
        </p:txBody>
      </p:sp>
      <p:sp>
        <p:nvSpPr>
          <p:cNvPr id="5" name="Footer Placeholder 4"/>
          <p:cNvSpPr>
            <a:spLocks noGrp="1"/>
          </p:cNvSpPr>
          <p:nvPr>
            <p:ph type="ftr" sz="quarter" idx="11"/>
          </p:nvPr>
        </p:nvSpPr>
        <p:spPr>
          <a:xfrm>
            <a:off x="581040" y="5951812"/>
            <a:ext cx="6915409"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5551" y="5956138"/>
            <a:ext cx="101617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grpSp>
        <p:nvGrpSpPr>
          <p:cNvPr id="8" name="Group 7">
            <a:extLst>
              <a:ext uri="{FF2B5EF4-FFF2-40B4-BE49-F238E27FC236}">
                <a16:creationId xmlns:a16="http://schemas.microsoft.com/office/drawing/2014/main" xmlns="" id="{2A721E04-0305-44D9-B614-D3C0912686B1}"/>
              </a:ext>
            </a:extLst>
          </p:cNvPr>
          <p:cNvGrpSpPr/>
          <p:nvPr userDrawn="1"/>
        </p:nvGrpSpPr>
        <p:grpSpPr>
          <a:xfrm>
            <a:off x="7923213" y="0"/>
            <a:ext cx="4265612" cy="6858000"/>
            <a:chOff x="7923213" y="0"/>
            <a:chExt cx="4265612" cy="6858000"/>
          </a:xfrm>
        </p:grpSpPr>
        <p:pic>
          <p:nvPicPr>
            <p:cNvPr id="9" name="Picture 8">
              <a:extLst>
                <a:ext uri="{FF2B5EF4-FFF2-40B4-BE49-F238E27FC236}">
                  <a16:creationId xmlns:a16="http://schemas.microsoft.com/office/drawing/2014/main" xmlns="" id="{7B0182F0-2ABC-4F60-ABAD-DB90DF0539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0" name="Rectangle 9">
              <a:extLst>
                <a:ext uri="{FF2B5EF4-FFF2-40B4-BE49-F238E27FC236}">
                  <a16:creationId xmlns:a16="http://schemas.microsoft.com/office/drawing/2014/main" xmlns="" id="{B971277B-C83D-4E9F-8C03-9A0A8622BA7C}"/>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87400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8/30/2022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02276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6900" y="599725"/>
            <a:ext cx="2906060"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6899" y="675727"/>
            <a:ext cx="2003642"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722" y="675727"/>
            <a:ext cx="7894223"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1331" y="5956138"/>
            <a:ext cx="1327795" cy="365125"/>
          </a:xfrm>
        </p:spPr>
        <p:txBody>
          <a:bodyPr/>
          <a:lstStyle>
            <a:lvl1pPr>
              <a:defRPr>
                <a:solidFill>
                  <a:schemeClr val="accent1">
                    <a:lumMod val="75000"/>
                    <a:lumOff val="25000"/>
                  </a:schemeClr>
                </a:solidFill>
              </a:defRPr>
            </a:lvl1pPr>
          </a:lstStyle>
          <a:p>
            <a:fld id="{03F41C87-7AD9-4845-A077-840E4A0F3F06}" type="datetimeFigureOut">
              <a:rPr lang="en-US" smtClean="0"/>
              <a:t>8/30/2022</a:t>
            </a:fld>
            <a:endParaRPr lang="en-US"/>
          </a:p>
        </p:txBody>
      </p:sp>
      <p:sp>
        <p:nvSpPr>
          <p:cNvPr id="5" name="Footer Placeholder 4"/>
          <p:cNvSpPr>
            <a:spLocks noGrp="1"/>
          </p:cNvSpPr>
          <p:nvPr>
            <p:ph type="ftr" sz="quarter" idx="11"/>
          </p:nvPr>
        </p:nvSpPr>
        <p:spPr>
          <a:xfrm>
            <a:off x="774722" y="5951812"/>
            <a:ext cx="7894223"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443895" y="5956138"/>
            <a:ext cx="1163892" cy="365125"/>
          </a:xfrm>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64839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041" y="2180497"/>
            <a:ext cx="11026743"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8/30/2022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555550" y="5956138"/>
            <a:ext cx="1052234" cy="365125"/>
          </a:xfrm>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4452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700" y="5141975"/>
            <a:ext cx="1128792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2" y="3043911"/>
            <a:ext cx="11026743" cy="1497507"/>
          </a:xfrm>
        </p:spPr>
        <p:txBody>
          <a:bodyPr anchor="b">
            <a:normAutofit/>
          </a:bodyPr>
          <a:lstStyle>
            <a:lvl1pPr algn="l">
              <a:defRPr sz="3599"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041" y="4541417"/>
            <a:ext cx="11026743" cy="600556"/>
          </a:xfrm>
        </p:spPr>
        <p:txBody>
          <a:bodyPr anchor="t">
            <a:normAutofit/>
          </a:bodyPr>
          <a:lstStyle>
            <a:lvl1pPr marL="0" indent="0" algn="l">
              <a:buNone/>
              <a:defRPr sz="1799" cap="all">
                <a:solidFill>
                  <a:schemeClr val="accent2"/>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8/30/2022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grpSp>
        <p:nvGrpSpPr>
          <p:cNvPr id="9" name="Group 8">
            <a:extLst>
              <a:ext uri="{FF2B5EF4-FFF2-40B4-BE49-F238E27FC236}">
                <a16:creationId xmlns:a16="http://schemas.microsoft.com/office/drawing/2014/main" xmlns="" id="{4248480E-D3B5-4EF4-ACFB-302B5B714A86}"/>
              </a:ext>
            </a:extLst>
          </p:cNvPr>
          <p:cNvGrpSpPr/>
          <p:nvPr userDrawn="1"/>
        </p:nvGrpSpPr>
        <p:grpSpPr>
          <a:xfrm>
            <a:off x="11123611" y="0"/>
            <a:ext cx="1065214" cy="6868886"/>
            <a:chOff x="11123611" y="0"/>
            <a:chExt cx="1065214" cy="6868886"/>
          </a:xfrm>
        </p:grpSpPr>
        <p:pic>
          <p:nvPicPr>
            <p:cNvPr id="10" name="Picture 9">
              <a:extLst>
                <a:ext uri="{FF2B5EF4-FFF2-40B4-BE49-F238E27FC236}">
                  <a16:creationId xmlns:a16="http://schemas.microsoft.com/office/drawing/2014/main" xmlns="" id="{9ED370B4-BB16-4356-B2F5-9926E89FB6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1" name="Rectangle 10">
              <a:extLst>
                <a:ext uri="{FF2B5EF4-FFF2-40B4-BE49-F238E27FC236}">
                  <a16:creationId xmlns:a16="http://schemas.microsoft.com/office/drawing/2014/main" xmlns="" id="{3EBBA9ED-E1AE-404B-93AE-F6BF8AF29FAC}"/>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85056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042" y="2228004"/>
            <a:ext cx="5420978"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6805" y="2228004"/>
            <a:ext cx="542098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8/30/2022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35849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6989" y="2250893"/>
            <a:ext cx="5085750" cy="536005"/>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581042"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2037" y="2250893"/>
            <a:ext cx="5085748" cy="553373"/>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090"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8/30/2022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1514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568"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744" y="729658"/>
            <a:ext cx="11026744"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8/30/2022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73318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8/30/2022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69199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700" y="5141973"/>
            <a:ext cx="11295258"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5262296"/>
            <a:ext cx="4908166" cy="689514"/>
          </a:xfrm>
        </p:spPr>
        <p:txBody>
          <a:bodyPr anchor="ctr"/>
          <a:lstStyle>
            <a:lvl1pPr algn="l">
              <a:defRPr sz="1999"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699" y="601200"/>
            <a:ext cx="11289899" cy="4204800"/>
          </a:xfrm>
        </p:spPr>
        <p:txBody>
          <a:bodyPr anchor="ctr">
            <a:normAutofit/>
          </a:bodyPr>
          <a:lstStyle>
            <a:lvl1pPr>
              <a:defRPr sz="1999">
                <a:solidFill>
                  <a:schemeClr val="tx2"/>
                </a:solidFill>
              </a:defRPr>
            </a:lvl1pPr>
            <a:lvl2pPr>
              <a:defRPr sz="1799">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39329" y="5262297"/>
            <a:ext cx="5868458" cy="689515"/>
          </a:xfrm>
        </p:spPr>
        <p:txBody>
          <a:bodyPr anchor="ctr">
            <a:normAutofit/>
          </a:bodyPr>
          <a:lstStyle>
            <a:lvl1pPr marL="0" indent="0" algn="r">
              <a:buNone/>
              <a:defRPr sz="1100">
                <a:solidFill>
                  <a:schemeClr val="bg1"/>
                </a:solidFill>
              </a:defRPr>
            </a:lvl1pPr>
            <a:lvl2pPr marL="457063" indent="0">
              <a:buNone/>
              <a:defRPr sz="11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8/30/2022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3547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041" y="4693389"/>
            <a:ext cx="11026744" cy="566738"/>
          </a:xfrm>
        </p:spPr>
        <p:txBody>
          <a:bodyPr anchor="b">
            <a:normAutofit/>
          </a:bodyPr>
          <a:lstStyle>
            <a:lvl1pPr algn="l">
              <a:defRPr sz="2399"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701" y="599725"/>
            <a:ext cx="11287919" cy="3557252"/>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041" y="5260128"/>
            <a:ext cx="11026745" cy="598671"/>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82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41" y="705124"/>
            <a:ext cx="11026744"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041" y="2336003"/>
            <a:ext cx="11026744"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3971" y="5956138"/>
            <a:ext cx="2844058" cy="365125"/>
          </a:xfrm>
          <a:prstGeom prst="rect">
            <a:avLst/>
          </a:prstGeom>
        </p:spPr>
        <p:txBody>
          <a:bodyPr vert="horz" lIns="91440" tIns="45720" rIns="91440" bIns="45720" rtlCol="0" anchor="ctr"/>
          <a:lstStyle>
            <a:lvl1pPr algn="r">
              <a:defRPr sz="900">
                <a:solidFill>
                  <a:schemeClr val="accent2"/>
                </a:solidFill>
              </a:defRPr>
            </a:lvl1pPr>
          </a:lstStyle>
          <a:p>
            <a:fld id="{03F41C87-7AD9-4845-A077-840E4A0F3F06}" type="datetimeFigureOut">
              <a:rPr lang="en-US" smtClean="0"/>
              <a:pPr/>
              <a:t>8/30/2022</a:t>
            </a:fld>
            <a:endParaRPr lang="en-US"/>
          </a:p>
        </p:txBody>
      </p:sp>
      <p:sp>
        <p:nvSpPr>
          <p:cNvPr id="5" name="Footer Placeholder 4"/>
          <p:cNvSpPr>
            <a:spLocks noGrp="1"/>
          </p:cNvSpPr>
          <p:nvPr>
            <p:ph type="ftr" sz="quarter" idx="3"/>
          </p:nvPr>
        </p:nvSpPr>
        <p:spPr>
          <a:xfrm>
            <a:off x="581040" y="5951812"/>
            <a:ext cx="6915409"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555550" y="5956138"/>
            <a:ext cx="1052236" cy="365125"/>
          </a:xfrm>
          <a:prstGeom prst="rect">
            <a:avLst/>
          </a:prstGeom>
        </p:spPr>
        <p:txBody>
          <a:bodyPr vert="horz" lIns="91440" tIns="45720" rIns="91440" bIns="45720" rtlCol="0" anchor="ctr"/>
          <a:lstStyle>
            <a:lvl1pPr algn="r">
              <a:defRPr sz="900">
                <a:solidFill>
                  <a:schemeClr val="accent2"/>
                </a:solidFill>
              </a:defRPr>
            </a:lvl1pPr>
          </a:lstStyle>
          <a:p>
            <a:fld id="{2A013F82-EE5E-44EE-A61D-E31C6657F26F}" type="slidenum">
              <a:rPr lang="en-US" smtClean="0"/>
              <a:pPr/>
              <a:t>‹#›</a:t>
            </a:fld>
            <a:endParaRPr lang="en-US"/>
          </a:p>
        </p:txBody>
      </p:sp>
      <p:sp>
        <p:nvSpPr>
          <p:cNvPr id="9" name="Rectangle 8"/>
          <p:cNvSpPr/>
          <p:nvPr/>
        </p:nvSpPr>
        <p:spPr>
          <a:xfrm>
            <a:off x="446418"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0725" y="457200"/>
            <a:ext cx="3702356"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60095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2799"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0F1F20B2-E962-49E5-9607-1C1067C7F4D9}"/>
              </a:ext>
            </a:extLst>
          </p:cNvPr>
          <p:cNvSpPr>
            <a:spLocks noGrp="1"/>
          </p:cNvSpPr>
          <p:nvPr>
            <p:ph type="title"/>
          </p:nvPr>
        </p:nvSpPr>
        <p:spPr>
          <a:xfrm>
            <a:off x="550291" y="1484784"/>
            <a:ext cx="8928498" cy="2232248"/>
          </a:xfrm>
          <a:scene3d>
            <a:camera prst="orthographicFront"/>
            <a:lightRig rig="threePt" dir="t"/>
          </a:scene3d>
          <a:sp3d>
            <a:bevelT/>
          </a:sp3d>
        </p:spPr>
        <p:txBody>
          <a:bodyPr>
            <a:normAutofit/>
          </a:bodyPr>
          <a:lstStyle/>
          <a:p>
            <a:r>
              <a:rPr lang="en-IN" b="1" cap="none" dirty="0">
                <a:ln w="12700" cmpd="sng">
                  <a:solidFill>
                    <a:schemeClr val="accent4"/>
                  </a:solidFill>
                  <a:prstDash val="solid"/>
                </a:ln>
                <a:solidFill>
                  <a:srgbClr val="00B050"/>
                </a:solidFill>
                <a:latin typeface="Bahnschrift" panose="020B0502040204020203" pitchFamily="34" charset="0"/>
              </a:rPr>
              <a:t>Presentation On</a:t>
            </a:r>
            <a:br>
              <a:rPr lang="en-IN" b="1" cap="none" dirty="0">
                <a:ln w="12700" cmpd="sng">
                  <a:solidFill>
                    <a:schemeClr val="accent4"/>
                  </a:solidFill>
                  <a:prstDash val="solid"/>
                </a:ln>
                <a:solidFill>
                  <a:srgbClr val="00B050"/>
                </a:solidFill>
                <a:latin typeface="Bahnschrift" panose="020B0502040204020203" pitchFamily="34" charset="0"/>
              </a:rPr>
            </a:br>
            <a:r>
              <a:rPr lang="en-IN" b="1" cap="none" dirty="0">
                <a:ln w="12700" cmpd="sng">
                  <a:solidFill>
                    <a:schemeClr val="accent4"/>
                  </a:solidFill>
                  <a:prstDash val="solid"/>
                </a:ln>
                <a:solidFill>
                  <a:srgbClr val="00B050"/>
                </a:solidFill>
                <a:latin typeface="Bahnschrift" panose="020B0502040204020203" pitchFamily="34" charset="0"/>
              </a:rPr>
              <a:t>Micro-Credit Defaulter predication using Machine Learning</a:t>
            </a:r>
          </a:p>
        </p:txBody>
      </p:sp>
      <p:sp>
        <p:nvSpPr>
          <p:cNvPr id="3" name="Subtitle 2"/>
          <p:cNvSpPr>
            <a:spLocks noGrp="1"/>
          </p:cNvSpPr>
          <p:nvPr>
            <p:ph type="body" idx="1"/>
          </p:nvPr>
        </p:nvSpPr>
        <p:spPr>
          <a:xfrm>
            <a:off x="550291" y="3933056"/>
            <a:ext cx="11026743" cy="888588"/>
          </a:xfrm>
        </p:spPr>
        <p:txBody>
          <a:bodyPr/>
          <a:lstStyle/>
          <a:p>
            <a:r>
              <a:rPr lang="en-US"/>
              <a:t>                      </a:t>
            </a:r>
            <a:r>
              <a:rPr lang="en-US" sz="2400" cap="none" smtClean="0">
                <a:ln w="0"/>
                <a:solidFill>
                  <a:srgbClr val="FFC000"/>
                </a:solidFill>
                <a:effectLst>
                  <a:reflection blurRad="6350" stA="53000" endA="300" endPos="35500" dir="5400000" sy="-90000" algn="bl" rotWithShape="0"/>
                </a:effectLst>
                <a:latin typeface="Bahnschrift" panose="020B0502040204020203" pitchFamily="34" charset="0"/>
              </a:rPr>
              <a:t>Author: SNEHA SANTRA</a:t>
            </a:r>
            <a:endParaRPr lang="en-US" sz="2400" dirty="0">
              <a:solidFill>
                <a:srgbClr val="FFC000"/>
              </a:solidFill>
              <a:latin typeface="Bahnschrift" panose="020B0502040204020203" pitchFamily="34" charset="0"/>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D5C376-BE98-4DC8-8A3C-E6DF03251965}"/>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amount of loan taken by customers</a:t>
            </a:r>
            <a:endParaRPr lang="en-IN" sz="2400" dirty="0"/>
          </a:p>
        </p:txBody>
      </p:sp>
      <p:sp>
        <p:nvSpPr>
          <p:cNvPr id="5" name="Content Placeholder 4">
            <a:extLst>
              <a:ext uri="{FF2B5EF4-FFF2-40B4-BE49-F238E27FC236}">
                <a16:creationId xmlns:a16="http://schemas.microsoft.com/office/drawing/2014/main" xmlns="" id="{59C198A8-43F6-491B-AED0-CD3FAB291D00}"/>
              </a:ext>
            </a:extLst>
          </p:cNvPr>
          <p:cNvSpPr>
            <a:spLocks noGrp="1"/>
          </p:cNvSpPr>
          <p:nvPr>
            <p:ph sz="half" idx="2"/>
          </p:nvPr>
        </p:nvSpPr>
        <p:spPr>
          <a:xfrm>
            <a:off x="7102524" y="2060849"/>
            <a:ext cx="4505261" cy="4067493"/>
          </a:xfrm>
        </p:spPr>
        <p:txBody>
          <a:bodyPr>
            <a:normAutofit/>
          </a:bodyPr>
          <a:lstStyle/>
          <a:p>
            <a:r>
              <a:rPr lang="en-US" sz="2000" dirty="0"/>
              <a:t>In 30 &amp; 90 days, maximum number of people had taken 6Rs as the loan amount.</a:t>
            </a:r>
          </a:p>
          <a:p>
            <a:r>
              <a:rPr lang="en-US" sz="2000" dirty="0"/>
              <a:t>Customers have less tendency to take loan in amount of 12.</a:t>
            </a:r>
          </a:p>
          <a:p>
            <a:r>
              <a:rPr lang="en-US" sz="2000" dirty="0"/>
              <a:t>There are very few people who do not taken loan.</a:t>
            </a:r>
            <a:endParaRPr lang="en-IN" sz="2000" dirty="0"/>
          </a:p>
        </p:txBody>
      </p:sp>
      <p:pic>
        <p:nvPicPr>
          <p:cNvPr id="10" name="Content Placeholder 9">
            <a:extLst>
              <a:ext uri="{FF2B5EF4-FFF2-40B4-BE49-F238E27FC236}">
                <a16:creationId xmlns:a16="http://schemas.microsoft.com/office/drawing/2014/main" xmlns="" id="{0DFEB2AB-6F09-49F8-AEF7-DD40C35520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1144" y="2060849"/>
            <a:ext cx="5786167" cy="4067494"/>
          </a:xfrm>
          <a:effectLst>
            <a:glow rad="228600">
              <a:schemeClr val="accent5">
                <a:satMod val="175000"/>
                <a:alpha val="40000"/>
              </a:schemeClr>
            </a:glow>
          </a:effectLst>
        </p:spPr>
      </p:pic>
    </p:spTree>
    <p:extLst>
      <p:ext uri="{BB962C8B-B14F-4D97-AF65-F5344CB8AC3E}">
        <p14:creationId xmlns:p14="http://schemas.microsoft.com/office/powerpoint/2010/main" val="315353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F9F559-7E37-4A96-AB6F-21D0ADAEF5DE}"/>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Number of loan taken by customers in 30 days vs Amount of loan taken in 30 days</a:t>
            </a:r>
            <a:endParaRPr lang="en-IN" sz="2000" dirty="0"/>
          </a:p>
        </p:txBody>
      </p:sp>
      <p:pic>
        <p:nvPicPr>
          <p:cNvPr id="7" name="Content Placeholder 6">
            <a:extLst>
              <a:ext uri="{FF2B5EF4-FFF2-40B4-BE49-F238E27FC236}">
                <a16:creationId xmlns:a16="http://schemas.microsoft.com/office/drawing/2014/main" xmlns="" id="{A9AC847E-8289-4A9F-AB76-B9CD6D75548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3594" y="2261604"/>
            <a:ext cx="7490807" cy="3995486"/>
          </a:xfrm>
          <a:effectLst>
            <a:glow rad="228600">
              <a:schemeClr val="accent5">
                <a:satMod val="175000"/>
                <a:alpha val="40000"/>
              </a:schemeClr>
            </a:glow>
          </a:effectLst>
        </p:spPr>
      </p:pic>
      <p:sp>
        <p:nvSpPr>
          <p:cNvPr id="5" name="Content Placeholder 4">
            <a:extLst>
              <a:ext uri="{FF2B5EF4-FFF2-40B4-BE49-F238E27FC236}">
                <a16:creationId xmlns:a16="http://schemas.microsoft.com/office/drawing/2014/main" xmlns="" id="{02DF360E-538A-4B8B-845F-07E5EB191F48}"/>
              </a:ext>
            </a:extLst>
          </p:cNvPr>
          <p:cNvSpPr>
            <a:spLocks noGrp="1"/>
          </p:cNvSpPr>
          <p:nvPr>
            <p:ph sz="half" idx="2"/>
          </p:nvPr>
        </p:nvSpPr>
        <p:spPr>
          <a:xfrm>
            <a:off x="8398667" y="2261604"/>
            <a:ext cx="3209117" cy="3633047"/>
          </a:xfrm>
        </p:spPr>
        <p:txBody>
          <a:bodyPr>
            <a:normAutofit/>
          </a:bodyPr>
          <a:lstStyle/>
          <a:p>
            <a:r>
              <a:rPr lang="en-US" sz="2000" dirty="0"/>
              <a:t>Maximum number of times loans taken by the people is 50 and the Average loan amount is equivalent to 300</a:t>
            </a:r>
            <a:endParaRPr lang="en-IN" sz="2000" dirty="0"/>
          </a:p>
        </p:txBody>
      </p:sp>
    </p:spTree>
    <p:extLst>
      <p:ext uri="{BB962C8B-B14F-4D97-AF65-F5344CB8AC3E}">
        <p14:creationId xmlns:p14="http://schemas.microsoft.com/office/powerpoint/2010/main" val="340985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50488E9-6A2C-4FBD-BEC3-ED468863A534}"/>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000" dirty="0">
                <a:solidFill>
                  <a:srgbClr val="FFFF00"/>
                </a:solidFill>
              </a:rPr>
              <a:t>Outliers detection &amp; removal</a:t>
            </a:r>
            <a:endParaRPr lang="en-IN" dirty="0">
              <a:solidFill>
                <a:srgbClr val="FFFF00"/>
              </a:solidFill>
            </a:endParaRPr>
          </a:p>
        </p:txBody>
      </p:sp>
      <p:sp>
        <p:nvSpPr>
          <p:cNvPr id="6" name="Content Placeholder 5">
            <a:extLst>
              <a:ext uri="{FF2B5EF4-FFF2-40B4-BE49-F238E27FC236}">
                <a16:creationId xmlns:a16="http://schemas.microsoft.com/office/drawing/2014/main" xmlns="" id="{695FB668-8D9B-4BD8-B7E0-205BC98E50C1}"/>
              </a:ext>
            </a:extLst>
          </p:cNvPr>
          <p:cNvSpPr>
            <a:spLocks noGrp="1"/>
          </p:cNvSpPr>
          <p:nvPr>
            <p:ph idx="1"/>
          </p:nvPr>
        </p:nvSpPr>
        <p:spPr>
          <a:xfrm>
            <a:off x="581041" y="2180497"/>
            <a:ext cx="11026743" cy="3678303"/>
          </a:xfrm>
        </p:spPr>
        <p:txBody>
          <a:bodyPr>
            <a:normAutofit/>
          </a:bodyPr>
          <a:lstStyle/>
          <a:p>
            <a:r>
              <a:rPr lang="en-IN" sz="2400" dirty="0">
                <a:latin typeface="Bahnschrift SemiLight" panose="020B0502040204020203" pitchFamily="34" charset="0"/>
                <a:ea typeface="Calibri" panose="020F0502020204030204" pitchFamily="34" charset="0"/>
                <a:cs typeface="Mangal" panose="02040503050203030202" pitchFamily="18" charset="0"/>
              </a:rPr>
              <a:t>O</a:t>
            </a:r>
            <a:r>
              <a:rPr lang="en-IN" sz="2400" dirty="0">
                <a:effectLst/>
                <a:latin typeface="Bahnschrift SemiLight" panose="020B0502040204020203" pitchFamily="34" charset="0"/>
                <a:ea typeface="Calibri" panose="020F0502020204030204" pitchFamily="34" charset="0"/>
                <a:cs typeface="Mangal" panose="02040503050203030202" pitchFamily="18" charset="0"/>
              </a:rPr>
              <a:t>utliers do not exist in lower bound but outliers exist in upper bound of features. </a:t>
            </a:r>
            <a:endParaRPr lang="en-US" sz="2400" dirty="0"/>
          </a:p>
          <a:p>
            <a:r>
              <a:rPr lang="en-US" sz="2400" dirty="0"/>
              <a:t>Z-score method results in huge data loss of 23.42 %, which we cannot afford.</a:t>
            </a:r>
          </a:p>
          <a:p>
            <a:r>
              <a:rPr lang="en-US" sz="2400" b="1" dirty="0">
                <a:solidFill>
                  <a:schemeClr val="tx1"/>
                </a:solidFill>
              </a:rPr>
              <a:t>Quantile-based Flooring- Capping Method </a:t>
            </a:r>
            <a:r>
              <a:rPr lang="en-US" sz="2400" dirty="0"/>
              <a:t>employed for outliers removal.</a:t>
            </a:r>
          </a:p>
          <a:p>
            <a:r>
              <a:rPr lang="en-US" sz="2400" u="sng" dirty="0">
                <a:solidFill>
                  <a:schemeClr val="tx1"/>
                </a:solidFill>
              </a:rPr>
              <a:t>Flooring is performed at 0th percentile for lower bound and capping perform at 99th percentile for upper bound.</a:t>
            </a:r>
          </a:p>
          <a:p>
            <a:r>
              <a:rPr lang="en-US" sz="2400" b="1" dirty="0">
                <a:solidFill>
                  <a:schemeClr val="tx1"/>
                </a:solidFill>
              </a:rPr>
              <a:t>Data Loss </a:t>
            </a:r>
            <a:r>
              <a:rPr lang="en-US" sz="2400" dirty="0"/>
              <a:t>: 5.44 % which is acceptable.</a:t>
            </a:r>
          </a:p>
          <a:p>
            <a:endParaRPr lang="en-IN" sz="2400" dirty="0"/>
          </a:p>
        </p:txBody>
      </p:sp>
    </p:spTree>
    <p:extLst>
      <p:ext uri="{BB962C8B-B14F-4D97-AF65-F5344CB8AC3E}">
        <p14:creationId xmlns:p14="http://schemas.microsoft.com/office/powerpoint/2010/main" val="242714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54EB2FD-EBBA-4343-9689-91EC71483E9F}"/>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200" dirty="0">
                <a:solidFill>
                  <a:srgbClr val="FFFF00"/>
                </a:solidFill>
              </a:rPr>
              <a:t>Skewness detection &amp; transformation</a:t>
            </a:r>
            <a:endParaRPr lang="en-IN" sz="2200" dirty="0"/>
          </a:p>
        </p:txBody>
      </p:sp>
      <p:pic>
        <p:nvPicPr>
          <p:cNvPr id="7" name="Content Placeholder 6">
            <a:extLst>
              <a:ext uri="{FF2B5EF4-FFF2-40B4-BE49-F238E27FC236}">
                <a16:creationId xmlns:a16="http://schemas.microsoft.com/office/drawing/2014/main" xmlns="" id="{956C70A5-54FA-4667-8791-F4E5095357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035" y="3543530"/>
            <a:ext cx="10522754" cy="2627844"/>
          </a:xfrm>
          <a:prstGeom prst="rect">
            <a:avLst/>
          </a:prstGeom>
          <a:ln w="12700">
            <a:solidFill>
              <a:schemeClr val="tx1"/>
            </a:solidFill>
          </a:ln>
        </p:spPr>
      </p:pic>
      <p:sp>
        <p:nvSpPr>
          <p:cNvPr id="9" name="Rectangle: Rounded Corners 8">
            <a:extLst>
              <a:ext uri="{FF2B5EF4-FFF2-40B4-BE49-F238E27FC236}">
                <a16:creationId xmlns:a16="http://schemas.microsoft.com/office/drawing/2014/main" xmlns="" id="{BE9F0336-0728-4122-BDAC-2FC2869674B7}"/>
              </a:ext>
            </a:extLst>
          </p:cNvPr>
          <p:cNvSpPr/>
          <p:nvPr/>
        </p:nvSpPr>
        <p:spPr>
          <a:xfrm>
            <a:off x="833035" y="1988840"/>
            <a:ext cx="10522754" cy="13256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lgn="ctr">
              <a:buFont typeface="Arial" panose="020B0604020202020204" pitchFamily="34" charset="0"/>
              <a:buChar char="•"/>
            </a:pPr>
            <a:r>
              <a:rPr lang="en-IN" sz="2200" dirty="0"/>
              <a:t>Considerable amount of skewness exist in different features.</a:t>
            </a:r>
          </a:p>
          <a:p>
            <a:pPr marL="342900" indent="-342900" algn="ctr">
              <a:buFont typeface="Arial" panose="020B0604020202020204" pitchFamily="34" charset="0"/>
              <a:buChar char="•"/>
            </a:pPr>
            <a:r>
              <a:rPr lang="en-IN" sz="2200" dirty="0"/>
              <a:t>Yeo-Johnson Power Transformation used to reduce skewness.</a:t>
            </a:r>
          </a:p>
        </p:txBody>
      </p:sp>
    </p:spTree>
    <p:extLst>
      <p:ext uri="{BB962C8B-B14F-4D97-AF65-F5344CB8AC3E}">
        <p14:creationId xmlns:p14="http://schemas.microsoft.com/office/powerpoint/2010/main" val="81845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7959018-C2ED-46F6-B1E4-FCAC4ABCA4A8}"/>
              </a:ext>
            </a:extLst>
          </p:cNvPr>
          <p:cNvSpPr>
            <a:spLocks noGrp="1"/>
          </p:cNvSpPr>
          <p:nvPr>
            <p:ph type="title"/>
          </p:nvPr>
        </p:nvSpPr>
        <p:spPr/>
        <p:txBody>
          <a:bodyPr/>
          <a:lstStyle/>
          <a:p>
            <a:r>
              <a:rPr lang="en-IN" sz="2500" dirty="0">
                <a:effectLst/>
                <a:ea typeface="Calibri" panose="020F0502020204030204" pitchFamily="34" charset="0"/>
                <a:cs typeface="Mangal" panose="02040503050203030202" pitchFamily="18" charset="0"/>
              </a:rPr>
              <a:t>Data Inputs- Logic- Output Relationships</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13" name="Content Placeholder 12">
            <a:extLst>
              <a:ext uri="{FF2B5EF4-FFF2-40B4-BE49-F238E27FC236}">
                <a16:creationId xmlns:a16="http://schemas.microsoft.com/office/drawing/2014/main" xmlns="" id="{C941B553-E6D3-4DDA-B3A7-FCA139E1A69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024" y="2228004"/>
            <a:ext cx="7601620" cy="3668468"/>
          </a:xfrm>
          <a:effectLst>
            <a:glow rad="228600">
              <a:schemeClr val="accent5">
                <a:satMod val="175000"/>
                <a:alpha val="40000"/>
              </a:schemeClr>
            </a:glow>
          </a:effectLst>
        </p:spPr>
      </p:pic>
      <p:sp>
        <p:nvSpPr>
          <p:cNvPr id="11" name="Content Placeholder 10">
            <a:extLst>
              <a:ext uri="{FF2B5EF4-FFF2-40B4-BE49-F238E27FC236}">
                <a16:creationId xmlns:a16="http://schemas.microsoft.com/office/drawing/2014/main" xmlns="" id="{110180CC-D354-413C-8D97-59C210B05F1B}"/>
              </a:ext>
            </a:extLst>
          </p:cNvPr>
          <p:cNvSpPr>
            <a:spLocks noGrp="1"/>
          </p:cNvSpPr>
          <p:nvPr>
            <p:ph sz="half" idx="2"/>
          </p:nvPr>
        </p:nvSpPr>
        <p:spPr>
          <a:xfrm>
            <a:off x="8686700" y="2228004"/>
            <a:ext cx="2921085" cy="3633047"/>
          </a:xfrm>
        </p:spPr>
        <p:txBody>
          <a:bodyPr>
            <a:normAutofit/>
          </a:bodyPr>
          <a:lstStyle/>
          <a:p>
            <a:r>
              <a:rPr lang="en-IN" sz="2000" dirty="0">
                <a:latin typeface="Bahnschrift SemiLight" panose="020B0502040204020203" pitchFamily="34" charset="0"/>
                <a:ea typeface="Calibri" panose="020F0502020204030204" pitchFamily="34" charset="0"/>
                <a:cs typeface="Mangal" panose="02040503050203030202" pitchFamily="18" charset="0"/>
              </a:rPr>
              <a:t>M</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ost of independent features are poorly or moderately correlated with target variable label. </a:t>
            </a:r>
            <a:endParaRPr lang="en-IN" sz="2000" dirty="0"/>
          </a:p>
        </p:txBody>
      </p:sp>
    </p:spTree>
    <p:extLst>
      <p:ext uri="{BB962C8B-B14F-4D97-AF65-F5344CB8AC3E}">
        <p14:creationId xmlns:p14="http://schemas.microsoft.com/office/powerpoint/2010/main" val="189968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1125F-8347-4B84-A7ED-F91AB3CED4FA}"/>
              </a:ext>
            </a:extLst>
          </p:cNvPr>
          <p:cNvSpPr>
            <a:spLocks noGrp="1"/>
          </p:cNvSpPr>
          <p:nvPr>
            <p:ph type="title"/>
          </p:nvPr>
        </p:nvSpPr>
        <p:spPr/>
        <p:txBody>
          <a:bodyPr/>
          <a:lstStyle/>
          <a:p>
            <a:r>
              <a:rPr lang="en-IN" dirty="0"/>
              <a:t>Handling IMBALANCED DATA</a:t>
            </a:r>
          </a:p>
        </p:txBody>
      </p:sp>
      <p:pic>
        <p:nvPicPr>
          <p:cNvPr id="6" name="Content Placeholder 5">
            <a:extLst>
              <a:ext uri="{FF2B5EF4-FFF2-40B4-BE49-F238E27FC236}">
                <a16:creationId xmlns:a16="http://schemas.microsoft.com/office/drawing/2014/main" xmlns="" id="{EEF8F585-EB1D-4C05-8A39-50BFCD87AB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3852" y="2676375"/>
            <a:ext cx="5518985" cy="2736304"/>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xmlns="" id="{D95960C0-F717-4ABC-9D1C-DD4520D49314}"/>
              </a:ext>
            </a:extLst>
          </p:cNvPr>
          <p:cNvSpPr>
            <a:spLocks noGrp="1"/>
          </p:cNvSpPr>
          <p:nvPr>
            <p:ph sz="half" idx="2"/>
          </p:nvPr>
        </p:nvSpPr>
        <p:spPr>
          <a:xfrm>
            <a:off x="7462565" y="2228004"/>
            <a:ext cx="4145220" cy="3633047"/>
          </a:xfrm>
        </p:spPr>
        <p:txBody>
          <a:bodyPr>
            <a:normAutofit/>
          </a:bodyPr>
          <a:lstStyle/>
          <a:p>
            <a:r>
              <a:rPr lang="en-IN" sz="2000" dirty="0"/>
              <a:t>Target Variable label is Imbalanced in nature.</a:t>
            </a:r>
          </a:p>
          <a:p>
            <a:r>
              <a:rPr lang="en-IN" sz="2000" dirty="0"/>
              <a:t>SMOTE techniques used to oversample minority class.</a:t>
            </a:r>
          </a:p>
        </p:txBody>
      </p:sp>
    </p:spTree>
    <p:extLst>
      <p:ext uri="{BB962C8B-B14F-4D97-AF65-F5344CB8AC3E}">
        <p14:creationId xmlns:p14="http://schemas.microsoft.com/office/powerpoint/2010/main" val="101211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7802E-C7E8-4961-8F15-522B60BC7775}"/>
              </a:ext>
            </a:extLst>
          </p:cNvPr>
          <p:cNvSpPr>
            <a:spLocks noGrp="1"/>
          </p:cNvSpPr>
          <p:nvPr>
            <p:ph type="title"/>
          </p:nvPr>
        </p:nvSpPr>
        <p:spPr/>
        <p:txBody>
          <a:bodyPr/>
          <a:lstStyle/>
          <a:p>
            <a:r>
              <a:rPr lang="en-IN" dirty="0"/>
              <a:t>Multicollinearity and PCA</a:t>
            </a:r>
          </a:p>
        </p:txBody>
      </p:sp>
      <p:pic>
        <p:nvPicPr>
          <p:cNvPr id="8" name="Content Placeholder 7">
            <a:extLst>
              <a:ext uri="{FF2B5EF4-FFF2-40B4-BE49-F238E27FC236}">
                <a16:creationId xmlns:a16="http://schemas.microsoft.com/office/drawing/2014/main" xmlns="" id="{1930CD18-4979-49A8-BBA9-A62B2355FD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3852" y="2060848"/>
            <a:ext cx="5256584" cy="4516694"/>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xmlns="" id="{6100ECBA-6646-4B7A-B68D-EBC79A946593}"/>
              </a:ext>
            </a:extLst>
          </p:cNvPr>
          <p:cNvSpPr>
            <a:spLocks noGrp="1"/>
          </p:cNvSpPr>
          <p:nvPr>
            <p:ph sz="half" idx="2"/>
          </p:nvPr>
        </p:nvSpPr>
        <p:spPr>
          <a:xfrm>
            <a:off x="7534572" y="2228004"/>
            <a:ext cx="4073213" cy="3649268"/>
          </a:xfrm>
        </p:spPr>
        <p:txBody>
          <a:bodyPr>
            <a:normAutofit/>
          </a:bodyPr>
          <a:lstStyle/>
          <a:p>
            <a:r>
              <a:rPr lang="en-IN" sz="2000" dirty="0"/>
              <a:t>Multicollinearity exist between few features.</a:t>
            </a:r>
          </a:p>
          <a:p>
            <a:r>
              <a:rPr lang="en-IN" sz="2000" dirty="0"/>
              <a:t>To resolve it PCA is applied.</a:t>
            </a:r>
          </a:p>
          <a:p>
            <a:r>
              <a:rPr lang="en-US" sz="2000" dirty="0"/>
              <a:t>Eleven principal components attribute for 90% of variation in the data. </a:t>
            </a:r>
          </a:p>
          <a:p>
            <a:r>
              <a:rPr lang="en-US" sz="2000" dirty="0"/>
              <a:t>PCA applied for Eleven components.</a:t>
            </a:r>
            <a:endParaRPr lang="en-IN" sz="2000" dirty="0"/>
          </a:p>
        </p:txBody>
      </p:sp>
    </p:spTree>
    <p:extLst>
      <p:ext uri="{BB962C8B-B14F-4D97-AF65-F5344CB8AC3E}">
        <p14:creationId xmlns:p14="http://schemas.microsoft.com/office/powerpoint/2010/main" val="169989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57FAD-8B69-4B0D-A4A1-DE1B41FBA4D8}"/>
              </a:ext>
            </a:extLst>
          </p:cNvPr>
          <p:cNvSpPr>
            <a:spLocks noGrp="1"/>
          </p:cNvSpPr>
          <p:nvPr>
            <p:ph type="title"/>
          </p:nvPr>
        </p:nvSpPr>
        <p:spPr/>
        <p:txBody>
          <a:bodyPr/>
          <a:lstStyle/>
          <a:p>
            <a:r>
              <a:rPr lang="en-IN" dirty="0"/>
              <a:t>MACHINE LEARNING MODEL BUILDING</a:t>
            </a:r>
          </a:p>
        </p:txBody>
      </p:sp>
      <p:sp>
        <p:nvSpPr>
          <p:cNvPr id="5" name="Content Placeholder 4">
            <a:extLst>
              <a:ext uri="{FF2B5EF4-FFF2-40B4-BE49-F238E27FC236}">
                <a16:creationId xmlns:a16="http://schemas.microsoft.com/office/drawing/2014/main" xmlns="" id="{D0130A0E-7568-458D-8C4D-E14CF20F6047}"/>
              </a:ext>
            </a:extLst>
          </p:cNvPr>
          <p:cNvSpPr>
            <a:spLocks noGrp="1"/>
          </p:cNvSpPr>
          <p:nvPr>
            <p:ph idx="1"/>
          </p:nvPr>
        </p:nvSpPr>
        <p:spPr>
          <a:xfrm>
            <a:off x="581041" y="2060849"/>
            <a:ext cx="11026743" cy="4094996"/>
          </a:xfrm>
        </p:spPr>
        <p:txBody>
          <a:bodyPr>
            <a:normAutofit/>
          </a:bodyPr>
          <a:lstStyle/>
          <a:p>
            <a:r>
              <a:rPr lang="en-IN" sz="2400" dirty="0"/>
              <a:t>Objective is to predict customer is defaulter or not. It can be solve by application of classification ML algorithm.</a:t>
            </a:r>
          </a:p>
          <a:p>
            <a:r>
              <a:rPr lang="en-IN" sz="2400" dirty="0"/>
              <a:t>Different Classification algorithm used to train model, in order to have maximum accuracy score.</a:t>
            </a:r>
          </a:p>
          <a:p>
            <a:r>
              <a:rPr lang="en-IN" sz="2400" dirty="0"/>
              <a:t>Machine learning classification algorithms used in this project are –</a:t>
            </a: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Logistics Regression </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Decision Tree Classifier</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Random Forest Classifier</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Extra Tree Classifier</a:t>
            </a:r>
            <a:endParaRPr lang="en-IN" sz="2000" dirty="0">
              <a:solidFill>
                <a:schemeClr val="tx1"/>
              </a:solidFill>
            </a:endParaRPr>
          </a:p>
        </p:txBody>
      </p:sp>
    </p:spTree>
    <p:extLst>
      <p:ext uri="{BB962C8B-B14F-4D97-AF65-F5344CB8AC3E}">
        <p14:creationId xmlns:p14="http://schemas.microsoft.com/office/powerpoint/2010/main" val="130702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B25EA47-41DA-464A-9F7B-8E59EFE174E4}"/>
              </a:ext>
            </a:extLst>
          </p:cNvPr>
          <p:cNvSpPr>
            <a:spLocks noGrp="1"/>
          </p:cNvSpPr>
          <p:nvPr>
            <p:ph type="title"/>
          </p:nvPr>
        </p:nvSpPr>
        <p:spPr/>
        <p:txBody>
          <a:bodyPr/>
          <a:lstStyle/>
          <a:p>
            <a:r>
              <a:rPr lang="en-IN" dirty="0"/>
              <a:t>ML MODEL Evaluation Matrix</a:t>
            </a:r>
          </a:p>
        </p:txBody>
      </p:sp>
      <p:sp>
        <p:nvSpPr>
          <p:cNvPr id="6" name="Content Placeholder 5">
            <a:extLst>
              <a:ext uri="{FF2B5EF4-FFF2-40B4-BE49-F238E27FC236}">
                <a16:creationId xmlns:a16="http://schemas.microsoft.com/office/drawing/2014/main" xmlns="" id="{280DC525-CB0A-489D-BDFD-EB0CC14E5860}"/>
              </a:ext>
            </a:extLst>
          </p:cNvPr>
          <p:cNvSpPr>
            <a:spLocks noGrp="1"/>
          </p:cNvSpPr>
          <p:nvPr>
            <p:ph idx="1"/>
          </p:nvPr>
        </p:nvSpPr>
        <p:spPr>
          <a:xfrm>
            <a:off x="8758708" y="2180497"/>
            <a:ext cx="2849076" cy="3975347"/>
          </a:xfrm>
        </p:spPr>
        <p:txBody>
          <a:bodyPr>
            <a:normAutofit/>
          </a:bodyPr>
          <a:lstStyle/>
          <a:p>
            <a:r>
              <a:rPr lang="en-IN" sz="2200" dirty="0">
                <a:solidFill>
                  <a:srgbClr val="92D050"/>
                </a:solidFill>
                <a:latin typeface="Gill Sans MT Ext Condensed Bold" panose="020B0902020104020203" pitchFamily="34" charset="0"/>
              </a:rPr>
              <a:t>Extra Tree Classifier gives maximum accuracy score and cross validation score.</a:t>
            </a:r>
          </a:p>
          <a:p>
            <a:r>
              <a:rPr lang="en-IN" sz="2200" dirty="0">
                <a:solidFill>
                  <a:srgbClr val="92D050"/>
                </a:solidFill>
                <a:latin typeface="Gill Sans MT Ext Condensed Bold" panose="020B0902020104020203" pitchFamily="34" charset="0"/>
              </a:rPr>
              <a:t>Hyper parameter tuning perform on this ETC model to gain more accuracy.</a:t>
            </a:r>
          </a:p>
          <a:p>
            <a:r>
              <a:rPr lang="en-IN" sz="2200" dirty="0">
                <a:solidFill>
                  <a:srgbClr val="92D050"/>
                </a:solidFill>
                <a:latin typeface="Gill Sans MT Ext Condensed Bold" panose="020B0902020104020203" pitchFamily="34" charset="0"/>
              </a:rPr>
              <a:t>ETC –tuned model used has final model.</a:t>
            </a:r>
          </a:p>
        </p:txBody>
      </p:sp>
      <p:pic>
        <p:nvPicPr>
          <p:cNvPr id="2" name="Picture 1"/>
          <p:cNvPicPr>
            <a:picLocks noChangeAspect="1"/>
          </p:cNvPicPr>
          <p:nvPr/>
        </p:nvPicPr>
        <p:blipFill>
          <a:blip r:embed="rId2"/>
          <a:stretch>
            <a:fillRect/>
          </a:stretch>
        </p:blipFill>
        <p:spPr>
          <a:xfrm>
            <a:off x="1485900" y="2348880"/>
            <a:ext cx="6912768" cy="3960440"/>
          </a:xfrm>
          <a:prstGeom prst="rect">
            <a:avLst/>
          </a:prstGeom>
        </p:spPr>
      </p:pic>
    </p:spTree>
    <p:extLst>
      <p:ext uri="{BB962C8B-B14F-4D97-AF65-F5344CB8AC3E}">
        <p14:creationId xmlns:p14="http://schemas.microsoft.com/office/powerpoint/2010/main" val="304368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D236F-ED0D-47DA-A7F3-2CD7C1B0FF0A}"/>
              </a:ext>
            </a:extLst>
          </p:cNvPr>
          <p:cNvSpPr>
            <a:spLocks noGrp="1"/>
          </p:cNvSpPr>
          <p:nvPr>
            <p:ph type="title"/>
          </p:nvPr>
        </p:nvSpPr>
        <p:spPr/>
        <p:txBody>
          <a:bodyPr/>
          <a:lstStyle/>
          <a:p>
            <a:r>
              <a:rPr lang="en-IN" dirty="0"/>
              <a:t>AUC-roc CURVE DIFFERENT MODELS</a:t>
            </a:r>
          </a:p>
        </p:txBody>
      </p:sp>
      <p:pic>
        <p:nvPicPr>
          <p:cNvPr id="6" name="Content Placeholder 5">
            <a:extLst>
              <a:ext uri="{FF2B5EF4-FFF2-40B4-BE49-F238E27FC236}">
                <a16:creationId xmlns:a16="http://schemas.microsoft.com/office/drawing/2014/main" xmlns="" id="{0E7BF4B7-EF6B-465E-8B80-39A8E7DC6B7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00220" y="2362760"/>
            <a:ext cx="4887823" cy="3586520"/>
          </a:xfrm>
          <a:effectLst>
            <a:glow rad="228600">
              <a:schemeClr val="accent5">
                <a:satMod val="175000"/>
                <a:alpha val="40000"/>
              </a:schemeClr>
            </a:glow>
          </a:effectLst>
        </p:spPr>
      </p:pic>
      <p:pic>
        <p:nvPicPr>
          <p:cNvPr id="8" name="Content Placeholder 7">
            <a:extLst>
              <a:ext uri="{FF2B5EF4-FFF2-40B4-BE49-F238E27FC236}">
                <a16:creationId xmlns:a16="http://schemas.microsoft.com/office/drawing/2014/main" xmlns="" id="{C8913673-20E2-412F-B672-308C6A1CC0A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6460" y="2362758"/>
            <a:ext cx="4714291" cy="3586519"/>
          </a:xfrm>
          <a:effectLst>
            <a:glow rad="228600">
              <a:schemeClr val="accent5">
                <a:satMod val="175000"/>
                <a:alpha val="40000"/>
              </a:schemeClr>
            </a:glow>
          </a:effectLst>
        </p:spPr>
      </p:pic>
    </p:spTree>
    <p:extLst>
      <p:ext uri="{BB962C8B-B14F-4D97-AF65-F5344CB8AC3E}">
        <p14:creationId xmlns:p14="http://schemas.microsoft.com/office/powerpoint/2010/main" val="149755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76BEB-2FB6-4A8F-B7F5-430BEC94042C}"/>
              </a:ext>
            </a:extLst>
          </p:cNvPr>
          <p:cNvSpPr>
            <a:spLocks noGrp="1"/>
          </p:cNvSpPr>
          <p:nvPr>
            <p:ph type="title"/>
          </p:nvPr>
        </p:nvSpPr>
        <p:spPr/>
        <p:txBody>
          <a:bodyPr/>
          <a:lstStyle/>
          <a:p>
            <a:r>
              <a:rPr lang="en-IN" dirty="0"/>
              <a:t>Overview of Presentation </a:t>
            </a:r>
          </a:p>
        </p:txBody>
      </p:sp>
      <p:sp>
        <p:nvSpPr>
          <p:cNvPr id="3" name="Content Placeholder 2">
            <a:extLst>
              <a:ext uri="{FF2B5EF4-FFF2-40B4-BE49-F238E27FC236}">
                <a16:creationId xmlns:a16="http://schemas.microsoft.com/office/drawing/2014/main" xmlns="" id="{EA411BC3-7B52-4E0A-8AC4-EA2965D262F3}"/>
              </a:ext>
            </a:extLst>
          </p:cNvPr>
          <p:cNvSpPr>
            <a:spLocks noGrp="1"/>
          </p:cNvSpPr>
          <p:nvPr>
            <p:ph idx="1"/>
          </p:nvPr>
        </p:nvSpPr>
        <p:spPr>
          <a:xfrm>
            <a:off x="581041" y="2060848"/>
            <a:ext cx="10771171" cy="4392488"/>
          </a:xfrm>
        </p:spPr>
        <p:txBody>
          <a:bodyPr>
            <a:noAutofit/>
          </a:bodyPr>
          <a:lstStyle/>
          <a:p>
            <a:pPr>
              <a:spcBef>
                <a:spcPts val="300"/>
              </a:spcBef>
              <a:spcAft>
                <a:spcPts val="300"/>
              </a:spcAft>
              <a:buFont typeface="Wingdings" panose="05000000000000000000" pitchFamily="2" charset="2"/>
              <a:buChar char="Ø"/>
            </a:pPr>
            <a:r>
              <a:rPr lang="en-US" sz="2200" dirty="0">
                <a:solidFill>
                  <a:schemeClr val="tx1"/>
                </a:solidFill>
              </a:rPr>
              <a:t>What is Micro Credit?</a:t>
            </a:r>
          </a:p>
          <a:p>
            <a:pPr>
              <a:spcBef>
                <a:spcPts val="300"/>
              </a:spcBef>
              <a:spcAft>
                <a:spcPts val="300"/>
              </a:spcAft>
              <a:buFont typeface="Wingdings" panose="05000000000000000000" pitchFamily="2" charset="2"/>
              <a:buChar char="Ø"/>
            </a:pPr>
            <a:r>
              <a:rPr lang="en-US" sz="2200" dirty="0">
                <a:solidFill>
                  <a:schemeClr val="tx1"/>
                </a:solidFill>
              </a:rPr>
              <a:t>Problem Statement.</a:t>
            </a:r>
          </a:p>
          <a:p>
            <a:pPr>
              <a:spcBef>
                <a:spcPts val="300"/>
              </a:spcBef>
              <a:spcAft>
                <a:spcPts val="300"/>
              </a:spcAft>
              <a:buFont typeface="Wingdings" panose="05000000000000000000" pitchFamily="2" charset="2"/>
              <a:buChar char="Ø"/>
            </a:pPr>
            <a:r>
              <a:rPr lang="en-US" sz="2200" dirty="0">
                <a:solidFill>
                  <a:schemeClr val="tx1"/>
                </a:solidFill>
              </a:rPr>
              <a:t>Data Preprocessing</a:t>
            </a:r>
          </a:p>
          <a:p>
            <a:pPr>
              <a:spcBef>
                <a:spcPts val="300"/>
              </a:spcBef>
              <a:spcAft>
                <a:spcPts val="300"/>
              </a:spcAft>
              <a:buFont typeface="Wingdings" panose="05000000000000000000" pitchFamily="2" charset="2"/>
              <a:buChar char="Ø"/>
            </a:pPr>
            <a:r>
              <a:rPr lang="en-US" sz="2200" dirty="0">
                <a:solidFill>
                  <a:schemeClr val="tx1"/>
                </a:solidFill>
              </a:rPr>
              <a:t>Exploratory data analysis.</a:t>
            </a:r>
          </a:p>
          <a:p>
            <a:pPr>
              <a:spcBef>
                <a:spcPts val="300"/>
              </a:spcBef>
              <a:spcAft>
                <a:spcPts val="300"/>
              </a:spcAft>
              <a:buFont typeface="Wingdings" panose="05000000000000000000" pitchFamily="2" charset="2"/>
              <a:buChar char="Ø"/>
            </a:pPr>
            <a:r>
              <a:rPr lang="en-US" sz="2200" dirty="0">
                <a:solidFill>
                  <a:schemeClr val="tx1"/>
                </a:solidFill>
              </a:rPr>
              <a:t>Feature Engineering </a:t>
            </a:r>
          </a:p>
          <a:p>
            <a:pPr>
              <a:spcBef>
                <a:spcPts val="300"/>
              </a:spcBef>
              <a:spcAft>
                <a:spcPts val="300"/>
              </a:spcAft>
              <a:buFont typeface="Wingdings" panose="05000000000000000000" pitchFamily="2" charset="2"/>
              <a:buChar char="Ø"/>
            </a:pPr>
            <a:r>
              <a:rPr lang="en-US" sz="2200" dirty="0">
                <a:solidFill>
                  <a:schemeClr val="tx1"/>
                </a:solidFill>
              </a:rPr>
              <a:t>Machine Learning Building.</a:t>
            </a:r>
          </a:p>
          <a:p>
            <a:pPr>
              <a:spcBef>
                <a:spcPts val="300"/>
              </a:spcBef>
              <a:spcAft>
                <a:spcPts val="300"/>
              </a:spcAft>
              <a:buFont typeface="Wingdings" panose="05000000000000000000" pitchFamily="2" charset="2"/>
              <a:buChar char="Ø"/>
            </a:pPr>
            <a:r>
              <a:rPr lang="en-US" sz="2200" dirty="0">
                <a:solidFill>
                  <a:schemeClr val="tx1"/>
                </a:solidFill>
              </a:rPr>
              <a:t>ROC-AUC Curve of Different Model </a:t>
            </a:r>
          </a:p>
          <a:p>
            <a:pPr>
              <a:spcBef>
                <a:spcPts val="300"/>
              </a:spcBef>
              <a:spcAft>
                <a:spcPts val="300"/>
              </a:spcAft>
              <a:buFont typeface="Wingdings" panose="05000000000000000000" pitchFamily="2" charset="2"/>
              <a:buChar char="Ø"/>
            </a:pPr>
            <a:r>
              <a:rPr lang="en-US" sz="2200" dirty="0">
                <a:solidFill>
                  <a:schemeClr val="tx1"/>
                </a:solidFill>
              </a:rPr>
              <a:t>ROC Curve For Final Model.</a:t>
            </a:r>
          </a:p>
          <a:p>
            <a:pPr>
              <a:spcBef>
                <a:spcPts val="300"/>
              </a:spcBef>
              <a:spcAft>
                <a:spcPts val="300"/>
              </a:spcAft>
              <a:buFont typeface="Wingdings" panose="05000000000000000000" pitchFamily="2" charset="2"/>
              <a:buChar char="Ø"/>
            </a:pPr>
            <a:r>
              <a:rPr lang="en-US" sz="2200" dirty="0">
                <a:solidFill>
                  <a:schemeClr val="tx1"/>
                </a:solidFill>
              </a:rPr>
              <a:t>Limitations and Future Scope of work</a:t>
            </a:r>
          </a:p>
          <a:p>
            <a:pPr>
              <a:spcBef>
                <a:spcPts val="300"/>
              </a:spcBef>
              <a:spcAft>
                <a:spcPts val="300"/>
              </a:spcAft>
              <a:buFont typeface="Wingdings" panose="05000000000000000000" pitchFamily="2" charset="2"/>
              <a:buChar char="Ø"/>
            </a:pPr>
            <a:endParaRPr lang="en-US" sz="1700" dirty="0">
              <a:solidFill>
                <a:schemeClr val="tx2"/>
              </a:solidFill>
              <a:latin typeface="Century" panose="02040604050505020304" pitchFamily="18" charset="0"/>
            </a:endParaRP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219363-0675-4D8A-BFD2-8117500A2DC2}"/>
              </a:ext>
            </a:extLst>
          </p:cNvPr>
          <p:cNvSpPr>
            <a:spLocks noGrp="1"/>
          </p:cNvSpPr>
          <p:nvPr>
            <p:ph type="title"/>
          </p:nvPr>
        </p:nvSpPr>
        <p:spPr/>
        <p:txBody>
          <a:bodyPr/>
          <a:lstStyle/>
          <a:p>
            <a:r>
              <a:rPr lang="en-IN" dirty="0"/>
              <a:t>AUC-roc CURVE DIFFERENT MODELS</a:t>
            </a:r>
          </a:p>
        </p:txBody>
      </p:sp>
      <p:pic>
        <p:nvPicPr>
          <p:cNvPr id="6" name="Content Placeholder 5">
            <a:extLst>
              <a:ext uri="{FF2B5EF4-FFF2-40B4-BE49-F238E27FC236}">
                <a16:creationId xmlns:a16="http://schemas.microsoft.com/office/drawing/2014/main" xmlns="" id="{11C455E7-0D0C-4B4E-A67E-6E2CFFB425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8230" y="2353233"/>
            <a:ext cx="4830158" cy="3489549"/>
          </a:xfrm>
          <a:effectLst>
            <a:glow rad="228600">
              <a:schemeClr val="accent5">
                <a:satMod val="175000"/>
                <a:alpha val="40000"/>
              </a:schemeClr>
            </a:glow>
          </a:effectLst>
        </p:spPr>
      </p:pic>
      <p:pic>
        <p:nvPicPr>
          <p:cNvPr id="8" name="Content Placeholder 7">
            <a:extLst>
              <a:ext uri="{FF2B5EF4-FFF2-40B4-BE49-F238E27FC236}">
                <a16:creationId xmlns:a16="http://schemas.microsoft.com/office/drawing/2014/main" xmlns="" id="{13591C45-767B-44CA-B356-CB3CAE0FDA5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49284" y="2353233"/>
            <a:ext cx="5023125" cy="3489549"/>
          </a:xfrm>
          <a:effectLst>
            <a:glow rad="228600">
              <a:schemeClr val="accent5">
                <a:satMod val="175000"/>
                <a:alpha val="40000"/>
              </a:schemeClr>
            </a:glow>
          </a:effectLst>
        </p:spPr>
      </p:pic>
    </p:spTree>
    <p:extLst>
      <p:ext uri="{BB962C8B-B14F-4D97-AF65-F5344CB8AC3E}">
        <p14:creationId xmlns:p14="http://schemas.microsoft.com/office/powerpoint/2010/main" val="43181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6B9AE3-63C6-4F1F-9808-E8C51BCCE7F6}"/>
              </a:ext>
            </a:extLst>
          </p:cNvPr>
          <p:cNvSpPr>
            <a:spLocks noGrp="1"/>
          </p:cNvSpPr>
          <p:nvPr>
            <p:ph type="title"/>
          </p:nvPr>
        </p:nvSpPr>
        <p:spPr/>
        <p:txBody>
          <a:bodyPr/>
          <a:lstStyle/>
          <a:p>
            <a:r>
              <a:rPr lang="en-IN" dirty="0"/>
              <a:t>AOC – ROC CURVE OF FINAL MODEL</a:t>
            </a:r>
          </a:p>
        </p:txBody>
      </p:sp>
      <p:pic>
        <p:nvPicPr>
          <p:cNvPr id="6" name="Content Placeholder 5">
            <a:extLst>
              <a:ext uri="{FF2B5EF4-FFF2-40B4-BE49-F238E27FC236}">
                <a16:creationId xmlns:a16="http://schemas.microsoft.com/office/drawing/2014/main" xmlns="" id="{CE044976-F636-49A9-9D48-6C67583FE81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9836" y="2226031"/>
            <a:ext cx="5184576" cy="3738878"/>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xmlns="" id="{66EBC6C5-7A20-437E-B7C3-4007E26393EA}"/>
              </a:ext>
            </a:extLst>
          </p:cNvPr>
          <p:cNvSpPr>
            <a:spLocks noGrp="1"/>
          </p:cNvSpPr>
          <p:nvPr>
            <p:ph sz="half" idx="2"/>
          </p:nvPr>
        </p:nvSpPr>
        <p:spPr>
          <a:xfrm>
            <a:off x="6670476" y="2228004"/>
            <a:ext cx="4937308" cy="3633047"/>
          </a:xfrm>
        </p:spPr>
        <p:txBody>
          <a:bodyPr/>
          <a:lstStyle/>
          <a:p>
            <a:r>
              <a:rPr lang="en-IN" sz="2400" dirty="0">
                <a:solidFill>
                  <a:srgbClr val="CC6600"/>
                </a:solidFill>
                <a:latin typeface="Harlow Solid Italic" panose="04030604020F02020D02" pitchFamily="82" charset="0"/>
                <a:ea typeface="Calibri" panose="020F0502020204030204" pitchFamily="34" charset="0"/>
                <a:cs typeface="Mangal" panose="02040503050203030202" pitchFamily="18" charset="0"/>
              </a:rPr>
              <a:t>Extra Tree Classifier Hyper parameter tuned   </a:t>
            </a:r>
            <a:r>
              <a:rPr lang="en-IN" sz="2400" dirty="0">
                <a:solidFill>
                  <a:srgbClr val="CC6600"/>
                </a:solidFill>
                <a:effectLst/>
                <a:latin typeface="Harlow Solid Italic" panose="04030604020F02020D02" pitchFamily="82" charset="0"/>
                <a:ea typeface="Calibri" panose="020F0502020204030204" pitchFamily="34" charset="0"/>
                <a:cs typeface="Mangal" panose="02040503050203030202" pitchFamily="18" charset="0"/>
              </a:rPr>
              <a:t>gives maximum accuracy score of 0.9345 with cross validation score of 0.9410. </a:t>
            </a:r>
          </a:p>
          <a:p>
            <a:r>
              <a:rPr lang="en-IN" sz="2400" dirty="0">
                <a:solidFill>
                  <a:srgbClr val="CC6600"/>
                </a:solidFill>
                <a:effectLst/>
                <a:latin typeface="Harlow Solid Italic" panose="04030604020F02020D02" pitchFamily="82" charset="0"/>
                <a:ea typeface="Calibri" panose="020F0502020204030204" pitchFamily="34" charset="0"/>
                <a:cs typeface="Mangal" panose="02040503050203030202" pitchFamily="18" charset="0"/>
              </a:rPr>
              <a:t>It also gives us maximum AUC score.</a:t>
            </a:r>
          </a:p>
          <a:p>
            <a:endParaRPr lang="en-IN" dirty="0"/>
          </a:p>
        </p:txBody>
      </p:sp>
    </p:spTree>
    <p:extLst>
      <p:ext uri="{BB962C8B-B14F-4D97-AF65-F5344CB8AC3E}">
        <p14:creationId xmlns:p14="http://schemas.microsoft.com/office/powerpoint/2010/main" val="419840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26F1817-CD06-486C-93B6-125B84C2ED05}"/>
              </a:ext>
            </a:extLst>
          </p:cNvPr>
          <p:cNvSpPr>
            <a:spLocks noGrp="1"/>
          </p:cNvSpPr>
          <p:nvPr>
            <p:ph type="title"/>
          </p:nvPr>
        </p:nvSpPr>
        <p:spPr/>
        <p:txBody>
          <a:bodyPr>
            <a:normAutofit/>
          </a:bodyPr>
          <a:lstStyle/>
          <a:p>
            <a:r>
              <a:rPr lang="en-IN" sz="2600" dirty="0">
                <a:effectLst/>
                <a:ea typeface="Calibri" panose="020F0502020204030204" pitchFamily="34" charset="0"/>
                <a:cs typeface="Mangal" panose="02040503050203030202" pitchFamily="18" charset="0"/>
              </a:rPr>
              <a:t>Limitations &amp; Scope for Future OF THIS Work</a:t>
            </a:r>
            <a:endParaRPr lang="en-IN" sz="2600" dirty="0"/>
          </a:p>
        </p:txBody>
      </p:sp>
      <p:sp>
        <p:nvSpPr>
          <p:cNvPr id="6" name="Content Placeholder 5">
            <a:extLst>
              <a:ext uri="{FF2B5EF4-FFF2-40B4-BE49-F238E27FC236}">
                <a16:creationId xmlns:a16="http://schemas.microsoft.com/office/drawing/2014/main" xmlns="" id="{82F0A02E-9FF7-4F93-8551-93CF0D659814}"/>
              </a:ext>
            </a:extLst>
          </p:cNvPr>
          <p:cNvSpPr>
            <a:spLocks noGrp="1"/>
          </p:cNvSpPr>
          <p:nvPr>
            <p:ph idx="1"/>
          </p:nvPr>
        </p:nvSpPr>
        <p:spPr/>
        <p:txBody>
          <a:bodyPr/>
          <a:lstStyle/>
          <a:p>
            <a:pPr marL="400050" lvl="0" indent="-400050" algn="just">
              <a:lnSpc>
                <a:spcPct val="107000"/>
              </a:lnSpc>
              <a:buFont typeface="+mj-lt"/>
              <a:buAutoNum type="romanUcPeriod"/>
            </a:pPr>
            <a:r>
              <a:rPr lang="en-IN" sz="2200" dirty="0">
                <a:effectLst/>
                <a:ea typeface="Calibri" panose="020F0502020204030204" pitchFamily="34" charset="0"/>
                <a:cs typeface="Mangal" panose="02040503050203030202" pitchFamily="18" charset="0"/>
              </a:rPr>
              <a:t>Limited computational resources put limitation on optimization through hyper parameter tuning. Accuracy of model can increase with hyperparameter tuning with several different parameter. Here we use only two parameters for tuning.</a:t>
            </a:r>
          </a:p>
          <a:p>
            <a:pPr marL="400050" lvl="0" indent="-400050" algn="just">
              <a:lnSpc>
                <a:spcPct val="107000"/>
              </a:lnSpc>
              <a:spcAft>
                <a:spcPts val="800"/>
              </a:spcAft>
              <a:buFont typeface="+mj-lt"/>
              <a:buAutoNum type="romanUcPeriod"/>
            </a:pPr>
            <a:r>
              <a:rPr lang="en-IN" sz="2200" dirty="0">
                <a:effectLst/>
                <a:ea typeface="Calibri" panose="020F0502020204030204" pitchFamily="34" charset="0"/>
                <a:cs typeface="Mangal" panose="02040503050203030202" pitchFamily="18" charset="0"/>
              </a:rPr>
              <a:t>Data is imbalanced, we utilised SMOTE for it but if get label data which at least in ratio of 70:30, It can give us much more realistic model. </a:t>
            </a:r>
          </a:p>
          <a:p>
            <a:pPr marL="0" indent="0">
              <a:buNone/>
            </a:pPr>
            <a:endParaRPr lang="en-IN" dirty="0"/>
          </a:p>
        </p:txBody>
      </p:sp>
    </p:spTree>
    <p:extLst>
      <p:ext uri="{BB962C8B-B14F-4D97-AF65-F5344CB8AC3E}">
        <p14:creationId xmlns:p14="http://schemas.microsoft.com/office/powerpoint/2010/main" val="16572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66020" y="1556792"/>
            <a:ext cx="6696744" cy="4248472"/>
          </a:xfrm>
          <a:prstGeom prst="rect">
            <a:avLst/>
          </a:prstGeom>
        </p:spPr>
      </p:pic>
    </p:spTree>
    <p:extLst>
      <p:ext uri="{BB962C8B-B14F-4D97-AF65-F5344CB8AC3E}">
        <p14:creationId xmlns:p14="http://schemas.microsoft.com/office/powerpoint/2010/main" val="63934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616372-B5D6-450C-9D30-0ED2779B89D7}"/>
              </a:ext>
            </a:extLst>
          </p:cNvPr>
          <p:cNvSpPr>
            <a:spLocks noGrp="1"/>
          </p:cNvSpPr>
          <p:nvPr>
            <p:ph type="title"/>
          </p:nvPr>
        </p:nvSpPr>
        <p:spPr>
          <a:xfrm>
            <a:off x="1522415" y="404664"/>
            <a:ext cx="9829798" cy="1296144"/>
          </a:xfrm>
        </p:spPr>
        <p:txBody>
          <a:bodyPr/>
          <a:lstStyle/>
          <a:p>
            <a:r>
              <a:rPr lang="en-IN" dirty="0"/>
              <a:t>What is Micro Credit?</a:t>
            </a:r>
          </a:p>
        </p:txBody>
      </p:sp>
      <p:sp>
        <p:nvSpPr>
          <p:cNvPr id="3" name="Content Placeholder 2">
            <a:extLst>
              <a:ext uri="{FF2B5EF4-FFF2-40B4-BE49-F238E27FC236}">
                <a16:creationId xmlns:a16="http://schemas.microsoft.com/office/drawing/2014/main" xmlns="" id="{ED5FB2BD-30CF-4FFB-A9EF-5F58929C1DFC}"/>
              </a:ext>
            </a:extLst>
          </p:cNvPr>
          <p:cNvSpPr>
            <a:spLocks noGrp="1"/>
          </p:cNvSpPr>
          <p:nvPr>
            <p:ph sz="half" idx="1"/>
          </p:nvPr>
        </p:nvSpPr>
        <p:spPr>
          <a:xfrm>
            <a:off x="981844" y="2405889"/>
            <a:ext cx="5974396" cy="2740896"/>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Microcredit is an </a:t>
            </a:r>
            <a:r>
              <a:rPr lang="en-US" sz="2000" b="1" i="0" dirty="0">
                <a:solidFill>
                  <a:srgbClr val="202124"/>
                </a:solidFill>
                <a:effectLst/>
                <a:latin typeface="Century" panose="02040604050505020304" pitchFamily="18" charset="0"/>
              </a:rPr>
              <a:t>extremely small loan given to those who lack a steady source of income</a:t>
            </a:r>
            <a:r>
              <a:rPr lang="en-US" sz="2000"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sz="2000" dirty="0">
              <a:latin typeface="Century" panose="02040604050505020304" pitchFamily="18" charset="0"/>
            </a:endParaRPr>
          </a:p>
        </p:txBody>
      </p:sp>
      <p:pic>
        <p:nvPicPr>
          <p:cNvPr id="8" name="Content Placeholder 7">
            <a:extLst>
              <a:ext uri="{FF2B5EF4-FFF2-40B4-BE49-F238E27FC236}">
                <a16:creationId xmlns:a16="http://schemas.microsoft.com/office/drawing/2014/main" xmlns="" id="{FCF08DB0-637B-421A-A7CC-21F203568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84131" y="2420888"/>
            <a:ext cx="4420720" cy="2988518"/>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A7E418-C0B6-43CA-A617-EDED491CAE60}"/>
              </a:ext>
            </a:extLst>
          </p:cNvPr>
          <p:cNvSpPr>
            <a:spLocks noGrp="1"/>
          </p:cNvSpPr>
          <p:nvPr>
            <p:ph type="title"/>
          </p:nvPr>
        </p:nvSpPr>
        <p:spPr>
          <a:xfrm>
            <a:off x="1522413" y="381000"/>
            <a:ext cx="9829799" cy="1103784"/>
          </a:xfrm>
        </p:spPr>
        <p:txBody>
          <a:bodyPr>
            <a:normAutofit/>
          </a:bodyPr>
          <a:lstStyle/>
          <a:p>
            <a:pPr algn="ctr"/>
            <a:r>
              <a:rPr lang="en-IN" sz="3200" b="1" dirty="0">
                <a:latin typeface="Bahnschrift" panose="020B0502040204020203" pitchFamily="34" charset="0"/>
              </a:rPr>
              <a:t>Problem Statement</a:t>
            </a:r>
          </a:p>
        </p:txBody>
      </p:sp>
      <p:sp>
        <p:nvSpPr>
          <p:cNvPr id="6" name="Content Placeholder 5">
            <a:extLst>
              <a:ext uri="{FF2B5EF4-FFF2-40B4-BE49-F238E27FC236}">
                <a16:creationId xmlns:a16="http://schemas.microsoft.com/office/drawing/2014/main" xmlns="" id="{96E37F8B-2DA0-4141-A4E6-65101D9201C5}"/>
              </a:ext>
            </a:extLst>
          </p:cNvPr>
          <p:cNvSpPr>
            <a:spLocks noGrp="1"/>
          </p:cNvSpPr>
          <p:nvPr>
            <p:ph idx="1"/>
          </p:nvPr>
        </p:nvSpPr>
        <p:spPr>
          <a:xfrm>
            <a:off x="1053853" y="1916833"/>
            <a:ext cx="10298360" cy="4248472"/>
          </a:xfrm>
        </p:spPr>
        <p:txBody>
          <a:bodyPr>
            <a:normAutofit/>
          </a:bodyPr>
          <a:lstStyle/>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Telecom provider provide micro-credit on mobile balances to be paid back in 5 days.</a:t>
            </a:r>
          </a:p>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Loan Varity :</a:t>
            </a:r>
          </a:p>
          <a:p>
            <a:pPr lvl="1">
              <a:buFont typeface="Wingdings" panose="05000000000000000000" pitchFamily="2" charset="2"/>
              <a:buChar char="§"/>
            </a:pPr>
            <a:r>
              <a:rPr lang="en-US" sz="2400" dirty="0">
                <a:solidFill>
                  <a:schemeClr val="tx1"/>
                </a:solidFill>
              </a:rPr>
              <a:t>Loan amount of 5 - Payback amount 6 (in Indonesian Rupiah)</a:t>
            </a:r>
          </a:p>
          <a:p>
            <a:pPr lvl="1">
              <a:buFont typeface="Wingdings" panose="05000000000000000000" pitchFamily="2" charset="2"/>
              <a:buChar char="§"/>
            </a:pPr>
            <a:r>
              <a:rPr lang="en-US" sz="2400" dirty="0">
                <a:solidFill>
                  <a:schemeClr val="tx1"/>
                </a:solidFill>
              </a:rPr>
              <a:t>Loan amount of 10 - Payback amount 12 (in Indonesian Rupiah)</a:t>
            </a:r>
            <a:endParaRPr lang="en-US" sz="2400" dirty="0">
              <a:solidFill>
                <a:schemeClr val="tx1"/>
              </a:solidFill>
              <a:latin typeface="Century" panose="02040604050505020304" pitchFamily="18" charset="0"/>
              <a:cs typeface="Times New Roman" panose="02020603050405020304" pitchFamily="18" charset="0"/>
            </a:endParaRPr>
          </a:p>
          <a:p>
            <a:pPr marL="282575" lvl="1" indent="0">
              <a:buNone/>
            </a:pPr>
            <a:r>
              <a:rPr lang="en-US" sz="2400" dirty="0">
                <a:solidFill>
                  <a:schemeClr val="tx1"/>
                </a:solidFill>
                <a:latin typeface="Century" panose="02040604050505020304" pitchFamily="18" charset="0"/>
                <a:cs typeface="Times New Roman" panose="02020603050405020304" pitchFamily="18" charset="0"/>
              </a:rPr>
              <a:t>Task is Build ML classification Model to Predict customer who might be defaulter based on independent features.</a:t>
            </a:r>
          </a:p>
        </p:txBody>
      </p:sp>
    </p:spTree>
    <p:extLst>
      <p:ext uri="{BB962C8B-B14F-4D97-AF65-F5344CB8AC3E}">
        <p14:creationId xmlns:p14="http://schemas.microsoft.com/office/powerpoint/2010/main" val="7092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5976E-3162-473C-A493-405ABA38DC9D}"/>
              </a:ext>
            </a:extLst>
          </p:cNvPr>
          <p:cNvSpPr>
            <a:spLocks noGrp="1"/>
          </p:cNvSpPr>
          <p:nvPr>
            <p:ph type="title"/>
          </p:nvPr>
        </p:nvSpPr>
        <p:spPr/>
        <p:txBody>
          <a:bodyPr/>
          <a:lstStyle/>
          <a:p>
            <a:r>
              <a:rPr lang="en-IN" dirty="0"/>
              <a:t>DATASET Information</a:t>
            </a:r>
          </a:p>
        </p:txBody>
      </p:sp>
      <p:sp>
        <p:nvSpPr>
          <p:cNvPr id="4" name="Content Placeholder 3">
            <a:extLst>
              <a:ext uri="{FF2B5EF4-FFF2-40B4-BE49-F238E27FC236}">
                <a16:creationId xmlns:a16="http://schemas.microsoft.com/office/drawing/2014/main" xmlns="" id="{6377B5E0-8378-4534-85B0-043462D3F1CC}"/>
              </a:ext>
            </a:extLst>
          </p:cNvPr>
          <p:cNvSpPr>
            <a:spLocks noGrp="1"/>
          </p:cNvSpPr>
          <p:nvPr>
            <p:ph idx="1"/>
          </p:nvPr>
        </p:nvSpPr>
        <p:spPr>
          <a:xfrm>
            <a:off x="581041" y="2180497"/>
            <a:ext cx="11026743" cy="3678303"/>
          </a:xfrm>
        </p:spPr>
        <p:txBody>
          <a:bodyPr>
            <a:normAutofit/>
          </a:bodyPr>
          <a:lstStyle/>
          <a:p>
            <a:pPr marL="541338" indent="-360363">
              <a:buClr>
                <a:srgbClr val="7030A0"/>
              </a:buClr>
              <a:buFont typeface="Wingdings" panose="05000000000000000000" pitchFamily="2" charset="2"/>
              <a:buChar char="v"/>
              <a:tabLst>
                <a:tab pos="269875" algn="l"/>
              </a:tabLst>
            </a:pPr>
            <a:r>
              <a:rPr lang="en-IN" sz="2400" dirty="0">
                <a:solidFill>
                  <a:schemeClr val="tx1"/>
                </a:solidFill>
              </a:rPr>
              <a:t>Dataset provide by Fliprobo Technologies Ltd.</a:t>
            </a:r>
          </a:p>
          <a:p>
            <a:pPr marL="541338" indent="-360363">
              <a:buClr>
                <a:srgbClr val="7030A0"/>
              </a:buClr>
              <a:buFont typeface="Wingdings" panose="05000000000000000000" pitchFamily="2" charset="2"/>
              <a:buChar char="v"/>
              <a:tabLst>
                <a:tab pos="269875" algn="l"/>
              </a:tabLst>
            </a:pPr>
            <a:r>
              <a:rPr lang="en-IN" sz="2400" dirty="0">
                <a:solidFill>
                  <a:schemeClr val="tx1"/>
                </a:solidFill>
              </a:rPr>
              <a:t>Micro Credit Defaulter dataset contain 209593 rows and 37 columns.</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Out of all features only three features with object datatypes and rest are int64.</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Data integrity check is perform for missing values, duplicate data, data error.</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No missing values, whitespaces, ‘NA’, ‘-’ are present in dataset.</a:t>
            </a:r>
          </a:p>
          <a:p>
            <a:pPr marL="0" indent="0">
              <a:buClr>
                <a:srgbClr val="7030A0"/>
              </a:buClr>
              <a:buNone/>
            </a:pPr>
            <a:endParaRPr lang="en-IN" sz="2400" dirty="0"/>
          </a:p>
        </p:txBody>
      </p:sp>
    </p:spTree>
    <p:extLst>
      <p:ext uri="{BB962C8B-B14F-4D97-AF65-F5344CB8AC3E}">
        <p14:creationId xmlns:p14="http://schemas.microsoft.com/office/powerpoint/2010/main" val="21545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C2F612-FF01-4E99-B424-3FC739486200}"/>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5BBE2D39-F060-481C-B7DF-8377D1BFBC04}"/>
              </a:ext>
            </a:extLst>
          </p:cNvPr>
          <p:cNvSpPr>
            <a:spLocks noGrp="1"/>
          </p:cNvSpPr>
          <p:nvPr>
            <p:ph idx="1"/>
          </p:nvPr>
        </p:nvSpPr>
        <p:spPr/>
        <p:txBody>
          <a:bodyPr>
            <a:normAutofit/>
          </a:bodyPr>
          <a:lstStyle/>
          <a:p>
            <a:pPr>
              <a:buClr>
                <a:srgbClr val="7030A0"/>
              </a:buClr>
              <a:buFont typeface="Wingdings" panose="05000000000000000000" pitchFamily="2" charset="2"/>
              <a:buChar char="§"/>
            </a:pPr>
            <a:r>
              <a:rPr lang="en-US" sz="2400" b="1" dirty="0">
                <a:solidFill>
                  <a:schemeClr val="tx1"/>
                </a:solidFill>
              </a:rPr>
              <a:t>Strategy To Handle Data Error In Min And Max Column  </a:t>
            </a:r>
          </a:p>
          <a:p>
            <a:pPr marL="457200" indent="-457200">
              <a:buClr>
                <a:srgbClr val="7030A0"/>
              </a:buClr>
              <a:buFont typeface="+mj-lt"/>
              <a:buAutoNum type="arabicPeriod"/>
            </a:pPr>
            <a:r>
              <a:rPr lang="en-US" sz="2400" b="1" dirty="0">
                <a:solidFill>
                  <a:schemeClr val="tx1"/>
                </a:solidFill>
              </a:rPr>
              <a:t>Assumption</a:t>
            </a:r>
            <a:r>
              <a:rPr lang="en-US" sz="2400" dirty="0"/>
              <a:t> - All negative values are typing error happen accidentally by type - in front of original value (except feature depicting median). </a:t>
            </a:r>
          </a:p>
          <a:p>
            <a:pPr marL="457200" indent="-457200">
              <a:buClr>
                <a:srgbClr val="7030A0"/>
              </a:buClr>
              <a:buFont typeface="+mj-lt"/>
              <a:buAutoNum type="arabicPeriod"/>
            </a:pPr>
            <a:r>
              <a:rPr lang="en-US" sz="2400" b="1" dirty="0">
                <a:solidFill>
                  <a:schemeClr val="tx1"/>
                </a:solidFill>
              </a:rPr>
              <a:t>Corrective Approach </a:t>
            </a:r>
            <a:r>
              <a:rPr lang="en-US" sz="2400" dirty="0"/>
              <a:t>- Negative values are converted into absolute value to correct negative typing error whenever applicable except feature depicting median.</a:t>
            </a:r>
          </a:p>
          <a:p>
            <a:pPr>
              <a:buClr>
                <a:srgbClr val="7030A0"/>
              </a:buClr>
              <a:buFont typeface="Wingdings" panose="05000000000000000000" pitchFamily="2" charset="2"/>
              <a:buChar char="§"/>
            </a:pPr>
            <a:r>
              <a:rPr lang="en-US" sz="2400" b="1" dirty="0">
                <a:solidFill>
                  <a:schemeClr val="tx1"/>
                </a:solidFill>
              </a:rPr>
              <a:t>Feature Engineering on '</a:t>
            </a:r>
            <a:r>
              <a:rPr lang="en-US" sz="2400" b="1" dirty="0" err="1">
                <a:solidFill>
                  <a:schemeClr val="tx1"/>
                </a:solidFill>
              </a:rPr>
              <a:t>pdate</a:t>
            </a:r>
            <a:r>
              <a:rPr lang="en-US" sz="2400" b="1" dirty="0">
                <a:solidFill>
                  <a:schemeClr val="tx1"/>
                </a:solidFill>
              </a:rPr>
              <a:t>' column</a:t>
            </a:r>
          </a:p>
          <a:p>
            <a:pPr marL="457200" indent="-457200">
              <a:buClr>
                <a:srgbClr val="7030A0"/>
              </a:buClr>
              <a:buFont typeface="+mj-lt"/>
              <a:buAutoNum type="arabicPeriod"/>
            </a:pPr>
            <a:r>
              <a:rPr lang="en-US" sz="2400" dirty="0"/>
              <a:t>Extracting new columns for day, month and year out of ‘</a:t>
            </a:r>
            <a:r>
              <a:rPr lang="en-US" sz="2400" dirty="0" err="1"/>
              <a:t>pdate</a:t>
            </a:r>
            <a:r>
              <a:rPr lang="en-US" sz="2400" dirty="0"/>
              <a:t>’</a:t>
            </a:r>
            <a:endParaRPr lang="en-IN" sz="2400" b="1" dirty="0">
              <a:solidFill>
                <a:schemeClr val="tx1"/>
              </a:solidFill>
            </a:endParaRPr>
          </a:p>
        </p:txBody>
      </p:sp>
    </p:spTree>
    <p:extLst>
      <p:ext uri="{BB962C8B-B14F-4D97-AF65-F5344CB8AC3E}">
        <p14:creationId xmlns:p14="http://schemas.microsoft.com/office/powerpoint/2010/main" val="292965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50DC9-B68C-4121-9C6B-83B9FC045BF2}"/>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FD069DD8-4CC3-4AA5-B55F-4BEDD6385E85}"/>
              </a:ext>
            </a:extLst>
          </p:cNvPr>
          <p:cNvSpPr>
            <a:spLocks noGrp="1"/>
          </p:cNvSpPr>
          <p:nvPr>
            <p:ph idx="1"/>
          </p:nvPr>
        </p:nvSpPr>
        <p:spPr/>
        <p:txBody>
          <a:bodyPr>
            <a:normAutofit/>
          </a:bodyPr>
          <a:lstStyle/>
          <a:p>
            <a:pPr>
              <a:buClr>
                <a:srgbClr val="7030A0"/>
              </a:buClr>
              <a:buFont typeface="Wingdings" panose="05000000000000000000" pitchFamily="2" charset="2"/>
              <a:buChar char="§"/>
            </a:pPr>
            <a:r>
              <a:rPr lang="en-US" sz="2400" b="1" dirty="0">
                <a:solidFill>
                  <a:schemeClr val="tx1"/>
                </a:solidFill>
              </a:rPr>
              <a:t>Data error and correction in maxamnt_loans30 column </a:t>
            </a:r>
          </a:p>
          <a:p>
            <a:pPr>
              <a:buClr>
                <a:srgbClr val="7030A0"/>
              </a:buClr>
              <a:buFont typeface="Wingdings" panose="05000000000000000000" pitchFamily="2" charset="2"/>
              <a:buChar char="v"/>
            </a:pPr>
            <a:r>
              <a:rPr lang="en-US" sz="2400" dirty="0"/>
              <a:t>The maximum value in maxamnt_loans30 is not reliable. </a:t>
            </a:r>
            <a:endParaRPr lang="en-US" sz="2400" b="1" dirty="0">
              <a:solidFill>
                <a:schemeClr val="tx1"/>
              </a:solidFill>
            </a:endParaRPr>
          </a:p>
          <a:p>
            <a:pPr>
              <a:buClr>
                <a:srgbClr val="7030A0"/>
              </a:buClr>
              <a:buFont typeface="Wingdings" panose="05000000000000000000" pitchFamily="2" charset="2"/>
              <a:buChar char="v"/>
            </a:pPr>
            <a:r>
              <a:rPr lang="en-US" sz="2400" b="1" dirty="0">
                <a:solidFill>
                  <a:schemeClr val="tx1"/>
                </a:solidFill>
              </a:rPr>
              <a:t>Assumption</a:t>
            </a:r>
            <a:r>
              <a:rPr lang="en-US" sz="2400" dirty="0"/>
              <a:t> - The maximum value in maxamnt_loans30 is 12.</a:t>
            </a:r>
          </a:p>
          <a:p>
            <a:pPr>
              <a:buClr>
                <a:srgbClr val="7030A0"/>
              </a:buClr>
              <a:buFont typeface="Wingdings" panose="05000000000000000000" pitchFamily="2" charset="2"/>
              <a:buChar char="v"/>
            </a:pPr>
            <a:r>
              <a:rPr lang="en-US" sz="2400" b="1" dirty="0">
                <a:solidFill>
                  <a:schemeClr val="tx1"/>
                </a:solidFill>
              </a:rPr>
              <a:t>Corrective Action </a:t>
            </a:r>
            <a:r>
              <a:rPr lang="en-US" sz="2400" dirty="0"/>
              <a:t>- Replacing values greater than 12 into category of zero.</a:t>
            </a:r>
          </a:p>
          <a:p>
            <a:pPr>
              <a:buClr>
                <a:srgbClr val="7030A0"/>
              </a:buClr>
              <a:buFont typeface="Wingdings" panose="05000000000000000000" pitchFamily="2" charset="2"/>
              <a:buChar char="§"/>
            </a:pPr>
            <a:r>
              <a:rPr lang="en-US" sz="2400" b="1" dirty="0">
                <a:solidFill>
                  <a:schemeClr val="tx1"/>
                </a:solidFill>
              </a:rPr>
              <a:t>Dropping Unnecessary columns </a:t>
            </a:r>
          </a:p>
          <a:p>
            <a:pPr>
              <a:buClr>
                <a:srgbClr val="7030A0"/>
              </a:buClr>
              <a:buFont typeface="Wingdings" panose="05000000000000000000" pitchFamily="2" charset="2"/>
              <a:buChar char="v"/>
            </a:pPr>
            <a:endParaRPr lang="en-IN" sz="2400" b="1" dirty="0">
              <a:solidFill>
                <a:schemeClr val="tx1"/>
              </a:solidFill>
            </a:endParaRPr>
          </a:p>
        </p:txBody>
      </p:sp>
    </p:spTree>
    <p:extLst>
      <p:ext uri="{BB962C8B-B14F-4D97-AF65-F5344CB8AC3E}">
        <p14:creationId xmlns:p14="http://schemas.microsoft.com/office/powerpoint/2010/main" val="73922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D6EDE-3548-42DB-88A7-0CBDE797C62B}"/>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Target  Variable Label Distribution</a:t>
            </a:r>
          </a:p>
        </p:txBody>
      </p:sp>
      <p:pic>
        <p:nvPicPr>
          <p:cNvPr id="9" name="Content Placeholder 8">
            <a:extLst>
              <a:ext uri="{FF2B5EF4-FFF2-40B4-BE49-F238E27FC236}">
                <a16:creationId xmlns:a16="http://schemas.microsoft.com/office/drawing/2014/main" xmlns="" id="{9FAF62BC-21BC-466F-9ADB-98EAEFC3DDD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025" y="2320451"/>
            <a:ext cx="7385050" cy="3447411"/>
          </a:xfrm>
          <a:ln w="12700">
            <a:solidFill>
              <a:srgbClr val="FFFFFF"/>
            </a:solidFill>
          </a:ln>
          <a:effectLst>
            <a:glow rad="228600">
              <a:schemeClr val="accent5">
                <a:satMod val="175000"/>
                <a:alpha val="40000"/>
              </a:schemeClr>
            </a:glow>
          </a:effectLst>
        </p:spPr>
      </p:pic>
      <p:sp>
        <p:nvSpPr>
          <p:cNvPr id="7" name="Content Placeholder 6">
            <a:extLst>
              <a:ext uri="{FF2B5EF4-FFF2-40B4-BE49-F238E27FC236}">
                <a16:creationId xmlns:a16="http://schemas.microsoft.com/office/drawing/2014/main" xmlns="" id="{63BCF39C-EEA4-41D5-B9EF-C2C0C66197DD}"/>
              </a:ext>
            </a:extLst>
          </p:cNvPr>
          <p:cNvSpPr>
            <a:spLocks noGrp="1"/>
          </p:cNvSpPr>
          <p:nvPr>
            <p:ph sz="half" idx="2"/>
          </p:nvPr>
        </p:nvSpPr>
        <p:spPr>
          <a:xfrm>
            <a:off x="8470675" y="2228004"/>
            <a:ext cx="3137109" cy="3633047"/>
          </a:xfrm>
        </p:spPr>
        <p:txBody>
          <a:bodyPr/>
          <a:lstStyle/>
          <a:p>
            <a:r>
              <a:rPr lang="en-IN" sz="2000" dirty="0">
                <a:effectLst/>
                <a:latin typeface="Bahnschrift SemiLight" panose="020B0502040204020203" pitchFamily="34" charset="0"/>
                <a:ea typeface="Calibri" panose="020F0502020204030204" pitchFamily="34" charset="0"/>
                <a:cs typeface="Mangal" panose="02040503050203030202" pitchFamily="18" charset="0"/>
              </a:rPr>
              <a:t>Label </a:t>
            </a:r>
            <a:r>
              <a:rPr lang="en-IN" sz="2000" u="sng" dirty="0">
                <a:effectLst/>
                <a:latin typeface="Bahnschrift SemiLight" panose="020B0502040204020203" pitchFamily="34" charset="0"/>
                <a:ea typeface="Calibri" panose="020F0502020204030204" pitchFamily="34" charset="0"/>
                <a:cs typeface="Mangal" panose="02040503050203030202" pitchFamily="18" charset="0"/>
              </a:rPr>
              <a:t>class 1 represent non-defaulter</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 while Label </a:t>
            </a:r>
            <a:r>
              <a:rPr lang="en-IN" sz="2000" u="sng" dirty="0">
                <a:effectLst/>
                <a:latin typeface="Bahnschrift SemiLight" panose="020B0502040204020203" pitchFamily="34" charset="0"/>
                <a:ea typeface="Calibri" panose="020F0502020204030204" pitchFamily="34" charset="0"/>
                <a:cs typeface="Mangal" panose="02040503050203030202" pitchFamily="18" charset="0"/>
              </a:rPr>
              <a:t>class 0 represent defaulter</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 </a:t>
            </a:r>
          </a:p>
          <a:p>
            <a:r>
              <a:rPr lang="en-IN" sz="2000" dirty="0">
                <a:latin typeface="Bahnschrift SemiLight" panose="020B0502040204020203" pitchFamily="34" charset="0"/>
                <a:cs typeface="Mangal" panose="02040503050203030202" pitchFamily="18" charset="0"/>
              </a:rPr>
              <a:t>Only 12.5% customers are defaulters.</a:t>
            </a:r>
          </a:p>
          <a:p>
            <a:r>
              <a:rPr lang="en-IN" sz="2000" dirty="0">
                <a:latin typeface="Bahnschrift SemiLight" panose="020B0502040204020203" pitchFamily="34" charset="0"/>
                <a:cs typeface="Mangal" panose="02040503050203030202" pitchFamily="18" charset="0"/>
              </a:rPr>
              <a:t>Target Variable Label is imbalanced in nature</a:t>
            </a:r>
            <a:r>
              <a:rPr lang="en-IN" sz="1800" dirty="0">
                <a:latin typeface="Bahnschrift SemiLight" panose="020B0502040204020203" pitchFamily="34" charset="0"/>
                <a:cs typeface="Mangal" panose="02040503050203030202" pitchFamily="18" charset="0"/>
              </a:rPr>
              <a:t>.</a:t>
            </a:r>
            <a:endParaRPr lang="en-IN" dirty="0"/>
          </a:p>
        </p:txBody>
      </p:sp>
    </p:spTree>
    <p:extLst>
      <p:ext uri="{BB962C8B-B14F-4D97-AF65-F5344CB8AC3E}">
        <p14:creationId xmlns:p14="http://schemas.microsoft.com/office/powerpoint/2010/main" val="37286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66B75-EA34-4326-A11F-1EE55DF280B6}"/>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Month vs defaulter distribution</a:t>
            </a:r>
          </a:p>
        </p:txBody>
      </p:sp>
      <p:pic>
        <p:nvPicPr>
          <p:cNvPr id="7" name="Content Placeholder 6">
            <a:extLst>
              <a:ext uri="{FF2B5EF4-FFF2-40B4-BE49-F238E27FC236}">
                <a16:creationId xmlns:a16="http://schemas.microsoft.com/office/drawing/2014/main" xmlns="" id="{55BDF030-3E7B-4B63-8D23-BA01360940B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7838" y="2279023"/>
            <a:ext cx="7488782" cy="3564529"/>
          </a:xfrm>
          <a:ln w="12700">
            <a:noFill/>
          </a:ln>
          <a:effectLst>
            <a:glow rad="228600">
              <a:schemeClr val="accent5">
                <a:satMod val="175000"/>
                <a:alpha val="40000"/>
              </a:schemeClr>
            </a:glow>
          </a:effectLst>
        </p:spPr>
      </p:pic>
      <p:sp>
        <p:nvSpPr>
          <p:cNvPr id="5" name="Content Placeholder 4">
            <a:extLst>
              <a:ext uri="{FF2B5EF4-FFF2-40B4-BE49-F238E27FC236}">
                <a16:creationId xmlns:a16="http://schemas.microsoft.com/office/drawing/2014/main" xmlns="" id="{8BC0FEC0-7758-4F17-8312-93D960A00535}"/>
              </a:ext>
            </a:extLst>
          </p:cNvPr>
          <p:cNvSpPr>
            <a:spLocks noGrp="1"/>
          </p:cNvSpPr>
          <p:nvPr>
            <p:ph sz="half" idx="2"/>
          </p:nvPr>
        </p:nvSpPr>
        <p:spPr>
          <a:xfrm>
            <a:off x="8182644" y="2228004"/>
            <a:ext cx="3425141" cy="3633047"/>
          </a:xfrm>
        </p:spPr>
        <p:txBody>
          <a:bodyPr>
            <a:normAutofit/>
          </a:bodyPr>
          <a:lstStyle/>
          <a:p>
            <a:r>
              <a:rPr lang="en-US" sz="2000" dirty="0"/>
              <a:t>Most of data belong to month 6 and 7, followed by month 8.</a:t>
            </a:r>
            <a:endParaRPr lang="en-IN" sz="2000" dirty="0"/>
          </a:p>
        </p:txBody>
      </p:sp>
    </p:spTree>
    <p:extLst>
      <p:ext uri="{BB962C8B-B14F-4D97-AF65-F5344CB8AC3E}">
        <p14:creationId xmlns:p14="http://schemas.microsoft.com/office/powerpoint/2010/main" val="170489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661</TotalTime>
  <Words>798</Words>
  <Application>Microsoft Office PowerPoint</Application>
  <PresentationFormat>Custom</PresentationFormat>
  <Paragraphs>89</Paragraphs>
  <Slides>23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23</vt:i4>
      </vt:variant>
    </vt:vector>
  </HeadingPairs>
  <TitlesOfParts>
    <vt:vector size="37" baseType="lpstr">
      <vt:lpstr>Arial</vt:lpstr>
      <vt:lpstr>Bahnschrift</vt:lpstr>
      <vt:lpstr>Bahnschrift SemiLight</vt:lpstr>
      <vt:lpstr>Calibri</vt:lpstr>
      <vt:lpstr>Cambria</vt:lpstr>
      <vt:lpstr>Century</vt:lpstr>
      <vt:lpstr>Gill Sans MT</vt:lpstr>
      <vt:lpstr>Gill Sans MT Ext Condensed Bold</vt:lpstr>
      <vt:lpstr>Harlow Solid Italic</vt:lpstr>
      <vt:lpstr>Mangal</vt:lpstr>
      <vt:lpstr>Times New Roman</vt:lpstr>
      <vt:lpstr>Wingdings</vt:lpstr>
      <vt:lpstr>Wingdings 2</vt:lpstr>
      <vt:lpstr>Dividend</vt:lpstr>
      <vt:lpstr>Presentation On Micro-Credit Defaulter predication using Machine Learning</vt:lpstr>
      <vt:lpstr>Overview of Presentation </vt:lpstr>
      <vt:lpstr>What is Micro Credit?</vt:lpstr>
      <vt:lpstr>Problem Statement</vt:lpstr>
      <vt:lpstr>DATASET Information</vt:lpstr>
      <vt:lpstr>Data Pre-processing</vt:lpstr>
      <vt:lpstr>Data Pre-processing</vt:lpstr>
      <vt:lpstr>Exploratory Data Analysis Target  Variable Label Distribution</vt:lpstr>
      <vt:lpstr>Exploratory Data Analysis Month vs defaulter distribution</vt:lpstr>
      <vt:lpstr>Exploratory Data Analysis Maximum amount of loan taken by customers</vt:lpstr>
      <vt:lpstr>Exploratory Data Analysis Number of loan taken by customers in 30 days vs Amount of loan taken in 30 days</vt:lpstr>
      <vt:lpstr>Feature Engineering Outliers detection &amp; removal</vt:lpstr>
      <vt:lpstr>Feature Engineering Skewness detection &amp; transformation</vt:lpstr>
      <vt:lpstr>Data Inputs- Logic- Output Relationships </vt:lpstr>
      <vt:lpstr>Handling IMBALANCED DATA</vt:lpstr>
      <vt:lpstr>Multicollinearity and PCA</vt:lpstr>
      <vt:lpstr>MACHINE LEARNING MODEL BUILDING</vt:lpstr>
      <vt:lpstr>ML MODEL Evaluation Matrix</vt:lpstr>
      <vt:lpstr>AUC-roc CURVE DIFFERENT MODELS</vt:lpstr>
      <vt:lpstr>AUC-roc CURVE DIFFERENT MODELS</vt:lpstr>
      <vt:lpstr>AOC – ROC CURVE OF FINAL MODEL</vt:lpstr>
      <vt:lpstr>Limitations &amp; Scope for Future OF THIS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Sneha</cp:lastModifiedBy>
  <cp:revision>24</cp:revision>
  <dcterms:created xsi:type="dcterms:W3CDTF">2021-10-01T13:22:47Z</dcterms:created>
  <dcterms:modified xsi:type="dcterms:W3CDTF">2022-08-30T15:46:47Z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