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1"/>
  </p:sldMasterIdLst>
  <p:sldIdLst>
    <p:sldId id="256" r:id="rId2"/>
    <p:sldId id="258" r:id="rId3"/>
    <p:sldId id="323" r:id="rId4"/>
    <p:sldId id="322" r:id="rId5"/>
    <p:sldId id="317" r:id="rId6"/>
    <p:sldId id="271" r:id="rId7"/>
    <p:sldId id="318" r:id="rId8"/>
    <p:sldId id="319" r:id="rId9"/>
    <p:sldId id="326" r:id="rId10"/>
    <p:sldId id="328" r:id="rId11"/>
    <p:sldId id="329" r:id="rId12"/>
    <p:sldId id="331" r:id="rId13"/>
    <p:sldId id="332" r:id="rId14"/>
    <p:sldId id="330" r:id="rId15"/>
    <p:sldId id="3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645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3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92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79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64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887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427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407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29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15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369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207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5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19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9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94" y="1302263"/>
            <a:ext cx="7186411" cy="212944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adley Hand ITC" panose="03070402050302030203" pitchFamily="66" charset="0"/>
                <a:ea typeface="Bahnschrift SemiLight" panose="020B0502040204020203" pitchFamily="34" charset="0"/>
                <a:cs typeface="Mangal" panose="02040503050203030202" pitchFamily="18" charset="0"/>
              </a:rPr>
              <a:t>Product Review Rating Predication Using NLP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969" y="3760631"/>
            <a:ext cx="4004061" cy="13729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Author </a:t>
            </a:r>
            <a:endParaRPr lang="en-US" sz="2800" b="1">
              <a:solidFill>
                <a:srgbClr val="00B050"/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  <a:p>
            <a:r>
              <a:rPr lang="en-US" sz="2800" b="1" smtClean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SNEHA SANTRA</a:t>
            </a:r>
            <a:endParaRPr lang="en-US" sz="2800" b="1" dirty="0">
              <a:solidFill>
                <a:srgbClr val="00B050"/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F453F84-EDC6-4F42-B2BB-3B767686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41" y="2630782"/>
            <a:ext cx="4765040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2385A97-8106-462F-833F-2B29C9B5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03" y="4214657"/>
            <a:ext cx="5723505" cy="16525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10831D-2492-4628-AE73-9A42DD2B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0" y="1046907"/>
            <a:ext cx="6329703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E7D5E9-1B80-47DE-8DA0-0ED1291B839B}"/>
              </a:ext>
            </a:extLst>
          </p:cNvPr>
          <p:cNvSpPr txBox="1"/>
          <p:nvPr/>
        </p:nvSpPr>
        <p:spPr>
          <a:xfrm>
            <a:off x="1378036" y="1359882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Library used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63DAEF-D008-44F9-9ACA-3E854A6BC371}"/>
              </a:ext>
            </a:extLst>
          </p:cNvPr>
          <p:cNvSpPr txBox="1"/>
          <p:nvPr/>
        </p:nvSpPr>
        <p:spPr>
          <a:xfrm>
            <a:off x="1378038" y="3059668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Library used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A82483-21C2-4528-B90B-B0177A53DB52}"/>
              </a:ext>
            </a:extLst>
          </p:cNvPr>
          <p:cNvSpPr txBox="1"/>
          <p:nvPr/>
        </p:nvSpPr>
        <p:spPr>
          <a:xfrm>
            <a:off x="1378037" y="4810113"/>
            <a:ext cx="2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building Library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78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6E5ED-E1CF-45CF-A4DD-C013C410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42F6FD-E7BA-4F2D-8809-05A9319C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  <a:endParaRPr lang="en-IN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AdaBoost Classifier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02448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980234-2213-4E83-AC78-690DE41A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gives maximum accuracy score.</a:t>
            </a:r>
          </a:p>
          <a:p>
            <a:r>
              <a:rPr lang="en-US" dirty="0"/>
              <a:t>Hyper parameter Tuning is perform over this best model.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6C0DEC0-5703-4470-8ACA-9E30B516F09B}"/>
              </a:ext>
            </a:extLst>
          </p:cNvPr>
          <p:cNvSpPr txBox="1">
            <a:spLocks/>
          </p:cNvSpPr>
          <p:nvPr/>
        </p:nvSpPr>
        <p:spPr>
          <a:xfrm>
            <a:off x="1295401" y="110770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Evaluation Matrix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897C66-0F94-4068-B3D1-9DB131EF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2" y="3819167"/>
            <a:ext cx="8143715" cy="10748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76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E2243-A2A9-4D9B-B8AD-D4642BE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E8FB27C-CC01-44E3-8A82-801F32C7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33" y="2545114"/>
            <a:ext cx="4397060" cy="3562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C9742C-7469-45F0-89FF-4D56FE804532}"/>
              </a:ext>
            </a:extLst>
          </p:cNvPr>
          <p:cNvSpPr txBox="1"/>
          <p:nvPr/>
        </p:nvSpPr>
        <p:spPr>
          <a:xfrm>
            <a:off x="6272012" y="2545114"/>
            <a:ext cx="469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5-fold Cross validation performed over all model. We can see that Random Forest Classifier gives us good Accuracy and maximum f1 score along with best Cross-validation score. Hyperparameter tuning is applied over Random Forest model and used it as final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090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368C1-6EFC-4761-B6AD-9E460A18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Machine Learning Evaluation Matrix</a:t>
            </a:r>
            <a:endParaRPr lang="en-IN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B348ABD-9151-4BF9-8183-D2D3C5609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79587"/>
              </p:ext>
            </p:extLst>
          </p:nvPr>
        </p:nvGraphicFramePr>
        <p:xfrm>
          <a:off x="2099256" y="2550017"/>
          <a:ext cx="8358389" cy="35587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2974">
                  <a:extLst>
                    <a:ext uri="{9D8B030D-6E8A-4147-A177-3AD203B41FA5}">
                      <a16:colId xmlns:a16="http://schemas.microsoft.com/office/drawing/2014/main" xmlns="" val="1671726111"/>
                    </a:ext>
                  </a:extLst>
                </a:gridCol>
                <a:gridCol w="1180675">
                  <a:extLst>
                    <a:ext uri="{9D8B030D-6E8A-4147-A177-3AD203B41FA5}">
                      <a16:colId xmlns:a16="http://schemas.microsoft.com/office/drawing/2014/main" xmlns="" val="2246680220"/>
                    </a:ext>
                  </a:extLst>
                </a:gridCol>
                <a:gridCol w="1136480">
                  <a:extLst>
                    <a:ext uri="{9D8B030D-6E8A-4147-A177-3AD203B41FA5}">
                      <a16:colId xmlns:a16="http://schemas.microsoft.com/office/drawing/2014/main" xmlns="" val="937756041"/>
                    </a:ext>
                  </a:extLst>
                </a:gridCol>
                <a:gridCol w="1201723">
                  <a:extLst>
                    <a:ext uri="{9D8B030D-6E8A-4147-A177-3AD203B41FA5}">
                      <a16:colId xmlns:a16="http://schemas.microsoft.com/office/drawing/2014/main" xmlns="" val="1002023321"/>
                    </a:ext>
                  </a:extLst>
                </a:gridCol>
                <a:gridCol w="1302741">
                  <a:extLst>
                    <a:ext uri="{9D8B030D-6E8A-4147-A177-3AD203B41FA5}">
                      <a16:colId xmlns:a16="http://schemas.microsoft.com/office/drawing/2014/main" xmlns="" val="1332198704"/>
                    </a:ext>
                  </a:extLst>
                </a:gridCol>
                <a:gridCol w="1303796">
                  <a:extLst>
                    <a:ext uri="{9D8B030D-6E8A-4147-A177-3AD203B41FA5}">
                      <a16:colId xmlns:a16="http://schemas.microsoft.com/office/drawing/2014/main" xmlns="" val="292135937"/>
                    </a:ext>
                  </a:extLst>
                </a:gridCol>
              </a:tblGrid>
              <a:tr h="4923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Algorithm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Accuracy Score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Recall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Precision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F1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CV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4289429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Logistics Regression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0.9071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0.5794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86730268"/>
                  </a:ext>
                </a:extLst>
              </a:tr>
              <a:tr h="5608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Decision Tree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0.8957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0.5298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29352511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Random Forest Classifier (RFC)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0.5621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3675175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Gradient Boosting Classifier 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0.9022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0.6113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89250280"/>
                  </a:ext>
                </a:extLst>
              </a:tr>
              <a:tr h="536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Ada Boost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0.5932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0.39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0.5204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2268595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Final Model (RFC- Tuned)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0.5730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1545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6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37" y="1022863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169"/>
            <a:ext cx="10181573" cy="339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Successfully developed Machine learning model to predict product review ratings.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NLTK library used for text Mining.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Random forest classifier model is best model with accuracy score of 91.36%.</a:t>
            </a: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648" y="1500272"/>
            <a:ext cx="1055748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/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 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A4D90C-0487-4C15-B862-01F64C8367CA}"/>
              </a:ext>
            </a:extLst>
          </p:cNvPr>
          <p:cNvSpPr txBox="1"/>
          <p:nvPr/>
        </p:nvSpPr>
        <p:spPr>
          <a:xfrm>
            <a:off x="2906617" y="716861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b="1" u="sng" smtClean="0">
                <a:solidFill>
                  <a:srgbClr val="92D050"/>
                </a:solidFill>
                <a:latin typeface="+mj-lt"/>
                <a:cs typeface="Arial" panose="020B0604020202020204" pitchFamily="34" charset="0"/>
              </a:rPr>
              <a:t>    PROBLEM </a:t>
            </a:r>
            <a:r>
              <a:rPr lang="en-IN" sz="3200" b="1" u="sng" dirty="0">
                <a:solidFill>
                  <a:srgbClr val="92D050"/>
                </a:solidFill>
                <a:latin typeface="+mj-lt"/>
                <a:cs typeface="Arial" panose="020B0604020202020204" pitchFamily="34" charset="0"/>
              </a:rPr>
              <a:t>STATEMENT </a:t>
            </a:r>
            <a:endParaRPr lang="en-US" b="1" u="sng" dirty="0">
              <a:solidFill>
                <a:srgbClr val="92D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B5B3F9-8B0F-46EA-923F-C71B32BE5243}"/>
              </a:ext>
            </a:extLst>
          </p:cNvPr>
          <p:cNvSpPr txBox="1"/>
          <p:nvPr/>
        </p:nvSpPr>
        <p:spPr>
          <a:xfrm>
            <a:off x="843014" y="1620544"/>
            <a:ext cx="10505971" cy="36227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marR="4191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was the first provided to me by Flip Robo Technologies as a part of the internship  programme. The exposure to real world data and the opportunity to deploy my skillset in solving a real time problem has been the primary motivation.  </a:t>
            </a:r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10467E1-5820-4852-9CBC-1118D49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Web Scraping Details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96524E-6726-4E9E-9579-43D95CE1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done using selenium web driver.</a:t>
            </a:r>
          </a:p>
          <a:p>
            <a:r>
              <a:rPr lang="en-US" dirty="0"/>
              <a:t>Data for different product like smartphones, laptops, routers is scraped.</a:t>
            </a:r>
          </a:p>
          <a:p>
            <a:r>
              <a:rPr lang="en-US" dirty="0"/>
              <a:t>Data scraped from amazon.in &amp; Flipkart.com</a:t>
            </a:r>
          </a:p>
          <a:p>
            <a:r>
              <a:rPr lang="en-US" dirty="0"/>
              <a:t>Around 50000 product reviews are scrap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C76C44F-1D9A-4B31-A0C5-A692F99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3" y="927279"/>
            <a:ext cx="9534197" cy="1025003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rgbClr val="92D050"/>
                </a:solidFill>
              </a:rPr>
              <a:t>Exploration of Target Variable Ratings</a:t>
            </a:r>
            <a:endParaRPr lang="en-IN" sz="4400" u="sng" dirty="0">
              <a:solidFill>
                <a:srgbClr val="92D0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A7E6541-12E9-482A-B0F2-38B08DC3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2674" y="2321252"/>
            <a:ext cx="3602478" cy="31393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Comment: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1. Around 49% customer given 5- star rating followed by 22.5% customer given lowest 1-star rating.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2. Average Rating is 3.65.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7C161-580C-476B-997C-CA9BC790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8" y="2351922"/>
            <a:ext cx="6575951" cy="31087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4000" b="1" dirty="0">
              <a:cs typeface="Segoe UI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09FB68-954B-4D5E-8A8D-B280500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525172E-A8FD-4E1B-92E5-BC4BC8B9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7838"/>
            <a:ext cx="9737498" cy="355456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9145E64-7E6C-49C0-A9B8-2D83040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getting word sense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1E2144F-75F5-4324-A68D-42A58B0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Word Cloud is a visualization technique for text data wherein each word is picturized with its importance in the context or its frequency.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more commonly the term appears within the text being analysed, the larger the word appears in the image generated.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enlarged texts are the greatest number of words used there and small texts are the smaller number of words used.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7768D50-C8D7-4629-9748-69AE960EB4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31573" y="847070"/>
            <a:ext cx="4464675" cy="40597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52" y="847070"/>
            <a:ext cx="5065824" cy="40597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912D0E-8FBC-44F1-BBAF-D8E55714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7" y="862885"/>
            <a:ext cx="5006452" cy="39816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44" y="862885"/>
            <a:ext cx="4872641" cy="39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1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571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Bahnschrift SemiLight</vt:lpstr>
      <vt:lpstr>Bradley Hand ITC</vt:lpstr>
      <vt:lpstr>Calibri</vt:lpstr>
      <vt:lpstr>Garamond</vt:lpstr>
      <vt:lpstr>Mangal</vt:lpstr>
      <vt:lpstr>Segoe UI</vt:lpstr>
      <vt:lpstr>Symbol</vt:lpstr>
      <vt:lpstr>Times New Roman</vt:lpstr>
      <vt:lpstr>Wingdings</vt:lpstr>
      <vt:lpstr>WordVisi_MSFontService</vt:lpstr>
      <vt:lpstr>Organic</vt:lpstr>
      <vt:lpstr>Product Review Rating Predication Using NLP</vt:lpstr>
      <vt:lpstr>PowerPoint Presentation</vt:lpstr>
      <vt:lpstr>PowerPoint Presentation</vt:lpstr>
      <vt:lpstr>Web Scraping Details</vt:lpstr>
      <vt:lpstr>Exploration of Target Variable Ratings</vt:lpstr>
      <vt:lpstr>Data Pre Processing </vt:lpstr>
      <vt:lpstr>Word Cloud for getting word sense</vt:lpstr>
      <vt:lpstr>PowerPoint Presentation</vt:lpstr>
      <vt:lpstr>PowerPoint Presentation</vt:lpstr>
      <vt:lpstr>PowerPoint Presentation</vt:lpstr>
      <vt:lpstr>Machine Learning Model Building</vt:lpstr>
      <vt:lpstr>PowerPoint Presentation</vt:lpstr>
      <vt:lpstr>Final ML Model</vt:lpstr>
      <vt:lpstr>Machine Learning Evaluation Matrix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Sneha</cp:lastModifiedBy>
  <cp:revision>1545</cp:revision>
  <dcterms:created xsi:type="dcterms:W3CDTF">2020-12-29T14:55:00Z</dcterms:created>
  <dcterms:modified xsi:type="dcterms:W3CDTF">2022-08-09T16:54:48Z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6A9E5918D763443BBEE7C236F4E313C1</vt:lpwstr>
  </property>
  <property fmtid="{D5CDD505-2E9C-101B-9397-08002B2CF9AE}" pid="3" name="KSOProductBuildVer">
    <vt:lpwstr>1033-11.2.0.10296</vt:lpwstr>
  </property>
</Properties>
</file>