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119350" cy="10691813"/>
  <p:notesSz cx="9869488" cy="14295438"/>
  <p:defaultTextStyle>
    <a:defPPr>
      <a:defRPr lang="ja-JP"/>
    </a:defPPr>
    <a:lvl1pPr marL="0" algn="l" defTabSz="1238921" rtl="0" eaLnBrk="1" latinLnBrk="0" hangingPunct="1">
      <a:defRPr kumimoji="1" sz="2439" kern="1200">
        <a:solidFill>
          <a:schemeClr val="tx1"/>
        </a:solidFill>
        <a:latin typeface="+mn-lt"/>
        <a:ea typeface="+mn-ea"/>
        <a:cs typeface="+mn-cs"/>
      </a:defRPr>
    </a:lvl1pPr>
    <a:lvl2pPr marL="619460" algn="l" defTabSz="1238921" rtl="0" eaLnBrk="1" latinLnBrk="0" hangingPunct="1">
      <a:defRPr kumimoji="1" sz="2439" kern="1200">
        <a:solidFill>
          <a:schemeClr val="tx1"/>
        </a:solidFill>
        <a:latin typeface="+mn-lt"/>
        <a:ea typeface="+mn-ea"/>
        <a:cs typeface="+mn-cs"/>
      </a:defRPr>
    </a:lvl2pPr>
    <a:lvl3pPr marL="1238921" algn="l" defTabSz="1238921" rtl="0" eaLnBrk="1" latinLnBrk="0" hangingPunct="1">
      <a:defRPr kumimoji="1" sz="2439" kern="1200">
        <a:solidFill>
          <a:schemeClr val="tx1"/>
        </a:solidFill>
        <a:latin typeface="+mn-lt"/>
        <a:ea typeface="+mn-ea"/>
        <a:cs typeface="+mn-cs"/>
      </a:defRPr>
    </a:lvl3pPr>
    <a:lvl4pPr marL="1858381" algn="l" defTabSz="1238921" rtl="0" eaLnBrk="1" latinLnBrk="0" hangingPunct="1">
      <a:defRPr kumimoji="1" sz="2439" kern="1200">
        <a:solidFill>
          <a:schemeClr val="tx1"/>
        </a:solidFill>
        <a:latin typeface="+mn-lt"/>
        <a:ea typeface="+mn-ea"/>
        <a:cs typeface="+mn-cs"/>
      </a:defRPr>
    </a:lvl4pPr>
    <a:lvl5pPr marL="2477841" algn="l" defTabSz="1238921" rtl="0" eaLnBrk="1" latinLnBrk="0" hangingPunct="1">
      <a:defRPr kumimoji="1" sz="2439" kern="1200">
        <a:solidFill>
          <a:schemeClr val="tx1"/>
        </a:solidFill>
        <a:latin typeface="+mn-lt"/>
        <a:ea typeface="+mn-ea"/>
        <a:cs typeface="+mn-cs"/>
      </a:defRPr>
    </a:lvl5pPr>
    <a:lvl6pPr marL="3097301" algn="l" defTabSz="1238921" rtl="0" eaLnBrk="1" latinLnBrk="0" hangingPunct="1">
      <a:defRPr kumimoji="1" sz="2439" kern="1200">
        <a:solidFill>
          <a:schemeClr val="tx1"/>
        </a:solidFill>
        <a:latin typeface="+mn-lt"/>
        <a:ea typeface="+mn-ea"/>
        <a:cs typeface="+mn-cs"/>
      </a:defRPr>
    </a:lvl6pPr>
    <a:lvl7pPr marL="3716762" algn="l" defTabSz="1238921" rtl="0" eaLnBrk="1" latinLnBrk="0" hangingPunct="1">
      <a:defRPr kumimoji="1" sz="2439" kern="1200">
        <a:solidFill>
          <a:schemeClr val="tx1"/>
        </a:solidFill>
        <a:latin typeface="+mn-lt"/>
        <a:ea typeface="+mn-ea"/>
        <a:cs typeface="+mn-cs"/>
      </a:defRPr>
    </a:lvl7pPr>
    <a:lvl8pPr marL="4336222" algn="l" defTabSz="1238921" rtl="0" eaLnBrk="1" latinLnBrk="0" hangingPunct="1">
      <a:defRPr kumimoji="1" sz="2439" kern="1200">
        <a:solidFill>
          <a:schemeClr val="tx1"/>
        </a:solidFill>
        <a:latin typeface="+mn-lt"/>
        <a:ea typeface="+mn-ea"/>
        <a:cs typeface="+mn-cs"/>
      </a:defRPr>
    </a:lvl8pPr>
    <a:lvl9pPr marL="4955682" algn="l" defTabSz="1238921"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5959"/>
    <a:srgbClr val="F2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710" autoAdjust="0"/>
    <p:restoredTop sz="92558" autoAdjust="0"/>
  </p:normalViewPr>
  <p:slideViewPr>
    <p:cSldViewPr snapToGrid="0">
      <p:cViewPr varScale="1">
        <p:scale>
          <a:sx n="69" d="100"/>
          <a:sy n="69" d="100"/>
        </p:scale>
        <p:origin x="23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800" dirty="0" smtClean="0"/>
              <a:t>モータースピードと制動距離の関係</a:t>
            </a:r>
            <a:endParaRPr lang="ja-JP" altLang="en-US" sz="800" dirty="0"/>
          </a:p>
        </c:rich>
      </c:tx>
      <c:layout>
        <c:manualLayout>
          <c:xMode val="edge"/>
          <c:yMode val="edge"/>
          <c:x val="0.13338287393396434"/>
          <c:y val="4.09380068563102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199330706845356"/>
          <c:y val="0.16977292300055175"/>
          <c:w val="0.83096964005711782"/>
          <c:h val="0.57608801349127581"/>
        </c:manualLayout>
      </c:layout>
      <c:lineChart>
        <c:grouping val="standard"/>
        <c:varyColors val="0"/>
        <c:ser>
          <c:idx val="1"/>
          <c:order val="0"/>
          <c:tx>
            <c:v>助走320mm</c:v>
          </c:tx>
          <c:spPr>
            <a:ln w="28575" cap="rnd">
              <a:solidFill>
                <a:schemeClr val="accent2"/>
              </a:solidFill>
              <a:round/>
            </a:ln>
            <a:effectLst/>
          </c:spPr>
          <c:marker>
            <c:symbol val="none"/>
          </c:marker>
          <c:dLbls>
            <c:dLbl>
              <c:idx val="0"/>
              <c:layout>
                <c:manualLayout>
                  <c:x val="-6.9192230120181594E-2"/>
                  <c:y val="6.125225786605036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6.9192230120181622E-2"/>
                  <c:y val="6.9600117790275542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6.9192230120181594E-2"/>
                  <c:y val="8.629583763872565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919223012018165E-2"/>
                  <c:y val="8.629583763872550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7.8305938073619727E-2"/>
                  <c:y val="8.629583763872565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7.8305938073619727E-2"/>
                  <c:y val="7.794797771450064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305938073619727E-2"/>
                  <c:y val="7.79479777145005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7.8305938073619838E-2"/>
                  <c:y val="6.960011779027547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4.7873405195531259E-2"/>
                  <c:y val="7.79479777145005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'壁-ライン 320mm'!$B$19:$B$27</c:f>
              <c:numCache>
                <c:formatCode>General</c:formatCode>
                <c:ptCount val="9"/>
                <c:pt idx="0">
                  <c:v>20</c:v>
                </c:pt>
                <c:pt idx="1">
                  <c:v>25</c:v>
                </c:pt>
                <c:pt idx="2">
                  <c:v>30</c:v>
                </c:pt>
                <c:pt idx="3">
                  <c:v>35</c:v>
                </c:pt>
                <c:pt idx="4">
                  <c:v>40</c:v>
                </c:pt>
                <c:pt idx="5">
                  <c:v>45</c:v>
                </c:pt>
                <c:pt idx="6">
                  <c:v>50</c:v>
                </c:pt>
                <c:pt idx="7">
                  <c:v>55</c:v>
                </c:pt>
                <c:pt idx="8">
                  <c:v>60</c:v>
                </c:pt>
              </c:numCache>
            </c:numRef>
          </c:cat>
          <c:val>
            <c:numRef>
              <c:f>'壁-ライン 320mm'!$F$19:$F$27</c:f>
              <c:numCache>
                <c:formatCode>General</c:formatCode>
                <c:ptCount val="9"/>
                <c:pt idx="0">
                  <c:v>43</c:v>
                </c:pt>
                <c:pt idx="1">
                  <c:v>65</c:v>
                </c:pt>
                <c:pt idx="2">
                  <c:v>80</c:v>
                </c:pt>
                <c:pt idx="3">
                  <c:v>91</c:v>
                </c:pt>
                <c:pt idx="4">
                  <c:v>107</c:v>
                </c:pt>
                <c:pt idx="5">
                  <c:v>110</c:v>
                </c:pt>
                <c:pt idx="6">
                  <c:v>111</c:v>
                </c:pt>
                <c:pt idx="7">
                  <c:v>120</c:v>
                </c:pt>
                <c:pt idx="8">
                  <c:v>128</c:v>
                </c:pt>
              </c:numCache>
            </c:numRef>
          </c:val>
          <c:smooth val="0"/>
        </c:ser>
        <c:ser>
          <c:idx val="0"/>
          <c:order val="1"/>
          <c:tx>
            <c:v>助走820mm</c:v>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'壁-ライン 820mm'!$H$19:$H$27</c:f>
              <c:numCache>
                <c:formatCode>General</c:formatCode>
                <c:ptCount val="9"/>
                <c:pt idx="0">
                  <c:v>20</c:v>
                </c:pt>
                <c:pt idx="1">
                  <c:v>25</c:v>
                </c:pt>
                <c:pt idx="2">
                  <c:v>30</c:v>
                </c:pt>
                <c:pt idx="3">
                  <c:v>35</c:v>
                </c:pt>
                <c:pt idx="4">
                  <c:v>40</c:v>
                </c:pt>
                <c:pt idx="5">
                  <c:v>45</c:v>
                </c:pt>
                <c:pt idx="6">
                  <c:v>50</c:v>
                </c:pt>
                <c:pt idx="7">
                  <c:v>55</c:v>
                </c:pt>
                <c:pt idx="8">
                  <c:v>60</c:v>
                </c:pt>
              </c:numCache>
            </c:numRef>
          </c:cat>
          <c:val>
            <c:numRef>
              <c:f>'壁-ライン 820mm'!$I$19:$I$27</c:f>
              <c:numCache>
                <c:formatCode>General</c:formatCode>
                <c:ptCount val="9"/>
                <c:pt idx="0">
                  <c:v>63</c:v>
                </c:pt>
                <c:pt idx="1">
                  <c:v>90</c:v>
                </c:pt>
                <c:pt idx="2">
                  <c:v>117</c:v>
                </c:pt>
                <c:pt idx="3">
                  <c:v>152</c:v>
                </c:pt>
                <c:pt idx="4">
                  <c:v>179</c:v>
                </c:pt>
                <c:pt idx="5">
                  <c:v>192</c:v>
                </c:pt>
                <c:pt idx="6">
                  <c:v>216</c:v>
                </c:pt>
                <c:pt idx="7">
                  <c:v>237</c:v>
                </c:pt>
                <c:pt idx="8">
                  <c:v>248</c:v>
                </c:pt>
              </c:numCache>
            </c:numRef>
          </c:val>
          <c:smooth val="0"/>
        </c:ser>
        <c:dLbls>
          <c:dLblPos val="t"/>
          <c:showLegendKey val="0"/>
          <c:showVal val="1"/>
          <c:showCatName val="0"/>
          <c:showSerName val="0"/>
          <c:showPercent val="0"/>
          <c:showBubbleSize val="0"/>
        </c:dLbls>
        <c:smooth val="0"/>
        <c:axId val="-1457929312"/>
        <c:axId val="-1457933664"/>
      </c:lineChart>
      <c:catAx>
        <c:axId val="-1457929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457933664"/>
        <c:crosses val="autoZero"/>
        <c:auto val="1"/>
        <c:lblAlgn val="ctr"/>
        <c:lblOffset val="100"/>
        <c:noMultiLvlLbl val="0"/>
      </c:catAx>
      <c:valAx>
        <c:axId val="-145793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457929312"/>
        <c:crosses val="autoZero"/>
        <c:crossBetween val="between"/>
      </c:valAx>
      <c:spPr>
        <a:noFill/>
        <a:ln>
          <a:noFill/>
        </a:ln>
        <a:effectLst/>
      </c:spPr>
    </c:plotArea>
    <c:plotVisOnly val="1"/>
    <c:dispBlanksAs val="gap"/>
    <c:showDLblsOverMax val="0"/>
  </c:chart>
  <c:spPr>
    <a:solidFill>
      <a:schemeClr val="bg1"/>
    </a:solidFill>
    <a:ln>
      <a:solidFill>
        <a:schemeClr val="tx1">
          <a:lumMod val="65000"/>
          <a:lumOff val="35000"/>
        </a:schemeClr>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r>
              <a:rPr lang="ja-JP" altLang="en-US" sz="600"/>
              <a:t>コンデンサの容量とキック距離の関係</a:t>
            </a:r>
            <a:endParaRPr lang="ja-JP" sz="600"/>
          </a:p>
        </c:rich>
      </c:tx>
      <c:layout>
        <c:manualLayout>
          <c:xMode val="edge"/>
          <c:yMode val="edge"/>
          <c:x val="0.20642032206127175"/>
          <c:y val="1.9989701521688951E-2"/>
        </c:manualLayout>
      </c:layout>
      <c:overlay val="0"/>
      <c:spPr>
        <a:noFill/>
        <a:ln>
          <a:noFill/>
        </a:ln>
        <a:effectLst/>
      </c:spPr>
      <c:txPr>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34315321478137"/>
          <c:y val="0.14799597282217422"/>
          <c:w val="0.77994260856562736"/>
          <c:h val="0.69453914309558051"/>
        </c:manualLayout>
      </c:layout>
      <c:lineChart>
        <c:grouping val="standard"/>
        <c:varyColors val="0"/>
        <c:ser>
          <c:idx val="0"/>
          <c:order val="0"/>
          <c:spPr>
            <a:ln w="28575" cap="rnd">
              <a:noFill/>
              <a:round/>
            </a:ln>
            <a:effectLst/>
          </c:spPr>
          <c:marker>
            <c:symbol val="diamond"/>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cmpd="sng">
                <a:solidFill>
                  <a:schemeClr val="accent2">
                    <a:lumMod val="75000"/>
                  </a:schemeClr>
                </a:solidFill>
                <a:prstDash val="solid"/>
              </a:ln>
              <a:effectLst/>
            </c:spPr>
            <c:trendlineType val="linear"/>
            <c:dispRSqr val="0"/>
            <c:dispEq val="0"/>
          </c:trendline>
          <c:cat>
            <c:numRef>
              <c:f>Sheet2!$A$2:$A$9</c:f>
              <c:numCache>
                <c:formatCode>General</c:formatCode>
                <c:ptCount val="8"/>
                <c:pt idx="0">
                  <c:v>220</c:v>
                </c:pt>
                <c:pt idx="1">
                  <c:v>330</c:v>
                </c:pt>
                <c:pt idx="2">
                  <c:v>470</c:v>
                </c:pt>
                <c:pt idx="3">
                  <c:v>560</c:v>
                </c:pt>
                <c:pt idx="4">
                  <c:v>1000</c:v>
                </c:pt>
                <c:pt idx="5">
                  <c:v>2200</c:v>
                </c:pt>
                <c:pt idx="6">
                  <c:v>3300</c:v>
                </c:pt>
                <c:pt idx="7">
                  <c:v>4700</c:v>
                </c:pt>
              </c:numCache>
            </c:numRef>
          </c:cat>
          <c:val>
            <c:numRef>
              <c:f>Sheet2!$B$2:$B$9</c:f>
              <c:numCache>
                <c:formatCode>General</c:formatCode>
                <c:ptCount val="8"/>
                <c:pt idx="0">
                  <c:v>1336</c:v>
                </c:pt>
                <c:pt idx="1">
                  <c:v>1444</c:v>
                </c:pt>
                <c:pt idx="2">
                  <c:v>1521</c:v>
                </c:pt>
                <c:pt idx="3">
                  <c:v>1567</c:v>
                </c:pt>
                <c:pt idx="4">
                  <c:v>1642</c:v>
                </c:pt>
                <c:pt idx="5">
                  <c:v>1770</c:v>
                </c:pt>
                <c:pt idx="6">
                  <c:v>1890</c:v>
                </c:pt>
                <c:pt idx="7">
                  <c:v>2117</c:v>
                </c:pt>
              </c:numCache>
            </c:numRef>
          </c:val>
          <c:smooth val="0"/>
        </c:ser>
        <c:dLbls>
          <c:showLegendKey val="0"/>
          <c:showVal val="0"/>
          <c:showCatName val="0"/>
          <c:showSerName val="0"/>
          <c:showPercent val="0"/>
          <c:showBubbleSize val="0"/>
        </c:dLbls>
        <c:marker val="1"/>
        <c:smooth val="0"/>
        <c:axId val="-1457933120"/>
        <c:axId val="-1457932576"/>
      </c:lineChart>
      <c:catAx>
        <c:axId val="-145793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457932576"/>
        <c:crosses val="autoZero"/>
        <c:auto val="1"/>
        <c:lblAlgn val="ctr"/>
        <c:lblOffset val="100"/>
        <c:noMultiLvlLbl val="0"/>
      </c:catAx>
      <c:valAx>
        <c:axId val="-1457932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45793312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sz="14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r>
              <a:rPr lang="ja-JP" altLang="en-US" sz="600"/>
              <a:t>電圧とキック距離の関係</a:t>
            </a:r>
          </a:p>
        </c:rich>
      </c:tx>
      <c:layout>
        <c:manualLayout>
          <c:xMode val="edge"/>
          <c:yMode val="edge"/>
          <c:x val="0.28802215646223561"/>
          <c:y val="3.144861741642592E-2"/>
        </c:manualLayout>
      </c:layout>
      <c:overlay val="0"/>
      <c:spPr>
        <a:noFill/>
        <a:ln>
          <a:noFill/>
        </a:ln>
        <a:effectLst/>
      </c:spPr>
      <c:txPr>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95479022871569"/>
          <c:y val="0.17611225753198514"/>
          <c:w val="0.77905319447352717"/>
          <c:h val="0.63902269913330578"/>
        </c:manualLayout>
      </c:layout>
      <c:lineChart>
        <c:grouping val="standard"/>
        <c:varyColors val="0"/>
        <c:ser>
          <c:idx val="0"/>
          <c:order val="0"/>
          <c:spPr>
            <a:ln w="28575" cap="rnd">
              <a:noFill/>
              <a:round/>
            </a:ln>
            <a:effectLst/>
          </c:spPr>
          <c:marker>
            <c:symbol val="diamond"/>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2">
                    <a:lumMod val="75000"/>
                  </a:schemeClr>
                </a:solidFill>
                <a:prstDash val="solid"/>
              </a:ln>
              <a:effectLst/>
            </c:spPr>
            <c:trendlineType val="linear"/>
            <c:dispRSqr val="0"/>
            <c:dispEq val="0"/>
          </c:trendline>
          <c:cat>
            <c:numRef>
              <c:f>Sheet2!$A$31:$A$36</c:f>
              <c:numCache>
                <c:formatCode>General</c:formatCode>
                <c:ptCount val="6"/>
                <c:pt idx="0">
                  <c:v>15</c:v>
                </c:pt>
                <c:pt idx="1">
                  <c:v>20</c:v>
                </c:pt>
                <c:pt idx="2">
                  <c:v>25</c:v>
                </c:pt>
                <c:pt idx="3">
                  <c:v>30</c:v>
                </c:pt>
                <c:pt idx="4">
                  <c:v>35</c:v>
                </c:pt>
                <c:pt idx="5">
                  <c:v>40</c:v>
                </c:pt>
              </c:numCache>
            </c:numRef>
          </c:cat>
          <c:val>
            <c:numRef>
              <c:f>Sheet2!$B$31:$B$36</c:f>
              <c:numCache>
                <c:formatCode>General</c:formatCode>
                <c:ptCount val="6"/>
                <c:pt idx="0">
                  <c:v>619</c:v>
                </c:pt>
                <c:pt idx="1">
                  <c:v>944</c:v>
                </c:pt>
                <c:pt idx="2">
                  <c:v>1274</c:v>
                </c:pt>
                <c:pt idx="3">
                  <c:v>1472</c:v>
                </c:pt>
                <c:pt idx="4">
                  <c:v>1596</c:v>
                </c:pt>
                <c:pt idx="5">
                  <c:v>1788</c:v>
                </c:pt>
              </c:numCache>
            </c:numRef>
          </c:val>
          <c:smooth val="0"/>
        </c:ser>
        <c:dLbls>
          <c:showLegendKey val="0"/>
          <c:showVal val="0"/>
          <c:showCatName val="0"/>
          <c:showSerName val="0"/>
          <c:showPercent val="0"/>
          <c:showBubbleSize val="0"/>
        </c:dLbls>
        <c:marker val="1"/>
        <c:smooth val="0"/>
        <c:axId val="-1457929856"/>
        <c:axId val="-1371972672"/>
      </c:lineChart>
      <c:catAx>
        <c:axId val="-145792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371972672"/>
        <c:crosses val="autoZero"/>
        <c:auto val="1"/>
        <c:lblAlgn val="ctr"/>
        <c:lblOffset val="100"/>
        <c:noMultiLvlLbl val="0"/>
      </c:catAx>
      <c:valAx>
        <c:axId val="-1371972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457929856"/>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779" cy="717254"/>
          </a:xfrm>
          <a:prstGeom prst="rect">
            <a:avLst/>
          </a:prstGeom>
        </p:spPr>
        <p:txBody>
          <a:bodyPr vert="horz" lIns="133063" tIns="66532" rIns="133063" bIns="66532" rtlCol="0"/>
          <a:lstStyle>
            <a:lvl1pPr algn="l">
              <a:defRPr sz="1700"/>
            </a:lvl1pPr>
          </a:lstStyle>
          <a:p>
            <a:endParaRPr kumimoji="1" lang="ja-JP" altLang="en-US"/>
          </a:p>
        </p:txBody>
      </p:sp>
      <p:sp>
        <p:nvSpPr>
          <p:cNvPr id="3" name="日付プレースホルダー 2"/>
          <p:cNvSpPr>
            <a:spLocks noGrp="1"/>
          </p:cNvSpPr>
          <p:nvPr>
            <p:ph type="dt" idx="1"/>
          </p:nvPr>
        </p:nvSpPr>
        <p:spPr>
          <a:xfrm>
            <a:off x="5590426" y="0"/>
            <a:ext cx="4276779" cy="717254"/>
          </a:xfrm>
          <a:prstGeom prst="rect">
            <a:avLst/>
          </a:prstGeom>
        </p:spPr>
        <p:txBody>
          <a:bodyPr vert="horz" lIns="133063" tIns="66532" rIns="133063" bIns="66532" rtlCol="0"/>
          <a:lstStyle>
            <a:lvl1pPr algn="r">
              <a:defRPr sz="1700"/>
            </a:lvl1pPr>
          </a:lstStyle>
          <a:p>
            <a:fld id="{3F98CC91-C364-4B3B-82FA-AC506B25D13D}" type="datetimeFigureOut">
              <a:rPr kumimoji="1" lang="ja-JP" altLang="en-US" smtClean="0"/>
              <a:t>2023/3/16</a:t>
            </a:fld>
            <a:endParaRPr kumimoji="1" lang="ja-JP" altLang="en-US"/>
          </a:p>
        </p:txBody>
      </p:sp>
      <p:sp>
        <p:nvSpPr>
          <p:cNvPr id="4" name="スライド イメージ プレースホルダー 3"/>
          <p:cNvSpPr>
            <a:spLocks noGrp="1" noRot="1" noChangeAspect="1"/>
          </p:cNvSpPr>
          <p:nvPr>
            <p:ph type="sldImg" idx="2"/>
          </p:nvPr>
        </p:nvSpPr>
        <p:spPr>
          <a:xfrm>
            <a:off x="1524000" y="1785938"/>
            <a:ext cx="6821488" cy="4824412"/>
          </a:xfrm>
          <a:prstGeom prst="rect">
            <a:avLst/>
          </a:prstGeom>
          <a:noFill/>
          <a:ln w="12700">
            <a:solidFill>
              <a:prstClr val="black"/>
            </a:solidFill>
          </a:ln>
        </p:spPr>
        <p:txBody>
          <a:bodyPr vert="horz" lIns="133063" tIns="66532" rIns="133063" bIns="66532" rtlCol="0" anchor="ctr"/>
          <a:lstStyle/>
          <a:p>
            <a:endParaRPr lang="ja-JP" altLang="en-US"/>
          </a:p>
        </p:txBody>
      </p:sp>
      <p:sp>
        <p:nvSpPr>
          <p:cNvPr id="5" name="ノート プレースホルダー 4"/>
          <p:cNvSpPr>
            <a:spLocks noGrp="1"/>
          </p:cNvSpPr>
          <p:nvPr>
            <p:ph type="body" sz="quarter" idx="3"/>
          </p:nvPr>
        </p:nvSpPr>
        <p:spPr>
          <a:xfrm>
            <a:off x="986950" y="6879680"/>
            <a:ext cx="7895590" cy="5628829"/>
          </a:xfrm>
          <a:prstGeom prst="rect">
            <a:avLst/>
          </a:prstGeom>
        </p:spPr>
        <p:txBody>
          <a:bodyPr vert="horz" lIns="133063" tIns="66532" rIns="133063" bIns="6653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578186"/>
            <a:ext cx="4276779" cy="717253"/>
          </a:xfrm>
          <a:prstGeom prst="rect">
            <a:avLst/>
          </a:prstGeom>
        </p:spPr>
        <p:txBody>
          <a:bodyPr vert="horz" lIns="133063" tIns="66532" rIns="133063" bIns="66532"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90426" y="13578186"/>
            <a:ext cx="4276779" cy="717253"/>
          </a:xfrm>
          <a:prstGeom prst="rect">
            <a:avLst/>
          </a:prstGeom>
        </p:spPr>
        <p:txBody>
          <a:bodyPr vert="horz" lIns="133063" tIns="66532" rIns="133063" bIns="66532" rtlCol="0" anchor="b"/>
          <a:lstStyle>
            <a:lvl1pPr algn="r">
              <a:defRPr sz="1700"/>
            </a:lvl1pPr>
          </a:lstStyle>
          <a:p>
            <a:fld id="{D3A2260A-1567-4048-A438-0C3D730051C1}" type="slidenum">
              <a:rPr kumimoji="1" lang="ja-JP" altLang="en-US" smtClean="0"/>
              <a:t>‹#›</a:t>
            </a:fld>
            <a:endParaRPr kumimoji="1" lang="ja-JP" altLang="en-US"/>
          </a:p>
        </p:txBody>
      </p:sp>
    </p:spTree>
    <p:extLst>
      <p:ext uri="{BB962C8B-B14F-4D97-AF65-F5344CB8AC3E}">
        <p14:creationId xmlns:p14="http://schemas.microsoft.com/office/powerpoint/2010/main" val="22301452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A2260A-1567-4048-A438-0C3D730051C1}" type="slidenum">
              <a:rPr kumimoji="1" lang="ja-JP" altLang="en-US" smtClean="0"/>
              <a:t>1</a:t>
            </a:fld>
            <a:endParaRPr kumimoji="1" lang="ja-JP" altLang="en-US"/>
          </a:p>
        </p:txBody>
      </p:sp>
    </p:spTree>
    <p:extLst>
      <p:ext uri="{BB962C8B-B14F-4D97-AF65-F5344CB8AC3E}">
        <p14:creationId xmlns:p14="http://schemas.microsoft.com/office/powerpoint/2010/main" val="279094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152548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598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28036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93173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55333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81693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63956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18523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94699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88557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267033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B22FF90D-8F5D-4FFE-A8AC-DC55650B53DE}" type="datetimeFigureOut">
              <a:rPr kumimoji="1" lang="ja-JP" altLang="en-US" smtClean="0"/>
              <a:t>2023/3/16</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179543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3.png"/><Relationship Id="rId21" Type="http://schemas.openxmlformats.org/officeDocument/2006/relationships/image" Target="../media/image19.png"/><Relationship Id="rId34" Type="http://schemas.openxmlformats.org/officeDocument/2006/relationships/image" Target="../media/image28.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chart" Target="../charts/chart1.xml"/><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jpeg"/><Relationship Id="rId32" Type="http://schemas.openxmlformats.org/officeDocument/2006/relationships/image" Target="../media/image26.png"/><Relationship Id="rId37" Type="http://schemas.openxmlformats.org/officeDocument/2006/relationships/image" Target="../media/image31.jpeg"/><Relationship Id="rId40" Type="http://schemas.openxmlformats.org/officeDocument/2006/relationships/image" Target="../media/image34.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jpeg"/><Relationship Id="rId28" Type="http://schemas.openxmlformats.org/officeDocument/2006/relationships/image" Target="../media/image25.jpeg"/><Relationship Id="rId36" Type="http://schemas.openxmlformats.org/officeDocument/2006/relationships/image" Target="../media/image30.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chart" Target="../charts/chart3.xm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eg"/><Relationship Id="rId27" Type="http://schemas.microsoft.com/office/2007/relationships/hdphoto" Target="../media/hdphoto1.wdp"/><Relationship Id="rId30" Type="http://schemas.openxmlformats.org/officeDocument/2006/relationships/chart" Target="../charts/chart2.xml"/><Relationship Id="rId35" Type="http://schemas.openxmlformats.org/officeDocument/2006/relationships/image" Target="../media/image29.pn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jpeg"/><Relationship Id="rId33" Type="http://schemas.openxmlformats.org/officeDocument/2006/relationships/image" Target="../media/image27.png"/><Relationship Id="rId38"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a:off x="3591235" y="201993"/>
            <a:ext cx="7419839" cy="649750"/>
            <a:chOff x="4230634" y="218653"/>
            <a:chExt cx="7419839" cy="649750"/>
          </a:xfrm>
        </p:grpSpPr>
        <p:sp>
          <p:nvSpPr>
            <p:cNvPr id="5" name="テキスト ボックス 4"/>
            <p:cNvSpPr txBox="1"/>
            <p:nvPr/>
          </p:nvSpPr>
          <p:spPr>
            <a:xfrm>
              <a:off x="9202548" y="218653"/>
              <a:ext cx="1019792" cy="369332"/>
            </a:xfrm>
            <a:prstGeom prst="rect">
              <a:avLst/>
            </a:prstGeom>
            <a:noFill/>
          </p:spPr>
          <p:txBody>
            <a:bodyPr wrap="square" rtlCol="0">
              <a:spAutoFit/>
            </a:bodyPr>
            <a:lstStyle/>
            <a:p>
              <a:r>
                <a:rPr kumimoji="1" lang="ja-JP" altLang="en-US" sz="1800" dirty="0">
                  <a:latin typeface="源ノ角ゴシック Code JP L" panose="020B0300000000000000" pitchFamily="34" charset="-128"/>
                  <a:ea typeface="源ノ角ゴシック Code JP L" panose="020B0300000000000000" pitchFamily="34" charset="-128"/>
                </a:rPr>
                <a:t>所属</a:t>
              </a:r>
            </a:p>
          </p:txBody>
        </p:sp>
        <p:sp>
          <p:nvSpPr>
            <p:cNvPr id="6" name="テキスト ボックス 5"/>
            <p:cNvSpPr txBox="1"/>
            <p:nvPr/>
          </p:nvSpPr>
          <p:spPr>
            <a:xfrm>
              <a:off x="9382759" y="552801"/>
              <a:ext cx="2267714" cy="307777"/>
            </a:xfrm>
            <a:prstGeom prst="rect">
              <a:avLst/>
            </a:prstGeom>
            <a:noFill/>
          </p:spPr>
          <p:txBody>
            <a:bodyPr wrap="square" rtlCol="0">
              <a:spAutoFit/>
            </a:bodyPr>
            <a:lstStyle/>
            <a:p>
              <a:r>
                <a:rPr kumimoji="1" lang="ja-JP" altLang="en-US" sz="1400" dirty="0">
                  <a:latin typeface="源ノ角ゴシック Code JP L" panose="020B0300000000000000" pitchFamily="34" charset="-128"/>
                  <a:ea typeface="源ノ角ゴシック Code JP L" panose="020B0300000000000000" pitchFamily="34" charset="-128"/>
                </a:rPr>
                <a:t>九州ブロック 福岡ノード</a:t>
              </a:r>
            </a:p>
          </p:txBody>
        </p:sp>
        <p:sp>
          <p:nvSpPr>
            <p:cNvPr id="7" name="テキスト ボックス 6"/>
            <p:cNvSpPr txBox="1"/>
            <p:nvPr/>
          </p:nvSpPr>
          <p:spPr>
            <a:xfrm>
              <a:off x="4230634" y="229722"/>
              <a:ext cx="2133463" cy="369332"/>
            </a:xfrm>
            <a:prstGeom prst="rect">
              <a:avLst/>
            </a:prstGeom>
            <a:noFill/>
          </p:spPr>
          <p:txBody>
            <a:bodyPr wrap="square" rtlCol="0">
              <a:spAutoFit/>
            </a:bodyPr>
            <a:lstStyle/>
            <a:p>
              <a:r>
                <a:rPr kumimoji="1" lang="ja-JP" altLang="en-US" sz="1800" dirty="0">
                  <a:latin typeface="源ノ角ゴシック Code JP L" panose="020B0300000000000000" pitchFamily="34" charset="-128"/>
                  <a:ea typeface="源ノ角ゴシック Code JP L" panose="020B0300000000000000" pitchFamily="34" charset="-128"/>
                </a:rPr>
                <a:t>チームメンバー</a:t>
              </a:r>
            </a:p>
          </p:txBody>
        </p:sp>
        <p:sp>
          <p:nvSpPr>
            <p:cNvPr id="8" name="テキスト ボックス 7"/>
            <p:cNvSpPr txBox="1"/>
            <p:nvPr/>
          </p:nvSpPr>
          <p:spPr>
            <a:xfrm>
              <a:off x="4410845" y="560626"/>
              <a:ext cx="4791703" cy="307777"/>
            </a:xfrm>
            <a:prstGeom prst="rect">
              <a:avLst/>
            </a:prstGeom>
            <a:noFill/>
          </p:spPr>
          <p:txBody>
            <a:bodyPr wrap="square" rtlCol="0">
              <a:spAutoFit/>
            </a:bodyPr>
            <a:lstStyle/>
            <a:p>
              <a:r>
                <a:rPr kumimoji="1" lang="ja-JP" altLang="en-US" sz="1400" dirty="0">
                  <a:latin typeface="源ノ角ゴシック Code JP L" panose="020B0300000000000000" pitchFamily="34" charset="-128"/>
                  <a:ea typeface="源ノ角ゴシック Code JP L" panose="020B0300000000000000" pitchFamily="34" charset="-128"/>
                </a:rPr>
                <a:t>熊抱 崚太 </a:t>
              </a:r>
              <a:r>
                <a:rPr kumimoji="1" lang="en-US" altLang="ja-JP" sz="1400" dirty="0">
                  <a:latin typeface="源ノ角ゴシック Code JP L" panose="020B0300000000000000" pitchFamily="34" charset="-128"/>
                  <a:ea typeface="源ノ角ゴシック Code JP L" panose="020B0300000000000000" pitchFamily="34" charset="-128"/>
                </a:rPr>
                <a:t>/ </a:t>
              </a:r>
              <a:r>
                <a:rPr lang="ja-JP" altLang="en-US" sz="1400" dirty="0">
                  <a:latin typeface="源ノ角ゴシック Code JP L" panose="020B0300000000000000" pitchFamily="34" charset="-128"/>
                  <a:ea typeface="源ノ角ゴシック Code JP L" panose="020B0300000000000000" pitchFamily="34" charset="-128"/>
                </a:rPr>
                <a:t>石原 廉太郎 </a:t>
              </a:r>
              <a:r>
                <a:rPr lang="en-US" altLang="ja-JP" sz="1400" dirty="0">
                  <a:latin typeface="源ノ角ゴシック Code JP L" panose="020B0300000000000000" pitchFamily="34" charset="-128"/>
                  <a:ea typeface="源ノ角ゴシック Code JP L" panose="020B0300000000000000" pitchFamily="34" charset="-128"/>
                </a:rPr>
                <a:t>/ </a:t>
              </a:r>
              <a:r>
                <a:rPr lang="ja-JP" altLang="en-US" sz="1400" dirty="0">
                  <a:latin typeface="源ノ角ゴシック Code JP L" panose="020B0300000000000000" pitchFamily="34" charset="-128"/>
                  <a:ea typeface="源ノ角ゴシック Code JP L" panose="020B0300000000000000" pitchFamily="34" charset="-128"/>
                </a:rPr>
                <a:t>松田 魁琉 </a:t>
              </a:r>
              <a:r>
                <a:rPr lang="en-US" altLang="ja-JP" sz="1400" dirty="0">
                  <a:latin typeface="源ノ角ゴシック Code JP L" panose="020B0300000000000000" pitchFamily="34" charset="-128"/>
                  <a:ea typeface="源ノ角ゴシック Code JP L" panose="020B0300000000000000" pitchFamily="34" charset="-128"/>
                </a:rPr>
                <a:t>/ </a:t>
              </a:r>
              <a:r>
                <a:rPr lang="ja-JP" altLang="en-US" sz="1400" dirty="0">
                  <a:latin typeface="源ノ角ゴシック Code JP L" panose="020B0300000000000000" pitchFamily="34" charset="-128"/>
                  <a:ea typeface="源ノ角ゴシック Code JP L" panose="020B0300000000000000" pitchFamily="34" charset="-128"/>
                </a:rPr>
                <a:t>目野 優輝</a:t>
              </a:r>
              <a:endParaRPr lang="en-US" altLang="ja-JP" sz="1400" dirty="0">
                <a:latin typeface="源ノ角ゴシック Code JP L" panose="020B0300000000000000" pitchFamily="34" charset="-128"/>
                <a:ea typeface="源ノ角ゴシック Code JP L" panose="020B0300000000000000" pitchFamily="34" charset="-128"/>
              </a:endParaRPr>
            </a:p>
          </p:txBody>
        </p:sp>
      </p:grpSp>
      <p:grpSp>
        <p:nvGrpSpPr>
          <p:cNvPr id="125" name="グループ化 124"/>
          <p:cNvGrpSpPr/>
          <p:nvPr/>
        </p:nvGrpSpPr>
        <p:grpSpPr>
          <a:xfrm>
            <a:off x="11195469" y="256641"/>
            <a:ext cx="2524324" cy="569720"/>
            <a:chOff x="10039232" y="273792"/>
            <a:chExt cx="2524324" cy="569720"/>
          </a:xfrm>
        </p:grpSpPr>
        <p:sp>
          <p:nvSpPr>
            <p:cNvPr id="9" name="テキスト ボックス 8"/>
            <p:cNvSpPr txBox="1"/>
            <p:nvPr/>
          </p:nvSpPr>
          <p:spPr>
            <a:xfrm>
              <a:off x="10556460" y="408805"/>
              <a:ext cx="2007096" cy="297902"/>
            </a:xfrm>
            <a:prstGeom prst="rect">
              <a:avLst/>
            </a:prstGeom>
            <a:noFill/>
          </p:spPr>
          <p:txBody>
            <a:bodyPr wrap="square" rtlCol="0">
              <a:spAutoFit/>
            </a:bodyPr>
            <a:lstStyle/>
            <a:p>
              <a:r>
                <a:rPr lang="en-US" altLang="ja-JP" sz="1336" dirty="0">
                  <a:latin typeface="源ノ角ゴシック Code JP L" panose="020B0300000000000000" pitchFamily="34" charset="-128"/>
                  <a:ea typeface="源ノ角ゴシック Code JP L" panose="020B0300000000000000" pitchFamily="34" charset="-128"/>
                </a:rPr>
                <a:t>@munachu_artemis</a:t>
              </a:r>
              <a:endParaRPr lang="ja-JP" altLang="en-US" sz="1336" dirty="0">
                <a:latin typeface="源ノ角ゴシック Code JP L" panose="020B0300000000000000" pitchFamily="34" charset="-128"/>
                <a:ea typeface="源ノ角ゴシック Code JP L" panose="020B0300000000000000" pitchFamily="34" charset="-128"/>
              </a:endParaRPr>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9232" y="273792"/>
              <a:ext cx="569720" cy="569720"/>
            </a:xfrm>
            <a:prstGeom prst="rect">
              <a:avLst/>
            </a:prstGeom>
          </p:spPr>
        </p:pic>
      </p:grpSp>
      <p:grpSp>
        <p:nvGrpSpPr>
          <p:cNvPr id="126" name="グループ化 125"/>
          <p:cNvGrpSpPr/>
          <p:nvPr/>
        </p:nvGrpSpPr>
        <p:grpSpPr>
          <a:xfrm>
            <a:off x="13896857" y="80628"/>
            <a:ext cx="624188" cy="817778"/>
            <a:chOff x="13754072" y="12585"/>
            <a:chExt cx="594979" cy="817778"/>
          </a:xfrm>
        </p:grpSpPr>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54072" y="251758"/>
              <a:ext cx="578605" cy="578605"/>
            </a:xfrm>
            <a:prstGeom prst="rect">
              <a:avLst/>
            </a:prstGeom>
          </p:spPr>
        </p:pic>
        <p:sp>
          <p:nvSpPr>
            <p:cNvPr id="11" name="テキスト ボックス 10"/>
            <p:cNvSpPr txBox="1"/>
            <p:nvPr/>
          </p:nvSpPr>
          <p:spPr>
            <a:xfrm>
              <a:off x="13754081" y="12585"/>
              <a:ext cx="594970" cy="276999"/>
            </a:xfrm>
            <a:prstGeom prst="rect">
              <a:avLst/>
            </a:prstGeom>
            <a:noFill/>
          </p:spPr>
          <p:txBody>
            <a:bodyPr wrap="square" rtlCol="0">
              <a:spAutoFit/>
            </a:bodyPr>
            <a:lstStyle/>
            <a:p>
              <a:r>
                <a:rPr lang="en-US" altLang="ja-JP" sz="1200" dirty="0">
                  <a:latin typeface="源ノ角ゴシック Code JP N" panose="020B0400000000000000" pitchFamily="34" charset="-128"/>
                  <a:ea typeface="源ノ角ゴシック Code JP N" panose="020B0400000000000000" pitchFamily="34" charset="-128"/>
                </a:rPr>
                <a:t>BLOG </a:t>
              </a:r>
              <a:endParaRPr lang="ja-JP" altLang="en-US" sz="1200" dirty="0">
                <a:latin typeface="源ノ角ゴシック Code JP N" panose="020B0400000000000000" pitchFamily="34" charset="-128"/>
                <a:ea typeface="源ノ角ゴシック Code JP N" panose="020B0400000000000000" pitchFamily="34" charset="-128"/>
              </a:endParaRPr>
            </a:p>
          </p:txBody>
        </p:sp>
      </p:grpSp>
      <p:sp>
        <p:nvSpPr>
          <p:cNvPr id="15" name="正方形/長方形 14">
            <a:extLst>
              <a:ext uri="{FF2B5EF4-FFF2-40B4-BE49-F238E27FC236}">
                <a16:creationId xmlns:a16="http://schemas.microsoft.com/office/drawing/2014/main" xmlns="" id="{5810ADF1-2FA9-68BA-C87E-15996A67411A}"/>
              </a:ext>
            </a:extLst>
          </p:cNvPr>
          <p:cNvSpPr/>
          <p:nvPr/>
        </p:nvSpPr>
        <p:spPr>
          <a:xfrm>
            <a:off x="-2473" y="4900502"/>
            <a:ext cx="15119350" cy="578496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4" name="直線コネクタ 33"/>
          <p:cNvCxnSpPr/>
          <p:nvPr/>
        </p:nvCxnSpPr>
        <p:spPr>
          <a:xfrm>
            <a:off x="253065" y="952631"/>
            <a:ext cx="14388966" cy="0"/>
          </a:xfrm>
          <a:prstGeom prst="line">
            <a:avLst/>
          </a:prstGeom>
          <a:ln w="9525"/>
        </p:spPr>
        <p:style>
          <a:lnRef idx="1">
            <a:schemeClr val="dk1"/>
          </a:lnRef>
          <a:fillRef idx="0">
            <a:schemeClr val="dk1"/>
          </a:fillRef>
          <a:effectRef idx="0">
            <a:schemeClr val="dk1"/>
          </a:effectRef>
          <a:fontRef idx="minor">
            <a:schemeClr val="tx1"/>
          </a:fontRef>
        </p:style>
      </p:cxnSp>
      <p:grpSp>
        <p:nvGrpSpPr>
          <p:cNvPr id="44" name="グループ化 43"/>
          <p:cNvGrpSpPr/>
          <p:nvPr/>
        </p:nvGrpSpPr>
        <p:grpSpPr>
          <a:xfrm>
            <a:off x="124283" y="5015580"/>
            <a:ext cx="3341329" cy="1895067"/>
            <a:chOff x="124283" y="5015579"/>
            <a:chExt cx="3451985" cy="2077065"/>
          </a:xfrm>
        </p:grpSpPr>
        <p:sp>
          <p:nvSpPr>
            <p:cNvPr id="17"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37" name="テキスト ボックス 36"/>
            <p:cNvSpPr txBox="1"/>
            <p:nvPr/>
          </p:nvSpPr>
          <p:spPr>
            <a:xfrm>
              <a:off x="135403" y="5098259"/>
              <a:ext cx="3347778" cy="1889075"/>
            </a:xfrm>
            <a:prstGeom prst="rect">
              <a:avLst/>
            </a:prstGeom>
            <a:noFill/>
          </p:spPr>
          <p:txBody>
            <a:bodyPr wrap="square" rtlCol="0">
              <a:spAutoFit/>
            </a:bodyPr>
            <a:lstStyle/>
            <a:p>
              <a:pPr algn="ctr"/>
              <a:r>
                <a:rPr lang="ja-JP" altLang="en-US" sz="1200" dirty="0">
                  <a:latin typeface="源ノ角ゴシック Code JP M" panose="020B0600000000000000" pitchFamily="34" charset="-128"/>
                  <a:ea typeface="源ノ角ゴシック Code JP M" panose="020B0600000000000000" pitchFamily="34" charset="-128"/>
                </a:rPr>
                <a:t>より</a:t>
              </a:r>
              <a:r>
                <a:rPr lang="ja-JP" altLang="en-US" sz="1200" dirty="0" smtClean="0">
                  <a:latin typeface="源ノ角ゴシック Code JP M" panose="020B0600000000000000" pitchFamily="34" charset="-128"/>
                  <a:ea typeface="源ノ角ゴシック Code JP M" panose="020B0600000000000000" pitchFamily="34" charset="-128"/>
                </a:rPr>
                <a:t>早く、より正確に</a:t>
              </a:r>
              <a:r>
                <a:rPr lang="ja-JP" altLang="en-US" sz="900" dirty="0" smtClean="0">
                  <a:latin typeface="源ノ角ゴシック Code JP M" panose="020B0600000000000000" pitchFamily="34" charset="-128"/>
                  <a:ea typeface="源ノ角ゴシック Code JP M" panose="020B0600000000000000" pitchFamily="34" charset="-128"/>
                </a:rPr>
                <a:t>ー</a:t>
              </a:r>
              <a:r>
                <a:rPr lang="ja-JP" altLang="en-US" sz="900" dirty="0">
                  <a:latin typeface="源ノ角ゴシック Code JP M" panose="020B0600000000000000" pitchFamily="34" charset="-128"/>
                  <a:ea typeface="源ノ角ゴシック Code JP M" panose="020B0600000000000000" pitchFamily="34" charset="-128"/>
                </a:rPr>
                <a:t>ラインセンサ</a:t>
              </a:r>
              <a:r>
                <a:rPr lang="ja-JP" altLang="en-US" sz="900" dirty="0" smtClean="0">
                  <a:latin typeface="源ノ角ゴシック Code JP M" panose="020B0600000000000000" pitchFamily="34" charset="-128"/>
                  <a:ea typeface="源ノ角ゴシック Code JP M" panose="020B0600000000000000" pitchFamily="34" charset="-128"/>
                </a:rPr>
                <a:t>の改良</a:t>
              </a:r>
              <a:endParaRPr lang="en-US" altLang="ja-JP" sz="900" dirty="0" smtClean="0">
                <a:latin typeface="源ノ角ゴシック Code JP M" panose="020B0600000000000000" pitchFamily="34" charset="-128"/>
                <a:ea typeface="源ノ角ゴシック Code JP M" panose="020B0600000000000000" pitchFamily="34" charset="-128"/>
              </a:endParaRPr>
            </a:p>
            <a:p>
              <a:endParaRPr lang="en-US" altLang="ja-JP" sz="6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コート上の白線を認識する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ラインセンサは、円形</a:t>
              </a:r>
              <a:r>
                <a:rPr lang="en-US" altLang="ja-JP" sz="800" dirty="0">
                  <a:latin typeface="源ノ角ゴシック Code JP N" panose="020B0400000000000000" pitchFamily="34" charset="-128"/>
                  <a:ea typeface="源ノ角ゴシック Code JP N" panose="020B0400000000000000" pitchFamily="34" charset="-128"/>
                </a:rPr>
                <a:t>+</a:t>
              </a:r>
              <a:r>
                <a:rPr lang="ja-JP" altLang="en-US" sz="800" dirty="0">
                  <a:latin typeface="源ノ角ゴシック Code JP N" panose="020B0400000000000000" pitchFamily="34" charset="-128"/>
                  <a:ea typeface="源ノ角ゴシック Code JP N" panose="020B0400000000000000" pitchFamily="34" charset="-128"/>
                </a:rPr>
                <a:t>十字</a:t>
              </a:r>
              <a:r>
                <a:rPr lang="ja-JP" altLang="en-US" sz="800" dirty="0" smtClean="0">
                  <a:latin typeface="源ノ角ゴシック Code JP N" panose="020B0400000000000000" pitchFamily="34" charset="-128"/>
                  <a:ea typeface="源ノ角ゴシック Code JP N" panose="020B0400000000000000" pitchFamily="34" charset="-128"/>
                </a:rPr>
                <a:t>に配置</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した</a:t>
              </a:r>
              <a:r>
                <a:rPr lang="ja-JP" altLang="en-US" sz="800" dirty="0">
                  <a:latin typeface="源ノ角ゴシック Code JP N" panose="020B0400000000000000" pitchFamily="34" charset="-128"/>
                  <a:ea typeface="源ノ角ゴシック Code JP N" panose="020B0400000000000000" pitchFamily="34" charset="-128"/>
                </a:rPr>
                <a:t>もの</a:t>
              </a:r>
              <a:r>
                <a:rPr lang="ja-JP" altLang="en-US" sz="800" dirty="0" smtClean="0">
                  <a:latin typeface="源ノ角ゴシック Code JP N" panose="020B0400000000000000" pitchFamily="34" charset="-128"/>
                  <a:ea typeface="源ノ角ゴシック Code JP N" panose="020B0400000000000000" pitchFamily="34" charset="-128"/>
                </a:rPr>
                <a:t>に改良しました。以前</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よりもセンサーが外側に伸びたため、</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早く</a:t>
              </a:r>
              <a:r>
                <a:rPr lang="ja-JP" altLang="en-US" sz="800" dirty="0">
                  <a:latin typeface="源ノ角ゴシック Code JP N" panose="020B0400000000000000" pitchFamily="34" charset="-128"/>
                  <a:ea typeface="源ノ角ゴシック Code JP N" panose="020B0400000000000000" pitchFamily="34" charset="-128"/>
                </a:rPr>
                <a:t>ライン</a:t>
              </a:r>
              <a:r>
                <a:rPr lang="ja-JP" altLang="en-US" sz="800" dirty="0" smtClean="0">
                  <a:latin typeface="源ノ角ゴシック Code JP N" panose="020B0400000000000000" pitchFamily="34" charset="-128"/>
                  <a:ea typeface="源ノ角ゴシック Code JP N" panose="020B0400000000000000" pitchFamily="34" charset="-128"/>
                </a:rPr>
                <a:t>に反応</a:t>
              </a:r>
              <a:r>
                <a:rPr lang="ja-JP" altLang="en-US" sz="800" dirty="0">
                  <a:latin typeface="源ノ角ゴシック Code JP N" panose="020B0400000000000000" pitchFamily="34" charset="-128"/>
                  <a:ea typeface="源ノ角ゴシック Code JP N" panose="020B0400000000000000" pitchFamily="34" charset="-128"/>
                </a:rPr>
                <a:t>することが</a:t>
              </a:r>
              <a:r>
                <a:rPr lang="ja-JP" altLang="en-US" sz="800" dirty="0" smtClean="0">
                  <a:latin typeface="源ノ角ゴシック Code JP N" panose="020B0400000000000000" pitchFamily="34" charset="-128"/>
                  <a:ea typeface="源ノ角ゴシック Code JP N" panose="020B0400000000000000" pitchFamily="34" charset="-128"/>
                </a:rPr>
                <a:t>できる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ようになりました。また</a:t>
              </a:r>
              <a:r>
                <a:rPr lang="ja-JP" altLang="en-US" sz="800" dirty="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反応した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位置</a:t>
              </a:r>
              <a:r>
                <a:rPr lang="ja-JP" altLang="en-US" sz="800" dirty="0">
                  <a:latin typeface="源ノ角ゴシック Code JP N" panose="020B0400000000000000" pitchFamily="34" charset="-128"/>
                  <a:ea typeface="源ノ角ゴシック Code JP N" panose="020B0400000000000000" pitchFamily="34" charset="-128"/>
                </a:rPr>
                <a:t>から角度</a:t>
              </a:r>
              <a:r>
                <a:rPr lang="ja-JP" altLang="en-US" sz="800" dirty="0" smtClean="0">
                  <a:latin typeface="源ノ角ゴシック Code JP N" panose="020B0400000000000000" pitchFamily="34" charset="-128"/>
                  <a:ea typeface="源ノ角ゴシック Code JP N" panose="020B0400000000000000" pitchFamily="34" charset="-128"/>
                </a:rPr>
                <a:t>と距離</a:t>
              </a:r>
              <a:r>
                <a:rPr lang="ja-JP" altLang="en-US" sz="800" dirty="0">
                  <a:latin typeface="源ノ角ゴシック Code JP N" panose="020B0400000000000000" pitchFamily="34" charset="-128"/>
                  <a:ea typeface="源ノ角ゴシック Code JP N" panose="020B0400000000000000" pitchFamily="34" charset="-128"/>
                </a:rPr>
                <a:t>を求め</a:t>
              </a:r>
              <a:r>
                <a:rPr lang="ja-JP" altLang="en-US" sz="800" dirty="0" smtClean="0">
                  <a:latin typeface="源ノ角ゴシック Code JP N" panose="020B0400000000000000" pitchFamily="34" charset="-128"/>
                  <a:ea typeface="源ノ角ゴシック Code JP N" panose="020B0400000000000000" pitchFamily="34" charset="-128"/>
                </a:rPr>
                <a:t>、条件を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分ける</a:t>
              </a:r>
              <a:r>
                <a:rPr lang="ja-JP" altLang="en-US" sz="800" dirty="0">
                  <a:latin typeface="源ノ角ゴシック Code JP N" panose="020B0400000000000000" pitchFamily="34" charset="-128"/>
                  <a:ea typeface="源ノ角ゴシック Code JP N" panose="020B0400000000000000" pitchFamily="34" charset="-128"/>
                </a:rPr>
                <a:t>ことで最適な制御</a:t>
              </a:r>
              <a:r>
                <a:rPr lang="ja-JP" altLang="en-US" sz="800" dirty="0" smtClean="0">
                  <a:latin typeface="源ノ角ゴシック Code JP N" panose="020B0400000000000000" pitchFamily="34" charset="-128"/>
                  <a:ea typeface="源ノ角ゴシック Code JP N" panose="020B0400000000000000" pitchFamily="34" charset="-128"/>
                </a:rPr>
                <a:t>ができる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よう</a:t>
              </a:r>
              <a:r>
                <a:rPr lang="ja-JP" altLang="en-US" sz="800" dirty="0">
                  <a:latin typeface="源ノ角ゴシック Code JP N" panose="020B0400000000000000" pitchFamily="34" charset="-128"/>
                  <a:ea typeface="源ノ角ゴシック Code JP N" panose="020B0400000000000000" pitchFamily="34" charset="-128"/>
                </a:rPr>
                <a:t>になり</a:t>
              </a:r>
              <a:r>
                <a:rPr lang="ja-JP" altLang="en-US" sz="800" dirty="0" smtClean="0">
                  <a:latin typeface="源ノ角ゴシック Code JP N" panose="020B0400000000000000" pitchFamily="34" charset="-128"/>
                  <a:ea typeface="源ノ角ゴシック Code JP N" panose="020B0400000000000000" pitchFamily="34" charset="-128"/>
                </a:rPr>
                <a:t>、ルール</a:t>
              </a:r>
              <a:r>
                <a:rPr lang="ja-JP" altLang="en-US" sz="800" dirty="0">
                  <a:latin typeface="源ノ角ゴシック Code JP N" panose="020B0400000000000000" pitchFamily="34" charset="-128"/>
                  <a:ea typeface="源ノ角ゴシック Code JP N" panose="020B0400000000000000" pitchFamily="34" charset="-128"/>
                </a:rPr>
                <a:t>改定</a:t>
              </a:r>
              <a:r>
                <a:rPr lang="ja-JP" altLang="en-US" sz="800" dirty="0" smtClean="0">
                  <a:latin typeface="源ノ角ゴシック Code JP N" panose="020B0400000000000000" pitchFamily="34" charset="-128"/>
                  <a:ea typeface="源ノ角ゴシック Code JP N" panose="020B0400000000000000" pitchFamily="34" charset="-128"/>
                </a:rPr>
                <a:t>による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白線外の空間</a:t>
              </a:r>
              <a:r>
                <a:rPr lang="ja-JP" altLang="en-US" sz="800" dirty="0">
                  <a:latin typeface="源ノ角ゴシック Code JP N" panose="020B0400000000000000" pitchFamily="34" charset="-128"/>
                  <a:ea typeface="源ノ角ゴシック Code JP N" panose="020B0400000000000000" pitchFamily="34" charset="-128"/>
                </a:rPr>
                <a:t>の縮小に</a:t>
              </a:r>
              <a:r>
                <a:rPr lang="ja-JP" altLang="en-US" sz="800" dirty="0" smtClean="0">
                  <a:latin typeface="源ノ角ゴシック Code JP N" panose="020B0400000000000000" pitchFamily="34" charset="-128"/>
                  <a:ea typeface="源ノ角ゴシック Code JP N" panose="020B0400000000000000" pitchFamily="34" charset="-128"/>
                </a:rPr>
                <a:t>も対応する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ことができました。</a:t>
              </a:r>
              <a:endParaRPr kumimoji="1" lang="ja-JP" altLang="en-US" sz="1000" dirty="0">
                <a:latin typeface="源ノ角ゴシック Code JP N" panose="020B0400000000000000" pitchFamily="34" charset="-128"/>
                <a:ea typeface="源ノ角ゴシック Code JP N" panose="020B0400000000000000" pitchFamily="34" charset="-128"/>
              </a:endParaRPr>
            </a:p>
          </p:txBody>
        </p:sp>
      </p:grpSp>
      <p:grpSp>
        <p:nvGrpSpPr>
          <p:cNvPr id="142" name="グループ化 141"/>
          <p:cNvGrpSpPr/>
          <p:nvPr/>
        </p:nvGrpSpPr>
        <p:grpSpPr>
          <a:xfrm>
            <a:off x="3539361" y="4998305"/>
            <a:ext cx="6990725" cy="3544296"/>
            <a:chOff x="124283" y="5015579"/>
            <a:chExt cx="3451985" cy="2077065"/>
          </a:xfrm>
        </p:grpSpPr>
        <p:sp>
          <p:nvSpPr>
            <p:cNvPr id="143"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3373"/>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44" name="テキスト ボックス 143"/>
            <p:cNvSpPr txBox="1"/>
            <p:nvPr/>
          </p:nvSpPr>
          <p:spPr>
            <a:xfrm>
              <a:off x="166788" y="5290934"/>
              <a:ext cx="1673590" cy="1082198"/>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今季から、ソレノイドキッカーを用いたキック機構を搭載しました。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キック機構を</a:t>
              </a:r>
              <a:r>
                <a:rPr lang="ja-JP" altLang="en-US" sz="800" dirty="0">
                  <a:latin typeface="源ノ角ゴシック Code JP N" panose="020B0400000000000000" pitchFamily="34" charset="-128"/>
                  <a:ea typeface="源ノ角ゴシック Code JP N" panose="020B0400000000000000" pitchFamily="34" charset="-128"/>
                </a:rPr>
                <a:t>載</a:t>
              </a:r>
              <a:r>
                <a:rPr kumimoji="1" lang="ja-JP" altLang="en-US" sz="800" dirty="0" smtClean="0">
                  <a:latin typeface="源ノ角ゴシック Code JP N" panose="020B0400000000000000" pitchFamily="34" charset="-128"/>
                  <a:ea typeface="源ノ角ゴシック Code JP N" panose="020B0400000000000000" pitchFamily="34" charset="-128"/>
                </a:rPr>
                <a:t>せることで、ロボットが</a:t>
              </a:r>
              <a:r>
                <a:rPr lang="ja-JP" altLang="en-US" sz="800" dirty="0">
                  <a:latin typeface="源ノ角ゴシック Code JP N" panose="020B0400000000000000" pitchFamily="34" charset="-128"/>
                  <a:ea typeface="源ノ角ゴシック Code JP N" panose="020B0400000000000000" pitchFamily="34" charset="-128"/>
                </a:rPr>
                <a:t>直接</a:t>
              </a:r>
              <a:r>
                <a:rPr kumimoji="1" lang="ja-JP" altLang="en-US" sz="800" dirty="0" smtClean="0">
                  <a:latin typeface="源ノ角ゴシック Code JP N" panose="020B0400000000000000" pitchFamily="34" charset="-128"/>
                  <a:ea typeface="源ノ角ゴシック Code JP N" panose="020B0400000000000000" pitchFamily="34" charset="-128"/>
                </a:rPr>
                <a:t>ボールを運ぶよりも</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強い</a:t>
              </a:r>
              <a:r>
                <a:rPr lang="ja-JP" altLang="en-US" sz="800" dirty="0" smtClean="0">
                  <a:latin typeface="源ノ角ゴシック Code JP N" panose="020B0400000000000000" pitchFamily="34" charset="-128"/>
                  <a:ea typeface="源ノ角ゴシック Code JP N" panose="020B0400000000000000" pitchFamily="34" charset="-128"/>
                </a:rPr>
                <a:t>力でシュートすることができます。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キック機構を用いることで、自分のロボットとボールを離して</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シュートできるため、ゴールに入る前に相手ロボットと接触していてもプッシングを取られず、必然的にゴールに入る回数が増えることになります。また、キック機構と他の機能を一緒に用いることで、より強力なシュートを打つことができます。例えば、カメラを用いてゴールの方向を向きながらボールをキックすることで、前を向いてキックするよりもはるかにゴールへのシュート率を上げることができます。また、自陣を守るロボットであっても、前方にボールをキックすること</a:t>
              </a:r>
              <a:r>
                <a:rPr lang="ja-JP" altLang="en-US" sz="800" dirty="0">
                  <a:latin typeface="源ノ角ゴシック Code JP N" panose="020B0400000000000000" pitchFamily="34" charset="-128"/>
                  <a:ea typeface="源ノ角ゴシック Code JP N" panose="020B0400000000000000" pitchFamily="34" charset="-128"/>
                </a:rPr>
                <a:t>ができる</a:t>
              </a:r>
              <a:r>
                <a:rPr lang="ja-JP" altLang="en-US" sz="800" dirty="0" smtClean="0">
                  <a:latin typeface="源ノ角ゴシック Code JP N" panose="020B0400000000000000" pitchFamily="34" charset="-128"/>
                  <a:ea typeface="源ノ角ゴシック Code JP N" panose="020B0400000000000000" pitchFamily="34" charset="-128"/>
                </a:rPr>
                <a:t>ため、アタック・ディフェンス両方の機能を兼ね備えた強いロボットを作ることができます。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endParaRPr kumimoji="1" lang="ja-JP" altLang="en-US" sz="1000" dirty="0">
                <a:latin typeface="源ノ角ゴシック Code JP N" panose="020B0400000000000000" pitchFamily="34" charset="-128"/>
                <a:ea typeface="源ノ角ゴシック Code JP N" panose="020B0400000000000000" pitchFamily="34" charset="-128"/>
              </a:endParaRPr>
            </a:p>
          </p:txBody>
        </p:sp>
      </p:grpSp>
      <p:grpSp>
        <p:nvGrpSpPr>
          <p:cNvPr id="145" name="グループ化 144"/>
          <p:cNvGrpSpPr/>
          <p:nvPr/>
        </p:nvGrpSpPr>
        <p:grpSpPr>
          <a:xfrm>
            <a:off x="127279" y="7006486"/>
            <a:ext cx="3332911" cy="3544296"/>
            <a:chOff x="124283" y="5015579"/>
            <a:chExt cx="3451985" cy="2077065"/>
          </a:xfrm>
        </p:grpSpPr>
        <p:sp>
          <p:nvSpPr>
            <p:cNvPr id="146"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3448"/>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47" name="テキスト ボックス 146"/>
            <p:cNvSpPr txBox="1"/>
            <p:nvPr/>
          </p:nvSpPr>
          <p:spPr>
            <a:xfrm>
              <a:off x="152667" y="5054269"/>
              <a:ext cx="3347778" cy="1091217"/>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コート、ゴール、そして先を見る</a:t>
              </a:r>
              <a:endParaRPr lang="en-US" altLang="ja-JP" sz="900" dirty="0" smtClean="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僕たちのロボット</a:t>
              </a:r>
              <a:r>
                <a:rPr lang="ja-JP" altLang="en-US" sz="800" dirty="0">
                  <a:latin typeface="源ノ角ゴシック Code JP N" panose="020B0400000000000000" pitchFamily="34" charset="-128"/>
                  <a:ea typeface="源ノ角ゴシック Code JP N" panose="020B0400000000000000" pitchFamily="34" charset="-128"/>
                </a:rPr>
                <a:t>に</a:t>
              </a:r>
              <a:r>
                <a:rPr lang="ja-JP" altLang="en-US" sz="800" dirty="0" smtClean="0">
                  <a:latin typeface="源ノ角ゴシック Code JP N" panose="020B0400000000000000" pitchFamily="34" charset="-128"/>
                  <a:ea typeface="源ノ角ゴシック Code JP N" panose="020B0400000000000000" pitchFamily="34" charset="-128"/>
                </a:rPr>
                <a:t>は</a:t>
              </a:r>
              <a:r>
                <a:rPr lang="en-US" altLang="ja-JP" sz="800" dirty="0" smtClean="0">
                  <a:latin typeface="源ノ角ゴシック Code JP N" panose="020B0400000000000000" pitchFamily="34" charset="-128"/>
                  <a:ea typeface="源ノ角ゴシック Code JP N" panose="020B0400000000000000" pitchFamily="34" charset="-128"/>
                </a:rPr>
                <a:t>OpenMV H7</a:t>
              </a:r>
              <a:r>
                <a:rPr lang="ja-JP" altLang="en-US" sz="800" dirty="0" smtClean="0">
                  <a:latin typeface="源ノ角ゴシック Code JP N" panose="020B0400000000000000" pitchFamily="34" charset="-128"/>
                  <a:ea typeface="源ノ角ゴシック Code JP N" panose="020B0400000000000000" pitchFamily="34" charset="-128"/>
                </a:rPr>
                <a:t>というカメラを搭載して</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います。このカメラを用いて、コートの中心の位置、青・黄ゴールの位置を取得して</a:t>
              </a:r>
              <a:r>
                <a:rPr lang="ja-JP" altLang="en-US" sz="800" dirty="0">
                  <a:latin typeface="源ノ角ゴシック Code JP N" panose="020B0400000000000000" pitchFamily="34" charset="-128"/>
                  <a:ea typeface="源ノ角ゴシック Code JP N" panose="020B0400000000000000" pitchFamily="34" charset="-128"/>
                </a:rPr>
                <a:t>います。</a:t>
              </a:r>
              <a:r>
                <a:rPr lang="ja-JP" altLang="en-US" sz="800" dirty="0" smtClean="0">
                  <a:latin typeface="源ノ角ゴシック Code JP N" panose="020B0400000000000000" pitchFamily="34" charset="-128"/>
                  <a:ea typeface="源ノ角ゴシック Code JP N" panose="020B0400000000000000" pitchFamily="34" charset="-128"/>
                </a:rPr>
                <a:t>これらのデータを用いることで、</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現在自分がコートの中心からどの</a:t>
              </a:r>
              <a:r>
                <a:rPr lang="ja-JP" altLang="en-US" sz="800" dirty="0">
                  <a:latin typeface="源ノ角ゴシック Code JP N" panose="020B0400000000000000" pitchFamily="34" charset="-128"/>
                  <a:ea typeface="源ノ角ゴシック Code JP N" panose="020B0400000000000000" pitchFamily="34" charset="-128"/>
                </a:rPr>
                <a:t>くらい</a:t>
              </a:r>
              <a:r>
                <a:rPr lang="ja-JP" altLang="en-US" sz="800" dirty="0" smtClean="0">
                  <a:latin typeface="源ノ角ゴシック Code JP N" panose="020B0400000000000000" pitchFamily="34" charset="-128"/>
                  <a:ea typeface="源ノ角ゴシック Code JP N" panose="020B0400000000000000" pitchFamily="34" charset="-128"/>
                </a:rPr>
                <a:t>の角度・距離にいるのかを知ることができたり、常に相手のゴールの方向を見ながらボールを運ぶことを可能にしました。カメラを使うことで、リアルタイムで常にコートの状況を知ることができるため、たとえロボットがゴールの一部を隠したとして</a:t>
              </a:r>
              <a:r>
                <a:rPr lang="ja-JP" altLang="en-US" sz="800" dirty="0">
                  <a:latin typeface="源ノ角ゴシック Code JP N" panose="020B0400000000000000" pitchFamily="34" charset="-128"/>
                  <a:ea typeface="源ノ角ゴシック Code JP N" panose="020B0400000000000000" pitchFamily="34" charset="-128"/>
                </a:rPr>
                <a:t>も</a:t>
              </a:r>
              <a:r>
                <a:rPr lang="ja-JP" altLang="en-US" sz="800" dirty="0" smtClean="0">
                  <a:latin typeface="源ノ角ゴシック Code JP N" panose="020B0400000000000000" pitchFamily="34" charset="-128"/>
                  <a:ea typeface="源ノ角ゴシック Code JP N" panose="020B0400000000000000" pitchFamily="34" charset="-128"/>
                </a:rPr>
                <a:t>、空いている方向にロボットを傾けてシュートすることができます。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また</a:t>
              </a:r>
              <a:r>
                <a:rPr lang="ja-JP" altLang="en-US" sz="800" dirty="0" smtClean="0">
                  <a:latin typeface="源ノ角ゴシック Code JP N" panose="020B0400000000000000" pitchFamily="34" charset="-128"/>
                  <a:ea typeface="源ノ角ゴシック Code JP N" panose="020B0400000000000000" pitchFamily="34" charset="-128"/>
                </a:rPr>
                <a:t>、ディフェンス機では、自陣のゴールの位置を取得する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ことで、相手ロボットから自陣を守るという行動をとれるように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なりました。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grpSp>
      <p:grpSp>
        <p:nvGrpSpPr>
          <p:cNvPr id="149" name="グループ化 148"/>
          <p:cNvGrpSpPr/>
          <p:nvPr/>
        </p:nvGrpSpPr>
        <p:grpSpPr>
          <a:xfrm>
            <a:off x="10608952" y="4998306"/>
            <a:ext cx="4425308" cy="3936250"/>
            <a:chOff x="124283" y="5015579"/>
            <a:chExt cx="3514621" cy="2077065"/>
          </a:xfrm>
        </p:grpSpPr>
        <p:sp>
          <p:nvSpPr>
            <p:cNvPr id="150"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193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51" name="テキスト ボックス 150"/>
            <p:cNvSpPr txBox="1"/>
            <p:nvPr/>
          </p:nvSpPr>
          <p:spPr>
            <a:xfrm>
              <a:off x="124283" y="5046886"/>
              <a:ext cx="3514621" cy="1055641"/>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モータのスピードと制動距離の関係</a:t>
              </a:r>
              <a:endParaRPr lang="en-US" altLang="ja-JP" sz="1200" dirty="0" smtClean="0">
                <a:latin typeface="源ノ角ゴシック Code JP M" panose="020B0600000000000000" pitchFamily="34" charset="-128"/>
                <a:ea typeface="源ノ角ゴシック Code JP M" panose="020B0600000000000000" pitchFamily="34" charset="-128"/>
              </a:endParaRPr>
            </a:p>
            <a:p>
              <a:pPr algn="ctr"/>
              <a:endParaRPr lang="en-US" altLang="ja-JP" sz="1200" dirty="0">
                <a:latin typeface="源ノ角ゴシック Code JP M" panose="020B0600000000000000" pitchFamily="34" charset="-128"/>
                <a:ea typeface="源ノ角ゴシック Code JP M" panose="020B06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2023</a:t>
              </a:r>
              <a:r>
                <a:rPr lang="ja-JP" altLang="en-US" sz="700" dirty="0" smtClean="0">
                  <a:latin typeface="源ノ角ゴシック Code JP N" panose="020B0400000000000000" pitchFamily="34" charset="-128"/>
                  <a:ea typeface="源ノ角ゴシック Code JP N" panose="020B0400000000000000" pitchFamily="34" charset="-128"/>
                </a:rPr>
                <a:t>ルールから、コートの白線外の場所が狭くなり、ラインアウト判定が「壁に触れたとき」に変更</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されたため、必然的にラインで正確に止まる必要が出てきました。しかし、僕たちのロボットは</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「速く、正確に」を目指しており、正確さをとるために速さを犠牲にしたくないの</a:t>
              </a:r>
              <a:r>
                <a:rPr lang="ja-JP" altLang="en-US" sz="700" dirty="0">
                  <a:latin typeface="源ノ角ゴシック Code JP N" panose="020B0400000000000000" pitchFamily="34" charset="-128"/>
                  <a:ea typeface="源ノ角ゴシック Code JP N" panose="020B0400000000000000" pitchFamily="34" charset="-128"/>
                </a:rPr>
                <a:t>で</a:t>
              </a:r>
              <a:r>
                <a:rPr lang="ja-JP" altLang="en-US" sz="700" dirty="0" smtClean="0">
                  <a:latin typeface="源ノ角ゴシック Code JP N" panose="020B0400000000000000" pitchFamily="34" charset="-128"/>
                  <a:ea typeface="源ノ角ゴシック Code JP N" panose="020B0400000000000000" pitchFamily="34" charset="-128"/>
                </a:rPr>
                <a:t>、速さ・正確さを</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両立させるギリギリを探す必要がありました。そこで、モータのスピードによってどのくらい白線の外に出てしまうのか、という</a:t>
              </a:r>
              <a:r>
                <a:rPr lang="ja-JP" altLang="en-US" sz="700" dirty="0">
                  <a:latin typeface="源ノ角ゴシック Code JP N" panose="020B0400000000000000" pitchFamily="34" charset="-128"/>
                  <a:ea typeface="源ノ角ゴシック Code JP N" panose="020B0400000000000000" pitchFamily="34" charset="-128"/>
                </a:rPr>
                <a:t>実験</a:t>
              </a:r>
              <a:r>
                <a:rPr lang="ja-JP" altLang="en-US" sz="700" dirty="0" smtClean="0">
                  <a:latin typeface="源ノ角ゴシック Code JP N" panose="020B0400000000000000" pitchFamily="34" charset="-128"/>
                  <a:ea typeface="源ノ角ゴシック Code JP N" panose="020B0400000000000000" pitchFamily="34" charset="-128"/>
                </a:rPr>
                <a:t>を行いました。</a:t>
              </a:r>
              <a:endParaRPr lang="en-US" altLang="ja-JP" sz="700" dirty="0">
                <a:latin typeface="源ノ角ゴシック Code JP N" panose="020B0400000000000000" pitchFamily="34" charset="-128"/>
                <a:ea typeface="源ノ角ゴシック Code JP N" panose="020B0400000000000000" pitchFamily="34" charset="-128"/>
              </a:endParaRPr>
            </a:p>
            <a:p>
              <a:endParaRPr lang="en-US" altLang="ja-JP" sz="400" dirty="0">
                <a:latin typeface="源ノ角ゴシック Code JP N" panose="020B0400000000000000" pitchFamily="34" charset="-128"/>
                <a:ea typeface="源ノ角ゴシック Code JP N" panose="020B0400000000000000" pitchFamily="34" charset="-128"/>
              </a:endParaRPr>
            </a:p>
            <a:p>
              <a:r>
                <a:rPr lang="ja-JP" altLang="en-US" sz="900" dirty="0" smtClean="0">
                  <a:latin typeface="源ノ角ゴシック Code JP N" panose="020B0400000000000000" pitchFamily="34" charset="-128"/>
                  <a:ea typeface="源ノ角ゴシック Code JP N" panose="020B0400000000000000" pitchFamily="34" charset="-128"/>
                </a:rPr>
                <a:t>＜実験＞</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1)</a:t>
              </a:r>
              <a:r>
                <a:rPr lang="ja-JP" altLang="en-US" sz="700" dirty="0">
                  <a:latin typeface="源ノ角ゴシック Code JP N" panose="020B0400000000000000" pitchFamily="34" charset="-128"/>
                  <a:ea typeface="源ノ角ゴシック Code JP N" panose="020B0400000000000000" pitchFamily="34" charset="-128"/>
                </a:rPr>
                <a:t>白線からそれぞれ</a:t>
              </a:r>
              <a:r>
                <a:rPr lang="en-US" altLang="ja-JP" sz="700" dirty="0">
                  <a:latin typeface="源ノ角ゴシック Code JP N" panose="020B0400000000000000" pitchFamily="34" charset="-128"/>
                  <a:ea typeface="源ノ角ゴシック Code JP N" panose="020B0400000000000000" pitchFamily="34" charset="-128"/>
                </a:rPr>
                <a:t>820mm</a:t>
              </a:r>
              <a:r>
                <a:rPr lang="ja-JP" altLang="en-US" sz="700" dirty="0" err="1">
                  <a:latin typeface="源ノ角ゴシック Code JP N" panose="020B0400000000000000" pitchFamily="34" charset="-128"/>
                  <a:ea typeface="源ノ角ゴシック Code JP N" panose="020B0400000000000000" pitchFamily="34" charset="-128"/>
                </a:rPr>
                <a:t>、</a:t>
              </a:r>
              <a:r>
                <a:rPr lang="en-US" altLang="ja-JP" sz="700" dirty="0" smtClean="0">
                  <a:latin typeface="源ノ角ゴシック Code JP N" panose="020B0400000000000000" pitchFamily="34" charset="-128"/>
                  <a:ea typeface="源ノ角ゴシック Code JP N" panose="020B0400000000000000" pitchFamily="34" charset="-128"/>
                </a:rPr>
                <a:t>320mm</a:t>
              </a:r>
              <a:r>
                <a:rPr lang="ja-JP" altLang="en-US" sz="700" dirty="0" smtClean="0">
                  <a:latin typeface="源ノ角ゴシック Code JP N" panose="020B0400000000000000" pitchFamily="34" charset="-128"/>
                  <a:ea typeface="源ノ角ゴシック Code JP N" panose="020B0400000000000000" pitchFamily="34" charset="-128"/>
                </a:rPr>
                <a:t>離れた位置にロボットを静止させる。</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2)</a:t>
              </a:r>
              <a:r>
                <a:rPr lang="ja-JP" altLang="en-US" sz="700" dirty="0">
                  <a:latin typeface="源ノ角ゴシック Code JP N" panose="020B0400000000000000" pitchFamily="34" charset="-128"/>
                  <a:ea typeface="源ノ角ゴシック Code JP N" panose="020B0400000000000000" pitchFamily="34" charset="-128"/>
                </a:rPr>
                <a:t>一定の</a:t>
              </a:r>
              <a:r>
                <a:rPr lang="ja-JP" altLang="en-US" sz="700" dirty="0" smtClean="0">
                  <a:latin typeface="源ノ角ゴシック Code JP N" panose="020B0400000000000000" pitchFamily="34" charset="-128"/>
                  <a:ea typeface="源ノ角ゴシック Code JP N" panose="020B0400000000000000" pitchFamily="34" charset="-128"/>
                </a:rPr>
                <a:t>モータースピード</a:t>
              </a:r>
              <a:r>
                <a:rPr lang="ja-JP" altLang="en-US" sz="700" dirty="0">
                  <a:latin typeface="源ノ角ゴシック Code JP N" panose="020B0400000000000000" pitchFamily="34" charset="-128"/>
                  <a:ea typeface="源ノ角ゴシック Code JP N" panose="020B0400000000000000" pitchFamily="34" charset="-128"/>
                </a:rPr>
                <a:t>でロボット</a:t>
              </a:r>
              <a:r>
                <a:rPr lang="ja-JP" altLang="en-US" sz="700" dirty="0" smtClean="0">
                  <a:latin typeface="源ノ角ゴシック Code JP N" panose="020B0400000000000000" pitchFamily="34" charset="-128"/>
                  <a:ea typeface="源ノ角ゴシック Code JP N" panose="020B0400000000000000" pitchFamily="34" charset="-128"/>
                </a:rPr>
                <a:t>を</a:t>
              </a:r>
              <a:r>
                <a:rPr lang="ja-JP" altLang="en-US" sz="700" dirty="0">
                  <a:latin typeface="源ノ角ゴシック Code JP N" panose="020B0400000000000000" pitchFamily="34" charset="-128"/>
                  <a:ea typeface="源ノ角ゴシック Code JP N" panose="020B0400000000000000" pitchFamily="34" charset="-128"/>
                </a:rPr>
                <a:t>助走</a:t>
              </a:r>
              <a:r>
                <a:rPr lang="ja-JP" altLang="en-US" sz="700" dirty="0" smtClean="0">
                  <a:latin typeface="源ノ角ゴシック Code JP N" panose="020B0400000000000000" pitchFamily="34" charset="-128"/>
                  <a:ea typeface="源ノ角ゴシック Code JP N" panose="020B0400000000000000" pitchFamily="34" charset="-128"/>
                </a:rPr>
                <a:t>させる</a:t>
              </a:r>
              <a:r>
                <a:rPr lang="ja-JP" altLang="en-US" sz="700" dirty="0">
                  <a:latin typeface="源ノ角ゴシック Code JP N" panose="020B0400000000000000" pitchFamily="34" charset="-128"/>
                  <a:ea typeface="源ノ角ゴシック Code JP N" panose="020B0400000000000000" pitchFamily="34" charset="-128"/>
                </a:rPr>
                <a:t>。</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3)</a:t>
              </a:r>
              <a:r>
                <a:rPr lang="ja-JP" altLang="en-US" sz="700" dirty="0">
                  <a:latin typeface="源ノ角ゴシック Code JP N" panose="020B0400000000000000" pitchFamily="34" charset="-128"/>
                  <a:ea typeface="源ノ角ゴシック Code JP N" panose="020B0400000000000000" pitchFamily="34" charset="-128"/>
                </a:rPr>
                <a:t>白線を踏んだ時点でモーターにブレーキをかけ</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  </a:t>
              </a:r>
              <a:r>
                <a:rPr lang="ja-JP" altLang="en-US" sz="700" dirty="0" smtClean="0">
                  <a:latin typeface="源ノ角ゴシック Code JP N" panose="020B0400000000000000" pitchFamily="34" charset="-128"/>
                  <a:ea typeface="源ノ角ゴシック Code JP N" panose="020B0400000000000000" pitchFamily="34" charset="-128"/>
                </a:rPr>
                <a:t>白線</a:t>
              </a:r>
              <a:r>
                <a:rPr lang="ja-JP" altLang="en-US" sz="700" dirty="0">
                  <a:latin typeface="源ノ角ゴシック Code JP N" panose="020B0400000000000000" pitchFamily="34" charset="-128"/>
                  <a:ea typeface="源ノ角ゴシック Code JP N" panose="020B0400000000000000" pitchFamily="34" charset="-128"/>
                </a:rPr>
                <a:t>からはみ出た距離を計測する</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4)</a:t>
              </a:r>
              <a:r>
                <a:rPr lang="ja-JP" altLang="en-US" sz="700" dirty="0" smtClean="0">
                  <a:latin typeface="源ノ角ゴシック Code JP N" panose="020B0400000000000000" pitchFamily="34" charset="-128"/>
                  <a:ea typeface="源ノ角ゴシック Code JP N" panose="020B0400000000000000" pitchFamily="34" charset="-128"/>
                </a:rPr>
                <a:t>モータースピードを変化させて同様に実験する。</a:t>
              </a:r>
              <a:endParaRPr lang="en-US" altLang="ja-JP" sz="700" dirty="0" smtClean="0">
                <a:latin typeface="源ノ角ゴシック Code JP N" panose="020B0400000000000000" pitchFamily="34" charset="-128"/>
                <a:ea typeface="源ノ角ゴシック Code JP N" panose="020B0400000000000000" pitchFamily="34" charset="-128"/>
              </a:endParaRPr>
            </a:p>
            <a:p>
              <a:endParaRPr lang="en-US" altLang="ja-JP" sz="500" dirty="0" smtClean="0">
                <a:latin typeface="源ノ角ゴシック Code JP M" panose="020B0600000000000000" pitchFamily="34" charset="-128"/>
                <a:ea typeface="源ノ角ゴシック Code JP M" panose="020B0600000000000000" pitchFamily="34" charset="-128"/>
              </a:endParaRPr>
            </a:p>
            <a:p>
              <a:r>
                <a:rPr lang="ja-JP" altLang="en-US" sz="900" dirty="0" smtClean="0">
                  <a:latin typeface="源ノ角ゴシック Code JP N" panose="020B0400000000000000" pitchFamily="34" charset="-128"/>
                  <a:ea typeface="源ノ角ゴシック Code JP N" panose="020B0400000000000000" pitchFamily="34" charset="-128"/>
                </a:rPr>
                <a:t>＜結果・考察＞</a:t>
              </a:r>
              <a:endParaRPr lang="en-US" altLang="ja-JP" sz="700" dirty="0" smtClean="0">
                <a:latin typeface="源ノ角ゴシック Code JP N" panose="020B0400000000000000" pitchFamily="34" charset="-128"/>
                <a:ea typeface="源ノ角ゴシック Code JP N" panose="020B0400000000000000" pitchFamily="34" charset="-128"/>
              </a:endParaRPr>
            </a:p>
          </p:txBody>
        </p:sp>
      </p:grpSp>
      <p:grpSp>
        <p:nvGrpSpPr>
          <p:cNvPr id="159" name="グループ化 158"/>
          <p:cNvGrpSpPr/>
          <p:nvPr/>
        </p:nvGrpSpPr>
        <p:grpSpPr>
          <a:xfrm>
            <a:off x="3545569" y="8601346"/>
            <a:ext cx="6978004" cy="1940704"/>
            <a:chOff x="124283" y="5015579"/>
            <a:chExt cx="3451985" cy="2077065"/>
          </a:xfrm>
        </p:grpSpPr>
        <p:sp>
          <p:nvSpPr>
            <p:cNvPr id="160"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61" name="テキスト ボックス 160"/>
            <p:cNvSpPr txBox="1"/>
            <p:nvPr/>
          </p:nvSpPr>
          <p:spPr>
            <a:xfrm>
              <a:off x="176386" y="5066840"/>
              <a:ext cx="3347778" cy="305360"/>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ツールを駆使する</a:t>
              </a:r>
              <a:r>
                <a:rPr lang="ja-JP" altLang="en-US" sz="900" dirty="0" smtClean="0">
                  <a:latin typeface="源ノ角ゴシック Code JP M" panose="020B0600000000000000" pitchFamily="34" charset="-128"/>
                  <a:ea typeface="源ノ角ゴシック Code JP M" panose="020B0600000000000000" pitchFamily="34" charset="-128"/>
                </a:rPr>
                <a:t>ー様々なサービスの利用</a:t>
              </a:r>
              <a:endParaRPr lang="en-US" altLang="ja-JP" sz="1200" dirty="0" smtClean="0">
                <a:latin typeface="源ノ角ゴシック Code JP M" panose="020B0600000000000000" pitchFamily="34" charset="-128"/>
                <a:ea typeface="源ノ角ゴシック Code JP M" panose="020B0600000000000000" pitchFamily="34" charset="-128"/>
              </a:endParaRPr>
            </a:p>
          </p:txBody>
        </p:sp>
      </p:grpSp>
      <p:grpSp>
        <p:nvGrpSpPr>
          <p:cNvPr id="165" name="グループ化 164"/>
          <p:cNvGrpSpPr/>
          <p:nvPr/>
        </p:nvGrpSpPr>
        <p:grpSpPr>
          <a:xfrm>
            <a:off x="10608952" y="8993886"/>
            <a:ext cx="4346442" cy="1525292"/>
            <a:chOff x="124283" y="5015579"/>
            <a:chExt cx="3451985" cy="2077065"/>
          </a:xfrm>
        </p:grpSpPr>
        <p:sp>
          <p:nvSpPr>
            <p:cNvPr id="166" name="四角形: 角を丸くする 16">
              <a:extLst>
                <a:ext uri="{FF2B5EF4-FFF2-40B4-BE49-F238E27FC236}">
                  <a16:creationId xmlns:a16="http://schemas.microsoft.com/office/drawing/2014/main" xmlns=""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67" name="テキスト ボックス 166"/>
            <p:cNvSpPr txBox="1"/>
            <p:nvPr/>
          </p:nvSpPr>
          <p:spPr>
            <a:xfrm>
              <a:off x="177111" y="5037209"/>
              <a:ext cx="3347778" cy="1865060"/>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スポンサー</a:t>
              </a:r>
              <a:endParaRPr lang="en-US" altLang="ja-JP" sz="1200" dirty="0" smtClean="0">
                <a:latin typeface="源ノ角ゴシック Code JP M" panose="020B0600000000000000" pitchFamily="34" charset="-128"/>
                <a:ea typeface="源ノ角ゴシック Code JP M" panose="020B0600000000000000" pitchFamily="34" charset="-128"/>
              </a:endParaRPr>
            </a:p>
            <a:p>
              <a:pPr algn="ctr"/>
              <a:endParaRPr lang="en-US" altLang="ja-JP" sz="4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僕たちがロボット製作をしていくうえで、金銭面や技術面から</a:t>
              </a:r>
              <a:r>
                <a:rPr kumimoji="1" lang="ja-JP" altLang="en-US" sz="800" dirty="0" smtClean="0">
                  <a:latin typeface="源ノ角ゴシック Code JP N" panose="020B0400000000000000" pitchFamily="34" charset="-128"/>
                  <a:ea typeface="源ノ角ゴシック Code JP N" panose="020B0400000000000000" pitchFamily="34" charset="-128"/>
                </a:rPr>
                <a:t>サポートしていただいております。この場を借りてお礼申し上げます。</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endParaRPr lang="en-US" altLang="ja-JP" sz="400" dirty="0">
                <a:latin typeface="源ノ角ゴシック Code JP N" panose="020B0400000000000000" pitchFamily="34" charset="-128"/>
                <a:ea typeface="源ノ角ゴシック Code JP N" panose="020B0400000000000000" pitchFamily="34" charset="-128"/>
              </a:endParaRPr>
            </a:p>
            <a:p>
              <a:r>
                <a:rPr lang="en-US" altLang="ja-JP" sz="1000" dirty="0" smtClean="0">
                  <a:latin typeface="源ノ角ゴシック Code JP N" panose="020B0400000000000000" pitchFamily="34" charset="-128"/>
                  <a:ea typeface="源ノ角ゴシック Code JP N" panose="020B0400000000000000" pitchFamily="34" charset="-128"/>
                </a:rPr>
                <a:t>JLCPCB </a:t>
              </a:r>
              <a:r>
                <a:rPr lang="ja-JP" altLang="en-US" sz="1000" dirty="0" smtClean="0">
                  <a:latin typeface="源ノ角ゴシック Code JP N" panose="020B0400000000000000" pitchFamily="34" charset="-128"/>
                  <a:ea typeface="源ノ角ゴシック Code JP N" panose="020B0400000000000000" pitchFamily="34" charset="-128"/>
                </a:rPr>
                <a:t>様</a:t>
              </a:r>
              <a:endParaRPr lang="en-US" altLang="ja-JP" sz="10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 基板の発注に際する発注費用や送料などの面でサポートをしていただいております。</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endParaRPr lang="en-US" altLang="ja-JP" sz="300" dirty="0">
                <a:latin typeface="源ノ角ゴシック Code JP N" panose="020B0400000000000000" pitchFamily="34" charset="-128"/>
                <a:ea typeface="源ノ角ゴシック Code JP N" panose="020B0400000000000000" pitchFamily="34" charset="-128"/>
              </a:endParaRPr>
            </a:p>
            <a:p>
              <a:r>
                <a:rPr lang="ja-JP" altLang="en-US" sz="1000" dirty="0" smtClean="0">
                  <a:latin typeface="源ノ角ゴシック Code JP N" panose="020B0400000000000000" pitchFamily="34" charset="-128"/>
                  <a:ea typeface="源ノ角ゴシック Code JP N" panose="020B0400000000000000" pitchFamily="34" charset="-128"/>
                </a:rPr>
                <a:t>佐賀大</a:t>
              </a:r>
              <a:r>
                <a:rPr lang="en-US" altLang="ja-JP" sz="1000" dirty="0" smtClean="0">
                  <a:latin typeface="源ノ角ゴシック Code JP N" panose="020B0400000000000000" pitchFamily="34" charset="-128"/>
                  <a:ea typeface="源ノ角ゴシック Code JP N" panose="020B0400000000000000" pitchFamily="34" charset="-128"/>
                </a:rPr>
                <a:t>de</a:t>
              </a:r>
              <a:r>
                <a:rPr lang="ja-JP" altLang="en-US" sz="1000" dirty="0" smtClean="0">
                  <a:latin typeface="源ノ角ゴシック Code JP N" panose="020B0400000000000000" pitchFamily="34" charset="-128"/>
                  <a:ea typeface="源ノ角ゴシック Code JP N" panose="020B0400000000000000" pitchFamily="34" charset="-128"/>
                </a:rPr>
                <a:t>ラボ 様</a:t>
              </a:r>
              <a:endParaRPr lang="en-US" altLang="ja-JP" sz="1000" dirty="0" smtClean="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 3D</a:t>
              </a:r>
              <a:r>
                <a:rPr lang="ja-JP" altLang="en-US" sz="800" dirty="0" smtClean="0">
                  <a:latin typeface="源ノ角ゴシック Code JP N" panose="020B0400000000000000" pitchFamily="34" charset="-128"/>
                  <a:ea typeface="源ノ角ゴシック Code JP N" panose="020B0400000000000000" pitchFamily="34" charset="-128"/>
                </a:rPr>
                <a:t>プリンタ、レーザーカッターなどの機械を利用させてもらうだけでなく、技術交流の場としても活用させていただいております。</a:t>
              </a:r>
              <a:endParaRPr kumimoji="1" lang="ja-JP" altLang="en-US" sz="1200" dirty="0">
                <a:latin typeface="源ノ角ゴシック Code JP N" panose="020B0400000000000000" pitchFamily="34" charset="-128"/>
                <a:ea typeface="源ノ角ゴシック Code JP N" panose="020B0400000000000000" pitchFamily="34" charset="-128"/>
              </a:endParaRPr>
            </a:p>
          </p:txBody>
        </p:sp>
      </p:grpSp>
      <p:sp>
        <p:nvSpPr>
          <p:cNvPr id="168" name="テキスト ボックス 167"/>
          <p:cNvSpPr txBox="1"/>
          <p:nvPr/>
        </p:nvSpPr>
        <p:spPr>
          <a:xfrm>
            <a:off x="3669924" y="8957353"/>
            <a:ext cx="3349414" cy="1446550"/>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ロボット製作をスムーズに行うため、様々なツールを駆使して活動を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行って</a:t>
            </a:r>
            <a:r>
              <a:rPr lang="ja-JP" altLang="en-US" sz="800" dirty="0" smtClean="0">
                <a:latin typeface="源ノ角ゴシック Code JP N" panose="020B0400000000000000" pitchFamily="34" charset="-128"/>
                <a:ea typeface="源ノ角ゴシック Code JP N" panose="020B0400000000000000" pitchFamily="34" charset="-128"/>
              </a:rPr>
              <a:t>います。例えば、ロボットの設計を早く、正確に行うために、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Fusion360(</a:t>
            </a:r>
            <a:r>
              <a:rPr lang="ja-JP" altLang="en-US" sz="800" dirty="0" smtClean="0">
                <a:latin typeface="源ノ角ゴシック Code JP N" panose="020B0400000000000000" pitchFamily="34" charset="-128"/>
                <a:ea typeface="源ノ角ゴシック Code JP N" panose="020B0400000000000000" pitchFamily="34" charset="-128"/>
              </a:rPr>
              <a:t>機体設計</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 や、</a:t>
            </a:r>
            <a:r>
              <a:rPr lang="en-US" altLang="ja-JP" sz="800" dirty="0" err="1" smtClean="0">
                <a:latin typeface="源ノ角ゴシック Code JP N" panose="020B0400000000000000" pitchFamily="34" charset="-128"/>
                <a:ea typeface="源ノ角ゴシック Code JP N" panose="020B0400000000000000" pitchFamily="34" charset="-128"/>
              </a:rPr>
              <a:t>KiCad</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回路設計</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a:latin typeface="源ノ角ゴシック Code JP N" panose="020B0400000000000000" pitchFamily="34" charset="-128"/>
                <a:ea typeface="源ノ角ゴシック Code JP N" panose="020B0400000000000000" pitchFamily="34" charset="-128"/>
              </a:rPr>
              <a:t>など</a:t>
            </a:r>
            <a:r>
              <a:rPr lang="ja-JP" altLang="en-US" sz="800" dirty="0" smtClean="0">
                <a:latin typeface="源ノ角ゴシック Code JP N" panose="020B0400000000000000" pitchFamily="34" charset="-128"/>
                <a:ea typeface="源ノ角ゴシック Code JP N" panose="020B0400000000000000" pitchFamily="34" charset="-128"/>
              </a:rPr>
              <a:t>のソフトを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活用</a:t>
            </a:r>
            <a:r>
              <a:rPr lang="ja-JP" altLang="en-US" sz="800" dirty="0" smtClean="0">
                <a:latin typeface="源ノ角ゴシック Code JP N" panose="020B0400000000000000" pitchFamily="34" charset="-128"/>
                <a:ea typeface="源ノ角ゴシック Code JP N" panose="020B0400000000000000" pitchFamily="34" charset="-128"/>
              </a:rPr>
              <a:t>しています。ロボットの設計以外にも、チーム内で「今自分が</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何をすべきなのか」、「まだどのタスクが終わってないのか」を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はっきりさせるために、「</a:t>
            </a:r>
            <a:r>
              <a:rPr lang="en-US" altLang="ja-JP" sz="800" dirty="0" smtClean="0">
                <a:latin typeface="源ノ角ゴシック Code JP N" panose="020B0400000000000000" pitchFamily="34" charset="-128"/>
                <a:ea typeface="源ノ角ゴシック Code JP N" panose="020B0400000000000000" pitchFamily="34" charset="-128"/>
              </a:rPr>
              <a:t>Asana</a:t>
            </a:r>
            <a:r>
              <a:rPr lang="ja-JP" altLang="en-US" sz="800" dirty="0" smtClean="0">
                <a:latin typeface="源ノ角ゴシック Code JP N" panose="020B0400000000000000" pitchFamily="34" charset="-128"/>
                <a:ea typeface="源ノ角ゴシック Code JP N" panose="020B0400000000000000" pitchFamily="34" charset="-128"/>
              </a:rPr>
              <a:t>」というツールを利用しタスクの</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明確化のみならず、日程の管理や情報伝達にも活用し、チーム内</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err="1" smtClean="0">
                <a:latin typeface="源ノ角ゴシック Code JP N" panose="020B0400000000000000" pitchFamily="34" charset="-128"/>
                <a:ea typeface="源ノ角ゴシック Code JP N" panose="020B0400000000000000" pitchFamily="34" charset="-128"/>
              </a:rPr>
              <a:t>での</a:t>
            </a:r>
            <a:r>
              <a:rPr lang="ja-JP" altLang="en-US" sz="800" dirty="0" smtClean="0">
                <a:latin typeface="源ノ角ゴシック Code JP N" panose="020B0400000000000000" pitchFamily="34" charset="-128"/>
                <a:ea typeface="源ノ角ゴシック Code JP N" panose="020B0400000000000000" pitchFamily="34" charset="-128"/>
              </a:rPr>
              <a:t>活動を円滑に進めています。また、</a:t>
            </a:r>
            <a:r>
              <a:rPr lang="en-US" altLang="ja-JP" sz="800" dirty="0" err="1" smtClean="0">
                <a:latin typeface="源ノ角ゴシック Code JP N" panose="020B0400000000000000" pitchFamily="34" charset="-128"/>
                <a:ea typeface="源ノ角ゴシック Code JP N" panose="020B0400000000000000" pitchFamily="34" charset="-128"/>
              </a:rPr>
              <a:t>Github</a:t>
            </a:r>
            <a:r>
              <a:rPr lang="ja-JP" altLang="en-US" sz="800" dirty="0" smtClean="0">
                <a:latin typeface="源ノ角ゴシック Code JP N" panose="020B0400000000000000" pitchFamily="34" charset="-128"/>
                <a:ea typeface="源ノ角ゴシック Code JP N" panose="020B0400000000000000" pitchFamily="34" charset="-128"/>
              </a:rPr>
              <a:t>などのデータ共有</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サービスを利用し、チーム内での最新の進捗を常に素早く共有</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しています。これらのおかげで、わずかな活動時間でも大きな進捗</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を生み出せています。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cxnSp>
        <p:nvCxnSpPr>
          <p:cNvPr id="54" name="直線コネクタ 53"/>
          <p:cNvCxnSpPr/>
          <p:nvPr/>
        </p:nvCxnSpPr>
        <p:spPr>
          <a:xfrm>
            <a:off x="7056576" y="8912468"/>
            <a:ext cx="0" cy="149143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0" name="テキスト ボックス 169"/>
          <p:cNvSpPr txBox="1"/>
          <p:nvPr/>
        </p:nvSpPr>
        <p:spPr>
          <a:xfrm>
            <a:off x="7071588" y="8907618"/>
            <a:ext cx="3476575" cy="954107"/>
          </a:xfrm>
          <a:prstGeom prst="rect">
            <a:avLst/>
          </a:prstGeom>
          <a:noFill/>
        </p:spPr>
        <p:txBody>
          <a:bodyPr wrap="square" rtlCol="0">
            <a:spAutoFit/>
          </a:bodyPr>
          <a:lstStyle/>
          <a:p>
            <a:r>
              <a:rPr lang="ja-JP" altLang="en-US" sz="800" dirty="0">
                <a:latin typeface="源ノ角ゴシック Code JP N" panose="020B0400000000000000" pitchFamily="34" charset="-128"/>
                <a:ea typeface="源ノ角ゴシック Code JP N" panose="020B0400000000000000" pitchFamily="34" charset="-128"/>
              </a:rPr>
              <a:t>駆使</a:t>
            </a:r>
            <a:r>
              <a:rPr lang="ja-JP" altLang="en-US" sz="800" dirty="0" smtClean="0">
                <a:latin typeface="源ノ角ゴシック Code JP N" panose="020B0400000000000000" pitchFamily="34" charset="-128"/>
                <a:ea typeface="源ノ角ゴシック Code JP N" panose="020B0400000000000000" pitchFamily="34" charset="-128"/>
              </a:rPr>
              <a:t>するツールはそれだけにとどまりません。例えば、</a:t>
            </a:r>
            <a:r>
              <a:rPr lang="en-US" altLang="ja-JP" sz="800" dirty="0" smtClean="0">
                <a:latin typeface="源ノ角ゴシック Code JP N" panose="020B0400000000000000" pitchFamily="34" charset="-128"/>
                <a:ea typeface="源ノ角ゴシック Code JP N" panose="020B0400000000000000" pitchFamily="34" charset="-128"/>
              </a:rPr>
              <a:t>SNS</a:t>
            </a:r>
            <a:r>
              <a:rPr lang="ja-JP" altLang="en-US" sz="800" dirty="0" smtClean="0">
                <a:latin typeface="源ノ角ゴシック Code JP N" panose="020B0400000000000000" pitchFamily="34" charset="-128"/>
                <a:ea typeface="源ノ角ゴシック Code JP N" panose="020B0400000000000000" pitchFamily="34" charset="-128"/>
              </a:rPr>
              <a:t>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新しい技術や情報を身に着ける重要なツールの一つです。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僕たちは、</a:t>
            </a:r>
            <a:r>
              <a:rPr lang="en-US" altLang="ja-JP" sz="800" dirty="0" smtClean="0">
                <a:latin typeface="源ノ角ゴシック Code JP N" panose="020B0400000000000000" pitchFamily="34" charset="-128"/>
                <a:ea typeface="源ノ角ゴシック Code JP N" panose="020B0400000000000000" pitchFamily="34" charset="-128"/>
              </a:rPr>
              <a:t>RCJ</a:t>
            </a:r>
            <a:r>
              <a:rPr lang="ja-JP" altLang="en-US" sz="800" dirty="0" smtClean="0">
                <a:latin typeface="源ノ角ゴシック Code JP N" panose="020B0400000000000000" pitchFamily="34" charset="-128"/>
                <a:ea typeface="源ノ角ゴシック Code JP N" panose="020B0400000000000000" pitchFamily="34" charset="-128"/>
              </a:rPr>
              <a:t>に参加するうえで、技術の共有をしていくことは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必要不可欠</a:t>
            </a:r>
            <a:r>
              <a:rPr lang="ja-JP" altLang="en-US" sz="800" dirty="0" smtClean="0">
                <a:latin typeface="源ノ角ゴシック Code JP N" panose="020B0400000000000000" pitchFamily="34" charset="-128"/>
                <a:ea typeface="源ノ角ゴシック Code JP N" panose="020B0400000000000000" pitchFamily="34" charset="-128"/>
              </a:rPr>
              <a:t>であると考えています。そのため、</a:t>
            </a:r>
            <a:r>
              <a:rPr lang="en-US" altLang="ja-JP" sz="800" dirty="0" smtClean="0">
                <a:latin typeface="源ノ角ゴシック Code JP N" panose="020B0400000000000000" pitchFamily="34" charset="-128"/>
                <a:ea typeface="源ノ角ゴシック Code JP N" panose="020B0400000000000000" pitchFamily="34" charset="-128"/>
              </a:rPr>
              <a:t>Twitter</a:t>
            </a:r>
            <a:r>
              <a:rPr lang="ja-JP" altLang="en-US" sz="800" dirty="0" smtClean="0">
                <a:latin typeface="源ノ角ゴシック Code JP N" panose="020B0400000000000000" pitchFamily="34" charset="-128"/>
                <a:ea typeface="源ノ角ゴシック Code JP N" panose="020B0400000000000000" pitchFamily="34" charset="-128"/>
              </a:rPr>
              <a:t>のアカウント、</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チームのウェブサイトを作成し、私たちが持っている技術の公開・共有</a:t>
            </a:r>
            <a:endParaRPr lang="en-US" altLang="ja-JP" sz="800" dirty="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を行っています。プレゼンシート右上に</a:t>
            </a:r>
            <a:r>
              <a:rPr lang="en-US" altLang="ja-JP" sz="800" dirty="0" smtClean="0">
                <a:latin typeface="源ノ角ゴシック Code JP N" panose="020B0400000000000000" pitchFamily="34" charset="-128"/>
                <a:ea typeface="源ノ角ゴシック Code JP N" panose="020B0400000000000000" pitchFamily="34" charset="-128"/>
              </a:rPr>
              <a:t>Twitter</a:t>
            </a:r>
            <a:r>
              <a:rPr lang="ja-JP" altLang="en-US" sz="800" dirty="0" smtClean="0">
                <a:latin typeface="源ノ角ゴシック Code JP N" panose="020B0400000000000000" pitchFamily="34" charset="-128"/>
                <a:ea typeface="源ノ角ゴシック Code JP N" panose="020B0400000000000000" pitchFamily="34" charset="-128"/>
              </a:rPr>
              <a:t>のユーザー名と</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ブログの</a:t>
            </a:r>
            <a:r>
              <a:rPr lang="en-US" altLang="ja-JP" sz="800" dirty="0" smtClean="0">
                <a:latin typeface="源ノ角ゴシック Code JP N" panose="020B0400000000000000" pitchFamily="34" charset="-128"/>
                <a:ea typeface="源ノ角ゴシック Code JP N" panose="020B0400000000000000" pitchFamily="34" charset="-128"/>
              </a:rPr>
              <a:t>QR</a:t>
            </a:r>
            <a:r>
              <a:rPr lang="ja-JP" altLang="en-US" sz="800" dirty="0" smtClean="0">
                <a:latin typeface="源ノ角ゴシック Code JP N" panose="020B0400000000000000" pitchFamily="34" charset="-128"/>
                <a:ea typeface="源ノ角ゴシック Code JP N" panose="020B0400000000000000" pitchFamily="34" charset="-128"/>
              </a:rPr>
              <a:t>コードを掲示しているので、ぜひ一度お訪ねください。</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pic>
        <p:nvPicPr>
          <p:cNvPr id="1025" name="図 10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9756" y="9874067"/>
            <a:ext cx="594678" cy="594678"/>
          </a:xfrm>
          <a:prstGeom prst="rect">
            <a:avLst/>
          </a:prstGeom>
        </p:spPr>
      </p:pic>
      <p:pic>
        <p:nvPicPr>
          <p:cNvPr id="1026" name="図 10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44791" y="10080235"/>
            <a:ext cx="372740" cy="372740"/>
          </a:xfrm>
          <a:prstGeom prst="rect">
            <a:avLst/>
          </a:prstGeom>
        </p:spPr>
      </p:pic>
      <p:pic>
        <p:nvPicPr>
          <p:cNvPr id="1027" name="図 1026"/>
          <p:cNvPicPr>
            <a:picLocks noChangeAspect="1"/>
          </p:cNvPicPr>
          <p:nvPr/>
        </p:nvPicPr>
        <p:blipFill rotWithShape="1">
          <a:blip r:embed="rId7" cstate="print">
            <a:extLst>
              <a:ext uri="{28A0092B-C50C-407E-A947-70E740481C1C}">
                <a14:useLocalDpi xmlns:a14="http://schemas.microsoft.com/office/drawing/2010/main" val="0"/>
              </a:ext>
            </a:extLst>
          </a:blip>
          <a:srcRect l="10526" r="10070"/>
          <a:stretch/>
        </p:blipFill>
        <p:spPr>
          <a:xfrm>
            <a:off x="8840912" y="9962940"/>
            <a:ext cx="684260" cy="482582"/>
          </a:xfrm>
          <a:prstGeom prst="rect">
            <a:avLst/>
          </a:prstGeom>
        </p:spPr>
      </p:pic>
      <p:pic>
        <p:nvPicPr>
          <p:cNvPr id="1029" name="図 10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10046" y="9957380"/>
            <a:ext cx="497498" cy="497498"/>
          </a:xfrm>
          <a:prstGeom prst="rect">
            <a:avLst/>
          </a:prstGeom>
        </p:spPr>
      </p:pic>
      <p:pic>
        <p:nvPicPr>
          <p:cNvPr id="1030" name="Picture 2" descr="https://cdn.discordapp.com/attachments/1081541380960178176/1084867489554505728/image.png"/>
          <p:cNvPicPr>
            <a:picLocks noChangeAspect="1" noChangeArrowheads="1"/>
          </p:cNvPicPr>
          <p:nvPr/>
        </p:nvPicPr>
        <p:blipFill rotWithShape="1">
          <a:blip r:embed="rId9">
            <a:extLst>
              <a:ext uri="{28A0092B-C50C-407E-A947-70E740481C1C}">
                <a14:useLocalDpi xmlns:a14="http://schemas.microsoft.com/office/drawing/2010/main" val="0"/>
              </a:ext>
            </a:extLst>
          </a:blip>
          <a:srcRect l="21465" t="4354" r="19830" b="9077"/>
          <a:stretch/>
        </p:blipFill>
        <p:spPr bwMode="auto">
          <a:xfrm>
            <a:off x="119142" y="1386189"/>
            <a:ext cx="2808451" cy="33985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048" name="グループ化 1047"/>
          <p:cNvGrpSpPr/>
          <p:nvPr/>
        </p:nvGrpSpPr>
        <p:grpSpPr>
          <a:xfrm>
            <a:off x="3785089" y="7210834"/>
            <a:ext cx="1195625" cy="1011744"/>
            <a:chOff x="3717236" y="6745672"/>
            <a:chExt cx="1195625" cy="1196590"/>
          </a:xfrm>
        </p:grpSpPr>
        <p:sp>
          <p:nvSpPr>
            <p:cNvPr id="1033" name="正方形/長方形 1032"/>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34" name="正方形/長方形 1033"/>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6" name="直線コネクタ 1035"/>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4566195"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a:off x="4081997" y="7055645"/>
              <a:ext cx="5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81" name="図 180"/>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11513366">
            <a:off x="4275578" y="7344454"/>
            <a:ext cx="340155" cy="315858"/>
          </a:xfrm>
          <a:prstGeom prst="rect">
            <a:avLst/>
          </a:prstGeom>
        </p:spPr>
      </p:pic>
      <p:pic>
        <p:nvPicPr>
          <p:cNvPr id="203" name="図 202"/>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2651919">
            <a:off x="3995070" y="7434411"/>
            <a:ext cx="340155" cy="315858"/>
          </a:xfrm>
          <a:prstGeom prst="rect">
            <a:avLst/>
          </a:prstGeom>
        </p:spPr>
      </p:pic>
      <p:sp>
        <p:nvSpPr>
          <p:cNvPr id="1049" name="円/楕円 1048"/>
          <p:cNvSpPr/>
          <p:nvPr/>
        </p:nvSpPr>
        <p:spPr>
          <a:xfrm rot="713366">
            <a:off x="4229205" y="7459845"/>
            <a:ext cx="78281" cy="85076"/>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50" name="四角形吹き出し 1049"/>
          <p:cNvSpPr/>
          <p:nvPr/>
        </p:nvSpPr>
        <p:spPr>
          <a:xfrm>
            <a:off x="4425091" y="7661580"/>
            <a:ext cx="554726" cy="155932"/>
          </a:xfrm>
          <a:prstGeom prst="wedgeRectCallout">
            <a:avLst>
              <a:gd name="adj1" fmla="val -63520"/>
              <a:gd name="adj2" fmla="val -1134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プッシング</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06" name="テキスト ボックス 205"/>
          <p:cNvSpPr txBox="1"/>
          <p:nvPr/>
        </p:nvSpPr>
        <p:spPr>
          <a:xfrm>
            <a:off x="3639961" y="8264212"/>
            <a:ext cx="1499777" cy="169277"/>
          </a:xfrm>
          <a:prstGeom prst="rect">
            <a:avLst/>
          </a:prstGeom>
          <a:noFill/>
        </p:spPr>
        <p:txBody>
          <a:bodyPr wrap="square" rtlCol="0">
            <a:spAutoFit/>
          </a:bodyPr>
          <a:lstStyle/>
          <a:p>
            <a:pPr algn="ctr"/>
            <a:r>
              <a:rPr kumimoji="1" lang="ja-JP" altLang="en-US" sz="500" dirty="0" smtClean="0">
                <a:latin typeface="源ノ角ゴシック Code JP N" panose="020B0400000000000000" pitchFamily="34" charset="-128"/>
                <a:ea typeface="源ノ角ゴシック Code JP N" panose="020B0400000000000000" pitchFamily="34" charset="-128"/>
              </a:rPr>
              <a:t>今までプッシングを取られていたシーンも</a:t>
            </a:r>
            <a:r>
              <a:rPr lang="en-US" altLang="ja-JP" sz="500" dirty="0" smtClean="0">
                <a:latin typeface="源ノ角ゴシック Code JP N" panose="020B0400000000000000" pitchFamily="34" charset="-128"/>
                <a:ea typeface="源ノ角ゴシック Code JP N" panose="020B0400000000000000" pitchFamily="34" charset="-128"/>
              </a:rPr>
              <a:t>…</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08" name="テキスト ボックス 207"/>
          <p:cNvSpPr txBox="1"/>
          <p:nvPr/>
        </p:nvSpPr>
        <p:spPr>
          <a:xfrm>
            <a:off x="4919537" y="7494423"/>
            <a:ext cx="596454" cy="400110"/>
          </a:xfrm>
          <a:prstGeom prst="rect">
            <a:avLst/>
          </a:prstGeom>
          <a:noFill/>
        </p:spPr>
        <p:txBody>
          <a:bodyPr wrap="square" rtlCol="0">
            <a:spAutoFit/>
          </a:bodyPr>
          <a:lstStyle/>
          <a:p>
            <a:pPr algn="ctr"/>
            <a:r>
              <a:rPr lang="ja-JP" altLang="en-US" sz="500" dirty="0" smtClean="0">
                <a:latin typeface="源ノ角ゴシック Code JP N" panose="020B0400000000000000" pitchFamily="34" charset="-128"/>
                <a:ea typeface="源ノ角ゴシック Code JP N" panose="020B0400000000000000" pitchFamily="34" charset="-128"/>
              </a:rPr>
              <a:t>キック機構</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a:latin typeface="源ノ角ゴシック Code JP N" panose="020B0400000000000000" pitchFamily="34" charset="-128"/>
              <a:ea typeface="源ノ角ゴシック Code JP N" panose="020B0400000000000000" pitchFamily="34" charset="-128"/>
            </a:endParaRPr>
          </a:p>
          <a:p>
            <a:pPr algn="ctr"/>
            <a:r>
              <a:rPr lang="ja-JP" altLang="en-US" sz="500" dirty="0" smtClean="0">
                <a:latin typeface="源ノ角ゴシック Code JP N" panose="020B0400000000000000" pitchFamily="34" charset="-128"/>
                <a:ea typeface="源ノ角ゴシック Code JP N" panose="020B0400000000000000" pitchFamily="34" charset="-128"/>
              </a:rPr>
              <a:t>搭載後</a:t>
            </a:r>
            <a:r>
              <a:rPr lang="en-US" altLang="ja-JP" sz="500" dirty="0">
                <a:latin typeface="源ノ角ゴシック Code JP N" panose="020B0400000000000000" pitchFamily="34" charset="-128"/>
                <a:ea typeface="源ノ角ゴシック Code JP N" panose="020B0400000000000000" pitchFamily="34" charset="-128"/>
              </a:rPr>
              <a:t>…</a:t>
            </a:r>
            <a:endParaRPr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1051" name="右矢印 1050"/>
          <p:cNvSpPr/>
          <p:nvPr/>
        </p:nvSpPr>
        <p:spPr>
          <a:xfrm>
            <a:off x="4982057" y="7608813"/>
            <a:ext cx="517740" cy="164296"/>
          </a:xfrm>
          <a:prstGeom prst="rightArrow">
            <a:avLst>
              <a:gd name="adj1" fmla="val 50000"/>
              <a:gd name="adj2" fmla="val 557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9" name="グループ化 208"/>
          <p:cNvGrpSpPr/>
          <p:nvPr/>
        </p:nvGrpSpPr>
        <p:grpSpPr>
          <a:xfrm>
            <a:off x="5515831" y="7200833"/>
            <a:ext cx="1195625" cy="1011744"/>
            <a:chOff x="3717236" y="6745672"/>
            <a:chExt cx="1195625" cy="1196590"/>
          </a:xfrm>
        </p:grpSpPr>
        <p:sp>
          <p:nvSpPr>
            <p:cNvPr id="210" name="正方形/長方形 209"/>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11" name="正方形/長方形 210"/>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コネクタ 211"/>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4566195"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4081997" y="7055645"/>
              <a:ext cx="5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2" name="テキスト ボックス 221"/>
          <p:cNvSpPr txBox="1"/>
          <p:nvPr/>
        </p:nvSpPr>
        <p:spPr>
          <a:xfrm>
            <a:off x="5347767" y="8225741"/>
            <a:ext cx="1499777" cy="246221"/>
          </a:xfrm>
          <a:prstGeom prst="rect">
            <a:avLst/>
          </a:prstGeom>
          <a:noFill/>
        </p:spPr>
        <p:txBody>
          <a:bodyPr wrap="square" rtlCol="0">
            <a:spAutoFit/>
          </a:bodyPr>
          <a:lstStyle/>
          <a:p>
            <a:pPr algn="ctr"/>
            <a:r>
              <a:rPr kumimoji="1" lang="ja-JP" altLang="en-US" sz="500" dirty="0" smtClean="0">
                <a:latin typeface="源ノ角ゴシック Code JP N" panose="020B0400000000000000" pitchFamily="34" charset="-128"/>
                <a:ea typeface="源ノ角ゴシック Code JP N" panose="020B0400000000000000" pitchFamily="34" charset="-128"/>
              </a:rPr>
              <a:t>キックすることでプッシングとなることなく</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a:p>
            <a:pPr algn="ctr"/>
            <a:r>
              <a:rPr lang="ja-JP" altLang="en-US" sz="500" dirty="0">
                <a:latin typeface="源ノ角ゴシック Code JP N" panose="020B0400000000000000" pitchFamily="34" charset="-128"/>
                <a:ea typeface="源ノ角ゴシック Code JP N" panose="020B0400000000000000" pitchFamily="34" charset="-128"/>
              </a:rPr>
              <a:t>得点</a:t>
            </a:r>
            <a:r>
              <a:rPr lang="ja-JP" altLang="en-US" sz="500" dirty="0" smtClean="0">
                <a:latin typeface="源ノ角ゴシック Code JP N" panose="020B0400000000000000" pitchFamily="34" charset="-128"/>
                <a:ea typeface="源ノ角ゴシック Code JP N" panose="020B0400000000000000" pitchFamily="34" charset="-128"/>
              </a:rPr>
              <a:t>を取ることができる</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pic>
        <p:nvPicPr>
          <p:cNvPr id="223" name="図 222"/>
          <p:cNvPicPr>
            <a:picLocks noChangeAspect="1"/>
          </p:cNvPicPr>
          <p:nvPr/>
        </p:nvPicPr>
        <p:blipFill rotWithShape="1">
          <a:blip r:embed="rId11" cstate="print">
            <a:extLst>
              <a:ext uri="{28A0092B-C50C-407E-A947-70E740481C1C}">
                <a14:useLocalDpi xmlns:a14="http://schemas.microsoft.com/office/drawing/2010/main" val="0"/>
              </a:ext>
            </a:extLst>
          </a:blip>
          <a:srcRect l="23256" t="23564" r="21678" b="25303"/>
          <a:stretch/>
        </p:blipFill>
        <p:spPr>
          <a:xfrm rot="1251564">
            <a:off x="5667151" y="7964537"/>
            <a:ext cx="296568" cy="275384"/>
          </a:xfrm>
          <a:prstGeom prst="rect">
            <a:avLst/>
          </a:prstGeom>
        </p:spPr>
      </p:pic>
      <p:sp>
        <p:nvSpPr>
          <p:cNvPr id="224" name="円/楕円 223"/>
          <p:cNvSpPr/>
          <p:nvPr/>
        </p:nvSpPr>
        <p:spPr>
          <a:xfrm rot="713366">
            <a:off x="5822384" y="7881517"/>
            <a:ext cx="95789" cy="95789"/>
          </a:xfrm>
          <a:prstGeom prst="ellipse">
            <a:avLst/>
          </a:prstGeom>
          <a:solidFill>
            <a:srgbClr val="FF0000"/>
          </a:solidFill>
          <a:ln>
            <a:solidFill>
              <a:srgbClr val="FF0000"/>
            </a:solidFill>
          </a:ln>
          <a:effectLst>
            <a:softEdge rad="381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225" name="図 224"/>
          <p:cNvPicPr>
            <a:picLocks noChangeAspect="1"/>
          </p:cNvPicPr>
          <p:nvPr/>
        </p:nvPicPr>
        <p:blipFill rotWithShape="1">
          <a:blip r:embed="rId12" cstate="print">
            <a:extLst>
              <a:ext uri="{28A0092B-C50C-407E-A947-70E740481C1C}">
                <a14:useLocalDpi xmlns:a14="http://schemas.microsoft.com/office/drawing/2010/main" val="0"/>
              </a:ext>
            </a:extLst>
          </a:blip>
          <a:srcRect l="23256" t="23564" r="21678" b="25303"/>
          <a:stretch/>
        </p:blipFill>
        <p:spPr>
          <a:xfrm rot="10800000">
            <a:off x="6021089" y="7414924"/>
            <a:ext cx="272244" cy="252798"/>
          </a:xfrm>
          <a:prstGeom prst="rect">
            <a:avLst/>
          </a:prstGeom>
        </p:spPr>
      </p:pic>
      <p:sp>
        <p:nvSpPr>
          <p:cNvPr id="226" name="円/楕円 225"/>
          <p:cNvSpPr/>
          <p:nvPr/>
        </p:nvSpPr>
        <p:spPr>
          <a:xfrm rot="713366">
            <a:off x="5872339" y="7770533"/>
            <a:ext cx="95789" cy="95789"/>
          </a:xfrm>
          <a:prstGeom prst="ellipse">
            <a:avLst/>
          </a:prstGeom>
          <a:solidFill>
            <a:srgbClr val="FF0000"/>
          </a:solidFill>
          <a:ln>
            <a:solidFill>
              <a:srgbClr val="FF0000"/>
            </a:solidFill>
          </a:ln>
          <a:effectLst>
            <a:softEdge rad="254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7" name="円/楕円 226"/>
          <p:cNvSpPr/>
          <p:nvPr/>
        </p:nvSpPr>
        <p:spPr>
          <a:xfrm rot="713366">
            <a:off x="5925657" y="7633266"/>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0" name="円/楕円 229"/>
          <p:cNvSpPr/>
          <p:nvPr/>
        </p:nvSpPr>
        <p:spPr>
          <a:xfrm rot="713366">
            <a:off x="5903471" y="7214894"/>
            <a:ext cx="95789" cy="95789"/>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9" name="四角形吹き出し 228"/>
          <p:cNvSpPr/>
          <p:nvPr/>
        </p:nvSpPr>
        <p:spPr>
          <a:xfrm>
            <a:off x="6011245" y="7034081"/>
            <a:ext cx="838782" cy="185385"/>
          </a:xfrm>
          <a:prstGeom prst="wedgeRectCallout">
            <a:avLst>
              <a:gd name="adj1" fmla="val -44353"/>
              <a:gd name="adj2" fmla="val 2078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tx1"/>
                </a:solidFill>
                <a:latin typeface="源ノ角ゴシック Code JP N" panose="020B0400000000000000" pitchFamily="34" charset="-128"/>
                <a:ea typeface="源ノ角ゴシック Code JP N" panose="020B0400000000000000" pitchFamily="34" charset="-128"/>
              </a:rPr>
              <a:t>当たっている</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がセーフ</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31" name="円/楕円 230"/>
          <p:cNvSpPr/>
          <p:nvPr/>
        </p:nvSpPr>
        <p:spPr>
          <a:xfrm rot="713366">
            <a:off x="5925657" y="7356203"/>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2" name="円/楕円 231"/>
          <p:cNvSpPr/>
          <p:nvPr/>
        </p:nvSpPr>
        <p:spPr>
          <a:xfrm rot="713366">
            <a:off x="5956810" y="7495143"/>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2" name="テキスト ボックス 241"/>
          <p:cNvSpPr txBox="1"/>
          <p:nvPr/>
        </p:nvSpPr>
        <p:spPr>
          <a:xfrm>
            <a:off x="228927" y="1099242"/>
            <a:ext cx="2133463" cy="369332"/>
          </a:xfrm>
          <a:prstGeom prst="rect">
            <a:avLst/>
          </a:prstGeom>
          <a:noFill/>
        </p:spPr>
        <p:txBody>
          <a:bodyPr wrap="square" rtlCol="0">
            <a:spAutoFit/>
          </a:bodyPr>
          <a:lstStyle/>
          <a:p>
            <a:r>
              <a:rPr kumimoji="1" lang="ja-JP" altLang="en-US" sz="1800" dirty="0" smtClean="0">
                <a:latin typeface="源ノ角ゴシック Code JP M" panose="020B0600000000000000" pitchFamily="34" charset="-128"/>
                <a:ea typeface="源ノ角ゴシック Code JP M" panose="020B0600000000000000" pitchFamily="34" charset="-128"/>
              </a:rPr>
              <a:t>ロボットの概要</a:t>
            </a:r>
            <a:endParaRPr kumimoji="1" lang="ja-JP" altLang="en-US" sz="1800" dirty="0">
              <a:latin typeface="源ノ角ゴシック Code JP M" panose="020B0600000000000000" pitchFamily="34" charset="-128"/>
              <a:ea typeface="源ノ角ゴシック Code JP M" panose="020B0600000000000000" pitchFamily="34" charset="-128"/>
            </a:endParaRPr>
          </a:p>
        </p:txBody>
      </p:sp>
      <p:cxnSp>
        <p:nvCxnSpPr>
          <p:cNvPr id="1053" name="直線コネクタ 1052"/>
          <p:cNvCxnSpPr/>
          <p:nvPr/>
        </p:nvCxnSpPr>
        <p:spPr>
          <a:xfrm>
            <a:off x="3915774" y="5375626"/>
            <a:ext cx="6250576"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nvGrpSpPr>
          <p:cNvPr id="247" name="グループ化 246"/>
          <p:cNvGrpSpPr/>
          <p:nvPr/>
        </p:nvGrpSpPr>
        <p:grpSpPr>
          <a:xfrm>
            <a:off x="330708" y="8954224"/>
            <a:ext cx="1195625" cy="1280281"/>
            <a:chOff x="3717236" y="6745672"/>
            <a:chExt cx="1195625" cy="1196590"/>
          </a:xfrm>
        </p:grpSpPr>
        <p:sp>
          <p:nvSpPr>
            <p:cNvPr id="248" name="正方形/長方形 247"/>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9" name="正方形/長方形 248"/>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0" name="直線コネクタ 249"/>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8" name="直線コネクタ 257"/>
          <p:cNvCxnSpPr/>
          <p:nvPr/>
        </p:nvCxnSpPr>
        <p:spPr>
          <a:xfrm>
            <a:off x="318008" y="7326677"/>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59" name="直線コネクタ 258"/>
          <p:cNvCxnSpPr/>
          <p:nvPr/>
        </p:nvCxnSpPr>
        <p:spPr>
          <a:xfrm>
            <a:off x="3785089" y="8882053"/>
            <a:ext cx="6448571"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62" name="直線コネクタ 261"/>
          <p:cNvCxnSpPr/>
          <p:nvPr/>
        </p:nvCxnSpPr>
        <p:spPr>
          <a:xfrm>
            <a:off x="11217955" y="9246763"/>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63" name="直線コネクタ 262"/>
          <p:cNvCxnSpPr/>
          <p:nvPr/>
        </p:nvCxnSpPr>
        <p:spPr>
          <a:xfrm>
            <a:off x="10861761" y="5356577"/>
            <a:ext cx="3829050"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266" name="図 265"/>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a:off x="443793" y="9827128"/>
            <a:ext cx="340155" cy="315858"/>
          </a:xfrm>
          <a:prstGeom prst="rect">
            <a:avLst/>
          </a:prstGeom>
          <a:effectLst>
            <a:softEdge rad="0"/>
          </a:effectLst>
        </p:spPr>
      </p:pic>
      <p:sp>
        <p:nvSpPr>
          <p:cNvPr id="267" name="円/楕円 266"/>
          <p:cNvSpPr/>
          <p:nvPr/>
        </p:nvSpPr>
        <p:spPr>
          <a:xfrm>
            <a:off x="578525" y="9804669"/>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268" name="図 267"/>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a:off x="445092" y="9161070"/>
            <a:ext cx="340155" cy="315858"/>
          </a:xfrm>
          <a:prstGeom prst="rect">
            <a:avLst/>
          </a:prstGeom>
          <a:effectLst>
            <a:softEdge rad="0"/>
          </a:effectLst>
        </p:spPr>
      </p:pic>
      <p:sp>
        <p:nvSpPr>
          <p:cNvPr id="269" name="円/楕円 268"/>
          <p:cNvSpPr/>
          <p:nvPr/>
        </p:nvSpPr>
        <p:spPr>
          <a:xfrm>
            <a:off x="578525" y="8988978"/>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0" name="テキスト ボックス 269"/>
          <p:cNvSpPr txBox="1"/>
          <p:nvPr/>
        </p:nvSpPr>
        <p:spPr>
          <a:xfrm>
            <a:off x="185839" y="10263260"/>
            <a:ext cx="1499777" cy="169277"/>
          </a:xfrm>
          <a:prstGeom prst="rect">
            <a:avLst/>
          </a:prstGeom>
          <a:noFill/>
        </p:spPr>
        <p:txBody>
          <a:bodyPr wrap="square" rtlCol="0">
            <a:spAutoFit/>
          </a:bodyPr>
          <a:lstStyle/>
          <a:p>
            <a:pPr algn="ctr"/>
            <a:r>
              <a:rPr lang="ja-JP" altLang="en-US" sz="500" dirty="0">
                <a:latin typeface="源ノ角ゴシック Code JP N" panose="020B0400000000000000" pitchFamily="34" charset="-128"/>
                <a:ea typeface="源ノ角ゴシック Code JP N" panose="020B0400000000000000" pitchFamily="34" charset="-128"/>
              </a:rPr>
              <a:t>何もない</a:t>
            </a:r>
            <a:r>
              <a:rPr lang="ja-JP" altLang="en-US" sz="500" dirty="0" smtClean="0">
                <a:latin typeface="源ノ角ゴシック Code JP N" panose="020B0400000000000000" pitchFamily="34" charset="-128"/>
                <a:ea typeface="源ノ角ゴシック Code JP N" panose="020B0400000000000000" pitchFamily="34" charset="-128"/>
              </a:rPr>
              <a:t>と入らないこのシュートも</a:t>
            </a:r>
            <a:r>
              <a:rPr lang="en-US" altLang="ja-JP" sz="500" dirty="0" smtClean="0">
                <a:latin typeface="源ノ角ゴシック Code JP N" panose="020B0400000000000000" pitchFamily="34" charset="-128"/>
                <a:ea typeface="源ノ角ゴシック Code JP N" panose="020B0400000000000000" pitchFamily="34" charset="-128"/>
              </a:rPr>
              <a:t>…</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71" name="テキスト ボックス 270"/>
          <p:cNvSpPr txBox="1"/>
          <p:nvPr/>
        </p:nvSpPr>
        <p:spPr>
          <a:xfrm>
            <a:off x="1471582" y="9463039"/>
            <a:ext cx="596454" cy="400110"/>
          </a:xfrm>
          <a:prstGeom prst="rect">
            <a:avLst/>
          </a:prstGeom>
          <a:noFill/>
        </p:spPr>
        <p:txBody>
          <a:bodyPr wrap="square" rtlCol="0">
            <a:spAutoFit/>
          </a:bodyPr>
          <a:lstStyle/>
          <a:p>
            <a:pPr algn="ctr"/>
            <a:r>
              <a:rPr lang="ja-JP" altLang="en-US" sz="500" dirty="0" smtClean="0">
                <a:latin typeface="源ノ角ゴシック Code JP N" panose="020B0400000000000000" pitchFamily="34" charset="-128"/>
                <a:ea typeface="源ノ角ゴシック Code JP N" panose="020B0400000000000000" pitchFamily="34" charset="-128"/>
              </a:rPr>
              <a:t>カメラ</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a:latin typeface="源ノ角ゴシック Code JP N" panose="020B0400000000000000" pitchFamily="34" charset="-128"/>
              <a:ea typeface="源ノ角ゴシック Code JP N" panose="020B0400000000000000" pitchFamily="34" charset="-128"/>
            </a:endParaRPr>
          </a:p>
          <a:p>
            <a:pPr algn="ctr"/>
            <a:r>
              <a:rPr lang="ja-JP" altLang="en-US" sz="500" dirty="0" smtClean="0">
                <a:latin typeface="源ノ角ゴシック Code JP N" panose="020B0400000000000000" pitchFamily="34" charset="-128"/>
                <a:ea typeface="源ノ角ゴシック Code JP N" panose="020B0400000000000000" pitchFamily="34" charset="-128"/>
              </a:rPr>
              <a:t> 搭載後</a:t>
            </a:r>
            <a:r>
              <a:rPr lang="en-US" altLang="ja-JP" sz="500" dirty="0">
                <a:latin typeface="源ノ角ゴシック Code JP N" panose="020B0400000000000000" pitchFamily="34" charset="-128"/>
                <a:ea typeface="源ノ角ゴシック Code JP N" panose="020B0400000000000000" pitchFamily="34" charset="-128"/>
              </a:rPr>
              <a:t>…</a:t>
            </a:r>
            <a:endParaRPr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72" name="右矢印 271"/>
          <p:cNvSpPr/>
          <p:nvPr/>
        </p:nvSpPr>
        <p:spPr>
          <a:xfrm>
            <a:off x="1534102" y="9577429"/>
            <a:ext cx="517740" cy="164296"/>
          </a:xfrm>
          <a:prstGeom prst="rightArrow">
            <a:avLst>
              <a:gd name="adj1" fmla="val 50000"/>
              <a:gd name="adj2" fmla="val 557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3" name="グループ化 272"/>
          <p:cNvGrpSpPr/>
          <p:nvPr/>
        </p:nvGrpSpPr>
        <p:grpSpPr>
          <a:xfrm>
            <a:off x="2064103" y="8948447"/>
            <a:ext cx="1195625" cy="1280281"/>
            <a:chOff x="3717236" y="6745672"/>
            <a:chExt cx="1195625" cy="1196590"/>
          </a:xfrm>
        </p:grpSpPr>
        <p:sp>
          <p:nvSpPr>
            <p:cNvPr id="274" name="正方形/長方形 273"/>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5" name="正方形/長方形 274"/>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6" name="直線コネクタ 275"/>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直線コネクタ 278"/>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2" name="右矢印 281"/>
          <p:cNvSpPr/>
          <p:nvPr/>
        </p:nvSpPr>
        <p:spPr>
          <a:xfrm rot="16200000">
            <a:off x="457966" y="9559434"/>
            <a:ext cx="327574" cy="123720"/>
          </a:xfrm>
          <a:prstGeom prst="rightArrow">
            <a:avLst>
              <a:gd name="adj1" fmla="val 23912"/>
              <a:gd name="adj2" fmla="val 692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3" name="図 282"/>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971854">
            <a:off x="2235865" y="9859088"/>
            <a:ext cx="340155" cy="315858"/>
          </a:xfrm>
          <a:prstGeom prst="rect">
            <a:avLst/>
          </a:prstGeom>
          <a:effectLst>
            <a:softEdge rad="0"/>
          </a:effectLst>
        </p:spPr>
      </p:pic>
      <p:cxnSp>
        <p:nvCxnSpPr>
          <p:cNvPr id="1062" name="直線コネクタ 1061"/>
          <p:cNvCxnSpPr/>
          <p:nvPr/>
        </p:nvCxnSpPr>
        <p:spPr>
          <a:xfrm flipH="1">
            <a:off x="2413853" y="9022998"/>
            <a:ext cx="240773" cy="988297"/>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pic>
        <p:nvPicPr>
          <p:cNvPr id="289" name="図 288"/>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19646270">
            <a:off x="2735422" y="9391133"/>
            <a:ext cx="340155" cy="315858"/>
          </a:xfrm>
          <a:prstGeom prst="rect">
            <a:avLst/>
          </a:prstGeom>
          <a:effectLst>
            <a:softEdge rad="0"/>
          </a:effectLst>
        </p:spPr>
      </p:pic>
      <p:cxnSp>
        <p:nvCxnSpPr>
          <p:cNvPr id="290" name="直線コネクタ 289"/>
          <p:cNvCxnSpPr/>
          <p:nvPr/>
        </p:nvCxnSpPr>
        <p:spPr>
          <a:xfrm>
            <a:off x="2652683" y="9028499"/>
            <a:ext cx="258318" cy="514756"/>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sp>
        <p:nvSpPr>
          <p:cNvPr id="292" name="円/楕円 291"/>
          <p:cNvSpPr/>
          <p:nvPr/>
        </p:nvSpPr>
        <p:spPr>
          <a:xfrm>
            <a:off x="2405942" y="9853902"/>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3" name="円/楕円 292"/>
          <p:cNvSpPr/>
          <p:nvPr/>
        </p:nvSpPr>
        <p:spPr>
          <a:xfrm>
            <a:off x="2613324" y="8996040"/>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4" name="円/楕円 293"/>
          <p:cNvSpPr/>
          <p:nvPr/>
        </p:nvSpPr>
        <p:spPr>
          <a:xfrm>
            <a:off x="2809814" y="9389695"/>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5" name="テキスト ボックス 294"/>
          <p:cNvSpPr txBox="1"/>
          <p:nvPr/>
        </p:nvSpPr>
        <p:spPr>
          <a:xfrm>
            <a:off x="1919978" y="10234505"/>
            <a:ext cx="1499777" cy="246221"/>
          </a:xfrm>
          <a:prstGeom prst="rect">
            <a:avLst/>
          </a:prstGeom>
          <a:noFill/>
        </p:spPr>
        <p:txBody>
          <a:bodyPr wrap="square" rtlCol="0">
            <a:spAutoFit/>
          </a:bodyPr>
          <a:lstStyle/>
          <a:p>
            <a:pPr algn="ctr"/>
            <a:r>
              <a:rPr lang="ja-JP" altLang="en-US" sz="500" dirty="0">
                <a:latin typeface="源ノ角ゴシック Code JP N" panose="020B0400000000000000" pitchFamily="34" charset="-128"/>
                <a:ea typeface="源ノ角ゴシック Code JP N" panose="020B0400000000000000" pitchFamily="34" charset="-128"/>
              </a:rPr>
              <a:t>カメラ</a:t>
            </a:r>
            <a:r>
              <a:rPr lang="ja-JP" altLang="en-US" sz="500" dirty="0" smtClean="0">
                <a:latin typeface="源ノ角ゴシック Code JP N" panose="020B0400000000000000" pitchFamily="34" charset="-128"/>
                <a:ea typeface="源ノ角ゴシック Code JP N" panose="020B0400000000000000" pitchFamily="34" charset="-128"/>
              </a:rPr>
              <a:t>でゴールの角度を計算することで</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r>
              <a:rPr kumimoji="1" lang="ja-JP" altLang="en-US" sz="500" dirty="0">
                <a:latin typeface="源ノ角ゴシック Code JP N" panose="020B0400000000000000" pitchFamily="34" charset="-128"/>
                <a:ea typeface="源ノ角ゴシック Code JP N" panose="020B0400000000000000" pitchFamily="34" charset="-128"/>
              </a:rPr>
              <a:t>ゴールに</a:t>
            </a:r>
            <a:r>
              <a:rPr kumimoji="1" lang="ja-JP" altLang="en-US" sz="500" dirty="0" smtClean="0">
                <a:latin typeface="源ノ角ゴシック Code JP N" panose="020B0400000000000000" pitchFamily="34" charset="-128"/>
                <a:ea typeface="源ノ角ゴシック Code JP N" panose="020B0400000000000000" pitchFamily="34" charset="-128"/>
              </a:rPr>
              <a:t>向かってシュートすることができる</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grpSp>
        <p:nvGrpSpPr>
          <p:cNvPr id="1056" name="グループ化 1055"/>
          <p:cNvGrpSpPr/>
          <p:nvPr/>
        </p:nvGrpSpPr>
        <p:grpSpPr>
          <a:xfrm>
            <a:off x="12821606" y="6254696"/>
            <a:ext cx="2005499" cy="687341"/>
            <a:chOff x="12844591" y="6402985"/>
            <a:chExt cx="2005499" cy="687341"/>
          </a:xfrm>
        </p:grpSpPr>
        <p:grpSp>
          <p:nvGrpSpPr>
            <p:cNvPr id="51" name="グループ化 50"/>
            <p:cNvGrpSpPr/>
            <p:nvPr/>
          </p:nvGrpSpPr>
          <p:grpSpPr>
            <a:xfrm>
              <a:off x="12844591" y="6520615"/>
              <a:ext cx="2005499" cy="569711"/>
              <a:chOff x="12830174" y="6664281"/>
              <a:chExt cx="2005499" cy="569711"/>
            </a:xfrm>
          </p:grpSpPr>
          <p:sp>
            <p:nvSpPr>
              <p:cNvPr id="235" name="正方形/長方形 234"/>
              <p:cNvSpPr/>
              <p:nvPr/>
            </p:nvSpPr>
            <p:spPr>
              <a:xfrm rot="5400000">
                <a:off x="13654681" y="6053000"/>
                <a:ext cx="356485" cy="20054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cxnSp>
            <p:nvCxnSpPr>
              <p:cNvPr id="244" name="直線コネクタ 243"/>
              <p:cNvCxnSpPr/>
              <p:nvPr/>
            </p:nvCxnSpPr>
            <p:spPr>
              <a:xfrm>
                <a:off x="13632061" y="6789288"/>
                <a:ext cx="0" cy="4447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57" name="図 256"/>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2821271" y="6938779"/>
                <a:ext cx="249269" cy="231464"/>
              </a:xfrm>
              <a:prstGeom prst="rect">
                <a:avLst/>
              </a:prstGeom>
            </p:spPr>
          </p:pic>
          <p:sp>
            <p:nvSpPr>
              <p:cNvPr id="260" name="四角形吹き出し 259"/>
              <p:cNvSpPr/>
              <p:nvPr/>
            </p:nvSpPr>
            <p:spPr>
              <a:xfrm>
                <a:off x="12887186" y="6664281"/>
                <a:ext cx="786002" cy="166398"/>
              </a:xfrm>
              <a:prstGeom prst="wedgeRectCallout">
                <a:avLst>
                  <a:gd name="adj1" fmla="val 43221"/>
                  <a:gd name="adj2" fmla="val 1248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ライン</a:t>
                </a:r>
                <a:r>
                  <a:rPr lang="ja-JP" altLang="en-US" sz="500" dirty="0">
                    <a:solidFill>
                      <a:schemeClr val="tx1"/>
                    </a:solidFill>
                    <a:latin typeface="源ノ角ゴシック Code JP N" panose="020B0400000000000000" pitchFamily="34" charset="-128"/>
                    <a:ea typeface="源ノ角ゴシック Code JP N" panose="020B0400000000000000" pitchFamily="34" charset="-128"/>
                  </a:rPr>
                  <a:t>上</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でブレーキ</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pic>
            <p:nvPicPr>
              <p:cNvPr id="261" name="図 260"/>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3472341" y="6938779"/>
                <a:ext cx="249269" cy="231464"/>
              </a:xfrm>
              <a:prstGeom prst="rect">
                <a:avLst/>
              </a:prstGeom>
            </p:spPr>
          </p:pic>
          <p:pic>
            <p:nvPicPr>
              <p:cNvPr id="264" name="図 263"/>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4053341" y="6936989"/>
                <a:ext cx="249269" cy="231464"/>
              </a:xfrm>
              <a:prstGeom prst="rect">
                <a:avLst/>
              </a:prstGeom>
            </p:spPr>
          </p:pic>
          <p:sp>
            <p:nvSpPr>
              <p:cNvPr id="265" name="右矢印 264"/>
              <p:cNvSpPr/>
              <p:nvPr/>
            </p:nvSpPr>
            <p:spPr>
              <a:xfrm>
                <a:off x="13016840" y="7020967"/>
                <a:ext cx="495500" cy="88126"/>
              </a:xfrm>
              <a:prstGeom prst="rightArrow">
                <a:avLst>
                  <a:gd name="adj1" fmla="val 34328"/>
                  <a:gd name="adj2" fmla="val 89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4" name="左右矢印 93"/>
            <p:cNvSpPr/>
            <p:nvPr/>
          </p:nvSpPr>
          <p:spPr>
            <a:xfrm>
              <a:off x="13677575" y="6876341"/>
              <a:ext cx="570709" cy="66020"/>
            </a:xfrm>
            <a:prstGeom prst="leftRightArrow">
              <a:avLst>
                <a:gd name="adj1" fmla="val 50000"/>
                <a:gd name="adj2" fmla="val 75248"/>
              </a:avLst>
            </a:prstGeom>
            <a:solidFill>
              <a:srgbClr val="F9595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四角形吹き出し 283"/>
            <p:cNvSpPr/>
            <p:nvPr/>
          </p:nvSpPr>
          <p:spPr>
            <a:xfrm>
              <a:off x="13865027" y="6402985"/>
              <a:ext cx="786002" cy="281954"/>
            </a:xfrm>
            <a:prstGeom prst="wedgeRectCallout">
              <a:avLst>
                <a:gd name="adj1" fmla="val -41001"/>
                <a:gd name="adj2" fmla="val 1033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この長さを計測する</a:t>
              </a:r>
              <a:endParaRPr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endParaRPr>
            </a:p>
            <a:p>
              <a:pPr algn="ctr"/>
              <a:r>
                <a:rPr kumimoji="1"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a:t>
              </a:r>
              <a:r>
                <a:rPr kumimoji="1"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制動距離</a:t>
              </a:r>
              <a:r>
                <a:rPr kumimoji="1"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grpSp>
      <p:sp>
        <p:nvSpPr>
          <p:cNvPr id="52" name="正方形/長方形 51"/>
          <p:cNvSpPr/>
          <p:nvPr/>
        </p:nvSpPr>
        <p:spPr>
          <a:xfrm>
            <a:off x="6243615" y="1745059"/>
            <a:ext cx="866034" cy="19263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050" dirty="0" smtClean="0"/>
              <a:t>Analog</a:t>
            </a:r>
            <a:endParaRPr kumimoji="1" lang="ja-JP" altLang="en-US" sz="1050" dirty="0"/>
          </a:p>
        </p:txBody>
      </p:sp>
      <p:sp>
        <p:nvSpPr>
          <p:cNvPr id="53" name="正方形/長方形 52"/>
          <p:cNvSpPr/>
          <p:nvPr/>
        </p:nvSpPr>
        <p:spPr>
          <a:xfrm>
            <a:off x="6260352" y="2276067"/>
            <a:ext cx="822425" cy="19263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050" dirty="0" smtClean="0"/>
              <a:t>Analog</a:t>
            </a:r>
            <a:endParaRPr kumimoji="1" lang="ja-JP" altLang="en-US" sz="1050" dirty="0"/>
          </a:p>
        </p:txBody>
      </p:sp>
      <p:sp>
        <p:nvSpPr>
          <p:cNvPr id="3" name="正方形/長方形 2"/>
          <p:cNvSpPr/>
          <p:nvPr/>
        </p:nvSpPr>
        <p:spPr>
          <a:xfrm>
            <a:off x="4531185" y="2696727"/>
            <a:ext cx="728359" cy="178138"/>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00" dirty="0" smtClean="0"/>
              <a:t>PWR / 5.0V</a:t>
            </a:r>
            <a:endParaRPr kumimoji="1" lang="ja-JP" altLang="en-US" sz="900" dirty="0"/>
          </a:p>
        </p:txBody>
      </p:sp>
      <p:sp>
        <p:nvSpPr>
          <p:cNvPr id="24" name="正方形/長方形 23"/>
          <p:cNvSpPr/>
          <p:nvPr/>
        </p:nvSpPr>
        <p:spPr>
          <a:xfrm>
            <a:off x="4531185" y="2874865"/>
            <a:ext cx="726201"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PWR</a:t>
            </a:r>
            <a:r>
              <a:rPr kumimoji="1" lang="en-US" altLang="ja-JP" sz="900" dirty="0" smtClean="0"/>
              <a:t> / 3.3V</a:t>
            </a:r>
            <a:endParaRPr kumimoji="1" lang="ja-JP" altLang="en-US" sz="900" dirty="0"/>
          </a:p>
        </p:txBody>
      </p:sp>
      <p:grpSp>
        <p:nvGrpSpPr>
          <p:cNvPr id="26" name="グループ化 25"/>
          <p:cNvGrpSpPr/>
          <p:nvPr/>
        </p:nvGrpSpPr>
        <p:grpSpPr>
          <a:xfrm>
            <a:off x="3159002" y="2344175"/>
            <a:ext cx="1380825" cy="1027429"/>
            <a:chOff x="2391649" y="1189909"/>
            <a:chExt cx="3929062" cy="2372354"/>
          </a:xfrm>
          <a:solidFill>
            <a:schemeClr val="bg1"/>
          </a:solidFill>
        </p:grpSpPr>
        <p:sp>
          <p:nvSpPr>
            <p:cNvPr id="21" name="角丸四角形 20"/>
            <p:cNvSpPr/>
            <p:nvPr/>
          </p:nvSpPr>
          <p:spPr>
            <a:xfrm>
              <a:off x="2391649" y="1189909"/>
              <a:ext cx="3929062" cy="2372354"/>
            </a:xfrm>
            <a:prstGeom prst="roundRect">
              <a:avLst>
                <a:gd name="adj" fmla="val 504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2430282" y="1289929"/>
              <a:ext cx="3735993" cy="497464"/>
            </a:xfrm>
            <a:prstGeom prst="rect">
              <a:avLst/>
            </a:prstGeom>
            <a:grpFill/>
          </p:spPr>
          <p:txBody>
            <a:bodyPr wrap="square" rtlCol="0">
              <a:spAutoFit/>
            </a:bodyPr>
            <a:lstStyle/>
            <a:p>
              <a:r>
                <a:rPr kumimoji="1" lang="en-US" altLang="ja-JP" sz="800" dirty="0" smtClean="0">
                  <a:latin typeface="源ノ角ゴシック Code JP M" panose="020B0600000000000000" pitchFamily="34" charset="-128"/>
                  <a:ea typeface="源ノ角ゴシック Code JP M" panose="020B0600000000000000" pitchFamily="34" charset="-128"/>
                </a:rPr>
                <a:t>Power</a:t>
              </a:r>
              <a:r>
                <a:rPr kumimoji="1" lang="en-US" altLang="ja-JP" sz="400" dirty="0" smtClean="0">
                  <a:latin typeface="源ノ角ゴシック Code JP M" panose="020B0600000000000000" pitchFamily="34" charset="-128"/>
                  <a:ea typeface="源ノ角ゴシック Code JP M" panose="020B0600000000000000" pitchFamily="34" charset="-128"/>
                </a:rPr>
                <a:t> </a:t>
              </a:r>
              <a:r>
                <a:rPr kumimoji="1" lang="en-US" altLang="ja-JP" sz="800" dirty="0" smtClean="0">
                  <a:latin typeface="源ノ角ゴシック Code JP M" panose="020B0600000000000000" pitchFamily="34" charset="-128"/>
                  <a:ea typeface="源ノ角ゴシック Code JP M" panose="020B0600000000000000" pitchFamily="34" charset="-128"/>
                </a:rPr>
                <a:t>Supply</a:t>
              </a:r>
              <a:r>
                <a:rPr lang="en-US" altLang="ja-JP" sz="500" dirty="0">
                  <a:latin typeface="源ノ角ゴシック Code JP M" panose="020B0600000000000000" pitchFamily="34" charset="-128"/>
                  <a:ea typeface="源ノ角ゴシック Code JP M" panose="020B0600000000000000" pitchFamily="34" charset="-128"/>
                </a:rPr>
                <a:t> </a:t>
              </a:r>
              <a:r>
                <a:rPr kumimoji="1" lang="en-US" altLang="ja-JP" sz="800" dirty="0" smtClean="0">
                  <a:latin typeface="源ノ角ゴシック Code JP M" panose="020B0600000000000000" pitchFamily="34" charset="-128"/>
                  <a:ea typeface="源ノ角ゴシック Code JP M" panose="020B0600000000000000" pitchFamily="34" charset="-128"/>
                </a:rPr>
                <a:t>Unit</a:t>
              </a:r>
              <a:endParaRPr kumimoji="1" lang="ja-JP" altLang="en-US" sz="800" dirty="0">
                <a:latin typeface="源ノ角ゴシック Code JP M" panose="020B0600000000000000" pitchFamily="34" charset="-128"/>
                <a:ea typeface="源ノ角ゴシック Code JP M" panose="020B0600000000000000" pitchFamily="34" charset="-128"/>
              </a:endParaRPr>
            </a:p>
          </p:txBody>
        </p:sp>
      </p:grpSp>
      <p:grpSp>
        <p:nvGrpSpPr>
          <p:cNvPr id="28" name="グループ化 27"/>
          <p:cNvGrpSpPr/>
          <p:nvPr/>
        </p:nvGrpSpPr>
        <p:grpSpPr>
          <a:xfrm>
            <a:off x="5257386" y="1179765"/>
            <a:ext cx="2805707" cy="2202202"/>
            <a:chOff x="2391649" y="1189909"/>
            <a:chExt cx="3929062" cy="2372354"/>
          </a:xfrm>
        </p:grpSpPr>
        <p:sp>
          <p:nvSpPr>
            <p:cNvPr id="29" name="角丸四角形 28"/>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2391649" y="1220349"/>
              <a:ext cx="1854883" cy="261610"/>
            </a:xfrm>
            <a:prstGeom prst="rect">
              <a:avLst/>
            </a:prstGeom>
            <a:noFill/>
          </p:spPr>
          <p:txBody>
            <a:bodyPr wrap="square" rtlCol="0">
              <a:spAutoFit/>
            </a:bodyPr>
            <a:lstStyle/>
            <a:p>
              <a:r>
                <a:rPr kumimoji="1" lang="en-US" altLang="ja-JP" sz="1050" dirty="0" smtClean="0">
                  <a:latin typeface="源ノ角ゴシック Code JP M" panose="020B0600000000000000" pitchFamily="34" charset="-128"/>
                  <a:ea typeface="源ノ角ゴシック Code JP M" panose="020B0600000000000000" pitchFamily="34" charset="-128"/>
                </a:rPr>
                <a:t>Main Board</a:t>
              </a:r>
              <a:endParaRPr kumimoji="1" lang="ja-JP" altLang="en-US" sz="1050" dirty="0">
                <a:latin typeface="源ノ角ゴシック Code JP M" panose="020B0600000000000000" pitchFamily="34" charset="-128"/>
                <a:ea typeface="源ノ角ゴシック Code JP M" panose="020B0600000000000000" pitchFamily="34" charset="-128"/>
              </a:endParaRPr>
            </a:p>
          </p:txBody>
        </p:sp>
      </p:grpSp>
      <p:grpSp>
        <p:nvGrpSpPr>
          <p:cNvPr id="31" name="グループ化 30"/>
          <p:cNvGrpSpPr/>
          <p:nvPr/>
        </p:nvGrpSpPr>
        <p:grpSpPr>
          <a:xfrm>
            <a:off x="3183188" y="1197660"/>
            <a:ext cx="1999163" cy="824052"/>
            <a:chOff x="2391648" y="1189909"/>
            <a:chExt cx="4044865" cy="2372354"/>
          </a:xfrm>
        </p:grpSpPr>
        <p:sp>
          <p:nvSpPr>
            <p:cNvPr id="32" name="角丸四角形 31"/>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2391648" y="1274943"/>
              <a:ext cx="4044865" cy="2281591"/>
            </a:xfrm>
            <a:prstGeom prst="rect">
              <a:avLst/>
            </a:prstGeom>
            <a:noFill/>
          </p:spPr>
          <p:txBody>
            <a:bodyPr wrap="square" rtlCol="0">
              <a:spAutoFit/>
            </a:bodyPr>
            <a:lstStyle/>
            <a:p>
              <a:r>
                <a:rPr lang="en-US" altLang="ja-JP" sz="1050" dirty="0" smtClean="0">
                  <a:latin typeface="源ノ角ゴシック Code JP M" panose="020B0600000000000000" pitchFamily="34" charset="-128"/>
                  <a:ea typeface="源ノ角ゴシック Code JP M" panose="020B0600000000000000" pitchFamily="34" charset="-128"/>
                </a:rPr>
                <a:t>Li-PO Battery </a:t>
              </a:r>
            </a:p>
            <a:p>
              <a:r>
                <a:rPr lang="en-US" altLang="ja-JP" sz="700" dirty="0" smtClean="0">
                  <a:latin typeface="源ノ角ゴシック Code JP M" panose="020B0600000000000000" pitchFamily="34" charset="-128"/>
                  <a:ea typeface="源ノ角ゴシック Code JP M" panose="020B0600000000000000" pitchFamily="34" charset="-128"/>
                </a:rPr>
                <a:t>             </a:t>
              </a:r>
            </a:p>
            <a:p>
              <a:endParaRPr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endParaRPr lang="en-US" altLang="ja-JP" sz="700" dirty="0">
                <a:latin typeface="源ノ角ゴシック Code JP M" panose="020B0600000000000000" pitchFamily="34" charset="-128"/>
                <a:ea typeface="源ノ角ゴシック Code JP M" panose="020B0600000000000000" pitchFamily="34" charset="-128"/>
              </a:endParaRPr>
            </a:p>
            <a:p>
              <a:r>
                <a:rPr lang="en-US" altLang="ja-JP" sz="700" dirty="0" smtClean="0">
                  <a:latin typeface="源ノ角ゴシック Code JP M" panose="020B0600000000000000" pitchFamily="34" charset="-128"/>
                  <a:ea typeface="源ノ角ゴシック Code JP M" panose="020B0600000000000000" pitchFamily="34" charset="-128"/>
                </a:rPr>
                <a:t>                 11.2V 1300mAh</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27" name="グループ化 26"/>
          <p:cNvGrpSpPr/>
          <p:nvPr/>
        </p:nvGrpSpPr>
        <p:grpSpPr>
          <a:xfrm>
            <a:off x="5369533" y="2784555"/>
            <a:ext cx="2614198" cy="575208"/>
            <a:chOff x="3594895" y="2611741"/>
            <a:chExt cx="2399561" cy="575208"/>
          </a:xfrm>
        </p:grpSpPr>
        <p:sp>
          <p:nvSpPr>
            <p:cNvPr id="12" name="四角形: 角を丸くする 11">
              <a:extLst>
                <a:ext uri="{FF2B5EF4-FFF2-40B4-BE49-F238E27FC236}">
                  <a16:creationId xmlns:a16="http://schemas.microsoft.com/office/drawing/2014/main" xmlns="" id="{EFCF447B-DF4E-F420-B181-5ED79E9170AE}"/>
                </a:ext>
              </a:extLst>
            </p:cNvPr>
            <p:cNvSpPr/>
            <p:nvPr/>
          </p:nvSpPr>
          <p:spPr>
            <a:xfrm>
              <a:off x="3594895" y="2656801"/>
              <a:ext cx="2399561" cy="486610"/>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latin typeface="源ノ角ゴシック Code JP R" panose="020B0500000000000000" pitchFamily="34" charset="-128"/>
                  <a:ea typeface="源ノ角ゴシック Code JP R" panose="020B0500000000000000" pitchFamily="34" charset="-128"/>
                </a:rPr>
                <a:t>     メインマイコン</a:t>
              </a:r>
              <a:r>
                <a:rPr lang="en-US" altLang="ja-JP" sz="900" dirty="0" smtClean="0">
                  <a:latin typeface="源ノ角ゴシック Code JP R" panose="020B0500000000000000" pitchFamily="34" charset="-128"/>
                  <a:ea typeface="源ノ角ゴシック Code JP R" panose="020B0500000000000000" pitchFamily="34" charset="-128"/>
                </a:rPr>
                <a:t>         </a:t>
              </a:r>
              <a:r>
                <a:rPr lang="ja-JP" altLang="en-US" sz="600" dirty="0" smtClean="0">
                  <a:latin typeface="源ノ角ゴシック Code JP R" panose="020B0500000000000000" pitchFamily="34" charset="-128"/>
                  <a:ea typeface="源ノ角ゴシック Code JP R" panose="020B0500000000000000" pitchFamily="34" charset="-128"/>
                </a:rPr>
                <a:t> </a:t>
              </a:r>
              <a:endParaRPr lang="en-US" altLang="ja-JP" sz="600" dirty="0" smtClean="0">
                <a:latin typeface="源ノ角ゴシック Code JP R" panose="020B0500000000000000" pitchFamily="34" charset="-128"/>
                <a:ea typeface="源ノ角ゴシック Code JP R" panose="020B0500000000000000" pitchFamily="34" charset="-128"/>
              </a:endParaRPr>
            </a:p>
            <a:p>
              <a:r>
                <a:rPr lang="en-US" altLang="ja-JP" sz="600" dirty="0">
                  <a:latin typeface="源ノ角ゴシック Code JP R" panose="020B0500000000000000" pitchFamily="34" charset="-128"/>
                  <a:ea typeface="源ノ角ゴシック Code JP R" panose="020B0500000000000000" pitchFamily="34" charset="-128"/>
                </a:rPr>
                <a:t> </a:t>
              </a:r>
              <a:r>
                <a:rPr lang="en-US" altLang="ja-JP" sz="600" dirty="0" smtClean="0">
                  <a:latin typeface="源ノ角ゴシック Code JP R" panose="020B0500000000000000" pitchFamily="34" charset="-128"/>
                  <a:ea typeface="源ノ角ゴシック Code JP R" panose="020B0500000000000000" pitchFamily="34" charset="-128"/>
                </a:rPr>
                <a:t>       </a:t>
              </a:r>
              <a:r>
                <a:rPr lang="en-US" altLang="ja-JP" sz="900" dirty="0" smtClean="0">
                  <a:latin typeface="源ノ角ゴシック Code JP R" panose="020B0500000000000000" pitchFamily="34" charset="-128"/>
                  <a:ea typeface="源ノ角ゴシック Code JP R" panose="020B0500000000000000" pitchFamily="34" charset="-128"/>
                </a:rPr>
                <a:t>Teensy 4.0 </a:t>
              </a:r>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pic>
          <p:nvPicPr>
            <p:cNvPr id="1028" name="Picture 4" descr="CPUのアイコン04素材 | 無料のアイコンイラスト集 icon-pit"/>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5050604" y="2611741"/>
              <a:ext cx="568473" cy="575208"/>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正方形/長方形 38"/>
          <p:cNvSpPr/>
          <p:nvPr/>
        </p:nvSpPr>
        <p:spPr>
          <a:xfrm>
            <a:off x="3567720" y="2028259"/>
            <a:ext cx="452351" cy="309369"/>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a:t>PWR</a:t>
            </a:r>
            <a:endParaRPr kumimoji="1" lang="ja-JP" altLang="en-US" sz="900" dirty="0"/>
          </a:p>
        </p:txBody>
      </p:sp>
      <p:pic>
        <p:nvPicPr>
          <p:cNvPr id="38" name="図 3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534244" y="2540841"/>
            <a:ext cx="971657" cy="781512"/>
          </a:xfrm>
          <a:prstGeom prst="rect">
            <a:avLst/>
          </a:prstGeom>
        </p:spPr>
      </p:pic>
      <p:sp>
        <p:nvSpPr>
          <p:cNvPr id="42" name="テキスト ボックス 41"/>
          <p:cNvSpPr txBox="1"/>
          <p:nvPr/>
        </p:nvSpPr>
        <p:spPr>
          <a:xfrm>
            <a:off x="3133842" y="3001381"/>
            <a:ext cx="1312973" cy="461665"/>
          </a:xfrm>
          <a:prstGeom prst="rect">
            <a:avLst/>
          </a:prstGeom>
          <a:noFill/>
        </p:spPr>
        <p:txBody>
          <a:bodyPr wrap="square" rtlCol="0">
            <a:spAutoFit/>
          </a:bodyPr>
          <a:lstStyle/>
          <a:p>
            <a:r>
              <a:rPr kumimoji="1" lang="en-US" altLang="ja-JP" sz="600" dirty="0" smtClean="0">
                <a:latin typeface="源ノ角ゴシック Code JP M" panose="020B0600000000000000" pitchFamily="34" charset="-128"/>
                <a:ea typeface="源ノ角ゴシック Code JP M" panose="020B0600000000000000" pitchFamily="34" charset="-128"/>
              </a:rPr>
              <a:t>Fuse</a:t>
            </a:r>
            <a:r>
              <a:rPr lang="en-US" altLang="ja-JP" sz="600" dirty="0" smtClean="0">
                <a:latin typeface="源ノ角ゴシック Code JP M" panose="020B0600000000000000" pitchFamily="34" charset="-128"/>
                <a:ea typeface="源ノ角ゴシック Code JP M" panose="020B0600000000000000" pitchFamily="34" charset="-128"/>
              </a:rPr>
              <a:t>:20A</a:t>
            </a:r>
          </a:p>
          <a:p>
            <a:r>
              <a:rPr kumimoji="1" lang="en-US" altLang="ja-JP" sz="600" dirty="0" smtClean="0">
                <a:latin typeface="源ノ角ゴシック Code JP M" panose="020B0600000000000000" pitchFamily="34" charset="-128"/>
                <a:ea typeface="源ノ角ゴシック Code JP M" panose="020B0600000000000000" pitchFamily="34" charset="-128"/>
              </a:rPr>
              <a:t>DC-DC:</a:t>
            </a:r>
          </a:p>
          <a:p>
            <a:r>
              <a:rPr lang="en-US" altLang="ja-JP" sz="600" dirty="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OKL-T/3W5NC</a:t>
            </a:r>
            <a:endParaRPr kumimoji="1" lang="en-US" altLang="ja-JP" sz="600" dirty="0" smtClean="0">
              <a:latin typeface="源ノ角ゴシック Code JP M" panose="020B0600000000000000" pitchFamily="34" charset="-128"/>
              <a:ea typeface="源ノ角ゴシック Code JP M" panose="020B0600000000000000" pitchFamily="34" charset="-128"/>
            </a:endParaRPr>
          </a:p>
          <a:p>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pic>
        <p:nvPicPr>
          <p:cNvPr id="40" name="図 39"/>
          <p:cNvPicPr>
            <a:picLocks noChangeAspect="1"/>
          </p:cNvPicPr>
          <p:nvPr/>
        </p:nvPicPr>
        <p:blipFill rotWithShape="1">
          <a:blip r:embed="rId16" cstate="print">
            <a:extLst>
              <a:ext uri="{28A0092B-C50C-407E-A947-70E740481C1C}">
                <a14:useLocalDpi xmlns:a14="http://schemas.microsoft.com/office/drawing/2010/main" val="0"/>
              </a:ext>
            </a:extLst>
          </a:blip>
          <a:srcRect l="1955" t="34059" r="6607" b="33808"/>
          <a:stretch/>
        </p:blipFill>
        <p:spPr>
          <a:xfrm>
            <a:off x="3610647" y="1450869"/>
            <a:ext cx="1097756" cy="385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balanced" dir="t">
              <a:rot lat="0" lon="0" rev="10800000"/>
            </a:lightRig>
          </a:scene3d>
          <a:sp3d extrusionH="76200" contourW="12700">
            <a:bevelT w="381000" h="114300"/>
            <a:extrusionClr>
              <a:schemeClr val="bg1"/>
            </a:extrusionClr>
            <a:contourClr>
              <a:schemeClr val="bg1"/>
            </a:contourClr>
          </a:sp3d>
        </p:spPr>
      </p:pic>
      <p:sp>
        <p:nvSpPr>
          <p:cNvPr id="45" name="正方形/長方形 44"/>
          <p:cNvSpPr/>
          <p:nvPr/>
        </p:nvSpPr>
        <p:spPr>
          <a:xfrm>
            <a:off x="5537547" y="2634806"/>
            <a:ext cx="626908" cy="192631"/>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smtClean="0"/>
              <a:t>Serial</a:t>
            </a:r>
            <a:endParaRPr kumimoji="1" lang="ja-JP" altLang="en-US" sz="1200" dirty="0"/>
          </a:p>
        </p:txBody>
      </p:sp>
      <p:grpSp>
        <p:nvGrpSpPr>
          <p:cNvPr id="46" name="グループ化 45"/>
          <p:cNvGrpSpPr/>
          <p:nvPr/>
        </p:nvGrpSpPr>
        <p:grpSpPr>
          <a:xfrm>
            <a:off x="5353723" y="1510794"/>
            <a:ext cx="979889" cy="1168272"/>
            <a:chOff x="3871864" y="2388567"/>
            <a:chExt cx="729671" cy="1168272"/>
          </a:xfrm>
        </p:grpSpPr>
        <p:sp>
          <p:nvSpPr>
            <p:cNvPr id="47" name="四角形: 角を丸くする 11">
              <a:extLst>
                <a:ext uri="{FF2B5EF4-FFF2-40B4-BE49-F238E27FC236}">
                  <a16:creationId xmlns:a16="http://schemas.microsoft.com/office/drawing/2014/main" xmlns="" id="{EFCF447B-DF4E-F420-B181-5ED79E9170AE}"/>
                </a:ext>
              </a:extLst>
            </p:cNvPr>
            <p:cNvSpPr/>
            <p:nvPr/>
          </p:nvSpPr>
          <p:spPr>
            <a:xfrm>
              <a:off x="3871864" y="2388567"/>
              <a:ext cx="729671" cy="1136363"/>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00" dirty="0" smtClean="0">
                <a:latin typeface="源ノ角ゴシック Code JP R" panose="020B0500000000000000" pitchFamily="34" charset="-128"/>
                <a:ea typeface="源ノ角ゴシック Code JP R" panose="020B0500000000000000" pitchFamily="34" charset="-128"/>
              </a:endParaRPr>
            </a:p>
            <a:p>
              <a:r>
                <a:rPr lang="ja-JP" altLang="en-US" sz="900" dirty="0" smtClean="0">
                  <a:latin typeface="源ノ角ゴシック Code JP R" panose="020B0500000000000000" pitchFamily="34" charset="-128"/>
                  <a:ea typeface="源ノ角ゴシック Code JP R" panose="020B0500000000000000" pitchFamily="34" charset="-128"/>
                </a:rPr>
                <a:t>サブマイコン</a:t>
              </a:r>
              <a:r>
                <a:rPr lang="en-US" altLang="ja-JP" sz="900" dirty="0" smtClean="0">
                  <a:latin typeface="源ノ角ゴシック Code JP R" panose="020B0500000000000000" pitchFamily="34" charset="-128"/>
                  <a:ea typeface="源ノ角ゴシック Code JP R" panose="020B0500000000000000" pitchFamily="34" charset="-128"/>
                </a:rPr>
                <a:t>        </a:t>
              </a:r>
            </a:p>
            <a:p>
              <a:r>
                <a:rPr lang="en-US" altLang="ja-JP" sz="200" dirty="0" smtClean="0">
                  <a:latin typeface="源ノ角ゴシック Code JP R" panose="020B0500000000000000" pitchFamily="34" charset="-128"/>
                  <a:ea typeface="源ノ角ゴシック Code JP R" panose="020B0500000000000000" pitchFamily="34" charset="-128"/>
                </a:rPr>
                <a:t> </a:t>
              </a:r>
              <a:endParaRPr lang="en-US" altLang="ja-JP" sz="200" dirty="0">
                <a:latin typeface="源ノ角ゴシック Code JP R" panose="020B0500000000000000" pitchFamily="34" charset="-128"/>
                <a:ea typeface="源ノ角ゴシック Code JP R" panose="020B0500000000000000" pitchFamily="34" charset="-128"/>
              </a:endParaRPr>
            </a:p>
            <a:p>
              <a:r>
                <a:rPr lang="en-US" altLang="ja-JP" sz="600" dirty="0" smtClean="0">
                  <a:latin typeface="源ノ角ゴシック Code JP R" panose="020B0500000000000000" pitchFamily="34" charset="-128"/>
                  <a:ea typeface="源ノ角ゴシック Code JP R" panose="020B0500000000000000" pitchFamily="34" charset="-128"/>
                </a:rPr>
                <a:t>   </a:t>
              </a:r>
              <a:r>
                <a:rPr lang="en-US" altLang="ja-JP" sz="700" dirty="0" smtClean="0">
                  <a:latin typeface="源ノ角ゴシック Code JP R" panose="020B0500000000000000" pitchFamily="34" charset="-128"/>
                  <a:ea typeface="源ノ角ゴシック Code JP R" panose="020B0500000000000000" pitchFamily="34" charset="-128"/>
                </a:rPr>
                <a:t>Arduino     </a:t>
              </a:r>
            </a:p>
            <a:p>
              <a:r>
                <a:rPr lang="en-US" altLang="ja-JP" sz="700" dirty="0">
                  <a:latin typeface="源ノ角ゴシック Code JP R" panose="020B0500000000000000" pitchFamily="34" charset="-128"/>
                  <a:ea typeface="源ノ角ゴシック Code JP R" panose="020B0500000000000000" pitchFamily="34" charset="-128"/>
                </a:rPr>
                <a:t> </a:t>
              </a:r>
              <a:r>
                <a:rPr lang="en-US" altLang="ja-JP" sz="400" dirty="0">
                  <a:latin typeface="源ノ角ゴシック Code JP R" panose="020B0500000000000000" pitchFamily="34" charset="-128"/>
                  <a:ea typeface="源ノ角ゴシック Code JP R" panose="020B0500000000000000" pitchFamily="34" charset="-128"/>
                </a:rPr>
                <a:t> </a:t>
              </a:r>
              <a:r>
                <a:rPr lang="en-US" altLang="ja-JP" sz="700" dirty="0" smtClean="0">
                  <a:latin typeface="源ノ角ゴシック Code JP R" panose="020B0500000000000000" pitchFamily="34" charset="-128"/>
                  <a:ea typeface="源ノ角ゴシック Code JP R" panose="020B0500000000000000" pitchFamily="34" charset="-128"/>
                </a:rPr>
                <a:t>Mega 2560</a:t>
              </a:r>
            </a:p>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lang="en-US" altLang="ja-JP" sz="900" dirty="0" smtClean="0">
                <a:latin typeface="源ノ角ゴシック Code JP R" panose="020B0500000000000000" pitchFamily="34" charset="-128"/>
                <a:ea typeface="源ノ角ゴシック Code JP R" panose="020B0500000000000000" pitchFamily="34" charset="-128"/>
              </a:endParaRPr>
            </a:p>
            <a:p>
              <a:endParaRPr kumimoji="1" lang="en-US" altLang="ja-JP" sz="900" dirty="0">
                <a:latin typeface="源ノ角ゴシック Code JP R" panose="020B0500000000000000" pitchFamily="34" charset="-128"/>
                <a:ea typeface="源ノ角ゴシック Code JP R" panose="020B0500000000000000" pitchFamily="34" charset="-128"/>
              </a:endParaRPr>
            </a:p>
            <a:p>
              <a:r>
                <a:rPr kumimoji="1" lang="en-US" altLang="ja-JP" sz="900" dirty="0" smtClean="0">
                  <a:latin typeface="源ノ角ゴシック Code JP R" panose="020B0500000000000000" pitchFamily="34" charset="-128"/>
                  <a:ea typeface="源ノ角ゴシック Code JP R" panose="020B0500000000000000" pitchFamily="34" charset="-128"/>
                </a:rPr>
                <a:t> </a:t>
              </a:r>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pic>
          <p:nvPicPr>
            <p:cNvPr id="48" name="Picture 4" descr="CPUのアイコン04素材 | 無料のアイコンイラスト集 icon-pit"/>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3976916" y="2856233"/>
              <a:ext cx="519567" cy="700606"/>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四角形: 角を丸くする 11">
            <a:extLst>
              <a:ext uri="{FF2B5EF4-FFF2-40B4-BE49-F238E27FC236}">
                <a16:creationId xmlns:a16="http://schemas.microsoft.com/office/drawing/2014/main" xmlns="" id="{EFCF447B-DF4E-F420-B181-5ED79E9170AE}"/>
              </a:ext>
            </a:extLst>
          </p:cNvPr>
          <p:cNvSpPr/>
          <p:nvPr/>
        </p:nvSpPr>
        <p:spPr>
          <a:xfrm>
            <a:off x="7004469" y="2025431"/>
            <a:ext cx="979889" cy="764288"/>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lang="en-US" altLang="ja-JP" sz="900" dirty="0" smtClean="0">
              <a:latin typeface="源ノ角ゴシック Code JP R" panose="020B0500000000000000" pitchFamily="34" charset="-128"/>
              <a:ea typeface="源ノ角ゴシック Code JP R" panose="020B0500000000000000" pitchFamily="34" charset="-128"/>
            </a:endParaRPr>
          </a:p>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57" name="四角形: 角を丸くする 11">
            <a:extLst>
              <a:ext uri="{FF2B5EF4-FFF2-40B4-BE49-F238E27FC236}">
                <a16:creationId xmlns:a16="http://schemas.microsoft.com/office/drawing/2014/main" xmlns="" id="{EFCF447B-DF4E-F420-B181-5ED79E9170AE}"/>
              </a:ext>
            </a:extLst>
          </p:cNvPr>
          <p:cNvSpPr/>
          <p:nvPr/>
        </p:nvSpPr>
        <p:spPr>
          <a:xfrm>
            <a:off x="7011700" y="1224674"/>
            <a:ext cx="977899" cy="784542"/>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dirty="0" smtClean="0">
              <a:latin typeface="源ノ角ゴシック Code JP R" panose="020B0500000000000000" pitchFamily="34" charset="-128"/>
              <a:ea typeface="源ノ角ゴシック Code JP R" panose="020B0500000000000000" pitchFamily="34" charset="-128"/>
            </a:endParaRPr>
          </a:p>
        </p:txBody>
      </p:sp>
      <p:sp>
        <p:nvSpPr>
          <p:cNvPr id="41" name="テキスト ボックス 40"/>
          <p:cNvSpPr txBox="1"/>
          <p:nvPr/>
        </p:nvSpPr>
        <p:spPr>
          <a:xfrm>
            <a:off x="7004469" y="1221670"/>
            <a:ext cx="1071956" cy="230832"/>
          </a:xfrm>
          <a:prstGeom prst="rect">
            <a:avLst/>
          </a:prstGeom>
          <a:noFill/>
        </p:spPr>
        <p:txBody>
          <a:bodyPr wrap="square" rtlCol="0">
            <a:spAutoFit/>
          </a:bodyPr>
          <a:lstStyle/>
          <a:p>
            <a:r>
              <a:rPr lang="ja-JP" altLang="en-US" sz="900" dirty="0" smtClean="0">
                <a:solidFill>
                  <a:schemeClr val="bg1"/>
                </a:solidFill>
                <a:latin typeface="源ノ角ゴシック Code JP M" panose="020B0600000000000000" pitchFamily="34" charset="-128"/>
                <a:ea typeface="源ノ角ゴシック Code JP M" panose="020B0600000000000000" pitchFamily="34" charset="-128"/>
              </a:rPr>
              <a:t>ジャイロセンサ</a:t>
            </a:r>
            <a:endParaRPr kumimoji="1" lang="ja-JP" altLang="en-US" sz="900"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59" name="テキスト ボックス 58"/>
          <p:cNvSpPr txBox="1"/>
          <p:nvPr/>
        </p:nvSpPr>
        <p:spPr>
          <a:xfrm>
            <a:off x="7202703" y="1363888"/>
            <a:ext cx="669926"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MPU6050</a:t>
            </a:r>
            <a:endParaRPr kumimoji="1" lang="ja-JP" altLang="en-US" sz="700"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43" name="図 42"/>
          <p:cNvPicPr>
            <a:picLocks noChangeAspect="1"/>
          </p:cNvPicPr>
          <p:nvPr/>
        </p:nvPicPr>
        <p:blipFill rotWithShape="1">
          <a:blip r:embed="rId17" cstate="print">
            <a:extLst>
              <a:ext uri="{28A0092B-C50C-407E-A947-70E740481C1C}">
                <a14:useLocalDpi xmlns:a14="http://schemas.microsoft.com/office/drawing/2010/main" val="0"/>
              </a:ext>
            </a:extLst>
          </a:blip>
          <a:srcRect t="25745" b="23073"/>
          <a:stretch/>
        </p:blipFill>
        <p:spPr>
          <a:xfrm>
            <a:off x="7105515" y="1550034"/>
            <a:ext cx="799851" cy="409383"/>
          </a:xfrm>
          <a:prstGeom prst="rect">
            <a:avLst/>
          </a:prstGeom>
        </p:spPr>
      </p:pic>
      <p:sp>
        <p:nvSpPr>
          <p:cNvPr id="61" name="テキスト ボックス 60"/>
          <p:cNvSpPr txBox="1"/>
          <p:nvPr/>
        </p:nvSpPr>
        <p:spPr>
          <a:xfrm>
            <a:off x="7011700" y="2017475"/>
            <a:ext cx="1071956" cy="246221"/>
          </a:xfrm>
          <a:prstGeom prst="rect">
            <a:avLst/>
          </a:prstGeom>
          <a:noFill/>
        </p:spPr>
        <p:txBody>
          <a:bodyPr wrap="square" rtlCol="0">
            <a:spAutoFit/>
          </a:bodyPr>
          <a:lstStyle/>
          <a:p>
            <a:r>
              <a:rPr kumimoji="1" lang="ja-JP" altLang="en-US" sz="1000" dirty="0" smtClean="0">
                <a:solidFill>
                  <a:schemeClr val="bg1"/>
                </a:solidFill>
                <a:latin typeface="源ノ角ゴシック Code JP M" panose="020B0600000000000000" pitchFamily="34" charset="-128"/>
                <a:ea typeface="源ノ角ゴシック Code JP M" panose="020B0600000000000000" pitchFamily="34" charset="-128"/>
              </a:rPr>
              <a:t>ボールセンサ</a:t>
            </a:r>
            <a:endParaRPr kumimoji="1" lang="ja-JP" altLang="en-US" sz="1000"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62" name="テキスト ボックス 61"/>
          <p:cNvSpPr txBox="1"/>
          <p:nvPr/>
        </p:nvSpPr>
        <p:spPr>
          <a:xfrm>
            <a:off x="6986100" y="2197798"/>
            <a:ext cx="1194991"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TSSP58038 x</a:t>
            </a:r>
            <a:r>
              <a:rPr lang="en-US" altLang="ja-JP" sz="300" dirty="0" smtClean="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16</a:t>
            </a:r>
            <a:endParaRPr kumimoji="1" lang="ja-JP" altLang="en-US" sz="700" dirty="0">
              <a:solidFill>
                <a:schemeClr val="bg1"/>
              </a:solidFill>
              <a:latin typeface="源ノ角ゴシック Code JP M" panose="020B0600000000000000" pitchFamily="34" charset="-128"/>
              <a:ea typeface="源ノ角ゴシック Code JP M" panose="020B0600000000000000" pitchFamily="34" charset="-128"/>
            </a:endParaRPr>
          </a:p>
        </p:txBody>
      </p:sp>
      <p:grpSp>
        <p:nvGrpSpPr>
          <p:cNvPr id="75" name="グループ化 74"/>
          <p:cNvGrpSpPr/>
          <p:nvPr/>
        </p:nvGrpSpPr>
        <p:grpSpPr>
          <a:xfrm>
            <a:off x="6947020" y="2330949"/>
            <a:ext cx="653531" cy="440287"/>
            <a:chOff x="4272373" y="2326260"/>
            <a:chExt cx="872266" cy="680316"/>
          </a:xfrm>
        </p:grpSpPr>
        <p:pic>
          <p:nvPicPr>
            <p:cNvPr id="58" name="図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20602808">
              <a:off x="4272373" y="2432785"/>
              <a:ext cx="554732" cy="554732"/>
            </a:xfrm>
            <a:prstGeom prst="rect">
              <a:avLst/>
            </a:prstGeom>
          </p:spPr>
        </p:pic>
        <p:pic>
          <p:nvPicPr>
            <p:cNvPr id="64" name="図 6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35764" y="2326260"/>
              <a:ext cx="554732" cy="554732"/>
            </a:xfrm>
            <a:prstGeom prst="rect">
              <a:avLst/>
            </a:prstGeom>
          </p:spPr>
        </p:pic>
        <p:pic>
          <p:nvPicPr>
            <p:cNvPr id="65" name="図 6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1046195">
              <a:off x="4589907" y="2451844"/>
              <a:ext cx="554732" cy="554732"/>
            </a:xfrm>
            <a:prstGeom prst="rect">
              <a:avLst/>
            </a:prstGeom>
          </p:spPr>
        </p:pic>
      </p:grpSp>
      <p:sp>
        <p:nvSpPr>
          <p:cNvPr id="67" name="角丸四角形 66"/>
          <p:cNvSpPr/>
          <p:nvPr/>
        </p:nvSpPr>
        <p:spPr>
          <a:xfrm>
            <a:off x="3150359" y="3659096"/>
            <a:ext cx="2097793" cy="106311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3669543" y="3381967"/>
            <a:ext cx="332062" cy="504946"/>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700" dirty="0"/>
          </a:p>
        </p:txBody>
      </p:sp>
      <p:sp>
        <p:nvSpPr>
          <p:cNvPr id="68" name="テキスト ボックス 67"/>
          <p:cNvSpPr txBox="1"/>
          <p:nvPr/>
        </p:nvSpPr>
        <p:spPr>
          <a:xfrm>
            <a:off x="3159001" y="3708236"/>
            <a:ext cx="1312973" cy="215444"/>
          </a:xfrm>
          <a:prstGeom prst="rect">
            <a:avLst/>
          </a:prstGeom>
          <a:noFill/>
        </p:spPr>
        <p:txBody>
          <a:bodyPr wrap="square" rtlCol="0">
            <a:spAutoFit/>
          </a:bodyPr>
          <a:lstStyle/>
          <a:p>
            <a:r>
              <a:rPr lang="en-US" altLang="ja-JP" sz="800" dirty="0" smtClean="0">
                <a:latin typeface="源ノ角ゴシック Code JP M" panose="020B0600000000000000" pitchFamily="34" charset="-128"/>
                <a:ea typeface="源ノ角ゴシック Code JP M" panose="020B0600000000000000" pitchFamily="34" charset="-128"/>
              </a:rPr>
              <a:t>MOTOR</a:t>
            </a:r>
            <a:endParaRPr kumimoji="1" lang="ja-JP" altLang="en-US" sz="800" dirty="0">
              <a:latin typeface="源ノ角ゴシック Code JP M" panose="020B0600000000000000" pitchFamily="34" charset="-128"/>
              <a:ea typeface="源ノ角ゴシック Code JP M" panose="020B0600000000000000" pitchFamily="34" charset="-128"/>
            </a:endParaRPr>
          </a:p>
        </p:txBody>
      </p:sp>
      <p:pic>
        <p:nvPicPr>
          <p:cNvPr id="60" name="図 5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267787" y="3858433"/>
            <a:ext cx="733818" cy="733818"/>
          </a:xfrm>
          <a:prstGeom prst="rect">
            <a:avLst/>
          </a:prstGeom>
        </p:spPr>
      </p:pic>
      <p:sp>
        <p:nvSpPr>
          <p:cNvPr id="70" name="テキスト ボックス 69"/>
          <p:cNvSpPr txBox="1"/>
          <p:nvPr/>
        </p:nvSpPr>
        <p:spPr>
          <a:xfrm>
            <a:off x="3181590" y="4495254"/>
            <a:ext cx="956278" cy="184666"/>
          </a:xfrm>
          <a:prstGeom prst="rect">
            <a:avLst/>
          </a:prstGeom>
          <a:noFill/>
        </p:spPr>
        <p:txBody>
          <a:bodyPr wrap="square" rtlCol="0">
            <a:spAutoFit/>
          </a:bodyPr>
          <a:lstStyle/>
          <a:p>
            <a:r>
              <a:rPr lang="en-US" altLang="ja-JP" sz="600" dirty="0" smtClean="0">
                <a:latin typeface="源ノ角ゴシック Code JP M" panose="020B0600000000000000" pitchFamily="34" charset="-128"/>
                <a:ea typeface="源ノ角ゴシック Code JP M" panose="020B0600000000000000" pitchFamily="34" charset="-128"/>
              </a:rPr>
              <a:t>DAISEN DSR-1202</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sp>
        <p:nvSpPr>
          <p:cNvPr id="71" name="角丸四角形 70"/>
          <p:cNvSpPr/>
          <p:nvPr/>
        </p:nvSpPr>
        <p:spPr>
          <a:xfrm>
            <a:off x="3212982" y="3892579"/>
            <a:ext cx="882267" cy="781675"/>
          </a:xfrm>
          <a:prstGeom prst="roundRect">
            <a:avLst>
              <a:gd name="adj" fmla="val 50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4095249" y="4225342"/>
            <a:ext cx="200404" cy="159769"/>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300" dirty="0" smtClean="0"/>
          </a:p>
        </p:txBody>
      </p:sp>
      <p:sp>
        <p:nvSpPr>
          <p:cNvPr id="63" name="テキスト ボックス 62"/>
          <p:cNvSpPr txBox="1"/>
          <p:nvPr/>
        </p:nvSpPr>
        <p:spPr>
          <a:xfrm>
            <a:off x="4002864" y="4201744"/>
            <a:ext cx="772229" cy="215444"/>
          </a:xfrm>
          <a:prstGeom prst="rect">
            <a:avLst/>
          </a:prstGeom>
          <a:noFill/>
        </p:spPr>
        <p:txBody>
          <a:bodyPr wrap="square" rtlCol="0">
            <a:spAutoFit/>
          </a:bodyPr>
          <a:lstStyle/>
          <a:p>
            <a:r>
              <a:rPr lang="en-US" altLang="ja-JP" sz="800" dirty="0">
                <a:solidFill>
                  <a:schemeClr val="bg1"/>
                </a:solidFill>
              </a:rPr>
              <a:t>PWR</a:t>
            </a:r>
            <a:endParaRPr kumimoji="1" lang="ja-JP" altLang="en-US" sz="500" dirty="0">
              <a:solidFill>
                <a:schemeClr val="bg1"/>
              </a:solidFill>
            </a:endParaRPr>
          </a:p>
        </p:txBody>
      </p:sp>
      <p:sp>
        <p:nvSpPr>
          <p:cNvPr id="74" name="角丸四角形 73"/>
          <p:cNvSpPr/>
          <p:nvPr/>
        </p:nvSpPr>
        <p:spPr>
          <a:xfrm>
            <a:off x="4291137" y="3890589"/>
            <a:ext cx="896827" cy="777182"/>
          </a:xfrm>
          <a:prstGeom prst="roundRect">
            <a:avLst>
              <a:gd name="adj" fmla="val 50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9" name="図 68"/>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4218571" y="4156648"/>
            <a:ext cx="735807" cy="416718"/>
          </a:xfrm>
          <a:prstGeom prst="rect">
            <a:avLst/>
          </a:prstGeom>
        </p:spPr>
      </p:pic>
      <p:sp>
        <p:nvSpPr>
          <p:cNvPr id="76" name="テキスト ボックス 75"/>
          <p:cNvSpPr txBox="1"/>
          <p:nvPr/>
        </p:nvSpPr>
        <p:spPr>
          <a:xfrm>
            <a:off x="4242302" y="3935835"/>
            <a:ext cx="1015084" cy="200055"/>
          </a:xfrm>
          <a:prstGeom prst="rect">
            <a:avLst/>
          </a:prstGeom>
          <a:noFill/>
        </p:spPr>
        <p:txBody>
          <a:bodyPr wrap="square" rtlCol="0">
            <a:spAutoFit/>
          </a:bodyPr>
          <a:lstStyle/>
          <a:p>
            <a:r>
              <a:rPr lang="en-US" altLang="ja-JP" sz="700" b="1" dirty="0" smtClean="0">
                <a:latin typeface="源ノ角ゴシック Code JP R" panose="020B0500000000000000" pitchFamily="34" charset="-128"/>
                <a:ea typeface="源ノ角ゴシック Code JP R" panose="020B0500000000000000" pitchFamily="34" charset="-128"/>
              </a:rPr>
              <a:t>JMP-BE-3561</a:t>
            </a:r>
            <a:r>
              <a:rPr lang="en-US" altLang="ja-JP" sz="300" b="1" dirty="0" smtClean="0">
                <a:latin typeface="源ノ角ゴシック Code JP R" panose="020B0500000000000000" pitchFamily="34" charset="-128"/>
                <a:ea typeface="源ノ角ゴシック Code JP R" panose="020B0500000000000000" pitchFamily="34" charset="-128"/>
              </a:rPr>
              <a:t> </a:t>
            </a:r>
            <a:r>
              <a:rPr lang="en-US" altLang="ja-JP" sz="700" b="1" dirty="0" smtClean="0">
                <a:latin typeface="源ノ角ゴシック Code JP R" panose="020B0500000000000000" pitchFamily="34" charset="-128"/>
                <a:ea typeface="源ノ角ゴシック Code JP R" panose="020B0500000000000000" pitchFamily="34" charset="-128"/>
              </a:rPr>
              <a:t>x</a:t>
            </a:r>
            <a:r>
              <a:rPr lang="ja-JP" altLang="en-US" sz="300" b="1" dirty="0" smtClean="0">
                <a:latin typeface="源ノ角ゴシック Code JP R" panose="020B0500000000000000" pitchFamily="34" charset="-128"/>
                <a:ea typeface="源ノ角ゴシック Code JP R" panose="020B0500000000000000" pitchFamily="34" charset="-128"/>
              </a:rPr>
              <a:t> </a:t>
            </a:r>
            <a:r>
              <a:rPr lang="en-US" altLang="ja-JP" sz="700" b="1" dirty="0" smtClean="0">
                <a:latin typeface="源ノ角ゴシック Code JP R" panose="020B0500000000000000" pitchFamily="34" charset="-128"/>
                <a:ea typeface="源ノ角ゴシック Code JP R" panose="020B0500000000000000" pitchFamily="34" charset="-128"/>
              </a:rPr>
              <a:t>4</a:t>
            </a:r>
            <a:endParaRPr lang="ja-JP" altLang="ja-JP" sz="700" dirty="0">
              <a:effectLst/>
              <a:latin typeface="源ノ角ゴシック Code JP R" panose="020B0500000000000000" pitchFamily="34" charset="-128"/>
              <a:ea typeface="源ノ角ゴシック Code JP R" panose="020B0500000000000000" pitchFamily="34" charset="-128"/>
            </a:endParaRPr>
          </a:p>
        </p:txBody>
      </p:sp>
      <p:sp>
        <p:nvSpPr>
          <p:cNvPr id="77" name="テキスト ボックス 76"/>
          <p:cNvSpPr txBox="1"/>
          <p:nvPr/>
        </p:nvSpPr>
        <p:spPr>
          <a:xfrm>
            <a:off x="3633061" y="3506057"/>
            <a:ext cx="838913" cy="246221"/>
          </a:xfrm>
          <a:prstGeom prst="rect">
            <a:avLst/>
          </a:prstGeom>
          <a:noFill/>
        </p:spPr>
        <p:txBody>
          <a:bodyPr wrap="square" rtlCol="0">
            <a:spAutoFit/>
          </a:bodyPr>
          <a:lstStyle/>
          <a:p>
            <a:r>
              <a:rPr lang="en-US" altLang="ja-JP" sz="1000" dirty="0">
                <a:solidFill>
                  <a:schemeClr val="bg1"/>
                </a:solidFill>
              </a:rPr>
              <a:t>PWR</a:t>
            </a:r>
            <a:endParaRPr lang="ja-JP" altLang="ja-JP" sz="900" dirty="0">
              <a:solidFill>
                <a:schemeClr val="bg1"/>
              </a:solidFill>
              <a:effectLst/>
              <a:ea typeface="源ノ角ゴシック Code JP R" panose="020B0500000000000000" pitchFamily="34" charset="-128"/>
            </a:endParaRPr>
          </a:p>
        </p:txBody>
      </p:sp>
      <p:pic>
        <p:nvPicPr>
          <p:cNvPr id="78" name="図 77"/>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4355217" y="4171311"/>
            <a:ext cx="735807" cy="416718"/>
          </a:xfrm>
          <a:prstGeom prst="rect">
            <a:avLst/>
          </a:prstGeom>
        </p:spPr>
      </p:pic>
      <p:pic>
        <p:nvPicPr>
          <p:cNvPr id="79" name="図 78"/>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4467139" y="4177223"/>
            <a:ext cx="735807" cy="416718"/>
          </a:xfrm>
          <a:prstGeom prst="rect">
            <a:avLst/>
          </a:prstGeom>
        </p:spPr>
      </p:pic>
      <p:pic>
        <p:nvPicPr>
          <p:cNvPr id="80" name="図 79"/>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4579062" y="4176751"/>
            <a:ext cx="735807" cy="416718"/>
          </a:xfrm>
          <a:prstGeom prst="rect">
            <a:avLst/>
          </a:prstGeom>
        </p:spPr>
      </p:pic>
      <p:sp>
        <p:nvSpPr>
          <p:cNvPr id="81" name="正方形/長方形 80"/>
          <p:cNvSpPr/>
          <p:nvPr/>
        </p:nvSpPr>
        <p:spPr>
          <a:xfrm>
            <a:off x="4540923" y="3149404"/>
            <a:ext cx="521162"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2" name="正方形/長方形 81"/>
          <p:cNvSpPr/>
          <p:nvPr/>
        </p:nvSpPr>
        <p:spPr>
          <a:xfrm rot="5400000">
            <a:off x="4813145" y="3300589"/>
            <a:ext cx="470109"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3" name="正方形/長方形 82"/>
          <p:cNvSpPr/>
          <p:nvPr/>
        </p:nvSpPr>
        <p:spPr>
          <a:xfrm>
            <a:off x="4961131" y="3454446"/>
            <a:ext cx="454883"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4" name="テキスト ボックス 83"/>
          <p:cNvSpPr txBox="1"/>
          <p:nvPr/>
        </p:nvSpPr>
        <p:spPr>
          <a:xfrm>
            <a:off x="4496346" y="3131231"/>
            <a:ext cx="772229" cy="230832"/>
          </a:xfrm>
          <a:prstGeom prst="rect">
            <a:avLst/>
          </a:prstGeom>
          <a:noFill/>
        </p:spPr>
        <p:txBody>
          <a:bodyPr wrap="square" rtlCol="0">
            <a:spAutoFit/>
          </a:bodyPr>
          <a:lstStyle/>
          <a:p>
            <a:r>
              <a:rPr lang="en-US" altLang="ja-JP" sz="900" dirty="0" smtClean="0">
                <a:solidFill>
                  <a:schemeClr val="bg1"/>
                </a:solidFill>
              </a:rPr>
              <a:t>PWR / 12V</a:t>
            </a:r>
            <a:endParaRPr kumimoji="1" lang="ja-JP" altLang="en-US" sz="600" dirty="0">
              <a:solidFill>
                <a:schemeClr val="bg1"/>
              </a:solidFill>
            </a:endParaRPr>
          </a:p>
        </p:txBody>
      </p:sp>
      <p:grpSp>
        <p:nvGrpSpPr>
          <p:cNvPr id="85" name="グループ化 84"/>
          <p:cNvGrpSpPr/>
          <p:nvPr/>
        </p:nvGrpSpPr>
        <p:grpSpPr>
          <a:xfrm>
            <a:off x="5361528" y="3449829"/>
            <a:ext cx="2906928" cy="1272380"/>
            <a:chOff x="2383610" y="1189909"/>
            <a:chExt cx="3929062" cy="2372355"/>
          </a:xfrm>
        </p:grpSpPr>
        <p:sp>
          <p:nvSpPr>
            <p:cNvPr id="86" name="角丸四角形 85"/>
            <p:cNvSpPr/>
            <p:nvPr/>
          </p:nvSpPr>
          <p:spPr>
            <a:xfrm>
              <a:off x="2383610" y="1189909"/>
              <a:ext cx="3929062" cy="2372355"/>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87" name="テキスト ボックス 86"/>
            <p:cNvSpPr txBox="1"/>
            <p:nvPr/>
          </p:nvSpPr>
          <p:spPr>
            <a:xfrm>
              <a:off x="2394428" y="1237170"/>
              <a:ext cx="2188051" cy="746006"/>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Kicking</a:t>
              </a:r>
              <a:r>
                <a:rPr kumimoji="1" lang="ja-JP" altLang="en-US" sz="400" dirty="0" smtClean="0">
                  <a:latin typeface="源ノ角ゴシック Code JP M" panose="020B0600000000000000" pitchFamily="34" charset="-128"/>
                  <a:ea typeface="源ノ角ゴシック Code JP M" panose="020B0600000000000000" pitchFamily="34" charset="-128"/>
                </a:rPr>
                <a:t>　</a:t>
              </a:r>
              <a:endParaRPr kumimoji="1" lang="en-US" altLang="ja-JP" sz="1000" dirty="0" smtClean="0">
                <a:latin typeface="源ノ角ゴシック Code JP M" panose="020B0600000000000000" pitchFamily="34" charset="-128"/>
                <a:ea typeface="源ノ角ゴシック Code JP M" panose="020B0600000000000000" pitchFamily="34" charset="-128"/>
              </a:endParaRPr>
            </a:p>
            <a:p>
              <a:r>
                <a:rPr kumimoji="1" lang="en-US" altLang="ja-JP" sz="1000" dirty="0" smtClean="0">
                  <a:latin typeface="源ノ角ゴシック Code JP M" panose="020B0600000000000000" pitchFamily="34" charset="-128"/>
                  <a:ea typeface="源ノ角ゴシック Code JP M" panose="020B0600000000000000" pitchFamily="34" charset="-128"/>
                </a:rPr>
                <a:t>   System</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90" name="グループ化 89"/>
          <p:cNvGrpSpPr/>
          <p:nvPr/>
        </p:nvGrpSpPr>
        <p:grpSpPr>
          <a:xfrm>
            <a:off x="7361622" y="2337377"/>
            <a:ext cx="653531" cy="440287"/>
            <a:chOff x="4272373" y="2326260"/>
            <a:chExt cx="872266" cy="680316"/>
          </a:xfrm>
        </p:grpSpPr>
        <p:pic>
          <p:nvPicPr>
            <p:cNvPr id="91" name="図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20602808">
              <a:off x="4272373" y="2432785"/>
              <a:ext cx="554732" cy="554732"/>
            </a:xfrm>
            <a:prstGeom prst="rect">
              <a:avLst/>
            </a:prstGeom>
          </p:spPr>
        </p:pic>
        <p:pic>
          <p:nvPicPr>
            <p:cNvPr id="92" name="図 9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35764" y="2326260"/>
              <a:ext cx="554732" cy="554732"/>
            </a:xfrm>
            <a:prstGeom prst="rect">
              <a:avLst/>
            </a:prstGeom>
          </p:spPr>
        </p:pic>
        <p:pic>
          <p:nvPicPr>
            <p:cNvPr id="93" name="図 9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1046195">
              <a:off x="4589907" y="2451844"/>
              <a:ext cx="554732" cy="554732"/>
            </a:xfrm>
            <a:prstGeom prst="rect">
              <a:avLst/>
            </a:prstGeom>
          </p:spPr>
        </p:pic>
      </p:grpSp>
      <p:sp>
        <p:nvSpPr>
          <p:cNvPr id="95" name="正方形/長方形 94"/>
          <p:cNvSpPr/>
          <p:nvPr/>
        </p:nvSpPr>
        <p:spPr>
          <a:xfrm>
            <a:off x="7991966" y="2899549"/>
            <a:ext cx="266428"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96" name="正方形/長方形 95"/>
          <p:cNvSpPr/>
          <p:nvPr/>
        </p:nvSpPr>
        <p:spPr>
          <a:xfrm rot="16200000">
            <a:off x="7466355" y="2114237"/>
            <a:ext cx="1452770" cy="134228"/>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97" name="正方形/長方形 96"/>
          <p:cNvSpPr/>
          <p:nvPr/>
        </p:nvSpPr>
        <p:spPr>
          <a:xfrm>
            <a:off x="8131857" y="1442893"/>
            <a:ext cx="22813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grpSp>
        <p:nvGrpSpPr>
          <p:cNvPr id="98" name="グループ化 97"/>
          <p:cNvGrpSpPr/>
          <p:nvPr/>
        </p:nvGrpSpPr>
        <p:grpSpPr>
          <a:xfrm>
            <a:off x="8359364" y="1143167"/>
            <a:ext cx="1625255" cy="1375093"/>
            <a:chOff x="2391647" y="1189909"/>
            <a:chExt cx="3421807" cy="1848728"/>
          </a:xfrm>
        </p:grpSpPr>
        <p:sp>
          <p:nvSpPr>
            <p:cNvPr id="99" name="角丸四角形 98"/>
            <p:cNvSpPr/>
            <p:nvPr/>
          </p:nvSpPr>
          <p:spPr>
            <a:xfrm>
              <a:off x="2391651" y="1189909"/>
              <a:ext cx="2980762" cy="1848728"/>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テキスト ボックス 99"/>
            <p:cNvSpPr txBox="1"/>
            <p:nvPr/>
          </p:nvSpPr>
          <p:spPr>
            <a:xfrm>
              <a:off x="2391647" y="1220349"/>
              <a:ext cx="3421807" cy="281823"/>
            </a:xfrm>
            <a:prstGeom prst="rect">
              <a:avLst/>
            </a:prstGeom>
            <a:noFill/>
          </p:spPr>
          <p:txBody>
            <a:bodyPr wrap="square" rtlCol="0">
              <a:spAutoFit/>
            </a:bodyPr>
            <a:lstStyle/>
            <a:p>
              <a:r>
                <a:rPr kumimoji="1" lang="en-US" altLang="ja-JP" sz="1100" dirty="0" smtClean="0">
                  <a:latin typeface="源ノ角ゴシック Code JP M" panose="020B0600000000000000" pitchFamily="34" charset="-128"/>
                  <a:ea typeface="源ノ角ゴシック Code JP M" panose="020B0600000000000000" pitchFamily="34" charset="-128"/>
                </a:rPr>
                <a:t>Vision System</a:t>
              </a:r>
              <a:endParaRPr kumimoji="1" lang="ja-JP" altLang="en-US" sz="1100" dirty="0">
                <a:latin typeface="源ノ角ゴシック Code JP M" panose="020B0600000000000000" pitchFamily="34" charset="-128"/>
                <a:ea typeface="源ノ角ゴシック Code JP M" panose="020B0600000000000000" pitchFamily="34" charset="-128"/>
              </a:endParaRPr>
            </a:p>
          </p:txBody>
        </p:sp>
      </p:grpSp>
      <p:sp>
        <p:nvSpPr>
          <p:cNvPr id="102" name="テキスト ボックス 101"/>
          <p:cNvSpPr txBox="1"/>
          <p:nvPr/>
        </p:nvSpPr>
        <p:spPr>
          <a:xfrm>
            <a:off x="8594424" y="2289781"/>
            <a:ext cx="1348428" cy="253916"/>
          </a:xfrm>
          <a:prstGeom prst="rect">
            <a:avLst/>
          </a:prstGeom>
          <a:noFill/>
        </p:spPr>
        <p:txBody>
          <a:bodyPr wrap="square" rtlCol="0">
            <a:spAutoFit/>
          </a:bodyPr>
          <a:lstStyle/>
          <a:p>
            <a:r>
              <a:rPr lang="en-US" altLang="ja-JP" sz="1050" dirty="0" smtClean="0">
                <a:latin typeface="源ノ角ゴシック Code JP M" panose="020B0600000000000000" pitchFamily="34" charset="-128"/>
                <a:ea typeface="源ノ角ゴシック Code JP M" panose="020B0600000000000000" pitchFamily="34" charset="-128"/>
              </a:rPr>
              <a:t>OpenMV H7</a:t>
            </a:r>
            <a:endParaRPr kumimoji="1" lang="ja-JP" altLang="en-US" sz="1050" dirty="0">
              <a:latin typeface="源ノ角ゴシック Code JP M" panose="020B0600000000000000" pitchFamily="34" charset="-128"/>
              <a:ea typeface="源ノ角ゴシック Code JP M" panose="020B0600000000000000" pitchFamily="34" charset="-128"/>
            </a:endParaRPr>
          </a:p>
        </p:txBody>
      </p:sp>
      <p:sp>
        <p:nvSpPr>
          <p:cNvPr id="103" name="正方形/長方形 102"/>
          <p:cNvSpPr/>
          <p:nvPr/>
        </p:nvSpPr>
        <p:spPr>
          <a:xfrm>
            <a:off x="7991965" y="3091193"/>
            <a:ext cx="43465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grpSp>
        <p:nvGrpSpPr>
          <p:cNvPr id="104" name="グループ化 103"/>
          <p:cNvGrpSpPr/>
          <p:nvPr/>
        </p:nvGrpSpPr>
        <p:grpSpPr>
          <a:xfrm>
            <a:off x="8349481" y="2567733"/>
            <a:ext cx="1625255" cy="2169545"/>
            <a:chOff x="2370839" y="645444"/>
            <a:chExt cx="3421807" cy="2916819"/>
          </a:xfrm>
        </p:grpSpPr>
        <p:sp>
          <p:nvSpPr>
            <p:cNvPr id="105" name="角丸四角形 104"/>
            <p:cNvSpPr/>
            <p:nvPr/>
          </p:nvSpPr>
          <p:spPr>
            <a:xfrm>
              <a:off x="2391649" y="645444"/>
              <a:ext cx="2980764" cy="2916819"/>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テキスト ボックス 105"/>
            <p:cNvSpPr txBox="1"/>
            <p:nvPr/>
          </p:nvSpPr>
          <p:spPr>
            <a:xfrm>
              <a:off x="2370839" y="664659"/>
              <a:ext cx="3421807" cy="351718"/>
            </a:xfrm>
            <a:prstGeom prst="rect">
              <a:avLst/>
            </a:prstGeom>
            <a:noFill/>
          </p:spPr>
          <p:txBody>
            <a:bodyPr wrap="square" rtlCol="0">
              <a:spAutoFit/>
            </a:bodyPr>
            <a:lstStyle/>
            <a:p>
              <a:r>
                <a:rPr kumimoji="1" lang="en-US" altLang="ja-JP" sz="1100" dirty="0" smtClean="0">
                  <a:latin typeface="源ノ角ゴシック Code JP M" panose="020B0600000000000000" pitchFamily="34" charset="-128"/>
                  <a:ea typeface="源ノ角ゴシック Code JP M" panose="020B0600000000000000" pitchFamily="34" charset="-128"/>
                </a:rPr>
                <a:t>Line Ring</a:t>
              </a:r>
              <a:endParaRPr kumimoji="1" lang="ja-JP" altLang="en-US" sz="1100" dirty="0">
                <a:latin typeface="源ノ角ゴシック Code JP M" panose="020B0600000000000000" pitchFamily="34" charset="-128"/>
                <a:ea typeface="源ノ角ゴシック Code JP M" panose="020B0600000000000000" pitchFamily="34" charset="-128"/>
              </a:endParaRPr>
            </a:p>
          </p:txBody>
        </p:sp>
      </p:grpSp>
      <p:sp>
        <p:nvSpPr>
          <p:cNvPr id="107" name="テキスト ボックス 106"/>
          <p:cNvSpPr txBox="1"/>
          <p:nvPr/>
        </p:nvSpPr>
        <p:spPr>
          <a:xfrm rot="5400000">
            <a:off x="7875855" y="2201129"/>
            <a:ext cx="640174" cy="253916"/>
          </a:xfrm>
          <a:prstGeom prst="rect">
            <a:avLst/>
          </a:prstGeom>
          <a:noFill/>
        </p:spPr>
        <p:txBody>
          <a:bodyPr wrap="square" rtlCol="0">
            <a:spAutoFit/>
          </a:bodyPr>
          <a:lstStyle/>
          <a:p>
            <a:r>
              <a:rPr lang="en-US" altLang="ja-JP" sz="1050" dirty="0" smtClean="0">
                <a:solidFill>
                  <a:schemeClr val="bg1"/>
                </a:solidFill>
              </a:rPr>
              <a:t>Serial</a:t>
            </a:r>
            <a:endParaRPr kumimoji="1" lang="ja-JP" altLang="en-US" sz="800" dirty="0">
              <a:solidFill>
                <a:schemeClr val="bg1"/>
              </a:solidFill>
            </a:endParaRPr>
          </a:p>
        </p:txBody>
      </p:sp>
      <p:sp>
        <p:nvSpPr>
          <p:cNvPr id="101" name="正方形/長方形 100"/>
          <p:cNvSpPr/>
          <p:nvPr/>
        </p:nvSpPr>
        <p:spPr>
          <a:xfrm rot="16200000">
            <a:off x="6247464" y="3501839"/>
            <a:ext cx="535001" cy="176923"/>
          </a:xfrm>
          <a:prstGeom prst="rect">
            <a:avLst/>
          </a:prstGeom>
          <a:solidFill>
            <a:srgbClr val="F29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Digital</a:t>
            </a:r>
            <a:endParaRPr kumimoji="1" lang="ja-JP" altLang="en-US" sz="900" dirty="0"/>
          </a:p>
        </p:txBody>
      </p:sp>
      <p:sp>
        <p:nvSpPr>
          <p:cNvPr id="109" name="正方形/長方形 108"/>
          <p:cNvSpPr/>
          <p:nvPr/>
        </p:nvSpPr>
        <p:spPr>
          <a:xfrm rot="16200000">
            <a:off x="7035915" y="3503474"/>
            <a:ext cx="535002" cy="176924"/>
          </a:xfrm>
          <a:prstGeom prst="rect">
            <a:avLst/>
          </a:prstGeom>
          <a:solidFill>
            <a:srgbClr val="F29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Digital</a:t>
            </a:r>
            <a:endParaRPr kumimoji="1" lang="ja-JP" altLang="en-US" sz="900" dirty="0"/>
          </a:p>
        </p:txBody>
      </p:sp>
      <p:sp>
        <p:nvSpPr>
          <p:cNvPr id="113" name="正方形/長方形 112"/>
          <p:cNvSpPr/>
          <p:nvPr/>
        </p:nvSpPr>
        <p:spPr>
          <a:xfrm>
            <a:off x="6140771" y="4087530"/>
            <a:ext cx="270877"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116" name="角丸四角形 115"/>
          <p:cNvSpPr/>
          <p:nvPr/>
        </p:nvSpPr>
        <p:spPr>
          <a:xfrm>
            <a:off x="6363324" y="3845709"/>
            <a:ext cx="370372" cy="738137"/>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テキスト ボックス 113"/>
          <p:cNvSpPr txBox="1"/>
          <p:nvPr/>
        </p:nvSpPr>
        <p:spPr>
          <a:xfrm>
            <a:off x="5988396" y="4054911"/>
            <a:ext cx="490538" cy="230832"/>
          </a:xfrm>
          <a:prstGeom prst="rect">
            <a:avLst/>
          </a:prstGeom>
          <a:noFill/>
        </p:spPr>
        <p:txBody>
          <a:bodyPr wrap="square" rtlCol="0">
            <a:spAutoFit/>
          </a:bodyPr>
          <a:lstStyle/>
          <a:p>
            <a:r>
              <a:rPr lang="ja-JP" altLang="en-US" sz="900" dirty="0" smtClean="0">
                <a:solidFill>
                  <a:schemeClr val="bg1"/>
                </a:solidFill>
              </a:rPr>
              <a:t>　</a:t>
            </a:r>
            <a:r>
              <a:rPr lang="en-US" altLang="ja-JP" sz="900" dirty="0" smtClean="0">
                <a:solidFill>
                  <a:schemeClr val="bg1"/>
                </a:solidFill>
              </a:rPr>
              <a:t>48V</a:t>
            </a:r>
            <a:endParaRPr kumimoji="1" lang="ja-JP" altLang="en-US" sz="600" dirty="0">
              <a:solidFill>
                <a:schemeClr val="bg1"/>
              </a:solidFill>
            </a:endParaRPr>
          </a:p>
        </p:txBody>
      </p:sp>
      <p:sp>
        <p:nvSpPr>
          <p:cNvPr id="119" name="正方形/長方形 118"/>
          <p:cNvSpPr/>
          <p:nvPr/>
        </p:nvSpPr>
        <p:spPr>
          <a:xfrm>
            <a:off x="6740832" y="4086680"/>
            <a:ext cx="382003"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grpSp>
        <p:nvGrpSpPr>
          <p:cNvPr id="120" name="グループ化 119"/>
          <p:cNvGrpSpPr/>
          <p:nvPr/>
        </p:nvGrpSpPr>
        <p:grpSpPr>
          <a:xfrm>
            <a:off x="6743989" y="3729441"/>
            <a:ext cx="400980" cy="954107"/>
            <a:chOff x="2851437" y="-385389"/>
            <a:chExt cx="1926939" cy="6440871"/>
          </a:xfrm>
        </p:grpSpPr>
        <p:sp>
          <p:nvSpPr>
            <p:cNvPr id="121" name="角丸四角形 120"/>
            <p:cNvSpPr/>
            <p:nvPr/>
          </p:nvSpPr>
          <p:spPr>
            <a:xfrm>
              <a:off x="3108703" y="-239554"/>
              <a:ext cx="1290296" cy="607072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テキスト ボックス 121"/>
            <p:cNvSpPr txBox="1"/>
            <p:nvPr/>
          </p:nvSpPr>
          <p:spPr>
            <a:xfrm>
              <a:off x="2851437" y="-385389"/>
              <a:ext cx="1926939" cy="6440871"/>
            </a:xfrm>
            <a:prstGeom prst="rect">
              <a:avLst/>
            </a:prstGeom>
            <a:noFill/>
          </p:spPr>
          <p:txBody>
            <a:bodyPr wrap="square" rtlCol="0">
              <a:spAutoFit/>
            </a:bodyPr>
            <a:lstStyle/>
            <a:p>
              <a:r>
                <a:rPr lang="ja-JP" altLang="en-US" sz="500" dirty="0" smtClean="0">
                  <a:latin typeface="源ノ角ゴシック Code JP M" panose="020B0600000000000000" pitchFamily="34" charset="-128"/>
                  <a:ea typeface="源ノ角ゴシック Code JP M" panose="020B0600000000000000" pitchFamily="34" charset="-128"/>
                </a:rPr>
                <a:t>　</a:t>
              </a:r>
              <a:r>
                <a:rPr lang="en-US" altLang="ja-JP" sz="800" dirty="0" smtClean="0">
                  <a:latin typeface="源ノ角ゴシック Code JP M" panose="020B0600000000000000" pitchFamily="34" charset="-128"/>
                  <a:ea typeface="源ノ角ゴシック Code JP M" panose="020B0600000000000000" pitchFamily="34" charset="-128"/>
                </a:rPr>
                <a:t>C</a:t>
              </a:r>
            </a:p>
            <a:p>
              <a:endParaRPr lang="en-US" altLang="ja-JP" sz="400" dirty="0" smtClean="0">
                <a:latin typeface="源ノ角ゴシック Code JP M" panose="020B0600000000000000" pitchFamily="34" charset="-128"/>
                <a:ea typeface="源ノ角ゴシック Code JP M" panose="020B0600000000000000" pitchFamily="34" charset="-128"/>
              </a:endParaRPr>
            </a:p>
            <a:p>
              <a:endParaRPr lang="en-US" altLang="ja-JP" sz="800" dirty="0">
                <a:latin typeface="源ノ角ゴシック Code JP M" panose="020B0600000000000000" pitchFamily="34" charset="-128"/>
                <a:ea typeface="源ノ角ゴシック Code JP M" panose="020B0600000000000000" pitchFamily="34" charset="-128"/>
              </a:endParaRPr>
            </a:p>
            <a:p>
              <a:endParaRPr lang="en-US" altLang="ja-JP" sz="800" dirty="0" smtClean="0">
                <a:latin typeface="源ノ角ゴシック Code JP M" panose="020B0600000000000000" pitchFamily="34" charset="-128"/>
                <a:ea typeface="源ノ角ゴシック Code JP M" panose="020B0600000000000000" pitchFamily="34" charset="-128"/>
              </a:endParaRPr>
            </a:p>
            <a:p>
              <a:endParaRPr lang="en-US" altLang="ja-JP" sz="800" dirty="0">
                <a:latin typeface="源ノ角ゴシック Code JP M" panose="020B0600000000000000" pitchFamily="34" charset="-128"/>
                <a:ea typeface="源ノ角ゴシック Code JP M" panose="020B0600000000000000" pitchFamily="34" charset="-128"/>
              </a:endParaRPr>
            </a:p>
            <a:p>
              <a:r>
                <a:rPr lang="en-US" altLang="ja-JP" sz="800" dirty="0" smtClean="0">
                  <a:latin typeface="源ノ角ゴシック Code JP M" panose="020B0600000000000000" pitchFamily="34" charset="-128"/>
                  <a:ea typeface="源ノ角ゴシック Code JP M" panose="020B0600000000000000" pitchFamily="34" charset="-128"/>
                </a:rPr>
                <a:t> </a:t>
              </a:r>
            </a:p>
            <a:p>
              <a:r>
                <a:rPr kumimoji="1" lang="en-US" altLang="ja-JP" sz="600" dirty="0" smtClean="0">
                  <a:latin typeface="源ノ角ゴシック Code JP M" panose="020B0600000000000000" pitchFamily="34" charset="-128"/>
                  <a:ea typeface="源ノ角ゴシック Code JP M" panose="020B0600000000000000" pitchFamily="34" charset="-128"/>
                </a:rPr>
                <a:t>4700</a:t>
              </a:r>
            </a:p>
            <a:p>
              <a:r>
                <a:rPr lang="ja-JP" altLang="en-US" sz="400" dirty="0">
                  <a:latin typeface="源ノ角ゴシック Code JP M" panose="020B0600000000000000" pitchFamily="34" charset="-128"/>
                  <a:ea typeface="源ノ角ゴシック Code JP M" panose="020B0600000000000000" pitchFamily="34" charset="-128"/>
                </a:rPr>
                <a:t>　</a:t>
              </a:r>
              <a:r>
                <a:rPr kumimoji="1" lang="en-US" altLang="ja-JP" sz="600" dirty="0" smtClean="0">
                  <a:latin typeface="源ノ角ゴシック Code JP M" panose="020B0600000000000000" pitchFamily="34" charset="-128"/>
                  <a:ea typeface="源ノ角ゴシック Code JP M" panose="020B0600000000000000" pitchFamily="34" charset="-128"/>
                </a:rPr>
                <a:t>μF</a:t>
              </a:r>
              <a:r>
                <a:rPr kumimoji="1" lang="ja-JP" altLang="en-US" sz="600" dirty="0" smtClean="0">
                  <a:latin typeface="源ノ角ゴシック Code JP M" panose="020B0600000000000000" pitchFamily="34" charset="-128"/>
                  <a:ea typeface="源ノ角ゴシック Code JP M" panose="020B0600000000000000" pitchFamily="34" charset="-128"/>
                </a:rPr>
                <a:t>　</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grpSp>
      <p:sp>
        <p:nvSpPr>
          <p:cNvPr id="129" name="正方形/長方形 128"/>
          <p:cNvSpPr/>
          <p:nvPr/>
        </p:nvSpPr>
        <p:spPr>
          <a:xfrm>
            <a:off x="7219755" y="4091728"/>
            <a:ext cx="316389"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grpSp>
        <p:nvGrpSpPr>
          <p:cNvPr id="35" name="グループ化 34"/>
          <p:cNvGrpSpPr/>
          <p:nvPr/>
        </p:nvGrpSpPr>
        <p:grpSpPr>
          <a:xfrm>
            <a:off x="7089320" y="3840080"/>
            <a:ext cx="459281" cy="741050"/>
            <a:chOff x="4311317" y="3827624"/>
            <a:chExt cx="459281" cy="741050"/>
          </a:xfrm>
        </p:grpSpPr>
        <p:sp>
          <p:nvSpPr>
            <p:cNvPr id="130" name="角丸四角形 129"/>
            <p:cNvSpPr/>
            <p:nvPr/>
          </p:nvSpPr>
          <p:spPr>
            <a:xfrm>
              <a:off x="4349943" y="3834363"/>
              <a:ext cx="365238" cy="734311"/>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テキスト ボックス 130"/>
            <p:cNvSpPr txBox="1"/>
            <p:nvPr/>
          </p:nvSpPr>
          <p:spPr>
            <a:xfrm>
              <a:off x="4311317" y="3827624"/>
              <a:ext cx="459281" cy="246221"/>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FET</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132" name="グループ化 131"/>
          <p:cNvGrpSpPr/>
          <p:nvPr/>
        </p:nvGrpSpPr>
        <p:grpSpPr>
          <a:xfrm>
            <a:off x="7539776" y="3538055"/>
            <a:ext cx="659257" cy="1095233"/>
            <a:chOff x="2928431" y="940072"/>
            <a:chExt cx="1773445" cy="2812680"/>
          </a:xfrm>
        </p:grpSpPr>
        <p:sp>
          <p:nvSpPr>
            <p:cNvPr id="133" name="角丸四角形 132"/>
            <p:cNvSpPr/>
            <p:nvPr/>
          </p:nvSpPr>
          <p:spPr>
            <a:xfrm>
              <a:off x="2928431" y="940072"/>
              <a:ext cx="1773445" cy="2812680"/>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テキスト ボックス 133"/>
            <p:cNvSpPr txBox="1"/>
            <p:nvPr/>
          </p:nvSpPr>
          <p:spPr>
            <a:xfrm>
              <a:off x="2952728" y="950147"/>
              <a:ext cx="1744357" cy="790406"/>
            </a:xfrm>
            <a:prstGeom prst="rect">
              <a:avLst/>
            </a:prstGeom>
            <a:noFill/>
          </p:spPr>
          <p:txBody>
            <a:bodyPr wrap="square" rtlCol="0">
              <a:spAutoFit/>
            </a:bodyPr>
            <a:lstStyle/>
            <a:p>
              <a:r>
                <a:rPr lang="ja-JP" altLang="en-US" sz="700" dirty="0" smtClean="0">
                  <a:latin typeface="源ノ角ゴシック Code JP M" panose="020B0600000000000000" pitchFamily="34" charset="-128"/>
                  <a:ea typeface="源ノ角ゴシック Code JP M" panose="020B0600000000000000" pitchFamily="34" charset="-128"/>
                </a:rPr>
                <a:t>ソレノイド</a:t>
              </a:r>
              <a:endParaRPr lang="en-US" altLang="ja-JP" sz="700" dirty="0" smtClean="0">
                <a:latin typeface="源ノ角ゴシック Code JP M" panose="020B0600000000000000" pitchFamily="34" charset="-128"/>
                <a:ea typeface="源ノ角ゴシック Code JP M" panose="020B0600000000000000" pitchFamily="34" charset="-128"/>
              </a:endParaRPr>
            </a:p>
            <a:p>
              <a:r>
                <a:rPr lang="ja-JP" altLang="en-US" sz="700" dirty="0" smtClean="0">
                  <a:latin typeface="源ノ角ゴシック Code JP M" panose="020B0600000000000000" pitchFamily="34" charset="-128"/>
                  <a:ea typeface="源ノ角ゴシック Code JP M" panose="020B0600000000000000" pitchFamily="34" charset="-128"/>
                </a:rPr>
                <a:t> キッカー</a:t>
              </a:r>
              <a:endParaRPr kumimoji="1" lang="ja-JP" altLang="en-US" sz="700" dirty="0">
                <a:latin typeface="源ノ角ゴシック Code JP M" panose="020B0600000000000000" pitchFamily="34" charset="-128"/>
                <a:ea typeface="源ノ角ゴシック Code JP M" panose="020B0600000000000000" pitchFamily="34" charset="-128"/>
              </a:endParaRPr>
            </a:p>
          </p:txBody>
        </p:sp>
      </p:grpSp>
      <p:grpSp>
        <p:nvGrpSpPr>
          <p:cNvPr id="110" name="グループ化 109"/>
          <p:cNvGrpSpPr/>
          <p:nvPr/>
        </p:nvGrpSpPr>
        <p:grpSpPr>
          <a:xfrm>
            <a:off x="5462381" y="3896456"/>
            <a:ext cx="728561" cy="584775"/>
            <a:chOff x="2386943" y="1119572"/>
            <a:chExt cx="2510629" cy="2507697"/>
          </a:xfrm>
        </p:grpSpPr>
        <p:sp>
          <p:nvSpPr>
            <p:cNvPr id="111" name="角丸四角形 110"/>
            <p:cNvSpPr/>
            <p:nvPr/>
          </p:nvSpPr>
          <p:spPr>
            <a:xfrm>
              <a:off x="2386943" y="1184780"/>
              <a:ext cx="2314936" cy="237235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テキスト ボックス 111"/>
            <p:cNvSpPr txBox="1"/>
            <p:nvPr/>
          </p:nvSpPr>
          <p:spPr>
            <a:xfrm>
              <a:off x="2412968" y="1119572"/>
              <a:ext cx="2484604" cy="2507697"/>
            </a:xfrm>
            <a:prstGeom prst="rect">
              <a:avLst/>
            </a:prstGeom>
            <a:noFill/>
          </p:spPr>
          <p:txBody>
            <a:bodyPr wrap="square" rtlCol="0">
              <a:spAutoFit/>
            </a:bodyPr>
            <a:lstStyle/>
            <a:p>
              <a:r>
                <a:rPr kumimoji="1" lang="ja-JP" altLang="en-US" sz="700" dirty="0" smtClean="0">
                  <a:latin typeface="源ノ角ゴシック Code JP M" panose="020B0600000000000000" pitchFamily="34" charset="-128"/>
                  <a:ea typeface="源ノ角ゴシック Code JP M" panose="020B0600000000000000" pitchFamily="34" charset="-128"/>
                </a:rPr>
                <a:t> 昇圧回路</a:t>
              </a:r>
              <a:endParaRPr kumimoji="1" lang="en-US" altLang="ja-JP" sz="700" dirty="0" smtClean="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endParaRPr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600" dirty="0">
                <a:latin typeface="源ノ角ゴシック Code JP M" panose="020B0600000000000000" pitchFamily="34" charset="-128"/>
                <a:ea typeface="源ノ角ゴシック Code JP M" panose="020B0600000000000000" pitchFamily="34" charset="-128"/>
              </a:endParaRPr>
            </a:p>
            <a:p>
              <a:r>
                <a:rPr lang="en-US" altLang="ja-JP" sz="300" dirty="0" smtClean="0">
                  <a:latin typeface="源ノ角ゴシック Code JP M" panose="020B0600000000000000" pitchFamily="34" charset="-128"/>
                  <a:ea typeface="源ノ角ゴシック Code JP M" panose="020B0600000000000000" pitchFamily="34" charset="-128"/>
                </a:rPr>
                <a:t> </a:t>
              </a:r>
              <a:r>
                <a:rPr lang="en-US" altLang="ja-JP" sz="500" dirty="0" smtClean="0">
                  <a:latin typeface="源ノ角ゴシック Code JP M" panose="020B0600000000000000" pitchFamily="34" charset="-128"/>
                  <a:ea typeface="源ノ角ゴシック Code JP M" panose="020B0600000000000000" pitchFamily="34" charset="-128"/>
                </a:rPr>
                <a:t>12V </a:t>
              </a:r>
              <a:r>
                <a:rPr lang="ja-JP" altLang="en-US" sz="500" dirty="0" smtClean="0">
                  <a:latin typeface="源ノ角ゴシック Code JP M" panose="020B0600000000000000" pitchFamily="34" charset="-128"/>
                  <a:ea typeface="源ノ角ゴシック Code JP M" panose="020B0600000000000000" pitchFamily="34" charset="-128"/>
                </a:rPr>
                <a:t>→</a:t>
              </a:r>
              <a:r>
                <a:rPr lang="en-US" altLang="ja-JP" sz="500" dirty="0" smtClean="0">
                  <a:latin typeface="源ノ角ゴシック Code JP M" panose="020B0600000000000000" pitchFamily="34" charset="-128"/>
                  <a:ea typeface="源ノ角ゴシック Code JP M" panose="020B0600000000000000" pitchFamily="34" charset="-128"/>
                </a:rPr>
                <a:t> 48V</a:t>
              </a:r>
              <a:endParaRPr lang="en-US" altLang="ja-JP" sz="700" dirty="0">
                <a:latin typeface="源ノ角ゴシック Code JP M" panose="020B0600000000000000" pitchFamily="34" charset="-128"/>
                <a:ea typeface="源ノ角ゴシック Code JP M" panose="020B0600000000000000" pitchFamily="34" charset="-128"/>
              </a:endParaRPr>
            </a:p>
          </p:txBody>
        </p:sp>
      </p:grpSp>
      <p:grpSp>
        <p:nvGrpSpPr>
          <p:cNvPr id="135" name="グループ化 134"/>
          <p:cNvGrpSpPr/>
          <p:nvPr/>
        </p:nvGrpSpPr>
        <p:grpSpPr>
          <a:xfrm>
            <a:off x="8431567" y="2866974"/>
            <a:ext cx="1265140" cy="612575"/>
            <a:chOff x="1256578" y="-721635"/>
            <a:chExt cx="4683807" cy="2314353"/>
          </a:xfrm>
        </p:grpSpPr>
        <p:sp>
          <p:nvSpPr>
            <p:cNvPr id="136" name="角丸四角形 135"/>
            <p:cNvSpPr/>
            <p:nvPr/>
          </p:nvSpPr>
          <p:spPr>
            <a:xfrm>
              <a:off x="1256578" y="-721635"/>
              <a:ext cx="4683807" cy="1976438"/>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7" name="テキスト ボックス 136"/>
            <p:cNvSpPr txBox="1"/>
            <p:nvPr/>
          </p:nvSpPr>
          <p:spPr>
            <a:xfrm>
              <a:off x="1613464" y="38623"/>
              <a:ext cx="2824374" cy="1554095"/>
            </a:xfrm>
            <a:prstGeom prst="rect">
              <a:avLst/>
            </a:prstGeom>
            <a:noFill/>
          </p:spPr>
          <p:txBody>
            <a:bodyPr wrap="square" rtlCol="0">
              <a:spAutoFit/>
            </a:bodyPr>
            <a:lstStyle/>
            <a:p>
              <a:r>
                <a:rPr lang="en-US" altLang="ja-JP" sz="600" dirty="0" smtClean="0">
                  <a:latin typeface="源ノ角ゴシック Code JP M" panose="020B0600000000000000" pitchFamily="34" charset="-128"/>
                  <a:ea typeface="源ノ角ゴシック Code JP M" panose="020B0600000000000000" pitchFamily="34" charset="-128"/>
                </a:rPr>
                <a:t>Arduino </a:t>
              </a:r>
            </a:p>
            <a:p>
              <a:r>
                <a:rPr lang="en-US" altLang="ja-JP" sz="600" dirty="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Mega 2560</a:t>
              </a:r>
            </a:p>
          </p:txBody>
        </p:sp>
      </p:grpSp>
      <p:sp>
        <p:nvSpPr>
          <p:cNvPr id="124" name="正方形/長方形 123"/>
          <p:cNvSpPr/>
          <p:nvPr/>
        </p:nvSpPr>
        <p:spPr>
          <a:xfrm>
            <a:off x="13646057" y="10228728"/>
            <a:ext cx="1386019" cy="38622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chemeClr val="tx1"/>
                </a:solidFill>
              </a:rPr>
              <a:t>WSL-043</a:t>
            </a:r>
            <a:endParaRPr kumimoji="1" lang="ja-JP" altLang="en-US" sz="2400" dirty="0">
              <a:solidFill>
                <a:schemeClr val="tx1"/>
              </a:solidFill>
            </a:endParaRPr>
          </a:p>
        </p:txBody>
      </p:sp>
      <p:pic>
        <p:nvPicPr>
          <p:cNvPr id="1024" name="図 1023"/>
          <p:cNvPicPr>
            <a:picLocks noChangeAspect="1"/>
          </p:cNvPicPr>
          <p:nvPr/>
        </p:nvPicPr>
        <p:blipFill rotWithShape="1">
          <a:blip r:embed="rId21" cstate="print">
            <a:extLst>
              <a:ext uri="{28A0092B-C50C-407E-A947-70E740481C1C}">
                <a14:useLocalDpi xmlns:a14="http://schemas.microsoft.com/office/drawing/2010/main" val="0"/>
              </a:ext>
            </a:extLst>
          </a:blip>
          <a:srcRect l="12914" t="37914" b="34483"/>
          <a:stretch/>
        </p:blipFill>
        <p:spPr>
          <a:xfrm>
            <a:off x="260840" y="160623"/>
            <a:ext cx="3201524" cy="717550"/>
          </a:xfrm>
          <a:prstGeom prst="rect">
            <a:avLst/>
          </a:prstGeom>
        </p:spPr>
      </p:pic>
      <p:sp>
        <p:nvSpPr>
          <p:cNvPr id="396" name="角丸四角形 395"/>
          <p:cNvSpPr/>
          <p:nvPr/>
        </p:nvSpPr>
        <p:spPr>
          <a:xfrm>
            <a:off x="9865019" y="1143810"/>
            <a:ext cx="5090375" cy="3582971"/>
          </a:xfrm>
          <a:prstGeom prst="roundRect">
            <a:avLst>
              <a:gd name="adj" fmla="val 265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039" name="グループ化 1038"/>
          <p:cNvGrpSpPr/>
          <p:nvPr/>
        </p:nvGrpSpPr>
        <p:grpSpPr>
          <a:xfrm>
            <a:off x="9943598" y="1263650"/>
            <a:ext cx="2441063" cy="1088666"/>
            <a:chOff x="9933283" y="1209752"/>
            <a:chExt cx="2304736" cy="1088666"/>
          </a:xfrm>
        </p:grpSpPr>
        <p:sp>
          <p:nvSpPr>
            <p:cNvPr id="397"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1037" name="テキスト ボックス 1036"/>
            <p:cNvSpPr txBox="1"/>
            <p:nvPr/>
          </p:nvSpPr>
          <p:spPr>
            <a:xfrm>
              <a:off x="9933283" y="1254988"/>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メインマイコン：</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Teensy 4.0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398" name="テキスト ボックス 397"/>
            <p:cNvSpPr txBox="1"/>
            <p:nvPr/>
          </p:nvSpPr>
          <p:spPr>
            <a:xfrm>
              <a:off x="9953020" y="1448829"/>
              <a:ext cx="2258183" cy="830997"/>
            </a:xfrm>
            <a:prstGeom prst="rect">
              <a:avLst/>
            </a:prstGeom>
            <a:noFill/>
          </p:spPr>
          <p:txBody>
            <a:bodyPr wrap="square" rtlCol="0">
              <a:spAutoFit/>
            </a:bodyPr>
            <a:lstStyle/>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モーター制御や画面表示などの、</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ロボット制御を行っています。</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以前までは</a:t>
              </a:r>
              <a:r>
                <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TJ3B Loader</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使用していましたが、入出力ピン数</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の多さや、処理性能の高さから</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こちらを採用しました。</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38" name="Picture 2" descr="Amazon | ティーンシー 4.0 (ピンなし) | PJRC | サウンドカード 通販"/>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7733" r="12980"/>
          <a:stretch/>
        </p:blipFill>
        <p:spPr bwMode="auto">
          <a:xfrm>
            <a:off x="11725275" y="1475189"/>
            <a:ext cx="488922" cy="748551"/>
          </a:xfrm>
          <a:prstGeom prst="rect">
            <a:avLst/>
          </a:prstGeom>
          <a:noFill/>
          <a:extLst>
            <a:ext uri="{909E8E84-426E-40DD-AFC4-6F175D3DCCD1}">
              <a14:hiddenFill xmlns:a14="http://schemas.microsoft.com/office/drawing/2010/main">
                <a:solidFill>
                  <a:srgbClr val="FFFFFF"/>
                </a:solidFill>
              </a14:hiddenFill>
            </a:ext>
          </a:extLst>
        </p:spPr>
      </p:pic>
      <p:grpSp>
        <p:nvGrpSpPr>
          <p:cNvPr id="1044" name="グループ化 1043"/>
          <p:cNvGrpSpPr/>
          <p:nvPr/>
        </p:nvGrpSpPr>
        <p:grpSpPr>
          <a:xfrm>
            <a:off x="9925516" y="2408946"/>
            <a:ext cx="2646929" cy="1088666"/>
            <a:chOff x="12419799" y="1200726"/>
            <a:chExt cx="2646929" cy="1088666"/>
          </a:xfrm>
        </p:grpSpPr>
        <p:grpSp>
          <p:nvGrpSpPr>
            <p:cNvPr id="399" name="グループ化 398"/>
            <p:cNvGrpSpPr/>
            <p:nvPr/>
          </p:nvGrpSpPr>
          <p:grpSpPr>
            <a:xfrm>
              <a:off x="12419799" y="1200726"/>
              <a:ext cx="2646929" cy="1088666"/>
              <a:chOff x="9933283" y="1209752"/>
              <a:chExt cx="2482901" cy="1088666"/>
            </a:xfrm>
          </p:grpSpPr>
          <p:sp>
            <p:nvSpPr>
              <p:cNvPr id="400"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1" name="テキスト ボックス 400"/>
              <p:cNvSpPr txBox="1"/>
              <p:nvPr/>
            </p:nvSpPr>
            <p:spPr>
              <a:xfrm>
                <a:off x="9933283" y="1254988"/>
                <a:ext cx="2482901"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サブマイコン：</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ATmega2560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02" name="テキスト ボックス 401"/>
              <p:cNvSpPr txBox="1"/>
              <p:nvPr/>
            </p:nvSpPr>
            <p:spPr>
              <a:xfrm>
                <a:off x="9981477" y="1445520"/>
                <a:ext cx="2378466" cy="830997"/>
              </a:xfrm>
              <a:prstGeom prst="rect">
                <a:avLst/>
              </a:prstGeom>
              <a:noFill/>
            </p:spPr>
            <p:txBody>
              <a:bodyPr wrap="square" rtlCol="0">
                <a:spAutoFit/>
              </a:bodyPr>
              <a:lstStyle/>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ボールセンサ・ジャイロセンサ、</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ラインセンサの処理に</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ATmega2560</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採用しました。センサーの値の読み取りや、</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動作に必要な計算を行っています。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その他のマイコンと比べ、ピン数が多く、</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汎用性が高いため、このマイコンを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採用しました。省スペース化のために</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回路</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を自作しています。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0" name="Picture 4" descr="Atmega2560-au 8-ビットmicrocontroller Atmega2560 Flash Atmega 2560電気アイテムリスト -  Buy Atmega2560 、atmega 2560 、電気アイテムリスト Product on Alibaba.com"/>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l="13959" t="17074" r="18258" b="13574"/>
            <a:stretch/>
          </p:blipFill>
          <p:spPr bwMode="auto">
            <a:xfrm>
              <a:off x="14111052" y="1514936"/>
              <a:ext cx="597428" cy="6112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7" name="グループ化 406"/>
          <p:cNvGrpSpPr/>
          <p:nvPr/>
        </p:nvGrpSpPr>
        <p:grpSpPr>
          <a:xfrm>
            <a:off x="12417150" y="1262468"/>
            <a:ext cx="2473553" cy="1088666"/>
            <a:chOff x="9933873" y="1209752"/>
            <a:chExt cx="2335412" cy="1088666"/>
          </a:xfrm>
        </p:grpSpPr>
        <p:sp>
          <p:nvSpPr>
            <p:cNvPr id="408"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9" name="テキスト ボックス 408"/>
            <p:cNvSpPr txBox="1"/>
            <p:nvPr/>
          </p:nvSpPr>
          <p:spPr>
            <a:xfrm>
              <a:off x="9933873"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ボールセンサ：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TSSP58038</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0" name="テキスト ボックス 409"/>
            <p:cNvSpPr txBox="1"/>
            <p:nvPr/>
          </p:nvSpPr>
          <p:spPr>
            <a:xfrm>
              <a:off x="10011102" y="1433814"/>
              <a:ext cx="2258183" cy="830997"/>
            </a:xfrm>
            <a:prstGeom prst="rect">
              <a:avLst/>
            </a:prstGeom>
            <a:noFill/>
          </p:spPr>
          <p:txBody>
            <a:bodyPr wrap="square" rtlCol="0">
              <a:spAutoFit/>
            </a:bodyPr>
            <a:lstStyle/>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ボールセンサには</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TSSP58038</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一機当たり</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16</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個搭載しています。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ボールから発せられる赤外線を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読み取り、サブマイコンで角度と</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距離を計算しています。入手性の高さや</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扱いやすさからこちらを</a:t>
              </a:r>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使用</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複</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数個載せることでボールの正確な場所の</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取得</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も可能にしました。</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grpSp>
        <p:nvGrpSpPr>
          <p:cNvPr id="1043" name="グループ化 1042"/>
          <p:cNvGrpSpPr/>
          <p:nvPr/>
        </p:nvGrpSpPr>
        <p:grpSpPr>
          <a:xfrm>
            <a:off x="9940570" y="3554243"/>
            <a:ext cx="2441063" cy="1088666"/>
            <a:chOff x="9930054" y="2348157"/>
            <a:chExt cx="2441063" cy="1088666"/>
          </a:xfrm>
        </p:grpSpPr>
        <p:grpSp>
          <p:nvGrpSpPr>
            <p:cNvPr id="403" name="グループ化 402"/>
            <p:cNvGrpSpPr/>
            <p:nvPr/>
          </p:nvGrpSpPr>
          <p:grpSpPr>
            <a:xfrm>
              <a:off x="9930054" y="2348157"/>
              <a:ext cx="2441063" cy="1088666"/>
              <a:chOff x="9933283" y="1209752"/>
              <a:chExt cx="2304736" cy="1088666"/>
            </a:xfrm>
          </p:grpSpPr>
          <p:sp>
            <p:nvSpPr>
              <p:cNvPr id="404"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5" name="テキスト ボックス 404"/>
              <p:cNvSpPr txBox="1"/>
              <p:nvPr/>
            </p:nvSpPr>
            <p:spPr>
              <a:xfrm>
                <a:off x="9933283" y="1254988"/>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カメラ：</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OpenMV H7</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06" name="テキスト ボックス 405"/>
              <p:cNvSpPr txBox="1"/>
              <p:nvPr/>
            </p:nvSpPr>
            <p:spPr>
              <a:xfrm>
                <a:off x="9958378" y="1473668"/>
                <a:ext cx="2258183" cy="707886"/>
              </a:xfrm>
              <a:prstGeom prst="rect">
                <a:avLst/>
              </a:prstGeom>
              <a:noFill/>
            </p:spPr>
            <p:txBody>
              <a:bodyPr wrap="square" rtlCol="0">
                <a:spAutoFit/>
              </a:bodyPr>
              <a:lstStyle/>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ゴール・コートの角度・距離を</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計算しています。プログラムの</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しやすさや、入手性の高さ、</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他マイコンとの通信のしやすさ</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か</a:t>
                </a:r>
                <a:r>
                  <a:rPr lang="ja-JP" altLang="en-US" sz="8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ら</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このカメラを採用しました。</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2" name="Picture 8" descr="Cam OpenMV H7 R2, Køb her 982,50"/>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l="20945" t="1000" r="12889" b="15667"/>
            <a:stretch/>
          </p:blipFill>
          <p:spPr bwMode="auto">
            <a:xfrm>
              <a:off x="11589551" y="2501919"/>
              <a:ext cx="654812" cy="8247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45" name="Picture 10" descr="Yahoo!ショッピング - PayPayポイントがもらえる！ネット通販"/>
          <p:cNvPicPr>
            <a:picLocks noChangeAspect="1" noChangeArrowheads="1"/>
          </p:cNvPicPr>
          <p:nvPr/>
        </p:nvPicPr>
        <p:blipFill rotWithShape="1">
          <a:blip r:embed="rId25" cstate="print">
            <a:extLst>
              <a:ext uri="{28A0092B-C50C-407E-A947-70E740481C1C}">
                <a14:useLocalDpi xmlns:a14="http://schemas.microsoft.com/office/drawing/2010/main" val="0"/>
              </a:ext>
            </a:extLst>
          </a:blip>
          <a:srcRect l="26415" r="23396" b="14650"/>
          <a:stretch/>
        </p:blipFill>
        <p:spPr bwMode="auto">
          <a:xfrm>
            <a:off x="14208951" y="1527208"/>
            <a:ext cx="433080" cy="736488"/>
          </a:xfrm>
          <a:prstGeom prst="rect">
            <a:avLst/>
          </a:prstGeom>
          <a:noFill/>
          <a:extLst>
            <a:ext uri="{909E8E84-426E-40DD-AFC4-6F175D3DCCD1}">
              <a14:hiddenFill xmlns:a14="http://schemas.microsoft.com/office/drawing/2010/main">
                <a:solidFill>
                  <a:srgbClr val="FFFFFF"/>
                </a:solidFill>
              </a14:hiddenFill>
            </a:ext>
          </a:extLst>
        </p:spPr>
      </p:pic>
      <p:grpSp>
        <p:nvGrpSpPr>
          <p:cNvPr id="411" name="グループ化 410"/>
          <p:cNvGrpSpPr/>
          <p:nvPr/>
        </p:nvGrpSpPr>
        <p:grpSpPr>
          <a:xfrm>
            <a:off x="12422582" y="2404930"/>
            <a:ext cx="2440437" cy="1088666"/>
            <a:chOff x="9933874" y="1209752"/>
            <a:chExt cx="2304145" cy="1088666"/>
          </a:xfrm>
        </p:grpSpPr>
        <p:sp>
          <p:nvSpPr>
            <p:cNvPr id="412"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13" name="テキスト ボックス 412"/>
            <p:cNvSpPr txBox="1"/>
            <p:nvPr/>
          </p:nvSpPr>
          <p:spPr>
            <a:xfrm>
              <a:off x="9933874"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ラインセンサ：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S4282-51</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4" name="テキスト ボックス 413"/>
            <p:cNvSpPr txBox="1"/>
            <p:nvPr/>
          </p:nvSpPr>
          <p:spPr>
            <a:xfrm>
              <a:off x="9967629" y="1444690"/>
              <a:ext cx="2258183" cy="830997"/>
            </a:xfrm>
            <a:prstGeom prst="rect">
              <a:avLst/>
            </a:prstGeom>
            <a:noFill/>
          </p:spPr>
          <p:txBody>
            <a:bodyPr wrap="square" rtlCol="0">
              <a:spAutoFit/>
            </a:bodyPr>
            <a:lstStyle/>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ラインセンサには</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S4282-51(</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光変調</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フォト</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IC</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一機あたり</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25</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個搭載しています。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コート上の白線の読み取りを行っています。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外部からの光に影響を受けないため、</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誤作動が起こりにくく扱いやすいので、</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こちらを使用しています。また、複数個の</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搭載</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により、ロボットがどの位置の白線を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踏んでいるのかの取得を可能にしました。</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6" name="Picture 12" descr="光変調型フォトＩＣ Ｓ４２８２－５１: センサ一般 秋月電子通商-電子部品・ネット通販"/>
          <p:cNvPicPr>
            <a:picLocks noChangeAspect="1" noChangeArrowheads="1"/>
          </p:cNvPicPr>
          <p:nvPr/>
        </p:nvPicPr>
        <p:blipFill rotWithShape="1">
          <a:blip r:embed="rId26" cstate="print">
            <a:extLst>
              <a:ext uri="{BEBA8EAE-BF5A-486C-A8C5-ECC9F3942E4B}">
                <a14:imgProps xmlns:a14="http://schemas.microsoft.com/office/drawing/2010/main">
                  <a14:imgLayer r:embed="rId27">
                    <a14:imgEffect>
                      <a14:backgroundRemoval t="10000" b="90000" l="10000" r="90000"/>
                    </a14:imgEffect>
                  </a14:imgLayer>
                </a14:imgProps>
              </a:ext>
              <a:ext uri="{28A0092B-C50C-407E-A947-70E740481C1C}">
                <a14:useLocalDpi xmlns:a14="http://schemas.microsoft.com/office/drawing/2010/main" val="0"/>
              </a:ext>
            </a:extLst>
          </a:blip>
          <a:srcRect l="31584" t="26201" r="32339" b="27369"/>
          <a:stretch/>
        </p:blipFill>
        <p:spPr bwMode="auto">
          <a:xfrm>
            <a:off x="14118964" y="2737697"/>
            <a:ext cx="613054" cy="591730"/>
          </a:xfrm>
          <a:prstGeom prst="rect">
            <a:avLst/>
          </a:prstGeom>
          <a:noFill/>
          <a:extLst>
            <a:ext uri="{909E8E84-426E-40DD-AFC4-6F175D3DCCD1}">
              <a14:hiddenFill xmlns:a14="http://schemas.microsoft.com/office/drawing/2010/main">
                <a:solidFill>
                  <a:srgbClr val="FFFFFF"/>
                </a:solidFill>
              </a14:hiddenFill>
            </a:ext>
          </a:extLst>
        </p:spPr>
      </p:pic>
      <p:grpSp>
        <p:nvGrpSpPr>
          <p:cNvPr id="415" name="グループ化 414"/>
          <p:cNvGrpSpPr/>
          <p:nvPr/>
        </p:nvGrpSpPr>
        <p:grpSpPr>
          <a:xfrm>
            <a:off x="12419242" y="3545531"/>
            <a:ext cx="2440438" cy="1088666"/>
            <a:chOff x="9933874" y="1209752"/>
            <a:chExt cx="2304145" cy="1088666"/>
          </a:xfrm>
        </p:grpSpPr>
        <p:sp>
          <p:nvSpPr>
            <p:cNvPr id="416" name="四角形: 角を丸くする 11">
              <a:extLst>
                <a:ext uri="{FF2B5EF4-FFF2-40B4-BE49-F238E27FC236}">
                  <a16:creationId xmlns:a16="http://schemas.microsoft.com/office/drawing/2014/main" xmlns=""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17" name="テキスト ボックス 416"/>
            <p:cNvSpPr txBox="1"/>
            <p:nvPr/>
          </p:nvSpPr>
          <p:spPr>
            <a:xfrm>
              <a:off x="9933874"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ジャイロセンサ：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MPU6050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8" name="テキスト ボックス 417"/>
            <p:cNvSpPr txBox="1"/>
            <p:nvPr/>
          </p:nvSpPr>
          <p:spPr>
            <a:xfrm>
              <a:off x="9970783" y="1469251"/>
              <a:ext cx="2258183" cy="738664"/>
            </a:xfrm>
            <a:prstGeom prst="rect">
              <a:avLst/>
            </a:prstGeom>
            <a:noFill/>
          </p:spPr>
          <p:txBody>
            <a:bodyPr wrap="square" rtlCol="0">
              <a:spAutoFit/>
            </a:bodyPr>
            <a:lstStyle/>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最初に向いていた方向から</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どのくらい角度がずれているのか</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計算し、ロボットの姿勢制御に</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利用しています。今まで利用していた</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センサよりもずれが小さく、エラーが</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少ないためこのセンサを採用しました</a:t>
              </a:r>
              <a:r>
                <a:rPr lang="ja-JP" altLang="en-US" sz="7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7" name="Picture 14" descr="アナログ体育館センサー,3軸ダイヤルモジュール,GY 521 m pu6050,MPU 6050|gyro sensor|sensors  accelerometerssensor sensor - AliExpress"/>
          <p:cNvPicPr>
            <a:picLocks noChangeAspect="1" noChangeArrowheads="1"/>
          </p:cNvPicPr>
          <p:nvPr/>
        </p:nvPicPr>
        <p:blipFill rotWithShape="1">
          <a:blip r:embed="rId28" cstate="print">
            <a:extLst>
              <a:ext uri="{28A0092B-C50C-407E-A947-70E740481C1C}">
                <a14:useLocalDpi xmlns:a14="http://schemas.microsoft.com/office/drawing/2010/main" val="0"/>
              </a:ext>
            </a:extLst>
          </a:blip>
          <a:srcRect l="14439" t="4656" r="11910" b="3407"/>
          <a:stretch/>
        </p:blipFill>
        <p:spPr bwMode="auto">
          <a:xfrm>
            <a:off x="14097810" y="3768200"/>
            <a:ext cx="655362" cy="818072"/>
          </a:xfrm>
          <a:prstGeom prst="rect">
            <a:avLst/>
          </a:prstGeom>
          <a:noFill/>
          <a:extLst>
            <a:ext uri="{909E8E84-426E-40DD-AFC4-6F175D3DCCD1}">
              <a14:hiddenFill xmlns:a14="http://schemas.microsoft.com/office/drawing/2010/main">
                <a:solidFill>
                  <a:srgbClr val="FFFFFF"/>
                </a:solidFill>
              </a14:hiddenFill>
            </a:ext>
          </a:extLst>
        </p:spPr>
      </p:pic>
      <p:cxnSp>
        <p:nvCxnSpPr>
          <p:cNvPr id="520" name="直線コネクタ 519"/>
          <p:cNvCxnSpPr/>
          <p:nvPr/>
        </p:nvCxnSpPr>
        <p:spPr>
          <a:xfrm>
            <a:off x="6986100" y="5498870"/>
            <a:ext cx="0" cy="293461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21" name="テキスト ボックス 520"/>
          <p:cNvSpPr txBox="1"/>
          <p:nvPr/>
        </p:nvSpPr>
        <p:spPr>
          <a:xfrm>
            <a:off x="3603815" y="5080569"/>
            <a:ext cx="6767355" cy="276999"/>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蹴り一つで状況を変える</a:t>
            </a:r>
            <a:r>
              <a:rPr lang="ja-JP" altLang="en-US" sz="800" dirty="0" smtClean="0">
                <a:latin typeface="源ノ角ゴシック Code JP M" panose="020B0600000000000000" pitchFamily="34" charset="-128"/>
                <a:ea typeface="源ノ角ゴシック Code JP M" panose="020B0600000000000000" pitchFamily="34" charset="-128"/>
              </a:rPr>
              <a:t>ーソレノイドキッカーの搭載</a:t>
            </a:r>
            <a:endParaRPr lang="en-US" altLang="ja-JP" sz="1200" dirty="0" smtClean="0">
              <a:latin typeface="源ノ角ゴシック Code JP M" panose="020B0600000000000000" pitchFamily="34" charset="-128"/>
              <a:ea typeface="源ノ角ゴシック Code JP M" panose="020B0600000000000000" pitchFamily="34" charset="-128"/>
            </a:endParaRPr>
          </a:p>
        </p:txBody>
      </p:sp>
      <p:grpSp>
        <p:nvGrpSpPr>
          <p:cNvPr id="1059" name="グループ化 1058"/>
          <p:cNvGrpSpPr/>
          <p:nvPr/>
        </p:nvGrpSpPr>
        <p:grpSpPr>
          <a:xfrm>
            <a:off x="10731595" y="6984995"/>
            <a:ext cx="2234625" cy="1930683"/>
            <a:chOff x="10803053" y="7378131"/>
            <a:chExt cx="2234625" cy="1520777"/>
          </a:xfrm>
        </p:grpSpPr>
        <p:graphicFrame>
          <p:nvGraphicFramePr>
            <p:cNvPr id="522" name="グラフ 521"/>
            <p:cNvGraphicFramePr>
              <a:graphicFrameLocks/>
            </p:cNvGraphicFramePr>
            <p:nvPr>
              <p:extLst>
                <p:ext uri="{D42A27DB-BD31-4B8C-83A1-F6EECF244321}">
                  <p14:modId xmlns:p14="http://schemas.microsoft.com/office/powerpoint/2010/main" val="231053948"/>
                </p:ext>
              </p:extLst>
            </p:nvPr>
          </p:nvGraphicFramePr>
          <p:xfrm>
            <a:off x="10803053" y="7378131"/>
            <a:ext cx="2118128" cy="1466165"/>
          </p:xfrm>
          <a:graphic>
            <a:graphicData uri="http://schemas.openxmlformats.org/drawingml/2006/chart">
              <c:chart xmlns:c="http://schemas.openxmlformats.org/drawingml/2006/chart" xmlns:r="http://schemas.openxmlformats.org/officeDocument/2006/relationships" r:id="rId29"/>
            </a:graphicData>
          </a:graphic>
        </p:graphicFrame>
        <p:sp>
          <p:nvSpPr>
            <p:cNvPr id="1057" name="テキスト ボックス 1056"/>
            <p:cNvSpPr txBox="1"/>
            <p:nvPr/>
          </p:nvSpPr>
          <p:spPr>
            <a:xfrm>
              <a:off x="11097513" y="8714242"/>
              <a:ext cx="1940165" cy="184666"/>
            </a:xfrm>
            <a:prstGeom prst="rect">
              <a:avLst/>
            </a:prstGeom>
            <a:noFill/>
          </p:spPr>
          <p:txBody>
            <a:bodyPr wrap="square" rtlCol="0">
              <a:spAutoFit/>
            </a:bodyPr>
            <a:lstStyle/>
            <a:p>
              <a:r>
                <a:rPr kumimoji="1" lang="ja-JP" altLang="en-US" sz="600" dirty="0" smtClean="0">
                  <a:latin typeface="源ノ角ゴシック Code JP N" panose="020B0400000000000000" pitchFamily="34" charset="-128"/>
                  <a:ea typeface="源ノ角ゴシック Code JP N" panose="020B0400000000000000" pitchFamily="34" charset="-128"/>
                </a:rPr>
                <a:t>青：助走</a:t>
              </a:r>
              <a:r>
                <a:rPr kumimoji="1" lang="en-US" altLang="ja-JP" sz="600" dirty="0" smtClean="0">
                  <a:latin typeface="源ノ角ゴシック Code JP N" panose="020B0400000000000000" pitchFamily="34" charset="-128"/>
                  <a:ea typeface="源ノ角ゴシック Code JP N" panose="020B0400000000000000" pitchFamily="34" charset="-128"/>
                </a:rPr>
                <a:t>820mm </a:t>
              </a:r>
              <a:r>
                <a:rPr kumimoji="1" lang="ja-JP" altLang="en-US" sz="600" dirty="0" smtClean="0">
                  <a:latin typeface="源ノ角ゴシック Code JP N" panose="020B0400000000000000" pitchFamily="34" charset="-128"/>
                  <a:ea typeface="源ノ角ゴシック Code JP N" panose="020B0400000000000000" pitchFamily="34" charset="-128"/>
                </a:rPr>
                <a:t>赤：助走</a:t>
              </a:r>
              <a:r>
                <a:rPr kumimoji="1" lang="en-US" altLang="ja-JP" sz="600" dirty="0" smtClean="0">
                  <a:latin typeface="源ノ角ゴシック Code JP N" panose="020B0400000000000000" pitchFamily="34" charset="-128"/>
                  <a:ea typeface="源ノ角ゴシック Code JP N" panose="020B0400000000000000" pitchFamily="34" charset="-128"/>
                </a:rPr>
                <a:t>320mm</a:t>
              </a:r>
              <a:endParaRPr kumimoji="1" lang="ja-JP" altLang="en-US" sz="600" dirty="0">
                <a:latin typeface="源ノ角ゴシック Code JP N" panose="020B0400000000000000" pitchFamily="34" charset="-128"/>
                <a:ea typeface="源ノ角ゴシック Code JP N" panose="020B0400000000000000" pitchFamily="34" charset="-128"/>
              </a:endParaRPr>
            </a:p>
          </p:txBody>
        </p:sp>
      </p:grpSp>
      <p:sp>
        <p:nvSpPr>
          <p:cNvPr id="523" name="テキスト ボックス 522"/>
          <p:cNvSpPr txBox="1"/>
          <p:nvPr/>
        </p:nvSpPr>
        <p:spPr>
          <a:xfrm>
            <a:off x="12837710" y="7180728"/>
            <a:ext cx="2144872" cy="1692771"/>
          </a:xfrm>
          <a:prstGeom prst="rect">
            <a:avLst/>
          </a:prstGeom>
          <a:noFill/>
        </p:spPr>
        <p:txBody>
          <a:bodyPr wrap="square" rtlCol="0">
            <a:spAutoFit/>
          </a:bodyPr>
          <a:lstStyle/>
          <a:p>
            <a:r>
              <a:rPr lang="ja-JP" altLang="en-US" sz="800" dirty="0">
                <a:latin typeface="源ノ角ゴシック Code JP N" panose="020B0400000000000000" pitchFamily="34" charset="-128"/>
                <a:ea typeface="源ノ角ゴシック Code JP N" panose="020B0400000000000000" pitchFamily="34" charset="-128"/>
              </a:rPr>
              <a:t>左</a:t>
            </a:r>
            <a:r>
              <a:rPr lang="ja-JP" altLang="en-US" sz="800" dirty="0" smtClean="0">
                <a:latin typeface="源ノ角ゴシック Code JP N" panose="020B0400000000000000" pitchFamily="34" charset="-128"/>
                <a:ea typeface="源ノ角ゴシック Code JP N" panose="020B0400000000000000" pitchFamily="34" charset="-128"/>
              </a:rPr>
              <a:t>の</a:t>
            </a:r>
            <a:r>
              <a:rPr lang="ja-JP" altLang="en-US" sz="800" dirty="0">
                <a:latin typeface="源ノ角ゴシック Code JP N" panose="020B0400000000000000" pitchFamily="34" charset="-128"/>
                <a:ea typeface="源ノ角ゴシック Code JP N" panose="020B0400000000000000" pitchFamily="34" charset="-128"/>
              </a:rPr>
              <a:t>グラフ</a:t>
            </a:r>
            <a:r>
              <a:rPr lang="ja-JP" altLang="en-US" sz="800" dirty="0" smtClean="0">
                <a:latin typeface="源ノ角ゴシック Code JP N" panose="020B0400000000000000" pitchFamily="34" charset="-128"/>
                <a:ea typeface="源ノ角ゴシック Code JP N" panose="020B0400000000000000" pitchFamily="34" charset="-128"/>
              </a:rPr>
              <a:t>のような結果となりました。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ライン外空間の幅は</a:t>
            </a:r>
            <a:r>
              <a:rPr kumimoji="1" lang="en-US" altLang="ja-JP" sz="800" dirty="0" smtClean="0">
                <a:latin typeface="源ノ角ゴシック Code JP N" panose="020B0400000000000000" pitchFamily="34" charset="-128"/>
                <a:ea typeface="源ノ角ゴシック Code JP N" panose="020B0400000000000000" pitchFamily="34" charset="-128"/>
              </a:rPr>
              <a:t>120mm</a:t>
            </a:r>
            <a:r>
              <a:rPr kumimoji="1" lang="ja-JP" altLang="en-US" sz="800" dirty="0" smtClean="0">
                <a:latin typeface="源ノ角ゴシック Code JP N" panose="020B0400000000000000" pitchFamily="34" charset="-128"/>
                <a:ea typeface="源ノ角ゴシック Code JP N" panose="020B0400000000000000" pitchFamily="34" charset="-128"/>
              </a:rPr>
              <a:t>であるため、</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このグラフから見ると、助走が長いときは</a:t>
            </a:r>
            <a:r>
              <a:rPr kumimoji="1" lang="en-US" altLang="ja-JP" sz="800" dirty="0" smtClean="0">
                <a:latin typeface="源ノ角ゴシック Code JP N" panose="020B0400000000000000" pitchFamily="34" charset="-128"/>
                <a:ea typeface="源ノ角ゴシック Code JP N" panose="020B0400000000000000" pitchFamily="34" charset="-128"/>
              </a:rPr>
              <a:t>30%</a:t>
            </a:r>
            <a:r>
              <a:rPr kumimoji="1" lang="ja-JP" altLang="en-US" sz="800" dirty="0" smtClean="0">
                <a:latin typeface="源ノ角ゴシック Code JP N" panose="020B0400000000000000" pitchFamily="34" charset="-128"/>
                <a:ea typeface="源ノ角ゴシック Code JP N" panose="020B0400000000000000" pitchFamily="34" charset="-128"/>
              </a:rPr>
              <a:t>程度、助走が短いときは</a:t>
            </a:r>
            <a:r>
              <a:rPr kumimoji="1" lang="en-US" altLang="ja-JP" sz="800" dirty="0" smtClean="0">
                <a:latin typeface="源ノ角ゴシック Code JP N" panose="020B0400000000000000" pitchFamily="34" charset="-128"/>
                <a:ea typeface="源ノ角ゴシック Code JP N" panose="020B0400000000000000" pitchFamily="34" charset="-128"/>
              </a:rPr>
              <a:t>50%</a:t>
            </a:r>
            <a:r>
              <a:rPr kumimoji="1" lang="ja-JP" altLang="en-US" sz="800" dirty="0" smtClean="0">
                <a:latin typeface="源ノ角ゴシック Code JP N" panose="020B0400000000000000" pitchFamily="34" charset="-128"/>
                <a:ea typeface="源ノ角ゴシック Code JP N" panose="020B0400000000000000" pitchFamily="34" charset="-128"/>
              </a:rPr>
              <a:t>程度で</a:t>
            </a:r>
            <a:r>
              <a:rPr lang="ja-JP" altLang="en-US" sz="800" dirty="0" smtClean="0">
                <a:latin typeface="源ノ角ゴシック Code JP N" panose="020B0400000000000000" pitchFamily="34" charset="-128"/>
                <a:ea typeface="源ノ角ゴシック Code JP N" panose="020B0400000000000000" pitchFamily="34" charset="-128"/>
              </a:rPr>
              <a:t>モ</a:t>
            </a:r>
            <a:r>
              <a:rPr kumimoji="1" lang="ja-JP" altLang="en-US" sz="800" dirty="0" smtClean="0">
                <a:latin typeface="源ノ角ゴシック Code JP N" panose="020B0400000000000000" pitchFamily="34" charset="-128"/>
                <a:ea typeface="源ノ角ゴシック Code JP N" panose="020B0400000000000000" pitchFamily="34" charset="-128"/>
              </a:rPr>
              <a:t>ータを動かせばよいことがわかり</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ました。</a:t>
            </a:r>
            <a:r>
              <a:rPr lang="ja-JP" altLang="en-US" sz="800" dirty="0" smtClean="0">
                <a:latin typeface="源ノ角ゴシック Code JP N" panose="020B0400000000000000" pitchFamily="34" charset="-128"/>
                <a:ea typeface="源ノ角ゴシック Code JP N" panose="020B0400000000000000" pitchFamily="34" charset="-128"/>
              </a:rPr>
              <a:t>しかし、この実験では、移動開始時は停止しているため、実際の試合では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慣性によって、</a:t>
            </a:r>
            <a:r>
              <a:rPr kumimoji="1" lang="ja-JP" altLang="en-US" sz="800" dirty="0" smtClean="0">
                <a:latin typeface="源ノ角ゴシック Code JP N" panose="020B0400000000000000" pitchFamily="34" charset="-128"/>
                <a:ea typeface="源ノ角ゴシック Code JP N" panose="020B0400000000000000" pitchFamily="34" charset="-128"/>
              </a:rPr>
              <a:t>同じモーター</a:t>
            </a:r>
            <a:r>
              <a:rPr lang="ja-JP" altLang="en-US" sz="800" dirty="0">
                <a:latin typeface="源ノ角ゴシック Code JP N" panose="020B0400000000000000" pitchFamily="34" charset="-128"/>
                <a:ea typeface="源ノ角ゴシック Code JP N" panose="020B0400000000000000" pitchFamily="34" charset="-128"/>
              </a:rPr>
              <a:t>スピード</a:t>
            </a:r>
            <a:r>
              <a:rPr kumimoji="1" lang="ja-JP" altLang="en-US" sz="800" dirty="0" smtClean="0">
                <a:latin typeface="源ノ角ゴシック Code JP N" panose="020B0400000000000000" pitchFamily="34" charset="-128"/>
                <a:ea typeface="源ノ角ゴシック Code JP N" panose="020B0400000000000000" pitchFamily="34" charset="-128"/>
              </a:rPr>
              <a:t>でもラインアウトする可能性があります。</a:t>
            </a:r>
            <a:r>
              <a:rPr lang="ja-JP" altLang="en-US" sz="800" dirty="0" smtClean="0">
                <a:latin typeface="源ノ角ゴシック Code JP N" panose="020B0400000000000000" pitchFamily="34" charset="-128"/>
                <a:ea typeface="源ノ角ゴシック Code JP N" panose="020B0400000000000000" pitchFamily="34" charset="-128"/>
              </a:rPr>
              <a:t>そのため、この結果を参考にしつつ、どのような</a:t>
            </a:r>
            <a:r>
              <a:rPr kumimoji="1" lang="ja-JP" altLang="en-US" sz="800" dirty="0" smtClean="0">
                <a:latin typeface="源ノ角ゴシック Code JP N" panose="020B0400000000000000" pitchFamily="34" charset="-128"/>
                <a:ea typeface="源ノ角ゴシック Code JP N" panose="020B0400000000000000" pitchFamily="34" charset="-128"/>
              </a:rPr>
              <a:t>処理をすればラインアウトをしない</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ギリギリで停止</a:t>
            </a:r>
            <a:r>
              <a:rPr lang="ja-JP" altLang="en-US" sz="800" dirty="0" smtClean="0">
                <a:latin typeface="源ノ角ゴシック Code JP N" panose="020B0400000000000000" pitchFamily="34" charset="-128"/>
                <a:ea typeface="源ノ角ゴシック Code JP N" panose="020B0400000000000000" pitchFamily="34" charset="-128"/>
              </a:rPr>
              <a:t>できるのかを調整していく必要があります。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sp>
        <p:nvSpPr>
          <p:cNvPr id="524" name="テキスト ボックス 523"/>
          <p:cNvSpPr txBox="1"/>
          <p:nvPr/>
        </p:nvSpPr>
        <p:spPr>
          <a:xfrm>
            <a:off x="10664911" y="7117513"/>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25" name="テキスト ボックス 524"/>
          <p:cNvSpPr txBox="1"/>
          <p:nvPr/>
        </p:nvSpPr>
        <p:spPr>
          <a:xfrm>
            <a:off x="12600044" y="8380426"/>
            <a:ext cx="343242"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26" name="テキスト ボックス 525"/>
          <p:cNvSpPr txBox="1"/>
          <p:nvPr/>
        </p:nvSpPr>
        <p:spPr>
          <a:xfrm>
            <a:off x="6955453" y="5474059"/>
            <a:ext cx="3658921" cy="661720"/>
          </a:xfrm>
          <a:prstGeom prst="rect">
            <a:avLst/>
          </a:prstGeom>
          <a:noFill/>
        </p:spPr>
        <p:txBody>
          <a:bodyPr wrap="square" rtlCol="0">
            <a:spAutoFit/>
          </a:bodyPr>
          <a:lstStyle/>
          <a:p>
            <a:r>
              <a:rPr kumimoji="1" lang="en-US" altLang="ja-JP" sz="1000" dirty="0" smtClean="0">
                <a:latin typeface="源ノ角ゴシック Code JP N" panose="020B0400000000000000" pitchFamily="34" charset="-128"/>
                <a:ea typeface="源ノ角ゴシック Code JP N" panose="020B0400000000000000" pitchFamily="34" charset="-128"/>
              </a:rPr>
              <a:t>&lt;</a:t>
            </a:r>
            <a:r>
              <a:rPr kumimoji="1" lang="ja-JP" altLang="en-US" sz="1000" dirty="0" smtClean="0">
                <a:latin typeface="源ノ角ゴシック Code JP N" panose="020B0400000000000000" pitchFamily="34" charset="-128"/>
                <a:ea typeface="源ノ角ゴシック Code JP N" panose="020B0400000000000000" pitchFamily="34" charset="-128"/>
              </a:rPr>
              <a:t>電圧・コンデンサの容量とキックパワーの関係</a:t>
            </a:r>
            <a:r>
              <a:rPr kumimoji="1" lang="en-US" altLang="ja-JP" sz="1000" dirty="0" smtClean="0">
                <a:latin typeface="源ノ角ゴシック Code JP N" panose="020B0400000000000000" pitchFamily="34" charset="-128"/>
                <a:ea typeface="源ノ角ゴシック Code JP N" panose="020B0400000000000000" pitchFamily="34" charset="-128"/>
              </a:rPr>
              <a:t>&gt;</a:t>
            </a:r>
          </a:p>
          <a:p>
            <a:endParaRPr kumimoji="1" lang="en-US" altLang="ja-JP" sz="3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ソレノイドキッカーは、かける電圧とコンデンサの容量によって</a:t>
            </a:r>
            <a:r>
              <a:rPr lang="ja-JP" altLang="en-US" sz="800" dirty="0" smtClean="0">
                <a:latin typeface="源ノ角ゴシック Code JP N" panose="020B0400000000000000" pitchFamily="34" charset="-128"/>
                <a:ea typeface="源ノ角ゴシック Code JP N" panose="020B0400000000000000" pitchFamily="34" charset="-128"/>
              </a:rPr>
              <a:t>キック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パワーが変化します。そこで、どの電圧をかけ、どのコンデンサを搭載することでより長距離にボールをキックできるのかという実験を行いました。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graphicFrame>
        <p:nvGraphicFramePr>
          <p:cNvPr id="531" name="グラフ 530"/>
          <p:cNvGraphicFramePr>
            <a:graphicFrameLocks/>
          </p:cNvGraphicFramePr>
          <p:nvPr>
            <p:extLst>
              <p:ext uri="{D42A27DB-BD31-4B8C-83A1-F6EECF244321}">
                <p14:modId xmlns:p14="http://schemas.microsoft.com/office/powerpoint/2010/main" val="3442859306"/>
              </p:ext>
            </p:extLst>
          </p:nvPr>
        </p:nvGraphicFramePr>
        <p:xfrm>
          <a:off x="7056577" y="6131602"/>
          <a:ext cx="1938612" cy="1122846"/>
        </p:xfrm>
        <a:graphic>
          <a:graphicData uri="http://schemas.openxmlformats.org/drawingml/2006/chart">
            <c:chart xmlns:c="http://schemas.openxmlformats.org/drawingml/2006/chart" xmlns:r="http://schemas.openxmlformats.org/officeDocument/2006/relationships" r:id="rId30"/>
          </a:graphicData>
        </a:graphic>
      </p:graphicFrame>
      <p:graphicFrame>
        <p:nvGraphicFramePr>
          <p:cNvPr id="532" name="グラフ 531"/>
          <p:cNvGraphicFramePr>
            <a:graphicFrameLocks/>
          </p:cNvGraphicFramePr>
          <p:nvPr>
            <p:extLst>
              <p:ext uri="{D42A27DB-BD31-4B8C-83A1-F6EECF244321}">
                <p14:modId xmlns:p14="http://schemas.microsoft.com/office/powerpoint/2010/main" val="1477604584"/>
              </p:ext>
            </p:extLst>
          </p:nvPr>
        </p:nvGraphicFramePr>
        <p:xfrm>
          <a:off x="7058531" y="7254448"/>
          <a:ext cx="1936657" cy="1160926"/>
        </p:xfrm>
        <a:graphic>
          <a:graphicData uri="http://schemas.openxmlformats.org/drawingml/2006/chart">
            <c:chart xmlns:c="http://schemas.openxmlformats.org/drawingml/2006/chart" xmlns:r="http://schemas.openxmlformats.org/officeDocument/2006/relationships" r:id="rId31"/>
          </a:graphicData>
        </a:graphic>
      </p:graphicFrame>
      <p:sp>
        <p:nvSpPr>
          <p:cNvPr id="534" name="テキスト ボックス 533"/>
          <p:cNvSpPr txBox="1"/>
          <p:nvPr/>
        </p:nvSpPr>
        <p:spPr>
          <a:xfrm>
            <a:off x="8957499" y="6108469"/>
            <a:ext cx="1624265" cy="2431435"/>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左上図より、コンデンサの</a:t>
            </a:r>
            <a:endParaRPr lang="en-US" altLang="ja-JP" sz="800" dirty="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容量を</a:t>
            </a:r>
            <a:r>
              <a:rPr lang="en-US" altLang="ja-JP" sz="800" dirty="0" smtClean="0">
                <a:latin typeface="源ノ角ゴシック Code JP N" panose="020B0400000000000000" pitchFamily="34" charset="-128"/>
                <a:ea typeface="源ノ角ゴシック Code JP N" panose="020B0400000000000000" pitchFamily="34" charset="-128"/>
              </a:rPr>
              <a:t>220μF</a:t>
            </a:r>
            <a:r>
              <a:rPr lang="ja-JP" altLang="en-US" sz="800" dirty="0" smtClean="0">
                <a:latin typeface="源ノ角ゴシック Code JP N" panose="020B0400000000000000" pitchFamily="34" charset="-128"/>
                <a:ea typeface="源ノ角ゴシック Code JP N" panose="020B0400000000000000" pitchFamily="34" charset="-128"/>
              </a:rPr>
              <a:t>～</a:t>
            </a:r>
            <a:r>
              <a:rPr lang="en-US" altLang="ja-JP" sz="800" dirty="0" smtClean="0">
                <a:latin typeface="源ノ角ゴシック Code JP N" panose="020B0400000000000000" pitchFamily="34" charset="-128"/>
                <a:ea typeface="源ノ角ゴシック Code JP N" panose="020B0400000000000000" pitchFamily="34" charset="-128"/>
              </a:rPr>
              <a:t>4700μF</a:t>
            </a:r>
            <a:r>
              <a:rPr lang="ja-JP" altLang="en-US" sz="800" dirty="0" smtClean="0">
                <a:latin typeface="源ノ角ゴシック Code JP N" panose="020B0400000000000000" pitchFamily="34" charset="-128"/>
                <a:ea typeface="源ノ角ゴシック Code JP N" panose="020B0400000000000000" pitchFamily="34" charset="-128"/>
              </a:rPr>
              <a:t>で</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変化させた時、距離がほぼ</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一次関数的に伸びていくことがわかりました。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また、左下図より、電圧を</a:t>
            </a:r>
            <a:endParaRPr lang="en-US" altLang="ja-JP" sz="800" dirty="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15V</a:t>
            </a:r>
            <a:r>
              <a:rPr lang="ja-JP" altLang="en-US" sz="800" dirty="0" smtClean="0">
                <a:latin typeface="源ノ角ゴシック Code JP N" panose="020B0400000000000000" pitchFamily="34" charset="-128"/>
                <a:ea typeface="源ノ角ゴシック Code JP N" panose="020B0400000000000000" pitchFamily="34" charset="-128"/>
              </a:rPr>
              <a:t>～</a:t>
            </a:r>
            <a:r>
              <a:rPr lang="en-US" altLang="ja-JP" sz="800" dirty="0" smtClean="0">
                <a:latin typeface="源ノ角ゴシック Code JP N" panose="020B0400000000000000" pitchFamily="34" charset="-128"/>
                <a:ea typeface="源ノ角ゴシック Code JP N" panose="020B0400000000000000" pitchFamily="34" charset="-128"/>
              </a:rPr>
              <a:t>40V</a:t>
            </a:r>
            <a:r>
              <a:rPr lang="ja-JP" altLang="en-US" sz="800" dirty="0" smtClean="0">
                <a:latin typeface="源ノ角ゴシック Code JP N" panose="020B0400000000000000" pitchFamily="34" charset="-128"/>
                <a:ea typeface="源ノ角ゴシック Code JP N" panose="020B0400000000000000" pitchFamily="34" charset="-128"/>
              </a:rPr>
              <a:t>で変化させた時も</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同様に、ほぼ一次関数的に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変化していることが</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わかりました。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このような結果から、コンデンサの容量を</a:t>
            </a:r>
            <a:r>
              <a:rPr lang="ja-JP" altLang="en-US" sz="800" dirty="0">
                <a:latin typeface="源ノ角ゴシック Code JP N" panose="020B0400000000000000" pitchFamily="34" charset="-128"/>
                <a:ea typeface="源ノ角ゴシック Code JP N" panose="020B0400000000000000" pitchFamily="34" charset="-128"/>
              </a:rPr>
              <a:t>大</a:t>
            </a:r>
            <a:r>
              <a:rPr lang="ja-JP" altLang="en-US" sz="800" dirty="0" smtClean="0">
                <a:latin typeface="源ノ角ゴシック Code JP N" panose="020B0400000000000000" pitchFamily="34" charset="-128"/>
                <a:ea typeface="源ノ角ゴシック Code JP N" panose="020B0400000000000000" pitchFamily="34" charset="-128"/>
              </a:rPr>
              <a:t>きく、電圧を高く</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することで威力を高められることがわかりました。そのため、僕たちのロボットでは、コンデンサの容量を、ロボットに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載せることのできる最大サイズの</a:t>
            </a:r>
            <a:r>
              <a:rPr lang="en-US" altLang="ja-JP" sz="800" dirty="0" smtClean="0">
                <a:latin typeface="源ノ角ゴシック Code JP N" panose="020B0400000000000000" pitchFamily="34" charset="-128"/>
                <a:ea typeface="源ノ角ゴシック Code JP N" panose="020B0400000000000000" pitchFamily="34" charset="-128"/>
              </a:rPr>
              <a:t>4700μF</a:t>
            </a:r>
            <a:r>
              <a:rPr lang="ja-JP" altLang="en-US" sz="800" dirty="0" smtClean="0">
                <a:latin typeface="源ノ角ゴシック Code JP N" panose="020B0400000000000000" pitchFamily="34" charset="-128"/>
                <a:ea typeface="源ノ角ゴシック Code JP N" panose="020B0400000000000000" pitchFamily="34" charset="-128"/>
              </a:rPr>
              <a:t>に、電圧を</a:t>
            </a:r>
            <a:r>
              <a:rPr lang="en-US" altLang="ja-JP" sz="800" dirty="0" smtClean="0">
                <a:latin typeface="源ノ角ゴシック Code JP N" panose="020B0400000000000000" pitchFamily="34" charset="-128"/>
                <a:ea typeface="源ノ角ゴシック Code JP N" panose="020B0400000000000000" pitchFamily="34" charset="-128"/>
              </a:rPr>
              <a:t>45V</a:t>
            </a:r>
            <a:r>
              <a:rPr lang="ja-JP" altLang="en-US" sz="800" dirty="0" smtClean="0">
                <a:latin typeface="源ノ角ゴシック Code JP N" panose="020B0400000000000000" pitchFamily="34" charset="-128"/>
                <a:ea typeface="源ノ角ゴシック Code JP N" panose="020B0400000000000000" pitchFamily="34" charset="-128"/>
              </a:rPr>
              <a:t>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設定しています。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sp>
        <p:nvSpPr>
          <p:cNvPr id="535" name="テキスト ボックス 534"/>
          <p:cNvSpPr txBox="1"/>
          <p:nvPr/>
        </p:nvSpPr>
        <p:spPr>
          <a:xfrm>
            <a:off x="7019573" y="6106038"/>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6" name="テキスト ボックス 535"/>
          <p:cNvSpPr txBox="1"/>
          <p:nvPr/>
        </p:nvSpPr>
        <p:spPr>
          <a:xfrm>
            <a:off x="7011068" y="7243884"/>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7" name="テキスト ボックス 536"/>
          <p:cNvSpPr txBox="1"/>
          <p:nvPr/>
        </p:nvSpPr>
        <p:spPr>
          <a:xfrm>
            <a:off x="8718480" y="7169417"/>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(μF)</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8" name="テキスト ボックス 537"/>
          <p:cNvSpPr txBox="1"/>
          <p:nvPr/>
        </p:nvSpPr>
        <p:spPr>
          <a:xfrm>
            <a:off x="8731772" y="8201989"/>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(V)</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pic>
        <p:nvPicPr>
          <p:cNvPr id="1063" name="Picture 20" descr="チームの仕事、プロジェクト、タスクをオンライン管理 • Asana"/>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8122204" y="9899456"/>
            <a:ext cx="633329" cy="633329"/>
          </a:xfrm>
          <a:prstGeom prst="rect">
            <a:avLst/>
          </a:prstGeom>
          <a:noFill/>
          <a:extLst>
            <a:ext uri="{909E8E84-426E-40DD-AFC4-6F175D3DCCD1}">
              <a14:hiddenFill xmlns:a14="http://schemas.microsoft.com/office/drawing/2010/main">
                <a:solidFill>
                  <a:srgbClr val="FFFFFF"/>
                </a:solidFill>
              </a14:hiddenFill>
            </a:ext>
          </a:extLst>
        </p:spPr>
      </p:pic>
      <p:sp>
        <p:nvSpPr>
          <p:cNvPr id="286" name="テキスト ボックス 285"/>
          <p:cNvSpPr txBox="1"/>
          <p:nvPr/>
        </p:nvSpPr>
        <p:spPr>
          <a:xfrm>
            <a:off x="11397015" y="8488782"/>
            <a:ext cx="842450" cy="184666"/>
          </a:xfrm>
          <a:prstGeom prst="rect">
            <a:avLst/>
          </a:prstGeom>
          <a:noFill/>
        </p:spPr>
        <p:txBody>
          <a:bodyPr wrap="square" rtlCol="0">
            <a:spAutoFit/>
          </a:bodyPr>
          <a:lstStyle/>
          <a:p>
            <a:r>
              <a:rPr lang="ja-JP" altLang="en-US"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モーター</a:t>
            </a:r>
            <a:r>
              <a:rPr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rPr>
              <a:t>スピード</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287" name="四角形吹き出し 286"/>
          <p:cNvSpPr/>
          <p:nvPr/>
        </p:nvSpPr>
        <p:spPr>
          <a:xfrm>
            <a:off x="13000471" y="6988430"/>
            <a:ext cx="1217027" cy="166398"/>
          </a:xfrm>
          <a:prstGeom prst="wedgeRectCallout">
            <a:avLst>
              <a:gd name="adj1" fmla="val -31685"/>
              <a:gd name="adj2" fmla="val -1652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助走距離</a:t>
            </a:r>
            <a:r>
              <a:rPr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(820mm/320mm)</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91" name="テキスト ボックス 290"/>
          <p:cNvSpPr txBox="1"/>
          <p:nvPr/>
        </p:nvSpPr>
        <p:spPr>
          <a:xfrm>
            <a:off x="8436254" y="2926011"/>
            <a:ext cx="825399" cy="215444"/>
          </a:xfrm>
          <a:prstGeom prst="rect">
            <a:avLst/>
          </a:prstGeom>
          <a:noFill/>
        </p:spPr>
        <p:txBody>
          <a:bodyPr wrap="square" rtlCol="0">
            <a:spAutoFit/>
          </a:bodyPr>
          <a:lstStyle/>
          <a:p>
            <a:r>
              <a:rPr lang="ja-JP" altLang="en-US" sz="800" dirty="0" smtClean="0">
                <a:latin typeface="源ノ角ゴシック Code JP M" panose="020B0600000000000000" pitchFamily="34" charset="-128"/>
                <a:ea typeface="源ノ角ゴシック Code JP M" panose="020B0600000000000000" pitchFamily="34" charset="-128"/>
              </a:rPr>
              <a:t>サブマイコン</a:t>
            </a:r>
            <a:endParaRPr lang="en-US" altLang="ja-JP" sz="800" dirty="0" smtClean="0">
              <a:latin typeface="源ノ角ゴシック Code JP M" panose="020B0600000000000000" pitchFamily="34" charset="-128"/>
              <a:ea typeface="源ノ角ゴシック Code JP M" panose="020B0600000000000000" pitchFamily="34" charset="-128"/>
            </a:endParaRPr>
          </a:p>
        </p:txBody>
      </p:sp>
      <p:pic>
        <p:nvPicPr>
          <p:cNvPr id="4" name="Picture 2" descr="CPUのアイコン04素材 | 無料のアイコンイラスト集 icon-pit"/>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8139"/>
          <a:stretch/>
        </p:blipFill>
        <p:spPr bwMode="auto">
          <a:xfrm>
            <a:off x="9095221" y="2827915"/>
            <a:ext cx="550429" cy="5991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discordapp.com/attachments/1081540943049654294/1085558531299745792/transistor-color-icon-colorful-mosfet-260nw-1700825224.png"/>
          <p:cNvPicPr>
            <a:picLocks noChangeAspect="1" noChangeArrowheads="1"/>
          </p:cNvPicPr>
          <p:nvPr/>
        </p:nvPicPr>
        <p:blipFill rotWithShape="1">
          <a:blip r:embed="rId33" cstate="print">
            <a:extLst>
              <a:ext uri="{28A0092B-C50C-407E-A947-70E740481C1C}">
                <a14:useLocalDpi xmlns:a14="http://schemas.microsoft.com/office/drawing/2010/main" val="0"/>
              </a:ext>
            </a:extLst>
          </a:blip>
          <a:srcRect l="27051" t="12263" r="29615" b="21414"/>
          <a:stretch/>
        </p:blipFill>
        <p:spPr bwMode="auto">
          <a:xfrm>
            <a:off x="7147867" y="4019986"/>
            <a:ext cx="312554" cy="515175"/>
          </a:xfrm>
          <a:prstGeom prst="rect">
            <a:avLst/>
          </a:prstGeom>
          <a:noFill/>
          <a:extLst>
            <a:ext uri="{909E8E84-426E-40DD-AFC4-6F175D3DCCD1}">
              <a14:hiddenFill xmlns:a14="http://schemas.microsoft.com/office/drawing/2010/main">
                <a:solidFill>
                  <a:srgbClr val="FFFFFF"/>
                </a:solidFill>
              </a14:hiddenFill>
            </a:ext>
          </a:extLst>
        </p:spPr>
      </p:pic>
      <p:pic>
        <p:nvPicPr>
          <p:cNvPr id="518" name="Picture 4" descr="https://cdn.discordapp.com/attachments/1081540943049654294/1085558531299745792/transistor-color-icon-colorful-mosfet-260nw-1700825224.png"/>
          <p:cNvPicPr>
            <a:picLocks noChangeAspect="1" noChangeArrowheads="1"/>
          </p:cNvPicPr>
          <p:nvPr/>
        </p:nvPicPr>
        <p:blipFill rotWithShape="1">
          <a:blip r:embed="rId34" cstate="print">
            <a:extLst>
              <a:ext uri="{28A0092B-C50C-407E-A947-70E740481C1C}">
                <a14:useLocalDpi xmlns:a14="http://schemas.microsoft.com/office/drawing/2010/main" val="0"/>
              </a:ext>
            </a:extLst>
          </a:blip>
          <a:srcRect l="30234" t="12263" r="29615" b="21414"/>
          <a:stretch/>
        </p:blipFill>
        <p:spPr bwMode="auto">
          <a:xfrm>
            <a:off x="6396280" y="4024565"/>
            <a:ext cx="289599" cy="515175"/>
          </a:xfrm>
          <a:prstGeom prst="rect">
            <a:avLst/>
          </a:prstGeom>
          <a:noFill/>
          <a:extLst>
            <a:ext uri="{909E8E84-426E-40DD-AFC4-6F175D3DCCD1}">
              <a14:hiddenFill xmlns:a14="http://schemas.microsoft.com/office/drawing/2010/main">
                <a:solidFill>
                  <a:srgbClr val="FFFFFF"/>
                </a:solidFill>
              </a14:hiddenFill>
            </a:ext>
          </a:extLst>
        </p:spPr>
      </p:pic>
      <p:sp>
        <p:nvSpPr>
          <p:cNvPr id="519" name="テキスト ボックス 518"/>
          <p:cNvSpPr txBox="1"/>
          <p:nvPr/>
        </p:nvSpPr>
        <p:spPr>
          <a:xfrm>
            <a:off x="6326457" y="3841542"/>
            <a:ext cx="459281" cy="246221"/>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FET</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pic>
        <p:nvPicPr>
          <p:cNvPr id="14" name="Picture 6" descr="https://cdn.discordapp.com/attachments/1081540943049654294/1085570722165952542/image.png"/>
          <p:cNvPicPr>
            <a:picLocks noChangeAspect="1" noChangeArrowheads="1"/>
          </p:cNvPicPr>
          <p:nvPr/>
        </p:nvPicPr>
        <p:blipFill rotWithShape="1">
          <a:blip r:embed="rId35" cstate="print">
            <a:extLst>
              <a:ext uri="{28A0092B-C50C-407E-A947-70E740481C1C}">
                <a14:useLocalDpi xmlns:a14="http://schemas.microsoft.com/office/drawing/2010/main" val="0"/>
              </a:ext>
            </a:extLst>
          </a:blip>
          <a:srcRect l="9370" t="15927" r="11602" b="15539"/>
          <a:stretch/>
        </p:blipFill>
        <p:spPr bwMode="auto">
          <a:xfrm>
            <a:off x="5521499" y="4059416"/>
            <a:ext cx="571500" cy="2802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s://cdn.discordapp.com/attachments/1081540943049654294/1085570498320138260/image.png"/>
          <p:cNvPicPr>
            <a:picLocks noChangeAspect="1" noChangeArrowheads="1"/>
          </p:cNvPicPr>
          <p:nvPr/>
        </p:nvPicPr>
        <p:blipFill rotWithShape="1">
          <a:blip r:embed="rId36" cstate="print">
            <a:extLst>
              <a:ext uri="{28A0092B-C50C-407E-A947-70E740481C1C}">
                <a14:useLocalDpi xmlns:a14="http://schemas.microsoft.com/office/drawing/2010/main" val="0"/>
              </a:ext>
            </a:extLst>
          </a:blip>
          <a:srcRect l="12847" t="21526" r="18488" b="21149"/>
          <a:stretch/>
        </p:blipFill>
        <p:spPr bwMode="auto">
          <a:xfrm rot="16200000" flipV="1">
            <a:off x="7470884" y="4011600"/>
            <a:ext cx="795267" cy="37749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https://cdn.discordapp.com/attachments/1081540943049654294/1085569595852726352/Robot_2_2023-Mar-15_01-46-06PM-000_CustomizedView3177589688.jpg"/>
          <p:cNvPicPr>
            <a:picLocks noChangeAspect="1" noChangeArrowheads="1"/>
          </p:cNvPicPr>
          <p:nvPr/>
        </p:nvPicPr>
        <p:blipFill rotWithShape="1">
          <a:blip r:embed="rId37" cstate="print">
            <a:extLst>
              <a:ext uri="{28A0092B-C50C-407E-A947-70E740481C1C}">
                <a14:useLocalDpi xmlns:a14="http://schemas.microsoft.com/office/drawing/2010/main" val="0"/>
              </a:ext>
            </a:extLst>
          </a:blip>
          <a:srcRect l="26469" t="26151" r="27654" b="29112"/>
          <a:stretch/>
        </p:blipFill>
        <p:spPr bwMode="auto">
          <a:xfrm>
            <a:off x="1953727" y="5398029"/>
            <a:ext cx="1446859" cy="1410893"/>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cxnSp>
        <p:nvCxnSpPr>
          <p:cNvPr id="633" name="直線コネクタ 632"/>
          <p:cNvCxnSpPr/>
          <p:nvPr/>
        </p:nvCxnSpPr>
        <p:spPr>
          <a:xfrm>
            <a:off x="330708" y="5336304"/>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19" name="Picture 12" descr="https://cdn.discordapp.com/attachments/1081540943049654294/1085574776640249977/63a1cf4ea00e8353281629e8460d982f_t.png"/>
          <p:cNvPicPr>
            <a:picLocks noChangeAspect="1" noChangeArrowheads="1"/>
          </p:cNvPicPr>
          <p:nvPr/>
        </p:nvPicPr>
        <p:blipFill rotWithShape="1">
          <a:blip r:embed="rId38" cstate="print">
            <a:extLst>
              <a:ext uri="{28A0092B-C50C-407E-A947-70E740481C1C}">
                <a14:useLocalDpi xmlns:a14="http://schemas.microsoft.com/office/drawing/2010/main" val="0"/>
              </a:ext>
            </a:extLst>
          </a:blip>
          <a:srcRect l="19353" r="53495"/>
          <a:stretch/>
        </p:blipFill>
        <p:spPr bwMode="auto">
          <a:xfrm>
            <a:off x="6840478" y="3904382"/>
            <a:ext cx="196128" cy="542142"/>
          </a:xfrm>
          <a:prstGeom prst="rect">
            <a:avLst/>
          </a:prstGeom>
          <a:noFill/>
          <a:extLst>
            <a:ext uri="{909E8E84-426E-40DD-AFC4-6F175D3DCCD1}">
              <a14:hiddenFill xmlns:a14="http://schemas.microsoft.com/office/drawing/2010/main">
                <a:solidFill>
                  <a:srgbClr val="FFFFFF"/>
                </a:solidFill>
              </a14:hiddenFill>
            </a:ext>
          </a:extLst>
        </p:spPr>
      </p:pic>
      <p:sp>
        <p:nvSpPr>
          <p:cNvPr id="635" name="正方形/長方形 634"/>
          <p:cNvSpPr/>
          <p:nvPr/>
        </p:nvSpPr>
        <p:spPr>
          <a:xfrm>
            <a:off x="7990788" y="3087051"/>
            <a:ext cx="43465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08" name="テキスト ボックス 107"/>
          <p:cNvSpPr txBox="1"/>
          <p:nvPr/>
        </p:nvSpPr>
        <p:spPr>
          <a:xfrm>
            <a:off x="7996310" y="3032217"/>
            <a:ext cx="669865" cy="230832"/>
          </a:xfrm>
          <a:prstGeom prst="rect">
            <a:avLst/>
          </a:prstGeom>
          <a:noFill/>
        </p:spPr>
        <p:txBody>
          <a:bodyPr wrap="square" rtlCol="0">
            <a:spAutoFit/>
          </a:bodyPr>
          <a:lstStyle/>
          <a:p>
            <a:r>
              <a:rPr lang="en-US" altLang="ja-JP" sz="900" dirty="0" smtClean="0">
                <a:solidFill>
                  <a:schemeClr val="bg1"/>
                </a:solidFill>
              </a:rPr>
              <a:t>Serial</a:t>
            </a:r>
            <a:endParaRPr kumimoji="1" lang="ja-JP" altLang="en-US" sz="600" dirty="0">
              <a:solidFill>
                <a:schemeClr val="bg1"/>
              </a:solidFill>
            </a:endParaRPr>
          </a:p>
        </p:txBody>
      </p:sp>
      <p:grpSp>
        <p:nvGrpSpPr>
          <p:cNvPr id="641" name="グループ化 640"/>
          <p:cNvGrpSpPr/>
          <p:nvPr/>
        </p:nvGrpSpPr>
        <p:grpSpPr>
          <a:xfrm>
            <a:off x="8431567" y="3815457"/>
            <a:ext cx="1265140" cy="897785"/>
            <a:chOff x="1256578" y="-721635"/>
            <a:chExt cx="4683807" cy="3369093"/>
          </a:xfrm>
        </p:grpSpPr>
        <p:sp>
          <p:nvSpPr>
            <p:cNvPr id="642" name="角丸四角形 641"/>
            <p:cNvSpPr/>
            <p:nvPr/>
          </p:nvSpPr>
          <p:spPr>
            <a:xfrm>
              <a:off x="1256578" y="-721635"/>
              <a:ext cx="4683807" cy="3222783"/>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3" name="テキスト ボックス 642"/>
            <p:cNvSpPr txBox="1"/>
            <p:nvPr/>
          </p:nvSpPr>
          <p:spPr>
            <a:xfrm>
              <a:off x="1924726" y="1896717"/>
              <a:ext cx="3655346" cy="750741"/>
            </a:xfrm>
            <a:prstGeom prst="rect">
              <a:avLst/>
            </a:prstGeom>
            <a:noFill/>
          </p:spPr>
          <p:txBody>
            <a:bodyPr wrap="square" rtlCol="0">
              <a:spAutoFit/>
            </a:bodyPr>
            <a:lstStyle/>
            <a:p>
              <a:r>
                <a:rPr lang="en-US" altLang="ja-JP" sz="700" dirty="0" smtClean="0">
                  <a:latin typeface="源ノ角ゴシック Code JP M" panose="020B0600000000000000" pitchFamily="34" charset="-128"/>
                  <a:ea typeface="源ノ角ゴシック Code JP M" panose="020B0600000000000000" pitchFamily="34" charset="-128"/>
                </a:rPr>
                <a:t>Line Sensor</a:t>
              </a:r>
            </a:p>
          </p:txBody>
        </p:sp>
      </p:grpSp>
      <p:sp>
        <p:nvSpPr>
          <p:cNvPr id="637" name="正方形/長方形 636"/>
          <p:cNvSpPr/>
          <p:nvPr/>
        </p:nvSpPr>
        <p:spPr>
          <a:xfrm rot="16200000">
            <a:off x="8411995" y="3573428"/>
            <a:ext cx="488766" cy="138202"/>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600" dirty="0" smtClean="0"/>
              <a:t>analo</a:t>
            </a:r>
            <a:r>
              <a:rPr kumimoji="1" lang="en-US" altLang="ja-JP" sz="600" dirty="0" smtClean="0"/>
              <a:t>g</a:t>
            </a:r>
            <a:endParaRPr kumimoji="1" lang="ja-JP" altLang="en-US" sz="600" dirty="0"/>
          </a:p>
        </p:txBody>
      </p:sp>
      <p:sp>
        <p:nvSpPr>
          <p:cNvPr id="638" name="正方形/長方形 637"/>
          <p:cNvSpPr/>
          <p:nvPr/>
        </p:nvSpPr>
        <p:spPr>
          <a:xfrm rot="16200000">
            <a:off x="8671665" y="3577609"/>
            <a:ext cx="499491" cy="138202"/>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600" dirty="0" smtClean="0"/>
              <a:t>analo</a:t>
            </a:r>
            <a:r>
              <a:rPr kumimoji="1" lang="en-US" altLang="ja-JP" sz="600" dirty="0" smtClean="0"/>
              <a:t>g</a:t>
            </a:r>
            <a:endParaRPr kumimoji="1" lang="ja-JP" altLang="en-US" sz="600" dirty="0"/>
          </a:p>
        </p:txBody>
      </p:sp>
      <p:sp>
        <p:nvSpPr>
          <p:cNvPr id="639" name="正方形/長方形 638"/>
          <p:cNvSpPr/>
          <p:nvPr/>
        </p:nvSpPr>
        <p:spPr>
          <a:xfrm rot="16200000">
            <a:off x="8936759" y="3577609"/>
            <a:ext cx="499491" cy="138202"/>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600" dirty="0" smtClean="0"/>
              <a:t>analo</a:t>
            </a:r>
            <a:r>
              <a:rPr kumimoji="1" lang="en-US" altLang="ja-JP" sz="600" dirty="0" smtClean="0"/>
              <a:t>g</a:t>
            </a:r>
            <a:endParaRPr kumimoji="1" lang="ja-JP" altLang="en-US" sz="600" dirty="0"/>
          </a:p>
        </p:txBody>
      </p:sp>
      <p:sp>
        <p:nvSpPr>
          <p:cNvPr id="640" name="正方形/長方形 639"/>
          <p:cNvSpPr/>
          <p:nvPr/>
        </p:nvSpPr>
        <p:spPr>
          <a:xfrm rot="16200000">
            <a:off x="9215498" y="3567025"/>
            <a:ext cx="478322" cy="138202"/>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600" dirty="0" smtClean="0"/>
              <a:t>analo</a:t>
            </a:r>
            <a:r>
              <a:rPr kumimoji="1" lang="en-US" altLang="ja-JP" sz="600" dirty="0" smtClean="0"/>
              <a:t>g</a:t>
            </a:r>
            <a:endParaRPr kumimoji="1" lang="ja-JP" altLang="en-US" sz="600" dirty="0"/>
          </a:p>
        </p:txBody>
      </p:sp>
      <p:grpSp>
        <p:nvGrpSpPr>
          <p:cNvPr id="73" name="グループ化 72"/>
          <p:cNvGrpSpPr/>
          <p:nvPr/>
        </p:nvGrpSpPr>
        <p:grpSpPr>
          <a:xfrm>
            <a:off x="8538199" y="3862326"/>
            <a:ext cx="231048" cy="677414"/>
            <a:chOff x="8538199" y="3846352"/>
            <a:chExt cx="231048" cy="681368"/>
          </a:xfrm>
        </p:grpSpPr>
        <p:sp>
          <p:nvSpPr>
            <p:cNvPr id="648" name="角丸四角形 647"/>
            <p:cNvSpPr/>
            <p:nvPr/>
          </p:nvSpPr>
          <p:spPr>
            <a:xfrm>
              <a:off x="8538199" y="3846352"/>
              <a:ext cx="227194" cy="681368"/>
            </a:xfrm>
            <a:prstGeom prst="roundRect">
              <a:avLst>
                <a:gd name="adj" fmla="val 5043"/>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9" name="図 48"/>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50164" y="3849755"/>
              <a:ext cx="215229" cy="215229"/>
            </a:xfrm>
            <a:prstGeom prst="rect">
              <a:avLst/>
            </a:prstGeom>
          </p:spPr>
        </p:pic>
        <p:pic>
          <p:nvPicPr>
            <p:cNvPr id="56" name="図 55"/>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8600110" y="4055308"/>
              <a:ext cx="109008" cy="109008"/>
            </a:xfrm>
            <a:prstGeom prst="rect">
              <a:avLst/>
            </a:prstGeom>
          </p:spPr>
        </p:pic>
        <p:pic>
          <p:nvPicPr>
            <p:cNvPr id="650" name="図 649"/>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54018" y="4163575"/>
              <a:ext cx="215229" cy="215229"/>
            </a:xfrm>
            <a:prstGeom prst="rect">
              <a:avLst/>
            </a:prstGeom>
          </p:spPr>
        </p:pic>
      </p:grpSp>
      <p:grpSp>
        <p:nvGrpSpPr>
          <p:cNvPr id="652" name="グループ化 651"/>
          <p:cNvGrpSpPr/>
          <p:nvPr/>
        </p:nvGrpSpPr>
        <p:grpSpPr>
          <a:xfrm>
            <a:off x="8809930" y="3865729"/>
            <a:ext cx="231048" cy="681160"/>
            <a:chOff x="8538199" y="3846352"/>
            <a:chExt cx="231048" cy="681368"/>
          </a:xfrm>
        </p:grpSpPr>
        <p:sp>
          <p:nvSpPr>
            <p:cNvPr id="653" name="角丸四角形 652"/>
            <p:cNvSpPr/>
            <p:nvPr/>
          </p:nvSpPr>
          <p:spPr>
            <a:xfrm>
              <a:off x="8538199" y="3846352"/>
              <a:ext cx="227194" cy="681368"/>
            </a:xfrm>
            <a:prstGeom prst="roundRect">
              <a:avLst>
                <a:gd name="adj" fmla="val 5043"/>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54" name="図 653"/>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50164" y="3849755"/>
              <a:ext cx="215229" cy="215229"/>
            </a:xfrm>
            <a:prstGeom prst="rect">
              <a:avLst/>
            </a:prstGeom>
          </p:spPr>
        </p:pic>
        <p:pic>
          <p:nvPicPr>
            <p:cNvPr id="655" name="図 654"/>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8600110" y="4055308"/>
              <a:ext cx="109008" cy="109008"/>
            </a:xfrm>
            <a:prstGeom prst="rect">
              <a:avLst/>
            </a:prstGeom>
          </p:spPr>
        </p:pic>
        <p:pic>
          <p:nvPicPr>
            <p:cNvPr id="656" name="図 655"/>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54018" y="4163575"/>
              <a:ext cx="215229" cy="215229"/>
            </a:xfrm>
            <a:prstGeom prst="rect">
              <a:avLst/>
            </a:prstGeom>
          </p:spPr>
        </p:pic>
      </p:grpSp>
      <p:grpSp>
        <p:nvGrpSpPr>
          <p:cNvPr id="670" name="グループ化 669"/>
          <p:cNvGrpSpPr/>
          <p:nvPr/>
        </p:nvGrpSpPr>
        <p:grpSpPr>
          <a:xfrm>
            <a:off x="9076633" y="3865729"/>
            <a:ext cx="227194" cy="681160"/>
            <a:chOff x="8538199" y="3846352"/>
            <a:chExt cx="227194" cy="681368"/>
          </a:xfrm>
        </p:grpSpPr>
        <p:sp>
          <p:nvSpPr>
            <p:cNvPr id="671" name="角丸四角形 670"/>
            <p:cNvSpPr/>
            <p:nvPr/>
          </p:nvSpPr>
          <p:spPr>
            <a:xfrm>
              <a:off x="8538199" y="3846352"/>
              <a:ext cx="227194" cy="681368"/>
            </a:xfrm>
            <a:prstGeom prst="roundRect">
              <a:avLst>
                <a:gd name="adj" fmla="val 5043"/>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72" name="図 671"/>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46989" y="3849755"/>
              <a:ext cx="215229" cy="215229"/>
            </a:xfrm>
            <a:prstGeom prst="rect">
              <a:avLst/>
            </a:prstGeom>
          </p:spPr>
        </p:pic>
        <p:pic>
          <p:nvPicPr>
            <p:cNvPr id="673" name="図 672"/>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8596935" y="4055308"/>
              <a:ext cx="109008" cy="109008"/>
            </a:xfrm>
            <a:prstGeom prst="rect">
              <a:avLst/>
            </a:prstGeom>
          </p:spPr>
        </p:pic>
        <p:pic>
          <p:nvPicPr>
            <p:cNvPr id="674" name="図 673"/>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47668" y="4163575"/>
              <a:ext cx="215229" cy="215229"/>
            </a:xfrm>
            <a:prstGeom prst="rect">
              <a:avLst/>
            </a:prstGeom>
          </p:spPr>
        </p:pic>
      </p:grpSp>
      <p:grpSp>
        <p:nvGrpSpPr>
          <p:cNvPr id="676" name="グループ化 675"/>
          <p:cNvGrpSpPr/>
          <p:nvPr/>
        </p:nvGrpSpPr>
        <p:grpSpPr>
          <a:xfrm>
            <a:off x="9340014" y="3865729"/>
            <a:ext cx="227194" cy="681160"/>
            <a:chOff x="8538199" y="3846352"/>
            <a:chExt cx="227194" cy="681368"/>
          </a:xfrm>
        </p:grpSpPr>
        <p:sp>
          <p:nvSpPr>
            <p:cNvPr id="677" name="角丸四角形 676"/>
            <p:cNvSpPr/>
            <p:nvPr/>
          </p:nvSpPr>
          <p:spPr>
            <a:xfrm>
              <a:off x="8538199" y="3846352"/>
              <a:ext cx="227194" cy="681368"/>
            </a:xfrm>
            <a:prstGeom prst="roundRect">
              <a:avLst>
                <a:gd name="adj" fmla="val 5043"/>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78" name="図 677"/>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46989" y="3849755"/>
              <a:ext cx="215229" cy="215229"/>
            </a:xfrm>
            <a:prstGeom prst="rect">
              <a:avLst/>
            </a:prstGeom>
          </p:spPr>
        </p:pic>
        <p:pic>
          <p:nvPicPr>
            <p:cNvPr id="679" name="図 678"/>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8600110" y="4055308"/>
              <a:ext cx="109008" cy="109008"/>
            </a:xfrm>
            <a:prstGeom prst="rect">
              <a:avLst/>
            </a:prstGeom>
          </p:spPr>
        </p:pic>
        <p:pic>
          <p:nvPicPr>
            <p:cNvPr id="680" name="図 679"/>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47668" y="4163575"/>
              <a:ext cx="215229" cy="215229"/>
            </a:xfrm>
            <a:prstGeom prst="rect">
              <a:avLst/>
            </a:prstGeom>
          </p:spPr>
        </p:pic>
      </p:grpSp>
      <p:sp>
        <p:nvSpPr>
          <p:cNvPr id="682" name="テキスト ボックス 681"/>
          <p:cNvSpPr txBox="1"/>
          <p:nvPr/>
        </p:nvSpPr>
        <p:spPr>
          <a:xfrm rot="5400000">
            <a:off x="8513849" y="4343266"/>
            <a:ext cx="272684"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a:t>
            </a:r>
          </a:p>
        </p:txBody>
      </p:sp>
      <p:sp>
        <p:nvSpPr>
          <p:cNvPr id="683" name="テキスト ボックス 682"/>
          <p:cNvSpPr txBox="1"/>
          <p:nvPr/>
        </p:nvSpPr>
        <p:spPr>
          <a:xfrm rot="5400000">
            <a:off x="8783122" y="4343997"/>
            <a:ext cx="272684"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a:t>
            </a:r>
          </a:p>
        </p:txBody>
      </p:sp>
      <p:sp>
        <p:nvSpPr>
          <p:cNvPr id="684" name="テキスト ボックス 683"/>
          <p:cNvSpPr txBox="1"/>
          <p:nvPr/>
        </p:nvSpPr>
        <p:spPr>
          <a:xfrm rot="5400000">
            <a:off x="9047537" y="4343998"/>
            <a:ext cx="272684"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a:t>
            </a:r>
          </a:p>
        </p:txBody>
      </p:sp>
      <p:sp>
        <p:nvSpPr>
          <p:cNvPr id="685" name="テキスト ボックス 684"/>
          <p:cNvSpPr txBox="1"/>
          <p:nvPr/>
        </p:nvSpPr>
        <p:spPr>
          <a:xfrm rot="5400000">
            <a:off x="9316343" y="4343999"/>
            <a:ext cx="272684"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a:t>
            </a:r>
          </a:p>
        </p:txBody>
      </p:sp>
      <p:pic>
        <p:nvPicPr>
          <p:cNvPr id="89" name="Picture 14" descr="https://cdn.discordapp.com/attachments/1081540943049654294/1085198437877825668/openmv3.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715581" y="1401086"/>
            <a:ext cx="718504" cy="89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80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2838</TotalTime>
  <Words>1888</Words>
  <Application>Microsoft Office PowerPoint</Application>
  <PresentationFormat>ユーザー設定</PresentationFormat>
  <Paragraphs>268</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ＭＳ Ｐゴシック</vt:lpstr>
      <vt:lpstr>源ノ角ゴシック Code JP L</vt:lpstr>
      <vt:lpstr>源ノ角ゴシック Code JP M</vt:lpstr>
      <vt:lpstr>源ノ角ゴシック Code JP N</vt:lpstr>
      <vt:lpstr>源ノ角ゴシック Code JP R</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Microsoft アカウント</cp:lastModifiedBy>
  <cp:revision>81</cp:revision>
  <cp:lastPrinted>2023-03-15T09:06:43Z</cp:lastPrinted>
  <dcterms:created xsi:type="dcterms:W3CDTF">2023-02-14T07:18:03Z</dcterms:created>
  <dcterms:modified xsi:type="dcterms:W3CDTF">2023-03-15T16:03:04Z</dcterms:modified>
</cp:coreProperties>
</file>