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ja-JP"/>
    </a:defPPr>
    <a:lvl1pPr marL="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10" autoAdjust="0"/>
    <p:restoredTop sz="93256" autoAdjust="0"/>
  </p:normalViewPr>
  <p:slideViewPr>
    <p:cSldViewPr snapToGrid="0">
      <p:cViewPr>
        <p:scale>
          <a:sx n="150" d="100"/>
          <a:sy n="150" d="100"/>
        </p:scale>
        <p:origin x="1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3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9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F90D-8F5D-4FFE-A8AC-DC55650B53DE}" type="datetimeFigureOut">
              <a:rPr kumimoji="1" lang="ja-JP" altLang="en-US" smtClean="0"/>
              <a:t>2023/3/13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3432442" y="1738960"/>
            <a:ext cx="866034" cy="192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Analog</a:t>
            </a:r>
            <a:endParaRPr kumimoji="1" lang="ja-JP" altLang="en-US" sz="1050" dirty="0"/>
          </a:p>
        </p:txBody>
      </p:sp>
      <p:sp>
        <p:nvSpPr>
          <p:cNvPr id="53" name="正方形/長方形 52"/>
          <p:cNvSpPr/>
          <p:nvPr/>
        </p:nvSpPr>
        <p:spPr>
          <a:xfrm>
            <a:off x="3476050" y="2382370"/>
            <a:ext cx="822425" cy="192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Analog</a:t>
            </a:r>
            <a:endParaRPr kumimoji="1" lang="ja-JP" altLang="en-US" sz="105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" y="-220393"/>
            <a:ext cx="2306437" cy="16309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81875" y="193762"/>
            <a:ext cx="10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所属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2086" y="527910"/>
            <a:ext cx="226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九州ブロック 福岡ノード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961" y="192131"/>
            <a:ext cx="213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チームメンバー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0172" y="523035"/>
            <a:ext cx="479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熊抱 崚太 </a:t>
            </a:r>
            <a:r>
              <a:rPr kumimoji="1"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石原 廉太郎 </a:t>
            </a:r>
            <a:r>
              <a:rPr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松田 魁琉 </a:t>
            </a:r>
            <a:r>
              <a:rPr lang="en-US" altLang="ja-JP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目野 優輝</a:t>
            </a:r>
            <a:endParaRPr lang="en-US" altLang="ja-JP" sz="14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4479" y="414969"/>
            <a:ext cx="200709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@munachu_artemis</a:t>
            </a:r>
            <a:endParaRPr lang="ja-JP" altLang="en-US" sz="1336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32" y="261092"/>
            <a:ext cx="569720" cy="56972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663" y="235827"/>
            <a:ext cx="718478" cy="71847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2812871" y="364233"/>
            <a:ext cx="127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Ink Free" panose="03080402000500000000" pitchFamily="66" charset="0"/>
                <a:ea typeface="源ノ角ゴシック Code JP L" panose="020B0300000000000000" pitchFamily="34" charset="-128"/>
              </a:rPr>
              <a:t>BLOG :</a:t>
            </a:r>
            <a:endParaRPr lang="ja-JP" altLang="en-US" sz="2400" dirty="0">
              <a:latin typeface="Ink Free" panose="03080402000500000000" pitchFamily="66" charset="0"/>
              <a:ea typeface="源ノ角ゴシック Code JP L" panose="020B0300000000000000" pitchFamily="34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xmlns="" id="{8B6BEE0E-E1D5-2D14-EB41-76A3E001610F}"/>
              </a:ext>
            </a:extLst>
          </p:cNvPr>
          <p:cNvSpPr/>
          <p:nvPr/>
        </p:nvSpPr>
        <p:spPr>
          <a:xfrm>
            <a:off x="7559675" y="1434324"/>
            <a:ext cx="4834152" cy="3322750"/>
          </a:xfrm>
          <a:prstGeom prst="roundRect">
            <a:avLst>
              <a:gd name="adj" fmla="val 9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5810ADF1-2FA9-68BA-C87E-15996A67411A}"/>
              </a:ext>
            </a:extLst>
          </p:cNvPr>
          <p:cNvSpPr/>
          <p:nvPr/>
        </p:nvSpPr>
        <p:spPr>
          <a:xfrm>
            <a:off x="0" y="4906851"/>
            <a:ext cx="15119350" cy="578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347B9915-3560-CD22-67EE-97EBA11274AD}"/>
              </a:ext>
            </a:extLst>
          </p:cNvPr>
          <p:cNvSpPr/>
          <p:nvPr/>
        </p:nvSpPr>
        <p:spPr>
          <a:xfrm>
            <a:off x="9298545" y="5123489"/>
            <a:ext cx="5550795" cy="5332497"/>
          </a:xfrm>
          <a:prstGeom prst="roundRect">
            <a:avLst>
              <a:gd name="adj" fmla="val 12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xmlns="" id="{9CAD2B58-8EC7-250F-70BF-EBDD6823213A}"/>
              </a:ext>
            </a:extLst>
          </p:cNvPr>
          <p:cNvSpPr/>
          <p:nvPr/>
        </p:nvSpPr>
        <p:spPr>
          <a:xfrm>
            <a:off x="270009" y="5123489"/>
            <a:ext cx="3451985" cy="2642472"/>
          </a:xfrm>
          <a:prstGeom prst="roundRect">
            <a:avLst>
              <a:gd name="adj" fmla="val 1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xmlns="" id="{841ACEDA-0310-DF54-D3CC-375C97FE6012}"/>
              </a:ext>
            </a:extLst>
          </p:cNvPr>
          <p:cNvSpPr/>
          <p:nvPr/>
        </p:nvSpPr>
        <p:spPr>
          <a:xfrm>
            <a:off x="3929890" y="5123489"/>
            <a:ext cx="5098645" cy="2642472"/>
          </a:xfrm>
          <a:prstGeom prst="roundRect">
            <a:avLst>
              <a:gd name="adj" fmla="val 14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35EFD71C-7F6D-07C6-C862-80EA4C60A434}"/>
              </a:ext>
            </a:extLst>
          </p:cNvPr>
          <p:cNvSpPr/>
          <p:nvPr/>
        </p:nvSpPr>
        <p:spPr>
          <a:xfrm>
            <a:off x="270009" y="7907651"/>
            <a:ext cx="3091378" cy="2642472"/>
          </a:xfrm>
          <a:prstGeom prst="roundRect">
            <a:avLst>
              <a:gd name="adj" fmla="val 14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F066D8F2-F7D9-B9FA-5411-616C14081509}"/>
              </a:ext>
            </a:extLst>
          </p:cNvPr>
          <p:cNvSpPr/>
          <p:nvPr/>
        </p:nvSpPr>
        <p:spPr>
          <a:xfrm>
            <a:off x="3588535" y="7907651"/>
            <a:ext cx="2524705" cy="2642472"/>
          </a:xfrm>
          <a:prstGeom prst="roundRect">
            <a:avLst>
              <a:gd name="adj" fmla="val 12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2BB1B4FB-4CF5-304F-A7A3-835057BAB456}"/>
              </a:ext>
            </a:extLst>
          </p:cNvPr>
          <p:cNvSpPr/>
          <p:nvPr/>
        </p:nvSpPr>
        <p:spPr>
          <a:xfrm>
            <a:off x="12511825" y="1410525"/>
            <a:ext cx="2337515" cy="3322750"/>
          </a:xfrm>
          <a:prstGeom prst="roundRect">
            <a:avLst>
              <a:gd name="adj" fmla="val 1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xmlns="" id="{6CF2194C-011F-8CF3-ADE7-A6B045B1B24D}"/>
              </a:ext>
            </a:extLst>
          </p:cNvPr>
          <p:cNvSpPr/>
          <p:nvPr/>
        </p:nvSpPr>
        <p:spPr>
          <a:xfrm>
            <a:off x="6340388" y="7907651"/>
            <a:ext cx="2688147" cy="2642472"/>
          </a:xfrm>
          <a:prstGeom prst="roundRect">
            <a:avLst>
              <a:gd name="adj" fmla="val 1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753182" y="2684271"/>
            <a:ext cx="716967" cy="178138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PWR / 5.0V</a:t>
            </a:r>
            <a:endParaRPr kumimoji="1" lang="ja-JP" altLang="en-US" sz="9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753182" y="2862409"/>
            <a:ext cx="726201" cy="173575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PWR</a:t>
            </a:r>
            <a:r>
              <a:rPr kumimoji="1" lang="en-US" altLang="ja-JP" sz="900" dirty="0" smtClean="0"/>
              <a:t> / 3.3V</a:t>
            </a:r>
            <a:endParaRPr kumimoji="1" lang="ja-JP" altLang="en-US" sz="9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380999" y="2331719"/>
            <a:ext cx="1380825" cy="1027429"/>
            <a:chOff x="2391649" y="1189909"/>
            <a:chExt cx="3929062" cy="2372354"/>
          </a:xfrm>
        </p:grpSpPr>
        <p:sp>
          <p:nvSpPr>
            <p:cNvPr id="21" name="角丸四角形 20"/>
            <p:cNvSpPr/>
            <p:nvPr/>
          </p:nvSpPr>
          <p:spPr>
            <a:xfrm>
              <a:off x="2391649" y="1189909"/>
              <a:ext cx="3929062" cy="237235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91649" y="1290017"/>
              <a:ext cx="3735993" cy="49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kumimoji="1" lang="en-US" altLang="ja-JP" sz="4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kumimoji="1" lang="en-US" altLang="ja-JP" sz="8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Supply</a:t>
              </a:r>
              <a:r>
                <a:rPr lang="en-US" altLang="ja-JP" sz="500" dirty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kumimoji="1" lang="en-US" altLang="ja-JP" sz="8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Unit</a:t>
              </a:r>
              <a:endParaRPr kumimoji="1" lang="ja-JP" altLang="en-US" sz="8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479383" y="1167309"/>
            <a:ext cx="2805707" cy="2202202"/>
            <a:chOff x="2391649" y="1189909"/>
            <a:chExt cx="3929062" cy="2372354"/>
          </a:xfrm>
        </p:grpSpPr>
        <p:sp>
          <p:nvSpPr>
            <p:cNvPr id="29" name="角丸四角形 28"/>
            <p:cNvSpPr/>
            <p:nvPr/>
          </p:nvSpPr>
          <p:spPr>
            <a:xfrm>
              <a:off x="2391649" y="1189909"/>
              <a:ext cx="3929062" cy="237235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91649" y="1220349"/>
              <a:ext cx="18548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 Board</a:t>
              </a:r>
              <a:endParaRPr kumimoji="1" lang="ja-JP" altLang="en-US" sz="105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05185" y="1185204"/>
            <a:ext cx="1999163" cy="824052"/>
            <a:chOff x="2391648" y="1189909"/>
            <a:chExt cx="4044865" cy="2372354"/>
          </a:xfrm>
        </p:grpSpPr>
        <p:sp>
          <p:nvSpPr>
            <p:cNvPr id="32" name="角丸四角形 31"/>
            <p:cNvSpPr/>
            <p:nvPr/>
          </p:nvSpPr>
          <p:spPr>
            <a:xfrm>
              <a:off x="2391649" y="1189909"/>
              <a:ext cx="3929062" cy="237235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391648" y="1274943"/>
              <a:ext cx="4044865" cy="228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Li-PO Battery </a:t>
              </a:r>
            </a:p>
            <a:p>
              <a:r>
                <a:rPr lang="en-US" altLang="ja-JP" sz="7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            </a:t>
              </a:r>
            </a:p>
            <a:p>
              <a:endParaRPr lang="en-US" altLang="ja-JP" sz="7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altLang="ja-JP" sz="7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7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                11.2V 1300mAh</a:t>
              </a:r>
              <a:endParaRPr kumimoji="1" lang="ja-JP" altLang="en-US" sz="10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591530" y="2772099"/>
            <a:ext cx="2614198" cy="575208"/>
            <a:chOff x="3594895" y="2611741"/>
            <a:chExt cx="2399561" cy="575208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xmlns="" id="{EFCF447B-DF4E-F420-B181-5ED79E9170AE}"/>
                </a:ext>
              </a:extLst>
            </p:cNvPr>
            <p:cNvSpPr/>
            <p:nvPr/>
          </p:nvSpPr>
          <p:spPr>
            <a:xfrm>
              <a:off x="3594895" y="2656801"/>
              <a:ext cx="2399561" cy="486610"/>
            </a:xfrm>
            <a:prstGeom prst="roundRect">
              <a:avLst>
                <a:gd name="adj" fmla="val 162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    メインマイコン</a:t>
              </a:r>
              <a:r>
                <a:rPr lang="en-US" altLang="ja-JP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        </a:t>
              </a:r>
              <a:r>
                <a:rPr lang="ja-JP" altLang="en-US" sz="6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endParaRPr lang="en-US" altLang="ja-JP" sz="6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r>
                <a:rPr lang="en-US" altLang="ja-JP" sz="6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6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      </a:t>
              </a:r>
              <a:r>
                <a:rPr lang="en-US" altLang="ja-JP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Teensy 4.0 </a:t>
              </a:r>
              <a:endPara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pic>
          <p:nvPicPr>
            <p:cNvPr id="1028" name="Picture 4" descr="CPUのアイコン04素材 | 無料のアイコンイラスト集 icon-pit"/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604" y="2611741"/>
              <a:ext cx="568473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正方形/長方形 38"/>
          <p:cNvSpPr/>
          <p:nvPr/>
        </p:nvSpPr>
        <p:spPr>
          <a:xfrm>
            <a:off x="789717" y="2015803"/>
            <a:ext cx="452351" cy="309369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PWR</a:t>
            </a:r>
            <a:endParaRPr kumimoji="1" lang="ja-JP" altLang="en-US" sz="900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1" y="2528385"/>
            <a:ext cx="971657" cy="781512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339263" y="3020793"/>
            <a:ext cx="131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Fuse</a:t>
            </a:r>
            <a:r>
              <a:rPr lang="en-US" altLang="ja-JP" sz="5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:20A</a:t>
            </a:r>
          </a:p>
          <a:p>
            <a:r>
              <a:rPr kumimoji="1" lang="en-US" altLang="ja-JP" sz="5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DC-DC:</a:t>
            </a:r>
          </a:p>
          <a:p>
            <a:r>
              <a:rPr lang="en-US" altLang="ja-JP" sz="5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5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OKL-T/3W5NC</a:t>
            </a:r>
            <a:endParaRPr kumimoji="1" lang="en-US" altLang="ja-JP" sz="500" dirty="0" smtClean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  <a:p>
            <a:endParaRPr kumimoji="1" lang="ja-JP" altLang="en-US" sz="50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34059" r="6607" b="33808"/>
          <a:stretch/>
        </p:blipFill>
        <p:spPr>
          <a:xfrm>
            <a:off x="832644" y="1438413"/>
            <a:ext cx="1097756" cy="385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 contourW="12700">
            <a:bevelT w="381000" h="114300"/>
            <a:extrusionClr>
              <a:schemeClr val="bg1"/>
            </a:extrusionClr>
            <a:contourClr>
              <a:schemeClr val="bg1"/>
            </a:contourClr>
          </a:sp3d>
        </p:spPr>
      </p:pic>
      <p:sp>
        <p:nvSpPr>
          <p:cNvPr id="45" name="正方形/長方形 44"/>
          <p:cNvSpPr/>
          <p:nvPr/>
        </p:nvSpPr>
        <p:spPr>
          <a:xfrm>
            <a:off x="2861245" y="2623756"/>
            <a:ext cx="408838" cy="192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I²C</a:t>
            </a:r>
            <a:endParaRPr kumimoji="1" lang="ja-JP" altLang="en-US" sz="1200" dirty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75720" y="1498338"/>
            <a:ext cx="979889" cy="1168272"/>
            <a:chOff x="3871864" y="2388567"/>
            <a:chExt cx="729671" cy="1168272"/>
          </a:xfrm>
        </p:grpSpPr>
        <p:sp>
          <p:nvSpPr>
            <p:cNvPr id="47" name="四角形: 角を丸くする 11">
              <a:extLst>
                <a:ext uri="{FF2B5EF4-FFF2-40B4-BE49-F238E27FC236}">
                  <a16:creationId xmlns:a16="http://schemas.microsoft.com/office/drawing/2014/main" xmlns="" id="{EFCF447B-DF4E-F420-B181-5ED79E9170AE}"/>
                </a:ext>
              </a:extLst>
            </p:cNvPr>
            <p:cNvSpPr/>
            <p:nvPr/>
          </p:nvSpPr>
          <p:spPr>
            <a:xfrm>
              <a:off x="3871864" y="2388567"/>
              <a:ext cx="729671" cy="1136363"/>
            </a:xfrm>
            <a:prstGeom prst="roundRect">
              <a:avLst>
                <a:gd name="adj" fmla="val 1628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1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r>
                <a:rPr lang="ja-JP" altLang="en-US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サブマイコン</a:t>
              </a:r>
              <a:r>
                <a:rPr lang="en-US" altLang="ja-JP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       </a:t>
              </a:r>
            </a:p>
            <a:p>
              <a:r>
                <a:rPr lang="en-US" altLang="ja-JP" sz="2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endParaRPr lang="en-US" altLang="ja-JP" sz="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r>
                <a:rPr lang="en-US" altLang="ja-JP" sz="6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  </a:t>
              </a:r>
              <a:r>
                <a:rPr lang="en-US" altLang="ja-JP" sz="7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Arduino     </a:t>
              </a:r>
            </a:p>
            <a:p>
              <a:r>
                <a:rPr lang="en-US" altLang="ja-JP" sz="7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400" dirty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r>
                <a:rPr lang="en-US" altLang="ja-JP" sz="7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Mega 2560</a:t>
              </a:r>
            </a:p>
            <a:p>
              <a:endPara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endParaRPr lang="en-US" altLang="ja-JP" sz="9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endParaRPr kumimoji="1" lang="en-US" altLang="ja-JP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  <a:p>
              <a:r>
                <a:rPr kumimoji="1" lang="en-US" altLang="ja-JP" sz="900" dirty="0" smtClean="0">
                  <a:latin typeface="源ノ角ゴシック Code JP R" panose="020B0500000000000000" pitchFamily="34" charset="-128"/>
                  <a:ea typeface="源ノ角ゴシック Code JP R" panose="020B0500000000000000" pitchFamily="34" charset="-128"/>
                </a:rPr>
                <a:t> </a:t>
              </a:r>
              <a:endParaRPr kumimoji="1" lang="ja-JP" altLang="en-US" sz="9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endParaRPr>
            </a:p>
          </p:txBody>
        </p:sp>
        <p:pic>
          <p:nvPicPr>
            <p:cNvPr id="48" name="Picture 4" descr="CPUのアイコン04素材 | 無料のアイコンイラスト集 icon-pit"/>
            <p:cNvPicPr>
              <a:picLocks noChangeAspect="1" noChangeArrowheads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916" y="2856233"/>
              <a:ext cx="519567" cy="700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四角形: 角を丸くする 11">
            <a:extLst>
              <a:ext uri="{FF2B5EF4-FFF2-40B4-BE49-F238E27FC236}">
                <a16:creationId xmlns:a16="http://schemas.microsoft.com/office/drawing/2014/main" xmlns="" id="{EFCF447B-DF4E-F420-B181-5ED79E9170AE}"/>
              </a:ext>
            </a:extLst>
          </p:cNvPr>
          <p:cNvSpPr/>
          <p:nvPr/>
        </p:nvSpPr>
        <p:spPr>
          <a:xfrm>
            <a:off x="4226466" y="2012975"/>
            <a:ext cx="979889" cy="764288"/>
          </a:xfrm>
          <a:prstGeom prst="roundRect">
            <a:avLst>
              <a:gd name="adj" fmla="val 1628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endParaRPr lang="en-US" altLang="ja-JP" sz="900" dirty="0" smtClean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endParaRPr kumimoji="1" lang="en-US" altLang="ja-JP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endParaRPr kumimoji="1" lang="ja-JP" altLang="en-US" sz="9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57" name="四角形: 角を丸くする 11">
            <a:extLst>
              <a:ext uri="{FF2B5EF4-FFF2-40B4-BE49-F238E27FC236}">
                <a16:creationId xmlns:a16="http://schemas.microsoft.com/office/drawing/2014/main" xmlns="" id="{EFCF447B-DF4E-F420-B181-5ED79E9170AE}"/>
              </a:ext>
            </a:extLst>
          </p:cNvPr>
          <p:cNvSpPr/>
          <p:nvPr/>
        </p:nvSpPr>
        <p:spPr>
          <a:xfrm>
            <a:off x="4233697" y="1212218"/>
            <a:ext cx="977899" cy="784542"/>
          </a:xfrm>
          <a:prstGeom prst="roundRect">
            <a:avLst>
              <a:gd name="adj" fmla="val 1628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900" dirty="0" smtClean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26466" y="1209214"/>
            <a:ext cx="1071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ジャイロセンサ</a:t>
            </a:r>
            <a:endParaRPr kumimoji="1" lang="ja-JP" altLang="en-US" sz="9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424700" y="1351432"/>
            <a:ext cx="669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MPU6050</a:t>
            </a:r>
            <a:endParaRPr kumimoji="1" lang="ja-JP" altLang="en-US" sz="7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5" b="23073"/>
          <a:stretch/>
        </p:blipFill>
        <p:spPr>
          <a:xfrm>
            <a:off x="4327512" y="1537578"/>
            <a:ext cx="799851" cy="409383"/>
          </a:xfrm>
          <a:prstGeom prst="rect">
            <a:avLst/>
          </a:prstGeom>
        </p:spPr>
      </p:pic>
      <p:sp>
        <p:nvSpPr>
          <p:cNvPr id="61" name="テキスト ボックス 60"/>
          <p:cNvSpPr txBox="1"/>
          <p:nvPr/>
        </p:nvSpPr>
        <p:spPr>
          <a:xfrm>
            <a:off x="4233697" y="2005019"/>
            <a:ext cx="1071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ボールセンサ</a:t>
            </a:r>
            <a:endParaRPr kumimoji="1" lang="ja-JP" altLang="en-US" sz="10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08097" y="2185342"/>
            <a:ext cx="11949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TSSP58038 x</a:t>
            </a:r>
            <a:r>
              <a:rPr lang="en-US" altLang="ja-JP" sz="3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</a:t>
            </a:r>
            <a:r>
              <a:rPr lang="en-US" altLang="ja-JP" sz="700" dirty="0" smtClean="0">
                <a:solidFill>
                  <a:schemeClr val="bg1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16</a:t>
            </a:r>
            <a:endParaRPr kumimoji="1" lang="ja-JP" altLang="en-US" sz="700" dirty="0">
              <a:solidFill>
                <a:schemeClr val="bg1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grpSp>
        <p:nvGrpSpPr>
          <p:cNvPr id="75" name="グループ化 74"/>
          <p:cNvGrpSpPr/>
          <p:nvPr/>
        </p:nvGrpSpPr>
        <p:grpSpPr>
          <a:xfrm>
            <a:off x="4169017" y="2318493"/>
            <a:ext cx="653531" cy="440287"/>
            <a:chOff x="4272373" y="2326260"/>
            <a:chExt cx="872266" cy="680316"/>
          </a:xfrm>
        </p:grpSpPr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2808">
              <a:off x="4272373" y="2432785"/>
              <a:ext cx="554732" cy="554732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764" y="2326260"/>
              <a:ext cx="554732" cy="554732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6195">
              <a:off x="4589907" y="2451844"/>
              <a:ext cx="554732" cy="554732"/>
            </a:xfrm>
            <a:prstGeom prst="rect">
              <a:avLst/>
            </a:prstGeom>
          </p:spPr>
        </p:pic>
      </p:grpSp>
      <p:sp>
        <p:nvSpPr>
          <p:cNvPr id="67" name="角丸四角形 66"/>
          <p:cNvSpPr/>
          <p:nvPr/>
        </p:nvSpPr>
        <p:spPr>
          <a:xfrm>
            <a:off x="372356" y="3682324"/>
            <a:ext cx="2097793" cy="1027429"/>
          </a:xfrm>
          <a:prstGeom prst="roundRect">
            <a:avLst>
              <a:gd name="adj" fmla="val 5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891540" y="3369511"/>
            <a:ext cx="332062" cy="504946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998" y="3695780"/>
            <a:ext cx="1312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MOTOR</a:t>
            </a:r>
            <a:endParaRPr kumimoji="1" lang="ja-JP" altLang="en-US" sz="80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4" y="3845977"/>
            <a:ext cx="733818" cy="733818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403587" y="4482798"/>
            <a:ext cx="9562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DAISEN DSR-1202</a:t>
            </a:r>
            <a:endParaRPr kumimoji="1" lang="ja-JP" altLang="en-US" sz="60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34979" y="3880123"/>
            <a:ext cx="882267" cy="781675"/>
          </a:xfrm>
          <a:prstGeom prst="roundRect">
            <a:avLst>
              <a:gd name="adj" fmla="val 504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1317246" y="4212886"/>
            <a:ext cx="200404" cy="159769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224861" y="4189288"/>
            <a:ext cx="772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</a:rPr>
              <a:t>PWR</a:t>
            </a:r>
            <a:endParaRPr kumimoji="1" lang="ja-JP" altLang="en-US" sz="500" dirty="0">
              <a:solidFill>
                <a:schemeClr val="bg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513134" y="3878133"/>
            <a:ext cx="896827" cy="777182"/>
          </a:xfrm>
          <a:prstGeom prst="roundRect">
            <a:avLst>
              <a:gd name="adj" fmla="val 5043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9389" r="6871" b="20526"/>
          <a:stretch/>
        </p:blipFill>
        <p:spPr>
          <a:xfrm rot="18728041">
            <a:off x="1440568" y="4144192"/>
            <a:ext cx="735807" cy="416718"/>
          </a:xfrm>
          <a:prstGeom prst="rect">
            <a:avLst/>
          </a:prstGeom>
        </p:spPr>
      </p:pic>
      <p:sp>
        <p:nvSpPr>
          <p:cNvPr id="76" name="テキスト ボックス 75"/>
          <p:cNvSpPr txBox="1"/>
          <p:nvPr/>
        </p:nvSpPr>
        <p:spPr>
          <a:xfrm>
            <a:off x="1464299" y="3923379"/>
            <a:ext cx="10150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JMP-BE-3561</a:t>
            </a:r>
            <a:r>
              <a:rPr lang="en-US" altLang="ja-JP" sz="300" b="1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b="1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x</a:t>
            </a:r>
            <a:r>
              <a:rPr lang="ja-JP" altLang="en-US" sz="300" b="1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700" b="1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</a:t>
            </a:r>
            <a:endParaRPr lang="ja-JP" altLang="ja-JP" sz="700" dirty="0"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55058" y="3493601"/>
            <a:ext cx="838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1"/>
                </a:solidFill>
              </a:rPr>
              <a:t>PWR</a:t>
            </a:r>
            <a:endParaRPr lang="ja-JP" altLang="ja-JP" sz="900" dirty="0">
              <a:solidFill>
                <a:schemeClr val="bg1"/>
              </a:solidFill>
              <a:effectLst/>
              <a:ea typeface="源ノ角ゴシック Code JP R" panose="020B0500000000000000" pitchFamily="34" charset="-128"/>
            </a:endParaRPr>
          </a:p>
        </p:txBody>
      </p:sp>
      <p:pic>
        <p:nvPicPr>
          <p:cNvPr id="78" name="図 7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9389" r="6871" b="20526"/>
          <a:stretch/>
        </p:blipFill>
        <p:spPr>
          <a:xfrm rot="18728041">
            <a:off x="1577214" y="4158855"/>
            <a:ext cx="735807" cy="416718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9389" r="6871" b="20526"/>
          <a:stretch/>
        </p:blipFill>
        <p:spPr>
          <a:xfrm rot="18728041">
            <a:off x="1689136" y="4164767"/>
            <a:ext cx="735807" cy="416718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9389" r="6871" b="20526"/>
          <a:stretch/>
        </p:blipFill>
        <p:spPr>
          <a:xfrm rot="18728041">
            <a:off x="1801059" y="4164295"/>
            <a:ext cx="735807" cy="416718"/>
          </a:xfrm>
          <a:prstGeom prst="rect">
            <a:avLst/>
          </a:prstGeom>
        </p:spPr>
      </p:pic>
      <p:sp>
        <p:nvSpPr>
          <p:cNvPr id="81" name="正方形/長方形 80"/>
          <p:cNvSpPr/>
          <p:nvPr/>
        </p:nvSpPr>
        <p:spPr>
          <a:xfrm>
            <a:off x="1762920" y="3136948"/>
            <a:ext cx="521162" cy="173575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2035142" y="3288133"/>
            <a:ext cx="470109" cy="173575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83" name="正方形/長方形 82"/>
          <p:cNvSpPr/>
          <p:nvPr/>
        </p:nvSpPr>
        <p:spPr>
          <a:xfrm>
            <a:off x="2183129" y="3460300"/>
            <a:ext cx="454883" cy="173575"/>
          </a:xfrm>
          <a:prstGeom prst="rect">
            <a:avLst/>
          </a:prstGeom>
          <a:solidFill>
            <a:srgbClr val="F9595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84" name="テキスト ボックス 83"/>
          <p:cNvSpPr txBox="1"/>
          <p:nvPr/>
        </p:nvSpPr>
        <p:spPr>
          <a:xfrm rot="5400000">
            <a:off x="1882237" y="3437836"/>
            <a:ext cx="772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bg1"/>
                </a:solidFill>
              </a:rPr>
              <a:t>PWR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2580153" y="3437373"/>
            <a:ext cx="2910300" cy="1272380"/>
            <a:chOff x="2379051" y="1189909"/>
            <a:chExt cx="3933620" cy="2372354"/>
          </a:xfrm>
        </p:grpSpPr>
        <p:sp>
          <p:nvSpPr>
            <p:cNvPr id="86" name="角丸四角形 85"/>
            <p:cNvSpPr/>
            <p:nvPr/>
          </p:nvSpPr>
          <p:spPr>
            <a:xfrm>
              <a:off x="2383609" y="1189909"/>
              <a:ext cx="3929062" cy="2372354"/>
            </a:xfrm>
            <a:prstGeom prst="roundRect">
              <a:avLst>
                <a:gd name="adj" fmla="val 50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2379051" y="1220213"/>
              <a:ext cx="2188051" cy="47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Kicking System</a:t>
              </a:r>
              <a:endParaRPr kumimoji="1" lang="ja-JP" altLang="en-US" sz="10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4583619" y="2324921"/>
            <a:ext cx="653531" cy="440287"/>
            <a:chOff x="4272373" y="2326260"/>
            <a:chExt cx="872266" cy="680316"/>
          </a:xfrm>
        </p:grpSpPr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2808">
              <a:off x="4272373" y="2432785"/>
              <a:ext cx="554732" cy="554732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764" y="2326260"/>
              <a:ext cx="554732" cy="554732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6195">
              <a:off x="4589907" y="2451844"/>
              <a:ext cx="554732" cy="554732"/>
            </a:xfrm>
            <a:prstGeom prst="rect">
              <a:avLst/>
            </a:prstGeom>
          </p:spPr>
        </p:pic>
      </p:grpSp>
      <p:sp>
        <p:nvSpPr>
          <p:cNvPr id="95" name="正方形/長方形 94"/>
          <p:cNvSpPr/>
          <p:nvPr/>
        </p:nvSpPr>
        <p:spPr>
          <a:xfrm>
            <a:off x="5213963" y="2887093"/>
            <a:ext cx="266428" cy="129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96" name="正方形/長方形 95"/>
          <p:cNvSpPr/>
          <p:nvPr/>
        </p:nvSpPr>
        <p:spPr>
          <a:xfrm rot="16200000">
            <a:off x="4688352" y="2101781"/>
            <a:ext cx="1452770" cy="134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97" name="正方形/長方形 96"/>
          <p:cNvSpPr/>
          <p:nvPr/>
        </p:nvSpPr>
        <p:spPr>
          <a:xfrm>
            <a:off x="5353854" y="1430437"/>
            <a:ext cx="228139" cy="129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grpSp>
        <p:nvGrpSpPr>
          <p:cNvPr id="98" name="グループ化 97"/>
          <p:cNvGrpSpPr/>
          <p:nvPr/>
        </p:nvGrpSpPr>
        <p:grpSpPr>
          <a:xfrm>
            <a:off x="5581361" y="1130711"/>
            <a:ext cx="1866187" cy="1764569"/>
            <a:chOff x="2391647" y="1189909"/>
            <a:chExt cx="3929064" cy="2372354"/>
          </a:xfrm>
        </p:grpSpPr>
        <p:sp>
          <p:nvSpPr>
            <p:cNvPr id="99" name="角丸四角形 98"/>
            <p:cNvSpPr/>
            <p:nvPr/>
          </p:nvSpPr>
          <p:spPr>
            <a:xfrm>
              <a:off x="2391649" y="1189909"/>
              <a:ext cx="3929062" cy="237235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391647" y="1220349"/>
              <a:ext cx="3421807" cy="281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Vision System</a:t>
              </a:r>
              <a:endParaRPr kumimoji="1" lang="ja-JP" altLang="en-US" sz="11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pic>
        <p:nvPicPr>
          <p:cNvPr id="88" name="図 8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52" y="1351432"/>
            <a:ext cx="1900592" cy="1307052"/>
          </a:xfrm>
          <a:prstGeom prst="rect">
            <a:avLst/>
          </a:prstGeom>
        </p:spPr>
      </p:pic>
      <p:sp>
        <p:nvSpPr>
          <p:cNvPr id="102" name="テキスト ボックス 101"/>
          <p:cNvSpPr txBox="1"/>
          <p:nvPr/>
        </p:nvSpPr>
        <p:spPr>
          <a:xfrm>
            <a:off x="5581747" y="2578903"/>
            <a:ext cx="1923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Camera : </a:t>
            </a:r>
            <a:r>
              <a:rPr lang="en-US" altLang="ja-JP" sz="1050" dirty="0" err="1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OpenMV</a:t>
            </a:r>
            <a:r>
              <a:rPr lang="en-US" altLang="ja-JP" sz="1050" dirty="0" smtClean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 H7</a:t>
            </a:r>
            <a:endParaRPr kumimoji="1" lang="ja-JP" altLang="en-US" sz="1050" dirty="0"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213963" y="3078737"/>
            <a:ext cx="367398" cy="129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5581361" y="2960253"/>
            <a:ext cx="1866187" cy="1764569"/>
            <a:chOff x="2391647" y="1189909"/>
            <a:chExt cx="3929064" cy="2372354"/>
          </a:xfrm>
        </p:grpSpPr>
        <p:sp>
          <p:nvSpPr>
            <p:cNvPr id="105" name="角丸四角形 104"/>
            <p:cNvSpPr/>
            <p:nvPr/>
          </p:nvSpPr>
          <p:spPr>
            <a:xfrm>
              <a:off x="2391649" y="1189909"/>
              <a:ext cx="3929062" cy="2372354"/>
            </a:xfrm>
            <a:prstGeom prst="roundRect">
              <a:avLst>
                <a:gd name="adj" fmla="val 504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2391647" y="1220348"/>
              <a:ext cx="3421807" cy="35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Line Ring</a:t>
              </a:r>
              <a:endParaRPr kumimoji="1" lang="ja-JP" altLang="en-US" sz="1100" dirty="0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sp>
        <p:nvSpPr>
          <p:cNvPr id="107" name="テキスト ボックス 106"/>
          <p:cNvSpPr txBox="1"/>
          <p:nvPr/>
        </p:nvSpPr>
        <p:spPr>
          <a:xfrm rot="5400000">
            <a:off x="5097852" y="2188673"/>
            <a:ext cx="64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bg1"/>
                </a:solidFill>
              </a:rPr>
              <a:t>Serial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150047" y="3007331"/>
            <a:ext cx="640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bg1"/>
                </a:solidFill>
              </a:rPr>
              <a:t>Serial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</TotalTime>
  <Words>90</Words>
  <Application>Microsoft Office PowerPoint</Application>
  <PresentationFormat>ユーザー設定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源ノ角ゴシック Code JP L</vt:lpstr>
      <vt:lpstr>源ノ角ゴシック Code JP M</vt:lpstr>
      <vt:lpstr>源ノ角ゴシック Code JP R</vt:lpstr>
      <vt:lpstr>Arial</vt:lpstr>
      <vt:lpstr>Calibri</vt:lpstr>
      <vt:lpstr>Calibri Light</vt:lpstr>
      <vt:lpstr>Ink Free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23</cp:revision>
  <dcterms:created xsi:type="dcterms:W3CDTF">2023-02-14T07:18:03Z</dcterms:created>
  <dcterms:modified xsi:type="dcterms:W3CDTF">2023-03-13T09:33:44Z</dcterms:modified>
</cp:coreProperties>
</file>