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119350" cy="10691813"/>
  <p:notesSz cx="9869488" cy="6735763"/>
  <p:defaultTextStyle>
    <a:defPPr>
      <a:defRPr lang="ja-JP"/>
    </a:defPPr>
    <a:lvl1pPr marL="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CC"/>
    <a:srgbClr val="F33939"/>
    <a:srgbClr val="F9F9F9"/>
    <a:srgbClr val="F06E6E"/>
    <a:srgbClr val="F66E6E"/>
    <a:srgbClr val="595959"/>
    <a:srgbClr val="0B8784"/>
    <a:srgbClr val="0C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6370" autoAdjust="0"/>
  </p:normalViewPr>
  <p:slideViewPr>
    <p:cSldViewPr snapToGrid="0">
      <p:cViewPr varScale="1">
        <p:scale>
          <a:sx n="72" d="100"/>
          <a:sy n="72" d="100"/>
        </p:scale>
        <p:origin x="179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30" y="1"/>
            <a:ext cx="4276779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8008-FDA3-410E-9738-B862D3BEBCE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28988" y="841375"/>
            <a:ext cx="321151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50" y="3241589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30" y="6397809"/>
            <a:ext cx="4276779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D10F-67A6-4E5B-9A49-01D3A0623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kumimoji="1"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28988" y="841375"/>
            <a:ext cx="3211512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D10F-67A6-4E5B-9A49-01D3A0623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6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9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6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C935-5042-4AD5-A86E-5E275E957866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59F-FB51-442B-B6F3-E7741E71A1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Relationship Id="rId30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角丸四角形 176"/>
          <p:cNvSpPr/>
          <p:nvPr/>
        </p:nvSpPr>
        <p:spPr>
          <a:xfrm>
            <a:off x="-1040986" y="3638080"/>
            <a:ext cx="17201322" cy="78351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softEdge rad="4191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19" name="角丸四角形 218"/>
          <p:cNvSpPr/>
          <p:nvPr/>
        </p:nvSpPr>
        <p:spPr>
          <a:xfrm>
            <a:off x="4185193" y="4234983"/>
            <a:ext cx="8048306" cy="3101597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1" name="角丸四角形 220"/>
          <p:cNvSpPr/>
          <p:nvPr/>
        </p:nvSpPr>
        <p:spPr>
          <a:xfrm>
            <a:off x="184942" y="4235217"/>
            <a:ext cx="3882390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2" name="角丸四角形 221"/>
          <p:cNvSpPr/>
          <p:nvPr/>
        </p:nvSpPr>
        <p:spPr>
          <a:xfrm>
            <a:off x="189748" y="7485839"/>
            <a:ext cx="3803762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3" name="角丸四角形 222"/>
          <p:cNvSpPr/>
          <p:nvPr/>
        </p:nvSpPr>
        <p:spPr>
          <a:xfrm>
            <a:off x="4121575" y="7481494"/>
            <a:ext cx="4939125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24" name="角丸四角形 223"/>
          <p:cNvSpPr/>
          <p:nvPr/>
        </p:nvSpPr>
        <p:spPr>
          <a:xfrm>
            <a:off x="12351360" y="4222942"/>
            <a:ext cx="2615331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" name="正方形/長方形 4"/>
          <p:cNvSpPr/>
          <p:nvPr/>
        </p:nvSpPr>
        <p:spPr>
          <a:xfrm>
            <a:off x="0" y="6"/>
            <a:ext cx="15119350" cy="676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086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endParaRPr lang="ja-JP" altLang="en-US" sz="3118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4686" y="57957"/>
            <a:ext cx="205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チームメンバー</a:t>
            </a:r>
          </a:p>
        </p:txBody>
      </p:sp>
      <p:sp>
        <p:nvSpPr>
          <p:cNvPr id="98" name="角丸四角形 97"/>
          <p:cNvSpPr/>
          <p:nvPr/>
        </p:nvSpPr>
        <p:spPr>
          <a:xfrm>
            <a:off x="109729" y="722974"/>
            <a:ext cx="5536193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8167" y="1562857"/>
            <a:ext cx="96307" cy="246659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29" name="角丸四角形 128"/>
          <p:cNvSpPr/>
          <p:nvPr/>
        </p:nvSpPr>
        <p:spPr>
          <a:xfrm>
            <a:off x="253502" y="835538"/>
            <a:ext cx="1281344" cy="727004"/>
          </a:xfrm>
          <a:prstGeom prst="roundRect">
            <a:avLst>
              <a:gd name="adj" fmla="val 5861"/>
            </a:avLst>
          </a:prstGeom>
          <a:solidFill>
            <a:srgbClr val="F0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33382" r="6107" b="33698"/>
          <a:stretch/>
        </p:blipFill>
        <p:spPr>
          <a:xfrm>
            <a:off x="389761" y="1170186"/>
            <a:ext cx="1007518" cy="3596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テキスト ボックス 10"/>
          <p:cNvSpPr txBox="1"/>
          <p:nvPr/>
        </p:nvSpPr>
        <p:spPr>
          <a:xfrm>
            <a:off x="211690" y="835537"/>
            <a:ext cx="1603612" cy="34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Li-PO Battery</a:t>
            </a:r>
          </a:p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</a:t>
            </a:r>
            <a:r>
              <a:rPr lang="en-US" altLang="ja-JP" sz="78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7.4V 2200mAh</a:t>
            </a:r>
            <a:endParaRPr lang="ja-JP" altLang="en-US" sz="78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49671" y="1815974"/>
            <a:ext cx="1288734" cy="869998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5942" y="1779354"/>
            <a:ext cx="15571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Power</a:t>
            </a:r>
            <a:r>
              <a:rPr lang="ja-JP" altLang="en-US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 </a:t>
            </a:r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Supply Unit</a:t>
            </a:r>
            <a:endParaRPr lang="en-US" altLang="ja-JP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/>
            </a:endParaRPr>
          </a:p>
          <a:p>
            <a:r>
              <a:rPr lang="en-US" altLang="ja-JP" sz="7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M" panose="020B0600000000000000"/>
              </a:rPr>
              <a:t>   Fuse</a:t>
            </a:r>
            <a:r>
              <a:rPr lang="ja-JP" altLang="en-US" sz="7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M" panose="020B0600000000000000"/>
              </a:rPr>
              <a:t>     </a:t>
            </a:r>
            <a:r>
              <a:rPr lang="en-US" altLang="ja-JP" sz="7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M" panose="020B0600000000000000"/>
              </a:rPr>
              <a:t>: 20A</a:t>
            </a:r>
          </a:p>
          <a:p>
            <a:r>
              <a:rPr lang="en-US" altLang="ja-JP" sz="700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/>
              </a:rPr>
              <a:t>  DC-DC:OKL-T/3W5NC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376938" y="2692430"/>
            <a:ext cx="97536" cy="659598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" name="テキスト ボックス 15"/>
          <p:cNvSpPr txBox="1"/>
          <p:nvPr/>
        </p:nvSpPr>
        <p:spPr>
          <a:xfrm rot="16200000">
            <a:off x="214485" y="1584368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 rot="16200000">
            <a:off x="93988" y="2921611"/>
            <a:ext cx="65348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Power(7.4V)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 rot="16200000">
            <a:off x="483545" y="3158762"/>
            <a:ext cx="87977" cy="301190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4" name="角丸四角形 143"/>
          <p:cNvSpPr/>
          <p:nvPr/>
        </p:nvSpPr>
        <p:spPr>
          <a:xfrm>
            <a:off x="678129" y="2797755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00098" y="2767447"/>
            <a:ext cx="117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4ch Motor Control Board</a:t>
            </a: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 (DAISEN DSR-1202) 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3" y="2945604"/>
            <a:ext cx="839584" cy="839584"/>
          </a:xfrm>
          <a:prstGeom prst="rect">
            <a:avLst/>
          </a:prstGeom>
        </p:spPr>
      </p:pic>
      <p:sp>
        <p:nvSpPr>
          <p:cNvPr id="146" name="角丸四角形 145"/>
          <p:cNvSpPr/>
          <p:nvPr/>
        </p:nvSpPr>
        <p:spPr>
          <a:xfrm>
            <a:off x="1827288" y="830569"/>
            <a:ext cx="1743878" cy="1812361"/>
          </a:xfrm>
          <a:prstGeom prst="roundRect">
            <a:avLst>
              <a:gd name="adj" fmla="val 586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 rot="5400000">
            <a:off x="1567060" y="2082605"/>
            <a:ext cx="238655" cy="275272"/>
          </a:xfrm>
          <a:prstGeom prst="rect">
            <a:avLst/>
          </a:prstGeom>
          <a:solidFill>
            <a:srgbClr val="F0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798868" y="830864"/>
            <a:ext cx="1557174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91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Main Board</a:t>
            </a:r>
            <a:endParaRPr lang="ja-JP" altLang="en-US" sz="78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2007898" y="1052153"/>
            <a:ext cx="1384142" cy="34259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45" y="1179180"/>
            <a:ext cx="1030830" cy="193280"/>
          </a:xfrm>
          <a:prstGeom prst="rect">
            <a:avLst/>
          </a:prstGeom>
        </p:spPr>
      </p:pic>
      <p:sp>
        <p:nvSpPr>
          <p:cNvPr id="149" name="テキスト ボックス 148"/>
          <p:cNvSpPr txBox="1"/>
          <p:nvPr/>
        </p:nvSpPr>
        <p:spPr>
          <a:xfrm>
            <a:off x="1486844" y="2069098"/>
            <a:ext cx="429524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Power(5.0V)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2361470" y="1027271"/>
            <a:ext cx="730550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Processer</a:t>
            </a:r>
            <a:endParaRPr lang="ja-JP" altLang="en-US" sz="557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2442116" y="1404166"/>
            <a:ext cx="92321" cy="195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4" name="角丸四角形 153"/>
          <p:cNvSpPr/>
          <p:nvPr/>
        </p:nvSpPr>
        <p:spPr>
          <a:xfrm>
            <a:off x="2204444" y="1594642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095191" y="1600893"/>
            <a:ext cx="79205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2442113" y="1779354"/>
            <a:ext cx="89777" cy="18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56" name="角丸四角形 155"/>
          <p:cNvSpPr/>
          <p:nvPr/>
        </p:nvSpPr>
        <p:spPr>
          <a:xfrm>
            <a:off x="2211745" y="1970223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73785" y="1972136"/>
            <a:ext cx="63035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Gyro Sensor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3067614" y="1408147"/>
            <a:ext cx="50912" cy="177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0" name="角丸四角形 159"/>
          <p:cNvSpPr/>
          <p:nvPr/>
        </p:nvSpPr>
        <p:spPr>
          <a:xfrm>
            <a:off x="2808254" y="1598078"/>
            <a:ext cx="568657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701394" y="1598701"/>
            <a:ext cx="79205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Seeeduino Xiao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3066574" y="1706855"/>
            <a:ext cx="51952" cy="251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2" name="角丸四角形 161"/>
          <p:cNvSpPr/>
          <p:nvPr/>
        </p:nvSpPr>
        <p:spPr>
          <a:xfrm>
            <a:off x="2823848" y="1970223"/>
            <a:ext cx="553064" cy="173855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699067" y="1944944"/>
            <a:ext cx="786012" cy="2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IR Ring</a:t>
            </a:r>
          </a:p>
          <a:p>
            <a:pPr algn="ctr"/>
            <a:r>
              <a:rPr lang="en-US" altLang="ja-JP" sz="445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4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TSSP58038 x 8</a:t>
            </a:r>
            <a:endParaRPr lang="ja-JP" altLang="en-US" sz="40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2082826" y="1404635"/>
            <a:ext cx="79338" cy="79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168" name="角丸四角形 167"/>
          <p:cNvSpPr/>
          <p:nvPr/>
        </p:nvSpPr>
        <p:spPr>
          <a:xfrm>
            <a:off x="2018636" y="2198269"/>
            <a:ext cx="760764" cy="37973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948771" y="2187723"/>
            <a:ext cx="943103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Covert Module</a:t>
            </a:r>
            <a:endParaRPr lang="ja-JP" altLang="en-US" sz="550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2034595" y="2356211"/>
            <a:ext cx="692022" cy="168828"/>
          </a:xfrm>
          <a:prstGeom prst="roundRect">
            <a:avLst>
              <a:gd name="adj" fmla="val 5861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965799" y="2359573"/>
            <a:ext cx="8329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Type-C to Serial</a:t>
            </a:r>
            <a:endParaRPr lang="ja-JP" altLang="en-US" sz="5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 rot="16200000">
            <a:off x="3703372" y="1086281"/>
            <a:ext cx="87688" cy="328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60250" y="1153603"/>
            <a:ext cx="411771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PWM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 rot="16200000">
            <a:off x="3702819" y="2034828"/>
            <a:ext cx="87688" cy="327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38702" y="2093666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990751" y="2655568"/>
            <a:ext cx="87688" cy="34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1779573" y="2795784"/>
            <a:ext cx="87688" cy="3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1932431" y="2987290"/>
            <a:ext cx="91657" cy="637816"/>
          </a:xfrm>
          <a:prstGeom prst="rect">
            <a:avLst/>
          </a:prstGeom>
          <a:solidFill>
            <a:srgbClr val="F66E6E"/>
          </a:solidFill>
          <a:ln>
            <a:solidFill>
              <a:srgbClr val="F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65043" y="3207173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bg1"/>
                </a:solidFill>
              </a:rPr>
              <a:t>Power</a:t>
            </a:r>
            <a:endParaRPr lang="ja-JP" altLang="en-US" sz="668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3925090" y="835538"/>
            <a:ext cx="1525611" cy="87131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3925091" y="1768497"/>
            <a:ext cx="920486" cy="1004097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3204328" y="189166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@munachu_artemis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37436" y="60814"/>
            <a:ext cx="2762945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所属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lang="ja-JP" altLang="en-US" sz="1336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九州ブロック福岡ノード</a:t>
            </a:r>
            <a:endParaRPr lang="ja-JP" altLang="en-US" sz="1336" b="1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770826" y="166175"/>
            <a:ext cx="326231" cy="295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082" y="35289"/>
            <a:ext cx="569720" cy="569720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3889093" y="824983"/>
            <a:ext cx="155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Vision System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868962" y="1740624"/>
            <a:ext cx="9225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Line ring</a:t>
            </a: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S4282-51</a:t>
            </a:r>
            <a:r>
              <a:rPr lang="en-US" altLang="ja-JP" sz="6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x 16</a:t>
            </a:r>
            <a:endParaRPr lang="ja-JP" altLang="en-US" sz="6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230525" y="2797287"/>
            <a:ext cx="970407" cy="908012"/>
          </a:xfrm>
          <a:prstGeom prst="roundRect">
            <a:avLst>
              <a:gd name="adj" fmla="val 5861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197191" y="2794241"/>
            <a:ext cx="1113581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8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</a:p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 JMP-BE-3561 x 4</a:t>
            </a:r>
            <a:endParaRPr lang="ja-JP" altLang="en-US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 rot="16200000">
            <a:off x="2290562" y="1778167"/>
            <a:ext cx="3719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 rot="16200000">
            <a:off x="2301175" y="1411192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907854" y="1654358"/>
            <a:ext cx="42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Serial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052051" y="1405980"/>
            <a:ext cx="92321" cy="1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0" name="正方形/長方形 89"/>
          <p:cNvSpPr/>
          <p:nvPr/>
        </p:nvSpPr>
        <p:spPr>
          <a:xfrm>
            <a:off x="3051261" y="1781507"/>
            <a:ext cx="92321" cy="177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91" name="テキスト ボックス 90"/>
          <p:cNvSpPr txBox="1"/>
          <p:nvPr/>
        </p:nvSpPr>
        <p:spPr>
          <a:xfrm rot="16200000">
            <a:off x="2907101" y="1413431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 rot="16200000">
            <a:off x="2911682" y="1783484"/>
            <a:ext cx="371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167904" y="3201008"/>
            <a:ext cx="687868" cy="40272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1" t="-515" r="13098" b="515"/>
          <a:stretch/>
        </p:blipFill>
        <p:spPr>
          <a:xfrm rot="5400000">
            <a:off x="4022872" y="1894797"/>
            <a:ext cx="703382" cy="75896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4" y="2083469"/>
            <a:ext cx="800616" cy="6439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79" y="970171"/>
            <a:ext cx="922463" cy="634385"/>
          </a:xfrm>
          <a:prstGeom prst="rect">
            <a:avLst/>
          </a:prstGeom>
        </p:spPr>
      </p:pic>
      <p:cxnSp>
        <p:nvCxnSpPr>
          <p:cNvPr id="25" name="カギ線コネクタ 24"/>
          <p:cNvCxnSpPr>
            <a:endCxn id="125" idx="1"/>
          </p:cNvCxnSpPr>
          <p:nvPr/>
        </p:nvCxnSpPr>
        <p:spPr>
          <a:xfrm>
            <a:off x="4537602" y="1524234"/>
            <a:ext cx="184279" cy="9032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4721881" y="1526076"/>
            <a:ext cx="812671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 MV Cam H7</a:t>
            </a:r>
            <a:endParaRPr lang="ja-JP" altLang="en-US" sz="55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534846" y="144475"/>
            <a:ext cx="2569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solidFill>
                  <a:schemeClr val="bg1"/>
                </a:solidFill>
                <a:latin typeface="ＭＳ ゴシック" panose="020B0609070205080204" pitchFamily="49" charset="-128"/>
                <a:ea typeface="源ノ角ゴシック Code JP M" panose="020B0600000000000000"/>
              </a:rPr>
              <a:t>宗中アルテミス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758377" y="2863141"/>
            <a:ext cx="277377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I²C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46449" y="4346998"/>
            <a:ext cx="37060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電源基盤 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これまでは、電源を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バッテリーから取ると、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モータの電圧降下により、制御部分のリセットが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かかるという問題があったため、電源を制御用、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駆動用と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つに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分ける必要がありました。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今年は、安定化に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DCDC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コンバータを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採用することで、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lang="ja-JP" altLang="en-US" sz="12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つの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バッテリー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から電源を取ってもモータ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の電圧降下による制御部分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のリセットに対応しました。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これにより、回路の簡易化、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基板の省スペース化を実現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しました。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285167" y="4342462"/>
            <a:ext cx="3642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カメラによるライン制御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超音波センサーで壁との距離を測って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ライン制御をするという制御方法から、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カメラを用いてライン制御をする方法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に変更し、コートの中心方向に移動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するアルゴリズムを実装しました。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常にカメラでコートの中心を取り続け、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ロボットからコートの中心への角度を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算出することによってラインが反応し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たときにコートの中心方向へ移動する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ことが可能になるだけでなく、ライン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にどの角度で乗っても正確にコート内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に移動することが可能になりました。</a:t>
            </a: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12393313" y="4342462"/>
            <a:ext cx="2513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正確性を求めて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fontAlgn="base"/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私たちはより正確な動きを実現するために、様々なことを行いました。 まず、ボールセンサを</a:t>
            </a:r>
            <a:r>
              <a:rPr lang="en-US" altLang="ja-JP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8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つ円形に配置し、ベクトルの考え方を適用することで比較的少ないボールセンサで正確なボールの角度を出すことに成功しました。 また、その角度を三角関数を用いたモーター駆動関数に代入することで、カクカクせず滑らかに、そして最短距離でボールに到達することが可能となりました。</a:t>
            </a:r>
          </a:p>
          <a:p>
            <a:pPr fontAlgn="base"/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237203" y="7541968"/>
            <a:ext cx="393494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円形ライン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endParaRPr lang="en-US" altLang="ja-JP" sz="12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今年は、小サイズのラインセンサー数個から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センサー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16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個を円形に配置したものに変更。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円形することでどのような状態でもラインに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反応するようになりました。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前年からの課題である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「スピードが速すぎて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ラインから出る」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というのも解決し、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スピードを気にせずに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制御ができるように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なりました。</a:t>
            </a: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4230830" y="7549324"/>
            <a:ext cx="71178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技術の駆使、そして最適化へ</a:t>
            </a:r>
            <a:r>
              <a:rPr lang="ja-JP" altLang="en-US" sz="105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endParaRPr lang="en-US" altLang="ja-JP" sz="105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Fusion360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や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KiCad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を用いてほぼすべての部品を独自で設計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しています。また、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3D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プリンタや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CNC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を使用することで、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さらに正確に短時間での部品の製作、量産が可能になりました。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基板も、発注基板によって自分たちのロボット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に特化した機能、形のものを実現可能になりました。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2"/>
          <a:stretch/>
        </p:blipFill>
        <p:spPr>
          <a:xfrm rot="5400000">
            <a:off x="7267041" y="4823879"/>
            <a:ext cx="2437301" cy="2413060"/>
          </a:xfrm>
          <a:prstGeom prst="rect">
            <a:avLst/>
          </a:prstGeom>
        </p:spPr>
      </p:pic>
      <p:cxnSp>
        <p:nvCxnSpPr>
          <p:cNvPr id="27" name="直線矢印コネクタ 26"/>
          <p:cNvCxnSpPr>
            <a:endCxn id="22" idx="3"/>
          </p:cNvCxnSpPr>
          <p:nvPr/>
        </p:nvCxnSpPr>
        <p:spPr>
          <a:xfrm>
            <a:off x="7671290" y="5179961"/>
            <a:ext cx="814402" cy="2069099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endCxn id="22" idx="3"/>
          </p:cNvCxnSpPr>
          <p:nvPr/>
        </p:nvCxnSpPr>
        <p:spPr>
          <a:xfrm flipH="1">
            <a:off x="8485692" y="6156626"/>
            <a:ext cx="825224" cy="1092434"/>
          </a:xfrm>
          <a:prstGeom prst="straightConnector1">
            <a:avLst/>
          </a:prstGeom>
          <a:ln w="38100">
            <a:solidFill>
              <a:srgbClr val="F339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7259484" y="4848874"/>
            <a:ext cx="823612" cy="764783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23564" r="21678" b="25303"/>
          <a:stretch/>
        </p:blipFill>
        <p:spPr>
          <a:xfrm>
            <a:off x="8886621" y="5817203"/>
            <a:ext cx="823612" cy="764783"/>
          </a:xfrm>
          <a:prstGeom prst="rect">
            <a:avLst/>
          </a:prstGeom>
        </p:spPr>
      </p:pic>
      <p:sp>
        <p:nvSpPr>
          <p:cNvPr id="244" name="角丸四角形 243"/>
          <p:cNvSpPr/>
          <p:nvPr/>
        </p:nvSpPr>
        <p:spPr>
          <a:xfrm>
            <a:off x="9149244" y="7514800"/>
            <a:ext cx="304473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9243476" y="7507033"/>
            <a:ext cx="29819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技術共有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私たちは、</a:t>
            </a:r>
            <a:r>
              <a:rPr lang="en-US" altLang="ja-JP" sz="13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RoboCupJunior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に参加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する上で、技術の共有をすることは必要不可欠であると考え、</a:t>
            </a:r>
            <a:r>
              <a:rPr lang="en-US" altLang="ja-JP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Twitter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のアカウント、ウェブブログを作成し、私たちが持っている技術を公開・共有することにしました。ハードウェア面、ソフトウェア面からの共有をすることも考えているため、ぜひ一度お越しください。</a:t>
            </a: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9324655" y="9855767"/>
            <a:ext cx="352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Twitter :</a:t>
            </a:r>
            <a:r>
              <a:rPr lang="en-US" altLang="ja-JP" sz="11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@munachu_artemis</a:t>
            </a:r>
          </a:p>
          <a:p>
            <a:r>
              <a:rPr lang="en-US" altLang="ja-JP" sz="14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Blog : </a:t>
            </a:r>
            <a:r>
              <a:rPr lang="en-US" altLang="ja-JP" sz="1100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https://asahi-rcj.github.io</a:t>
            </a:r>
            <a:endParaRPr lang="ja-JP" altLang="en-US" sz="1400" b="1" dirty="0">
              <a:solidFill>
                <a:schemeClr val="bg1"/>
              </a:solidFill>
              <a:latin typeface="Nirmala UI" panose="020B0502040204020203" pitchFamily="34" charset="0"/>
              <a:ea typeface="源ノ角ゴシック Code JP L" panose="020B0300000000000000" pitchFamily="34" charset="-128"/>
              <a:cs typeface="Nirmala UI" panose="020B0502040204020203" pitchFamily="34" charset="0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r="18222"/>
          <a:stretch/>
        </p:blipFill>
        <p:spPr>
          <a:xfrm>
            <a:off x="7611508" y="9882973"/>
            <a:ext cx="606776" cy="53511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84" y="9257188"/>
            <a:ext cx="682999" cy="68299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98" y="9058513"/>
            <a:ext cx="1003386" cy="8851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38164A6C-0691-9201-B00C-47BB12CE7D1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8015"/>
          <a:stretch/>
        </p:blipFill>
        <p:spPr>
          <a:xfrm>
            <a:off x="5506971" y="9306133"/>
            <a:ext cx="1406855" cy="122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xmlns="" id="{81467D52-0506-0C1C-0284-1E442AD8755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4011"/>
          <a:stretch/>
        </p:blipFill>
        <p:spPr>
          <a:xfrm>
            <a:off x="9718799" y="4867823"/>
            <a:ext cx="2427532" cy="206107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xmlns="" id="{82BBACEA-A094-E4E9-791B-DD1C311E9C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20" y="8643950"/>
            <a:ext cx="1855156" cy="185515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xmlns="" id="{857B7C14-6842-D79E-276B-D2271C79BD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26335" r="22344" b="20242"/>
          <a:stretch/>
        </p:blipFill>
        <p:spPr>
          <a:xfrm rot="372101">
            <a:off x="2209506" y="5916379"/>
            <a:ext cx="1857616" cy="134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09" y="979538"/>
            <a:ext cx="443510" cy="554388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44957" y="704579"/>
            <a:ext cx="3862231" cy="3092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8" name="正方形/長方形 217"/>
          <p:cNvSpPr/>
          <p:nvPr/>
        </p:nvSpPr>
        <p:spPr>
          <a:xfrm>
            <a:off x="3336735" y="2652532"/>
            <a:ext cx="87688" cy="405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20" name="正方形/長方形 219"/>
          <p:cNvSpPr/>
          <p:nvPr/>
        </p:nvSpPr>
        <p:spPr>
          <a:xfrm rot="5400000">
            <a:off x="3579611" y="2827819"/>
            <a:ext cx="87688" cy="573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 dirty="0"/>
          </a:p>
        </p:txBody>
      </p:sp>
      <p:sp>
        <p:nvSpPr>
          <p:cNvPr id="231" name="角丸四角形 230"/>
          <p:cNvSpPr/>
          <p:nvPr/>
        </p:nvSpPr>
        <p:spPr>
          <a:xfrm>
            <a:off x="3925091" y="2868375"/>
            <a:ext cx="920486" cy="824574"/>
          </a:xfrm>
          <a:prstGeom prst="roundRect">
            <a:avLst>
              <a:gd name="adj" fmla="val 586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3853796" y="2832745"/>
            <a:ext cx="92251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Hold sensor</a:t>
            </a: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lang="en-US" altLang="ja-JP" sz="7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S4282-51</a:t>
            </a:r>
            <a:r>
              <a:rPr lang="en-US" altLang="ja-JP" sz="6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x 1</a:t>
            </a:r>
          </a:p>
          <a:p>
            <a:r>
              <a:rPr lang="en-US" altLang="ja-JP" sz="600" b="1" dirty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R" panose="020B0500000000000000" pitchFamily="34" charset="-128"/>
              </a:rPr>
              <a:t>White LED </a:t>
            </a:r>
            <a:r>
              <a:rPr lang="en-US" altLang="ja-JP" sz="600" b="1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 1</a:t>
            </a:r>
          </a:p>
          <a:p>
            <a:endParaRPr lang="ja-JP" altLang="en-US" sz="500" b="1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26855" y="9084590"/>
            <a:ext cx="1508062" cy="10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sp>
        <p:nvSpPr>
          <p:cNvPr id="236" name="角丸四角形 235"/>
          <p:cNvSpPr/>
          <p:nvPr/>
        </p:nvSpPr>
        <p:spPr>
          <a:xfrm>
            <a:off x="12361567" y="7481494"/>
            <a:ext cx="2650204" cy="3101363"/>
          </a:xfrm>
          <a:prstGeom prst="roundRect">
            <a:avLst>
              <a:gd name="adj" fmla="val 8185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086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2361566" y="7498988"/>
            <a:ext cx="3021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スポンサー</a:t>
            </a:r>
            <a:endParaRPr lang="en-US" altLang="ja-JP" sz="24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</a:t>
            </a:r>
            <a:r>
              <a:rPr lang="en-US" altLang="ja-JP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JLCPCB</a:t>
            </a:r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様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発注基板の製作費や送料など、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金銭面でのサポートをしていた</a:t>
            </a:r>
            <a:r>
              <a:rPr lang="ja-JP" altLang="en-US" sz="1100" dirty="0" err="1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だ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ています。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・佐賀大</a:t>
            </a:r>
            <a:r>
              <a:rPr lang="en-US" altLang="ja-JP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de</a:t>
            </a:r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ラボ様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3D</a:t>
            </a:r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プリンタ、レーザーカッター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など　の機械を使用させていただく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だけでなく、技術交流の場としても</a:t>
            </a:r>
            <a:endParaRPr lang="en-US" altLang="ja-JP" sz="11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1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利用させていただいてます。</a:t>
            </a:r>
            <a:r>
              <a:rPr lang="ja-JP" altLang="en-US" sz="12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1300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　　　　　　　　　　　　　　</a:t>
            </a:r>
            <a:endParaRPr lang="en-US" altLang="ja-JP" sz="1300" dirty="0">
              <a:solidFill>
                <a:schemeClr val="bg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318" y="9452610"/>
            <a:ext cx="2020289" cy="5927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407" y="10066686"/>
            <a:ext cx="2238229" cy="4069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9" name="角丸四角形 238"/>
          <p:cNvSpPr/>
          <p:nvPr/>
        </p:nvSpPr>
        <p:spPr>
          <a:xfrm>
            <a:off x="9475577" y="720846"/>
            <a:ext cx="5536193" cy="3107103"/>
          </a:xfrm>
          <a:prstGeom prst="roundRect">
            <a:avLst>
              <a:gd name="adj" fmla="val 58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  <a:p>
            <a:endParaRPr lang="ja-JP" altLang="en-US" sz="1225" dirty="0">
              <a:solidFill>
                <a:schemeClr val="tx1">
                  <a:lumMod val="85000"/>
                  <a:lumOff val="15000"/>
                </a:schemeClr>
              </a:solidFill>
              <a:latin typeface="源ノ角ゴシック Light" panose="020B0300000000000000" pitchFamily="34" charset="-128"/>
              <a:ea typeface="源ノ角ゴシック Light" panose="020B0300000000000000" pitchFamily="34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01200" y="788260"/>
            <a:ext cx="536549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使用している主要部品とその理由</a:t>
            </a:r>
            <a:endParaRPr kumimoji="1" lang="en-US" altLang="ja-JP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5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・メインマイコン：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TJ3B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Core</a:t>
            </a: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→ブロック式でプログラムを簡単に書くことができるため。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・サブマイコン：</a:t>
            </a:r>
            <a:r>
              <a:rPr lang="en-US" altLang="ja-JP" sz="1200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Seeduino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Xiao×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２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→比較的小さなマイコンであり、省スペース化、軽量化に最適だった。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今大会のロボットにはボール制御・ジャイロ制御用として使用。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・ボールセンサ：</a:t>
            </a:r>
            <a:r>
              <a:rPr lang="en-US" altLang="ja-JP" sz="1200" b="1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TSSP58038×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８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→近距離、遠距離ともに使え、試合中にボールが見えない状況が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無くなったため。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・ラインセンサ：</a:t>
            </a:r>
            <a:r>
              <a:rPr lang="en-US" altLang="ja-JP" sz="1200" b="1" dirty="0">
                <a:solidFill>
                  <a:schemeClr val="bg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S4282-51×16</a:t>
            </a:r>
            <a:endParaRPr kumimoji="1"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</a:t>
            </a:r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周りの光に影響を受けずにラインを読み取ることができるため、</a:t>
            </a:r>
            <a:endParaRPr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照明やロボットの影響による誤作動がないため。</a:t>
            </a:r>
            <a:endParaRPr kumimoji="1"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・タッチセンサ：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S4282-51×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１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→比較的少ない</a:t>
            </a:r>
            <a:r>
              <a:rPr kumimoji="1" lang="en-US" altLang="ja-JP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LED</a:t>
            </a:r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の光量でボールの補足を検知できた</a:t>
            </a:r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ため</a:t>
            </a:r>
            <a:r>
              <a:rPr kumimoji="1"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。</a:t>
            </a:r>
            <a:endParaRPr kumimoji="1" lang="en-US" altLang="ja-JP" sz="9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・カメラ：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Open MV Cam H7×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１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</a:t>
            </a:r>
            <a:r>
              <a:rPr lang="en-US" altLang="ja-JP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TJ3B Core</a:t>
            </a:r>
            <a:r>
              <a:rPr lang="ja-JP" altLang="en-US" sz="9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と組み合わせて使用するのに適していたため。</a:t>
            </a:r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pic>
        <p:nvPicPr>
          <p:cNvPr id="116" name="図 1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328933" y="3224692"/>
            <a:ext cx="687868" cy="402726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488032" y="3224692"/>
            <a:ext cx="687868" cy="402726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0521" r="7594" b="20150"/>
          <a:stretch/>
        </p:blipFill>
        <p:spPr>
          <a:xfrm rot="18844015">
            <a:off x="2632785" y="3226729"/>
            <a:ext cx="687868" cy="402726"/>
          </a:xfrm>
          <a:prstGeom prst="rect">
            <a:avLst/>
          </a:prstGeom>
        </p:spPr>
      </p:pic>
      <p:sp>
        <p:nvSpPr>
          <p:cNvPr id="217" name="テキスト ボックス 216"/>
          <p:cNvSpPr txBox="1"/>
          <p:nvPr/>
        </p:nvSpPr>
        <p:spPr>
          <a:xfrm>
            <a:off x="3438436" y="3015197"/>
            <a:ext cx="429524" cy="19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Analog</a:t>
            </a:r>
            <a:endParaRPr lang="ja-JP" altLang="en-US" sz="66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D8B739C-2AFA-2A14-69E8-3D6FDD06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548" y="66857"/>
            <a:ext cx="569720" cy="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56E00F35-4903-1D06-8877-44B221B41EC0}"/>
              </a:ext>
            </a:extLst>
          </p:cNvPr>
          <p:cNvSpPr txBox="1"/>
          <p:nvPr/>
        </p:nvSpPr>
        <p:spPr>
          <a:xfrm>
            <a:off x="10788847" y="109286"/>
            <a:ext cx="1465466" cy="51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Ink Free" panose="03080402000500000000" pitchFamily="66" charset="0"/>
              </a:rPr>
              <a:t>Our blog</a:t>
            </a:r>
            <a:endParaRPr kumimoji="1" lang="ja-JP" altLang="en-US" b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5971CCE9-FBE7-C404-2E76-F9D4E3C848E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027459" y="2981944"/>
            <a:ext cx="693981" cy="538242"/>
          </a:xfrm>
          <a:prstGeom prst="rect">
            <a:avLst/>
          </a:prstGeom>
        </p:spPr>
      </p:pic>
      <p:pic>
        <p:nvPicPr>
          <p:cNvPr id="1040" name="Picture 16" descr="TJ3BLoader付 PICマイコン | ロボット,その他 | 株式会社ダイセン電子工業">
            <a:extLst>
              <a:ext uri="{FF2B5EF4-FFF2-40B4-BE49-F238E27FC236}">
                <a16:creationId xmlns:a16="http://schemas.microsoft.com/office/drawing/2014/main" xmlns="" id="{E2F21258-6AD5-24B6-5B4A-5200BB4AE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7" t="24440" r="20689" b="23905"/>
          <a:stretch/>
        </p:blipFill>
        <p:spPr bwMode="auto">
          <a:xfrm>
            <a:off x="14034226" y="1213707"/>
            <a:ext cx="791329" cy="53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eduino Xiaoをはじめよう - Seeedウィキ（日本語版）">
            <a:extLst>
              <a:ext uri="{FF2B5EF4-FFF2-40B4-BE49-F238E27FC236}">
                <a16:creationId xmlns:a16="http://schemas.microsoft.com/office/drawing/2014/main" xmlns="" id="{946C01D8-7D2B-670E-0144-4989DD27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954" y="1806456"/>
            <a:ext cx="793601" cy="5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1E015B7F-09D6-D291-2F17-0AB91A1AD2E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" y="-151148"/>
            <a:ext cx="1389782" cy="982737"/>
          </a:xfrm>
          <a:prstGeom prst="rect">
            <a:avLst/>
          </a:prstGeom>
        </p:spPr>
      </p:pic>
      <p:pic>
        <p:nvPicPr>
          <p:cNvPr id="1046" name="Picture 22" descr="ソース画像を表示">
            <a:extLst>
              <a:ext uri="{FF2B5EF4-FFF2-40B4-BE49-F238E27FC236}">
                <a16:creationId xmlns:a16="http://schemas.microsoft.com/office/drawing/2014/main" xmlns="" id="{DBDD4DE5-B06C-03E2-8BAE-15FCB213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944" y="2465089"/>
            <a:ext cx="791328" cy="62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ソース画像を表示">
            <a:extLst>
              <a:ext uri="{FF2B5EF4-FFF2-40B4-BE49-F238E27FC236}">
                <a16:creationId xmlns:a16="http://schemas.microsoft.com/office/drawing/2014/main" xmlns="" id="{D397F6E8-C311-F062-C82E-1F071FC6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370" y="3176808"/>
            <a:ext cx="788554" cy="5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xmlns="" id="{EF98590F-4572-A603-3081-F636D10A7F20}"/>
              </a:ext>
            </a:extLst>
          </p:cNvPr>
          <p:cNvCxnSpPr>
            <a:cxnSpLocks/>
            <a:endCxn id="1048" idx="1"/>
          </p:cNvCxnSpPr>
          <p:nvPr/>
        </p:nvCxnSpPr>
        <p:spPr>
          <a:xfrm>
            <a:off x="9810750" y="3345911"/>
            <a:ext cx="4227620" cy="126605"/>
          </a:xfrm>
          <a:prstGeom prst="bentConnector3">
            <a:avLst>
              <a:gd name="adj1" fmla="val 83908"/>
            </a:avLst>
          </a:pr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xmlns="" id="{0D4A8CD5-638C-1889-3136-A8286BEDF4BA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9810750" y="2528167"/>
            <a:ext cx="4217194" cy="249671"/>
          </a:xfrm>
          <a:prstGeom prst="bentConnector3">
            <a:avLst>
              <a:gd name="adj1" fmla="val 84331"/>
            </a:avLst>
          </a:prstGeom>
          <a:ln w="63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xmlns="" id="{80F301E5-7546-1108-8172-F6FD1DC41AD0}"/>
              </a:ext>
            </a:extLst>
          </p:cNvPr>
          <p:cNvCxnSpPr>
            <a:cxnSpLocks/>
          </p:cNvCxnSpPr>
          <p:nvPr/>
        </p:nvCxnSpPr>
        <p:spPr>
          <a:xfrm>
            <a:off x="9773258" y="2064650"/>
            <a:ext cx="4265369" cy="26860"/>
          </a:xfrm>
          <a:prstGeom prst="bentConnector3">
            <a:avLst>
              <a:gd name="adj1" fmla="val 84390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xmlns="" id="{6F753177-20C3-ECC9-6AAA-00B95B9E9959}"/>
              </a:ext>
            </a:extLst>
          </p:cNvPr>
          <p:cNvCxnSpPr>
            <a:cxnSpLocks/>
            <a:endCxn id="1040" idx="1"/>
          </p:cNvCxnSpPr>
          <p:nvPr/>
        </p:nvCxnSpPr>
        <p:spPr>
          <a:xfrm flipV="1">
            <a:off x="9773258" y="1478933"/>
            <a:ext cx="4260968" cy="129132"/>
          </a:xfrm>
          <a:prstGeom prst="bentConnector3">
            <a:avLst>
              <a:gd name="adj1" fmla="val 83643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410</Words>
  <Application>Microsoft Office PowerPoint</Application>
  <PresentationFormat>ユーザー設定</PresentationFormat>
  <Paragraphs>137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4" baseType="lpstr">
      <vt:lpstr>HGｺﾞｼｯｸM</vt:lpstr>
      <vt:lpstr>ＭＳ Ｐゴシック</vt:lpstr>
      <vt:lpstr>ＭＳ ゴシック</vt:lpstr>
      <vt:lpstr>源ノ角ゴシック Code JP L</vt:lpstr>
      <vt:lpstr>源ノ角ゴシック Code JP M</vt:lpstr>
      <vt:lpstr>源ノ角ゴシック Code JP R</vt:lpstr>
      <vt:lpstr>源ノ角ゴシック Light</vt:lpstr>
      <vt:lpstr>Arial</vt:lpstr>
      <vt:lpstr>Calibri</vt:lpstr>
      <vt:lpstr>Calibri Light</vt:lpstr>
      <vt:lpstr>Ink Free</vt:lpstr>
      <vt:lpstr>Nirmala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139</cp:revision>
  <cp:lastPrinted>2022-07-31T08:38:06Z</cp:lastPrinted>
  <dcterms:created xsi:type="dcterms:W3CDTF">2021-12-19T01:48:24Z</dcterms:created>
  <dcterms:modified xsi:type="dcterms:W3CDTF">2023-04-12T08:04:07Z</dcterms:modified>
</cp:coreProperties>
</file>