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5119350" cy="10691813"/>
  <p:notesSz cx="9869488" cy="6735763"/>
  <p:defaultTextStyle>
    <a:defPPr>
      <a:defRPr lang="ja-JP"/>
    </a:defPPr>
    <a:lvl1pPr marL="0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3939"/>
    <a:srgbClr val="F9F9F9"/>
    <a:srgbClr val="F06E6E"/>
    <a:srgbClr val="F66E6E"/>
    <a:srgbClr val="595959"/>
    <a:srgbClr val="0B8784"/>
    <a:srgbClr val="0C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163" autoAdjust="0"/>
  </p:normalViewPr>
  <p:slideViewPr>
    <p:cSldViewPr snapToGrid="0">
      <p:cViewPr>
        <p:scale>
          <a:sx n="66" d="100"/>
          <a:sy n="66" d="100"/>
        </p:scale>
        <p:origin x="170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276779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30" y="1"/>
            <a:ext cx="4276779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A8008-FDA3-410E-9738-B862D3BEBCE1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328988" y="841375"/>
            <a:ext cx="3211512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50" y="3241589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5" y="6397809"/>
            <a:ext cx="4276779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30" y="6397809"/>
            <a:ext cx="4276779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7D10F-67A6-4E5B-9A49-01D3A0623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3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328988" y="841375"/>
            <a:ext cx="3211512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D10F-67A6-4E5B-9A49-01D3A0623C3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5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73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67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05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52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09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61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9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87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9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25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94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1C935-5042-4AD5-A86E-5E275E957866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角丸四角形 176"/>
          <p:cNvSpPr/>
          <p:nvPr/>
        </p:nvSpPr>
        <p:spPr>
          <a:xfrm>
            <a:off x="-1080698" y="3501880"/>
            <a:ext cx="17201322" cy="783510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softEdge rad="444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19" name="角丸四角形 218"/>
          <p:cNvSpPr/>
          <p:nvPr/>
        </p:nvSpPr>
        <p:spPr>
          <a:xfrm>
            <a:off x="4185193" y="4234983"/>
            <a:ext cx="8048306" cy="3101597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1" name="角丸四角形 220"/>
          <p:cNvSpPr/>
          <p:nvPr/>
        </p:nvSpPr>
        <p:spPr>
          <a:xfrm>
            <a:off x="184942" y="4235217"/>
            <a:ext cx="3882390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2" name="角丸四角形 221"/>
          <p:cNvSpPr/>
          <p:nvPr/>
        </p:nvSpPr>
        <p:spPr>
          <a:xfrm>
            <a:off x="189747" y="7485839"/>
            <a:ext cx="3995827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3" name="角丸四角形 222"/>
          <p:cNvSpPr/>
          <p:nvPr/>
        </p:nvSpPr>
        <p:spPr>
          <a:xfrm>
            <a:off x="4319119" y="7481494"/>
            <a:ext cx="7423146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4" name="角丸四角形 223"/>
          <p:cNvSpPr/>
          <p:nvPr/>
        </p:nvSpPr>
        <p:spPr>
          <a:xfrm>
            <a:off x="12404907" y="4222942"/>
            <a:ext cx="2561784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7" name="角丸四角形 56"/>
          <p:cNvSpPr/>
          <p:nvPr/>
        </p:nvSpPr>
        <p:spPr>
          <a:xfrm>
            <a:off x="10061002" y="747555"/>
            <a:ext cx="4905689" cy="3069245"/>
          </a:xfrm>
          <a:prstGeom prst="roundRect">
            <a:avLst>
              <a:gd name="adj" fmla="val 58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98" name="正方形/長方形 197"/>
          <p:cNvSpPr/>
          <p:nvPr/>
        </p:nvSpPr>
        <p:spPr>
          <a:xfrm rot="16200000">
            <a:off x="13372041" y="3202134"/>
            <a:ext cx="87688" cy="2803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0" name="正方形/長方形 189"/>
          <p:cNvSpPr/>
          <p:nvPr/>
        </p:nvSpPr>
        <p:spPr>
          <a:xfrm rot="5400000">
            <a:off x="13269352" y="2167450"/>
            <a:ext cx="87688" cy="4856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39" name="正方形/長方形 138"/>
          <p:cNvSpPr/>
          <p:nvPr/>
        </p:nvSpPr>
        <p:spPr>
          <a:xfrm>
            <a:off x="11072637" y="2162829"/>
            <a:ext cx="87688" cy="6907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" name="正方形/長方形 4"/>
          <p:cNvSpPr/>
          <p:nvPr/>
        </p:nvSpPr>
        <p:spPr>
          <a:xfrm>
            <a:off x="0" y="6"/>
            <a:ext cx="15119350" cy="6762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3086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endParaRPr lang="ja-JP" altLang="en-US" sz="3118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05491" y="71538"/>
            <a:ext cx="205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チームメンバー</a:t>
            </a:r>
            <a:endParaRPr lang="ja-JP" altLang="en-US" sz="14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650780" y="317593"/>
            <a:ext cx="4606955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熊抱 崚太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 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石原 廉太郎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松田 魁琉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目野 優輝 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91842" y="731497"/>
            <a:ext cx="2501120" cy="3101363"/>
          </a:xfrm>
          <a:prstGeom prst="roundRect">
            <a:avLst>
              <a:gd name="adj" fmla="val 8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8" name="角丸四角形 97"/>
          <p:cNvSpPr/>
          <p:nvPr/>
        </p:nvSpPr>
        <p:spPr>
          <a:xfrm>
            <a:off x="2660080" y="731497"/>
            <a:ext cx="4819964" cy="3107103"/>
          </a:xfrm>
          <a:prstGeom prst="roundRect">
            <a:avLst>
              <a:gd name="adj" fmla="val 58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933515" y="1572005"/>
            <a:ext cx="96307" cy="246659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29" name="角丸四角形 128"/>
          <p:cNvSpPr/>
          <p:nvPr/>
        </p:nvSpPr>
        <p:spPr>
          <a:xfrm>
            <a:off x="2808850" y="844686"/>
            <a:ext cx="1473556" cy="727004"/>
          </a:xfrm>
          <a:prstGeom prst="roundRect">
            <a:avLst>
              <a:gd name="adj" fmla="val 5861"/>
            </a:avLst>
          </a:prstGeom>
          <a:solidFill>
            <a:srgbClr val="F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" t="33382" r="6107" b="33698"/>
          <a:stretch/>
        </p:blipFill>
        <p:spPr>
          <a:xfrm>
            <a:off x="3030538" y="1173832"/>
            <a:ext cx="1007518" cy="35966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テキスト ボックス 10"/>
          <p:cNvSpPr txBox="1"/>
          <p:nvPr/>
        </p:nvSpPr>
        <p:spPr>
          <a:xfrm>
            <a:off x="2767038" y="844685"/>
            <a:ext cx="1603612" cy="34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Li-PO Battery</a:t>
            </a:r>
          </a:p>
          <a:p>
            <a:r>
              <a:rPr lang="en-US" altLang="ja-JP" sz="78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</a:t>
            </a:r>
            <a:r>
              <a:rPr lang="en-US" altLang="ja-JP" sz="780" b="1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lang="en-US" altLang="ja-JP" sz="78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7.4V </a:t>
            </a:r>
            <a:r>
              <a:rPr lang="en-US" altLang="ja-JP" sz="78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2200mAh</a:t>
            </a:r>
            <a:endParaRPr lang="ja-JP" altLang="en-US" sz="78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31" name="角丸四角形 130"/>
          <p:cNvSpPr/>
          <p:nvPr/>
        </p:nvSpPr>
        <p:spPr>
          <a:xfrm>
            <a:off x="2805018" y="1825122"/>
            <a:ext cx="1299563" cy="826956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761290" y="1788502"/>
            <a:ext cx="155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Power</a:t>
            </a:r>
            <a:r>
              <a:rPr lang="ja-JP" altLang="en-US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Supply Unit</a:t>
            </a:r>
            <a:endParaRPr lang="en-US" altLang="ja-JP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        </a:t>
            </a:r>
            <a:r>
              <a:rPr lang="en-US" altLang="ja-JP" sz="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Fuse : 20A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2932286" y="2664509"/>
            <a:ext cx="96307" cy="696667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" name="テキスト ボックス 15"/>
          <p:cNvSpPr txBox="1"/>
          <p:nvPr/>
        </p:nvSpPr>
        <p:spPr>
          <a:xfrm rot="16200000">
            <a:off x="2769833" y="1593516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 rot="16200000">
            <a:off x="2656223" y="2910009"/>
            <a:ext cx="63989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Power(7.4V)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38" name="正方形/長方形 137"/>
          <p:cNvSpPr/>
          <p:nvPr/>
        </p:nvSpPr>
        <p:spPr>
          <a:xfrm rot="16200000">
            <a:off x="3038893" y="3167910"/>
            <a:ext cx="87977" cy="301190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44" name="角丸四角形 143"/>
          <p:cNvSpPr/>
          <p:nvPr/>
        </p:nvSpPr>
        <p:spPr>
          <a:xfrm>
            <a:off x="3233477" y="2806903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3162607" y="2816477"/>
            <a:ext cx="1113581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4ch Motor Control Board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   (DAISEN DSR-1202) </a:t>
            </a:r>
            <a:endParaRPr lang="ja-JP" altLang="en-US" sz="334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89" y="2934797"/>
            <a:ext cx="839584" cy="839584"/>
          </a:xfrm>
          <a:prstGeom prst="rect">
            <a:avLst/>
          </a:prstGeom>
        </p:spPr>
      </p:pic>
      <p:sp>
        <p:nvSpPr>
          <p:cNvPr id="146" name="角丸四角形 145"/>
          <p:cNvSpPr/>
          <p:nvPr/>
        </p:nvSpPr>
        <p:spPr>
          <a:xfrm>
            <a:off x="4382636" y="839717"/>
            <a:ext cx="1743878" cy="1812361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4354216" y="840012"/>
            <a:ext cx="1557174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Main Board</a:t>
            </a:r>
            <a:endParaRPr lang="ja-JP" altLang="en-US" sz="78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1" name="角丸四角形 150"/>
          <p:cNvSpPr/>
          <p:nvPr/>
        </p:nvSpPr>
        <p:spPr>
          <a:xfrm>
            <a:off x="4563246" y="1061301"/>
            <a:ext cx="1384142" cy="34259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93" y="1188328"/>
            <a:ext cx="1030830" cy="193280"/>
          </a:xfrm>
          <a:prstGeom prst="rect">
            <a:avLst/>
          </a:prstGeom>
        </p:spPr>
      </p:pic>
      <p:sp>
        <p:nvSpPr>
          <p:cNvPr id="148" name="正方形/長方形 147"/>
          <p:cNvSpPr/>
          <p:nvPr/>
        </p:nvSpPr>
        <p:spPr>
          <a:xfrm rot="5400000">
            <a:off x="4122810" y="2104708"/>
            <a:ext cx="238655" cy="246659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4033492" y="2069467"/>
            <a:ext cx="429524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Power(5.5V)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4916818" y="1036419"/>
            <a:ext cx="730550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Processer</a:t>
            </a:r>
            <a:endParaRPr lang="ja-JP" altLang="en-US" sz="557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4997464" y="1413314"/>
            <a:ext cx="92321" cy="195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54" name="角丸四角形 153"/>
          <p:cNvSpPr/>
          <p:nvPr/>
        </p:nvSpPr>
        <p:spPr>
          <a:xfrm>
            <a:off x="4759792" y="1603790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679034" y="1613310"/>
            <a:ext cx="792052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56" name="角丸四角形 155"/>
          <p:cNvSpPr/>
          <p:nvPr/>
        </p:nvSpPr>
        <p:spPr>
          <a:xfrm>
            <a:off x="4767093" y="1979371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4997461" y="1777513"/>
            <a:ext cx="89777" cy="191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741071" y="1988873"/>
            <a:ext cx="630354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Gyro Sensor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5622962" y="1417295"/>
            <a:ext cx="50912" cy="177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0" name="角丸四角形 159"/>
          <p:cNvSpPr/>
          <p:nvPr/>
        </p:nvSpPr>
        <p:spPr>
          <a:xfrm>
            <a:off x="5363602" y="1607226"/>
            <a:ext cx="568657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5281965" y="1607795"/>
            <a:ext cx="792052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5621922" y="1716003"/>
            <a:ext cx="51952" cy="251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2" name="角丸四角形 161"/>
          <p:cNvSpPr/>
          <p:nvPr/>
        </p:nvSpPr>
        <p:spPr>
          <a:xfrm>
            <a:off x="5379196" y="1979371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5302011" y="1958142"/>
            <a:ext cx="786012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IR Ring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lang="en-US" altLang="ja-JP" sz="334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TSSP58038 x 8</a:t>
            </a:r>
            <a:endParaRPr lang="ja-JP" altLang="en-US" sz="334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4638174" y="1413783"/>
            <a:ext cx="79338" cy="798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8" name="角丸四角形 167"/>
          <p:cNvSpPr/>
          <p:nvPr/>
        </p:nvSpPr>
        <p:spPr>
          <a:xfrm>
            <a:off x="4573984" y="2207417"/>
            <a:ext cx="760764" cy="379734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4527188" y="2213310"/>
            <a:ext cx="862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Type-C Covert Module</a:t>
            </a:r>
            <a:endParaRPr lang="ja-JP" altLang="en-US" sz="400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4589943" y="2365359"/>
            <a:ext cx="692022" cy="168828"/>
          </a:xfrm>
          <a:prstGeom prst="roundRect">
            <a:avLst>
              <a:gd name="adj" fmla="val 5861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4582790" y="2375051"/>
            <a:ext cx="83299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Serial To Type-C</a:t>
            </a:r>
            <a:endParaRPr lang="ja-JP" altLang="en-US" sz="400" b="1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7519963" y="731497"/>
            <a:ext cx="2501120" cy="3101363"/>
          </a:xfrm>
          <a:prstGeom prst="roundRect">
            <a:avLst>
              <a:gd name="adj" fmla="val 8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8" name="正方形/長方形 57"/>
          <p:cNvSpPr/>
          <p:nvPr/>
        </p:nvSpPr>
        <p:spPr>
          <a:xfrm rot="16200000">
            <a:off x="6258720" y="1095429"/>
            <a:ext cx="87688" cy="328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115598" y="1162751"/>
            <a:ext cx="41177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bg1"/>
                </a:solidFill>
              </a:rPr>
              <a:t>PWM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 rot="16200000">
            <a:off x="6258167" y="2043976"/>
            <a:ext cx="87688" cy="327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094050" y="2102814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4546099" y="2664716"/>
            <a:ext cx="87688" cy="34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67" name="正方形/長方形 66"/>
          <p:cNvSpPr/>
          <p:nvPr/>
        </p:nvSpPr>
        <p:spPr>
          <a:xfrm rot="16200000">
            <a:off x="4334921" y="2804932"/>
            <a:ext cx="87688" cy="3281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70" name="正方形/長方形 69"/>
          <p:cNvSpPr/>
          <p:nvPr/>
        </p:nvSpPr>
        <p:spPr>
          <a:xfrm rot="16200000">
            <a:off x="4487779" y="2996438"/>
            <a:ext cx="91657" cy="637816"/>
          </a:xfrm>
          <a:prstGeom prst="rect">
            <a:avLst/>
          </a:prstGeom>
          <a:solidFill>
            <a:srgbClr val="F6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320391" y="3216321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6480439" y="844686"/>
            <a:ext cx="920486" cy="871317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480439" y="1777646"/>
            <a:ext cx="920486" cy="874432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1575926" y="212999"/>
            <a:ext cx="2492559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36" b="1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@munachu_artemis</a:t>
            </a:r>
            <a:endParaRPr lang="ja-JP" altLang="en-US" sz="1336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436068" y="71538"/>
            <a:ext cx="2762945" cy="54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所属</a:t>
            </a:r>
            <a:r>
              <a:rPr lang="en-US" altLang="ja-JP" sz="16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336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</a:p>
          <a:p>
            <a:r>
              <a:rPr lang="en-US" altLang="ja-JP" sz="1336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lang="ja-JP" altLang="en-US" sz="1336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九州ブロック福岡ノード</a:t>
            </a:r>
            <a:endParaRPr lang="ja-JP" altLang="en-US" sz="1336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1153775" y="214313"/>
            <a:ext cx="326231" cy="295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680" y="59122"/>
            <a:ext cx="569720" cy="569720"/>
          </a:xfrm>
          <a:prstGeom prst="rect">
            <a:avLst/>
          </a:prstGeom>
        </p:spPr>
      </p:pic>
      <p:sp>
        <p:nvSpPr>
          <p:cNvPr id="80" name="テキスト ボックス 79"/>
          <p:cNvSpPr txBox="1"/>
          <p:nvPr/>
        </p:nvSpPr>
        <p:spPr>
          <a:xfrm>
            <a:off x="6444441" y="834131"/>
            <a:ext cx="155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Vision System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439017" y="1780587"/>
            <a:ext cx="155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Line ring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863795" y="2806903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830461" y="2803857"/>
            <a:ext cx="1113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Motor</a:t>
            </a:r>
          </a:p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en-US" altLang="ja-JP" sz="7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en-US" altLang="ja-JP" sz="5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JMP-BE-3561 x 4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 rot="16200000">
            <a:off x="4856523" y="1420340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 rot="16200000">
            <a:off x="4856462" y="1790005"/>
            <a:ext cx="3719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4463202" y="1663506"/>
            <a:ext cx="4295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Serial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5607399" y="1415128"/>
            <a:ext cx="92321" cy="1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0" name="正方形/長方形 89"/>
          <p:cNvSpPr/>
          <p:nvPr/>
        </p:nvSpPr>
        <p:spPr>
          <a:xfrm>
            <a:off x="5606609" y="1790655"/>
            <a:ext cx="92321" cy="177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1" name="テキスト ボックス 90"/>
          <p:cNvSpPr txBox="1"/>
          <p:nvPr/>
        </p:nvSpPr>
        <p:spPr>
          <a:xfrm rot="16200000">
            <a:off x="5462449" y="1422579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 rot="16200000">
            <a:off x="5467030" y="1792632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20521" r="7594" b="20150"/>
          <a:stretch/>
        </p:blipFill>
        <p:spPr>
          <a:xfrm>
            <a:off x="4977523" y="3124295"/>
            <a:ext cx="742950" cy="43497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432" y="1917760"/>
            <a:ext cx="947432" cy="75896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45140" y="2009531"/>
            <a:ext cx="848870" cy="68275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198" y="940416"/>
            <a:ext cx="922463" cy="634385"/>
          </a:xfrm>
          <a:prstGeom prst="rect">
            <a:avLst/>
          </a:prstGeom>
        </p:spPr>
      </p:pic>
      <p:cxnSp>
        <p:nvCxnSpPr>
          <p:cNvPr id="25" name="カギ線コネクタ 24"/>
          <p:cNvCxnSpPr/>
          <p:nvPr/>
        </p:nvCxnSpPr>
        <p:spPr>
          <a:xfrm rot="10800000" flipV="1">
            <a:off x="6714220" y="1485873"/>
            <a:ext cx="126639" cy="123354"/>
          </a:xfrm>
          <a:prstGeom prst="bentConnector3">
            <a:avLst>
              <a:gd name="adj1" fmla="val 16658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/>
          <p:cNvSpPr txBox="1"/>
          <p:nvPr/>
        </p:nvSpPr>
        <p:spPr>
          <a:xfrm>
            <a:off x="6644097" y="1535224"/>
            <a:ext cx="155717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Open MV Cam H7</a:t>
            </a:r>
            <a:endParaRPr lang="ja-JP" altLang="en-US" sz="3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32944" y="104798"/>
            <a:ext cx="329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宗中アルテミス</a:t>
            </a:r>
            <a:endParaRPr lang="ja-JP" altLang="en-US" sz="28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250991" y="828654"/>
            <a:ext cx="1166309" cy="647658"/>
          </a:xfrm>
          <a:prstGeom prst="roundRect">
            <a:avLst>
              <a:gd name="adj" fmla="val 5861"/>
            </a:avLst>
          </a:prstGeom>
          <a:solidFill>
            <a:srgbClr val="F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0201245" y="828654"/>
            <a:ext cx="1320882" cy="21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0" dirty="0" smtClean="0">
                <a:solidFill>
                  <a:schemeClr val="bg1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Dry cell</a:t>
            </a:r>
            <a:endParaRPr lang="ja-JP" altLang="en-US" sz="780" dirty="0">
              <a:solidFill>
                <a:schemeClr val="bg1"/>
              </a:solidFill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210812" y="952184"/>
            <a:ext cx="14515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1.5V x 4 x 2 = 12V</a:t>
            </a:r>
            <a:endParaRPr lang="ja-JP" altLang="en-US" sz="7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pic>
        <p:nvPicPr>
          <p:cNvPr id="104" name="図 10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54" y="1077988"/>
            <a:ext cx="368048" cy="368048"/>
          </a:xfrm>
          <a:prstGeom prst="rect">
            <a:avLst/>
          </a:prstGeom>
        </p:spPr>
      </p:pic>
      <p:sp>
        <p:nvSpPr>
          <p:cNvPr id="105" name="正方形/長方形 104"/>
          <p:cNvSpPr/>
          <p:nvPr/>
        </p:nvSpPr>
        <p:spPr>
          <a:xfrm>
            <a:off x="10580654" y="1476312"/>
            <a:ext cx="126891" cy="1377287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06" name="テキスト ボックス 105"/>
          <p:cNvSpPr txBox="1"/>
          <p:nvPr/>
        </p:nvSpPr>
        <p:spPr>
          <a:xfrm rot="16200000">
            <a:off x="10425476" y="1977933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10270030" y="2853599"/>
            <a:ext cx="970407" cy="800166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10202319" y="2853599"/>
            <a:ext cx="1113581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6</a:t>
            </a:r>
            <a:r>
              <a:rPr lang="en-US" altLang="ja-JP" sz="445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ch </a:t>
            </a:r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Motor Control Board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   (DAISEN </a:t>
            </a:r>
            <a:r>
              <a:rPr lang="en-US" altLang="ja-JP" sz="445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DSR-1203) </a:t>
            </a:r>
            <a:endParaRPr lang="ja-JP" altLang="en-US" sz="334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294" y="2919184"/>
            <a:ext cx="832031" cy="832031"/>
          </a:xfrm>
          <a:prstGeom prst="rect">
            <a:avLst/>
          </a:prstGeom>
        </p:spPr>
      </p:pic>
      <p:sp>
        <p:nvSpPr>
          <p:cNvPr id="110" name="角丸四角形 109"/>
          <p:cNvSpPr/>
          <p:nvPr/>
        </p:nvSpPr>
        <p:spPr>
          <a:xfrm>
            <a:off x="11798016" y="2853599"/>
            <a:ext cx="970407" cy="800166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11" name="正方形/長方形 110"/>
          <p:cNvSpPr/>
          <p:nvPr/>
        </p:nvSpPr>
        <p:spPr>
          <a:xfrm rot="16200000">
            <a:off x="11471377" y="2940681"/>
            <a:ext cx="91657" cy="535823"/>
          </a:xfrm>
          <a:prstGeom prst="rect">
            <a:avLst/>
          </a:prstGeom>
          <a:solidFill>
            <a:srgbClr val="F6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11312741" y="3111033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11769915" y="2898227"/>
            <a:ext cx="1086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DAISEN MOTOR x 4</a:t>
            </a:r>
            <a:endParaRPr lang="ja-JP" altLang="en-US" sz="5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5" r="3721" b="28490"/>
          <a:stretch/>
        </p:blipFill>
        <p:spPr>
          <a:xfrm>
            <a:off x="11951219" y="3158955"/>
            <a:ext cx="710664" cy="358775"/>
          </a:xfrm>
          <a:prstGeom prst="rect">
            <a:avLst/>
          </a:prstGeom>
        </p:spPr>
      </p:pic>
      <p:pic>
        <p:nvPicPr>
          <p:cNvPr id="114" name="図 1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14" y="1077988"/>
            <a:ext cx="368048" cy="368048"/>
          </a:xfrm>
          <a:prstGeom prst="rect">
            <a:avLst/>
          </a:prstGeom>
        </p:spPr>
      </p:pic>
      <p:pic>
        <p:nvPicPr>
          <p:cNvPr id="115" name="図 1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50" y="1077988"/>
            <a:ext cx="368048" cy="368048"/>
          </a:xfrm>
          <a:prstGeom prst="rect">
            <a:avLst/>
          </a:prstGeom>
        </p:spPr>
      </p:pic>
      <p:pic>
        <p:nvPicPr>
          <p:cNvPr id="116" name="図 1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286" y="1077988"/>
            <a:ext cx="368048" cy="368048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196" y="1077988"/>
            <a:ext cx="368048" cy="368048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856" y="1077988"/>
            <a:ext cx="368048" cy="368048"/>
          </a:xfrm>
          <a:prstGeom prst="rect">
            <a:avLst/>
          </a:prstGeom>
        </p:spPr>
      </p:pic>
      <p:pic>
        <p:nvPicPr>
          <p:cNvPr id="119" name="図 1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092" y="1077988"/>
            <a:ext cx="368048" cy="368048"/>
          </a:xfrm>
          <a:prstGeom prst="rect">
            <a:avLst/>
          </a:prstGeom>
        </p:spPr>
      </p:pic>
      <p:pic>
        <p:nvPicPr>
          <p:cNvPr id="120" name="図 1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328" y="1077988"/>
            <a:ext cx="368048" cy="368048"/>
          </a:xfrm>
          <a:prstGeom prst="rect">
            <a:avLst/>
          </a:prstGeom>
        </p:spPr>
      </p:pic>
      <p:sp>
        <p:nvSpPr>
          <p:cNvPr id="121" name="角丸四角形 120"/>
          <p:cNvSpPr/>
          <p:nvPr/>
        </p:nvSpPr>
        <p:spPr>
          <a:xfrm>
            <a:off x="11510634" y="830848"/>
            <a:ext cx="882741" cy="647658"/>
          </a:xfrm>
          <a:prstGeom prst="roundRect">
            <a:avLst>
              <a:gd name="adj" fmla="val 5861"/>
            </a:avLst>
          </a:prstGeom>
          <a:solidFill>
            <a:srgbClr val="F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11479376" y="819022"/>
            <a:ext cx="1320882" cy="21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0" dirty="0" smtClean="0">
                <a:solidFill>
                  <a:schemeClr val="bg1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Dry cell</a:t>
            </a:r>
            <a:endParaRPr lang="ja-JP" altLang="en-US" sz="780" dirty="0">
              <a:solidFill>
                <a:schemeClr val="bg1"/>
              </a:solidFill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12084076" y="828654"/>
            <a:ext cx="14515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9V</a:t>
            </a:r>
            <a:endParaRPr lang="ja-JP" altLang="en-US" sz="7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107" y="882382"/>
            <a:ext cx="590392" cy="590392"/>
          </a:xfrm>
          <a:prstGeom prst="rect">
            <a:avLst/>
          </a:prstGeom>
        </p:spPr>
      </p:pic>
      <p:sp>
        <p:nvSpPr>
          <p:cNvPr id="124" name="正方形/長方形 123"/>
          <p:cNvSpPr/>
          <p:nvPr/>
        </p:nvSpPr>
        <p:spPr>
          <a:xfrm rot="5400000">
            <a:off x="12541845" y="952445"/>
            <a:ext cx="126891" cy="419473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26" name="正方形/長方形 125"/>
          <p:cNvSpPr/>
          <p:nvPr/>
        </p:nvSpPr>
        <p:spPr>
          <a:xfrm>
            <a:off x="12689365" y="1101715"/>
            <a:ext cx="126891" cy="444421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12424633" y="1069434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28" name="角丸四角形 127"/>
          <p:cNvSpPr/>
          <p:nvPr/>
        </p:nvSpPr>
        <p:spPr>
          <a:xfrm>
            <a:off x="10928334" y="1548815"/>
            <a:ext cx="2134125" cy="604411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11490822" y="1554491"/>
            <a:ext cx="1557174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Main Board</a:t>
            </a:r>
            <a:endParaRPr lang="ja-JP" altLang="en-US" sz="78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11315792" y="1761514"/>
            <a:ext cx="1384142" cy="34259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133" name="図 1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639" y="1888541"/>
            <a:ext cx="1030830" cy="193280"/>
          </a:xfrm>
          <a:prstGeom prst="rect">
            <a:avLst/>
          </a:prstGeom>
        </p:spPr>
      </p:pic>
      <p:sp>
        <p:nvSpPr>
          <p:cNvPr id="134" name="テキスト ボックス 133"/>
          <p:cNvSpPr txBox="1"/>
          <p:nvPr/>
        </p:nvSpPr>
        <p:spPr>
          <a:xfrm>
            <a:off x="11669364" y="1736632"/>
            <a:ext cx="730550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Processer</a:t>
            </a:r>
            <a:endParaRPr lang="ja-JP" altLang="en-US" sz="557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42" name="角丸四角形 141"/>
          <p:cNvSpPr/>
          <p:nvPr/>
        </p:nvSpPr>
        <p:spPr>
          <a:xfrm>
            <a:off x="11677128" y="2198521"/>
            <a:ext cx="1383043" cy="604411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2067406" y="2192505"/>
            <a:ext cx="571989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Slave</a:t>
            </a:r>
            <a:endParaRPr lang="ja-JP" altLang="en-US" sz="78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2" name="角丸四角形 151"/>
          <p:cNvSpPr/>
          <p:nvPr/>
        </p:nvSpPr>
        <p:spPr>
          <a:xfrm>
            <a:off x="11772966" y="2403596"/>
            <a:ext cx="1181490" cy="34259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155" name="図 1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487" y="2533107"/>
            <a:ext cx="1030830" cy="193280"/>
          </a:xfrm>
          <a:prstGeom prst="rect">
            <a:avLst/>
          </a:prstGeom>
        </p:spPr>
      </p:pic>
      <p:sp>
        <p:nvSpPr>
          <p:cNvPr id="163" name="テキスト ボックス 162"/>
          <p:cNvSpPr txBox="1"/>
          <p:nvPr/>
        </p:nvSpPr>
        <p:spPr>
          <a:xfrm>
            <a:off x="11991021" y="2378807"/>
            <a:ext cx="730550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Processer</a:t>
            </a:r>
            <a:endParaRPr lang="ja-JP" altLang="en-US" sz="557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11362589" y="2164955"/>
            <a:ext cx="87688" cy="3974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70" name="正方形/長方形 169"/>
          <p:cNvSpPr/>
          <p:nvPr/>
        </p:nvSpPr>
        <p:spPr>
          <a:xfrm rot="16200000">
            <a:off x="11468637" y="2368684"/>
            <a:ext cx="87688" cy="2997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75" name="角丸四角形 174"/>
          <p:cNvSpPr/>
          <p:nvPr/>
        </p:nvSpPr>
        <p:spPr>
          <a:xfrm>
            <a:off x="13561440" y="919840"/>
            <a:ext cx="1266161" cy="625516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78" name="角丸四角形 177"/>
          <p:cNvSpPr/>
          <p:nvPr/>
        </p:nvSpPr>
        <p:spPr>
          <a:xfrm>
            <a:off x="13561440" y="1627339"/>
            <a:ext cx="1266161" cy="625516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79" name="角丸四角形 178"/>
          <p:cNvSpPr/>
          <p:nvPr/>
        </p:nvSpPr>
        <p:spPr>
          <a:xfrm>
            <a:off x="13562811" y="2328489"/>
            <a:ext cx="1266161" cy="625516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80" name="角丸四角形 179"/>
          <p:cNvSpPr/>
          <p:nvPr/>
        </p:nvSpPr>
        <p:spPr>
          <a:xfrm>
            <a:off x="13558916" y="3035988"/>
            <a:ext cx="1266161" cy="625516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13631480" y="2342051"/>
            <a:ext cx="1125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IR Sensor x 6</a:t>
            </a:r>
            <a:endParaRPr lang="ja-JP" altLang="en-US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82" name="正方形/長方形 181"/>
          <p:cNvSpPr/>
          <p:nvPr/>
        </p:nvSpPr>
        <p:spPr>
          <a:xfrm rot="5400000">
            <a:off x="13124968" y="1564633"/>
            <a:ext cx="87688" cy="1911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13571063" y="927771"/>
            <a:ext cx="1236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LINE Sensor x 4</a:t>
            </a:r>
            <a:endParaRPr lang="ja-JP" altLang="en-US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84" name="正方形/長方形 183"/>
          <p:cNvSpPr/>
          <p:nvPr/>
        </p:nvSpPr>
        <p:spPr>
          <a:xfrm rot="5400000">
            <a:off x="13397590" y="1137814"/>
            <a:ext cx="87688" cy="2142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85" name="正方形/長方形 184"/>
          <p:cNvSpPr/>
          <p:nvPr/>
        </p:nvSpPr>
        <p:spPr>
          <a:xfrm>
            <a:off x="13246642" y="1201074"/>
            <a:ext cx="87688" cy="502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88" name="テキスト ボックス 187"/>
          <p:cNvSpPr txBox="1"/>
          <p:nvPr/>
        </p:nvSpPr>
        <p:spPr>
          <a:xfrm rot="16200000">
            <a:off x="13073320" y="1381755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02144">
            <a:off x="13729930" y="997287"/>
            <a:ext cx="536720" cy="536720"/>
          </a:xfrm>
          <a:prstGeom prst="rect">
            <a:avLst/>
          </a:prstGeom>
        </p:spPr>
      </p:pic>
      <p:sp>
        <p:nvSpPr>
          <p:cNvPr id="189" name="正方形/長方形 188"/>
          <p:cNvSpPr/>
          <p:nvPr/>
        </p:nvSpPr>
        <p:spPr>
          <a:xfrm rot="5400000">
            <a:off x="13128007" y="1936934"/>
            <a:ext cx="87688" cy="1911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13096079" y="2312736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2" name="正方形/長方形 191"/>
          <p:cNvSpPr/>
          <p:nvPr/>
        </p:nvSpPr>
        <p:spPr>
          <a:xfrm>
            <a:off x="13254968" y="1988874"/>
            <a:ext cx="87688" cy="3764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13522059" y="1633824"/>
            <a:ext cx="13650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Ultra Sonic Sensor x 4</a:t>
            </a:r>
            <a:endParaRPr lang="ja-JP" altLang="en-US" sz="5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920">
            <a:off x="13614979" y="1742122"/>
            <a:ext cx="613714" cy="613714"/>
          </a:xfrm>
          <a:prstGeom prst="rect">
            <a:avLst/>
          </a:prstGeom>
        </p:spPr>
      </p:pic>
      <p:sp>
        <p:nvSpPr>
          <p:cNvPr id="194" name="正方形/長方形 193"/>
          <p:cNvSpPr/>
          <p:nvPr/>
        </p:nvSpPr>
        <p:spPr>
          <a:xfrm rot="5400000">
            <a:off x="13268382" y="1623985"/>
            <a:ext cx="87688" cy="472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13114562" y="1765589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533" y="2486636"/>
            <a:ext cx="398336" cy="423454"/>
          </a:xfrm>
          <a:prstGeom prst="rect">
            <a:avLst/>
          </a:prstGeom>
        </p:spPr>
      </p:pic>
      <p:sp>
        <p:nvSpPr>
          <p:cNvPr id="196" name="正方形/長方形 195"/>
          <p:cNvSpPr/>
          <p:nvPr/>
        </p:nvSpPr>
        <p:spPr>
          <a:xfrm rot="16200000">
            <a:off x="13164632" y="2463222"/>
            <a:ext cx="87688" cy="2683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7" name="正方形/長方形 196"/>
          <p:cNvSpPr/>
          <p:nvPr/>
        </p:nvSpPr>
        <p:spPr>
          <a:xfrm>
            <a:off x="13257767" y="2553558"/>
            <a:ext cx="87688" cy="830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9" name="テキスト ボックス 198"/>
          <p:cNvSpPr txBox="1"/>
          <p:nvPr/>
        </p:nvSpPr>
        <p:spPr>
          <a:xfrm rot="16200000">
            <a:off x="13085861" y="2872289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13701775" y="3045465"/>
            <a:ext cx="1125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Gyro Sensor</a:t>
            </a:r>
            <a:endParaRPr lang="ja-JP" altLang="en-US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202" name="角丸四角形 201"/>
          <p:cNvSpPr/>
          <p:nvPr/>
        </p:nvSpPr>
        <p:spPr>
          <a:xfrm>
            <a:off x="13604143" y="3235750"/>
            <a:ext cx="456601" cy="390894"/>
          </a:xfrm>
          <a:prstGeom prst="roundRect">
            <a:avLst>
              <a:gd name="adj" fmla="val 5861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01" name="テキスト ボックス 200"/>
          <p:cNvSpPr txBox="1"/>
          <p:nvPr/>
        </p:nvSpPr>
        <p:spPr>
          <a:xfrm>
            <a:off x="13585496" y="3327514"/>
            <a:ext cx="4938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</a:t>
            </a:r>
          </a:p>
          <a:p>
            <a:pPr algn="ctr"/>
            <a:r>
              <a:rPr lang="en-US" altLang="ja-JP" sz="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Xiao</a:t>
            </a:r>
            <a:endParaRPr lang="ja-JP" altLang="en-US" sz="400" b="1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03" name="角丸四角形 202"/>
          <p:cNvSpPr/>
          <p:nvPr/>
        </p:nvSpPr>
        <p:spPr>
          <a:xfrm>
            <a:off x="14317942" y="3235750"/>
            <a:ext cx="456601" cy="390894"/>
          </a:xfrm>
          <a:prstGeom prst="roundRect">
            <a:avLst>
              <a:gd name="adj" fmla="val 5861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05" name="正方形/長方形 204"/>
          <p:cNvSpPr/>
          <p:nvPr/>
        </p:nvSpPr>
        <p:spPr>
          <a:xfrm rot="5400000">
            <a:off x="14145499" y="3299346"/>
            <a:ext cx="87688" cy="2571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14060744" y="3330386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I²C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11371629" y="2425634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I²C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8" name="テキスト ボックス 207"/>
          <p:cNvSpPr txBox="1"/>
          <p:nvPr/>
        </p:nvSpPr>
        <p:spPr>
          <a:xfrm rot="16200000">
            <a:off x="10980864" y="2418831"/>
            <a:ext cx="277377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I²C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4313725" y="2872289"/>
            <a:ext cx="277377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I²C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14165652" y="3351187"/>
            <a:ext cx="7611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L3GD20H</a:t>
            </a:r>
            <a:endParaRPr lang="ja-JP" altLang="en-US" sz="600" b="1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pic>
        <p:nvPicPr>
          <p:cNvPr id="211" name="図 2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02144">
            <a:off x="13881099" y="1005497"/>
            <a:ext cx="536720" cy="536720"/>
          </a:xfrm>
          <a:prstGeom prst="rect">
            <a:avLst/>
          </a:prstGeom>
        </p:spPr>
      </p:pic>
      <p:pic>
        <p:nvPicPr>
          <p:cNvPr id="212" name="図 2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02144">
            <a:off x="14039331" y="1016011"/>
            <a:ext cx="536720" cy="536720"/>
          </a:xfrm>
          <a:prstGeom prst="rect">
            <a:avLst/>
          </a:prstGeom>
        </p:spPr>
      </p:pic>
      <p:pic>
        <p:nvPicPr>
          <p:cNvPr id="213" name="図 2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02144">
            <a:off x="14203713" y="1010417"/>
            <a:ext cx="536720" cy="536720"/>
          </a:xfrm>
          <a:prstGeom prst="rect">
            <a:avLst/>
          </a:prstGeom>
        </p:spPr>
      </p:pic>
      <p:pic>
        <p:nvPicPr>
          <p:cNvPr id="214" name="図 21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920">
            <a:off x="13798076" y="1754452"/>
            <a:ext cx="613714" cy="613714"/>
          </a:xfrm>
          <a:prstGeom prst="rect">
            <a:avLst/>
          </a:prstGeom>
        </p:spPr>
      </p:pic>
      <p:pic>
        <p:nvPicPr>
          <p:cNvPr id="215" name="図 21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920">
            <a:off x="13998007" y="1754199"/>
            <a:ext cx="613714" cy="613714"/>
          </a:xfrm>
          <a:prstGeom prst="rect">
            <a:avLst/>
          </a:prstGeom>
        </p:spPr>
      </p:pic>
      <p:pic>
        <p:nvPicPr>
          <p:cNvPr id="216" name="図 2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920">
            <a:off x="14206101" y="1754749"/>
            <a:ext cx="613714" cy="613714"/>
          </a:xfrm>
          <a:prstGeom prst="rect">
            <a:avLst/>
          </a:prstGeom>
        </p:spPr>
      </p:pic>
      <p:pic>
        <p:nvPicPr>
          <p:cNvPr id="226" name="図 22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818" y="2486636"/>
            <a:ext cx="398336" cy="423454"/>
          </a:xfrm>
          <a:prstGeom prst="rect">
            <a:avLst/>
          </a:prstGeom>
        </p:spPr>
      </p:pic>
      <p:pic>
        <p:nvPicPr>
          <p:cNvPr id="227" name="図 22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980" y="2486636"/>
            <a:ext cx="398336" cy="423454"/>
          </a:xfrm>
          <a:prstGeom prst="rect">
            <a:avLst/>
          </a:prstGeom>
        </p:spPr>
      </p:pic>
      <p:pic>
        <p:nvPicPr>
          <p:cNvPr id="228" name="図 22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442" y="2486636"/>
            <a:ext cx="398336" cy="423454"/>
          </a:xfrm>
          <a:prstGeom prst="rect">
            <a:avLst/>
          </a:prstGeom>
        </p:spPr>
      </p:pic>
      <p:pic>
        <p:nvPicPr>
          <p:cNvPr id="229" name="図 22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279" y="2492714"/>
            <a:ext cx="398336" cy="423454"/>
          </a:xfrm>
          <a:prstGeom prst="rect">
            <a:avLst/>
          </a:prstGeom>
        </p:spPr>
      </p:pic>
      <p:pic>
        <p:nvPicPr>
          <p:cNvPr id="230" name="図 22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1" y="2486636"/>
            <a:ext cx="398336" cy="423454"/>
          </a:xfrm>
          <a:prstGeom prst="rect">
            <a:avLst/>
          </a:prstGeom>
        </p:spPr>
      </p:pic>
      <p:sp>
        <p:nvSpPr>
          <p:cNvPr id="174" name="テキスト ボックス 173"/>
          <p:cNvSpPr txBox="1"/>
          <p:nvPr/>
        </p:nvSpPr>
        <p:spPr>
          <a:xfrm>
            <a:off x="246449" y="4346998"/>
            <a:ext cx="370602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電源基盤 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　　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これ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までは、電源を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1</a:t>
            </a:r>
            <a:r>
              <a:rPr lang="ja-JP" altLang="en-US" sz="1200" dirty="0" err="1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つの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バッテリーから取ると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モータ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の電圧降下により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、制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御部分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のリセットが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かかる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という問題があったため、電源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を制御用、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駆動用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と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2</a:t>
            </a:r>
            <a:r>
              <a:rPr lang="ja-JP" altLang="en-US" sz="1200" dirty="0" err="1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つに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分ける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必要がありました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今年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は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、安定化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DCDC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コンバータ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採用すること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</a:t>
            </a:r>
            <a:r>
              <a:rPr lang="en-US" altLang="ja-JP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1</a:t>
            </a:r>
            <a:r>
              <a:rPr lang="ja-JP" altLang="en-US" sz="1200" dirty="0" err="1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つの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バッテリー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から電源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を取って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もモータ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の電圧降下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による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制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御部分のリセット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に対応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しました。これ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により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回路の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簡易化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、基板の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省スペース化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実現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しました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</a:t>
            </a:r>
            <a:endParaRPr lang="ja-JP" altLang="en-US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4285168" y="4342462"/>
            <a:ext cx="2955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カメラのライン</a:t>
            </a:r>
            <a:r>
              <a:rPr lang="ja-JP" altLang="en-US" sz="24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制御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超音波センサーで壁との距離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を測って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ライン制御をする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と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いう制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御方法から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、カメラを用いてライン制御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をする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方法に変更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、コート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の中心方向に移動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する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アルゴリズムを実装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しました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。常に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カメラ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でコート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の中心を取り続け、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ロボット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から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コートの中心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へ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の角度を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算出することによって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ラインが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反応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したときに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コートの中心方向へ移動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する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こと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が可能になるだけ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でなく、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ラインにどの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角度で乗って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正確にコート内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移動する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ことが可能になりました。</a:t>
            </a:r>
            <a:endParaRPr lang="ja-JP" altLang="en-US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sp>
        <p:nvSpPr>
          <p:cNvPr id="232" name="角丸四角形 231"/>
          <p:cNvSpPr/>
          <p:nvPr/>
        </p:nvSpPr>
        <p:spPr>
          <a:xfrm>
            <a:off x="2359934" y="5740850"/>
            <a:ext cx="1592544" cy="1490415"/>
          </a:xfrm>
          <a:prstGeom prst="roundRect">
            <a:avLst>
              <a:gd name="adj" fmla="val 8185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pic>
        <p:nvPicPr>
          <p:cNvPr id="231" name="図 2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03397" y="5785898"/>
            <a:ext cx="1763935" cy="1418747"/>
          </a:xfrm>
          <a:prstGeom prst="rect">
            <a:avLst/>
          </a:prstGeom>
        </p:spPr>
      </p:pic>
      <p:sp>
        <p:nvSpPr>
          <p:cNvPr id="233" name="テキスト ボックス 232"/>
          <p:cNvSpPr txBox="1"/>
          <p:nvPr/>
        </p:nvSpPr>
        <p:spPr>
          <a:xfrm>
            <a:off x="12452762" y="4333696"/>
            <a:ext cx="25139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ボールセンサ</a:t>
            </a:r>
            <a:r>
              <a:rPr lang="ja-JP" altLang="en-US" sz="20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の</a:t>
            </a:r>
            <a:r>
              <a:rPr lang="ja-JP" altLang="en-US" sz="20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制御 </a:t>
            </a:r>
            <a:r>
              <a:rPr lang="ja-JP" altLang="en-US" sz="20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　　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今まで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はボールセンサー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すべて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メインマイコンに接続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し、反応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したものの組み合わせ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で移動方向を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判断する制御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方法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を使用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してきました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。今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シーズン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からボールセンサーを一度別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マイコンに接続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し、各ボールセンサの反応値から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ボールの角度を算出・出力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それ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をもと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に移動する制御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方法に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変更しました。センサーの数を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以前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より追加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したこと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で、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より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正確なボール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位置の把握、回り込みができるように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なりました。</a:t>
            </a:r>
            <a:endParaRPr lang="ja-JP" altLang="en-US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sp>
        <p:nvSpPr>
          <p:cNvPr id="235" name="テキスト ボックス 234"/>
          <p:cNvSpPr txBox="1"/>
          <p:nvPr/>
        </p:nvSpPr>
        <p:spPr>
          <a:xfrm>
            <a:off x="237203" y="7541968"/>
            <a:ext cx="39349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円形</a:t>
            </a:r>
            <a:r>
              <a:rPr lang="ja-JP" altLang="en-US" sz="28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ライン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　　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今年は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、小サイズのラインセンサー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数個から、センサー</a:t>
            </a:r>
            <a:r>
              <a:rPr lang="en-US" altLang="ja-JP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16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個を円形に配置したものに変更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。円形する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こと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でどのような状態でもラインに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反応するようになり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ました。前年からの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課題の「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スピード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が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速すぎて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ライン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から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出る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」というの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も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解決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し、スピード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気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にせず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に制御が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可能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になりました。</a:t>
            </a:r>
            <a:endParaRPr lang="ja-JP" altLang="en-US" sz="14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sp>
        <p:nvSpPr>
          <p:cNvPr id="236" name="角丸四角形 235"/>
          <p:cNvSpPr/>
          <p:nvPr/>
        </p:nvSpPr>
        <p:spPr>
          <a:xfrm>
            <a:off x="2042159" y="8700755"/>
            <a:ext cx="1961539" cy="1717570"/>
          </a:xfrm>
          <a:prstGeom prst="roundRect">
            <a:avLst>
              <a:gd name="adj" fmla="val 8185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pic>
        <p:nvPicPr>
          <p:cNvPr id="237" name="図 23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r="11306"/>
          <a:stretch/>
        </p:blipFill>
        <p:spPr>
          <a:xfrm>
            <a:off x="2118909" y="8655574"/>
            <a:ext cx="1798320" cy="1824361"/>
          </a:xfrm>
          <a:prstGeom prst="rect">
            <a:avLst/>
          </a:prstGeom>
        </p:spPr>
      </p:pic>
      <p:sp>
        <p:nvSpPr>
          <p:cNvPr id="240" name="テキスト ボックス 239"/>
          <p:cNvSpPr txBox="1"/>
          <p:nvPr/>
        </p:nvSpPr>
        <p:spPr>
          <a:xfrm>
            <a:off x="4428374" y="7549324"/>
            <a:ext cx="711781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技術の駆使、そして最適化へ</a:t>
            </a:r>
            <a:r>
              <a:rPr lang="ja-JP" altLang="en-US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　</a:t>
            </a:r>
            <a:endParaRPr lang="en-US" altLang="ja-JP" sz="105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Fusion360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や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KiCad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を用いてほぼすべての部品を独自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設計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しています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。また、</a:t>
            </a:r>
            <a:r>
              <a:rPr lang="en-US" altLang="ja-JP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3D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プリンタや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CNC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を使用することで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さらに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正確に短時間での部品の製作、量産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が可能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なりました。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基板類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も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、発注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基板によって自分たちのロボットに特化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した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機能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、形のものを実現可能になりました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。また、チーム内での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ファイル共有のために</a:t>
            </a:r>
            <a:r>
              <a:rPr lang="en-US" altLang="ja-JP" sz="1200" dirty="0" err="1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Github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を用いることで、複数での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大規模プロジェクト開発が容易に行えるようになりました。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1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部品</a:t>
            </a:r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設計：</a:t>
            </a:r>
            <a:r>
              <a:rPr lang="en-US" altLang="ja-JP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Fusion360</a:t>
            </a:r>
          </a:p>
          <a:p>
            <a:r>
              <a:rPr lang="ja-JP" altLang="en-US" sz="11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基板</a:t>
            </a:r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設計：</a:t>
            </a:r>
            <a:r>
              <a:rPr lang="en-US" altLang="ja-JP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KiCad</a:t>
            </a:r>
          </a:p>
          <a:p>
            <a:r>
              <a:rPr lang="ja-JP" altLang="en-US" sz="11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基板</a:t>
            </a:r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発注：</a:t>
            </a:r>
            <a:r>
              <a:rPr lang="en-US" altLang="ja-JP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JLCPCB</a:t>
            </a:r>
          </a:p>
          <a:p>
            <a:r>
              <a:rPr lang="ja-JP" altLang="en-US" sz="11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部品</a:t>
            </a:r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製作：</a:t>
            </a:r>
            <a:r>
              <a:rPr lang="en-US" altLang="ja-JP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Originalmind </a:t>
            </a:r>
            <a:r>
              <a:rPr lang="en-US" altLang="ja-JP" sz="105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kitmill </a:t>
            </a:r>
            <a:r>
              <a:rPr lang="en-US" altLang="ja-JP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CL100</a:t>
            </a:r>
          </a:p>
          <a:p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　　　　　</a:t>
            </a:r>
            <a:r>
              <a:rPr lang="en-US" altLang="ja-JP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FLASHFORGE </a:t>
            </a:r>
            <a:r>
              <a:rPr lang="en-US" altLang="ja-JP" sz="105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Adventurer3 </a:t>
            </a:r>
            <a:r>
              <a:rPr lang="en-US" altLang="ja-JP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lite</a:t>
            </a:r>
          </a:p>
          <a:p>
            <a:r>
              <a:rPr lang="ja-JP" altLang="en-US" sz="11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基盤制作</a:t>
            </a:r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：</a:t>
            </a:r>
            <a:r>
              <a:rPr lang="en-US" altLang="ja-JP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Originalmind kitmill BS200</a:t>
            </a:r>
            <a:endParaRPr lang="ja-JP" altLang="en-US" sz="105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72"/>
          <a:stretch/>
        </p:blipFill>
        <p:spPr>
          <a:xfrm rot="5400000">
            <a:off x="7217417" y="4604435"/>
            <a:ext cx="2437301" cy="2413060"/>
          </a:xfrm>
          <a:prstGeom prst="rect">
            <a:avLst/>
          </a:prstGeom>
        </p:spPr>
      </p:pic>
      <p:cxnSp>
        <p:nvCxnSpPr>
          <p:cNvPr id="27" name="直線矢印コネクタ 26"/>
          <p:cNvCxnSpPr>
            <a:endCxn id="22" idx="3"/>
          </p:cNvCxnSpPr>
          <p:nvPr/>
        </p:nvCxnSpPr>
        <p:spPr>
          <a:xfrm>
            <a:off x="7621666" y="4960517"/>
            <a:ext cx="814402" cy="2069099"/>
          </a:xfrm>
          <a:prstGeom prst="straightConnector1">
            <a:avLst/>
          </a:prstGeom>
          <a:ln w="38100">
            <a:solidFill>
              <a:srgbClr val="F339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/>
          <p:cNvCxnSpPr>
            <a:endCxn id="22" idx="3"/>
          </p:cNvCxnSpPr>
          <p:nvPr/>
        </p:nvCxnSpPr>
        <p:spPr>
          <a:xfrm flipH="1">
            <a:off x="8436068" y="5937182"/>
            <a:ext cx="825224" cy="1092434"/>
          </a:xfrm>
          <a:prstGeom prst="straightConnector1">
            <a:avLst/>
          </a:prstGeom>
          <a:ln w="38100">
            <a:solidFill>
              <a:srgbClr val="F339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>
            <a:off x="7209860" y="4629430"/>
            <a:ext cx="823612" cy="764783"/>
          </a:xfrm>
          <a:prstGeom prst="rect">
            <a:avLst/>
          </a:prstGeom>
        </p:spPr>
      </p:pic>
      <p:pic>
        <p:nvPicPr>
          <p:cNvPr id="242" name="図 241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>
            <a:off x="8836997" y="5597759"/>
            <a:ext cx="823612" cy="764783"/>
          </a:xfrm>
          <a:prstGeom prst="rect">
            <a:avLst/>
          </a:prstGeom>
        </p:spPr>
      </p:pic>
      <p:sp>
        <p:nvSpPr>
          <p:cNvPr id="244" name="角丸四角形 243"/>
          <p:cNvSpPr/>
          <p:nvPr/>
        </p:nvSpPr>
        <p:spPr>
          <a:xfrm>
            <a:off x="11890179" y="7481493"/>
            <a:ext cx="3076511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45" name="テキスト ボックス 244"/>
          <p:cNvSpPr txBox="1"/>
          <p:nvPr/>
        </p:nvSpPr>
        <p:spPr>
          <a:xfrm>
            <a:off x="11944890" y="7499733"/>
            <a:ext cx="2981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技術共有</a:t>
            </a:r>
            <a:endParaRPr lang="en-US" altLang="ja-JP" sz="2400" dirty="0" smtClean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私たち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は、</a:t>
            </a:r>
            <a:r>
              <a:rPr lang="en-US" altLang="ja-JP" sz="1200" dirty="0" err="1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RoboCupJunior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に参加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する上で、技術の共有をすることは必要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不可欠であると考えました。そこで、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私たちで</a:t>
            </a:r>
            <a:r>
              <a:rPr lang="en-US" altLang="ja-JP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Twitter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のアカウント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ウェブ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ブログを作成し、私たちが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持っている技術を公開・共有することで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チームの力を伸ばすことができます。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ロボットのハードウェア面、ソフト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ウェア面からの共有をすることも考えて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いる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ため、ぜひ一度お越しください。</a:t>
            </a:r>
            <a:endParaRPr lang="ja-JP" altLang="en-US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4" r="5142"/>
          <a:stretch/>
        </p:blipFill>
        <p:spPr>
          <a:xfrm>
            <a:off x="9778470" y="4728690"/>
            <a:ext cx="2368249" cy="2240860"/>
          </a:xfrm>
          <a:prstGeom prst="rect">
            <a:avLst/>
          </a:prstGeom>
        </p:spPr>
      </p:pic>
      <p:sp>
        <p:nvSpPr>
          <p:cNvPr id="246" name="テキスト ボックス 245"/>
          <p:cNvSpPr txBox="1"/>
          <p:nvPr/>
        </p:nvSpPr>
        <p:spPr>
          <a:xfrm>
            <a:off x="11891550" y="9917578"/>
            <a:ext cx="35212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Twitter:@</a:t>
            </a:r>
            <a:r>
              <a:rPr lang="en-US" altLang="ja-JP" sz="1050" b="1" dirty="0" err="1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munachu_artemis</a:t>
            </a:r>
            <a:endParaRPr lang="en-US" altLang="ja-JP" sz="1050" b="1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en-US" altLang="ja-JP" sz="1050" b="1" dirty="0" err="1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Blog:https</a:t>
            </a:r>
            <a:r>
              <a:rPr lang="en-US" altLang="ja-JP" sz="1050" b="1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://asahi-rcj.github.io</a:t>
            </a:r>
            <a:endParaRPr lang="ja-JP" altLang="en-US" sz="1050" b="1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r="18222"/>
          <a:stretch/>
        </p:blipFill>
        <p:spPr>
          <a:xfrm>
            <a:off x="8210724" y="9961152"/>
            <a:ext cx="606776" cy="53511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217" y="9521788"/>
            <a:ext cx="682999" cy="682999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401" y="9826365"/>
            <a:ext cx="2325383" cy="682264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048" y="9360293"/>
            <a:ext cx="1003386" cy="88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1275</TotalTime>
  <Words>368</Words>
  <Application>Microsoft Office PowerPoint</Application>
  <PresentationFormat>ユーザー設定</PresentationFormat>
  <Paragraphs>138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ＭＳ Ｐゴシック</vt:lpstr>
      <vt:lpstr>源ノ角ゴシック Code JP H</vt:lpstr>
      <vt:lpstr>源ノ角ゴシック Code JP L</vt:lpstr>
      <vt:lpstr>源ノ角ゴシック Code JP M</vt:lpstr>
      <vt:lpstr>源ノ角ゴシック Code JP R</vt:lpstr>
      <vt:lpstr>源ノ角ゴシック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ren ren</cp:lastModifiedBy>
  <cp:revision>115</cp:revision>
  <cp:lastPrinted>2022-07-31T08:38:06Z</cp:lastPrinted>
  <dcterms:created xsi:type="dcterms:W3CDTF">2021-12-19T01:48:24Z</dcterms:created>
  <dcterms:modified xsi:type="dcterms:W3CDTF">2022-08-02T15:06:43Z</dcterms:modified>
</cp:coreProperties>
</file>